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3" r:id="rId1"/>
  </p:sldMasterIdLst>
  <p:notesMasterIdLst>
    <p:notesMasterId r:id="rId55"/>
  </p:notesMasterIdLst>
  <p:sldIdLst>
    <p:sldId id="369" r:id="rId2"/>
    <p:sldId id="476" r:id="rId3"/>
    <p:sldId id="477" r:id="rId4"/>
    <p:sldId id="478" r:id="rId5"/>
    <p:sldId id="527" r:id="rId6"/>
    <p:sldId id="528" r:id="rId7"/>
    <p:sldId id="481" r:id="rId8"/>
    <p:sldId id="507" r:id="rId9"/>
    <p:sldId id="506" r:id="rId10"/>
    <p:sldId id="509" r:id="rId11"/>
    <p:sldId id="510" r:id="rId12"/>
    <p:sldId id="511" r:id="rId13"/>
    <p:sldId id="524" r:id="rId14"/>
    <p:sldId id="517" r:id="rId15"/>
    <p:sldId id="516" r:id="rId16"/>
    <p:sldId id="512" r:id="rId17"/>
    <p:sldId id="515" r:id="rId18"/>
    <p:sldId id="514" r:id="rId19"/>
    <p:sldId id="513" r:id="rId20"/>
    <p:sldId id="483" r:id="rId21"/>
    <p:sldId id="484" r:id="rId22"/>
    <p:sldId id="485" r:id="rId23"/>
    <p:sldId id="486" r:id="rId24"/>
    <p:sldId id="539" r:id="rId25"/>
    <p:sldId id="538" r:id="rId26"/>
    <p:sldId id="487" r:id="rId27"/>
    <p:sldId id="490" r:id="rId28"/>
    <p:sldId id="491" r:id="rId29"/>
    <p:sldId id="531" r:id="rId30"/>
    <p:sldId id="536" r:id="rId31"/>
    <p:sldId id="537" r:id="rId32"/>
    <p:sldId id="534" r:id="rId33"/>
    <p:sldId id="542" r:id="rId34"/>
    <p:sldId id="541" r:id="rId35"/>
    <p:sldId id="533" r:id="rId36"/>
    <p:sldId id="546" r:id="rId37"/>
    <p:sldId id="543" r:id="rId38"/>
    <p:sldId id="544" r:id="rId39"/>
    <p:sldId id="548" r:id="rId40"/>
    <p:sldId id="547" r:id="rId41"/>
    <p:sldId id="545" r:id="rId42"/>
    <p:sldId id="549" r:id="rId43"/>
    <p:sldId id="532" r:id="rId44"/>
    <p:sldId id="488" r:id="rId45"/>
    <p:sldId id="526" r:id="rId46"/>
    <p:sldId id="525" r:id="rId47"/>
    <p:sldId id="518" r:id="rId48"/>
    <p:sldId id="519" r:id="rId49"/>
    <p:sldId id="520" r:id="rId50"/>
    <p:sldId id="529" r:id="rId51"/>
    <p:sldId id="530" r:id="rId52"/>
    <p:sldId id="535" r:id="rId53"/>
    <p:sldId id="540" r:id="rId54"/>
  </p:sldIdLst>
  <p:sldSz cx="12192000" cy="6858000"/>
  <p:notesSz cx="6858000" cy="9144000"/>
  <p:defaultTex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544" autoAdjust="0"/>
    <p:restoredTop sz="94434" autoAdjust="0"/>
  </p:normalViewPr>
  <p:slideViewPr>
    <p:cSldViewPr snapToGrid="0">
      <p:cViewPr varScale="1">
        <p:scale>
          <a:sx n="71" d="100"/>
          <a:sy n="71" d="100"/>
        </p:scale>
        <p:origin x="552" y="60"/>
      </p:cViewPr>
      <p:guideLst/>
    </p:cSldViewPr>
  </p:slideViewPr>
  <p:notesTextViewPr>
    <p:cViewPr>
      <p:scale>
        <a:sx n="125" d="100"/>
        <a:sy n="12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s>
</file>

<file path=ppt/charts/_rels/chart1.xml.rels><?xml version="1.0" encoding="UTF-8" standalone="yes"?>
<Relationships xmlns="http://schemas.openxmlformats.org/package/2006/relationships"><Relationship Id="rId1" Type="http://schemas.openxmlformats.org/officeDocument/2006/relationships/oleObject" Target="file:///C:\Users\spardi\ownCloud\PROGETTI\SCORES\test-cache-KEK-UVIC-CESNET-1G-49M.ods"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Users\spardi\ownCloud\PROGETTI\SCORES\test-cache-KEK-UVIC-CESNET-1G-49M.od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lIns="0" tIns="0" rIns="0" bIns="0"/>
          <a:lstStyle/>
          <a:p>
            <a:pPr marL="0" marR="0" indent="0" algn="ctr" defTabSz="914400" fontAlgn="auto" hangingPunct="1">
              <a:lnSpc>
                <a:spcPct val="100000"/>
              </a:lnSpc>
              <a:spcBef>
                <a:spcPts val="0"/>
              </a:spcBef>
              <a:spcAft>
                <a:spcPts val="0"/>
              </a:spcAft>
              <a:tabLst/>
              <a:defRPr sz="2160" b="1" i="0" u="none" strike="noStrike" kern="1200" spc="0" baseline="0">
                <a:solidFill>
                  <a:srgbClr val="0D0D0D"/>
                </a:solidFill>
                <a:latin typeface="Calibri"/>
              </a:defRPr>
            </a:pPr>
            <a:r>
              <a:rPr lang="en-GB" sz="2160" b="1" i="0" u="none" strike="noStrike" kern="1200" cap="none" spc="0" baseline="0">
                <a:solidFill>
                  <a:srgbClr val="0D0D0D"/>
                </a:solidFill>
                <a:uFillTx/>
                <a:latin typeface="Calibri"/>
              </a:rPr>
              <a:t>1GB Test</a:t>
            </a:r>
          </a:p>
        </c:rich>
      </c:tx>
      <c:overlay val="0"/>
      <c:spPr>
        <a:noFill/>
        <a:ln>
          <a:noFill/>
        </a:ln>
      </c:spPr>
    </c:title>
    <c:autoTitleDeleted val="0"/>
    <c:plotArea>
      <c:layout/>
      <c:barChart>
        <c:barDir val="col"/>
        <c:grouping val="clustered"/>
        <c:varyColors val="0"/>
        <c:ser>
          <c:idx val="0"/>
          <c:order val="0"/>
          <c:tx>
            <c:strRef>
              <c:f>Sheet1!$H$9</c:f>
              <c:strCache>
                <c:ptCount val="1"/>
                <c:pt idx="0">
                  <c:v>Direct</c:v>
                </c:pt>
              </c:strCache>
            </c:strRef>
          </c:tx>
          <c:spPr>
            <a:solidFill>
              <a:srgbClr val="5B9BD5"/>
            </a:solidFill>
            <a:ln>
              <a:noFill/>
            </a:ln>
          </c:spPr>
          <c:invertIfNegative val="0"/>
          <c:dLbls>
            <c:spPr>
              <a:noFill/>
              <a:ln>
                <a:noFill/>
              </a:ln>
              <a:effectLst/>
            </c:spPr>
            <c:txPr>
              <a:bodyPr lIns="0" tIns="0" rIns="0" bIns="0"/>
              <a:lstStyle/>
              <a:p>
                <a:pPr marL="0" marR="0" indent="0" algn="ctr" defTabSz="914400" fontAlgn="auto" hangingPunct="1">
                  <a:lnSpc>
                    <a:spcPct val="100000"/>
                  </a:lnSpc>
                  <a:spcBef>
                    <a:spcPts val="0"/>
                  </a:spcBef>
                  <a:spcAft>
                    <a:spcPts val="0"/>
                  </a:spcAft>
                  <a:tabLst/>
                  <a:defRPr sz="1800" b="1" i="0" u="none" strike="noStrike" kern="1200" baseline="0">
                    <a:solidFill>
                      <a:srgbClr val="0D0D0D"/>
                    </a:solidFill>
                    <a:latin typeface="Calibri"/>
                  </a:defRPr>
                </a:pPr>
                <a:endParaRPr lang="en-US"/>
              </a:p>
            </c:txPr>
            <c:showLegendKey val="0"/>
            <c:showVal val="1"/>
            <c:showCatName val="0"/>
            <c:showSerName val="0"/>
            <c:showPercent val="0"/>
            <c:showBubbleSize val="0"/>
            <c:separator>; </c:separator>
            <c:showLeaderLines val="0"/>
            <c:extLst>
              <c:ext xmlns:c15="http://schemas.microsoft.com/office/drawing/2012/chart" uri="{CE6537A1-D6FC-4f65-9D91-7224C49458BB}">
                <c15:spPr xmlns:c15="http://schemas.microsoft.com/office/drawing/2012/chart">
                  <a:prstGeom prst="rect">
                    <a:avLst/>
                  </a:prstGeom>
                </c15:spPr>
                <c15:showLeaderLines val="1"/>
              </c:ext>
            </c:extLst>
          </c:dLbls>
          <c:cat>
            <c:strRef>
              <c:f>Sheet1!$G$10:$G$12</c:f>
              <c:strCache>
                <c:ptCount val="3"/>
                <c:pt idx="0">
                  <c:v>KEK</c:v>
                </c:pt>
                <c:pt idx="1">
                  <c:v>Uvic</c:v>
                </c:pt>
                <c:pt idx="2">
                  <c:v>CESNET</c:v>
                </c:pt>
              </c:strCache>
            </c:strRef>
          </c:cat>
          <c:val>
            <c:numRef>
              <c:f>Sheet1!$H$10:$H$12</c:f>
              <c:numCache>
                <c:formatCode>0</c:formatCode>
                <c:ptCount val="3"/>
                <c:pt idx="0">
                  <c:v>84</c:v>
                </c:pt>
                <c:pt idx="1">
                  <c:v>312</c:v>
                </c:pt>
                <c:pt idx="2">
                  <c:v>113</c:v>
                </c:pt>
              </c:numCache>
            </c:numRef>
          </c:val>
        </c:ser>
        <c:ser>
          <c:idx val="1"/>
          <c:order val="1"/>
          <c:tx>
            <c:strRef>
              <c:f>Sheet1!$I$9</c:f>
              <c:strCache>
                <c:ptCount val="1"/>
                <c:pt idx="0">
                  <c:v>Empty Cache</c:v>
                </c:pt>
              </c:strCache>
            </c:strRef>
          </c:tx>
          <c:spPr>
            <a:solidFill>
              <a:srgbClr val="ED7D31"/>
            </a:solidFill>
            <a:ln>
              <a:noFill/>
            </a:ln>
          </c:spPr>
          <c:invertIfNegative val="0"/>
          <c:dLbls>
            <c:spPr>
              <a:noFill/>
              <a:ln>
                <a:noFill/>
              </a:ln>
              <a:effectLst/>
            </c:spPr>
            <c:txPr>
              <a:bodyPr lIns="0" tIns="0" rIns="0" bIns="0"/>
              <a:lstStyle/>
              <a:p>
                <a:pPr marL="0" marR="0" indent="0" algn="ctr" defTabSz="914400" fontAlgn="auto" hangingPunct="1">
                  <a:lnSpc>
                    <a:spcPct val="100000"/>
                  </a:lnSpc>
                  <a:spcBef>
                    <a:spcPts val="0"/>
                  </a:spcBef>
                  <a:spcAft>
                    <a:spcPts val="0"/>
                  </a:spcAft>
                  <a:tabLst/>
                  <a:defRPr sz="1800" b="1" i="0" u="none" strike="noStrike" kern="1200" baseline="0">
                    <a:solidFill>
                      <a:srgbClr val="0D0D0D"/>
                    </a:solidFill>
                    <a:latin typeface="Calibri"/>
                  </a:defRPr>
                </a:pPr>
                <a:endParaRPr lang="en-US"/>
              </a:p>
            </c:txPr>
            <c:showLegendKey val="0"/>
            <c:showVal val="1"/>
            <c:showCatName val="0"/>
            <c:showSerName val="0"/>
            <c:showPercent val="0"/>
            <c:showBubbleSize val="0"/>
            <c:separator>; </c:separator>
            <c:showLeaderLines val="0"/>
            <c:extLst>
              <c:ext xmlns:c15="http://schemas.microsoft.com/office/drawing/2012/chart" uri="{CE6537A1-D6FC-4f65-9D91-7224C49458BB}">
                <c15:spPr xmlns:c15="http://schemas.microsoft.com/office/drawing/2012/chart">
                  <a:prstGeom prst="rect">
                    <a:avLst/>
                  </a:prstGeom>
                </c15:spPr>
                <c15:showLeaderLines val="1"/>
              </c:ext>
            </c:extLst>
          </c:dLbls>
          <c:cat>
            <c:strRef>
              <c:f>Sheet1!$G$10:$G$12</c:f>
              <c:strCache>
                <c:ptCount val="3"/>
                <c:pt idx="0">
                  <c:v>KEK</c:v>
                </c:pt>
                <c:pt idx="1">
                  <c:v>Uvic</c:v>
                </c:pt>
                <c:pt idx="2">
                  <c:v>CESNET</c:v>
                </c:pt>
              </c:strCache>
            </c:strRef>
          </c:cat>
          <c:val>
            <c:numRef>
              <c:f>Sheet1!$I$10:$I$12</c:f>
              <c:numCache>
                <c:formatCode>0</c:formatCode>
                <c:ptCount val="3"/>
                <c:pt idx="0">
                  <c:v>73</c:v>
                </c:pt>
                <c:pt idx="1">
                  <c:v>263</c:v>
                </c:pt>
                <c:pt idx="2">
                  <c:v>103</c:v>
                </c:pt>
              </c:numCache>
            </c:numRef>
          </c:val>
        </c:ser>
        <c:ser>
          <c:idx val="2"/>
          <c:order val="2"/>
          <c:tx>
            <c:strRef>
              <c:f>Sheet1!$J$9</c:f>
              <c:strCache>
                <c:ptCount val="1"/>
                <c:pt idx="0">
                  <c:v>Warm Cache</c:v>
                </c:pt>
              </c:strCache>
            </c:strRef>
          </c:tx>
          <c:spPr>
            <a:solidFill>
              <a:srgbClr val="A5A5A5"/>
            </a:solidFill>
            <a:ln>
              <a:noFill/>
            </a:ln>
          </c:spPr>
          <c:invertIfNegative val="0"/>
          <c:dLbls>
            <c:spPr>
              <a:noFill/>
              <a:ln>
                <a:noFill/>
              </a:ln>
              <a:effectLst/>
            </c:spPr>
            <c:txPr>
              <a:bodyPr lIns="0" tIns="0" rIns="0" bIns="0"/>
              <a:lstStyle/>
              <a:p>
                <a:pPr marL="0" marR="0" indent="0" algn="ctr" defTabSz="914400" fontAlgn="auto" hangingPunct="1">
                  <a:lnSpc>
                    <a:spcPct val="100000"/>
                  </a:lnSpc>
                  <a:spcBef>
                    <a:spcPts val="0"/>
                  </a:spcBef>
                  <a:spcAft>
                    <a:spcPts val="0"/>
                  </a:spcAft>
                  <a:tabLst/>
                  <a:defRPr sz="1800" b="1" i="0" u="none" strike="noStrike" kern="1200" baseline="0">
                    <a:solidFill>
                      <a:srgbClr val="0D0D0D"/>
                    </a:solidFill>
                    <a:latin typeface="Calibri"/>
                  </a:defRPr>
                </a:pPr>
                <a:endParaRPr lang="en-US"/>
              </a:p>
            </c:txPr>
            <c:showLegendKey val="0"/>
            <c:showVal val="1"/>
            <c:showCatName val="0"/>
            <c:showSerName val="0"/>
            <c:showPercent val="0"/>
            <c:showBubbleSize val="0"/>
            <c:separator>; </c:separator>
            <c:showLeaderLines val="0"/>
            <c:extLst>
              <c:ext xmlns:c15="http://schemas.microsoft.com/office/drawing/2012/chart" uri="{CE6537A1-D6FC-4f65-9D91-7224C49458BB}">
                <c15:spPr xmlns:c15="http://schemas.microsoft.com/office/drawing/2012/chart">
                  <a:prstGeom prst="rect">
                    <a:avLst/>
                  </a:prstGeom>
                </c15:spPr>
                <c15:showLeaderLines val="1"/>
              </c:ext>
            </c:extLst>
          </c:dLbls>
          <c:cat>
            <c:strRef>
              <c:f>Sheet1!$G$10:$G$12</c:f>
              <c:strCache>
                <c:ptCount val="3"/>
                <c:pt idx="0">
                  <c:v>KEK</c:v>
                </c:pt>
                <c:pt idx="1">
                  <c:v>Uvic</c:v>
                </c:pt>
                <c:pt idx="2">
                  <c:v>CESNET</c:v>
                </c:pt>
              </c:strCache>
            </c:strRef>
          </c:cat>
          <c:val>
            <c:numRef>
              <c:f>Sheet1!$J$10:$J$12</c:f>
              <c:numCache>
                <c:formatCode>0</c:formatCode>
                <c:ptCount val="3"/>
                <c:pt idx="0">
                  <c:v>3200</c:v>
                </c:pt>
                <c:pt idx="1">
                  <c:v>3150</c:v>
                </c:pt>
                <c:pt idx="2">
                  <c:v>3600</c:v>
                </c:pt>
              </c:numCache>
            </c:numRef>
          </c:val>
        </c:ser>
        <c:dLbls>
          <c:showLegendKey val="0"/>
          <c:showVal val="0"/>
          <c:showCatName val="0"/>
          <c:showSerName val="0"/>
          <c:showPercent val="0"/>
          <c:showBubbleSize val="0"/>
        </c:dLbls>
        <c:gapWidth val="219"/>
        <c:overlap val="-27"/>
        <c:axId val="-701599104"/>
        <c:axId val="-701586592"/>
      </c:barChart>
      <c:valAx>
        <c:axId val="-701586592"/>
        <c:scaling>
          <c:orientation val="minMax"/>
        </c:scaling>
        <c:delete val="0"/>
        <c:axPos val="l"/>
        <c:majorGridlines>
          <c:spPr>
            <a:ln w="9528" cap="flat">
              <a:solidFill>
                <a:srgbClr val="D9D9D9"/>
              </a:solidFill>
              <a:prstDash val="solid"/>
              <a:round/>
            </a:ln>
          </c:spPr>
        </c:majorGridlines>
        <c:title>
          <c:tx>
            <c:rich>
              <a:bodyPr lIns="0" tIns="0" rIns="0" bIns="0"/>
              <a:lstStyle/>
              <a:p>
                <a:pPr marL="0" marR="0" indent="0" algn="ctr" defTabSz="914400" fontAlgn="auto" hangingPunct="1">
                  <a:lnSpc>
                    <a:spcPct val="100000"/>
                  </a:lnSpc>
                  <a:spcBef>
                    <a:spcPts val="0"/>
                  </a:spcBef>
                  <a:spcAft>
                    <a:spcPts val="0"/>
                  </a:spcAft>
                  <a:tabLst/>
                  <a:defRPr sz="1800" b="1" i="0" u="none" strike="noStrike" kern="1200" baseline="0">
                    <a:solidFill>
                      <a:srgbClr val="0D0D0D"/>
                    </a:solidFill>
                    <a:latin typeface="Calibri"/>
                  </a:defRPr>
                </a:pPr>
                <a:r>
                  <a:rPr lang="en-GB" sz="1800" b="1" i="0" u="none" strike="noStrike" kern="1200" cap="none" spc="0" baseline="0">
                    <a:solidFill>
                      <a:srgbClr val="0D0D0D"/>
                    </a:solidFill>
                    <a:uFillTx/>
                    <a:latin typeface="Calibri"/>
                  </a:rPr>
                  <a:t>Mbit/s</a:t>
                </a:r>
              </a:p>
            </c:rich>
          </c:tx>
          <c:overlay val="0"/>
          <c:spPr>
            <a:noFill/>
            <a:ln>
              <a:noFill/>
            </a:ln>
          </c:spPr>
        </c:title>
        <c:numFmt formatCode="0" sourceLinked="1"/>
        <c:majorTickMark val="none"/>
        <c:minorTickMark val="none"/>
        <c:tickLblPos val="nextTo"/>
        <c:spPr>
          <a:noFill/>
          <a:ln>
            <a:noFill/>
          </a:ln>
        </c:spPr>
        <c:txPr>
          <a:bodyPr lIns="0" tIns="0" rIns="0" bIns="0"/>
          <a:lstStyle/>
          <a:p>
            <a:pPr marL="0" marR="0" indent="0" defTabSz="914400" fontAlgn="auto" hangingPunct="1">
              <a:lnSpc>
                <a:spcPct val="100000"/>
              </a:lnSpc>
              <a:spcBef>
                <a:spcPts val="0"/>
              </a:spcBef>
              <a:spcAft>
                <a:spcPts val="0"/>
              </a:spcAft>
              <a:tabLst/>
              <a:defRPr sz="1800" b="1" i="0" u="none" strike="noStrike" kern="1200" baseline="0">
                <a:solidFill>
                  <a:srgbClr val="0D0D0D"/>
                </a:solidFill>
                <a:latin typeface="Calibri"/>
              </a:defRPr>
            </a:pPr>
            <a:endParaRPr lang="en-US"/>
          </a:p>
        </c:txPr>
        <c:crossAx val="-701599104"/>
        <c:crosses val="autoZero"/>
        <c:crossBetween val="between"/>
      </c:valAx>
      <c:catAx>
        <c:axId val="-701599104"/>
        <c:scaling>
          <c:orientation val="minMax"/>
        </c:scaling>
        <c:delete val="0"/>
        <c:axPos val="b"/>
        <c:numFmt formatCode="General" sourceLinked="1"/>
        <c:majorTickMark val="none"/>
        <c:minorTickMark val="none"/>
        <c:tickLblPos val="nextTo"/>
        <c:spPr>
          <a:noFill/>
          <a:ln w="9528" cap="flat">
            <a:solidFill>
              <a:srgbClr val="D9D9D9"/>
            </a:solidFill>
            <a:prstDash val="solid"/>
            <a:round/>
          </a:ln>
        </c:spPr>
        <c:txPr>
          <a:bodyPr lIns="0" tIns="0" rIns="0" bIns="0"/>
          <a:lstStyle/>
          <a:p>
            <a:pPr marL="0" marR="0" indent="0" defTabSz="914400" fontAlgn="auto" hangingPunct="1">
              <a:lnSpc>
                <a:spcPct val="100000"/>
              </a:lnSpc>
              <a:spcBef>
                <a:spcPts val="0"/>
              </a:spcBef>
              <a:spcAft>
                <a:spcPts val="0"/>
              </a:spcAft>
              <a:tabLst/>
              <a:defRPr sz="1800" b="1" i="0" u="none" strike="noStrike" kern="1200" baseline="0">
                <a:solidFill>
                  <a:srgbClr val="0D0D0D"/>
                </a:solidFill>
                <a:latin typeface="Calibri"/>
              </a:defRPr>
            </a:pPr>
            <a:endParaRPr lang="en-US"/>
          </a:p>
        </c:txPr>
        <c:crossAx val="-701586592"/>
        <c:crosses val="autoZero"/>
        <c:auto val="1"/>
        <c:lblAlgn val="ctr"/>
        <c:lblOffset val="100"/>
        <c:noMultiLvlLbl val="0"/>
      </c:catAx>
      <c:spPr>
        <a:noFill/>
        <a:ln>
          <a:noFill/>
        </a:ln>
      </c:spPr>
    </c:plotArea>
    <c:legend>
      <c:legendPos val="r"/>
      <c:overlay val="0"/>
      <c:spPr>
        <a:noFill/>
        <a:ln>
          <a:noFill/>
        </a:ln>
      </c:spPr>
      <c:txPr>
        <a:bodyPr lIns="0" tIns="0" rIns="0" bIns="0"/>
        <a:lstStyle/>
        <a:p>
          <a:pPr marL="0" marR="0" indent="0" defTabSz="914400" fontAlgn="auto" hangingPunct="1">
            <a:lnSpc>
              <a:spcPct val="100000"/>
            </a:lnSpc>
            <a:spcBef>
              <a:spcPts val="0"/>
            </a:spcBef>
            <a:spcAft>
              <a:spcPts val="0"/>
            </a:spcAft>
            <a:tabLst/>
            <a:defRPr sz="1800" b="1" i="0" u="none" strike="noStrike" kern="1200" baseline="0">
              <a:solidFill>
                <a:srgbClr val="0D0D0D"/>
              </a:solidFill>
              <a:latin typeface="Calibri"/>
            </a:defRPr>
          </a:pPr>
          <a:endParaRPr lang="en-US"/>
        </a:p>
      </c:txPr>
    </c:legend>
    <c:plotVisOnly val="1"/>
    <c:dispBlanksAs val="gap"/>
    <c:showDLblsOverMax val="0"/>
  </c:chart>
  <c:spPr>
    <a:solidFill>
      <a:srgbClr val="FFFFFF"/>
    </a:solidFill>
    <a:ln w="9528" cap="flat">
      <a:noFill/>
      <a:prstDash val="solid"/>
      <a:round/>
    </a:ln>
  </c:spPr>
  <c:txPr>
    <a:bodyPr lIns="0" tIns="0" rIns="0" bIns="0"/>
    <a:lstStyle/>
    <a:p>
      <a:pPr marL="0" marR="0" indent="0" defTabSz="914400" fontAlgn="auto" hangingPunct="1">
        <a:lnSpc>
          <a:spcPct val="100000"/>
        </a:lnSpc>
        <a:spcBef>
          <a:spcPts val="0"/>
        </a:spcBef>
        <a:spcAft>
          <a:spcPts val="0"/>
        </a:spcAft>
        <a:tabLst/>
        <a:defRPr lang="it-IT" sz="1800" b="1" i="0" u="none" strike="noStrike" kern="1200" baseline="0">
          <a:solidFill>
            <a:srgbClr val="0D0D0D"/>
          </a:solidFill>
          <a:latin typeface="Calibri"/>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it-IT"/>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Sheet1!$H$15</c:f>
              <c:strCache>
                <c:ptCount val="1"/>
                <c:pt idx="0">
                  <c:v>Total Time</c:v>
                </c:pt>
              </c:strCache>
            </c:strRef>
          </c:tx>
          <c:spPr>
            <a:solidFill>
              <a:srgbClr val="5B9BD5"/>
            </a:solidFill>
            <a:ln>
              <a:noFill/>
            </a:ln>
          </c:spPr>
          <c:invertIfNegative val="0"/>
          <c:dLbls>
            <c:spPr>
              <a:noFill/>
              <a:ln>
                <a:noFill/>
              </a:ln>
              <a:effectLst/>
            </c:spPr>
            <c:txPr>
              <a:bodyPr lIns="0" tIns="0" rIns="0" bIns="0"/>
              <a:lstStyle/>
              <a:p>
                <a:pPr marL="0" marR="0" indent="0" algn="ctr" defTabSz="914400" fontAlgn="auto" hangingPunct="1">
                  <a:lnSpc>
                    <a:spcPct val="100000"/>
                  </a:lnSpc>
                  <a:spcBef>
                    <a:spcPts val="0"/>
                  </a:spcBef>
                  <a:spcAft>
                    <a:spcPts val="0"/>
                  </a:spcAft>
                  <a:tabLst/>
                  <a:defRPr lang="it-IT" sz="1800" b="1" i="0" u="none" strike="noStrike" kern="1200" baseline="0">
                    <a:solidFill>
                      <a:srgbClr val="0D0D0D"/>
                    </a:solidFill>
                    <a:latin typeface="Calibri"/>
                  </a:defRPr>
                </a:pPr>
                <a:endParaRPr lang="en-US"/>
              </a:p>
            </c:txPr>
            <c:showLegendKey val="0"/>
            <c:showVal val="1"/>
            <c:showCatName val="0"/>
            <c:showSerName val="0"/>
            <c:showPercent val="0"/>
            <c:showBubbleSize val="0"/>
            <c:separator>; </c:separator>
            <c:showLeaderLines val="0"/>
            <c:extLst>
              <c:ext xmlns:c15="http://schemas.microsoft.com/office/drawing/2012/chart" uri="{CE6537A1-D6FC-4f65-9D91-7224C49458BB}">
                <c15:spPr xmlns:c15="http://schemas.microsoft.com/office/drawing/2012/chart">
                  <a:prstGeom prst="rect">
                    <a:avLst/>
                  </a:prstGeom>
                </c15:spPr>
                <c15:showLeaderLines val="1"/>
              </c:ext>
            </c:extLst>
          </c:dLbls>
          <c:cat>
            <c:strRef>
              <c:f>Sheet1!$G$17:$G$18</c:f>
              <c:strCache>
                <c:ptCount val="2"/>
                <c:pt idx="0">
                  <c:v>Dynafed-Cold Cache</c:v>
                </c:pt>
                <c:pt idx="1">
                  <c:v>Dynafed-Warm Cache</c:v>
                </c:pt>
              </c:strCache>
            </c:strRef>
          </c:cat>
          <c:val>
            <c:numRef>
              <c:f>Sheet1!$H$17:$H$18</c:f>
              <c:numCache>
                <c:formatCode>0</c:formatCode>
                <c:ptCount val="2"/>
                <c:pt idx="0">
                  <c:v>50</c:v>
                </c:pt>
                <c:pt idx="1">
                  <c:v>28</c:v>
                </c:pt>
              </c:numCache>
            </c:numRef>
          </c:val>
        </c:ser>
        <c:ser>
          <c:idx val="1"/>
          <c:order val="1"/>
          <c:tx>
            <c:strRef>
              <c:f>Sheet1!$I$15</c:f>
              <c:strCache>
                <c:ptCount val="1"/>
                <c:pt idx="0">
                  <c:v>RootInput</c:v>
                </c:pt>
              </c:strCache>
            </c:strRef>
          </c:tx>
          <c:spPr>
            <a:solidFill>
              <a:srgbClr val="ED7D31"/>
            </a:solidFill>
            <a:ln>
              <a:noFill/>
            </a:ln>
          </c:spPr>
          <c:invertIfNegative val="0"/>
          <c:dLbls>
            <c:spPr>
              <a:noFill/>
              <a:ln>
                <a:noFill/>
              </a:ln>
              <a:effectLst/>
            </c:spPr>
            <c:txPr>
              <a:bodyPr lIns="0" tIns="0" rIns="0" bIns="0"/>
              <a:lstStyle/>
              <a:p>
                <a:pPr marL="0" marR="0" indent="0" algn="ctr" defTabSz="914400" fontAlgn="auto" hangingPunct="1">
                  <a:lnSpc>
                    <a:spcPct val="100000"/>
                  </a:lnSpc>
                  <a:spcBef>
                    <a:spcPts val="0"/>
                  </a:spcBef>
                  <a:spcAft>
                    <a:spcPts val="0"/>
                  </a:spcAft>
                  <a:tabLst/>
                  <a:defRPr lang="it-IT" sz="1800" b="1" i="0" u="none" strike="noStrike" kern="1200" baseline="0">
                    <a:solidFill>
                      <a:srgbClr val="0D0D0D"/>
                    </a:solidFill>
                    <a:latin typeface="Calibri"/>
                  </a:defRPr>
                </a:pPr>
                <a:endParaRPr lang="en-US"/>
              </a:p>
            </c:txPr>
            <c:showLegendKey val="0"/>
            <c:showVal val="1"/>
            <c:showCatName val="0"/>
            <c:showSerName val="0"/>
            <c:showPercent val="0"/>
            <c:showBubbleSize val="0"/>
            <c:separator>; </c:separator>
            <c:showLeaderLines val="0"/>
            <c:extLst>
              <c:ext xmlns:c15="http://schemas.microsoft.com/office/drawing/2012/chart" uri="{CE6537A1-D6FC-4f65-9D91-7224C49458BB}">
                <c15:spPr xmlns:c15="http://schemas.microsoft.com/office/drawing/2012/chart">
                  <a:prstGeom prst="rect">
                    <a:avLst/>
                  </a:prstGeom>
                </c15:spPr>
                <c15:showLeaderLines val="1"/>
              </c:ext>
            </c:extLst>
          </c:dLbls>
          <c:cat>
            <c:strRef>
              <c:f>Sheet1!$G$17:$G$18</c:f>
              <c:strCache>
                <c:ptCount val="2"/>
                <c:pt idx="0">
                  <c:v>Dynafed-Cold Cache</c:v>
                </c:pt>
                <c:pt idx="1">
                  <c:v>Dynafed-Warm Cache</c:v>
                </c:pt>
              </c:strCache>
            </c:strRef>
          </c:cat>
          <c:val>
            <c:numRef>
              <c:f>Sheet1!$I$17:$I$18</c:f>
              <c:numCache>
                <c:formatCode>0</c:formatCode>
                <c:ptCount val="2"/>
                <c:pt idx="0">
                  <c:v>10</c:v>
                </c:pt>
                <c:pt idx="1">
                  <c:v>10</c:v>
                </c:pt>
              </c:numCache>
            </c:numRef>
          </c:val>
        </c:ser>
        <c:dLbls>
          <c:showLegendKey val="0"/>
          <c:showVal val="0"/>
          <c:showCatName val="0"/>
          <c:showSerName val="0"/>
          <c:showPercent val="0"/>
          <c:showBubbleSize val="0"/>
        </c:dLbls>
        <c:gapWidth val="219"/>
        <c:overlap val="-27"/>
        <c:axId val="-701582784"/>
        <c:axId val="-701583328"/>
      </c:barChart>
      <c:valAx>
        <c:axId val="-701583328"/>
        <c:scaling>
          <c:orientation val="minMax"/>
        </c:scaling>
        <c:delete val="0"/>
        <c:axPos val="l"/>
        <c:majorGridlines>
          <c:spPr>
            <a:ln w="9528" cap="flat">
              <a:solidFill>
                <a:srgbClr val="D9D9D9"/>
              </a:solidFill>
              <a:prstDash val="solid"/>
              <a:round/>
            </a:ln>
          </c:spPr>
        </c:majorGridlines>
        <c:title>
          <c:tx>
            <c:rich>
              <a:bodyPr lIns="0" tIns="0" rIns="0" bIns="0"/>
              <a:lstStyle/>
              <a:p>
                <a:pPr marL="0" marR="0" indent="0" algn="ctr" defTabSz="914400" fontAlgn="auto" hangingPunct="1">
                  <a:lnSpc>
                    <a:spcPct val="100000"/>
                  </a:lnSpc>
                  <a:spcBef>
                    <a:spcPts val="0"/>
                  </a:spcBef>
                  <a:spcAft>
                    <a:spcPts val="0"/>
                  </a:spcAft>
                  <a:tabLst/>
                  <a:defRPr lang="it-IT" sz="1800" b="1" i="0" u="none" strike="noStrike" kern="1200" baseline="0">
                    <a:solidFill>
                      <a:srgbClr val="0D0D0D"/>
                    </a:solidFill>
                    <a:latin typeface="Calibri"/>
                  </a:defRPr>
                </a:pPr>
                <a:r>
                  <a:rPr lang="it-IT" sz="1800" b="1" i="0" u="none" strike="noStrike" kern="1200" cap="none" spc="0" baseline="0" dirty="0" err="1" smtClean="0">
                    <a:solidFill>
                      <a:srgbClr val="0D0D0D"/>
                    </a:solidFill>
                    <a:uFillTx/>
                    <a:latin typeface="Calibri"/>
                  </a:rPr>
                  <a:t>Seconds</a:t>
                </a:r>
                <a:endParaRPr lang="it-IT" sz="1800" b="1" i="0" u="none" strike="noStrike" kern="1200" cap="none" spc="0" baseline="0" dirty="0">
                  <a:solidFill>
                    <a:srgbClr val="0D0D0D"/>
                  </a:solidFill>
                  <a:uFillTx/>
                  <a:latin typeface="Calibri"/>
                </a:endParaRPr>
              </a:p>
            </c:rich>
          </c:tx>
          <c:overlay val="0"/>
          <c:spPr>
            <a:noFill/>
            <a:ln>
              <a:noFill/>
            </a:ln>
          </c:spPr>
        </c:title>
        <c:numFmt formatCode="0" sourceLinked="1"/>
        <c:majorTickMark val="none"/>
        <c:minorTickMark val="none"/>
        <c:tickLblPos val="nextTo"/>
        <c:spPr>
          <a:noFill/>
          <a:ln>
            <a:noFill/>
          </a:ln>
        </c:spPr>
        <c:txPr>
          <a:bodyPr lIns="0" tIns="0" rIns="0" bIns="0"/>
          <a:lstStyle/>
          <a:p>
            <a:pPr marL="0" marR="0" indent="0" defTabSz="914400" fontAlgn="auto" hangingPunct="1">
              <a:lnSpc>
                <a:spcPct val="100000"/>
              </a:lnSpc>
              <a:spcBef>
                <a:spcPts val="0"/>
              </a:spcBef>
              <a:spcAft>
                <a:spcPts val="0"/>
              </a:spcAft>
              <a:tabLst/>
              <a:defRPr lang="it-IT" sz="1800" b="1" i="0" u="none" strike="noStrike" kern="1200" baseline="0">
                <a:solidFill>
                  <a:srgbClr val="0D0D0D"/>
                </a:solidFill>
                <a:latin typeface="Calibri"/>
              </a:defRPr>
            </a:pPr>
            <a:endParaRPr lang="en-US"/>
          </a:p>
        </c:txPr>
        <c:crossAx val="-701582784"/>
        <c:crosses val="autoZero"/>
        <c:crossBetween val="between"/>
      </c:valAx>
      <c:catAx>
        <c:axId val="-701582784"/>
        <c:scaling>
          <c:orientation val="minMax"/>
        </c:scaling>
        <c:delete val="0"/>
        <c:axPos val="b"/>
        <c:numFmt formatCode="General" sourceLinked="1"/>
        <c:majorTickMark val="none"/>
        <c:minorTickMark val="none"/>
        <c:tickLblPos val="nextTo"/>
        <c:spPr>
          <a:noFill/>
          <a:ln w="9528" cap="flat">
            <a:solidFill>
              <a:srgbClr val="D9D9D9"/>
            </a:solidFill>
            <a:prstDash val="solid"/>
            <a:round/>
          </a:ln>
        </c:spPr>
        <c:txPr>
          <a:bodyPr lIns="0" tIns="0" rIns="0" bIns="0"/>
          <a:lstStyle/>
          <a:p>
            <a:pPr marL="0" marR="0" indent="0" defTabSz="914400" fontAlgn="auto" hangingPunct="1">
              <a:lnSpc>
                <a:spcPct val="100000"/>
              </a:lnSpc>
              <a:spcBef>
                <a:spcPts val="0"/>
              </a:spcBef>
              <a:spcAft>
                <a:spcPts val="0"/>
              </a:spcAft>
              <a:tabLst/>
              <a:defRPr lang="it-IT" sz="1800" b="1" i="0" u="none" strike="noStrike" kern="1200" baseline="0">
                <a:solidFill>
                  <a:srgbClr val="0D0D0D"/>
                </a:solidFill>
                <a:latin typeface="Calibri"/>
              </a:defRPr>
            </a:pPr>
            <a:endParaRPr lang="en-US"/>
          </a:p>
        </c:txPr>
        <c:crossAx val="-701583328"/>
        <c:crosses val="autoZero"/>
        <c:auto val="1"/>
        <c:lblAlgn val="ctr"/>
        <c:lblOffset val="100"/>
        <c:noMultiLvlLbl val="0"/>
      </c:catAx>
      <c:spPr>
        <a:noFill/>
        <a:ln>
          <a:noFill/>
        </a:ln>
      </c:spPr>
    </c:plotArea>
    <c:legend>
      <c:legendPos val="r"/>
      <c:overlay val="0"/>
      <c:spPr>
        <a:noFill/>
        <a:ln>
          <a:noFill/>
        </a:ln>
      </c:spPr>
      <c:txPr>
        <a:bodyPr lIns="0" tIns="0" rIns="0" bIns="0"/>
        <a:lstStyle/>
        <a:p>
          <a:pPr marL="0" marR="0" indent="0" defTabSz="914400" fontAlgn="auto" hangingPunct="1">
            <a:lnSpc>
              <a:spcPct val="100000"/>
            </a:lnSpc>
            <a:spcBef>
              <a:spcPts val="0"/>
            </a:spcBef>
            <a:spcAft>
              <a:spcPts val="0"/>
            </a:spcAft>
            <a:tabLst/>
            <a:defRPr lang="it-IT" sz="1800" b="1" i="0" u="none" strike="noStrike" kern="1200" baseline="0">
              <a:solidFill>
                <a:srgbClr val="0D0D0D"/>
              </a:solidFill>
              <a:latin typeface="Calibri"/>
            </a:defRPr>
          </a:pPr>
          <a:endParaRPr lang="en-US"/>
        </a:p>
      </c:txPr>
    </c:legend>
    <c:plotVisOnly val="1"/>
    <c:dispBlanksAs val="gap"/>
    <c:showDLblsOverMax val="0"/>
  </c:chart>
  <c:spPr>
    <a:solidFill>
      <a:srgbClr val="FFFFFF"/>
    </a:solidFill>
    <a:ln w="9528" cap="flat">
      <a:solidFill>
        <a:srgbClr val="D9D9D9"/>
      </a:solidFill>
      <a:prstDash val="solid"/>
      <a:round/>
    </a:ln>
  </c:spPr>
  <c:txPr>
    <a:bodyPr lIns="0" tIns="0" rIns="0" bIns="0"/>
    <a:lstStyle/>
    <a:p>
      <a:pPr marL="0" marR="0" indent="0" defTabSz="914400" fontAlgn="auto" hangingPunct="1">
        <a:lnSpc>
          <a:spcPct val="100000"/>
        </a:lnSpc>
        <a:spcBef>
          <a:spcPts val="0"/>
        </a:spcBef>
        <a:spcAft>
          <a:spcPts val="0"/>
        </a:spcAft>
        <a:tabLst/>
        <a:defRPr lang="it-IT" sz="1800" b="1" i="0" u="none" strike="noStrike" kern="1200" baseline="0">
          <a:solidFill>
            <a:srgbClr val="0D0D0D"/>
          </a:solidFill>
          <a:latin typeface="Calibri"/>
        </a:defRPr>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2AF8634-8538-4CEF-B396-ED65B3991E33}" type="datetimeFigureOut">
              <a:rPr lang="it-IT" smtClean="0"/>
              <a:t>27/11/2018</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E477BDA-FFD3-409A-AF8B-544AD44FFA30}" type="slidenum">
              <a:rPr lang="it-IT" smtClean="0"/>
              <a:t>‹N›</a:t>
            </a:fld>
            <a:endParaRPr lang="it-IT"/>
          </a:p>
        </p:txBody>
      </p:sp>
    </p:spTree>
    <p:extLst>
      <p:ext uri="{BB962C8B-B14F-4D97-AF65-F5344CB8AC3E}">
        <p14:creationId xmlns:p14="http://schemas.microsoft.com/office/powerpoint/2010/main" val="41338823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a:p>
        </p:txBody>
      </p:sp>
      <p:sp>
        <p:nvSpPr>
          <p:cNvPr id="4" name="Segnaposto numero diapositiva 3"/>
          <p:cNvSpPr>
            <a:spLocks noGrp="1"/>
          </p:cNvSpPr>
          <p:nvPr>
            <p:ph type="sldNum" sz="quarter" idx="10"/>
          </p:nvPr>
        </p:nvSpPr>
        <p:spPr/>
        <p:txBody>
          <a:bodyPr/>
          <a:lstStyle/>
          <a:p>
            <a:pPr>
              <a:defRPr/>
            </a:pPr>
            <a:fld id="{37501649-B9E3-4875-A626-A9100929597C}" type="slidenum">
              <a:rPr lang="en-US" smtClean="0"/>
              <a:pPr>
                <a:defRPr/>
              </a:pPr>
              <a:t>1</a:t>
            </a:fld>
            <a:endParaRPr lang="en-US"/>
          </a:p>
        </p:txBody>
      </p:sp>
    </p:spTree>
    <p:extLst>
      <p:ext uri="{BB962C8B-B14F-4D97-AF65-F5344CB8AC3E}">
        <p14:creationId xmlns:p14="http://schemas.microsoft.com/office/powerpoint/2010/main" val="21028753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E460EA63-43D2-E842-92EA-B304A8820AD7}" type="slidenum">
              <a:rPr lang="fr-FR" smtClean="0"/>
              <a:t>3</a:t>
            </a:fld>
            <a:endParaRPr lang="fr-FR"/>
          </a:p>
        </p:txBody>
      </p:sp>
    </p:spTree>
    <p:extLst>
      <p:ext uri="{BB962C8B-B14F-4D97-AF65-F5344CB8AC3E}">
        <p14:creationId xmlns:p14="http://schemas.microsoft.com/office/powerpoint/2010/main" val="150895847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E65BCA99-A6B0-4079-B02E-52B69FB9E669}"/>
              </a:ext>
            </a:extLst>
          </p:cNvPr>
          <p:cNvSpPr>
            <a:spLocks noGrp="1" noChangeArrowheads="1"/>
          </p:cNvSpPr>
          <p:nvPr>
            <p:ph type="sldNum"/>
          </p:nvPr>
        </p:nvSpPr>
        <p:spPr>
          <a:ln/>
        </p:spPr>
        <p:txBody>
          <a:bodyPr/>
          <a:lstStyle/>
          <a:p>
            <a:fld id="{14903E3A-6B61-4264-8C9C-8280CBAB83F8}" type="slidenum">
              <a:rPr lang="en-US" altLang="it-IT"/>
              <a:pPr/>
              <a:t>26</a:t>
            </a:fld>
            <a:endParaRPr lang="en-US" altLang="it-IT"/>
          </a:p>
        </p:txBody>
      </p:sp>
      <p:sp>
        <p:nvSpPr>
          <p:cNvPr id="56321" name="Rectangle 1">
            <a:extLst>
              <a:ext uri="{FF2B5EF4-FFF2-40B4-BE49-F238E27FC236}">
                <a16:creationId xmlns="" xmlns:a16="http://schemas.microsoft.com/office/drawing/2014/main" id="{BA344800-D1BD-4D2D-A58F-CE18F54CDBFC}"/>
              </a:ext>
            </a:extLst>
          </p:cNvPr>
          <p:cNvSpPr txBox="1">
            <a:spLocks noGrp="1" noRot="1" noChangeAspect="1" noChangeArrowheads="1"/>
          </p:cNvSpPr>
          <p:nvPr>
            <p:ph type="sldImg"/>
          </p:nvPr>
        </p:nvSpPr>
        <p:spPr bwMode="auto">
          <a:xfrm>
            <a:off x="381000" y="695325"/>
            <a:ext cx="6096000" cy="3429000"/>
          </a:xfrm>
          <a:prstGeom prst="rect">
            <a:avLst/>
          </a:prstGeom>
          <a:solidFill>
            <a:srgbClr val="FFFFFF"/>
          </a:solidFill>
          <a:ln>
            <a:solidFill>
              <a:srgbClr val="000000"/>
            </a:solidFill>
            <a:miter lim="800000"/>
            <a:headEnd/>
            <a:tailEnd/>
          </a:ln>
          <a:extLst>
            <a:ext uri="{AF507438-7753-43E0-B8FC-AC1667EBCBE1}">
              <a14:hiddenEffects xmlns:a14="http://schemas.microsoft.com/office/drawing/2010/main">
                <a:effectLst>
                  <a:outerShdw dist="35921" dir="2700000" algn="ctr" rotWithShape="0">
                    <a:srgbClr val="808080"/>
                  </a:outerShdw>
                </a:effectLst>
              </a14:hiddenEffects>
            </a:ext>
          </a:extLst>
        </p:spPr>
      </p:sp>
      <p:sp>
        <p:nvSpPr>
          <p:cNvPr id="56322" name="Rectangle 2">
            <a:extLst>
              <a:ext uri="{FF2B5EF4-FFF2-40B4-BE49-F238E27FC236}">
                <a16:creationId xmlns="" xmlns:a16="http://schemas.microsoft.com/office/drawing/2014/main" id="{7226B594-A152-4A5C-9E10-59534ED4C792}"/>
              </a:ext>
            </a:extLst>
          </p:cNvPr>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altLang="it-IT"/>
          </a:p>
        </p:txBody>
      </p:sp>
    </p:spTree>
    <p:extLst>
      <p:ext uri="{BB962C8B-B14F-4D97-AF65-F5344CB8AC3E}">
        <p14:creationId xmlns:p14="http://schemas.microsoft.com/office/powerpoint/2010/main" val="34727137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3E477BDA-FFD3-409A-AF8B-544AD44FFA30}" type="slidenum">
              <a:rPr lang="it-IT" smtClean="0"/>
              <a:t>45</a:t>
            </a:fld>
            <a:endParaRPr lang="it-IT"/>
          </a:p>
        </p:txBody>
      </p:sp>
    </p:spTree>
    <p:extLst>
      <p:ext uri="{BB962C8B-B14F-4D97-AF65-F5344CB8AC3E}">
        <p14:creationId xmlns:p14="http://schemas.microsoft.com/office/powerpoint/2010/main" val="23579974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US" dirty="0"/>
          </a:p>
        </p:txBody>
      </p:sp>
      <p:sp>
        <p:nvSpPr>
          <p:cNvPr id="4" name="Segnaposto numero diapositiva 3"/>
          <p:cNvSpPr>
            <a:spLocks noGrp="1"/>
          </p:cNvSpPr>
          <p:nvPr>
            <p:ph type="sldNum" sz="quarter" idx="10"/>
          </p:nvPr>
        </p:nvSpPr>
        <p:spPr/>
        <p:txBody>
          <a:bodyPr/>
          <a:lstStyle/>
          <a:p>
            <a:fld id="{3E477BDA-FFD3-409A-AF8B-544AD44FFA30}" type="slidenum">
              <a:rPr lang="it-IT" smtClean="0"/>
              <a:t>53</a:t>
            </a:fld>
            <a:endParaRPr lang="it-IT"/>
          </a:p>
        </p:txBody>
      </p:sp>
    </p:spTree>
    <p:extLst>
      <p:ext uri="{BB962C8B-B14F-4D97-AF65-F5344CB8AC3E}">
        <p14:creationId xmlns:p14="http://schemas.microsoft.com/office/powerpoint/2010/main" val="34714068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it-IT" smtClean="0"/>
              <a:t>Fare clic per modificare lo stile del titolo</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smtClean="0"/>
              <a:t>Fare clic per modificare lo stile del sottotitolo dello schema</a:t>
            </a:r>
            <a:endParaRPr lang="en-US" dirty="0"/>
          </a:p>
        </p:txBody>
      </p:sp>
      <p:sp>
        <p:nvSpPr>
          <p:cNvPr id="4" name="Date Placeholder 3"/>
          <p:cNvSpPr>
            <a:spLocks noGrp="1"/>
          </p:cNvSpPr>
          <p:nvPr>
            <p:ph type="dt" sz="half" idx="10"/>
          </p:nvPr>
        </p:nvSpPr>
        <p:spPr/>
        <p:txBody>
          <a:bodyPr/>
          <a:lstStyle/>
          <a:p>
            <a:fld id="{A3481E21-C547-4319-8E99-B99B867BC5DF}" type="datetime1">
              <a:rPr lang="it-IT" smtClean="0"/>
              <a:t>27/11/2018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5C5FA45-24C6-4A0A-BD22-F1947CFFB231}" type="slidenum">
              <a:rPr lang="it-IT" smtClean="0"/>
              <a:t>‹N›</a:t>
            </a:fld>
            <a:endParaRPr lang="it-IT"/>
          </a:p>
        </p:txBody>
      </p:sp>
    </p:spTree>
    <p:extLst>
      <p:ext uri="{BB962C8B-B14F-4D97-AF65-F5344CB8AC3E}">
        <p14:creationId xmlns:p14="http://schemas.microsoft.com/office/powerpoint/2010/main" val="208303146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21264DE-3593-4BFA-98CC-55099031CBAB}" type="datetime1">
              <a:rPr lang="it-IT" smtClean="0"/>
              <a:t>27/11/2018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5C5FA45-24C6-4A0A-BD22-F1947CFFB231}" type="slidenum">
              <a:rPr lang="it-IT" smtClean="0"/>
              <a:t>‹N›</a:t>
            </a:fld>
            <a:endParaRPr lang="it-IT"/>
          </a:p>
        </p:txBody>
      </p:sp>
    </p:spTree>
    <p:extLst>
      <p:ext uri="{BB962C8B-B14F-4D97-AF65-F5344CB8AC3E}">
        <p14:creationId xmlns:p14="http://schemas.microsoft.com/office/powerpoint/2010/main" val="27476770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it-IT" smtClean="0"/>
              <a:t>Fare clic per modificare lo stile del titolo</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BED7D83B-0F49-4438-838C-5849925DB792}" type="datetime1">
              <a:rPr lang="it-IT" smtClean="0"/>
              <a:t>27/11/2018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5C5FA45-24C6-4A0A-BD22-F1947CFFB231}" type="slidenum">
              <a:rPr lang="it-IT" smtClean="0"/>
              <a:t>‹N›</a:t>
            </a:fld>
            <a:endParaRPr lang="it-IT"/>
          </a:p>
        </p:txBody>
      </p:sp>
    </p:spTree>
    <p:extLst>
      <p:ext uri="{BB962C8B-B14F-4D97-AF65-F5344CB8AC3E}">
        <p14:creationId xmlns:p14="http://schemas.microsoft.com/office/powerpoint/2010/main" val="169046131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Diapositiva titolo">
    <p:spTree>
      <p:nvGrpSpPr>
        <p:cNvPr id="1" name=""/>
        <p:cNvGrpSpPr/>
        <p:nvPr/>
      </p:nvGrpSpPr>
      <p:grpSpPr>
        <a:xfrm>
          <a:off x="0" y="0"/>
          <a:ext cx="0" cy="0"/>
          <a:chOff x="0" y="0"/>
          <a:chExt cx="0" cy="0"/>
        </a:xfrm>
      </p:grpSpPr>
      <p:sp>
        <p:nvSpPr>
          <p:cNvPr id="3" name="Sottotitolo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Tree>
    <p:extLst>
      <p:ext uri="{BB962C8B-B14F-4D97-AF65-F5344CB8AC3E}">
        <p14:creationId xmlns:p14="http://schemas.microsoft.com/office/powerpoint/2010/main" val="3124149232"/>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idx="1"/>
          </p:nvPr>
        </p:nvSpPr>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10"/>
          </p:nvPr>
        </p:nvSpPr>
        <p:spPr/>
        <p:txBody>
          <a:bodyPr/>
          <a:lstStyle/>
          <a:p>
            <a:fld id="{C83151FC-6F16-45C3-BBC8-B6BDAE27DDBE}" type="datetime1">
              <a:rPr lang="it-IT" smtClean="0"/>
              <a:t>27/11/2018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5C5FA45-24C6-4A0A-BD22-F1947CFFB231}" type="slidenum">
              <a:rPr lang="it-IT" smtClean="0"/>
              <a:t>‹N›</a:t>
            </a:fld>
            <a:endParaRPr lang="it-IT"/>
          </a:p>
        </p:txBody>
      </p:sp>
    </p:spTree>
    <p:extLst>
      <p:ext uri="{BB962C8B-B14F-4D97-AF65-F5344CB8AC3E}">
        <p14:creationId xmlns:p14="http://schemas.microsoft.com/office/powerpoint/2010/main" val="1663279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it-IT" smtClean="0"/>
              <a:t>Fare clic per modificare lo stile del titolo</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smtClean="0"/>
              <a:t>Fare clic per modificare stili del testo dello schema</a:t>
            </a:r>
          </a:p>
        </p:txBody>
      </p:sp>
      <p:sp>
        <p:nvSpPr>
          <p:cNvPr id="4" name="Date Placeholder 3"/>
          <p:cNvSpPr>
            <a:spLocks noGrp="1"/>
          </p:cNvSpPr>
          <p:nvPr>
            <p:ph type="dt" sz="half" idx="10"/>
          </p:nvPr>
        </p:nvSpPr>
        <p:spPr/>
        <p:txBody>
          <a:bodyPr/>
          <a:lstStyle/>
          <a:p>
            <a:fld id="{C3B948DD-F478-462C-B826-1F919335F170}" type="datetime1">
              <a:rPr lang="it-IT" smtClean="0"/>
              <a:t>27/11/2018</a:t>
            </a:fld>
            <a:endParaRPr lang="it-IT"/>
          </a:p>
        </p:txBody>
      </p:sp>
      <p:sp>
        <p:nvSpPr>
          <p:cNvPr id="5" name="Footer Placeholder 4"/>
          <p:cNvSpPr>
            <a:spLocks noGrp="1"/>
          </p:cNvSpPr>
          <p:nvPr>
            <p:ph type="ftr" sz="quarter" idx="11"/>
          </p:nvPr>
        </p:nvSpPr>
        <p:spPr/>
        <p:txBody>
          <a:bodyPr/>
          <a:lstStyle/>
          <a:p>
            <a:endParaRPr lang="it-IT"/>
          </a:p>
        </p:txBody>
      </p:sp>
      <p:sp>
        <p:nvSpPr>
          <p:cNvPr id="6" name="Slide Number Placeholder 5"/>
          <p:cNvSpPr>
            <a:spLocks noGrp="1"/>
          </p:cNvSpPr>
          <p:nvPr>
            <p:ph type="sldNum" sz="quarter" idx="12"/>
          </p:nvPr>
        </p:nvSpPr>
        <p:spPr/>
        <p:txBody>
          <a:bodyPr/>
          <a:lstStyle/>
          <a:p>
            <a:fld id="{85C5FA45-24C6-4A0A-BD22-F1947CFFB231}" type="slidenum">
              <a:rPr lang="it-IT" smtClean="0"/>
              <a:t>‹N›</a:t>
            </a:fld>
            <a:endParaRPr lang="it-IT"/>
          </a:p>
        </p:txBody>
      </p:sp>
    </p:spTree>
    <p:extLst>
      <p:ext uri="{BB962C8B-B14F-4D97-AF65-F5344CB8AC3E}">
        <p14:creationId xmlns:p14="http://schemas.microsoft.com/office/powerpoint/2010/main" val="39391416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Date Placeholder 4"/>
          <p:cNvSpPr>
            <a:spLocks noGrp="1"/>
          </p:cNvSpPr>
          <p:nvPr>
            <p:ph type="dt" sz="half" idx="10"/>
          </p:nvPr>
        </p:nvSpPr>
        <p:spPr/>
        <p:txBody>
          <a:bodyPr/>
          <a:lstStyle/>
          <a:p>
            <a:fld id="{97A53D59-7A48-4235-8AD1-5909924E9384}" type="datetime1">
              <a:rPr lang="it-IT" smtClean="0"/>
              <a:t>27/11/2018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5C5FA45-24C6-4A0A-BD22-F1947CFFB231}" type="slidenum">
              <a:rPr lang="it-IT" smtClean="0"/>
              <a:t>‹N›</a:t>
            </a:fld>
            <a:endParaRPr lang="it-IT"/>
          </a:p>
        </p:txBody>
      </p:sp>
    </p:spTree>
    <p:extLst>
      <p:ext uri="{BB962C8B-B14F-4D97-AF65-F5344CB8AC3E}">
        <p14:creationId xmlns:p14="http://schemas.microsoft.com/office/powerpoint/2010/main" val="38629525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4" name="Content Placeholder 3"/>
          <p:cNvSpPr>
            <a:spLocks noGrp="1"/>
          </p:cNvSpPr>
          <p:nvPr>
            <p:ph sz="half" idx="2"/>
          </p:nvPr>
        </p:nvSpPr>
        <p:spPr>
          <a:xfrm>
            <a:off x="839788" y="2505075"/>
            <a:ext cx="5157787"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stili del testo dello schema</a:t>
            </a:r>
          </a:p>
        </p:txBody>
      </p:sp>
      <p:sp>
        <p:nvSpPr>
          <p:cNvPr id="6" name="Content Placeholder 5"/>
          <p:cNvSpPr>
            <a:spLocks noGrp="1"/>
          </p:cNvSpPr>
          <p:nvPr>
            <p:ph sz="quarter" idx="4"/>
          </p:nvPr>
        </p:nvSpPr>
        <p:spPr>
          <a:xfrm>
            <a:off x="6172200" y="2505075"/>
            <a:ext cx="5183188" cy="3684588"/>
          </a:xfrm>
        </p:spPr>
        <p:txBody>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7" name="Date Placeholder 6"/>
          <p:cNvSpPr>
            <a:spLocks noGrp="1"/>
          </p:cNvSpPr>
          <p:nvPr>
            <p:ph type="dt" sz="half" idx="10"/>
          </p:nvPr>
        </p:nvSpPr>
        <p:spPr/>
        <p:txBody>
          <a:bodyPr/>
          <a:lstStyle/>
          <a:p>
            <a:fld id="{21EA31AD-E142-4F5B-A37A-86A1EEA483DB}" type="datetime1">
              <a:rPr lang="it-IT" smtClean="0"/>
              <a:t>27/11/2018</a:t>
            </a:fld>
            <a:endParaRPr lang="it-IT"/>
          </a:p>
        </p:txBody>
      </p:sp>
      <p:sp>
        <p:nvSpPr>
          <p:cNvPr id="8" name="Footer Placeholder 7"/>
          <p:cNvSpPr>
            <a:spLocks noGrp="1"/>
          </p:cNvSpPr>
          <p:nvPr>
            <p:ph type="ftr" sz="quarter" idx="11"/>
          </p:nvPr>
        </p:nvSpPr>
        <p:spPr/>
        <p:txBody>
          <a:bodyPr/>
          <a:lstStyle/>
          <a:p>
            <a:endParaRPr lang="it-IT"/>
          </a:p>
        </p:txBody>
      </p:sp>
      <p:sp>
        <p:nvSpPr>
          <p:cNvPr id="9" name="Slide Number Placeholder 8"/>
          <p:cNvSpPr>
            <a:spLocks noGrp="1"/>
          </p:cNvSpPr>
          <p:nvPr>
            <p:ph type="sldNum" sz="quarter" idx="12"/>
          </p:nvPr>
        </p:nvSpPr>
        <p:spPr/>
        <p:txBody>
          <a:bodyPr/>
          <a:lstStyle/>
          <a:p>
            <a:fld id="{85C5FA45-24C6-4A0A-BD22-F1947CFFB231}" type="slidenum">
              <a:rPr lang="it-IT" smtClean="0"/>
              <a:t>‹N›</a:t>
            </a:fld>
            <a:endParaRPr lang="it-IT"/>
          </a:p>
        </p:txBody>
      </p:sp>
    </p:spTree>
    <p:extLst>
      <p:ext uri="{BB962C8B-B14F-4D97-AF65-F5344CB8AC3E}">
        <p14:creationId xmlns:p14="http://schemas.microsoft.com/office/powerpoint/2010/main" val="8928365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Fare clic per modificare lo stile del titolo</a:t>
            </a:r>
            <a:endParaRPr lang="en-US" dirty="0"/>
          </a:p>
        </p:txBody>
      </p:sp>
      <p:sp>
        <p:nvSpPr>
          <p:cNvPr id="3" name="Date Placeholder 2"/>
          <p:cNvSpPr>
            <a:spLocks noGrp="1"/>
          </p:cNvSpPr>
          <p:nvPr>
            <p:ph type="dt" sz="half" idx="10"/>
          </p:nvPr>
        </p:nvSpPr>
        <p:spPr/>
        <p:txBody>
          <a:bodyPr/>
          <a:lstStyle/>
          <a:p>
            <a:fld id="{BE092A04-CA6F-4D33-A08C-0AEAA330889A}" type="datetime1">
              <a:rPr lang="it-IT" smtClean="0"/>
              <a:t>27/11/2018</a:t>
            </a:fld>
            <a:endParaRPr lang="it-IT"/>
          </a:p>
        </p:txBody>
      </p:sp>
      <p:sp>
        <p:nvSpPr>
          <p:cNvPr id="4" name="Footer Placeholder 3"/>
          <p:cNvSpPr>
            <a:spLocks noGrp="1"/>
          </p:cNvSpPr>
          <p:nvPr>
            <p:ph type="ftr" sz="quarter" idx="11"/>
          </p:nvPr>
        </p:nvSpPr>
        <p:spPr/>
        <p:txBody>
          <a:bodyPr/>
          <a:lstStyle/>
          <a:p>
            <a:endParaRPr lang="it-IT"/>
          </a:p>
        </p:txBody>
      </p:sp>
      <p:sp>
        <p:nvSpPr>
          <p:cNvPr id="5" name="Slide Number Placeholder 4"/>
          <p:cNvSpPr>
            <a:spLocks noGrp="1"/>
          </p:cNvSpPr>
          <p:nvPr>
            <p:ph type="sldNum" sz="quarter" idx="12"/>
          </p:nvPr>
        </p:nvSpPr>
        <p:spPr/>
        <p:txBody>
          <a:bodyPr/>
          <a:lstStyle/>
          <a:p>
            <a:fld id="{85C5FA45-24C6-4A0A-BD22-F1947CFFB231}" type="slidenum">
              <a:rPr lang="it-IT" smtClean="0"/>
              <a:t>‹N›</a:t>
            </a:fld>
            <a:endParaRPr lang="it-IT"/>
          </a:p>
        </p:txBody>
      </p:sp>
    </p:spTree>
    <p:extLst>
      <p:ext uri="{BB962C8B-B14F-4D97-AF65-F5344CB8AC3E}">
        <p14:creationId xmlns:p14="http://schemas.microsoft.com/office/powerpoint/2010/main" val="37730388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C84547-343D-44A9-9AF7-AC13F0A3DD6F}" type="datetime1">
              <a:rPr lang="it-IT" smtClean="0"/>
              <a:t>27/11/2018</a:t>
            </a:fld>
            <a:endParaRPr lang="it-IT"/>
          </a:p>
        </p:txBody>
      </p:sp>
      <p:sp>
        <p:nvSpPr>
          <p:cNvPr id="3" name="Footer Placeholder 2"/>
          <p:cNvSpPr>
            <a:spLocks noGrp="1"/>
          </p:cNvSpPr>
          <p:nvPr>
            <p:ph type="ftr" sz="quarter" idx="11"/>
          </p:nvPr>
        </p:nvSpPr>
        <p:spPr/>
        <p:txBody>
          <a:bodyPr/>
          <a:lstStyle/>
          <a:p>
            <a:endParaRPr lang="it-IT"/>
          </a:p>
        </p:txBody>
      </p:sp>
      <p:sp>
        <p:nvSpPr>
          <p:cNvPr id="4" name="Slide Number Placeholder 3"/>
          <p:cNvSpPr>
            <a:spLocks noGrp="1"/>
          </p:cNvSpPr>
          <p:nvPr>
            <p:ph type="sldNum" sz="quarter" idx="12"/>
          </p:nvPr>
        </p:nvSpPr>
        <p:spPr/>
        <p:txBody>
          <a:bodyPr/>
          <a:lstStyle/>
          <a:p>
            <a:fld id="{85C5FA45-24C6-4A0A-BD22-F1947CFFB231}" type="slidenum">
              <a:rPr lang="it-IT" smtClean="0"/>
              <a:t>‹N›</a:t>
            </a:fld>
            <a:endParaRPr lang="it-IT"/>
          </a:p>
        </p:txBody>
      </p:sp>
    </p:spTree>
    <p:extLst>
      <p:ext uri="{BB962C8B-B14F-4D97-AF65-F5344CB8AC3E}">
        <p14:creationId xmlns:p14="http://schemas.microsoft.com/office/powerpoint/2010/main" val="40870932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846FC378-B2C4-4587-8AE6-E08ABF077560}" type="datetime1">
              <a:rPr lang="it-IT" smtClean="0"/>
              <a:t>27/11/2018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5C5FA45-24C6-4A0A-BD22-F1947CFFB231}" type="slidenum">
              <a:rPr lang="it-IT" smtClean="0"/>
              <a:t>‹N›</a:t>
            </a:fld>
            <a:endParaRPr lang="it-IT"/>
          </a:p>
        </p:txBody>
      </p:sp>
    </p:spTree>
    <p:extLst>
      <p:ext uri="{BB962C8B-B14F-4D97-AF65-F5344CB8AC3E}">
        <p14:creationId xmlns:p14="http://schemas.microsoft.com/office/powerpoint/2010/main" val="10690149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it-IT" smtClean="0"/>
              <a:t>Fare clic per modificare lo stile del titolo</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smtClean="0"/>
              <a:t>Fare clic sull'icona per inserire un'immagine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smtClean="0"/>
              <a:t>Fare clic per modificare stili del testo dello schema</a:t>
            </a:r>
          </a:p>
        </p:txBody>
      </p:sp>
      <p:sp>
        <p:nvSpPr>
          <p:cNvPr id="5" name="Date Placeholder 4"/>
          <p:cNvSpPr>
            <a:spLocks noGrp="1"/>
          </p:cNvSpPr>
          <p:nvPr>
            <p:ph type="dt" sz="half" idx="10"/>
          </p:nvPr>
        </p:nvSpPr>
        <p:spPr/>
        <p:txBody>
          <a:bodyPr/>
          <a:lstStyle/>
          <a:p>
            <a:fld id="{0E16F778-FE08-4E88-AA95-BD7CCFB14FCF}" type="datetime1">
              <a:rPr lang="it-IT" smtClean="0"/>
              <a:t>27/11/2018</a:t>
            </a:fld>
            <a:endParaRPr lang="it-IT"/>
          </a:p>
        </p:txBody>
      </p:sp>
      <p:sp>
        <p:nvSpPr>
          <p:cNvPr id="6" name="Footer Placeholder 5"/>
          <p:cNvSpPr>
            <a:spLocks noGrp="1"/>
          </p:cNvSpPr>
          <p:nvPr>
            <p:ph type="ftr" sz="quarter" idx="11"/>
          </p:nvPr>
        </p:nvSpPr>
        <p:spPr/>
        <p:txBody>
          <a:bodyPr/>
          <a:lstStyle/>
          <a:p>
            <a:endParaRPr lang="it-IT"/>
          </a:p>
        </p:txBody>
      </p:sp>
      <p:sp>
        <p:nvSpPr>
          <p:cNvPr id="7" name="Slide Number Placeholder 6"/>
          <p:cNvSpPr>
            <a:spLocks noGrp="1"/>
          </p:cNvSpPr>
          <p:nvPr>
            <p:ph type="sldNum" sz="quarter" idx="12"/>
          </p:nvPr>
        </p:nvSpPr>
        <p:spPr/>
        <p:txBody>
          <a:bodyPr/>
          <a:lstStyle/>
          <a:p>
            <a:fld id="{85C5FA45-24C6-4A0A-BD22-F1947CFFB231}" type="slidenum">
              <a:rPr lang="it-IT" smtClean="0"/>
              <a:t>‹N›</a:t>
            </a:fld>
            <a:endParaRPr lang="it-IT"/>
          </a:p>
        </p:txBody>
      </p:sp>
    </p:spTree>
    <p:extLst>
      <p:ext uri="{BB962C8B-B14F-4D97-AF65-F5344CB8AC3E}">
        <p14:creationId xmlns:p14="http://schemas.microsoft.com/office/powerpoint/2010/main" val="139377531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smtClean="0"/>
              <a:t>Fare clic per modificare lo stile del titolo</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smtClean="0"/>
              <a:t>Fare clic per modificare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B817070-EBB9-4FDA-AB3D-3251662D7F8A}" type="datetime1">
              <a:rPr lang="it-IT" smtClean="0"/>
              <a:t>27/11/2018</a:t>
            </a:fld>
            <a:endParaRPr lang="it-I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C5FA45-24C6-4A0A-BD22-F1947CFFB231}" type="slidenum">
              <a:rPr lang="it-IT" smtClean="0"/>
              <a:t>‹N›</a:t>
            </a:fld>
            <a:endParaRPr lang="it-IT"/>
          </a:p>
        </p:txBody>
      </p:sp>
      <p:pic>
        <p:nvPicPr>
          <p:cNvPr id="7" name="Immagine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a:off x="10596489" y="5846350"/>
            <a:ext cx="1514621" cy="840614"/>
          </a:xfrm>
          <a:prstGeom prst="rect">
            <a:avLst/>
          </a:prstGeom>
        </p:spPr>
      </p:pic>
    </p:spTree>
    <p:extLst>
      <p:ext uri="{BB962C8B-B14F-4D97-AF65-F5344CB8AC3E}">
        <p14:creationId xmlns:p14="http://schemas.microsoft.com/office/powerpoint/2010/main" val="1738506923"/>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 id="2147483685" r:id="rId12"/>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https://dynafed01.na.infn.it/myfed/" TargetMode="External"/><Relationship Id="rId2" Type="http://schemas.openxmlformats.org/officeDocument/2006/relationships/hyperlink" Target="https://dynafed-belle.na.infn.it/myfed" TargetMode="Externa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ctrTitle" idx="4294967295"/>
          </p:nvPr>
        </p:nvSpPr>
        <p:spPr>
          <a:xfrm>
            <a:off x="403412" y="2130426"/>
            <a:ext cx="11470341" cy="1470025"/>
          </a:xfrm>
          <a:prstGeom prst="rect">
            <a:avLst/>
          </a:prstGeom>
        </p:spPr>
        <p:txBody>
          <a:bodyPr>
            <a:noAutofit/>
          </a:bodyPr>
          <a:lstStyle/>
          <a:p>
            <a:pPr algn="ctr"/>
            <a:r>
              <a:rPr lang="en-GB" sz="6000" b="1" dirty="0"/>
              <a:t>Usage of Volatile Pools in Belle-II</a:t>
            </a:r>
          </a:p>
        </p:txBody>
      </p:sp>
      <p:sp>
        <p:nvSpPr>
          <p:cNvPr id="3" name="Sottotitolo 2"/>
          <p:cNvSpPr>
            <a:spLocks noGrp="1"/>
          </p:cNvSpPr>
          <p:nvPr>
            <p:ph type="subTitle" idx="1"/>
          </p:nvPr>
        </p:nvSpPr>
        <p:spPr>
          <a:xfrm>
            <a:off x="1265162" y="4208181"/>
            <a:ext cx="9521371" cy="982960"/>
          </a:xfrm>
        </p:spPr>
        <p:txBody>
          <a:bodyPr>
            <a:noAutofit/>
          </a:bodyPr>
          <a:lstStyle/>
          <a:p>
            <a:r>
              <a:rPr lang="en-US" sz="3600" dirty="0"/>
              <a:t>Dr. Silvio </a:t>
            </a:r>
            <a:r>
              <a:rPr lang="en-US" sz="3600" dirty="0" err="1"/>
              <a:t>Pardi</a:t>
            </a:r>
            <a:endParaRPr lang="en-US" sz="3600" dirty="0"/>
          </a:p>
          <a:p>
            <a:r>
              <a:rPr lang="en-US" dirty="0"/>
              <a:t>INFN-Napoli</a:t>
            </a:r>
          </a:p>
          <a:p>
            <a:r>
              <a:rPr lang="en-GB" dirty="0" smtClean="0"/>
              <a:t>DOMA </a:t>
            </a:r>
            <a:r>
              <a:rPr lang="en-GB" dirty="0"/>
              <a:t>/ ACCESS Meeting</a:t>
            </a:r>
          </a:p>
          <a:p>
            <a:r>
              <a:rPr lang="it-IT" b="1" dirty="0" smtClean="0"/>
              <a:t>CERN -27/12/2018</a:t>
            </a:r>
            <a:endParaRPr lang="en-US" dirty="0"/>
          </a:p>
          <a:p>
            <a:endParaRPr lang="en-US" sz="3600" dirty="0"/>
          </a:p>
        </p:txBody>
      </p:sp>
    </p:spTree>
    <p:extLst>
      <p:ext uri="{BB962C8B-B14F-4D97-AF65-F5344CB8AC3E}">
        <p14:creationId xmlns:p14="http://schemas.microsoft.com/office/powerpoint/2010/main" val="26839404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09980"/>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147" name="Connettore 7 146"/>
          <p:cNvCxnSpPr/>
          <p:nvPr/>
        </p:nvCxnSpPr>
        <p:spPr>
          <a:xfrm rot="16200000" flipH="1">
            <a:off x="8109127" y="1970172"/>
            <a:ext cx="1022045" cy="4930406"/>
          </a:xfrm>
          <a:prstGeom prst="curvedConnector3">
            <a:avLst>
              <a:gd name="adj1" fmla="val -26886"/>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5072986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09980"/>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147" name="Connettore 7 146"/>
          <p:cNvCxnSpPr/>
          <p:nvPr/>
        </p:nvCxnSpPr>
        <p:spPr>
          <a:xfrm rot="16200000" flipH="1">
            <a:off x="8109127" y="1970172"/>
            <a:ext cx="1022045" cy="4930406"/>
          </a:xfrm>
          <a:prstGeom prst="curvedConnector3">
            <a:avLst>
              <a:gd name="adj1" fmla="val -26886"/>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169" name="Connettore 2 168"/>
          <p:cNvCxnSpPr/>
          <p:nvPr/>
        </p:nvCxnSpPr>
        <p:spPr>
          <a:xfrm>
            <a:off x="2486520" y="3030822"/>
            <a:ext cx="7763235" cy="1559076"/>
          </a:xfrm>
          <a:prstGeom prst="straightConnector1">
            <a:avLst/>
          </a:prstGeom>
          <a:ln w="57150">
            <a:solidFill>
              <a:srgbClr val="00B050"/>
            </a:solidFill>
            <a:prstDash val="lgDashDotDot"/>
            <a:headEnd type="triangle"/>
            <a:tailEnd type="triangle"/>
          </a:ln>
        </p:spPr>
        <p:style>
          <a:lnRef idx="1">
            <a:schemeClr val="accent1"/>
          </a:lnRef>
          <a:fillRef idx="0">
            <a:schemeClr val="accent1"/>
          </a:fillRef>
          <a:effectRef idx="0">
            <a:schemeClr val="accent1"/>
          </a:effectRef>
          <a:fontRef idx="minor">
            <a:schemeClr val="tx1"/>
          </a:fontRef>
        </p:style>
      </p:cxnSp>
      <p:sp>
        <p:nvSpPr>
          <p:cNvPr id="170" name="CasellaDiTesto 169"/>
          <p:cNvSpPr txBox="1"/>
          <p:nvPr/>
        </p:nvSpPr>
        <p:spPr>
          <a:xfrm rot="745217">
            <a:off x="8428501" y="3970463"/>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Tree>
    <p:extLst>
      <p:ext uri="{BB962C8B-B14F-4D97-AF65-F5344CB8AC3E}">
        <p14:creationId xmlns:p14="http://schemas.microsoft.com/office/powerpoint/2010/main" val="32139683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09980"/>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147" name="Connettore 7 146"/>
          <p:cNvCxnSpPr/>
          <p:nvPr/>
        </p:nvCxnSpPr>
        <p:spPr>
          <a:xfrm rot="16200000" flipH="1">
            <a:off x="8109127" y="1970172"/>
            <a:ext cx="1022045" cy="4930406"/>
          </a:xfrm>
          <a:prstGeom prst="curvedConnector3">
            <a:avLst>
              <a:gd name="adj1" fmla="val -26886"/>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7" name="Freccia a destra 166"/>
          <p:cNvSpPr/>
          <p:nvPr/>
        </p:nvSpPr>
        <p:spPr>
          <a:xfrm rot="9095762" flipV="1">
            <a:off x="9429177" y="5673548"/>
            <a:ext cx="2070967" cy="753500"/>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sp>
        <p:nvSpPr>
          <p:cNvPr id="168" name="CasellaDiTesto 167"/>
          <p:cNvSpPr txBox="1"/>
          <p:nvPr/>
        </p:nvSpPr>
        <p:spPr>
          <a:xfrm rot="745217">
            <a:off x="11284377" y="4825293"/>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Tree>
    <p:extLst>
      <p:ext uri="{BB962C8B-B14F-4D97-AF65-F5344CB8AC3E}">
        <p14:creationId xmlns:p14="http://schemas.microsoft.com/office/powerpoint/2010/main" val="44009831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Gruppo 134"/>
          <p:cNvGrpSpPr/>
          <p:nvPr/>
        </p:nvGrpSpPr>
        <p:grpSpPr>
          <a:xfrm>
            <a:off x="9031813" y="5884324"/>
            <a:ext cx="499000" cy="824300"/>
            <a:chOff x="4982630" y="5525686"/>
            <a:chExt cx="702733" cy="1050783"/>
          </a:xfrm>
          <a:solidFill>
            <a:schemeClr val="bg1">
              <a:lumMod val="95000"/>
            </a:schemeClr>
          </a:solidFill>
        </p:grpSpPr>
        <p:sp>
          <p:nvSpPr>
            <p:cNvPr id="6" name="Triangolo isoscele 5"/>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7" name="Ovale 6"/>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26" name="Gruppo 225"/>
          <p:cNvGrpSpPr/>
          <p:nvPr/>
        </p:nvGrpSpPr>
        <p:grpSpPr>
          <a:xfrm>
            <a:off x="8520844" y="5868310"/>
            <a:ext cx="499000" cy="824300"/>
            <a:chOff x="4982630" y="5525686"/>
            <a:chExt cx="702733" cy="1050783"/>
          </a:xfrm>
          <a:solidFill>
            <a:schemeClr val="bg1">
              <a:lumMod val="95000"/>
            </a:schemeClr>
          </a:solidFill>
        </p:grpSpPr>
        <p:sp>
          <p:nvSpPr>
            <p:cNvPr id="227" name="Triangolo isoscele 226"/>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8" name="Ovale 227"/>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09980"/>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grpSp>
        <p:nvGrpSpPr>
          <p:cNvPr id="148" name="Gruppo 147"/>
          <p:cNvGrpSpPr/>
          <p:nvPr/>
        </p:nvGrpSpPr>
        <p:grpSpPr>
          <a:xfrm>
            <a:off x="9043799" y="5877381"/>
            <a:ext cx="499000" cy="824300"/>
            <a:chOff x="4982630" y="5525686"/>
            <a:chExt cx="702733" cy="1050783"/>
          </a:xfrm>
        </p:grpSpPr>
        <p:sp>
          <p:nvSpPr>
            <p:cNvPr id="149" name="Triangolo isoscele 14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Ovale 15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5" name="Gruppo 204"/>
          <p:cNvGrpSpPr/>
          <p:nvPr/>
        </p:nvGrpSpPr>
        <p:grpSpPr>
          <a:xfrm>
            <a:off x="8532830" y="5861367"/>
            <a:ext cx="499000" cy="824300"/>
            <a:chOff x="4982630" y="5525686"/>
            <a:chExt cx="702733" cy="1050783"/>
          </a:xfrm>
        </p:grpSpPr>
        <p:sp>
          <p:nvSpPr>
            <p:cNvPr id="206" name="Triangolo isoscele 205"/>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Ovale 20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147" name="Connettore 7 146"/>
          <p:cNvCxnSpPr/>
          <p:nvPr/>
        </p:nvCxnSpPr>
        <p:spPr>
          <a:xfrm rot="16200000" flipH="1">
            <a:off x="8109127" y="1970172"/>
            <a:ext cx="1022045" cy="4930406"/>
          </a:xfrm>
          <a:prstGeom prst="curvedConnector3">
            <a:avLst>
              <a:gd name="adj1" fmla="val -26886"/>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7" name="Freccia a destra 166"/>
          <p:cNvSpPr/>
          <p:nvPr/>
        </p:nvSpPr>
        <p:spPr>
          <a:xfrm rot="9095762" flipV="1">
            <a:off x="9429177" y="5673548"/>
            <a:ext cx="2070967" cy="753500"/>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sp>
        <p:nvSpPr>
          <p:cNvPr id="168" name="CasellaDiTesto 167"/>
          <p:cNvSpPr txBox="1"/>
          <p:nvPr/>
        </p:nvSpPr>
        <p:spPr>
          <a:xfrm rot="745217">
            <a:off x="11284377" y="4825293"/>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grpSp>
        <p:nvGrpSpPr>
          <p:cNvPr id="169" name="Gruppo 168"/>
          <p:cNvGrpSpPr/>
          <p:nvPr/>
        </p:nvGrpSpPr>
        <p:grpSpPr>
          <a:xfrm>
            <a:off x="8277170" y="6042480"/>
            <a:ext cx="499000" cy="824300"/>
            <a:chOff x="4982630" y="5525686"/>
            <a:chExt cx="702733" cy="1050783"/>
          </a:xfrm>
        </p:grpSpPr>
        <p:sp>
          <p:nvSpPr>
            <p:cNvPr id="170" name="Triangolo isoscele 169"/>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3" name="Ovale 17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 name="Ovale 1"/>
          <p:cNvSpPr/>
          <p:nvPr/>
        </p:nvSpPr>
        <p:spPr>
          <a:xfrm>
            <a:off x="7783041" y="5390787"/>
            <a:ext cx="2078411" cy="1657127"/>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5" name="Gruppo 174"/>
          <p:cNvGrpSpPr/>
          <p:nvPr/>
        </p:nvGrpSpPr>
        <p:grpSpPr>
          <a:xfrm>
            <a:off x="7918643" y="5874148"/>
            <a:ext cx="499000" cy="824300"/>
            <a:chOff x="4982630" y="5525686"/>
            <a:chExt cx="702733" cy="1050783"/>
          </a:xfrm>
        </p:grpSpPr>
        <p:sp>
          <p:nvSpPr>
            <p:cNvPr id="181" name="Triangolo isoscele 180"/>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3" name="Ovale 18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275320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Gruppo 134"/>
          <p:cNvGrpSpPr/>
          <p:nvPr/>
        </p:nvGrpSpPr>
        <p:grpSpPr>
          <a:xfrm>
            <a:off x="9031813" y="5884324"/>
            <a:ext cx="499000" cy="824300"/>
            <a:chOff x="4982630" y="5525686"/>
            <a:chExt cx="702733" cy="1050783"/>
          </a:xfrm>
          <a:solidFill>
            <a:schemeClr val="bg1">
              <a:lumMod val="95000"/>
            </a:schemeClr>
          </a:solidFill>
        </p:grpSpPr>
        <p:sp>
          <p:nvSpPr>
            <p:cNvPr id="6" name="Triangolo isoscele 5"/>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7" name="Ovale 6"/>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26" name="Gruppo 225"/>
          <p:cNvGrpSpPr/>
          <p:nvPr/>
        </p:nvGrpSpPr>
        <p:grpSpPr>
          <a:xfrm>
            <a:off x="8520844" y="5868310"/>
            <a:ext cx="499000" cy="824300"/>
            <a:chOff x="4982630" y="5525686"/>
            <a:chExt cx="702733" cy="1050783"/>
          </a:xfrm>
          <a:solidFill>
            <a:schemeClr val="bg1">
              <a:lumMod val="95000"/>
            </a:schemeClr>
          </a:solidFill>
        </p:grpSpPr>
        <p:sp>
          <p:nvSpPr>
            <p:cNvPr id="227" name="Triangolo isoscele 226"/>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8" name="Ovale 227"/>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09980"/>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grpSp>
        <p:nvGrpSpPr>
          <p:cNvPr id="148" name="Gruppo 147"/>
          <p:cNvGrpSpPr/>
          <p:nvPr/>
        </p:nvGrpSpPr>
        <p:grpSpPr>
          <a:xfrm>
            <a:off x="9043799" y="5877381"/>
            <a:ext cx="499000" cy="824300"/>
            <a:chOff x="4982630" y="5525686"/>
            <a:chExt cx="702733" cy="1050783"/>
          </a:xfrm>
        </p:grpSpPr>
        <p:sp>
          <p:nvSpPr>
            <p:cNvPr id="149" name="Triangolo isoscele 14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Ovale 15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5" name="Gruppo 204"/>
          <p:cNvGrpSpPr/>
          <p:nvPr/>
        </p:nvGrpSpPr>
        <p:grpSpPr>
          <a:xfrm>
            <a:off x="8532830" y="5861367"/>
            <a:ext cx="499000" cy="824300"/>
            <a:chOff x="4982630" y="5525686"/>
            <a:chExt cx="702733" cy="1050783"/>
          </a:xfrm>
        </p:grpSpPr>
        <p:sp>
          <p:nvSpPr>
            <p:cNvPr id="206" name="Triangolo isoscele 205"/>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Ovale 20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147" name="Connettore 7 146"/>
          <p:cNvCxnSpPr/>
          <p:nvPr/>
        </p:nvCxnSpPr>
        <p:spPr>
          <a:xfrm rot="16200000" flipH="1">
            <a:off x="8109127" y="1970172"/>
            <a:ext cx="1022045" cy="4930406"/>
          </a:xfrm>
          <a:prstGeom prst="curvedConnector3">
            <a:avLst>
              <a:gd name="adj1" fmla="val -26886"/>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7" name="Freccia a destra 166"/>
          <p:cNvSpPr/>
          <p:nvPr/>
        </p:nvSpPr>
        <p:spPr>
          <a:xfrm rot="9095762" flipV="1">
            <a:off x="9429177" y="5673548"/>
            <a:ext cx="2070967" cy="753500"/>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sp>
        <p:nvSpPr>
          <p:cNvPr id="168" name="CasellaDiTesto 167"/>
          <p:cNvSpPr txBox="1"/>
          <p:nvPr/>
        </p:nvSpPr>
        <p:spPr>
          <a:xfrm rot="745217">
            <a:off x="11284377" y="4825293"/>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grpSp>
        <p:nvGrpSpPr>
          <p:cNvPr id="169" name="Gruppo 168"/>
          <p:cNvGrpSpPr/>
          <p:nvPr/>
        </p:nvGrpSpPr>
        <p:grpSpPr>
          <a:xfrm>
            <a:off x="94002" y="4535720"/>
            <a:ext cx="499000" cy="824300"/>
            <a:chOff x="4982630" y="5525686"/>
            <a:chExt cx="702733" cy="1050783"/>
          </a:xfrm>
        </p:grpSpPr>
        <p:sp>
          <p:nvSpPr>
            <p:cNvPr id="170" name="Triangolo isoscele 169"/>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3" name="Ovale 17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75" name="Connettore 2 174"/>
          <p:cNvCxnSpPr>
            <a:stCxn id="170" idx="5"/>
          </p:cNvCxnSpPr>
          <p:nvPr/>
        </p:nvCxnSpPr>
        <p:spPr>
          <a:xfrm flipV="1">
            <a:off x="468252" y="3674121"/>
            <a:ext cx="4514378" cy="1357998"/>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1" name="Freccia a destra 180"/>
          <p:cNvSpPr/>
          <p:nvPr/>
        </p:nvSpPr>
        <p:spPr>
          <a:xfrm rot="8644145" flipV="1">
            <a:off x="271061" y="3702880"/>
            <a:ext cx="1999769"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a:solidFill>
                  <a:schemeClr val="tx1"/>
                </a:solidFill>
              </a:rPr>
              <a:t>FileC</a:t>
            </a:r>
            <a:r>
              <a:rPr lang="en-US" dirty="0">
                <a:solidFill>
                  <a:schemeClr val="tx1"/>
                </a:solidFill>
              </a:rPr>
              <a:t> DOWLOAD</a:t>
            </a:r>
          </a:p>
        </p:txBody>
      </p:sp>
      <p:cxnSp>
        <p:nvCxnSpPr>
          <p:cNvPr id="183" name="Connettore 7 182"/>
          <p:cNvCxnSpPr>
            <a:stCxn id="132" idx="1"/>
            <a:endCxn id="25" idx="5"/>
          </p:cNvCxnSpPr>
          <p:nvPr/>
        </p:nvCxnSpPr>
        <p:spPr>
          <a:xfrm rot="10800000">
            <a:off x="2365115" y="3084101"/>
            <a:ext cx="2610337" cy="597440"/>
          </a:xfrm>
          <a:prstGeom prst="curvedConnector3">
            <a:avLst>
              <a:gd name="adj1" fmla="val 50000"/>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85" name="CasellaDiTesto 184"/>
          <p:cNvSpPr txBox="1"/>
          <p:nvPr/>
        </p:nvSpPr>
        <p:spPr>
          <a:xfrm rot="20531874">
            <a:off x="2246544" y="4179417"/>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202" name="Gruppo 201"/>
          <p:cNvGrpSpPr/>
          <p:nvPr/>
        </p:nvGrpSpPr>
        <p:grpSpPr>
          <a:xfrm>
            <a:off x="8277170" y="6042480"/>
            <a:ext cx="499000" cy="824300"/>
            <a:chOff x="4982630" y="5525686"/>
            <a:chExt cx="702733" cy="1050783"/>
          </a:xfrm>
        </p:grpSpPr>
        <p:sp>
          <p:nvSpPr>
            <p:cNvPr id="204" name="Triangolo isoscele 203"/>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8" name="Ovale 207"/>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9" name="Gruppo 208"/>
          <p:cNvGrpSpPr/>
          <p:nvPr/>
        </p:nvGrpSpPr>
        <p:grpSpPr>
          <a:xfrm>
            <a:off x="7918643" y="5874148"/>
            <a:ext cx="499000" cy="824300"/>
            <a:chOff x="4982630" y="5525686"/>
            <a:chExt cx="702733" cy="1050783"/>
          </a:xfrm>
        </p:grpSpPr>
        <p:sp>
          <p:nvSpPr>
            <p:cNvPr id="212" name="Triangolo isoscele 211"/>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5" name="Ovale 214"/>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19149364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Gruppo 134"/>
          <p:cNvGrpSpPr/>
          <p:nvPr/>
        </p:nvGrpSpPr>
        <p:grpSpPr>
          <a:xfrm>
            <a:off x="9031813" y="5884324"/>
            <a:ext cx="499000" cy="824300"/>
            <a:chOff x="4982630" y="5525686"/>
            <a:chExt cx="702733" cy="1050783"/>
          </a:xfrm>
          <a:solidFill>
            <a:schemeClr val="bg1">
              <a:lumMod val="95000"/>
            </a:schemeClr>
          </a:solidFill>
        </p:grpSpPr>
        <p:sp>
          <p:nvSpPr>
            <p:cNvPr id="6" name="Triangolo isoscele 5"/>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7" name="Ovale 6"/>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26" name="Gruppo 225"/>
          <p:cNvGrpSpPr/>
          <p:nvPr/>
        </p:nvGrpSpPr>
        <p:grpSpPr>
          <a:xfrm>
            <a:off x="8520844" y="5868310"/>
            <a:ext cx="499000" cy="824300"/>
            <a:chOff x="4982630" y="5525686"/>
            <a:chExt cx="702733" cy="1050783"/>
          </a:xfrm>
          <a:solidFill>
            <a:schemeClr val="bg1">
              <a:lumMod val="95000"/>
            </a:schemeClr>
          </a:solidFill>
        </p:grpSpPr>
        <p:sp>
          <p:nvSpPr>
            <p:cNvPr id="227" name="Triangolo isoscele 226"/>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8" name="Ovale 227"/>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09980"/>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grpSp>
        <p:nvGrpSpPr>
          <p:cNvPr id="148" name="Gruppo 147"/>
          <p:cNvGrpSpPr/>
          <p:nvPr/>
        </p:nvGrpSpPr>
        <p:grpSpPr>
          <a:xfrm>
            <a:off x="9043799" y="5877381"/>
            <a:ext cx="499000" cy="824300"/>
            <a:chOff x="4982630" y="5525686"/>
            <a:chExt cx="702733" cy="1050783"/>
          </a:xfrm>
        </p:grpSpPr>
        <p:sp>
          <p:nvSpPr>
            <p:cNvPr id="149" name="Triangolo isoscele 14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Ovale 15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5" name="Gruppo 204"/>
          <p:cNvGrpSpPr/>
          <p:nvPr/>
        </p:nvGrpSpPr>
        <p:grpSpPr>
          <a:xfrm>
            <a:off x="8532830" y="5861367"/>
            <a:ext cx="499000" cy="824300"/>
            <a:chOff x="4982630" y="5525686"/>
            <a:chExt cx="702733" cy="1050783"/>
          </a:xfrm>
        </p:grpSpPr>
        <p:sp>
          <p:nvSpPr>
            <p:cNvPr id="206" name="Triangolo isoscele 205"/>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Ovale 20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147" name="Connettore 7 146"/>
          <p:cNvCxnSpPr/>
          <p:nvPr/>
        </p:nvCxnSpPr>
        <p:spPr>
          <a:xfrm rot="16200000" flipH="1">
            <a:off x="8109127" y="1970172"/>
            <a:ext cx="1022045" cy="4930406"/>
          </a:xfrm>
          <a:prstGeom prst="curvedConnector3">
            <a:avLst>
              <a:gd name="adj1" fmla="val -26886"/>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7" name="Freccia a destra 166"/>
          <p:cNvSpPr/>
          <p:nvPr/>
        </p:nvSpPr>
        <p:spPr>
          <a:xfrm rot="9095762" flipV="1">
            <a:off x="9429177" y="5673548"/>
            <a:ext cx="2070967" cy="753500"/>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grpSp>
        <p:nvGrpSpPr>
          <p:cNvPr id="173" name="Gruppo 172"/>
          <p:cNvGrpSpPr/>
          <p:nvPr/>
        </p:nvGrpSpPr>
        <p:grpSpPr>
          <a:xfrm>
            <a:off x="11301391" y="1535845"/>
            <a:ext cx="499000" cy="824300"/>
            <a:chOff x="4982630" y="5525686"/>
            <a:chExt cx="702733" cy="1050783"/>
          </a:xfrm>
        </p:grpSpPr>
        <p:sp>
          <p:nvSpPr>
            <p:cNvPr id="175" name="Triangolo isoscele 17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Ovale 180"/>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3" name="Gruppo 182"/>
          <p:cNvGrpSpPr/>
          <p:nvPr/>
        </p:nvGrpSpPr>
        <p:grpSpPr>
          <a:xfrm>
            <a:off x="10943533" y="1414310"/>
            <a:ext cx="499000" cy="824300"/>
            <a:chOff x="4982630" y="5525686"/>
            <a:chExt cx="702733" cy="1050783"/>
          </a:xfrm>
        </p:grpSpPr>
        <p:sp>
          <p:nvSpPr>
            <p:cNvPr id="185" name="Triangolo isoscele 18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6" name="Ovale 185"/>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8" name="Gruppo 187"/>
          <p:cNvGrpSpPr/>
          <p:nvPr/>
        </p:nvGrpSpPr>
        <p:grpSpPr>
          <a:xfrm>
            <a:off x="8826037" y="104391"/>
            <a:ext cx="499000" cy="824300"/>
            <a:chOff x="4982630" y="5525686"/>
            <a:chExt cx="702733" cy="1050783"/>
          </a:xfrm>
        </p:grpSpPr>
        <p:sp>
          <p:nvSpPr>
            <p:cNvPr id="192" name="Triangolo isoscele 191"/>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Ovale 19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2" name="CasellaDiTesto 201"/>
          <p:cNvSpPr txBox="1"/>
          <p:nvPr/>
        </p:nvSpPr>
        <p:spPr>
          <a:xfrm rot="745217">
            <a:off x="11284377" y="4825293"/>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204" name="Connettore 2 203"/>
          <p:cNvCxnSpPr/>
          <p:nvPr/>
        </p:nvCxnSpPr>
        <p:spPr>
          <a:xfrm flipH="1">
            <a:off x="6142960" y="608833"/>
            <a:ext cx="2814707" cy="2808113"/>
          </a:xfrm>
          <a:prstGeom prst="straightConnector1">
            <a:avLst/>
          </a:prstGeom>
          <a:ln w="57150">
            <a:solidFill>
              <a:srgbClr val="FFC000"/>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208" name="Connettore 2 207"/>
          <p:cNvCxnSpPr/>
          <p:nvPr/>
        </p:nvCxnSpPr>
        <p:spPr>
          <a:xfrm flipH="1">
            <a:off x="6770169" y="1761361"/>
            <a:ext cx="4432804" cy="1734975"/>
          </a:xfrm>
          <a:prstGeom prst="straightConnector1">
            <a:avLst/>
          </a:prstGeom>
          <a:ln w="57150">
            <a:solidFill>
              <a:schemeClr val="tx1"/>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217" name="CasellaDiTesto 216"/>
          <p:cNvSpPr txBox="1"/>
          <p:nvPr/>
        </p:nvSpPr>
        <p:spPr>
          <a:xfrm rot="19004534">
            <a:off x="7060256" y="180735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218" name="CasellaDiTesto 217"/>
          <p:cNvSpPr txBox="1"/>
          <p:nvPr/>
        </p:nvSpPr>
        <p:spPr>
          <a:xfrm rot="20220696">
            <a:off x="8302298" y="252770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168" name="Connettore 2 167"/>
          <p:cNvCxnSpPr/>
          <p:nvPr/>
        </p:nvCxnSpPr>
        <p:spPr>
          <a:xfrm flipV="1">
            <a:off x="468252" y="3674121"/>
            <a:ext cx="4514378" cy="1357998"/>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69" name="Freccia a destra 168"/>
          <p:cNvSpPr/>
          <p:nvPr/>
        </p:nvSpPr>
        <p:spPr>
          <a:xfrm rot="8644145" flipV="1">
            <a:off x="271061" y="3702880"/>
            <a:ext cx="1999769"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a:solidFill>
                  <a:schemeClr val="tx1"/>
                </a:solidFill>
              </a:rPr>
              <a:t>FileC</a:t>
            </a:r>
            <a:r>
              <a:rPr lang="en-US" dirty="0">
                <a:solidFill>
                  <a:schemeClr val="tx1"/>
                </a:solidFill>
              </a:rPr>
              <a:t> DOWLOAD</a:t>
            </a:r>
          </a:p>
        </p:txBody>
      </p:sp>
      <p:cxnSp>
        <p:nvCxnSpPr>
          <p:cNvPr id="170" name="Connettore 7 169"/>
          <p:cNvCxnSpPr/>
          <p:nvPr/>
        </p:nvCxnSpPr>
        <p:spPr>
          <a:xfrm rot="10800000">
            <a:off x="2365115" y="3084101"/>
            <a:ext cx="2610337" cy="597440"/>
          </a:xfrm>
          <a:prstGeom prst="curvedConnector3">
            <a:avLst>
              <a:gd name="adj1" fmla="val 50000"/>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201" name="Gruppo 200"/>
          <p:cNvGrpSpPr/>
          <p:nvPr/>
        </p:nvGrpSpPr>
        <p:grpSpPr>
          <a:xfrm>
            <a:off x="94002" y="4535720"/>
            <a:ext cx="499000" cy="824300"/>
            <a:chOff x="4982630" y="5525686"/>
            <a:chExt cx="702733" cy="1050783"/>
          </a:xfrm>
        </p:grpSpPr>
        <p:sp>
          <p:nvSpPr>
            <p:cNvPr id="219" name="Triangolo isoscele 21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0" name="Ovale 219"/>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2" name="CasellaDiTesto 221"/>
          <p:cNvSpPr txBox="1"/>
          <p:nvPr/>
        </p:nvSpPr>
        <p:spPr>
          <a:xfrm rot="20531874">
            <a:off x="2246544" y="4179417"/>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4" name="Gruppo 193"/>
          <p:cNvGrpSpPr/>
          <p:nvPr/>
        </p:nvGrpSpPr>
        <p:grpSpPr>
          <a:xfrm>
            <a:off x="8277170" y="6042480"/>
            <a:ext cx="499000" cy="824300"/>
            <a:chOff x="4982630" y="5525686"/>
            <a:chExt cx="702733" cy="1050783"/>
          </a:xfrm>
        </p:grpSpPr>
        <p:sp>
          <p:nvSpPr>
            <p:cNvPr id="209" name="Triangolo isoscele 20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2" name="Ovale 211"/>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5" name="Gruppo 214"/>
          <p:cNvGrpSpPr/>
          <p:nvPr/>
        </p:nvGrpSpPr>
        <p:grpSpPr>
          <a:xfrm>
            <a:off x="7918643" y="5874148"/>
            <a:ext cx="499000" cy="824300"/>
            <a:chOff x="4982630" y="5525686"/>
            <a:chExt cx="702733" cy="1050783"/>
          </a:xfrm>
        </p:grpSpPr>
        <p:sp>
          <p:nvSpPr>
            <p:cNvPr id="229" name="Triangolo isoscele 22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0" name="Ovale 229"/>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28485411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Gruppo 134"/>
          <p:cNvGrpSpPr/>
          <p:nvPr/>
        </p:nvGrpSpPr>
        <p:grpSpPr>
          <a:xfrm>
            <a:off x="9031813" y="5884324"/>
            <a:ext cx="499000" cy="824300"/>
            <a:chOff x="4982630" y="5525686"/>
            <a:chExt cx="702733" cy="1050783"/>
          </a:xfrm>
          <a:solidFill>
            <a:schemeClr val="bg1">
              <a:lumMod val="95000"/>
            </a:schemeClr>
          </a:solidFill>
        </p:grpSpPr>
        <p:sp>
          <p:nvSpPr>
            <p:cNvPr id="6" name="Triangolo isoscele 5"/>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7" name="Ovale 6"/>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26" name="Gruppo 225"/>
          <p:cNvGrpSpPr/>
          <p:nvPr/>
        </p:nvGrpSpPr>
        <p:grpSpPr>
          <a:xfrm>
            <a:off x="8520844" y="5868310"/>
            <a:ext cx="499000" cy="824300"/>
            <a:chOff x="4982630" y="5525686"/>
            <a:chExt cx="702733" cy="1050783"/>
          </a:xfrm>
          <a:solidFill>
            <a:schemeClr val="bg1">
              <a:lumMod val="95000"/>
            </a:schemeClr>
          </a:solidFill>
        </p:grpSpPr>
        <p:sp>
          <p:nvSpPr>
            <p:cNvPr id="227" name="Triangolo isoscele 226"/>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8" name="Ovale 227"/>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09980"/>
            <a:ext cx="4939847" cy="141087"/>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grpSp>
        <p:nvGrpSpPr>
          <p:cNvPr id="148" name="Gruppo 147"/>
          <p:cNvGrpSpPr/>
          <p:nvPr/>
        </p:nvGrpSpPr>
        <p:grpSpPr>
          <a:xfrm>
            <a:off x="9043799" y="5877381"/>
            <a:ext cx="499000" cy="824300"/>
            <a:chOff x="4982630" y="5525686"/>
            <a:chExt cx="702733" cy="1050783"/>
          </a:xfrm>
        </p:grpSpPr>
        <p:sp>
          <p:nvSpPr>
            <p:cNvPr id="149" name="Triangolo isoscele 14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Ovale 15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5" name="Gruppo 204"/>
          <p:cNvGrpSpPr/>
          <p:nvPr/>
        </p:nvGrpSpPr>
        <p:grpSpPr>
          <a:xfrm>
            <a:off x="8532830" y="5861367"/>
            <a:ext cx="499000" cy="824300"/>
            <a:chOff x="4982630" y="5525686"/>
            <a:chExt cx="702733" cy="1050783"/>
          </a:xfrm>
        </p:grpSpPr>
        <p:sp>
          <p:nvSpPr>
            <p:cNvPr id="206" name="Triangolo isoscele 205"/>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Ovale 20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147" name="Connettore 7 146"/>
          <p:cNvCxnSpPr/>
          <p:nvPr/>
        </p:nvCxnSpPr>
        <p:spPr>
          <a:xfrm rot="16200000" flipH="1">
            <a:off x="8109127" y="1970172"/>
            <a:ext cx="1022045" cy="4930406"/>
          </a:xfrm>
          <a:prstGeom prst="curvedConnector3">
            <a:avLst>
              <a:gd name="adj1" fmla="val -26886"/>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7" name="Freccia a destra 166"/>
          <p:cNvSpPr/>
          <p:nvPr/>
        </p:nvSpPr>
        <p:spPr>
          <a:xfrm rot="9095762" flipV="1">
            <a:off x="9429177" y="5673548"/>
            <a:ext cx="2070967" cy="753500"/>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grpSp>
        <p:nvGrpSpPr>
          <p:cNvPr id="173" name="Gruppo 172"/>
          <p:cNvGrpSpPr/>
          <p:nvPr/>
        </p:nvGrpSpPr>
        <p:grpSpPr>
          <a:xfrm>
            <a:off x="11301391" y="1535845"/>
            <a:ext cx="499000" cy="824300"/>
            <a:chOff x="4982630" y="5525686"/>
            <a:chExt cx="702733" cy="1050783"/>
          </a:xfrm>
        </p:grpSpPr>
        <p:sp>
          <p:nvSpPr>
            <p:cNvPr id="175" name="Triangolo isoscele 17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Ovale 180"/>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3" name="Gruppo 182"/>
          <p:cNvGrpSpPr/>
          <p:nvPr/>
        </p:nvGrpSpPr>
        <p:grpSpPr>
          <a:xfrm>
            <a:off x="10943533" y="1414310"/>
            <a:ext cx="499000" cy="824300"/>
            <a:chOff x="4982630" y="5525686"/>
            <a:chExt cx="702733" cy="1050783"/>
          </a:xfrm>
        </p:grpSpPr>
        <p:sp>
          <p:nvSpPr>
            <p:cNvPr id="185" name="Triangolo isoscele 18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6" name="Ovale 185"/>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8" name="Gruppo 187"/>
          <p:cNvGrpSpPr/>
          <p:nvPr/>
        </p:nvGrpSpPr>
        <p:grpSpPr>
          <a:xfrm>
            <a:off x="8826037" y="104391"/>
            <a:ext cx="499000" cy="824300"/>
            <a:chOff x="4982630" y="5525686"/>
            <a:chExt cx="702733" cy="1050783"/>
          </a:xfrm>
        </p:grpSpPr>
        <p:sp>
          <p:nvSpPr>
            <p:cNvPr id="192" name="Triangolo isoscele 191"/>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Ovale 19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4" name="Freccia a destra 193"/>
          <p:cNvSpPr/>
          <p:nvPr/>
        </p:nvSpPr>
        <p:spPr>
          <a:xfrm rot="5400000" flipH="1" flipV="1">
            <a:off x="10374697" y="3362195"/>
            <a:ext cx="2324059"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DOWLOAD</a:t>
            </a:r>
            <a:endParaRPr lang="en-US" dirty="0">
              <a:solidFill>
                <a:schemeClr val="tx1"/>
              </a:solidFill>
            </a:endParaRPr>
          </a:p>
        </p:txBody>
      </p:sp>
      <p:sp>
        <p:nvSpPr>
          <p:cNvPr id="202" name="CasellaDiTesto 201"/>
          <p:cNvSpPr txBox="1"/>
          <p:nvPr/>
        </p:nvSpPr>
        <p:spPr>
          <a:xfrm rot="745217">
            <a:off x="11284377" y="4825293"/>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204" name="Connettore 2 203"/>
          <p:cNvCxnSpPr/>
          <p:nvPr/>
        </p:nvCxnSpPr>
        <p:spPr>
          <a:xfrm flipH="1">
            <a:off x="6142960" y="608833"/>
            <a:ext cx="2814707" cy="2808113"/>
          </a:xfrm>
          <a:prstGeom prst="straightConnector1">
            <a:avLst/>
          </a:prstGeom>
          <a:ln w="57150">
            <a:solidFill>
              <a:srgbClr val="FFC000"/>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208" name="Connettore 2 207"/>
          <p:cNvCxnSpPr/>
          <p:nvPr/>
        </p:nvCxnSpPr>
        <p:spPr>
          <a:xfrm flipH="1">
            <a:off x="6770169" y="1761361"/>
            <a:ext cx="4432804" cy="1734975"/>
          </a:xfrm>
          <a:prstGeom prst="straightConnector1">
            <a:avLst/>
          </a:prstGeom>
          <a:ln w="57150">
            <a:solidFill>
              <a:schemeClr val="tx1"/>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209" name="Freccia a destra 208"/>
          <p:cNvSpPr/>
          <p:nvPr/>
        </p:nvSpPr>
        <p:spPr>
          <a:xfrm rot="14619668" flipV="1">
            <a:off x="8208673" y="2610000"/>
            <a:ext cx="4354611" cy="705088"/>
          </a:xfrm>
          <a:prstGeom prst="rightArrow">
            <a:avLst>
              <a:gd name="adj1" fmla="val 52056"/>
              <a:gd name="adj2" fmla="val 50000"/>
            </a:avLst>
          </a:prstGeom>
          <a:solidFill>
            <a:schemeClr val="accent4">
              <a:lumMod val="60000"/>
              <a:lumOff val="40000"/>
            </a:schemeClr>
          </a:solidFill>
          <a:ln>
            <a:solidFill>
              <a:schemeClr val="tx1"/>
            </a:solidFill>
          </a:ln>
        </p:spPr>
        <p:txBody>
          <a:bodyPr wrap="square" rtlCol="0">
            <a:spAutoFit/>
          </a:bodyPr>
          <a:lstStyle/>
          <a:p>
            <a:pPr algn="ctr"/>
            <a:r>
              <a:rPr lang="en-US" dirty="0" err="1"/>
              <a:t>FileC</a:t>
            </a:r>
            <a:r>
              <a:rPr lang="en-US" dirty="0"/>
              <a:t> DOWLOAD</a:t>
            </a:r>
          </a:p>
        </p:txBody>
      </p:sp>
      <p:cxnSp>
        <p:nvCxnSpPr>
          <p:cNvPr id="212" name="Connettore 7 211"/>
          <p:cNvCxnSpPr>
            <a:stCxn id="8" idx="0"/>
          </p:cNvCxnSpPr>
          <p:nvPr/>
        </p:nvCxnSpPr>
        <p:spPr>
          <a:xfrm rot="16200000" flipH="1">
            <a:off x="7849430" y="1710475"/>
            <a:ext cx="1681851" cy="5094793"/>
          </a:xfrm>
          <a:prstGeom prst="curvedConnector4">
            <a:avLst>
              <a:gd name="adj1" fmla="val -13592"/>
              <a:gd name="adj2" fmla="val 61387"/>
            </a:avLst>
          </a:prstGeom>
          <a:ln w="57150">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5" name="Connettore 7 214"/>
          <p:cNvCxnSpPr/>
          <p:nvPr/>
        </p:nvCxnSpPr>
        <p:spPr>
          <a:xfrm>
            <a:off x="6738957" y="3485616"/>
            <a:ext cx="4651195" cy="1765581"/>
          </a:xfrm>
          <a:prstGeom prst="curvedConnector3">
            <a:avLst>
              <a:gd name="adj1" fmla="val 50000"/>
            </a:avLst>
          </a:prstGeom>
          <a:ln w="571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7" name="CasellaDiTesto 216"/>
          <p:cNvSpPr txBox="1"/>
          <p:nvPr/>
        </p:nvSpPr>
        <p:spPr>
          <a:xfrm rot="19004534">
            <a:off x="7060256" y="180735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218" name="CasellaDiTesto 217"/>
          <p:cNvSpPr txBox="1"/>
          <p:nvPr/>
        </p:nvSpPr>
        <p:spPr>
          <a:xfrm rot="20220696">
            <a:off x="8302298" y="252770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219" name="Connettore 2 218"/>
          <p:cNvCxnSpPr/>
          <p:nvPr/>
        </p:nvCxnSpPr>
        <p:spPr>
          <a:xfrm flipV="1">
            <a:off x="468252" y="3674121"/>
            <a:ext cx="4514378" cy="1357998"/>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220" name="Freccia a destra 219"/>
          <p:cNvSpPr/>
          <p:nvPr/>
        </p:nvSpPr>
        <p:spPr>
          <a:xfrm rot="8644145" flipV="1">
            <a:off x="271061" y="3702880"/>
            <a:ext cx="1999769"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a:solidFill>
                  <a:schemeClr val="tx1"/>
                </a:solidFill>
              </a:rPr>
              <a:t>FileC</a:t>
            </a:r>
            <a:r>
              <a:rPr lang="en-US" dirty="0">
                <a:solidFill>
                  <a:schemeClr val="tx1"/>
                </a:solidFill>
              </a:rPr>
              <a:t> DOWLOAD</a:t>
            </a:r>
          </a:p>
        </p:txBody>
      </p:sp>
      <p:cxnSp>
        <p:nvCxnSpPr>
          <p:cNvPr id="222" name="Connettore 7 221"/>
          <p:cNvCxnSpPr/>
          <p:nvPr/>
        </p:nvCxnSpPr>
        <p:spPr>
          <a:xfrm rot="10800000">
            <a:off x="2365115" y="3084101"/>
            <a:ext cx="2610337" cy="597440"/>
          </a:xfrm>
          <a:prstGeom prst="curvedConnector3">
            <a:avLst>
              <a:gd name="adj1" fmla="val 50000"/>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229" name="Gruppo 228"/>
          <p:cNvGrpSpPr/>
          <p:nvPr/>
        </p:nvGrpSpPr>
        <p:grpSpPr>
          <a:xfrm>
            <a:off x="94002" y="4535720"/>
            <a:ext cx="499000" cy="824300"/>
            <a:chOff x="4982630" y="5525686"/>
            <a:chExt cx="702733" cy="1050783"/>
          </a:xfrm>
        </p:grpSpPr>
        <p:sp>
          <p:nvSpPr>
            <p:cNvPr id="230" name="Triangolo isoscele 229"/>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1" name="Ovale 230"/>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2" name="CasellaDiTesto 231"/>
          <p:cNvSpPr txBox="1"/>
          <p:nvPr/>
        </p:nvSpPr>
        <p:spPr>
          <a:xfrm rot="20531874">
            <a:off x="2246544" y="4179417"/>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68" name="Gruppo 167"/>
          <p:cNvGrpSpPr/>
          <p:nvPr/>
        </p:nvGrpSpPr>
        <p:grpSpPr>
          <a:xfrm>
            <a:off x="8277170" y="6042480"/>
            <a:ext cx="499000" cy="824300"/>
            <a:chOff x="4982630" y="5525686"/>
            <a:chExt cx="702733" cy="1050783"/>
          </a:xfrm>
        </p:grpSpPr>
        <p:sp>
          <p:nvSpPr>
            <p:cNvPr id="169" name="Triangolo isoscele 16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Ovale 169"/>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1" name="Gruppo 200"/>
          <p:cNvGrpSpPr/>
          <p:nvPr/>
        </p:nvGrpSpPr>
        <p:grpSpPr>
          <a:xfrm>
            <a:off x="7918643" y="5874148"/>
            <a:ext cx="499000" cy="824300"/>
            <a:chOff x="4982630" y="5525686"/>
            <a:chExt cx="702733" cy="1050783"/>
          </a:xfrm>
        </p:grpSpPr>
        <p:sp>
          <p:nvSpPr>
            <p:cNvPr id="233" name="Triangolo isoscele 232"/>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4" name="Ovale 233"/>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59243749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Gruppo 134"/>
          <p:cNvGrpSpPr/>
          <p:nvPr/>
        </p:nvGrpSpPr>
        <p:grpSpPr>
          <a:xfrm>
            <a:off x="9031813" y="5884324"/>
            <a:ext cx="499000" cy="824300"/>
            <a:chOff x="4982630" y="5525686"/>
            <a:chExt cx="702733" cy="1050783"/>
          </a:xfrm>
          <a:solidFill>
            <a:schemeClr val="bg1">
              <a:lumMod val="95000"/>
            </a:schemeClr>
          </a:solidFill>
        </p:grpSpPr>
        <p:sp>
          <p:nvSpPr>
            <p:cNvPr id="6" name="Triangolo isoscele 5"/>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7" name="Ovale 6"/>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26" name="Gruppo 225"/>
          <p:cNvGrpSpPr/>
          <p:nvPr/>
        </p:nvGrpSpPr>
        <p:grpSpPr>
          <a:xfrm>
            <a:off x="8520844" y="5868310"/>
            <a:ext cx="499000" cy="824300"/>
            <a:chOff x="4982630" y="5525686"/>
            <a:chExt cx="702733" cy="1050783"/>
          </a:xfrm>
          <a:solidFill>
            <a:schemeClr val="bg1">
              <a:lumMod val="95000"/>
            </a:schemeClr>
          </a:solidFill>
        </p:grpSpPr>
        <p:sp>
          <p:nvSpPr>
            <p:cNvPr id="227" name="Triangolo isoscele 226"/>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8" name="Ovale 227"/>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23427"/>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grpSp>
        <p:nvGrpSpPr>
          <p:cNvPr id="148" name="Gruppo 147"/>
          <p:cNvGrpSpPr/>
          <p:nvPr/>
        </p:nvGrpSpPr>
        <p:grpSpPr>
          <a:xfrm>
            <a:off x="9043799" y="5877381"/>
            <a:ext cx="499000" cy="824300"/>
            <a:chOff x="4982630" y="5525686"/>
            <a:chExt cx="702733" cy="1050783"/>
          </a:xfrm>
        </p:grpSpPr>
        <p:sp>
          <p:nvSpPr>
            <p:cNvPr id="149" name="Triangolo isoscele 14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Ovale 15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5" name="Gruppo 204"/>
          <p:cNvGrpSpPr/>
          <p:nvPr/>
        </p:nvGrpSpPr>
        <p:grpSpPr>
          <a:xfrm>
            <a:off x="8532830" y="5861367"/>
            <a:ext cx="499000" cy="824300"/>
            <a:chOff x="4982630" y="5525686"/>
            <a:chExt cx="702733" cy="1050783"/>
          </a:xfrm>
        </p:grpSpPr>
        <p:sp>
          <p:nvSpPr>
            <p:cNvPr id="206" name="Triangolo isoscele 205"/>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Ovale 20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147" name="Connettore 7 146"/>
          <p:cNvCxnSpPr/>
          <p:nvPr/>
        </p:nvCxnSpPr>
        <p:spPr>
          <a:xfrm rot="16200000" flipH="1">
            <a:off x="8109127" y="1970172"/>
            <a:ext cx="1022045" cy="4930406"/>
          </a:xfrm>
          <a:prstGeom prst="curvedConnector3">
            <a:avLst>
              <a:gd name="adj1" fmla="val -26886"/>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67" name="Freccia a destra 166"/>
          <p:cNvSpPr/>
          <p:nvPr/>
        </p:nvSpPr>
        <p:spPr>
          <a:xfrm rot="9095762" flipV="1">
            <a:off x="9429177" y="5673548"/>
            <a:ext cx="2070967" cy="753500"/>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grpSp>
        <p:nvGrpSpPr>
          <p:cNvPr id="173" name="Gruppo 172"/>
          <p:cNvGrpSpPr/>
          <p:nvPr/>
        </p:nvGrpSpPr>
        <p:grpSpPr>
          <a:xfrm>
            <a:off x="11301391" y="1535845"/>
            <a:ext cx="499000" cy="824300"/>
            <a:chOff x="4982630" y="5525686"/>
            <a:chExt cx="702733" cy="1050783"/>
          </a:xfrm>
        </p:grpSpPr>
        <p:sp>
          <p:nvSpPr>
            <p:cNvPr id="175" name="Triangolo isoscele 17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Ovale 180"/>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3" name="Gruppo 182"/>
          <p:cNvGrpSpPr/>
          <p:nvPr/>
        </p:nvGrpSpPr>
        <p:grpSpPr>
          <a:xfrm>
            <a:off x="10943533" y="1414310"/>
            <a:ext cx="499000" cy="824300"/>
            <a:chOff x="4982630" y="5525686"/>
            <a:chExt cx="702733" cy="1050783"/>
          </a:xfrm>
        </p:grpSpPr>
        <p:sp>
          <p:nvSpPr>
            <p:cNvPr id="185" name="Triangolo isoscele 18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6" name="Ovale 185"/>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8" name="Gruppo 187"/>
          <p:cNvGrpSpPr/>
          <p:nvPr/>
        </p:nvGrpSpPr>
        <p:grpSpPr>
          <a:xfrm>
            <a:off x="8826037" y="104391"/>
            <a:ext cx="499000" cy="824300"/>
            <a:chOff x="4982630" y="5525686"/>
            <a:chExt cx="702733" cy="1050783"/>
          </a:xfrm>
        </p:grpSpPr>
        <p:sp>
          <p:nvSpPr>
            <p:cNvPr id="192" name="Triangolo isoscele 191"/>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Ovale 19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4" name="Freccia a destra 193"/>
          <p:cNvSpPr/>
          <p:nvPr/>
        </p:nvSpPr>
        <p:spPr>
          <a:xfrm rot="5400000" flipH="1" flipV="1">
            <a:off x="10374697" y="3362195"/>
            <a:ext cx="2324059"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DOWLOAD</a:t>
            </a:r>
            <a:endParaRPr lang="en-US" dirty="0">
              <a:solidFill>
                <a:schemeClr val="tx1"/>
              </a:solidFill>
            </a:endParaRPr>
          </a:p>
        </p:txBody>
      </p:sp>
      <p:sp>
        <p:nvSpPr>
          <p:cNvPr id="202" name="CasellaDiTesto 201"/>
          <p:cNvSpPr txBox="1"/>
          <p:nvPr/>
        </p:nvSpPr>
        <p:spPr>
          <a:xfrm rot="745217">
            <a:off x="11284377" y="4825293"/>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204" name="Connettore 2 203"/>
          <p:cNvCxnSpPr/>
          <p:nvPr/>
        </p:nvCxnSpPr>
        <p:spPr>
          <a:xfrm flipH="1">
            <a:off x="6142960" y="608833"/>
            <a:ext cx="2814707" cy="2808113"/>
          </a:xfrm>
          <a:prstGeom prst="straightConnector1">
            <a:avLst/>
          </a:prstGeom>
          <a:ln w="57150">
            <a:solidFill>
              <a:srgbClr val="FFC000"/>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208" name="Connettore 2 207"/>
          <p:cNvCxnSpPr/>
          <p:nvPr/>
        </p:nvCxnSpPr>
        <p:spPr>
          <a:xfrm flipH="1">
            <a:off x="6770169" y="1761361"/>
            <a:ext cx="4432804" cy="1734975"/>
          </a:xfrm>
          <a:prstGeom prst="straightConnector1">
            <a:avLst/>
          </a:prstGeom>
          <a:ln w="57150">
            <a:solidFill>
              <a:schemeClr val="tx1"/>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209" name="Freccia a destra 208"/>
          <p:cNvSpPr/>
          <p:nvPr/>
        </p:nvSpPr>
        <p:spPr>
          <a:xfrm rot="14619668" flipV="1">
            <a:off x="8208673" y="2610000"/>
            <a:ext cx="4354611" cy="705088"/>
          </a:xfrm>
          <a:prstGeom prst="rightArrow">
            <a:avLst>
              <a:gd name="adj1" fmla="val 52056"/>
              <a:gd name="adj2" fmla="val 50000"/>
            </a:avLst>
          </a:prstGeom>
          <a:solidFill>
            <a:schemeClr val="accent4">
              <a:lumMod val="60000"/>
              <a:lumOff val="40000"/>
            </a:schemeClr>
          </a:solidFill>
          <a:ln>
            <a:solidFill>
              <a:schemeClr val="tx1"/>
            </a:solidFill>
          </a:ln>
        </p:spPr>
        <p:txBody>
          <a:bodyPr wrap="square" rtlCol="0">
            <a:spAutoFit/>
          </a:bodyPr>
          <a:lstStyle/>
          <a:p>
            <a:pPr algn="ctr"/>
            <a:r>
              <a:rPr lang="en-US" dirty="0" err="1"/>
              <a:t>FileC</a:t>
            </a:r>
            <a:r>
              <a:rPr lang="en-US" dirty="0"/>
              <a:t> DOWLOAD</a:t>
            </a:r>
          </a:p>
        </p:txBody>
      </p:sp>
      <p:cxnSp>
        <p:nvCxnSpPr>
          <p:cNvPr id="212" name="Connettore 7 211"/>
          <p:cNvCxnSpPr>
            <a:stCxn id="8" idx="0"/>
          </p:cNvCxnSpPr>
          <p:nvPr/>
        </p:nvCxnSpPr>
        <p:spPr>
          <a:xfrm rot="16200000" flipH="1">
            <a:off x="7849430" y="1710475"/>
            <a:ext cx="1681851" cy="5094793"/>
          </a:xfrm>
          <a:prstGeom prst="curvedConnector4">
            <a:avLst>
              <a:gd name="adj1" fmla="val -13592"/>
              <a:gd name="adj2" fmla="val 61387"/>
            </a:avLst>
          </a:prstGeom>
          <a:ln w="57150">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5" name="Connettore 7 214"/>
          <p:cNvCxnSpPr/>
          <p:nvPr/>
        </p:nvCxnSpPr>
        <p:spPr>
          <a:xfrm>
            <a:off x="6738957" y="3485616"/>
            <a:ext cx="4651195" cy="1765581"/>
          </a:xfrm>
          <a:prstGeom prst="curvedConnector3">
            <a:avLst>
              <a:gd name="adj1" fmla="val 50000"/>
            </a:avLst>
          </a:prstGeom>
          <a:ln w="571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7" name="CasellaDiTesto 216"/>
          <p:cNvSpPr txBox="1"/>
          <p:nvPr/>
        </p:nvSpPr>
        <p:spPr>
          <a:xfrm rot="19004534">
            <a:off x="7060256" y="180735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218" name="CasellaDiTesto 217"/>
          <p:cNvSpPr txBox="1"/>
          <p:nvPr/>
        </p:nvSpPr>
        <p:spPr>
          <a:xfrm rot="20220696">
            <a:off x="8302298" y="252770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68" name="Per 167"/>
          <p:cNvSpPr/>
          <p:nvPr/>
        </p:nvSpPr>
        <p:spPr>
          <a:xfrm>
            <a:off x="10289875" y="4643014"/>
            <a:ext cx="1283942" cy="1234093"/>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cxnSp>
        <p:nvCxnSpPr>
          <p:cNvPr id="169" name="Connettore 2 168"/>
          <p:cNvCxnSpPr/>
          <p:nvPr/>
        </p:nvCxnSpPr>
        <p:spPr>
          <a:xfrm flipV="1">
            <a:off x="468252" y="3674121"/>
            <a:ext cx="4514378" cy="1357998"/>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70" name="Freccia a destra 169"/>
          <p:cNvSpPr/>
          <p:nvPr/>
        </p:nvSpPr>
        <p:spPr>
          <a:xfrm rot="8644145" flipV="1">
            <a:off x="271061" y="3702880"/>
            <a:ext cx="1999769"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a:solidFill>
                  <a:schemeClr val="tx1"/>
                </a:solidFill>
              </a:rPr>
              <a:t>FileC</a:t>
            </a:r>
            <a:r>
              <a:rPr lang="en-US" dirty="0">
                <a:solidFill>
                  <a:schemeClr val="tx1"/>
                </a:solidFill>
              </a:rPr>
              <a:t> DOWLOAD</a:t>
            </a:r>
          </a:p>
        </p:txBody>
      </p:sp>
      <p:cxnSp>
        <p:nvCxnSpPr>
          <p:cNvPr id="201" name="Connettore 7 200"/>
          <p:cNvCxnSpPr/>
          <p:nvPr/>
        </p:nvCxnSpPr>
        <p:spPr>
          <a:xfrm rot="10800000">
            <a:off x="2365115" y="3084101"/>
            <a:ext cx="2610337" cy="597440"/>
          </a:xfrm>
          <a:prstGeom prst="curvedConnector3">
            <a:avLst>
              <a:gd name="adj1" fmla="val 50000"/>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219" name="Gruppo 218"/>
          <p:cNvGrpSpPr/>
          <p:nvPr/>
        </p:nvGrpSpPr>
        <p:grpSpPr>
          <a:xfrm>
            <a:off x="94002" y="4535720"/>
            <a:ext cx="499000" cy="824300"/>
            <a:chOff x="4982630" y="5525686"/>
            <a:chExt cx="702733" cy="1050783"/>
          </a:xfrm>
        </p:grpSpPr>
        <p:sp>
          <p:nvSpPr>
            <p:cNvPr id="220" name="Triangolo isoscele 219"/>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2" name="Ovale 221"/>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9" name="CasellaDiTesto 228"/>
          <p:cNvSpPr txBox="1"/>
          <p:nvPr/>
        </p:nvSpPr>
        <p:spPr>
          <a:xfrm rot="20531874">
            <a:off x="2246544" y="4179417"/>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230" name="Gruppo 229"/>
          <p:cNvGrpSpPr/>
          <p:nvPr/>
        </p:nvGrpSpPr>
        <p:grpSpPr>
          <a:xfrm>
            <a:off x="8277170" y="6042480"/>
            <a:ext cx="499000" cy="824300"/>
            <a:chOff x="4982630" y="5525686"/>
            <a:chExt cx="702733" cy="1050783"/>
          </a:xfrm>
        </p:grpSpPr>
        <p:sp>
          <p:nvSpPr>
            <p:cNvPr id="231" name="Triangolo isoscele 230"/>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2" name="Ovale 231"/>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3" name="Gruppo 232"/>
          <p:cNvGrpSpPr/>
          <p:nvPr/>
        </p:nvGrpSpPr>
        <p:grpSpPr>
          <a:xfrm>
            <a:off x="7918643" y="5874148"/>
            <a:ext cx="499000" cy="824300"/>
            <a:chOff x="4982630" y="5525686"/>
            <a:chExt cx="702733" cy="1050783"/>
          </a:xfrm>
        </p:grpSpPr>
        <p:sp>
          <p:nvSpPr>
            <p:cNvPr id="234" name="Triangolo isoscele 233"/>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5" name="Ovale 234"/>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261550632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5" name="Gruppo 134"/>
          <p:cNvGrpSpPr/>
          <p:nvPr/>
        </p:nvGrpSpPr>
        <p:grpSpPr>
          <a:xfrm>
            <a:off x="9031813" y="5884324"/>
            <a:ext cx="499000" cy="824300"/>
            <a:chOff x="4982630" y="5525686"/>
            <a:chExt cx="702733" cy="1050783"/>
          </a:xfrm>
          <a:solidFill>
            <a:schemeClr val="bg1">
              <a:lumMod val="95000"/>
            </a:schemeClr>
          </a:solidFill>
        </p:grpSpPr>
        <p:sp>
          <p:nvSpPr>
            <p:cNvPr id="6" name="Triangolo isoscele 5"/>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7" name="Ovale 6"/>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26" name="Gruppo 225"/>
          <p:cNvGrpSpPr/>
          <p:nvPr/>
        </p:nvGrpSpPr>
        <p:grpSpPr>
          <a:xfrm>
            <a:off x="8520844" y="5868310"/>
            <a:ext cx="499000" cy="824300"/>
            <a:chOff x="4982630" y="5525686"/>
            <a:chExt cx="702733" cy="1050783"/>
          </a:xfrm>
          <a:solidFill>
            <a:schemeClr val="bg1">
              <a:lumMod val="95000"/>
            </a:schemeClr>
          </a:solidFill>
        </p:grpSpPr>
        <p:sp>
          <p:nvSpPr>
            <p:cNvPr id="227" name="Triangolo isoscele 226"/>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8" name="Ovale 227"/>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09980"/>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grpSp>
        <p:nvGrpSpPr>
          <p:cNvPr id="148" name="Gruppo 147"/>
          <p:cNvGrpSpPr/>
          <p:nvPr/>
        </p:nvGrpSpPr>
        <p:grpSpPr>
          <a:xfrm>
            <a:off x="9043799" y="5877381"/>
            <a:ext cx="499000" cy="824300"/>
            <a:chOff x="4982630" y="5525686"/>
            <a:chExt cx="702733" cy="1050783"/>
          </a:xfrm>
        </p:grpSpPr>
        <p:sp>
          <p:nvSpPr>
            <p:cNvPr id="149" name="Triangolo isoscele 14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Ovale 15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5" name="Gruppo 204"/>
          <p:cNvGrpSpPr/>
          <p:nvPr/>
        </p:nvGrpSpPr>
        <p:grpSpPr>
          <a:xfrm>
            <a:off x="8532830" y="5861367"/>
            <a:ext cx="499000" cy="824300"/>
            <a:chOff x="4982630" y="5525686"/>
            <a:chExt cx="702733" cy="1050783"/>
          </a:xfrm>
        </p:grpSpPr>
        <p:sp>
          <p:nvSpPr>
            <p:cNvPr id="206" name="Triangolo isoscele 205"/>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Ovale 20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147" name="Connettore 7 146"/>
          <p:cNvCxnSpPr>
            <a:endCxn id="189" idx="3"/>
          </p:cNvCxnSpPr>
          <p:nvPr/>
        </p:nvCxnSpPr>
        <p:spPr>
          <a:xfrm rot="10800000">
            <a:off x="2691489" y="2636246"/>
            <a:ext cx="3463459" cy="1288107"/>
          </a:xfrm>
          <a:prstGeom prst="curvedConnector3">
            <a:avLst>
              <a:gd name="adj1" fmla="val 50000"/>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173" name="Gruppo 172"/>
          <p:cNvGrpSpPr/>
          <p:nvPr/>
        </p:nvGrpSpPr>
        <p:grpSpPr>
          <a:xfrm>
            <a:off x="11301391" y="1535845"/>
            <a:ext cx="499000" cy="824300"/>
            <a:chOff x="4982630" y="5525686"/>
            <a:chExt cx="702733" cy="1050783"/>
          </a:xfrm>
        </p:grpSpPr>
        <p:sp>
          <p:nvSpPr>
            <p:cNvPr id="175" name="Triangolo isoscele 17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Ovale 180"/>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3" name="Gruppo 182"/>
          <p:cNvGrpSpPr/>
          <p:nvPr/>
        </p:nvGrpSpPr>
        <p:grpSpPr>
          <a:xfrm>
            <a:off x="10943533" y="1414310"/>
            <a:ext cx="499000" cy="824300"/>
            <a:chOff x="4982630" y="5525686"/>
            <a:chExt cx="702733" cy="1050783"/>
          </a:xfrm>
        </p:grpSpPr>
        <p:sp>
          <p:nvSpPr>
            <p:cNvPr id="185" name="Triangolo isoscele 18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6" name="Ovale 185"/>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8" name="Gruppo 187"/>
          <p:cNvGrpSpPr/>
          <p:nvPr/>
        </p:nvGrpSpPr>
        <p:grpSpPr>
          <a:xfrm>
            <a:off x="8826037" y="104391"/>
            <a:ext cx="499000" cy="824300"/>
            <a:chOff x="4982630" y="5525686"/>
            <a:chExt cx="702733" cy="1050783"/>
          </a:xfrm>
        </p:grpSpPr>
        <p:sp>
          <p:nvSpPr>
            <p:cNvPr id="192" name="Triangolo isoscele 191"/>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Ovale 19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2" name="CasellaDiTesto 201"/>
          <p:cNvSpPr txBox="1"/>
          <p:nvPr/>
        </p:nvSpPr>
        <p:spPr>
          <a:xfrm rot="745217">
            <a:off x="11284377" y="4825293"/>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204" name="Connettore 2 203"/>
          <p:cNvCxnSpPr/>
          <p:nvPr/>
        </p:nvCxnSpPr>
        <p:spPr>
          <a:xfrm flipH="1">
            <a:off x="6142960" y="608833"/>
            <a:ext cx="2814707" cy="2808113"/>
          </a:xfrm>
          <a:prstGeom prst="straightConnector1">
            <a:avLst/>
          </a:prstGeom>
          <a:ln w="57150">
            <a:solidFill>
              <a:srgbClr val="FFC000"/>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208" name="Connettore 2 207"/>
          <p:cNvCxnSpPr/>
          <p:nvPr/>
        </p:nvCxnSpPr>
        <p:spPr>
          <a:xfrm flipH="1">
            <a:off x="6770169" y="1761361"/>
            <a:ext cx="4432804" cy="1734975"/>
          </a:xfrm>
          <a:prstGeom prst="straightConnector1">
            <a:avLst/>
          </a:prstGeom>
          <a:ln w="57150">
            <a:solidFill>
              <a:schemeClr val="tx1"/>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212" name="Connettore 7 211"/>
          <p:cNvCxnSpPr>
            <a:stCxn id="8" idx="0"/>
            <a:endCxn id="189" idx="3"/>
          </p:cNvCxnSpPr>
          <p:nvPr/>
        </p:nvCxnSpPr>
        <p:spPr>
          <a:xfrm rot="16200000" flipV="1">
            <a:off x="4026874" y="1300860"/>
            <a:ext cx="780701" cy="3451472"/>
          </a:xfrm>
          <a:prstGeom prst="curvedConnector2">
            <a:avLst/>
          </a:prstGeom>
          <a:ln w="57150">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5" name="Connettore 7 214"/>
          <p:cNvCxnSpPr>
            <a:endCxn id="189" idx="3"/>
          </p:cNvCxnSpPr>
          <p:nvPr/>
        </p:nvCxnSpPr>
        <p:spPr>
          <a:xfrm rot="10800000">
            <a:off x="2691489" y="2636246"/>
            <a:ext cx="4047469" cy="849371"/>
          </a:xfrm>
          <a:prstGeom prst="curvedConnector3">
            <a:avLst>
              <a:gd name="adj1" fmla="val 50000"/>
            </a:avLst>
          </a:prstGeom>
          <a:ln w="571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7" name="CasellaDiTesto 216"/>
          <p:cNvSpPr txBox="1"/>
          <p:nvPr/>
        </p:nvSpPr>
        <p:spPr>
          <a:xfrm rot="19004534">
            <a:off x="7060256" y="180735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218" name="CasellaDiTesto 217"/>
          <p:cNvSpPr txBox="1"/>
          <p:nvPr/>
        </p:nvSpPr>
        <p:spPr>
          <a:xfrm rot="20220696">
            <a:off x="8302298" y="252770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68" name="Per 167"/>
          <p:cNvSpPr/>
          <p:nvPr/>
        </p:nvSpPr>
        <p:spPr>
          <a:xfrm>
            <a:off x="10289875" y="4643014"/>
            <a:ext cx="1283942" cy="1234093"/>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cxnSp>
        <p:nvCxnSpPr>
          <p:cNvPr id="169" name="Connettore 2 168"/>
          <p:cNvCxnSpPr/>
          <p:nvPr/>
        </p:nvCxnSpPr>
        <p:spPr>
          <a:xfrm flipV="1">
            <a:off x="468252" y="3674121"/>
            <a:ext cx="4514378" cy="1357998"/>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70" name="Freccia a destra 169"/>
          <p:cNvSpPr/>
          <p:nvPr/>
        </p:nvSpPr>
        <p:spPr>
          <a:xfrm rot="8644145" flipV="1">
            <a:off x="271061" y="3702880"/>
            <a:ext cx="1999769"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a:solidFill>
                  <a:schemeClr val="tx1"/>
                </a:solidFill>
              </a:rPr>
              <a:t>FileC</a:t>
            </a:r>
            <a:r>
              <a:rPr lang="en-US" dirty="0">
                <a:solidFill>
                  <a:schemeClr val="tx1"/>
                </a:solidFill>
              </a:rPr>
              <a:t> DOWLOAD</a:t>
            </a:r>
          </a:p>
        </p:txBody>
      </p:sp>
      <p:cxnSp>
        <p:nvCxnSpPr>
          <p:cNvPr id="194" name="Connettore 7 193"/>
          <p:cNvCxnSpPr/>
          <p:nvPr/>
        </p:nvCxnSpPr>
        <p:spPr>
          <a:xfrm rot="10800000">
            <a:off x="2365115" y="3084101"/>
            <a:ext cx="2610337" cy="597440"/>
          </a:xfrm>
          <a:prstGeom prst="curvedConnector3">
            <a:avLst>
              <a:gd name="adj1" fmla="val 50000"/>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201" name="Gruppo 200"/>
          <p:cNvGrpSpPr/>
          <p:nvPr/>
        </p:nvGrpSpPr>
        <p:grpSpPr>
          <a:xfrm>
            <a:off x="94002" y="4535720"/>
            <a:ext cx="499000" cy="824300"/>
            <a:chOff x="4982630" y="5525686"/>
            <a:chExt cx="702733" cy="1050783"/>
          </a:xfrm>
        </p:grpSpPr>
        <p:sp>
          <p:nvSpPr>
            <p:cNvPr id="209" name="Triangolo isoscele 20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2" name="Ovale 221"/>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9" name="CasellaDiTesto 228"/>
          <p:cNvSpPr txBox="1"/>
          <p:nvPr/>
        </p:nvSpPr>
        <p:spPr>
          <a:xfrm rot="20531874">
            <a:off x="2246544" y="4179417"/>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67" name="Gruppo 166"/>
          <p:cNvGrpSpPr/>
          <p:nvPr/>
        </p:nvGrpSpPr>
        <p:grpSpPr>
          <a:xfrm>
            <a:off x="8277170" y="6042480"/>
            <a:ext cx="499000" cy="824300"/>
            <a:chOff x="4982630" y="5525686"/>
            <a:chExt cx="702733" cy="1050783"/>
          </a:xfrm>
        </p:grpSpPr>
        <p:sp>
          <p:nvSpPr>
            <p:cNvPr id="219" name="Triangolo isoscele 21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0" name="Ovale 219"/>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0" name="Gruppo 229"/>
          <p:cNvGrpSpPr/>
          <p:nvPr/>
        </p:nvGrpSpPr>
        <p:grpSpPr>
          <a:xfrm>
            <a:off x="7918643" y="5874148"/>
            <a:ext cx="499000" cy="824300"/>
            <a:chOff x="4982630" y="5525686"/>
            <a:chExt cx="702733" cy="1050783"/>
          </a:xfrm>
        </p:grpSpPr>
        <p:sp>
          <p:nvSpPr>
            <p:cNvPr id="231" name="Triangolo isoscele 230"/>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2" name="Ovale 231"/>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66606494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22" name="Connettore 2 221"/>
          <p:cNvCxnSpPr/>
          <p:nvPr/>
        </p:nvCxnSpPr>
        <p:spPr>
          <a:xfrm flipV="1">
            <a:off x="468252" y="3674121"/>
            <a:ext cx="4514378" cy="1357998"/>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229" name="Freccia a destra 228"/>
          <p:cNvSpPr/>
          <p:nvPr/>
        </p:nvSpPr>
        <p:spPr>
          <a:xfrm rot="8644145" flipV="1">
            <a:off x="271061" y="3702880"/>
            <a:ext cx="1999769"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a:solidFill>
                  <a:schemeClr val="tx1"/>
                </a:solidFill>
              </a:rPr>
              <a:t>FileC</a:t>
            </a:r>
            <a:r>
              <a:rPr lang="en-US" dirty="0">
                <a:solidFill>
                  <a:schemeClr val="tx1"/>
                </a:solidFill>
              </a:rPr>
              <a:t> DOWLOAD</a:t>
            </a:r>
          </a:p>
        </p:txBody>
      </p:sp>
      <p:cxnSp>
        <p:nvCxnSpPr>
          <p:cNvPr id="230" name="Connettore 7 229"/>
          <p:cNvCxnSpPr/>
          <p:nvPr/>
        </p:nvCxnSpPr>
        <p:spPr>
          <a:xfrm rot="10800000">
            <a:off x="2365115" y="3084101"/>
            <a:ext cx="2610337" cy="597440"/>
          </a:xfrm>
          <a:prstGeom prst="curvedConnector3">
            <a:avLst>
              <a:gd name="adj1" fmla="val 50000"/>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231" name="Gruppo 230"/>
          <p:cNvGrpSpPr/>
          <p:nvPr/>
        </p:nvGrpSpPr>
        <p:grpSpPr>
          <a:xfrm>
            <a:off x="94002" y="4535720"/>
            <a:ext cx="499000" cy="824300"/>
            <a:chOff x="4982630" y="5525686"/>
            <a:chExt cx="702733" cy="1050783"/>
          </a:xfrm>
        </p:grpSpPr>
        <p:sp>
          <p:nvSpPr>
            <p:cNvPr id="232" name="Triangolo isoscele 231"/>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3" name="Ovale 23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4" name="CasellaDiTesto 233"/>
          <p:cNvSpPr txBox="1"/>
          <p:nvPr/>
        </p:nvSpPr>
        <p:spPr>
          <a:xfrm rot="20531874">
            <a:off x="2246544" y="4179417"/>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35" name="Gruppo 134"/>
          <p:cNvGrpSpPr/>
          <p:nvPr/>
        </p:nvGrpSpPr>
        <p:grpSpPr>
          <a:xfrm>
            <a:off x="9031813" y="5884324"/>
            <a:ext cx="499000" cy="824300"/>
            <a:chOff x="4982630" y="5525686"/>
            <a:chExt cx="702733" cy="1050783"/>
          </a:xfrm>
          <a:solidFill>
            <a:schemeClr val="bg1">
              <a:lumMod val="95000"/>
            </a:schemeClr>
          </a:solidFill>
        </p:grpSpPr>
        <p:sp>
          <p:nvSpPr>
            <p:cNvPr id="6" name="Triangolo isoscele 5"/>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7" name="Ovale 6"/>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26" name="Gruppo 225"/>
          <p:cNvGrpSpPr/>
          <p:nvPr/>
        </p:nvGrpSpPr>
        <p:grpSpPr>
          <a:xfrm>
            <a:off x="8520844" y="5868310"/>
            <a:ext cx="499000" cy="824300"/>
            <a:chOff x="4982630" y="5525686"/>
            <a:chExt cx="702733" cy="1050783"/>
          </a:xfrm>
          <a:solidFill>
            <a:schemeClr val="bg1">
              <a:lumMod val="95000"/>
            </a:schemeClr>
          </a:solidFill>
        </p:grpSpPr>
        <p:sp>
          <p:nvSpPr>
            <p:cNvPr id="227" name="Triangolo isoscele 226"/>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8" name="Ovale 227"/>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09980"/>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grpSp>
        <p:nvGrpSpPr>
          <p:cNvPr id="148" name="Gruppo 147"/>
          <p:cNvGrpSpPr/>
          <p:nvPr/>
        </p:nvGrpSpPr>
        <p:grpSpPr>
          <a:xfrm>
            <a:off x="9043799" y="5877381"/>
            <a:ext cx="499000" cy="824300"/>
            <a:chOff x="4982630" y="5525686"/>
            <a:chExt cx="702733" cy="1050783"/>
          </a:xfrm>
        </p:grpSpPr>
        <p:sp>
          <p:nvSpPr>
            <p:cNvPr id="149" name="Triangolo isoscele 14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Ovale 15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5" name="Gruppo 204"/>
          <p:cNvGrpSpPr/>
          <p:nvPr/>
        </p:nvGrpSpPr>
        <p:grpSpPr>
          <a:xfrm>
            <a:off x="8532830" y="5861367"/>
            <a:ext cx="499000" cy="824300"/>
            <a:chOff x="4982630" y="5525686"/>
            <a:chExt cx="702733" cy="1050783"/>
          </a:xfrm>
        </p:grpSpPr>
        <p:sp>
          <p:nvSpPr>
            <p:cNvPr id="206" name="Triangolo isoscele 205"/>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Ovale 20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147" name="Connettore 7 146"/>
          <p:cNvCxnSpPr>
            <a:endCxn id="189" idx="3"/>
          </p:cNvCxnSpPr>
          <p:nvPr/>
        </p:nvCxnSpPr>
        <p:spPr>
          <a:xfrm rot="10800000">
            <a:off x="2691489" y="2636246"/>
            <a:ext cx="3463459" cy="1288107"/>
          </a:xfrm>
          <a:prstGeom prst="curvedConnector3">
            <a:avLst>
              <a:gd name="adj1" fmla="val 50000"/>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grpSp>
        <p:nvGrpSpPr>
          <p:cNvPr id="173" name="Gruppo 172"/>
          <p:cNvGrpSpPr/>
          <p:nvPr/>
        </p:nvGrpSpPr>
        <p:grpSpPr>
          <a:xfrm>
            <a:off x="11301391" y="1535845"/>
            <a:ext cx="499000" cy="824300"/>
            <a:chOff x="4982630" y="5525686"/>
            <a:chExt cx="702733" cy="1050783"/>
          </a:xfrm>
        </p:grpSpPr>
        <p:sp>
          <p:nvSpPr>
            <p:cNvPr id="175" name="Triangolo isoscele 17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Ovale 180"/>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3" name="Gruppo 182"/>
          <p:cNvGrpSpPr/>
          <p:nvPr/>
        </p:nvGrpSpPr>
        <p:grpSpPr>
          <a:xfrm>
            <a:off x="10943533" y="1414310"/>
            <a:ext cx="499000" cy="824300"/>
            <a:chOff x="4982630" y="5525686"/>
            <a:chExt cx="702733" cy="1050783"/>
          </a:xfrm>
        </p:grpSpPr>
        <p:sp>
          <p:nvSpPr>
            <p:cNvPr id="185" name="Triangolo isoscele 18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6" name="Ovale 185"/>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8" name="Gruppo 187"/>
          <p:cNvGrpSpPr/>
          <p:nvPr/>
        </p:nvGrpSpPr>
        <p:grpSpPr>
          <a:xfrm>
            <a:off x="8826037" y="104391"/>
            <a:ext cx="499000" cy="824300"/>
            <a:chOff x="4982630" y="5525686"/>
            <a:chExt cx="702733" cy="1050783"/>
          </a:xfrm>
        </p:grpSpPr>
        <p:sp>
          <p:nvSpPr>
            <p:cNvPr id="192" name="Triangolo isoscele 191"/>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Ovale 19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2" name="CasellaDiTesto 201"/>
          <p:cNvSpPr txBox="1"/>
          <p:nvPr/>
        </p:nvSpPr>
        <p:spPr>
          <a:xfrm rot="745217">
            <a:off x="11284377" y="4825293"/>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cxnSp>
        <p:nvCxnSpPr>
          <p:cNvPr id="204" name="Connettore 2 203"/>
          <p:cNvCxnSpPr/>
          <p:nvPr/>
        </p:nvCxnSpPr>
        <p:spPr>
          <a:xfrm flipH="1">
            <a:off x="6142960" y="608833"/>
            <a:ext cx="2814707" cy="2808113"/>
          </a:xfrm>
          <a:prstGeom prst="straightConnector1">
            <a:avLst/>
          </a:prstGeom>
          <a:ln w="57150">
            <a:solidFill>
              <a:srgbClr val="FFC000"/>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208" name="Connettore 2 207"/>
          <p:cNvCxnSpPr/>
          <p:nvPr/>
        </p:nvCxnSpPr>
        <p:spPr>
          <a:xfrm flipH="1">
            <a:off x="6770169" y="1761361"/>
            <a:ext cx="4432804" cy="1734975"/>
          </a:xfrm>
          <a:prstGeom prst="straightConnector1">
            <a:avLst/>
          </a:prstGeom>
          <a:ln w="57150">
            <a:solidFill>
              <a:schemeClr val="tx1"/>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212" name="Connettore 7 211"/>
          <p:cNvCxnSpPr>
            <a:stCxn id="8" idx="0"/>
            <a:endCxn id="189" idx="3"/>
          </p:cNvCxnSpPr>
          <p:nvPr/>
        </p:nvCxnSpPr>
        <p:spPr>
          <a:xfrm rot="16200000" flipV="1">
            <a:off x="4026874" y="1300860"/>
            <a:ext cx="780701" cy="3451472"/>
          </a:xfrm>
          <a:prstGeom prst="curvedConnector2">
            <a:avLst/>
          </a:prstGeom>
          <a:ln w="57150">
            <a:solidFill>
              <a:srgbClr val="FFC000"/>
            </a:solidFill>
            <a:prstDash val="dash"/>
            <a:tailEnd type="triangle"/>
          </a:ln>
        </p:spPr>
        <p:style>
          <a:lnRef idx="1">
            <a:schemeClr val="accent1"/>
          </a:lnRef>
          <a:fillRef idx="0">
            <a:schemeClr val="accent1"/>
          </a:fillRef>
          <a:effectRef idx="0">
            <a:schemeClr val="accent1"/>
          </a:effectRef>
          <a:fontRef idx="minor">
            <a:schemeClr val="tx1"/>
          </a:fontRef>
        </p:style>
      </p:cxnSp>
      <p:cxnSp>
        <p:nvCxnSpPr>
          <p:cNvPr id="215" name="Connettore 7 214"/>
          <p:cNvCxnSpPr>
            <a:endCxn id="189" idx="3"/>
          </p:cNvCxnSpPr>
          <p:nvPr/>
        </p:nvCxnSpPr>
        <p:spPr>
          <a:xfrm rot="10800000">
            <a:off x="2691489" y="2636246"/>
            <a:ext cx="4047469" cy="849371"/>
          </a:xfrm>
          <a:prstGeom prst="curvedConnector3">
            <a:avLst>
              <a:gd name="adj1" fmla="val 50000"/>
            </a:avLst>
          </a:prstGeom>
          <a:ln w="571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17" name="CasellaDiTesto 216"/>
          <p:cNvSpPr txBox="1"/>
          <p:nvPr/>
        </p:nvSpPr>
        <p:spPr>
          <a:xfrm rot="19004534">
            <a:off x="7060256" y="180735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218" name="CasellaDiTesto 217"/>
          <p:cNvSpPr txBox="1"/>
          <p:nvPr/>
        </p:nvSpPr>
        <p:spPr>
          <a:xfrm rot="20220696">
            <a:off x="8302298" y="252770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68" name="Per 167"/>
          <p:cNvSpPr/>
          <p:nvPr/>
        </p:nvSpPr>
        <p:spPr>
          <a:xfrm>
            <a:off x="10289875" y="4643014"/>
            <a:ext cx="1283942" cy="1234093"/>
          </a:xfrm>
          <a:prstGeom prst="mathMultiply">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9" name="Freccia a destra 218"/>
          <p:cNvSpPr/>
          <p:nvPr/>
        </p:nvSpPr>
        <p:spPr>
          <a:xfrm rot="9958284" flipH="1" flipV="1">
            <a:off x="1400543" y="1039023"/>
            <a:ext cx="7249545"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sp>
        <p:nvSpPr>
          <p:cNvPr id="220" name="Freccia a destra 219"/>
          <p:cNvSpPr/>
          <p:nvPr/>
        </p:nvSpPr>
        <p:spPr>
          <a:xfrm rot="10432137" flipH="1" flipV="1">
            <a:off x="2340502" y="2431990"/>
            <a:ext cx="8448902"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grpSp>
        <p:nvGrpSpPr>
          <p:cNvPr id="169" name="Gruppo 168"/>
          <p:cNvGrpSpPr/>
          <p:nvPr/>
        </p:nvGrpSpPr>
        <p:grpSpPr>
          <a:xfrm>
            <a:off x="8277170" y="6042480"/>
            <a:ext cx="499000" cy="824300"/>
            <a:chOff x="4982630" y="5525686"/>
            <a:chExt cx="702733" cy="1050783"/>
          </a:xfrm>
        </p:grpSpPr>
        <p:sp>
          <p:nvSpPr>
            <p:cNvPr id="170" name="Triangolo isoscele 169"/>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4" name="Ovale 193"/>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1" name="Gruppo 200"/>
          <p:cNvGrpSpPr/>
          <p:nvPr/>
        </p:nvGrpSpPr>
        <p:grpSpPr>
          <a:xfrm>
            <a:off x="7918643" y="5874148"/>
            <a:ext cx="499000" cy="824300"/>
            <a:chOff x="4982630" y="5525686"/>
            <a:chExt cx="702733" cy="1050783"/>
          </a:xfrm>
        </p:grpSpPr>
        <p:sp>
          <p:nvSpPr>
            <p:cNvPr id="209" name="Triangolo isoscele 20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5" name="Ovale 234"/>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36" name="Freccia a destra 235"/>
          <p:cNvSpPr/>
          <p:nvPr/>
        </p:nvSpPr>
        <p:spPr>
          <a:xfrm rot="12018737" flipH="1" flipV="1">
            <a:off x="1378097" y="4677947"/>
            <a:ext cx="7249545"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spTree>
    <p:extLst>
      <p:ext uri="{BB962C8B-B14F-4D97-AF65-F5344CB8AC3E}">
        <p14:creationId xmlns:p14="http://schemas.microsoft.com/office/powerpoint/2010/main" val="949311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34851" y="365125"/>
            <a:ext cx="11018949" cy="1325563"/>
          </a:xfrm>
        </p:spPr>
        <p:txBody>
          <a:bodyPr>
            <a:normAutofit/>
          </a:bodyPr>
          <a:lstStyle/>
          <a:p>
            <a:r>
              <a:rPr lang="en-GB" sz="3600" b="1" dirty="0" err="1" smtClean="0">
                <a:solidFill>
                  <a:schemeClr val="tx2"/>
                </a:solidFill>
                <a:latin typeface="Arial" pitchFamily="34" charset="0"/>
                <a:cs typeface="Arial" pitchFamily="34" charset="0"/>
              </a:rPr>
              <a:t>SCoRES</a:t>
            </a:r>
            <a:r>
              <a:rPr lang="en-GB" sz="3600" b="1" dirty="0" smtClean="0">
                <a:solidFill>
                  <a:schemeClr val="tx2"/>
                </a:solidFill>
                <a:latin typeface="Arial" pitchFamily="34" charset="0"/>
                <a:cs typeface="Arial" pitchFamily="34" charset="0"/>
              </a:rPr>
              <a:t> Project</a:t>
            </a:r>
            <a:endParaRPr lang="en-GB" sz="3600" b="1" dirty="0">
              <a:solidFill>
                <a:schemeClr val="tx2"/>
              </a:solidFill>
              <a:latin typeface="Arial" pitchFamily="34" charset="0"/>
              <a:cs typeface="Arial" pitchFamily="34" charset="0"/>
            </a:endParaRPr>
          </a:p>
        </p:txBody>
      </p:sp>
      <p:sp>
        <p:nvSpPr>
          <p:cNvPr id="3" name="CasellaDiTesto 2"/>
          <p:cNvSpPr txBox="1"/>
          <p:nvPr/>
        </p:nvSpPr>
        <p:spPr>
          <a:xfrm>
            <a:off x="334851" y="1290638"/>
            <a:ext cx="11662416" cy="4832092"/>
          </a:xfrm>
          <a:prstGeom prst="rect">
            <a:avLst/>
          </a:prstGeom>
          <a:noFill/>
        </p:spPr>
        <p:txBody>
          <a:bodyPr wrap="square" rtlCol="0">
            <a:spAutoFit/>
          </a:bodyPr>
          <a:lstStyle/>
          <a:p>
            <a:r>
              <a:rPr lang="en-GB" sz="2800" dirty="0">
                <a:latin typeface="Arial" panose="020B0604020202020204" pitchFamily="34" charset="0"/>
                <a:cs typeface="Arial" panose="020B0604020202020204" pitchFamily="34" charset="0"/>
              </a:rPr>
              <a:t>Goal of the </a:t>
            </a:r>
            <a:r>
              <a:rPr lang="en-GB" sz="2800" dirty="0" smtClean="0">
                <a:latin typeface="Arial" panose="020B0604020202020204" pitchFamily="34" charset="0"/>
                <a:cs typeface="Arial" panose="020B0604020202020204" pitchFamily="34" charset="0"/>
              </a:rPr>
              <a:t>activity is to setup </a:t>
            </a:r>
            <a:r>
              <a:rPr lang="en-GB" sz="2800" dirty="0">
                <a:latin typeface="Arial" panose="020B0604020202020204" pitchFamily="34" charset="0"/>
                <a:cs typeface="Arial" panose="020B0604020202020204" pitchFamily="34" charset="0"/>
              </a:rPr>
              <a:t>and </a:t>
            </a:r>
            <a:r>
              <a:rPr lang="en-GB" sz="2800" dirty="0" smtClean="0">
                <a:latin typeface="Arial" panose="020B0604020202020204" pitchFamily="34" charset="0"/>
                <a:cs typeface="Arial" panose="020B0604020202020204" pitchFamily="34" charset="0"/>
              </a:rPr>
              <a:t>test an HTTP </a:t>
            </a:r>
            <a:r>
              <a:rPr lang="en-GB" sz="2800" dirty="0">
                <a:latin typeface="Arial" panose="020B0604020202020204" pitchFamily="34" charset="0"/>
                <a:cs typeface="Arial" panose="020B0604020202020204" pitchFamily="34" charset="0"/>
              </a:rPr>
              <a:t>Caching </a:t>
            </a:r>
            <a:r>
              <a:rPr lang="en-GB" sz="2800" dirty="0" smtClean="0">
                <a:latin typeface="Arial" panose="020B0604020202020204" pitchFamily="34" charset="0"/>
                <a:cs typeface="Arial" panose="020B0604020202020204" pitchFamily="34" charset="0"/>
              </a:rPr>
              <a:t>system and investigate how to integrate it in the HEP computing model. Pilot experiment is Belle II.</a:t>
            </a:r>
          </a:p>
          <a:p>
            <a:endParaRPr lang="en-GB" sz="2800" dirty="0">
              <a:latin typeface="Arial" panose="020B0604020202020204" pitchFamily="34" charset="0"/>
              <a:cs typeface="Arial" panose="020B0604020202020204" pitchFamily="34" charset="0"/>
            </a:endParaRPr>
          </a:p>
          <a:p>
            <a:r>
              <a:rPr lang="en-GB" sz="2800" dirty="0" smtClean="0"/>
              <a:t>Activities are carrying on in the context of a </a:t>
            </a:r>
            <a:r>
              <a:rPr lang="en-GB" sz="2800" dirty="0"/>
              <a:t>p</a:t>
            </a:r>
            <a:r>
              <a:rPr lang="en-GB" sz="2800" dirty="0" smtClean="0"/>
              <a:t>roject </a:t>
            </a:r>
            <a:r>
              <a:rPr lang="en-GB" sz="2800" dirty="0"/>
              <a:t>funded by GARR within a National call consisting in a 2Year fellowship.</a:t>
            </a:r>
          </a:p>
          <a:p>
            <a:endParaRPr lang="en-GB" sz="2800" dirty="0"/>
          </a:p>
          <a:p>
            <a:r>
              <a:rPr lang="en-GB" sz="2800" dirty="0" err="1"/>
              <a:t>Davide</a:t>
            </a:r>
            <a:r>
              <a:rPr lang="en-GB" sz="2800" dirty="0"/>
              <a:t> </a:t>
            </a:r>
            <a:r>
              <a:rPr lang="en-GB" sz="2800" dirty="0" err="1"/>
              <a:t>Michelino</a:t>
            </a:r>
            <a:r>
              <a:rPr lang="en-GB" sz="2800" dirty="0"/>
              <a:t>  - project fellowship</a:t>
            </a:r>
          </a:p>
          <a:p>
            <a:r>
              <a:rPr lang="en-GB" sz="2800" dirty="0"/>
              <a:t>Silvio </a:t>
            </a:r>
            <a:r>
              <a:rPr lang="en-GB" sz="2800" dirty="0" err="1"/>
              <a:t>Pardi</a:t>
            </a:r>
            <a:r>
              <a:rPr lang="en-GB" sz="2800" dirty="0"/>
              <a:t> – Project Tutor for INFN-Napoli</a:t>
            </a:r>
          </a:p>
          <a:p>
            <a:endParaRPr lang="en-GB" sz="2800" dirty="0" smtClean="0"/>
          </a:p>
          <a:p>
            <a:endParaRPr lang="en-GB" sz="2800" dirty="0" smtClean="0"/>
          </a:p>
        </p:txBody>
      </p:sp>
      <p:pic>
        <p:nvPicPr>
          <p:cNvPr id="4" name="Picture 2" descr="Risultati immagini"/>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57026" y="3922127"/>
            <a:ext cx="2874962" cy="10457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44397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b="1" dirty="0" smtClean="0">
                <a:solidFill>
                  <a:srgbClr val="0070C0"/>
                </a:solidFill>
              </a:rPr>
              <a:t>The testbed</a:t>
            </a:r>
            <a:endParaRPr lang="en-GB" b="1" dirty="0">
              <a:solidFill>
                <a:srgbClr val="0070C0"/>
              </a:solidFill>
            </a:endParaRPr>
          </a:p>
        </p:txBody>
      </p:sp>
      <p:sp>
        <p:nvSpPr>
          <p:cNvPr id="4" name="Cilindro 3"/>
          <p:cNvSpPr/>
          <p:nvPr/>
        </p:nvSpPr>
        <p:spPr>
          <a:xfrm>
            <a:off x="6290733" y="5461000"/>
            <a:ext cx="1159933" cy="9398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pool-</a:t>
            </a:r>
            <a:r>
              <a:rPr lang="en-GB" dirty="0" err="1" smtClean="0"/>
              <a:t>recas</a:t>
            </a:r>
            <a:endParaRPr lang="en-GB" dirty="0"/>
          </a:p>
        </p:txBody>
      </p:sp>
      <p:sp>
        <p:nvSpPr>
          <p:cNvPr id="5" name="Cilindro 4"/>
          <p:cNvSpPr/>
          <p:nvPr/>
        </p:nvSpPr>
        <p:spPr>
          <a:xfrm>
            <a:off x="8043333" y="5461000"/>
            <a:ext cx="1337733" cy="939800"/>
          </a:xfrm>
          <a:prstGeom prst="ca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pool-cache</a:t>
            </a:r>
            <a:endParaRPr lang="en-GB" dirty="0"/>
          </a:p>
        </p:txBody>
      </p:sp>
      <p:sp>
        <p:nvSpPr>
          <p:cNvPr id="6" name="Nuvola 5"/>
          <p:cNvSpPr/>
          <p:nvPr/>
        </p:nvSpPr>
        <p:spPr>
          <a:xfrm>
            <a:off x="9884833" y="5367867"/>
            <a:ext cx="2053167" cy="1032933"/>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Private Cloud storage S3</a:t>
            </a:r>
            <a:endParaRPr lang="en-GB" dirty="0"/>
          </a:p>
        </p:txBody>
      </p:sp>
      <p:sp>
        <p:nvSpPr>
          <p:cNvPr id="8" name="Rettangolo 7"/>
          <p:cNvSpPr/>
          <p:nvPr/>
        </p:nvSpPr>
        <p:spPr>
          <a:xfrm>
            <a:off x="6201832" y="4715934"/>
            <a:ext cx="1337734" cy="3894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DPMDISK1</a:t>
            </a:r>
            <a:endParaRPr lang="en-GB" dirty="0"/>
          </a:p>
        </p:txBody>
      </p:sp>
      <p:sp>
        <p:nvSpPr>
          <p:cNvPr id="9" name="Rettangolo 8"/>
          <p:cNvSpPr/>
          <p:nvPr/>
        </p:nvSpPr>
        <p:spPr>
          <a:xfrm>
            <a:off x="8043332" y="4715934"/>
            <a:ext cx="1337734" cy="3894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DPMDISK2</a:t>
            </a:r>
            <a:endParaRPr lang="en-GB" dirty="0"/>
          </a:p>
        </p:txBody>
      </p:sp>
      <p:sp>
        <p:nvSpPr>
          <p:cNvPr id="10" name="Rettangolo 9"/>
          <p:cNvSpPr/>
          <p:nvPr/>
        </p:nvSpPr>
        <p:spPr>
          <a:xfrm>
            <a:off x="7226299" y="3795978"/>
            <a:ext cx="1337734" cy="5643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DPMHEAD NODE </a:t>
            </a:r>
            <a:endParaRPr lang="en-GB" dirty="0"/>
          </a:p>
        </p:txBody>
      </p:sp>
      <p:cxnSp>
        <p:nvCxnSpPr>
          <p:cNvPr id="12" name="Connettore 2 11"/>
          <p:cNvCxnSpPr>
            <a:stCxn id="10" idx="2"/>
            <a:endCxn id="8" idx="0"/>
          </p:cNvCxnSpPr>
          <p:nvPr/>
        </p:nvCxnSpPr>
        <p:spPr>
          <a:xfrm flipH="1">
            <a:off x="6870699" y="4360334"/>
            <a:ext cx="1024467" cy="3556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 name="Connettore 2 13"/>
          <p:cNvCxnSpPr>
            <a:stCxn id="10" idx="2"/>
            <a:endCxn id="9" idx="0"/>
          </p:cNvCxnSpPr>
          <p:nvPr/>
        </p:nvCxnSpPr>
        <p:spPr>
          <a:xfrm>
            <a:off x="7895166" y="4360334"/>
            <a:ext cx="817033" cy="3556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Connettore 2 15"/>
          <p:cNvCxnSpPr>
            <a:stCxn id="8" idx="2"/>
            <a:endCxn id="4" idx="1"/>
          </p:cNvCxnSpPr>
          <p:nvPr/>
        </p:nvCxnSpPr>
        <p:spPr>
          <a:xfrm>
            <a:off x="6870699" y="5105400"/>
            <a:ext cx="1" cy="3556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ttore 2 17"/>
          <p:cNvCxnSpPr>
            <a:stCxn id="9" idx="2"/>
            <a:endCxn id="5" idx="1"/>
          </p:cNvCxnSpPr>
          <p:nvPr/>
        </p:nvCxnSpPr>
        <p:spPr>
          <a:xfrm>
            <a:off x="8712199" y="5105400"/>
            <a:ext cx="1" cy="3556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Rettangolo 22"/>
          <p:cNvSpPr/>
          <p:nvPr/>
        </p:nvSpPr>
        <p:spPr>
          <a:xfrm>
            <a:off x="4360333" y="2010899"/>
            <a:ext cx="1591734" cy="488289"/>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DYNAFED</a:t>
            </a:r>
            <a:endParaRPr lang="en-GB" dirty="0"/>
          </a:p>
        </p:txBody>
      </p:sp>
      <p:sp>
        <p:nvSpPr>
          <p:cNvPr id="24" name="Rettangolo 23"/>
          <p:cNvSpPr/>
          <p:nvPr/>
        </p:nvSpPr>
        <p:spPr>
          <a:xfrm>
            <a:off x="56089" y="2027832"/>
            <a:ext cx="1591734" cy="488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User Interface</a:t>
            </a:r>
            <a:endParaRPr lang="en-GB" dirty="0"/>
          </a:p>
        </p:txBody>
      </p:sp>
      <p:sp>
        <p:nvSpPr>
          <p:cNvPr id="25" name="Cilindro 24"/>
          <p:cNvSpPr/>
          <p:nvPr/>
        </p:nvSpPr>
        <p:spPr>
          <a:xfrm>
            <a:off x="258233" y="4282641"/>
            <a:ext cx="1159933" cy="939800"/>
          </a:xfrm>
          <a:prstGeom prst="can">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KEK Storage</a:t>
            </a:r>
            <a:endParaRPr lang="en-GB" dirty="0"/>
          </a:p>
        </p:txBody>
      </p:sp>
      <p:sp>
        <p:nvSpPr>
          <p:cNvPr id="26" name="Cilindro 25"/>
          <p:cNvSpPr/>
          <p:nvPr/>
        </p:nvSpPr>
        <p:spPr>
          <a:xfrm>
            <a:off x="1673224" y="4312274"/>
            <a:ext cx="1159933" cy="939800"/>
          </a:xfrm>
          <a:prstGeom prst="can">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CESNET Storage</a:t>
            </a:r>
            <a:endParaRPr lang="en-GB" dirty="0"/>
          </a:p>
        </p:txBody>
      </p:sp>
      <p:sp>
        <p:nvSpPr>
          <p:cNvPr id="27" name="CasellaDiTesto 26"/>
          <p:cNvSpPr txBox="1"/>
          <p:nvPr/>
        </p:nvSpPr>
        <p:spPr>
          <a:xfrm>
            <a:off x="2954337" y="4120454"/>
            <a:ext cx="660400" cy="1323439"/>
          </a:xfrm>
          <a:prstGeom prst="rect">
            <a:avLst/>
          </a:prstGeom>
          <a:noFill/>
        </p:spPr>
        <p:txBody>
          <a:bodyPr wrap="square" rtlCol="0">
            <a:spAutoFit/>
          </a:bodyPr>
          <a:lstStyle/>
          <a:p>
            <a:r>
              <a:rPr lang="en-GB" sz="8000" dirty="0" smtClean="0"/>
              <a:t>…</a:t>
            </a:r>
            <a:endParaRPr lang="en-GB" dirty="0"/>
          </a:p>
        </p:txBody>
      </p:sp>
      <p:cxnSp>
        <p:nvCxnSpPr>
          <p:cNvPr id="29" name="Connettore 2 28"/>
          <p:cNvCxnSpPr>
            <a:stCxn id="23" idx="2"/>
            <a:endCxn id="25" idx="1"/>
          </p:cNvCxnSpPr>
          <p:nvPr/>
        </p:nvCxnSpPr>
        <p:spPr>
          <a:xfrm flipH="1">
            <a:off x="838200" y="2499188"/>
            <a:ext cx="4318000" cy="178345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ttore 2 30"/>
          <p:cNvCxnSpPr>
            <a:stCxn id="23" idx="2"/>
            <a:endCxn id="26" idx="1"/>
          </p:cNvCxnSpPr>
          <p:nvPr/>
        </p:nvCxnSpPr>
        <p:spPr>
          <a:xfrm flipH="1">
            <a:off x="2253191" y="2499188"/>
            <a:ext cx="2903009" cy="181308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Connettore 2 32"/>
          <p:cNvCxnSpPr>
            <a:stCxn id="23" idx="2"/>
            <a:endCxn id="10" idx="0"/>
          </p:cNvCxnSpPr>
          <p:nvPr/>
        </p:nvCxnSpPr>
        <p:spPr>
          <a:xfrm>
            <a:off x="5156200" y="2499188"/>
            <a:ext cx="2738966" cy="129679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Connettore 2 36"/>
          <p:cNvCxnSpPr>
            <a:stCxn id="24" idx="3"/>
            <a:endCxn id="23" idx="1"/>
          </p:cNvCxnSpPr>
          <p:nvPr/>
        </p:nvCxnSpPr>
        <p:spPr>
          <a:xfrm flipV="1">
            <a:off x="1647823" y="2255044"/>
            <a:ext cx="2712510" cy="1693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8" name="Connettore 2 37"/>
          <p:cNvCxnSpPr>
            <a:stCxn id="24" idx="2"/>
            <a:endCxn id="25" idx="1"/>
          </p:cNvCxnSpPr>
          <p:nvPr/>
        </p:nvCxnSpPr>
        <p:spPr>
          <a:xfrm flipH="1">
            <a:off x="838200" y="2516121"/>
            <a:ext cx="13756" cy="176652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1" name="Connettore 2 40"/>
          <p:cNvCxnSpPr>
            <a:stCxn id="24" idx="2"/>
            <a:endCxn id="26" idx="1"/>
          </p:cNvCxnSpPr>
          <p:nvPr/>
        </p:nvCxnSpPr>
        <p:spPr>
          <a:xfrm>
            <a:off x="851956" y="2516121"/>
            <a:ext cx="1401235" cy="1796153"/>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5" name="Connettore 4 44"/>
          <p:cNvCxnSpPr>
            <a:stCxn id="10" idx="3"/>
            <a:endCxn id="6" idx="3"/>
          </p:cNvCxnSpPr>
          <p:nvPr/>
        </p:nvCxnSpPr>
        <p:spPr>
          <a:xfrm>
            <a:off x="8564033" y="4078156"/>
            <a:ext cx="2347384" cy="1348770"/>
          </a:xfrm>
          <a:prstGeom prst="bentConnector2">
            <a:avLst/>
          </a:prstGeom>
          <a:ln w="19050">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47" name="CasellaDiTesto 46"/>
          <p:cNvSpPr txBox="1"/>
          <p:nvPr/>
        </p:nvSpPr>
        <p:spPr>
          <a:xfrm>
            <a:off x="7775601" y="1787149"/>
            <a:ext cx="2816990" cy="1569660"/>
          </a:xfrm>
          <a:prstGeom prst="rect">
            <a:avLst/>
          </a:prstGeom>
          <a:noFill/>
        </p:spPr>
        <p:txBody>
          <a:bodyPr wrap="none" rtlCol="0">
            <a:spAutoFit/>
          </a:bodyPr>
          <a:lstStyle/>
          <a:p>
            <a:r>
              <a:rPr lang="en-GB" sz="2400" b="1" dirty="0" smtClean="0"/>
              <a:t>SOFTWARE VERSION</a:t>
            </a:r>
          </a:p>
          <a:p>
            <a:r>
              <a:rPr lang="en-GB" sz="2400" dirty="0" smtClean="0"/>
              <a:t>dpm-1.10.x</a:t>
            </a:r>
          </a:p>
          <a:p>
            <a:r>
              <a:rPr lang="en-GB" sz="2400" dirty="0" smtClean="0"/>
              <a:t>dynafed-1.3.1-2</a:t>
            </a:r>
          </a:p>
          <a:p>
            <a:r>
              <a:rPr lang="en-GB" sz="2400" dirty="0" smtClean="0"/>
              <a:t>davix-0.6.6-1</a:t>
            </a:r>
            <a:endParaRPr lang="en-GB" sz="2400" dirty="0"/>
          </a:p>
        </p:txBody>
      </p:sp>
      <p:sp>
        <p:nvSpPr>
          <p:cNvPr id="48" name="CasellaDiTesto 47"/>
          <p:cNvSpPr txBox="1"/>
          <p:nvPr/>
        </p:nvSpPr>
        <p:spPr>
          <a:xfrm>
            <a:off x="2609839" y="1860378"/>
            <a:ext cx="1294329" cy="369332"/>
          </a:xfrm>
          <a:prstGeom prst="rect">
            <a:avLst/>
          </a:prstGeom>
          <a:noFill/>
        </p:spPr>
        <p:txBody>
          <a:bodyPr wrap="none" rtlCol="0">
            <a:spAutoFit/>
          </a:bodyPr>
          <a:lstStyle/>
          <a:p>
            <a:r>
              <a:rPr lang="en-GB" dirty="0" smtClean="0"/>
              <a:t>10Gb/s LAN</a:t>
            </a:r>
            <a:endParaRPr lang="en-GB" dirty="0"/>
          </a:p>
        </p:txBody>
      </p:sp>
      <p:sp>
        <p:nvSpPr>
          <p:cNvPr id="49" name="CasellaDiTesto 48"/>
          <p:cNvSpPr txBox="1"/>
          <p:nvPr/>
        </p:nvSpPr>
        <p:spPr>
          <a:xfrm>
            <a:off x="6260602" y="2699756"/>
            <a:ext cx="1294329" cy="369332"/>
          </a:xfrm>
          <a:prstGeom prst="rect">
            <a:avLst/>
          </a:prstGeom>
          <a:noFill/>
        </p:spPr>
        <p:txBody>
          <a:bodyPr wrap="none" rtlCol="0">
            <a:spAutoFit/>
          </a:bodyPr>
          <a:lstStyle/>
          <a:p>
            <a:r>
              <a:rPr lang="en-GB" dirty="0" smtClean="0"/>
              <a:t>10Gb/s LAN</a:t>
            </a:r>
            <a:endParaRPr lang="en-GB" dirty="0"/>
          </a:p>
        </p:txBody>
      </p:sp>
      <p:sp>
        <p:nvSpPr>
          <p:cNvPr id="50" name="CasellaDiTesto 49"/>
          <p:cNvSpPr txBox="1"/>
          <p:nvPr/>
        </p:nvSpPr>
        <p:spPr>
          <a:xfrm>
            <a:off x="1563059" y="3147583"/>
            <a:ext cx="1391278" cy="369332"/>
          </a:xfrm>
          <a:prstGeom prst="rect">
            <a:avLst/>
          </a:prstGeom>
          <a:noFill/>
        </p:spPr>
        <p:txBody>
          <a:bodyPr wrap="none" rtlCol="0">
            <a:spAutoFit/>
          </a:bodyPr>
          <a:lstStyle/>
          <a:p>
            <a:r>
              <a:rPr lang="en-GB" dirty="0"/>
              <a:t>2</a:t>
            </a:r>
            <a:r>
              <a:rPr lang="en-GB" dirty="0" smtClean="0"/>
              <a:t>0Gb/s </a:t>
            </a:r>
            <a:r>
              <a:rPr lang="en-GB" dirty="0"/>
              <a:t>W</a:t>
            </a:r>
            <a:r>
              <a:rPr lang="en-GB" dirty="0" smtClean="0"/>
              <a:t>AN</a:t>
            </a:r>
            <a:endParaRPr lang="en-GB" dirty="0"/>
          </a:p>
        </p:txBody>
      </p:sp>
    </p:spTree>
    <p:extLst>
      <p:ext uri="{BB962C8B-B14F-4D97-AF65-F5344CB8AC3E}">
        <p14:creationId xmlns:p14="http://schemas.microsoft.com/office/powerpoint/2010/main" val="37415240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379086" y="-77132"/>
            <a:ext cx="10515600" cy="1325563"/>
          </a:xfrm>
        </p:spPr>
        <p:txBody>
          <a:bodyPr vert="horz" lIns="91440" tIns="45720" rIns="91440" bIns="45720" rtlCol="0" anchor="ctr">
            <a:normAutofit/>
          </a:bodyPr>
          <a:lstStyle/>
          <a:p>
            <a:r>
              <a:rPr lang="it-IT" b="1" dirty="0">
                <a:solidFill>
                  <a:srgbClr val="0070C0"/>
                </a:solidFill>
              </a:rPr>
              <a:t>Dynafed Server for Belle II</a:t>
            </a:r>
          </a:p>
        </p:txBody>
      </p:sp>
      <p:graphicFrame>
        <p:nvGraphicFramePr>
          <p:cNvPr id="5" name="Tabella 4"/>
          <p:cNvGraphicFramePr>
            <a:graphicFrameLocks noGrp="1"/>
          </p:cNvGraphicFramePr>
          <p:nvPr>
            <p:extLst/>
          </p:nvPr>
        </p:nvGraphicFramePr>
        <p:xfrm>
          <a:off x="183455" y="968839"/>
          <a:ext cx="5780882" cy="5795148"/>
        </p:xfrm>
        <a:graphic>
          <a:graphicData uri="http://schemas.openxmlformats.org/drawingml/2006/table">
            <a:tbl>
              <a:tblPr firstRow="1" bandRow="1">
                <a:tableStyleId>{5C22544A-7EE6-4342-B048-85BDC9FD1C3A}</a:tableStyleId>
              </a:tblPr>
              <a:tblGrid>
                <a:gridCol w="349568"/>
                <a:gridCol w="1762619"/>
                <a:gridCol w="2775344"/>
                <a:gridCol w="893351"/>
              </a:tblGrid>
              <a:tr h="402093">
                <a:tc>
                  <a:txBody>
                    <a:bodyPr/>
                    <a:lstStyle/>
                    <a:p>
                      <a:pPr algn="ctr"/>
                      <a:r>
                        <a:rPr lang="it-IT" sz="1800" dirty="0" smtClean="0"/>
                        <a:t>#</a:t>
                      </a:r>
                      <a:endParaRPr lang="it-IT" sz="1800" dirty="0"/>
                    </a:p>
                  </a:txBody>
                  <a:tcPr/>
                </a:tc>
                <a:tc>
                  <a:txBody>
                    <a:bodyPr/>
                    <a:lstStyle/>
                    <a:p>
                      <a:pPr algn="ctr"/>
                      <a:r>
                        <a:rPr lang="it-IT" sz="1800" dirty="0" smtClean="0"/>
                        <a:t>STORGE</a:t>
                      </a:r>
                      <a:r>
                        <a:rPr lang="it-IT" sz="1800" baseline="0" dirty="0" smtClean="0"/>
                        <a:t> NAME</a:t>
                      </a:r>
                      <a:endParaRPr lang="it-IT" sz="1800" dirty="0"/>
                    </a:p>
                  </a:txBody>
                  <a:tcPr/>
                </a:tc>
                <a:tc>
                  <a:txBody>
                    <a:bodyPr/>
                    <a:lstStyle/>
                    <a:p>
                      <a:pPr algn="ctr"/>
                      <a:r>
                        <a:rPr lang="it-IT" sz="1800" dirty="0" smtClean="0"/>
                        <a:t>HOSTNAME</a:t>
                      </a:r>
                      <a:endParaRPr lang="it-IT" sz="1800" dirty="0"/>
                    </a:p>
                  </a:txBody>
                  <a:tcPr/>
                </a:tc>
                <a:tc>
                  <a:txBody>
                    <a:bodyPr/>
                    <a:lstStyle/>
                    <a:p>
                      <a:pPr algn="ctr"/>
                      <a:r>
                        <a:rPr lang="it-IT" sz="1800" dirty="0" smtClean="0"/>
                        <a:t>TYPE</a:t>
                      </a:r>
                      <a:endParaRPr lang="it-IT" sz="1800" dirty="0"/>
                    </a:p>
                  </a:txBody>
                  <a:tcPr/>
                </a:tc>
              </a:tr>
              <a:tr h="283041">
                <a:tc>
                  <a:txBody>
                    <a:bodyPr/>
                    <a:lstStyle/>
                    <a:p>
                      <a:pPr algn="l" fontAlgn="b"/>
                      <a:r>
                        <a:rPr lang="it-IT" sz="1800" b="0" i="0" u="none" strike="noStrike" dirty="0" smtClean="0">
                          <a:solidFill>
                            <a:srgbClr val="000000"/>
                          </a:solidFill>
                          <a:effectLst/>
                          <a:latin typeface="Calibri" panose="020F0502020204030204" pitchFamily="34" charset="0"/>
                        </a:rPr>
                        <a:t>1</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DESY-DE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dcache-belle-webdav.desy.de</a:t>
                      </a:r>
                    </a:p>
                  </a:txBody>
                  <a:tcPr marL="9525" marR="9525" marT="9525" marB="0" anchor="b"/>
                </a:tc>
                <a:tc>
                  <a:txBody>
                    <a:bodyPr/>
                    <a:lstStyle/>
                    <a:p>
                      <a:pPr algn="l" fontAlgn="b"/>
                      <a:r>
                        <a:rPr lang="it-IT" sz="1800" b="0" i="0" u="none" strike="noStrike">
                          <a:solidFill>
                            <a:srgbClr val="000000"/>
                          </a:solidFill>
                          <a:effectLst/>
                          <a:latin typeface="Calibri" panose="020F0502020204030204" pitchFamily="34" charset="0"/>
                        </a:rPr>
                        <a:t>DCACHE</a:t>
                      </a:r>
                    </a:p>
                  </a:txBody>
                  <a:tcPr marL="9525" marR="9525" marT="9525" marB="0" anchor="b"/>
                </a:tc>
              </a:tr>
              <a:tr h="283041">
                <a:tc>
                  <a:txBody>
                    <a:bodyPr/>
                    <a:lstStyle/>
                    <a:p>
                      <a:pPr algn="l" fontAlgn="b"/>
                      <a:r>
                        <a:rPr lang="it-IT" sz="1800" b="0" i="0" u="none" strike="noStrike" dirty="0" smtClean="0">
                          <a:solidFill>
                            <a:srgbClr val="000000"/>
                          </a:solidFill>
                          <a:effectLst/>
                          <a:latin typeface="Calibri" panose="020F0502020204030204" pitchFamily="34" charset="0"/>
                        </a:rPr>
                        <a:t>2</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GRIDKA-SE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f01-075-140-e.gridka.de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DCACHE</a:t>
                      </a:r>
                    </a:p>
                  </a:txBody>
                  <a:tcPr marL="9525" marR="9525" marT="9525" marB="0" anchor="b"/>
                </a:tc>
              </a:tr>
              <a:tr h="283041">
                <a:tc>
                  <a:txBody>
                    <a:bodyPr/>
                    <a:lstStyle/>
                    <a:p>
                      <a:pPr algn="l" fontAlgn="b"/>
                      <a:r>
                        <a:rPr lang="it-IT" sz="1800" b="0" i="0" u="none" strike="noStrike" dirty="0" smtClean="0">
                          <a:solidFill>
                            <a:srgbClr val="000000"/>
                          </a:solidFill>
                          <a:effectLst/>
                          <a:latin typeface="Calibri" panose="020F0502020204030204" pitchFamily="34" charset="0"/>
                        </a:rPr>
                        <a:t>3</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NTU-SE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bgrid3.phys.ntu.edu.tw</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DCACHE</a:t>
                      </a:r>
                    </a:p>
                  </a:txBody>
                  <a:tcPr marL="9525" marR="9525" marT="9525" marB="0" anchor="b"/>
                </a:tc>
              </a:tr>
              <a:tr h="283041">
                <a:tc>
                  <a:txBody>
                    <a:bodyPr/>
                    <a:lstStyle/>
                    <a:p>
                      <a:pPr algn="l" fontAlgn="b"/>
                      <a:r>
                        <a:rPr lang="it-IT" sz="1800" b="0" i="0" u="none" strike="noStrike" dirty="0" smtClean="0">
                          <a:solidFill>
                            <a:srgbClr val="000000"/>
                          </a:solidFill>
                          <a:effectLst/>
                          <a:latin typeface="Calibri" panose="020F0502020204030204" pitchFamily="34" charset="0"/>
                        </a:rPr>
                        <a:t>4</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SIGNET-SE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dcache.ijs.si</a:t>
                      </a:r>
                    </a:p>
                  </a:txBody>
                  <a:tcPr marL="9525" marR="9525" marT="9525" marB="0" anchor="b"/>
                </a:tc>
                <a:tc>
                  <a:txBody>
                    <a:bodyPr/>
                    <a:lstStyle/>
                    <a:p>
                      <a:pPr algn="l" fontAlgn="b"/>
                      <a:r>
                        <a:rPr lang="it-IT" sz="1800" b="0" i="0" u="none" strike="noStrike">
                          <a:solidFill>
                            <a:srgbClr val="000000"/>
                          </a:solidFill>
                          <a:effectLst/>
                          <a:latin typeface="Calibri" panose="020F0502020204030204" pitchFamily="34" charset="0"/>
                        </a:rPr>
                        <a:t>DCACHE</a:t>
                      </a:r>
                    </a:p>
                  </a:txBody>
                  <a:tcPr marL="9525" marR="9525" marT="9525" marB="0" anchor="b"/>
                </a:tc>
              </a:tr>
              <a:tr h="283041">
                <a:tc>
                  <a:txBody>
                    <a:bodyPr/>
                    <a:lstStyle/>
                    <a:p>
                      <a:pPr algn="l" fontAlgn="b"/>
                      <a:r>
                        <a:rPr lang="it-IT" sz="1800" b="0" i="0" u="none" strike="noStrike" dirty="0" smtClean="0">
                          <a:solidFill>
                            <a:srgbClr val="000000"/>
                          </a:solidFill>
                          <a:effectLst/>
                          <a:latin typeface="Calibri" panose="020F0502020204030204" pitchFamily="34" charset="0"/>
                        </a:rPr>
                        <a:t>5</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err="1">
                          <a:solidFill>
                            <a:srgbClr val="000000"/>
                          </a:solidFill>
                          <a:effectLst/>
                          <a:latin typeface="Calibri" panose="020F0502020204030204" pitchFamily="34" charset="0"/>
                        </a:rPr>
                        <a:t>UVic</a:t>
                      </a:r>
                      <a:r>
                        <a:rPr lang="it-IT" sz="1800" b="0" i="0" u="none" strike="noStrike" dirty="0">
                          <a:solidFill>
                            <a:srgbClr val="000000"/>
                          </a:solidFill>
                          <a:effectLst/>
                          <a:latin typeface="Calibri" panose="020F0502020204030204" pitchFamily="34" charset="0"/>
                        </a:rPr>
                        <a:t>-SE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charon01.westgrid.ca</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DCACHE</a:t>
                      </a:r>
                    </a:p>
                  </a:txBody>
                  <a:tcPr marL="9525" marR="9525" marT="9525" marB="0" anchor="b"/>
                </a:tc>
              </a:tr>
              <a:tr h="141923">
                <a:tc>
                  <a:txBody>
                    <a:bodyPr/>
                    <a:lstStyle/>
                    <a:p>
                      <a:pPr algn="l" fontAlgn="b"/>
                      <a:r>
                        <a:rPr lang="it-IT" sz="1800" b="0" i="0" u="none" strike="noStrike" dirty="0" smtClean="0">
                          <a:solidFill>
                            <a:srgbClr val="000000"/>
                          </a:solidFill>
                          <a:effectLst/>
                          <a:latin typeface="Calibri" panose="020F0502020204030204" pitchFamily="34" charset="0"/>
                        </a:rPr>
                        <a:t>6</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BNL-SE</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dcbldoor01.sdcc.bnl.gov</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DCACHE</a:t>
                      </a:r>
                      <a:endParaRPr lang="it-IT" sz="1800" b="0" i="0" u="none" strike="noStrike" dirty="0">
                        <a:solidFill>
                          <a:srgbClr val="000000"/>
                        </a:solidFill>
                        <a:effectLst/>
                        <a:latin typeface="Calibri" panose="020F0502020204030204" pitchFamily="34" charset="0"/>
                      </a:endParaRPr>
                    </a:p>
                  </a:txBody>
                  <a:tcPr marL="9525" marR="9525" marT="9525" marB="0" anchor="b"/>
                </a:tc>
              </a:tr>
              <a:tr h="141923">
                <a:tc>
                  <a:txBody>
                    <a:bodyPr/>
                    <a:lstStyle/>
                    <a:p>
                      <a:pPr algn="l" fontAlgn="b"/>
                      <a:r>
                        <a:rPr lang="it-IT" sz="1800" b="0" i="0" u="none" strike="noStrike" dirty="0" smtClean="0">
                          <a:solidFill>
                            <a:srgbClr val="000000"/>
                          </a:solidFill>
                          <a:effectLst/>
                          <a:latin typeface="Calibri" panose="020F0502020204030204" pitchFamily="34" charset="0"/>
                        </a:rPr>
                        <a:t>7</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Adelaide-SE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coepp-dpm-01.ersa.edu.au</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DPM</a:t>
                      </a:r>
                    </a:p>
                  </a:txBody>
                  <a:tcPr marL="9525" marR="9525" marT="9525" marB="0" anchor="b"/>
                </a:tc>
              </a:tr>
              <a:tr h="283041">
                <a:tc>
                  <a:txBody>
                    <a:bodyPr/>
                    <a:lstStyle/>
                    <a:p>
                      <a:pPr algn="l" fontAlgn="b"/>
                      <a:r>
                        <a:rPr lang="it-IT" sz="1800" b="0" i="0" u="none" strike="noStrike" dirty="0" smtClean="0">
                          <a:solidFill>
                            <a:srgbClr val="000000"/>
                          </a:solidFill>
                          <a:effectLst/>
                          <a:latin typeface="Calibri" panose="020F0502020204030204" pitchFamily="34" charset="0"/>
                        </a:rPr>
                        <a:t>8</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CESNET-SE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dpm1.egee.cesnet.cz</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DPM</a:t>
                      </a:r>
                    </a:p>
                  </a:txBody>
                  <a:tcPr marL="9525" marR="9525" marT="9525" marB="0" anchor="b"/>
                </a:tc>
              </a:tr>
              <a:tr h="283041">
                <a:tc>
                  <a:txBody>
                    <a:bodyPr/>
                    <a:lstStyle/>
                    <a:p>
                      <a:pPr algn="l" fontAlgn="b"/>
                      <a:r>
                        <a:rPr lang="it-IT" sz="1800" b="0" i="0" u="none" strike="noStrike" dirty="0" smtClean="0">
                          <a:solidFill>
                            <a:srgbClr val="000000"/>
                          </a:solidFill>
                          <a:effectLst/>
                          <a:latin typeface="Calibri" panose="020F0502020204030204" pitchFamily="34" charset="0"/>
                        </a:rPr>
                        <a:t>9</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CYFRONNET-SE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dpm.cyf-kr.edu.pl</a:t>
                      </a:r>
                    </a:p>
                  </a:txBody>
                  <a:tcPr marL="9525" marR="9525" marT="9525" marB="0" anchor="b"/>
                </a:tc>
                <a:tc>
                  <a:txBody>
                    <a:bodyPr/>
                    <a:lstStyle/>
                    <a:p>
                      <a:pPr algn="l" fontAlgn="b"/>
                      <a:r>
                        <a:rPr lang="it-IT" sz="1800" b="0" i="0" u="none" strike="noStrike">
                          <a:solidFill>
                            <a:srgbClr val="000000"/>
                          </a:solidFill>
                          <a:effectLst/>
                          <a:latin typeface="Calibri" panose="020F0502020204030204" pitchFamily="34" charset="0"/>
                        </a:rPr>
                        <a:t>DPM</a:t>
                      </a:r>
                    </a:p>
                  </a:txBody>
                  <a:tcPr marL="9525" marR="9525" marT="9525" marB="0" anchor="b"/>
                </a:tc>
              </a:tr>
              <a:tr h="283041">
                <a:tc>
                  <a:txBody>
                    <a:bodyPr/>
                    <a:lstStyle/>
                    <a:p>
                      <a:pPr algn="l" fontAlgn="b"/>
                      <a:r>
                        <a:rPr lang="it-IT" sz="1800" b="0" i="0" u="none" strike="noStrike" dirty="0" smtClean="0">
                          <a:solidFill>
                            <a:srgbClr val="000000"/>
                          </a:solidFill>
                          <a:effectLst/>
                          <a:latin typeface="Calibri" panose="020F0502020204030204" pitchFamily="34" charset="0"/>
                        </a:rPr>
                        <a:t>10</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Frascati-SE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atlasse.lnf.infn.it</a:t>
                      </a:r>
                    </a:p>
                  </a:txBody>
                  <a:tcPr marL="9525" marR="9525" marT="9525" marB="0" anchor="b"/>
                </a:tc>
                <a:tc>
                  <a:txBody>
                    <a:bodyPr/>
                    <a:lstStyle/>
                    <a:p>
                      <a:pPr algn="l" fontAlgn="b"/>
                      <a:r>
                        <a:rPr lang="it-IT" sz="1800" b="0" i="0" u="none" strike="noStrike">
                          <a:solidFill>
                            <a:srgbClr val="000000"/>
                          </a:solidFill>
                          <a:effectLst/>
                          <a:latin typeface="Calibri" panose="020F0502020204030204" pitchFamily="34" charset="0"/>
                        </a:rPr>
                        <a:t>DPM</a:t>
                      </a:r>
                    </a:p>
                  </a:txBody>
                  <a:tcPr marL="9525" marR="9525" marT="9525" marB="0" anchor="b"/>
                </a:tc>
              </a:tr>
              <a:tr h="283041">
                <a:tc>
                  <a:txBody>
                    <a:bodyPr/>
                    <a:lstStyle/>
                    <a:p>
                      <a:pPr algn="l" fontAlgn="b"/>
                      <a:r>
                        <a:rPr lang="it-IT" sz="1800" b="0" i="0" u="none" strike="noStrike" dirty="0" smtClean="0">
                          <a:solidFill>
                            <a:srgbClr val="000000"/>
                          </a:solidFill>
                          <a:effectLst/>
                          <a:latin typeface="Calibri" panose="020F0502020204030204" pitchFamily="34" charset="0"/>
                        </a:rPr>
                        <a:t>11</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HEPHY-SE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hephyse.oeaw.ac.at</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DPM</a:t>
                      </a:r>
                    </a:p>
                  </a:txBody>
                  <a:tcPr marL="9525" marR="9525" marT="9525" marB="0" anchor="b"/>
                </a:tc>
              </a:tr>
              <a:tr h="283041">
                <a:tc>
                  <a:txBody>
                    <a:bodyPr/>
                    <a:lstStyle/>
                    <a:p>
                      <a:pPr algn="l" fontAlgn="b"/>
                      <a:r>
                        <a:rPr lang="it-IT" sz="1800" b="0" i="0" u="none" strike="noStrike" dirty="0" smtClean="0">
                          <a:solidFill>
                            <a:srgbClr val="000000"/>
                          </a:solidFill>
                          <a:effectLst/>
                          <a:latin typeface="Calibri" panose="020F0502020204030204" pitchFamily="34" charset="0"/>
                        </a:rPr>
                        <a:t>12</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Melbourne-SE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b2se.mel.coepp.org.au</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DPM</a:t>
                      </a:r>
                    </a:p>
                  </a:txBody>
                  <a:tcPr marL="9525" marR="9525" marT="9525" marB="0" anchor="b"/>
                </a:tc>
              </a:tr>
              <a:tr h="282024">
                <a:tc>
                  <a:txBody>
                    <a:bodyPr/>
                    <a:lstStyle/>
                    <a:p>
                      <a:pPr algn="l" fontAlgn="b"/>
                      <a:r>
                        <a:rPr lang="it-IT" sz="1800" b="0" i="0" u="none" strike="noStrike" dirty="0" smtClean="0">
                          <a:solidFill>
                            <a:srgbClr val="000000"/>
                          </a:solidFill>
                          <a:effectLst/>
                          <a:latin typeface="Calibri" panose="020F0502020204030204" pitchFamily="34" charset="0"/>
                        </a:rPr>
                        <a:t>13</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Napoli-SE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belle-dpm-01.na.infn.it</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DPM</a:t>
                      </a:r>
                    </a:p>
                  </a:txBody>
                  <a:tcPr marL="9525" marR="9525" marT="9525" marB="0" anchor="b"/>
                </a:tc>
              </a:tr>
              <a:tr h="282024">
                <a:tc>
                  <a:txBody>
                    <a:bodyPr/>
                    <a:lstStyle/>
                    <a:p>
                      <a:pPr algn="l" fontAlgn="b"/>
                      <a:r>
                        <a:rPr lang="it-IT" sz="1800" b="0" i="0" u="none" strike="noStrike" dirty="0" smtClean="0">
                          <a:solidFill>
                            <a:srgbClr val="000000"/>
                          </a:solidFill>
                          <a:effectLst/>
                          <a:latin typeface="Calibri" panose="020F0502020204030204" pitchFamily="34" charset="0"/>
                        </a:rPr>
                        <a:t>14</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kern="1200" dirty="0" smtClean="0">
                          <a:solidFill>
                            <a:srgbClr val="000000"/>
                          </a:solidFill>
                          <a:effectLst/>
                          <a:latin typeface="Calibri" panose="020F0502020204030204" pitchFamily="34" charset="0"/>
                          <a:ea typeface="+mn-ea"/>
                          <a:cs typeface="+mn-cs"/>
                        </a:rPr>
                        <a:t>ULAKBIM-SE</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torik1.ulakbim.gov.tr</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DPM</a:t>
                      </a:r>
                      <a:endParaRPr lang="it-IT" sz="1800" b="0" i="0" u="none" strike="noStrike" dirty="0">
                        <a:solidFill>
                          <a:srgbClr val="000000"/>
                        </a:solidFill>
                        <a:effectLst/>
                        <a:latin typeface="Calibri" panose="020F0502020204030204" pitchFamily="34" charset="0"/>
                      </a:endParaRPr>
                    </a:p>
                  </a:txBody>
                  <a:tcPr marL="9525" marR="9525" marT="9525" marB="0" anchor="b"/>
                </a:tc>
              </a:tr>
              <a:tr h="282024">
                <a:tc>
                  <a:txBody>
                    <a:bodyPr/>
                    <a:lstStyle/>
                    <a:p>
                      <a:pPr algn="l" fontAlgn="b"/>
                      <a:r>
                        <a:rPr lang="it-IT" sz="1800" b="0" i="0" u="none" strike="noStrike" dirty="0" smtClean="0">
                          <a:solidFill>
                            <a:srgbClr val="000000"/>
                          </a:solidFill>
                          <a:effectLst/>
                          <a:latin typeface="Calibri" panose="020F0502020204030204" pitchFamily="34" charset="0"/>
                        </a:rPr>
                        <a:t>15</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dirty="0" smtClean="0"/>
                        <a:t>IPHC-SE</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sbgse1.in2p3.fr</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DPM</a:t>
                      </a:r>
                      <a:endParaRPr lang="it-IT" sz="1800" b="0" i="0" u="none" strike="noStrike" dirty="0">
                        <a:solidFill>
                          <a:srgbClr val="000000"/>
                        </a:solidFill>
                        <a:effectLst/>
                        <a:latin typeface="Calibri" panose="020F0502020204030204" pitchFamily="34" charset="0"/>
                      </a:endParaRPr>
                    </a:p>
                  </a:txBody>
                  <a:tcPr marL="9525" marR="9525" marT="9525" marB="0" anchor="b"/>
                </a:tc>
              </a:tr>
              <a:tr h="282024">
                <a:tc>
                  <a:txBody>
                    <a:bodyPr/>
                    <a:lstStyle/>
                    <a:p>
                      <a:pPr algn="l" fontAlgn="b"/>
                      <a:r>
                        <a:rPr lang="it-IT" sz="1800" b="0" i="0" u="none" strike="noStrike" dirty="0" smtClean="0">
                          <a:solidFill>
                            <a:srgbClr val="000000"/>
                          </a:solidFill>
                          <a:effectLst/>
                          <a:latin typeface="Calibri" panose="020F0502020204030204" pitchFamily="34" charset="0"/>
                        </a:rPr>
                        <a:t>16</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CNAF-SE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ds-202-11-01.cr.cnaf.infn.it</a:t>
                      </a: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STORM </a:t>
                      </a:r>
                      <a:endParaRPr lang="it-IT" sz="1800" b="0" i="0" u="none" strike="noStrike" dirty="0">
                        <a:solidFill>
                          <a:srgbClr val="000000"/>
                        </a:solidFill>
                        <a:effectLst/>
                        <a:latin typeface="Calibri" panose="020F0502020204030204" pitchFamily="34" charset="0"/>
                      </a:endParaRPr>
                    </a:p>
                  </a:txBody>
                  <a:tcPr marL="9525" marR="9525" marT="9525" marB="0" anchor="b"/>
                </a:tc>
              </a:tr>
              <a:tr h="282024">
                <a:tc>
                  <a:txBody>
                    <a:bodyPr/>
                    <a:lstStyle/>
                    <a:p>
                      <a:pPr algn="l" fontAlgn="b"/>
                      <a:r>
                        <a:rPr lang="it-IT" sz="1800" b="0" i="0" u="none" strike="noStrike" dirty="0" smtClean="0">
                          <a:solidFill>
                            <a:srgbClr val="000000"/>
                          </a:solidFill>
                          <a:effectLst/>
                          <a:latin typeface="Calibri" panose="020F0502020204030204" pitchFamily="34" charset="0"/>
                        </a:rPr>
                        <a:t>17</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ROMA3-SE</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kern="1200" dirty="0" smtClean="0">
                          <a:solidFill>
                            <a:srgbClr val="000000"/>
                          </a:solidFill>
                          <a:effectLst/>
                          <a:latin typeface="Calibri" panose="020F0502020204030204" pitchFamily="34" charset="0"/>
                          <a:ea typeface="+mn-ea"/>
                          <a:cs typeface="+mn-cs"/>
                        </a:rPr>
                        <a:t>storm-01.roma3.infn.it</a:t>
                      </a:r>
                      <a:endParaRPr lang="it-IT" sz="1800" b="0" i="0" u="none" strike="noStrike" kern="1200" dirty="0">
                        <a:solidFill>
                          <a:srgbClr val="000000"/>
                        </a:solidFill>
                        <a:effectLst/>
                        <a:latin typeface="Calibri" panose="020F0502020204030204" pitchFamily="34" charset="0"/>
                        <a:ea typeface="+mn-ea"/>
                        <a:cs typeface="+mn-cs"/>
                      </a:endParaRP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STORM</a:t>
                      </a:r>
                      <a:endParaRPr lang="it-IT" sz="1800" b="0" i="0" u="none" strike="noStrike" dirty="0">
                        <a:solidFill>
                          <a:srgbClr val="000000"/>
                        </a:solidFill>
                        <a:effectLst/>
                        <a:latin typeface="Calibri" panose="020F0502020204030204" pitchFamily="34" charset="0"/>
                      </a:endParaRPr>
                    </a:p>
                  </a:txBody>
                  <a:tcPr marL="9525" marR="9525" marT="9525" marB="0" anchor="b"/>
                </a:tc>
              </a:tr>
              <a:tr h="282024">
                <a:tc>
                  <a:txBody>
                    <a:bodyPr/>
                    <a:lstStyle/>
                    <a:p>
                      <a:pPr algn="l" fontAlgn="b"/>
                      <a:r>
                        <a:rPr lang="it-IT" sz="1800" b="0" i="0" u="none" strike="noStrike" dirty="0" smtClean="0">
                          <a:solidFill>
                            <a:srgbClr val="000000"/>
                          </a:solidFill>
                          <a:effectLst/>
                          <a:latin typeface="Calibri" panose="020F0502020204030204" pitchFamily="34" charset="0"/>
                        </a:rPr>
                        <a:t>18</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KEK-SE</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kern="1200" dirty="0" smtClean="0">
                          <a:solidFill>
                            <a:srgbClr val="000000"/>
                          </a:solidFill>
                          <a:effectLst/>
                          <a:latin typeface="Calibri" panose="020F0502020204030204" pitchFamily="34" charset="0"/>
                          <a:ea typeface="+mn-ea"/>
                          <a:cs typeface="+mn-cs"/>
                        </a:rPr>
                        <a:t>Kek-se03.cc.kek.jp</a:t>
                      </a:r>
                      <a:endParaRPr lang="it-IT" sz="1800" b="0" i="0" u="none" strike="noStrike" kern="1200" dirty="0">
                        <a:solidFill>
                          <a:srgbClr val="000000"/>
                        </a:solidFill>
                        <a:effectLst/>
                        <a:latin typeface="Calibri" panose="020F0502020204030204" pitchFamily="34" charset="0"/>
                        <a:ea typeface="+mn-ea"/>
                        <a:cs typeface="+mn-cs"/>
                      </a:endParaRPr>
                    </a:p>
                  </a:txBody>
                  <a:tcPr marL="9525" marR="9525" marT="9525" marB="0" anchor="b"/>
                </a:tc>
                <a:tc>
                  <a:txBody>
                    <a:bodyPr/>
                    <a:lstStyle/>
                    <a:p>
                      <a:pPr algn="l" fontAlgn="b"/>
                      <a:r>
                        <a:rPr lang="it-IT" sz="1800" b="0" i="0" u="none" strike="noStrike" dirty="0" smtClean="0">
                          <a:solidFill>
                            <a:srgbClr val="000000"/>
                          </a:solidFill>
                          <a:effectLst/>
                          <a:latin typeface="Calibri" panose="020F0502020204030204" pitchFamily="34" charset="0"/>
                        </a:rPr>
                        <a:t>STORM</a:t>
                      </a:r>
                      <a:endParaRPr lang="it-IT" sz="1800" b="0" i="0" u="none" strike="noStrike" dirty="0">
                        <a:solidFill>
                          <a:srgbClr val="000000"/>
                        </a:solidFill>
                        <a:effectLst/>
                        <a:latin typeface="Calibri" panose="020F0502020204030204" pitchFamily="34" charset="0"/>
                      </a:endParaRPr>
                    </a:p>
                  </a:txBody>
                  <a:tcPr marL="9525" marR="9525" marT="9525" marB="0" anchor="b"/>
                </a:tc>
              </a:tr>
              <a:tr h="141923">
                <a:tc>
                  <a:txBody>
                    <a:bodyPr/>
                    <a:lstStyle/>
                    <a:p>
                      <a:pPr algn="l" fontAlgn="b"/>
                      <a:r>
                        <a:rPr lang="it-IT" sz="1800" b="0" i="0" u="none" strike="noStrike" dirty="0" smtClean="0">
                          <a:solidFill>
                            <a:srgbClr val="000000"/>
                          </a:solidFill>
                          <a:effectLst/>
                          <a:latin typeface="Calibri" panose="020F0502020204030204" pitchFamily="34" charset="0"/>
                        </a:rPr>
                        <a:t>19</a:t>
                      </a:r>
                      <a:endParaRPr lang="it-IT" sz="1800" b="0" i="0" u="none" strike="noStrike" dirty="0">
                        <a:solidFill>
                          <a:srgbClr val="000000"/>
                        </a:solidFill>
                        <a:effectLst/>
                        <a:latin typeface="Calibri" panose="020F0502020204030204" pitchFamily="34" charset="0"/>
                      </a:endParaRPr>
                    </a:p>
                  </a:txBody>
                  <a:tcPr marL="9525" marR="9525" marT="9525" marB="0" anchor="b"/>
                </a:tc>
                <a:tc>
                  <a:txBody>
                    <a:bodyPr/>
                    <a:lstStyle/>
                    <a:p>
                      <a:pPr algn="l" fontAlgn="b"/>
                      <a:r>
                        <a:rPr lang="it-IT" sz="1800" b="0" i="0" u="none" strike="noStrike" dirty="0" err="1">
                          <a:solidFill>
                            <a:srgbClr val="000000"/>
                          </a:solidFill>
                          <a:effectLst/>
                          <a:latin typeface="Calibri" panose="020F0502020204030204" pitchFamily="34" charset="0"/>
                        </a:rPr>
                        <a:t>McGill</a:t>
                      </a:r>
                      <a:r>
                        <a:rPr lang="it-IT" sz="1800" b="0" i="0" u="none" strike="noStrike" dirty="0">
                          <a:solidFill>
                            <a:srgbClr val="000000"/>
                          </a:solidFill>
                          <a:effectLst/>
                          <a:latin typeface="Calibri" panose="020F0502020204030204" pitchFamily="34" charset="0"/>
                        </a:rPr>
                        <a:t>-SE</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gridftp02.clumeq.mcgill.ca</a:t>
                      </a:r>
                    </a:p>
                  </a:txBody>
                  <a:tcPr marL="9525" marR="9525" marT="9525" marB="0" anchor="b"/>
                </a:tc>
                <a:tc>
                  <a:txBody>
                    <a:bodyPr/>
                    <a:lstStyle/>
                    <a:p>
                      <a:pPr algn="l" fontAlgn="b"/>
                      <a:r>
                        <a:rPr lang="it-IT" sz="1800" b="0" i="0" u="none" strike="noStrike" dirty="0">
                          <a:solidFill>
                            <a:srgbClr val="000000"/>
                          </a:solidFill>
                          <a:effectLst/>
                          <a:latin typeface="Calibri" panose="020F0502020204030204" pitchFamily="34" charset="0"/>
                        </a:rPr>
                        <a:t>STORM</a:t>
                      </a:r>
                    </a:p>
                  </a:txBody>
                  <a:tcPr marL="9525" marR="9525" marT="9525" marB="0" anchor="b"/>
                </a:tc>
              </a:tr>
            </a:tbl>
          </a:graphicData>
        </a:graphic>
      </p:graphicFrame>
      <p:sp>
        <p:nvSpPr>
          <p:cNvPr id="6" name="Rettangolo 5"/>
          <p:cNvSpPr/>
          <p:nvPr/>
        </p:nvSpPr>
        <p:spPr>
          <a:xfrm>
            <a:off x="6097460" y="1053147"/>
            <a:ext cx="5576132" cy="4893647"/>
          </a:xfrm>
          <a:prstGeom prst="rect">
            <a:avLst/>
          </a:prstGeom>
        </p:spPr>
        <p:txBody>
          <a:bodyPr wrap="square">
            <a:spAutoFit/>
          </a:bodyPr>
          <a:lstStyle/>
          <a:p>
            <a:r>
              <a:rPr lang="en-GB" sz="2400" dirty="0" smtClean="0"/>
              <a:t>Testing Dynafed server in Napoli  since Feb 2016</a:t>
            </a:r>
          </a:p>
          <a:p>
            <a:endParaRPr lang="en-GB" sz="2400" dirty="0" smtClean="0"/>
          </a:p>
          <a:p>
            <a:r>
              <a:rPr lang="en-GB" sz="2400" dirty="0" smtClean="0"/>
              <a:t>In January 2018 we installed the new</a:t>
            </a:r>
          </a:p>
          <a:p>
            <a:r>
              <a:rPr lang="it-IT" sz="2400" dirty="0"/>
              <a:t>n</a:t>
            </a:r>
            <a:r>
              <a:rPr lang="it-IT" sz="2400" dirty="0" smtClean="0"/>
              <a:t>ew </a:t>
            </a:r>
            <a:r>
              <a:rPr lang="it-IT" sz="2400" dirty="0" err="1"/>
              <a:t>v</a:t>
            </a:r>
            <a:r>
              <a:rPr lang="it-IT" sz="2400" dirty="0" err="1" smtClean="0"/>
              <a:t>ersion</a:t>
            </a:r>
            <a:r>
              <a:rPr lang="it-IT" sz="2400" dirty="0" smtClean="0"/>
              <a:t> of Dynafed on CENTOS-7</a:t>
            </a:r>
          </a:p>
          <a:p>
            <a:endParaRPr lang="it-IT" sz="2400" dirty="0"/>
          </a:p>
          <a:p>
            <a:r>
              <a:rPr lang="it-IT" sz="2400" dirty="0">
                <a:hlinkClick r:id="rId2"/>
              </a:rPr>
              <a:t>https://dynafed-belle.na.infn.it/myfed</a:t>
            </a:r>
            <a:endParaRPr lang="it-IT" sz="2400" dirty="0"/>
          </a:p>
          <a:p>
            <a:endParaRPr lang="en-GB" sz="2400" dirty="0" smtClean="0"/>
          </a:p>
          <a:p>
            <a:endParaRPr lang="en-GB" sz="2400" dirty="0"/>
          </a:p>
          <a:p>
            <a:r>
              <a:rPr lang="en-GB" sz="2400" dirty="0" smtClean="0"/>
              <a:t>19 Storages ( about 75%) </a:t>
            </a:r>
          </a:p>
          <a:p>
            <a:endParaRPr lang="en-GB" sz="2400" dirty="0"/>
          </a:p>
          <a:p>
            <a:r>
              <a:rPr lang="en-GB" sz="2400" dirty="0" smtClean="0"/>
              <a:t>Proxy generated by a robot certificate</a:t>
            </a:r>
          </a:p>
          <a:p>
            <a:endParaRPr lang="en-GB" sz="2400" dirty="0"/>
          </a:p>
        </p:txBody>
      </p:sp>
      <p:sp>
        <p:nvSpPr>
          <p:cNvPr id="3" name="Rettangolo 2"/>
          <p:cNvSpPr/>
          <p:nvPr/>
        </p:nvSpPr>
        <p:spPr>
          <a:xfrm>
            <a:off x="6097460" y="5715109"/>
            <a:ext cx="6094540" cy="1569660"/>
          </a:xfrm>
          <a:prstGeom prst="rect">
            <a:avLst/>
          </a:prstGeom>
        </p:spPr>
        <p:txBody>
          <a:bodyPr wrap="square">
            <a:spAutoFit/>
          </a:bodyPr>
          <a:lstStyle/>
          <a:p>
            <a:r>
              <a:rPr lang="it-IT" sz="2400" dirty="0" smtClean="0"/>
              <a:t>Version on SL6 </a:t>
            </a:r>
            <a:r>
              <a:rPr lang="it-IT" sz="2400" dirty="0" err="1" smtClean="0"/>
              <a:t>Still</a:t>
            </a:r>
            <a:r>
              <a:rPr lang="it-IT" sz="2400" dirty="0" smtClean="0"/>
              <a:t> </a:t>
            </a:r>
            <a:r>
              <a:rPr lang="it-IT" sz="2400" dirty="0" err="1" smtClean="0"/>
              <a:t>available</a:t>
            </a:r>
            <a:r>
              <a:rPr lang="it-IT" sz="2400" dirty="0" smtClean="0"/>
              <a:t> </a:t>
            </a:r>
            <a:endParaRPr lang="it-IT" sz="2400" dirty="0"/>
          </a:p>
          <a:p>
            <a:r>
              <a:rPr lang="it-IT" sz="2400" dirty="0" smtClean="0">
                <a:hlinkClick r:id="rId3"/>
              </a:rPr>
              <a:t>https</a:t>
            </a:r>
            <a:r>
              <a:rPr lang="it-IT" sz="2400" dirty="0">
                <a:hlinkClick r:id="rId3"/>
              </a:rPr>
              <a:t>://dynafed01.na.infn.it/myfed</a:t>
            </a:r>
            <a:r>
              <a:rPr lang="it-IT" sz="2400" dirty="0" smtClean="0">
                <a:hlinkClick r:id="rId3"/>
              </a:rPr>
              <a:t>/</a:t>
            </a:r>
            <a:endParaRPr lang="it-IT" sz="2400" dirty="0" smtClean="0"/>
          </a:p>
          <a:p>
            <a:endParaRPr lang="it-IT" sz="2400" dirty="0" smtClean="0"/>
          </a:p>
          <a:p>
            <a:endParaRPr lang="it-IT" sz="2400" dirty="0" smtClean="0"/>
          </a:p>
        </p:txBody>
      </p:sp>
    </p:spTree>
    <p:extLst>
      <p:ext uri="{BB962C8B-B14F-4D97-AF65-F5344CB8AC3E}">
        <p14:creationId xmlns:p14="http://schemas.microsoft.com/office/powerpoint/2010/main" val="298240873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600" b="1" dirty="0">
                <a:solidFill>
                  <a:schemeClr val="tx2"/>
                </a:solidFill>
                <a:latin typeface="Arial" pitchFamily="34" charset="0"/>
                <a:cs typeface="Arial" pitchFamily="34" charset="0"/>
              </a:rPr>
              <a:t>Cache Implementation via DOME</a:t>
            </a:r>
          </a:p>
        </p:txBody>
      </p:sp>
      <p:sp>
        <p:nvSpPr>
          <p:cNvPr id="3" name="Segnaposto contenuto 2"/>
          <p:cNvSpPr>
            <a:spLocks noGrp="1"/>
          </p:cNvSpPr>
          <p:nvPr>
            <p:ph idx="1"/>
          </p:nvPr>
        </p:nvSpPr>
        <p:spPr>
          <a:xfrm>
            <a:off x="266700" y="1690688"/>
            <a:ext cx="11658600" cy="4351338"/>
          </a:xfrm>
        </p:spPr>
        <p:txBody>
          <a:bodyPr/>
          <a:lstStyle/>
          <a:p>
            <a:pPr marL="0" indent="0">
              <a:buNone/>
            </a:pPr>
            <a:r>
              <a:rPr lang="en-US" b="1" dirty="0" smtClean="0"/>
              <a:t>Script on the Head Node:</a:t>
            </a:r>
          </a:p>
          <a:p>
            <a:pPr marL="0" indent="0">
              <a:buNone/>
            </a:pPr>
            <a:r>
              <a:rPr lang="en-US" dirty="0" smtClean="0"/>
              <a:t>The implemented script recognizes if the requested path is a file or a directory then reply to the client consequently. The plugin retrieve as well the size of the real copy of the file.</a:t>
            </a:r>
          </a:p>
          <a:p>
            <a:pPr marL="0" indent="0">
              <a:buNone/>
            </a:pPr>
            <a:endParaRPr lang="en-US" dirty="0" smtClean="0"/>
          </a:p>
          <a:p>
            <a:pPr marL="0" indent="0">
              <a:buNone/>
            </a:pPr>
            <a:r>
              <a:rPr lang="en-US" b="1" dirty="0" smtClean="0"/>
              <a:t>Script on the Disk Node:</a:t>
            </a:r>
          </a:p>
          <a:p>
            <a:pPr marL="0" indent="0">
              <a:buNone/>
            </a:pPr>
            <a:r>
              <a:rPr lang="en-GB" dirty="0"/>
              <a:t>When a file is not in the cache, the disk node download the requested file from the </a:t>
            </a:r>
            <a:r>
              <a:rPr lang="en-GB" dirty="0" err="1"/>
              <a:t>datagrid</a:t>
            </a:r>
            <a:r>
              <a:rPr lang="en-GB" dirty="0"/>
              <a:t> by resolving the location via </a:t>
            </a:r>
            <a:r>
              <a:rPr lang="en-GB" dirty="0" smtClean="0"/>
              <a:t>Dynafed. (Using Robot Certificate </a:t>
            </a:r>
            <a:r>
              <a:rPr lang="en-GB" dirty="0" err="1" smtClean="0"/>
              <a:t>registerd</a:t>
            </a:r>
            <a:r>
              <a:rPr lang="en-GB" dirty="0" smtClean="0"/>
              <a:t> in the VO)</a:t>
            </a:r>
            <a:endParaRPr lang="en-US" dirty="0"/>
          </a:p>
        </p:txBody>
      </p:sp>
    </p:spTree>
    <p:extLst>
      <p:ext uri="{BB962C8B-B14F-4D97-AF65-F5344CB8AC3E}">
        <p14:creationId xmlns:p14="http://schemas.microsoft.com/office/powerpoint/2010/main" val="2341411517"/>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600" b="1" dirty="0">
                <a:solidFill>
                  <a:schemeClr val="tx2"/>
                </a:solidFill>
                <a:latin typeface="Arial" pitchFamily="34" charset="0"/>
                <a:cs typeface="Arial" pitchFamily="34" charset="0"/>
              </a:rPr>
              <a:t>Client Behaviour</a:t>
            </a:r>
          </a:p>
        </p:txBody>
      </p:sp>
      <p:sp>
        <p:nvSpPr>
          <p:cNvPr id="3" name="Segnaposto contenuto 2"/>
          <p:cNvSpPr>
            <a:spLocks noGrp="1"/>
          </p:cNvSpPr>
          <p:nvPr>
            <p:ph idx="1"/>
          </p:nvPr>
        </p:nvSpPr>
        <p:spPr>
          <a:xfrm>
            <a:off x="313267" y="1825625"/>
            <a:ext cx="11658600" cy="4351338"/>
          </a:xfrm>
        </p:spPr>
        <p:txBody>
          <a:bodyPr>
            <a:normAutofit/>
          </a:bodyPr>
          <a:lstStyle/>
          <a:p>
            <a:r>
              <a:rPr lang="en-US" sz="3600" dirty="0" smtClean="0"/>
              <a:t>If the file is not in cache or not ready yet, the client receives a 202 Message that ask for waiting.</a:t>
            </a:r>
          </a:p>
          <a:p>
            <a:r>
              <a:rPr lang="en-US" sz="3600" dirty="0" err="1" smtClean="0"/>
              <a:t>Davix</a:t>
            </a:r>
            <a:r>
              <a:rPr lang="en-US" sz="3600" dirty="0" smtClean="0"/>
              <a:t> or </a:t>
            </a:r>
            <a:r>
              <a:rPr lang="en-US" sz="3600" dirty="0" err="1" smtClean="0"/>
              <a:t>gfal</a:t>
            </a:r>
            <a:r>
              <a:rPr lang="en-US" sz="3600" dirty="0" smtClean="0"/>
              <a:t> clients will retry after a n-seconds (</a:t>
            </a:r>
            <a:r>
              <a:rPr lang="en-US" sz="3600" dirty="0" err="1" smtClean="0"/>
              <a:t>retry_delay</a:t>
            </a:r>
            <a:r>
              <a:rPr lang="en-US" sz="3600" dirty="0" smtClean="0"/>
              <a:t>) up to </a:t>
            </a:r>
            <a:r>
              <a:rPr lang="en-US" sz="3600" dirty="0" err="1" smtClean="0"/>
              <a:t>max_retry</a:t>
            </a:r>
            <a:r>
              <a:rPr lang="en-US" sz="3600" dirty="0" smtClean="0"/>
              <a:t>.</a:t>
            </a:r>
          </a:p>
          <a:p>
            <a:r>
              <a:rPr lang="en-US" sz="3600" dirty="0" smtClean="0"/>
              <a:t>Then the file will be downloaded from the volatile pool</a:t>
            </a:r>
            <a:endParaRPr lang="en-US" sz="3600" dirty="0"/>
          </a:p>
        </p:txBody>
      </p:sp>
    </p:spTree>
    <p:extLst>
      <p:ext uri="{BB962C8B-B14F-4D97-AF65-F5344CB8AC3E}">
        <p14:creationId xmlns:p14="http://schemas.microsoft.com/office/powerpoint/2010/main" val="317643712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09324" y="0"/>
            <a:ext cx="10515600" cy="1325563"/>
          </a:xfrm>
        </p:spPr>
        <p:txBody>
          <a:bodyPr vert="horz" lIns="91440" tIns="45720" rIns="91440" bIns="45720" rtlCol="0" anchor="ctr">
            <a:normAutofit/>
          </a:bodyPr>
          <a:lstStyle/>
          <a:p>
            <a:r>
              <a:rPr lang="it-IT" b="1" dirty="0" err="1" smtClean="0">
                <a:solidFill>
                  <a:srgbClr val="0070C0"/>
                </a:solidFill>
              </a:rPr>
              <a:t>Federation</a:t>
            </a:r>
            <a:r>
              <a:rPr lang="it-IT" b="1" dirty="0" smtClean="0">
                <a:solidFill>
                  <a:srgbClr val="0070C0"/>
                </a:solidFill>
              </a:rPr>
              <a:t> </a:t>
            </a:r>
            <a:r>
              <a:rPr lang="it-IT" b="1" dirty="0" err="1" smtClean="0">
                <a:solidFill>
                  <a:srgbClr val="0070C0"/>
                </a:solidFill>
              </a:rPr>
              <a:t>Views</a:t>
            </a:r>
            <a:endParaRPr lang="it-IT" b="1" dirty="0">
              <a:solidFill>
                <a:srgbClr val="0070C0"/>
              </a:solidFill>
            </a:endParaRPr>
          </a:p>
        </p:txBody>
      </p:sp>
      <p:sp>
        <p:nvSpPr>
          <p:cNvPr id="6" name="Rettangolo 5"/>
          <p:cNvSpPr/>
          <p:nvPr/>
        </p:nvSpPr>
        <p:spPr>
          <a:xfrm>
            <a:off x="227545" y="958282"/>
            <a:ext cx="11875435" cy="1754326"/>
          </a:xfrm>
          <a:prstGeom prst="rect">
            <a:avLst/>
          </a:prstGeom>
        </p:spPr>
        <p:txBody>
          <a:bodyPr wrap="square">
            <a:spAutoFit/>
          </a:bodyPr>
          <a:lstStyle/>
          <a:p>
            <a:r>
              <a:rPr lang="en-GB" dirty="0"/>
              <a:t>With Dynafed is possible to create multiple </a:t>
            </a:r>
            <a:r>
              <a:rPr lang="en-GB" dirty="0" smtClean="0"/>
              <a:t>views by </a:t>
            </a:r>
            <a:r>
              <a:rPr lang="en-GB" dirty="0"/>
              <a:t>aggregating </a:t>
            </a:r>
            <a:r>
              <a:rPr lang="en-GB" dirty="0" smtClean="0"/>
              <a:t>storage paths in different manner. Two new views </a:t>
            </a:r>
            <a:r>
              <a:rPr lang="en-GB" dirty="0"/>
              <a:t>as been added </a:t>
            </a:r>
          </a:p>
          <a:p>
            <a:endParaRPr lang="en-GB" dirty="0"/>
          </a:p>
          <a:p>
            <a:pPr marL="285750" lvl="0" indent="-285750">
              <a:buFont typeface="Arial" panose="020B0604020202020204" pitchFamily="34" charset="0"/>
              <a:buChar char="•"/>
            </a:pPr>
            <a:r>
              <a:rPr lang="en-GB" b="1" dirty="0" err="1"/>
              <a:t>myfed</a:t>
            </a:r>
            <a:r>
              <a:rPr lang="en-GB" b="1" dirty="0"/>
              <a:t>/</a:t>
            </a:r>
            <a:r>
              <a:rPr lang="en-GB" b="1" dirty="0" err="1"/>
              <a:t>PerSite</a:t>
            </a:r>
            <a:r>
              <a:rPr lang="en-GB" b="1" dirty="0"/>
              <a:t>/</a:t>
            </a:r>
            <a:r>
              <a:rPr lang="en-GB" dirty="0"/>
              <a:t> Shows the file systems of each storage separately (without aggregation)</a:t>
            </a:r>
          </a:p>
          <a:p>
            <a:pPr marL="285750" lvl="0" indent="-285750">
              <a:buFont typeface="Arial" panose="020B0604020202020204" pitchFamily="34" charset="0"/>
              <a:buChar char="•"/>
            </a:pPr>
            <a:r>
              <a:rPr lang="en-GB" b="1" dirty="0" err="1"/>
              <a:t>myfed</a:t>
            </a:r>
            <a:r>
              <a:rPr lang="en-GB" b="1" dirty="0"/>
              <a:t>/belle/ </a:t>
            </a:r>
            <a:r>
              <a:rPr lang="en-GB" dirty="0"/>
              <a:t>Aggregation of all the directory /DATA/belle and /TMP/belle</a:t>
            </a:r>
            <a:r>
              <a:rPr lang="en-GB" dirty="0" smtClean="0"/>
              <a:t>/ + VOLATILE POOL</a:t>
            </a:r>
            <a:endParaRPr lang="en-GB" dirty="0"/>
          </a:p>
          <a:p>
            <a:pPr marL="285750" lvl="0" indent="-285750">
              <a:buFont typeface="Arial" panose="020B0604020202020204" pitchFamily="34" charset="0"/>
              <a:buChar char="•"/>
            </a:pPr>
            <a:r>
              <a:rPr lang="en-GB" b="1" dirty="0" err="1" smtClean="0"/>
              <a:t>myfed</a:t>
            </a:r>
            <a:r>
              <a:rPr lang="en-GB" b="1" dirty="0" smtClean="0"/>
              <a:t>/</a:t>
            </a:r>
            <a:r>
              <a:rPr lang="en-GB" b="1" dirty="0" err="1" smtClean="0"/>
              <a:t>nocache</a:t>
            </a:r>
            <a:r>
              <a:rPr lang="en-GB" b="1" dirty="0" smtClean="0"/>
              <a:t>/</a:t>
            </a:r>
            <a:r>
              <a:rPr lang="en-GB" dirty="0" smtClean="0"/>
              <a:t> </a:t>
            </a:r>
            <a:r>
              <a:rPr lang="en-GB" dirty="0"/>
              <a:t>Aggregation of all the directory /DATA/belle and /TMP/belle/ + </a:t>
            </a:r>
            <a:r>
              <a:rPr lang="en-GB" dirty="0" smtClean="0"/>
              <a:t>WITHOUT VOLATILE </a:t>
            </a:r>
            <a:r>
              <a:rPr lang="en-GB" dirty="0"/>
              <a:t>POOL</a:t>
            </a:r>
          </a:p>
        </p:txBody>
      </p:sp>
      <p:pic>
        <p:nvPicPr>
          <p:cNvPr id="3" name="Immagine 2"/>
          <p:cNvPicPr>
            <a:picLocks noChangeAspect="1"/>
          </p:cNvPicPr>
          <p:nvPr/>
        </p:nvPicPr>
        <p:blipFill>
          <a:blip r:embed="rId2"/>
          <a:stretch>
            <a:fillRect/>
          </a:stretch>
        </p:blipFill>
        <p:spPr>
          <a:xfrm>
            <a:off x="227545" y="3104869"/>
            <a:ext cx="11533093" cy="2273954"/>
          </a:xfrm>
          <a:prstGeom prst="rect">
            <a:avLst/>
          </a:prstGeom>
        </p:spPr>
      </p:pic>
    </p:spTree>
    <p:extLst>
      <p:ext uri="{BB962C8B-B14F-4D97-AF65-F5344CB8AC3E}">
        <p14:creationId xmlns:p14="http://schemas.microsoft.com/office/powerpoint/2010/main" val="347212395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r>
              <a:rPr lang="en-US" dirty="0" err="1" smtClean="0"/>
              <a:t>Exa</a:t>
            </a:r>
            <a:endParaRPr lang="en-US" dirty="0"/>
          </a:p>
        </p:txBody>
      </p:sp>
      <p:sp>
        <p:nvSpPr>
          <p:cNvPr id="3" name="Segnaposto contenuto 2"/>
          <p:cNvSpPr>
            <a:spLocks noGrp="1"/>
          </p:cNvSpPr>
          <p:nvPr>
            <p:ph idx="1"/>
          </p:nvPr>
        </p:nvSpPr>
        <p:spPr/>
        <p:txBody>
          <a:bodyPr/>
          <a:lstStyle/>
          <a:p>
            <a:endParaRPr lang="en-US" dirty="0"/>
          </a:p>
        </p:txBody>
      </p:sp>
      <p:sp>
        <p:nvSpPr>
          <p:cNvPr id="4" name="Segnaposto numero diapositiva 3"/>
          <p:cNvSpPr>
            <a:spLocks noGrp="1"/>
          </p:cNvSpPr>
          <p:nvPr>
            <p:ph type="sldNum" sz="quarter" idx="12"/>
          </p:nvPr>
        </p:nvSpPr>
        <p:spPr/>
        <p:txBody>
          <a:bodyPr/>
          <a:lstStyle/>
          <a:p>
            <a:fld id="{85C5FA45-24C6-4A0A-BD22-F1947CFFB231}" type="slidenum">
              <a:rPr lang="it-IT" smtClean="0"/>
              <a:t>25</a:t>
            </a:fld>
            <a:endParaRPr lang="it-IT"/>
          </a:p>
        </p:txBody>
      </p:sp>
      <p:pic>
        <p:nvPicPr>
          <p:cNvPr id="5" name="Immagine 4"/>
          <p:cNvPicPr>
            <a:picLocks noChangeAspect="1"/>
          </p:cNvPicPr>
          <p:nvPr/>
        </p:nvPicPr>
        <p:blipFill>
          <a:blip r:embed="rId2"/>
          <a:stretch>
            <a:fillRect/>
          </a:stretch>
        </p:blipFill>
        <p:spPr>
          <a:xfrm>
            <a:off x="0" y="0"/>
            <a:ext cx="11058525" cy="4419600"/>
          </a:xfrm>
          <a:prstGeom prst="rect">
            <a:avLst/>
          </a:prstGeom>
        </p:spPr>
      </p:pic>
      <p:pic>
        <p:nvPicPr>
          <p:cNvPr id="6" name="Immagine 5"/>
          <p:cNvPicPr>
            <a:picLocks noChangeAspect="1"/>
          </p:cNvPicPr>
          <p:nvPr/>
        </p:nvPicPr>
        <p:blipFill>
          <a:blip r:embed="rId3"/>
          <a:stretch>
            <a:fillRect/>
          </a:stretch>
        </p:blipFill>
        <p:spPr>
          <a:xfrm>
            <a:off x="0" y="3407335"/>
            <a:ext cx="11096625" cy="3724275"/>
          </a:xfrm>
          <a:prstGeom prst="rect">
            <a:avLst/>
          </a:prstGeom>
        </p:spPr>
      </p:pic>
      <p:sp>
        <p:nvSpPr>
          <p:cNvPr id="7" name="Freccia a destra 6"/>
          <p:cNvSpPr/>
          <p:nvPr/>
        </p:nvSpPr>
        <p:spPr>
          <a:xfrm rot="9374027">
            <a:off x="9659471" y="1929920"/>
            <a:ext cx="645459" cy="376517"/>
          </a:xfrm>
          <a:prstGeom prst="rightArrow">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asellaDiTesto 7"/>
          <p:cNvSpPr txBox="1"/>
          <p:nvPr/>
        </p:nvSpPr>
        <p:spPr>
          <a:xfrm>
            <a:off x="2307849" y="1662615"/>
            <a:ext cx="6858001" cy="590931"/>
          </a:xfrm>
          <a:prstGeom prst="rect">
            <a:avLst/>
          </a:prstGeom>
        </p:spPr>
        <p:txBody>
          <a:bodyPr vert="horz" lIns="91440" tIns="45720" rIns="91440" bIns="45720" rtlCol="0" anchor="ctr">
            <a:normAutofit fontScale="62500" lnSpcReduction="20000"/>
          </a:bodyPr>
          <a:lstStyle>
            <a:lvl1pPr>
              <a:lnSpc>
                <a:spcPct val="90000"/>
              </a:lnSpc>
              <a:spcBef>
                <a:spcPct val="0"/>
              </a:spcBef>
              <a:buNone/>
              <a:defRPr sz="3600" b="1">
                <a:solidFill>
                  <a:schemeClr val="tx2"/>
                </a:solidFill>
                <a:latin typeface="Arial" pitchFamily="34" charset="0"/>
                <a:ea typeface="+mj-ea"/>
                <a:cs typeface="Arial" pitchFamily="34" charset="0"/>
              </a:defRPr>
            </a:lvl1pPr>
          </a:lstStyle>
          <a:p>
            <a:r>
              <a:rPr lang="en-US" dirty="0"/>
              <a:t>RAW DATA </a:t>
            </a:r>
            <a:r>
              <a:rPr lang="en-US" dirty="0" smtClean="0"/>
              <a:t>FILE - METALINK IN THE FULL VIEW</a:t>
            </a:r>
            <a:endParaRPr lang="en-US" dirty="0"/>
          </a:p>
        </p:txBody>
      </p:sp>
      <p:sp>
        <p:nvSpPr>
          <p:cNvPr id="9" name="CasellaDiTesto 8"/>
          <p:cNvSpPr txBox="1"/>
          <p:nvPr/>
        </p:nvSpPr>
        <p:spPr>
          <a:xfrm>
            <a:off x="2307849" y="5098023"/>
            <a:ext cx="7303121" cy="590931"/>
          </a:xfrm>
          <a:prstGeom prst="rect">
            <a:avLst/>
          </a:prstGeom>
        </p:spPr>
        <p:txBody>
          <a:bodyPr vert="horz" lIns="91440" tIns="45720" rIns="91440" bIns="45720" rtlCol="0" anchor="ctr">
            <a:normAutofit fontScale="62500" lnSpcReduction="20000"/>
          </a:bodyPr>
          <a:lstStyle>
            <a:lvl1pPr>
              <a:lnSpc>
                <a:spcPct val="90000"/>
              </a:lnSpc>
              <a:spcBef>
                <a:spcPct val="0"/>
              </a:spcBef>
              <a:buNone/>
              <a:defRPr sz="3600" b="1">
                <a:solidFill>
                  <a:schemeClr val="tx2"/>
                </a:solidFill>
                <a:latin typeface="Arial" pitchFamily="34" charset="0"/>
                <a:ea typeface="+mj-ea"/>
                <a:cs typeface="Arial" pitchFamily="34" charset="0"/>
              </a:defRPr>
            </a:lvl1pPr>
          </a:lstStyle>
          <a:p>
            <a:r>
              <a:rPr lang="en-US" dirty="0"/>
              <a:t>RAW DATA </a:t>
            </a:r>
            <a:r>
              <a:rPr lang="en-US" dirty="0" smtClean="0"/>
              <a:t>FILE - METALINK IN NOCACHE VIEW</a:t>
            </a:r>
            <a:endParaRPr lang="en-US" dirty="0"/>
          </a:p>
        </p:txBody>
      </p:sp>
      <p:sp>
        <p:nvSpPr>
          <p:cNvPr id="10" name="CasellaDiTesto 9"/>
          <p:cNvSpPr txBox="1"/>
          <p:nvPr/>
        </p:nvSpPr>
        <p:spPr>
          <a:xfrm>
            <a:off x="10222400" y="1434991"/>
            <a:ext cx="1822615" cy="646331"/>
          </a:xfrm>
          <a:prstGeom prst="rect">
            <a:avLst/>
          </a:prstGeom>
          <a:noFill/>
        </p:spPr>
        <p:txBody>
          <a:bodyPr wrap="none" rtlCol="0">
            <a:spAutoFit/>
          </a:bodyPr>
          <a:lstStyle/>
          <a:p>
            <a:r>
              <a:rPr lang="en-US" b="1" dirty="0" smtClean="0"/>
              <a:t>VOLATILE POLL</a:t>
            </a:r>
          </a:p>
          <a:p>
            <a:r>
              <a:rPr lang="en-US" b="1" dirty="0" smtClean="0"/>
              <a:t>FIRST IN THE LIST</a:t>
            </a:r>
            <a:endParaRPr lang="en-US" b="1" dirty="0"/>
          </a:p>
        </p:txBody>
      </p:sp>
    </p:spTree>
    <p:extLst>
      <p:ext uri="{BB962C8B-B14F-4D97-AF65-F5344CB8AC3E}">
        <p14:creationId xmlns:p14="http://schemas.microsoft.com/office/powerpoint/2010/main" val="50350688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1">
            <a:extLst>
              <a:ext uri="{FF2B5EF4-FFF2-40B4-BE49-F238E27FC236}">
                <a16:creationId xmlns="" xmlns:a16="http://schemas.microsoft.com/office/drawing/2014/main" id="{23919BAD-E15B-46FC-9544-9900AA732E65}"/>
              </a:ext>
            </a:extLst>
          </p:cNvPr>
          <p:cNvPicPr>
            <a:picLocks noChangeAspect="1"/>
          </p:cNvPicPr>
          <p:nvPr/>
        </p:nvPicPr>
        <p:blipFill>
          <a:blip r:embed="rId3"/>
          <a:stretch>
            <a:fillRect/>
          </a:stretch>
        </p:blipFill>
        <p:spPr>
          <a:xfrm>
            <a:off x="936232" y="994172"/>
            <a:ext cx="10486020" cy="5515069"/>
          </a:xfrm>
          <a:prstGeom prst="rect">
            <a:avLst/>
          </a:prstGeom>
        </p:spPr>
      </p:pic>
      <p:sp>
        <p:nvSpPr>
          <p:cNvPr id="22529" name="Rectangle 1">
            <a:extLst>
              <a:ext uri="{FF2B5EF4-FFF2-40B4-BE49-F238E27FC236}">
                <a16:creationId xmlns="" xmlns:a16="http://schemas.microsoft.com/office/drawing/2014/main" id="{ED5CBD83-01F3-4797-B193-369447DF400A}"/>
              </a:ext>
            </a:extLst>
          </p:cNvPr>
          <p:cNvSpPr>
            <a:spLocks noChangeArrowheads="1"/>
          </p:cNvSpPr>
          <p:nvPr/>
        </p:nvSpPr>
        <p:spPr bwMode="auto">
          <a:xfrm>
            <a:off x="492962" y="0"/>
            <a:ext cx="7886700" cy="994172"/>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ap="flat">
                <a:solidFill>
                  <a:srgbClr val="3465A4"/>
                </a:solidFill>
                <a:round/>
                <a:headEnd/>
                <a:tailEnd/>
              </a14:hiddenLine>
            </a:ext>
            <a:ext uri="{AF507438-7753-43E0-B8FC-AC1667EBCBE1}">
              <a14:hiddenEffects xmlns:a14="http://schemas.microsoft.com/office/drawing/2010/main">
                <a:effectLst>
                  <a:outerShdw dist="35921" dir="2700000" algn="ctr" rotWithShape="0">
                    <a:srgbClr val="808080"/>
                  </a:outerShdw>
                </a:effectLst>
              </a14:hiddenEffects>
            </a:ext>
          </a:extLst>
        </p:spPr>
        <p:txBody>
          <a:bodyPr lIns="67500" tIns="33750" rIns="67500" bIns="33750" anchor="ctr"/>
          <a:lstStyle>
            <a:lvl1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 pos="10333038"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 pos="10333038"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 pos="10333038"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 pos="10333038"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 pos="10333038"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 pos="10333038"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 pos="10333038"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 pos="10333038"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 pos="2246313" algn="l"/>
                <a:tab pos="2695575" algn="l"/>
                <a:tab pos="3144838" algn="l"/>
                <a:tab pos="3594100" algn="l"/>
                <a:tab pos="4043363" algn="l"/>
                <a:tab pos="4492625" algn="l"/>
                <a:tab pos="4941888" algn="l"/>
                <a:tab pos="5391150" algn="l"/>
                <a:tab pos="5840413" algn="l"/>
                <a:tab pos="6289675" algn="l"/>
                <a:tab pos="6738938" algn="l"/>
                <a:tab pos="7188200" algn="l"/>
                <a:tab pos="7637463" algn="l"/>
                <a:tab pos="8086725" algn="l"/>
                <a:tab pos="8535988" algn="l"/>
                <a:tab pos="8985250" algn="l"/>
                <a:tab pos="9434513" algn="l"/>
                <a:tab pos="9883775" algn="l"/>
                <a:tab pos="10333038" algn="l"/>
              </a:tabLst>
              <a:defRPr>
                <a:solidFill>
                  <a:srgbClr val="000000"/>
                </a:solidFill>
                <a:latin typeface="Arial" panose="020B0604020202020204" pitchFamily="34" charset="0"/>
                <a:cs typeface="EmojiOne Color" charset="0"/>
              </a:defRPr>
            </a:lvl9pPr>
          </a:lstStyle>
          <a:p>
            <a:pPr>
              <a:lnSpc>
                <a:spcPct val="90000"/>
              </a:lnSpc>
            </a:pPr>
            <a:r>
              <a:rPr lang="en-US" altLang="it-IT" sz="3600" b="1" dirty="0">
                <a:solidFill>
                  <a:schemeClr val="tx2"/>
                </a:solidFill>
                <a:ea typeface="+mj-ea"/>
                <a:cs typeface="Arial" pitchFamily="34" charset="0"/>
              </a:rPr>
              <a:t>Implementation Detail</a:t>
            </a:r>
          </a:p>
        </p:txBody>
      </p:sp>
      <p:sp>
        <p:nvSpPr>
          <p:cNvPr id="3" name="CasellaDiTesto 2"/>
          <p:cNvSpPr txBox="1"/>
          <p:nvPr/>
        </p:nvSpPr>
        <p:spPr>
          <a:xfrm>
            <a:off x="8379662" y="6324575"/>
            <a:ext cx="793807" cy="369332"/>
          </a:xfrm>
          <a:prstGeom prst="rect">
            <a:avLst/>
          </a:prstGeom>
          <a:noFill/>
        </p:spPr>
        <p:txBody>
          <a:bodyPr wrap="none" rtlCol="0">
            <a:spAutoFit/>
          </a:bodyPr>
          <a:lstStyle/>
          <a:p>
            <a:r>
              <a:rPr lang="en-US" dirty="0" smtClean="0"/>
              <a:t>Napoli</a:t>
            </a:r>
            <a:endParaRPr lang="en-US" dirty="0"/>
          </a:p>
        </p:txBody>
      </p:sp>
      <p:sp>
        <p:nvSpPr>
          <p:cNvPr id="5" name="CasellaDiTesto 4"/>
          <p:cNvSpPr txBox="1"/>
          <p:nvPr/>
        </p:nvSpPr>
        <p:spPr>
          <a:xfrm>
            <a:off x="1902662" y="2676500"/>
            <a:ext cx="793807" cy="369332"/>
          </a:xfrm>
          <a:prstGeom prst="rect">
            <a:avLst/>
          </a:prstGeom>
          <a:noFill/>
        </p:spPr>
        <p:txBody>
          <a:bodyPr wrap="none" rtlCol="0">
            <a:spAutoFit/>
          </a:bodyPr>
          <a:lstStyle/>
          <a:p>
            <a:r>
              <a:rPr lang="en-US" dirty="0" smtClean="0"/>
              <a:t>Napoli</a:t>
            </a:r>
            <a:endParaRPr lang="en-US" dirty="0"/>
          </a:p>
        </p:txBody>
      </p:sp>
    </p:spTree>
    <p:extLst>
      <p:ext uri="{BB962C8B-B14F-4D97-AF65-F5344CB8AC3E}">
        <p14:creationId xmlns:p14="http://schemas.microsoft.com/office/powerpoint/2010/main" val="93954071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85C5FA45-24C6-4A0A-BD22-F1947CFFB231}" type="slidenum">
              <a:rPr lang="it-IT" smtClean="0"/>
              <a:t>27</a:t>
            </a:fld>
            <a:endParaRPr lang="it-IT"/>
          </a:p>
        </p:txBody>
      </p:sp>
      <p:graphicFrame>
        <p:nvGraphicFramePr>
          <p:cNvPr id="3" name="Grafico 2"/>
          <p:cNvGraphicFramePr>
            <a:graphicFrameLocks/>
          </p:cNvGraphicFramePr>
          <p:nvPr>
            <p:extLst/>
          </p:nvPr>
        </p:nvGraphicFramePr>
        <p:xfrm>
          <a:off x="423862" y="1704976"/>
          <a:ext cx="10929938" cy="4754817"/>
        </p:xfrm>
        <a:graphic>
          <a:graphicData uri="http://schemas.openxmlformats.org/drawingml/2006/chart">
            <c:chart xmlns:c="http://schemas.openxmlformats.org/drawingml/2006/chart" xmlns:r="http://schemas.openxmlformats.org/officeDocument/2006/relationships" r:id="rId2"/>
          </a:graphicData>
        </a:graphic>
      </p:graphicFrame>
      <p:sp>
        <p:nvSpPr>
          <p:cNvPr id="4" name="Titolo 1"/>
          <p:cNvSpPr txBox="1">
            <a:spLocks/>
          </p:cNvSpPr>
          <p:nvPr/>
        </p:nvSpPr>
        <p:spPr>
          <a:xfrm>
            <a:off x="838200" y="365125"/>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b="1" dirty="0" smtClean="0">
                <a:solidFill>
                  <a:schemeClr val="tx2"/>
                </a:solidFill>
                <a:latin typeface="Arial" pitchFamily="34" charset="0"/>
                <a:cs typeface="Arial" pitchFamily="34" charset="0"/>
              </a:rPr>
              <a:t>File Download Test 1GB from a UI in Napoli</a:t>
            </a:r>
            <a:endParaRPr lang="en-US" sz="3600" b="1" dirty="0">
              <a:solidFill>
                <a:schemeClr val="tx2"/>
              </a:solidFill>
              <a:latin typeface="Arial" pitchFamily="34" charset="0"/>
              <a:cs typeface="Arial" pitchFamily="34" charset="0"/>
            </a:endParaRPr>
          </a:p>
        </p:txBody>
      </p:sp>
      <p:sp>
        <p:nvSpPr>
          <p:cNvPr id="5" name="CasellaDiTesto 4"/>
          <p:cNvSpPr txBox="1"/>
          <p:nvPr/>
        </p:nvSpPr>
        <p:spPr>
          <a:xfrm>
            <a:off x="8070657" y="1229023"/>
            <a:ext cx="3283143" cy="461665"/>
          </a:xfrm>
          <a:prstGeom prst="rect">
            <a:avLst/>
          </a:prstGeom>
          <a:noFill/>
        </p:spPr>
        <p:txBody>
          <a:bodyPr wrap="none" rtlCol="0">
            <a:spAutoFit/>
          </a:bodyPr>
          <a:lstStyle/>
          <a:p>
            <a:r>
              <a:rPr lang="en-US" sz="2400" b="1" dirty="0" smtClean="0"/>
              <a:t>Mbit/s (Higher is better)</a:t>
            </a:r>
            <a:endParaRPr lang="en-US" sz="2400" b="1" dirty="0"/>
          </a:p>
        </p:txBody>
      </p:sp>
    </p:spTree>
    <p:extLst>
      <p:ext uri="{BB962C8B-B14F-4D97-AF65-F5344CB8AC3E}">
        <p14:creationId xmlns:p14="http://schemas.microsoft.com/office/powerpoint/2010/main" val="333325976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600" b="1" dirty="0">
                <a:solidFill>
                  <a:schemeClr val="tx2"/>
                </a:solidFill>
                <a:latin typeface="Arial" panose="020B0604020202020204" pitchFamily="34" charset="0"/>
                <a:cs typeface="Arial" pitchFamily="34" charset="0"/>
              </a:rPr>
              <a:t>Local job reading </a:t>
            </a:r>
            <a:r>
              <a:rPr lang="en-US" sz="3600" b="1" dirty="0" smtClean="0">
                <a:solidFill>
                  <a:schemeClr val="tx2"/>
                </a:solidFill>
                <a:latin typeface="Arial" panose="020B0604020202020204" pitchFamily="34" charset="0"/>
                <a:cs typeface="Arial" pitchFamily="34" charset="0"/>
              </a:rPr>
              <a:t>file through </a:t>
            </a:r>
            <a:r>
              <a:rPr lang="en-US" sz="3600" b="1" dirty="0" err="1" smtClean="0">
                <a:solidFill>
                  <a:schemeClr val="tx2"/>
                </a:solidFill>
                <a:latin typeface="Arial" panose="020B0604020202020204" pitchFamily="34" charset="0"/>
                <a:cs typeface="Arial" pitchFamily="34" charset="0"/>
              </a:rPr>
              <a:t>dynafed</a:t>
            </a:r>
            <a:endParaRPr lang="en-US" sz="3600" b="1" dirty="0">
              <a:solidFill>
                <a:schemeClr val="tx2"/>
              </a:solidFill>
              <a:latin typeface="Arial" panose="020B0604020202020204" pitchFamily="34" charset="0"/>
              <a:cs typeface="Arial" pitchFamily="34" charset="0"/>
            </a:endParaRPr>
          </a:p>
        </p:txBody>
      </p:sp>
      <p:sp>
        <p:nvSpPr>
          <p:cNvPr id="4" name="Segnaposto numero diapositiva 3"/>
          <p:cNvSpPr>
            <a:spLocks noGrp="1"/>
          </p:cNvSpPr>
          <p:nvPr>
            <p:ph type="sldNum" sz="quarter" idx="12"/>
          </p:nvPr>
        </p:nvSpPr>
        <p:spPr/>
        <p:txBody>
          <a:bodyPr/>
          <a:lstStyle/>
          <a:p>
            <a:fld id="{85C5FA45-24C6-4A0A-BD22-F1947CFFB231}" type="slidenum">
              <a:rPr lang="it-IT" smtClean="0"/>
              <a:t>28</a:t>
            </a:fld>
            <a:endParaRPr lang="it-IT"/>
          </a:p>
        </p:txBody>
      </p:sp>
      <p:sp>
        <p:nvSpPr>
          <p:cNvPr id="5" name="Segnaposto contenuto 2"/>
          <p:cNvSpPr txBox="1">
            <a:spLocks/>
          </p:cNvSpPr>
          <p:nvPr/>
        </p:nvSpPr>
        <p:spPr>
          <a:xfrm>
            <a:off x="414338" y="1426340"/>
            <a:ext cx="11363324" cy="770742"/>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Font typeface="Arial" panose="020B0604020202020204" pitchFamily="34" charset="0"/>
              <a:buNone/>
            </a:pPr>
            <a:r>
              <a:rPr lang="en-GB" sz="2400" dirty="0" smtClean="0"/>
              <a:t>basf2 B2A602-BestCandidateSelection.py -</a:t>
            </a:r>
            <a:r>
              <a:rPr lang="en-GB" sz="2400" dirty="0" err="1" smtClean="0"/>
              <a:t>i</a:t>
            </a:r>
            <a:r>
              <a:rPr lang="en-GB" sz="2400" dirty="0" smtClean="0"/>
              <a:t> dav://dynafed-belle.na.infn.it/myfed/belle/MC/mdst_000028_prod00003102_task00000028.root</a:t>
            </a:r>
          </a:p>
          <a:p>
            <a:pPr marL="0" indent="0" algn="ctr">
              <a:buFont typeface="Arial" panose="020B0604020202020204" pitchFamily="34" charset="0"/>
              <a:buNone/>
            </a:pPr>
            <a:r>
              <a:rPr lang="en-US" sz="2000" b="1" dirty="0" smtClean="0"/>
              <a:t>USER INTERFACE IN NAPOLI – PHYSICAL COPY AT KEK</a:t>
            </a:r>
            <a:endParaRPr lang="en-US" sz="2000" b="1" dirty="0"/>
          </a:p>
        </p:txBody>
      </p:sp>
      <p:graphicFrame>
        <p:nvGraphicFramePr>
          <p:cNvPr id="6" name="Grafico 5"/>
          <p:cNvGraphicFramePr>
            <a:graphicFrameLocks/>
          </p:cNvGraphicFramePr>
          <p:nvPr>
            <p:extLst>
              <p:ext uri="{D42A27DB-BD31-4B8C-83A1-F6EECF244321}">
                <p14:modId xmlns:p14="http://schemas.microsoft.com/office/powerpoint/2010/main" val="2014298948"/>
              </p:ext>
            </p:extLst>
          </p:nvPr>
        </p:nvGraphicFramePr>
        <p:xfrm>
          <a:off x="838200" y="2688679"/>
          <a:ext cx="10671629" cy="401524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6293734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149738"/>
            <a:ext cx="10515600" cy="1325563"/>
          </a:xfrm>
        </p:spPr>
        <p:txBody>
          <a:bodyPr>
            <a:normAutofit/>
          </a:bodyPr>
          <a:lstStyle/>
          <a:p>
            <a:r>
              <a:rPr lang="en-US" sz="3600" b="1" dirty="0" smtClean="0">
                <a:solidFill>
                  <a:schemeClr val="tx2"/>
                </a:solidFill>
                <a:latin typeface="Arial" panose="020B0604020202020204" pitchFamily="34" charset="0"/>
                <a:cs typeface="Arial" pitchFamily="34" charset="0"/>
              </a:rPr>
              <a:t>How to use this object?</a:t>
            </a:r>
            <a:endParaRPr lang="en-US" sz="3600" b="1" dirty="0">
              <a:solidFill>
                <a:schemeClr val="tx2"/>
              </a:solidFill>
              <a:latin typeface="Arial" panose="020B0604020202020204" pitchFamily="34" charset="0"/>
              <a:cs typeface="Arial" pitchFamily="34" charset="0"/>
            </a:endParaRPr>
          </a:p>
        </p:txBody>
      </p:sp>
      <p:sp>
        <p:nvSpPr>
          <p:cNvPr id="3" name="Segnaposto contenuto 2"/>
          <p:cNvSpPr>
            <a:spLocks noGrp="1"/>
          </p:cNvSpPr>
          <p:nvPr>
            <p:ph idx="1"/>
          </p:nvPr>
        </p:nvSpPr>
        <p:spPr>
          <a:xfrm>
            <a:off x="457199" y="1113179"/>
            <a:ext cx="11618259" cy="4351338"/>
          </a:xfrm>
        </p:spPr>
        <p:txBody>
          <a:bodyPr>
            <a:normAutofit/>
          </a:bodyPr>
          <a:lstStyle/>
          <a:p>
            <a:pPr marL="0" lvl="1" indent="0">
              <a:buNone/>
            </a:pPr>
            <a:r>
              <a:rPr lang="en-US" sz="2600" dirty="0" smtClean="0"/>
              <a:t>Using the DIRAC Validation server of Belle II we are investigating different approaches:</a:t>
            </a:r>
          </a:p>
          <a:p>
            <a:pPr marL="342900" lvl="1" indent="-342900"/>
            <a:r>
              <a:rPr lang="en-US" sz="2600" dirty="0" smtClean="0"/>
              <a:t>Register the Volatile </a:t>
            </a:r>
            <a:r>
              <a:rPr lang="en-US" sz="2600" dirty="0"/>
              <a:t>Pool </a:t>
            </a:r>
            <a:r>
              <a:rPr lang="en-US" sz="2600" dirty="0" smtClean="0"/>
              <a:t>among SEs (in that case we loss the benefit of </a:t>
            </a:r>
            <a:r>
              <a:rPr lang="en-US" sz="2600" dirty="0" err="1" smtClean="0"/>
              <a:t>dynafed</a:t>
            </a:r>
            <a:r>
              <a:rPr lang="en-US" sz="2600" dirty="0" smtClean="0"/>
              <a:t>)</a:t>
            </a:r>
          </a:p>
          <a:p>
            <a:pPr marL="342900" lvl="1" indent="-342900"/>
            <a:r>
              <a:rPr lang="en-US" sz="2600" dirty="0" smtClean="0"/>
              <a:t>Register </a:t>
            </a:r>
            <a:r>
              <a:rPr lang="en-US" sz="2600" dirty="0" err="1" smtClean="0"/>
              <a:t>dynafed</a:t>
            </a:r>
            <a:r>
              <a:rPr lang="en-US" sz="2600" dirty="0" smtClean="0"/>
              <a:t> as a Storage (In that case DIRAC loss the control in writing)</a:t>
            </a:r>
          </a:p>
          <a:p>
            <a:pPr marL="342900" lvl="1" indent="-342900"/>
            <a:r>
              <a:rPr lang="en-US" sz="2600" dirty="0" smtClean="0"/>
              <a:t>Make a special configuration for the HTTP endpoints registered in DIRAC in order to be used directly in writing and through Dynafed in reading.</a:t>
            </a:r>
          </a:p>
          <a:p>
            <a:pPr marL="0" lvl="1" indent="0">
              <a:buNone/>
            </a:pPr>
            <a:endParaRPr lang="en-US" sz="2600" dirty="0"/>
          </a:p>
        </p:txBody>
      </p:sp>
      <p:sp>
        <p:nvSpPr>
          <p:cNvPr id="4" name="Segnaposto numero diapositiva 3"/>
          <p:cNvSpPr>
            <a:spLocks noGrp="1"/>
          </p:cNvSpPr>
          <p:nvPr>
            <p:ph type="sldNum" sz="quarter" idx="12"/>
          </p:nvPr>
        </p:nvSpPr>
        <p:spPr/>
        <p:txBody>
          <a:bodyPr/>
          <a:lstStyle/>
          <a:p>
            <a:fld id="{85C5FA45-24C6-4A0A-BD22-F1947CFFB231}" type="slidenum">
              <a:rPr lang="it-IT" smtClean="0"/>
              <a:t>29</a:t>
            </a:fld>
            <a:endParaRPr lang="it-IT"/>
          </a:p>
        </p:txBody>
      </p:sp>
      <p:pic>
        <p:nvPicPr>
          <p:cNvPr id="10" name="Immagine 9"/>
          <p:cNvPicPr>
            <a:picLocks noChangeAspect="1"/>
          </p:cNvPicPr>
          <p:nvPr/>
        </p:nvPicPr>
        <p:blipFill>
          <a:blip r:embed="rId2"/>
          <a:stretch>
            <a:fillRect/>
          </a:stretch>
        </p:blipFill>
        <p:spPr>
          <a:xfrm>
            <a:off x="2286000" y="3588922"/>
            <a:ext cx="8131828" cy="3269077"/>
          </a:xfrm>
          <a:prstGeom prst="rect">
            <a:avLst/>
          </a:prstGeom>
        </p:spPr>
      </p:pic>
      <p:sp>
        <p:nvSpPr>
          <p:cNvPr id="11" name="Ovale 10"/>
          <p:cNvSpPr/>
          <p:nvPr/>
        </p:nvSpPr>
        <p:spPr>
          <a:xfrm>
            <a:off x="6669741" y="5795682"/>
            <a:ext cx="1573306" cy="56066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0406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vert="horz" lIns="91440" tIns="45720" rIns="91440" bIns="45720" rtlCol="0" anchor="ctr">
            <a:normAutofit/>
          </a:bodyPr>
          <a:lstStyle/>
          <a:p>
            <a:r>
              <a:rPr lang="en-GB" b="1" dirty="0">
                <a:solidFill>
                  <a:schemeClr val="tx2"/>
                </a:solidFill>
                <a:latin typeface="Arial" pitchFamily="34" charset="0"/>
                <a:cs typeface="Arial" pitchFamily="34" charset="0"/>
              </a:rPr>
              <a:t>Caching </a:t>
            </a:r>
            <a:r>
              <a:rPr lang="en-GB" b="1" dirty="0" smtClean="0">
                <a:solidFill>
                  <a:schemeClr val="tx2"/>
                </a:solidFill>
                <a:latin typeface="Arial" pitchFamily="34" charset="0"/>
                <a:cs typeface="Arial" pitchFamily="34" charset="0"/>
              </a:rPr>
              <a:t>laboratory with DPM</a:t>
            </a:r>
            <a:endParaRPr lang="en-GB" b="1" dirty="0">
              <a:solidFill>
                <a:schemeClr val="tx2"/>
              </a:solidFill>
              <a:latin typeface="Arial" pitchFamily="34" charset="0"/>
              <a:cs typeface="Arial" pitchFamily="34" charset="0"/>
            </a:endParaRPr>
          </a:p>
        </p:txBody>
      </p:sp>
      <p:pic>
        <p:nvPicPr>
          <p:cNvPr id="6" name="Immagine 5"/>
          <p:cNvPicPr>
            <a:picLocks noChangeAspect="1"/>
          </p:cNvPicPr>
          <p:nvPr/>
        </p:nvPicPr>
        <p:blipFill>
          <a:blip r:embed="rId3"/>
          <a:stretch>
            <a:fillRect/>
          </a:stretch>
        </p:blipFill>
        <p:spPr>
          <a:xfrm>
            <a:off x="505097" y="1582036"/>
            <a:ext cx="10103078" cy="5275964"/>
          </a:xfrm>
          <a:prstGeom prst="rect">
            <a:avLst/>
          </a:prstGeom>
        </p:spPr>
      </p:pic>
      <p:sp>
        <p:nvSpPr>
          <p:cNvPr id="8" name="CasellaDiTesto 7"/>
          <p:cNvSpPr txBox="1"/>
          <p:nvPr/>
        </p:nvSpPr>
        <p:spPr>
          <a:xfrm>
            <a:off x="7687734" y="4055533"/>
            <a:ext cx="3579826" cy="1015663"/>
          </a:xfrm>
          <a:prstGeom prst="rect">
            <a:avLst/>
          </a:prstGeom>
          <a:noFill/>
        </p:spPr>
        <p:txBody>
          <a:bodyPr wrap="none" rtlCol="0">
            <a:spAutoFit/>
          </a:bodyPr>
          <a:lstStyle/>
          <a:p>
            <a:r>
              <a:rPr lang="en-GB" sz="6000" dirty="0" smtClean="0"/>
              <a:t>CHEP 2016</a:t>
            </a:r>
            <a:endParaRPr lang="en-GB" sz="6000" dirty="0"/>
          </a:p>
        </p:txBody>
      </p:sp>
      <p:sp>
        <p:nvSpPr>
          <p:cNvPr id="3" name="Rettangolo 2"/>
          <p:cNvSpPr/>
          <p:nvPr/>
        </p:nvSpPr>
        <p:spPr>
          <a:xfrm>
            <a:off x="1506071" y="3348318"/>
            <a:ext cx="2084294" cy="336176"/>
          </a:xfrm>
          <a:prstGeom prst="rect">
            <a:avLst/>
          </a:prstGeom>
          <a:noFill/>
          <a:ln w="57150">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CasellaDiTesto 3"/>
          <p:cNvSpPr txBox="1"/>
          <p:nvPr/>
        </p:nvSpPr>
        <p:spPr>
          <a:xfrm>
            <a:off x="8287039" y="5289033"/>
            <a:ext cx="2722797" cy="646331"/>
          </a:xfrm>
          <a:prstGeom prst="rect">
            <a:avLst/>
          </a:prstGeom>
          <a:solidFill>
            <a:srgbClr val="FFFF00"/>
          </a:solidFill>
        </p:spPr>
        <p:txBody>
          <a:bodyPr wrap="none" rtlCol="0">
            <a:spAutoFit/>
          </a:bodyPr>
          <a:lstStyle/>
          <a:p>
            <a:r>
              <a:rPr lang="en-US" b="1" dirty="0" smtClean="0"/>
              <a:t>We are trying to answer at</a:t>
            </a:r>
          </a:p>
          <a:p>
            <a:r>
              <a:rPr lang="en-US" b="1" dirty="0"/>
              <a:t>t</a:t>
            </a:r>
            <a:r>
              <a:rPr lang="en-US" b="1" dirty="0" smtClean="0"/>
              <a:t>hese questions</a:t>
            </a:r>
            <a:endParaRPr lang="en-US" b="1" dirty="0"/>
          </a:p>
        </p:txBody>
      </p:sp>
      <p:sp>
        <p:nvSpPr>
          <p:cNvPr id="5" name="Freccia in giù 4"/>
          <p:cNvSpPr/>
          <p:nvPr/>
        </p:nvSpPr>
        <p:spPr>
          <a:xfrm rot="6073554">
            <a:off x="7672536" y="4958455"/>
            <a:ext cx="399428" cy="766483"/>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ttangolo 6"/>
          <p:cNvSpPr/>
          <p:nvPr/>
        </p:nvSpPr>
        <p:spPr>
          <a:xfrm>
            <a:off x="1506071" y="4284153"/>
            <a:ext cx="5889811" cy="2115085"/>
          </a:xfrm>
          <a:prstGeom prst="rect">
            <a:avLst/>
          </a:prstGeom>
          <a:noFill/>
          <a:ln w="57150">
            <a:solidFill>
              <a:srgbClr val="FF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645521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379086" y="-77132"/>
            <a:ext cx="10515600" cy="1325563"/>
          </a:xfrm>
        </p:spPr>
        <p:txBody>
          <a:bodyPr vert="horz" lIns="91440" tIns="45720" rIns="91440" bIns="45720" rtlCol="0" anchor="ctr">
            <a:normAutofit/>
          </a:bodyPr>
          <a:lstStyle/>
          <a:p>
            <a:r>
              <a:rPr lang="en-US" sz="3600" b="1" dirty="0">
                <a:solidFill>
                  <a:schemeClr val="tx2"/>
                </a:solidFill>
                <a:latin typeface="Arial" panose="020B0604020202020204" pitchFamily="34" charset="0"/>
                <a:cs typeface="Arial" pitchFamily="34" charset="0"/>
              </a:rPr>
              <a:t>How to use this object?</a:t>
            </a:r>
            <a:endParaRPr lang="en-GB" sz="3600" b="1" dirty="0">
              <a:solidFill>
                <a:schemeClr val="tx2"/>
              </a:solidFill>
              <a:latin typeface="Arial" pitchFamily="34" charset="0"/>
              <a:cs typeface="Arial" pitchFamily="34" charset="0"/>
            </a:endParaRPr>
          </a:p>
        </p:txBody>
      </p:sp>
      <p:sp>
        <p:nvSpPr>
          <p:cNvPr id="6" name="Rettangolo 5"/>
          <p:cNvSpPr/>
          <p:nvPr/>
        </p:nvSpPr>
        <p:spPr>
          <a:xfrm>
            <a:off x="228600" y="938847"/>
            <a:ext cx="11772899" cy="3416320"/>
          </a:xfrm>
          <a:prstGeom prst="rect">
            <a:avLst/>
          </a:prstGeom>
        </p:spPr>
        <p:txBody>
          <a:bodyPr wrap="square">
            <a:spAutoFit/>
          </a:bodyPr>
          <a:lstStyle/>
          <a:p>
            <a:r>
              <a:rPr lang="en-GB" sz="3600" dirty="0" smtClean="0"/>
              <a:t>Ongoing test are focussed on three main use-cases:</a:t>
            </a:r>
          </a:p>
          <a:p>
            <a:endParaRPr lang="en-GB" sz="3600" dirty="0" smtClean="0"/>
          </a:p>
          <a:p>
            <a:pPr marL="342900" indent="-342900">
              <a:buFont typeface="Arial" panose="020B0604020202020204" pitchFamily="34" charset="0"/>
              <a:buChar char="•"/>
            </a:pPr>
            <a:r>
              <a:rPr lang="en-GB" sz="3600" dirty="0" smtClean="0"/>
              <a:t>DAVS protocol in DIRAC</a:t>
            </a:r>
          </a:p>
          <a:p>
            <a:pPr marL="342900" indent="-342900">
              <a:buFont typeface="Arial" panose="020B0604020202020204" pitchFamily="34" charset="0"/>
              <a:buChar char="•"/>
            </a:pPr>
            <a:r>
              <a:rPr lang="en-GB" sz="3600" dirty="0" smtClean="0"/>
              <a:t>DAVS + Dynafed + DIRAC</a:t>
            </a:r>
          </a:p>
          <a:p>
            <a:pPr marL="342900" indent="-342900">
              <a:buFont typeface="Arial" panose="020B0604020202020204" pitchFamily="34" charset="0"/>
              <a:buChar char="•"/>
            </a:pPr>
            <a:r>
              <a:rPr lang="en-GB" sz="3600" dirty="0" smtClean="0"/>
              <a:t>DAVS + Dynafed + DPM Volatile Pool (Cache) + DIRAC</a:t>
            </a:r>
          </a:p>
          <a:p>
            <a:pPr marL="342900" indent="-342900">
              <a:buFont typeface="Arial" panose="020B0604020202020204" pitchFamily="34" charset="0"/>
              <a:buChar char="•"/>
            </a:pPr>
            <a:endParaRPr lang="en-GB" sz="3600" dirty="0"/>
          </a:p>
        </p:txBody>
      </p:sp>
    </p:spTree>
    <p:extLst>
      <p:ext uri="{BB962C8B-B14F-4D97-AF65-F5344CB8AC3E}">
        <p14:creationId xmlns:p14="http://schemas.microsoft.com/office/powerpoint/2010/main" val="383228324"/>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1379086" y="-77132"/>
            <a:ext cx="10515600" cy="1325563"/>
          </a:xfrm>
        </p:spPr>
        <p:txBody>
          <a:bodyPr vert="horz" lIns="91440" tIns="45720" rIns="91440" bIns="45720" rtlCol="0" anchor="ctr">
            <a:normAutofit/>
          </a:bodyPr>
          <a:lstStyle/>
          <a:p>
            <a:r>
              <a:rPr lang="en-US" sz="3600" b="1" dirty="0">
                <a:solidFill>
                  <a:schemeClr val="tx2"/>
                </a:solidFill>
                <a:latin typeface="Arial" panose="020B0604020202020204" pitchFamily="34" charset="0"/>
                <a:cs typeface="Arial" pitchFamily="34" charset="0"/>
              </a:rPr>
              <a:t>How to use this object?</a:t>
            </a:r>
            <a:endParaRPr lang="en-GB" sz="3600" b="1" dirty="0">
              <a:solidFill>
                <a:schemeClr val="tx2"/>
              </a:solidFill>
              <a:latin typeface="Arial" pitchFamily="34" charset="0"/>
              <a:cs typeface="Arial" pitchFamily="34" charset="0"/>
            </a:endParaRPr>
          </a:p>
        </p:txBody>
      </p:sp>
      <p:sp>
        <p:nvSpPr>
          <p:cNvPr id="4" name="Rettangolo 3"/>
          <p:cNvSpPr/>
          <p:nvPr/>
        </p:nvSpPr>
        <p:spPr>
          <a:xfrm>
            <a:off x="159478" y="4202525"/>
            <a:ext cx="11472228" cy="1754326"/>
          </a:xfrm>
          <a:prstGeom prst="rect">
            <a:avLst/>
          </a:prstGeom>
        </p:spPr>
        <p:txBody>
          <a:bodyPr wrap="square">
            <a:spAutoFit/>
          </a:bodyPr>
          <a:lstStyle/>
          <a:p>
            <a:r>
              <a:rPr lang="en-GB" sz="3600" dirty="0"/>
              <a:t>We created </a:t>
            </a:r>
            <a:r>
              <a:rPr lang="en-GB" sz="3600" dirty="0" smtClean="0"/>
              <a:t>a set of datasets locally with basf2 then we copied and registered it on KEK-DAVS-SE storage via </a:t>
            </a:r>
            <a:r>
              <a:rPr lang="en-GB" sz="3600" b="1" dirty="0" smtClean="0"/>
              <a:t>gb2_ds_put</a:t>
            </a:r>
            <a:r>
              <a:rPr lang="en-GB" sz="3600" dirty="0" smtClean="0"/>
              <a:t> command.</a:t>
            </a:r>
            <a:endParaRPr lang="en-GB" sz="2400" dirty="0"/>
          </a:p>
        </p:txBody>
      </p:sp>
      <p:pic>
        <p:nvPicPr>
          <p:cNvPr id="8" name="Immagine 7"/>
          <p:cNvPicPr>
            <a:picLocks noChangeAspect="1"/>
          </p:cNvPicPr>
          <p:nvPr/>
        </p:nvPicPr>
        <p:blipFill>
          <a:blip r:embed="rId2"/>
          <a:stretch>
            <a:fillRect/>
          </a:stretch>
        </p:blipFill>
        <p:spPr>
          <a:xfrm>
            <a:off x="-109179" y="1046455"/>
            <a:ext cx="8162925" cy="2705100"/>
          </a:xfrm>
          <a:prstGeom prst="rect">
            <a:avLst/>
          </a:prstGeom>
        </p:spPr>
      </p:pic>
      <p:sp>
        <p:nvSpPr>
          <p:cNvPr id="9" name="Ovale 8"/>
          <p:cNvSpPr/>
          <p:nvPr/>
        </p:nvSpPr>
        <p:spPr>
          <a:xfrm>
            <a:off x="159478" y="844480"/>
            <a:ext cx="1856509" cy="403951"/>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ttangolo 10"/>
          <p:cNvSpPr/>
          <p:nvPr/>
        </p:nvSpPr>
        <p:spPr>
          <a:xfrm>
            <a:off x="591671" y="2662518"/>
            <a:ext cx="6587227" cy="295835"/>
          </a:xfrm>
          <a:prstGeom prst="rect">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ttangolo 11"/>
          <p:cNvSpPr/>
          <p:nvPr/>
        </p:nvSpPr>
        <p:spPr>
          <a:xfrm>
            <a:off x="4128248" y="938847"/>
            <a:ext cx="7873252" cy="2062103"/>
          </a:xfrm>
          <a:prstGeom prst="rect">
            <a:avLst/>
          </a:prstGeom>
        </p:spPr>
        <p:txBody>
          <a:bodyPr wrap="square">
            <a:spAutoFit/>
          </a:bodyPr>
          <a:lstStyle/>
          <a:p>
            <a:r>
              <a:rPr lang="en-GB" sz="3600" dirty="0" smtClean="0"/>
              <a:t>The site VCYCLE.HNSC01.it in PNNL DIRAC has been configured to use the testing http endpoint, included </a:t>
            </a:r>
            <a:r>
              <a:rPr lang="en-GB" sz="3600" dirty="0" err="1" smtClean="0"/>
              <a:t>dynafed</a:t>
            </a:r>
            <a:endParaRPr lang="en-GB" sz="3600" dirty="0" smtClean="0"/>
          </a:p>
          <a:p>
            <a:endParaRPr lang="en-GB" sz="2000" dirty="0"/>
          </a:p>
        </p:txBody>
      </p:sp>
    </p:spTree>
    <p:extLst>
      <p:ext uri="{BB962C8B-B14F-4D97-AF65-F5344CB8AC3E}">
        <p14:creationId xmlns:p14="http://schemas.microsoft.com/office/powerpoint/2010/main" val="268854330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149738"/>
            <a:ext cx="10515600" cy="1325563"/>
          </a:xfrm>
        </p:spPr>
        <p:txBody>
          <a:bodyPr>
            <a:normAutofit/>
          </a:bodyPr>
          <a:lstStyle/>
          <a:p>
            <a:r>
              <a:rPr lang="en-US" sz="3600" b="1" dirty="0" smtClean="0">
                <a:solidFill>
                  <a:schemeClr val="tx2"/>
                </a:solidFill>
                <a:latin typeface="Arial" panose="020B0604020202020204" pitchFamily="34" charset="0"/>
                <a:cs typeface="Arial" pitchFamily="34" charset="0"/>
              </a:rPr>
              <a:t>How to use this object?</a:t>
            </a:r>
            <a:endParaRPr lang="en-US" sz="3600" b="1" dirty="0">
              <a:solidFill>
                <a:schemeClr val="tx2"/>
              </a:solidFill>
              <a:latin typeface="Arial" panose="020B0604020202020204" pitchFamily="34" charset="0"/>
              <a:cs typeface="Arial" pitchFamily="34" charset="0"/>
            </a:endParaRPr>
          </a:p>
        </p:txBody>
      </p:sp>
      <p:sp>
        <p:nvSpPr>
          <p:cNvPr id="3" name="Segnaposto contenuto 2"/>
          <p:cNvSpPr>
            <a:spLocks noGrp="1"/>
          </p:cNvSpPr>
          <p:nvPr>
            <p:ph idx="1"/>
          </p:nvPr>
        </p:nvSpPr>
        <p:spPr>
          <a:xfrm>
            <a:off x="457200" y="1113179"/>
            <a:ext cx="11066928" cy="4351338"/>
          </a:xfrm>
        </p:spPr>
        <p:txBody>
          <a:bodyPr>
            <a:normAutofit/>
          </a:bodyPr>
          <a:lstStyle/>
          <a:p>
            <a:pPr marL="0" lvl="1" indent="0">
              <a:buNone/>
            </a:pPr>
            <a:r>
              <a:rPr lang="en-GB" sz="2600" dirty="0" smtClean="0"/>
              <a:t>Submit </a:t>
            </a:r>
            <a:r>
              <a:rPr lang="en-GB" sz="2600" dirty="0"/>
              <a:t>jobs to DIRAC via gbasf2, taking advantage from the cache.</a:t>
            </a:r>
          </a:p>
          <a:p>
            <a:pPr marL="0" lvl="1" indent="0">
              <a:buNone/>
            </a:pPr>
            <a:endParaRPr lang="en-GB" sz="2600" dirty="0"/>
          </a:p>
          <a:p>
            <a:pPr marL="0" lvl="1" indent="0">
              <a:buNone/>
            </a:pPr>
            <a:r>
              <a:rPr lang="en-GB" sz="2600" dirty="0"/>
              <a:t>Early results:</a:t>
            </a:r>
          </a:p>
          <a:p>
            <a:pPr marL="0" lvl="1" indent="0">
              <a:buNone/>
            </a:pPr>
            <a:r>
              <a:rPr lang="en-GB" sz="2600" dirty="0"/>
              <a:t>In a protected environment, we replicated </a:t>
            </a:r>
            <a:r>
              <a:rPr lang="en-GB" sz="2600" dirty="0" smtClean="0"/>
              <a:t>datasets to KEK-DAVS-SE </a:t>
            </a:r>
            <a:r>
              <a:rPr lang="en-GB" sz="2600" dirty="0"/>
              <a:t>and then we ran a set of simple analysis on HNSC resources, reading </a:t>
            </a:r>
            <a:r>
              <a:rPr lang="en-GB" sz="2600" dirty="0" smtClean="0"/>
              <a:t>files from the http storage via Dynafed, using </a:t>
            </a:r>
            <a:r>
              <a:rPr lang="en-GB" sz="2600" dirty="0"/>
              <a:t>the volatile pool feature as </a:t>
            </a:r>
            <a:r>
              <a:rPr lang="en-GB" sz="2600" dirty="0" smtClean="0"/>
              <a:t>well, experiencing the caching effect.</a:t>
            </a:r>
            <a:endParaRPr lang="en-US" sz="2600" dirty="0"/>
          </a:p>
        </p:txBody>
      </p:sp>
      <p:sp>
        <p:nvSpPr>
          <p:cNvPr id="4" name="Segnaposto numero diapositiva 3"/>
          <p:cNvSpPr>
            <a:spLocks noGrp="1"/>
          </p:cNvSpPr>
          <p:nvPr>
            <p:ph type="sldNum" sz="quarter" idx="12"/>
          </p:nvPr>
        </p:nvSpPr>
        <p:spPr/>
        <p:txBody>
          <a:bodyPr/>
          <a:lstStyle/>
          <a:p>
            <a:fld id="{85C5FA45-24C6-4A0A-BD22-F1947CFFB231}" type="slidenum">
              <a:rPr lang="it-IT" smtClean="0"/>
              <a:t>32</a:t>
            </a:fld>
            <a:endParaRPr lang="it-IT"/>
          </a:p>
        </p:txBody>
      </p:sp>
      <p:pic>
        <p:nvPicPr>
          <p:cNvPr id="7" name="Immagine 6"/>
          <p:cNvPicPr>
            <a:picLocks noChangeAspect="1"/>
          </p:cNvPicPr>
          <p:nvPr/>
        </p:nvPicPr>
        <p:blipFill>
          <a:blip r:embed="rId2"/>
          <a:stretch>
            <a:fillRect/>
          </a:stretch>
        </p:blipFill>
        <p:spPr>
          <a:xfrm>
            <a:off x="228600" y="3838108"/>
            <a:ext cx="11524128" cy="2700804"/>
          </a:xfrm>
          <a:prstGeom prst="rect">
            <a:avLst/>
          </a:prstGeom>
        </p:spPr>
      </p:pic>
    </p:spTree>
    <p:extLst>
      <p:ext uri="{BB962C8B-B14F-4D97-AF65-F5344CB8AC3E}">
        <p14:creationId xmlns:p14="http://schemas.microsoft.com/office/powerpoint/2010/main" val="406607258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600" b="1" dirty="0" smtClean="0">
                <a:solidFill>
                  <a:schemeClr val="tx2"/>
                </a:solidFill>
                <a:latin typeface="Arial" panose="020B0604020202020204" pitchFamily="34" charset="0"/>
                <a:cs typeface="Arial" pitchFamily="34" charset="0"/>
              </a:rPr>
              <a:t>Current Status and ongoing activities</a:t>
            </a:r>
            <a:endParaRPr lang="en-US" sz="3600" b="1" dirty="0">
              <a:solidFill>
                <a:schemeClr val="tx2"/>
              </a:solidFill>
              <a:latin typeface="Arial" panose="020B0604020202020204" pitchFamily="34" charset="0"/>
              <a:cs typeface="Arial" pitchFamily="34" charset="0"/>
            </a:endParaRPr>
          </a:p>
        </p:txBody>
      </p:sp>
      <p:sp>
        <p:nvSpPr>
          <p:cNvPr id="3" name="Segnaposto contenuto 2"/>
          <p:cNvSpPr>
            <a:spLocks noGrp="1"/>
          </p:cNvSpPr>
          <p:nvPr>
            <p:ph idx="1"/>
          </p:nvPr>
        </p:nvSpPr>
        <p:spPr>
          <a:xfrm>
            <a:off x="508747" y="1570130"/>
            <a:ext cx="11174506" cy="5005481"/>
          </a:xfrm>
        </p:spPr>
        <p:txBody>
          <a:bodyPr>
            <a:normAutofit/>
          </a:bodyPr>
          <a:lstStyle/>
          <a:p>
            <a:pPr marL="0" lvl="1" indent="0">
              <a:buNone/>
            </a:pPr>
            <a:r>
              <a:rPr lang="en-GB" sz="2800" dirty="0" smtClean="0"/>
              <a:t>Up to now we mainly focussed on creating a working testbed, overcoming the issues and investigating how to introduce the cache element in the belle II computing model.</a:t>
            </a:r>
          </a:p>
          <a:p>
            <a:pPr marL="0" lvl="1" indent="0">
              <a:buNone/>
            </a:pPr>
            <a:endParaRPr lang="en-GB" sz="2800" dirty="0" smtClean="0"/>
          </a:p>
          <a:p>
            <a:pPr marL="0" lvl="1" indent="0">
              <a:buNone/>
            </a:pPr>
            <a:r>
              <a:rPr lang="en-GB" sz="2800" dirty="0" smtClean="0"/>
              <a:t>Last part 3 months of the </a:t>
            </a:r>
            <a:r>
              <a:rPr lang="en-GB" sz="2800" dirty="0" err="1" smtClean="0"/>
              <a:t>SCoRES</a:t>
            </a:r>
            <a:r>
              <a:rPr lang="en-GB" sz="2800" dirty="0" smtClean="0"/>
              <a:t> project will be dedicated in doing performance and resilience tests that should be ready by the end of February 2018 together with the characterization of the testbed.</a:t>
            </a:r>
          </a:p>
          <a:p>
            <a:pPr marL="0" lvl="1" indent="0">
              <a:buNone/>
            </a:pPr>
            <a:endParaRPr lang="en-GB" sz="2800" dirty="0"/>
          </a:p>
          <a:p>
            <a:pPr marL="0" lvl="1" indent="0">
              <a:buNone/>
            </a:pPr>
            <a:endParaRPr lang="en-GB" sz="2800" dirty="0" smtClean="0"/>
          </a:p>
          <a:p>
            <a:pPr marL="0" lvl="1" indent="0">
              <a:buNone/>
            </a:pPr>
            <a:endParaRPr lang="en-GB" sz="2800" dirty="0"/>
          </a:p>
          <a:p>
            <a:pPr marL="0" lvl="1" indent="0">
              <a:buNone/>
            </a:pPr>
            <a:endParaRPr lang="en-GB" sz="2800" dirty="0"/>
          </a:p>
          <a:p>
            <a:pPr marL="0" lvl="1" indent="0">
              <a:buNone/>
            </a:pPr>
            <a:endParaRPr lang="en-GB" sz="2800" dirty="0" smtClean="0"/>
          </a:p>
        </p:txBody>
      </p:sp>
      <p:sp>
        <p:nvSpPr>
          <p:cNvPr id="4" name="Segnaposto numero diapositiva 3"/>
          <p:cNvSpPr>
            <a:spLocks noGrp="1"/>
          </p:cNvSpPr>
          <p:nvPr>
            <p:ph type="sldNum" sz="quarter" idx="12"/>
          </p:nvPr>
        </p:nvSpPr>
        <p:spPr/>
        <p:txBody>
          <a:bodyPr/>
          <a:lstStyle/>
          <a:p>
            <a:fld id="{85C5FA45-24C6-4A0A-BD22-F1947CFFB231}" type="slidenum">
              <a:rPr lang="it-IT" smtClean="0"/>
              <a:t>33</a:t>
            </a:fld>
            <a:endParaRPr lang="it-IT"/>
          </a:p>
        </p:txBody>
      </p:sp>
    </p:spTree>
    <p:extLst>
      <p:ext uri="{BB962C8B-B14F-4D97-AF65-F5344CB8AC3E}">
        <p14:creationId xmlns:p14="http://schemas.microsoft.com/office/powerpoint/2010/main" val="359098819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600" b="1" dirty="0" smtClean="0">
                <a:solidFill>
                  <a:schemeClr val="tx2"/>
                </a:solidFill>
                <a:latin typeface="Arial" panose="020B0604020202020204" pitchFamily="34" charset="0"/>
                <a:cs typeface="Arial" pitchFamily="34" charset="0"/>
              </a:rPr>
              <a:t>Additional Initiatives</a:t>
            </a:r>
            <a:endParaRPr lang="en-US" sz="3600" b="1" dirty="0">
              <a:solidFill>
                <a:schemeClr val="tx2"/>
              </a:solidFill>
              <a:latin typeface="Arial" panose="020B0604020202020204" pitchFamily="34" charset="0"/>
              <a:cs typeface="Arial" pitchFamily="34" charset="0"/>
            </a:endParaRPr>
          </a:p>
        </p:txBody>
      </p:sp>
      <p:sp>
        <p:nvSpPr>
          <p:cNvPr id="3" name="Segnaposto contenuto 2"/>
          <p:cNvSpPr>
            <a:spLocks noGrp="1"/>
          </p:cNvSpPr>
          <p:nvPr>
            <p:ph idx="1"/>
          </p:nvPr>
        </p:nvSpPr>
        <p:spPr>
          <a:xfrm>
            <a:off x="201706" y="1441357"/>
            <a:ext cx="11481547" cy="5005481"/>
          </a:xfrm>
        </p:spPr>
        <p:txBody>
          <a:bodyPr>
            <a:noAutofit/>
          </a:bodyPr>
          <a:lstStyle/>
          <a:p>
            <a:pPr marL="0" lvl="1" indent="0">
              <a:buNone/>
            </a:pPr>
            <a:r>
              <a:rPr lang="en-GB" dirty="0" smtClean="0"/>
              <a:t>The ATLAS Team at INFN-Napoli is working with similar technologies in the context of ATLAS using Volatile Pool in combination with RUCIO. Preliminary results have been presented at CHEP18,  more detailed and results will be presented soon.</a:t>
            </a:r>
          </a:p>
          <a:p>
            <a:pPr marL="0" lvl="1" indent="0">
              <a:buNone/>
            </a:pPr>
            <a:endParaRPr lang="en-GB" dirty="0"/>
          </a:p>
          <a:p>
            <a:pPr marL="0" lvl="1" indent="0">
              <a:buNone/>
            </a:pPr>
            <a:r>
              <a:rPr lang="en-GB" dirty="0"/>
              <a:t>There are currently a set of new initiatives submitted in different context in Italy to support activities related this </a:t>
            </a:r>
            <a:r>
              <a:rPr lang="en-GB" dirty="0" smtClean="0"/>
              <a:t>topic:</a:t>
            </a:r>
          </a:p>
          <a:p>
            <a:pPr marL="0" lvl="1" indent="0">
              <a:buNone/>
            </a:pPr>
            <a:endParaRPr lang="en-GB" dirty="0" smtClean="0"/>
          </a:p>
          <a:p>
            <a:pPr marL="0" lvl="1" indent="0">
              <a:buNone/>
            </a:pPr>
            <a:r>
              <a:rPr lang="en-GB" dirty="0" smtClean="0"/>
              <a:t>Included </a:t>
            </a:r>
            <a:r>
              <a:rPr lang="en-GB" dirty="0"/>
              <a:t>a research project named “</a:t>
            </a:r>
            <a:r>
              <a:rPr lang="en-GB" dirty="0" smtClean="0"/>
              <a:t>HTTP in Physics (HTTPhy)” submitted </a:t>
            </a:r>
            <a:r>
              <a:rPr lang="en-GB" dirty="0"/>
              <a:t>within the national call PRIN 2017 (result expected by the end of the </a:t>
            </a:r>
            <a:r>
              <a:rPr lang="en-GB" dirty="0" smtClean="0"/>
              <a:t>year).</a:t>
            </a:r>
          </a:p>
          <a:p>
            <a:pPr marL="0" lvl="1" indent="0">
              <a:buNone/>
            </a:pPr>
            <a:endParaRPr lang="en-GB" sz="2000" dirty="0"/>
          </a:p>
          <a:p>
            <a:pPr marL="0" lvl="1" indent="0">
              <a:buNone/>
            </a:pPr>
            <a:r>
              <a:rPr lang="en-GB" dirty="0" err="1">
                <a:ea typeface="Arimo"/>
                <a:cs typeface="Arimo"/>
                <a:sym typeface="Arimo"/>
              </a:rPr>
              <a:t>I.Bi.S.Co</a:t>
            </a:r>
            <a:r>
              <a:rPr lang="en-GB" dirty="0">
                <a:ea typeface="Arimo"/>
                <a:cs typeface="Arimo"/>
                <a:sym typeface="Arimo"/>
              </a:rPr>
              <a:t>. (Infrastructure for Big Data and Scientific Computing) is a new proposal submitted by several Italian institutions (including INFN and University Federico II) in the contest of the National CALL for </a:t>
            </a:r>
            <a:r>
              <a:rPr lang="en-GB" dirty="0" err="1">
                <a:ea typeface="Arimo"/>
                <a:cs typeface="Arimo"/>
                <a:sym typeface="Arimo"/>
              </a:rPr>
              <a:t>datacenter</a:t>
            </a:r>
            <a:r>
              <a:rPr lang="en-GB" dirty="0">
                <a:ea typeface="Arimo"/>
                <a:cs typeface="Arimo"/>
                <a:sym typeface="Arimo"/>
              </a:rPr>
              <a:t> extension. </a:t>
            </a:r>
            <a:endParaRPr lang="en-GB" dirty="0" smtClean="0">
              <a:ea typeface="Arimo"/>
              <a:cs typeface="Arimo"/>
              <a:sym typeface="Arimo"/>
            </a:endParaRPr>
          </a:p>
        </p:txBody>
      </p:sp>
      <p:sp>
        <p:nvSpPr>
          <p:cNvPr id="4" name="Segnaposto numero diapositiva 3"/>
          <p:cNvSpPr>
            <a:spLocks noGrp="1"/>
          </p:cNvSpPr>
          <p:nvPr>
            <p:ph type="sldNum" sz="quarter" idx="12"/>
          </p:nvPr>
        </p:nvSpPr>
        <p:spPr/>
        <p:txBody>
          <a:bodyPr/>
          <a:lstStyle/>
          <a:p>
            <a:fld id="{85C5FA45-24C6-4A0A-BD22-F1947CFFB231}" type="slidenum">
              <a:rPr lang="it-IT" smtClean="0"/>
              <a:t>34</a:t>
            </a:fld>
            <a:endParaRPr lang="it-IT"/>
          </a:p>
        </p:txBody>
      </p:sp>
    </p:spTree>
    <p:extLst>
      <p:ext uri="{BB962C8B-B14F-4D97-AF65-F5344CB8AC3E}">
        <p14:creationId xmlns:p14="http://schemas.microsoft.com/office/powerpoint/2010/main" val="2500764282"/>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contenuto 2"/>
          <p:cNvSpPr>
            <a:spLocks noGrp="1"/>
          </p:cNvSpPr>
          <p:nvPr>
            <p:ph idx="1"/>
          </p:nvPr>
        </p:nvSpPr>
        <p:spPr>
          <a:xfrm>
            <a:off x="4908179" y="2726578"/>
            <a:ext cx="2568387" cy="1213411"/>
          </a:xfrm>
        </p:spPr>
        <p:txBody>
          <a:bodyPr>
            <a:normAutofit/>
          </a:bodyPr>
          <a:lstStyle/>
          <a:p>
            <a:pPr marL="342900" lvl="1" indent="-342900" algn="ctr"/>
            <a:endParaRPr lang="en-US" dirty="0" smtClean="0"/>
          </a:p>
          <a:p>
            <a:pPr marL="0" lvl="1" indent="0" algn="ctr">
              <a:buNone/>
            </a:pPr>
            <a:r>
              <a:rPr lang="en-US" sz="3600" b="1" dirty="0">
                <a:solidFill>
                  <a:schemeClr val="tx2"/>
                </a:solidFill>
                <a:latin typeface="Arial" panose="020B0604020202020204" pitchFamily="34" charset="0"/>
                <a:ea typeface="+mj-ea"/>
                <a:cs typeface="Arial" pitchFamily="34" charset="0"/>
              </a:rPr>
              <a:t>Thank you</a:t>
            </a:r>
          </a:p>
        </p:txBody>
      </p:sp>
      <p:sp>
        <p:nvSpPr>
          <p:cNvPr id="4" name="Segnaposto numero diapositiva 3"/>
          <p:cNvSpPr>
            <a:spLocks noGrp="1"/>
          </p:cNvSpPr>
          <p:nvPr>
            <p:ph type="sldNum" sz="quarter" idx="12"/>
          </p:nvPr>
        </p:nvSpPr>
        <p:spPr/>
        <p:txBody>
          <a:bodyPr/>
          <a:lstStyle/>
          <a:p>
            <a:fld id="{85C5FA45-24C6-4A0A-BD22-F1947CFFB231}" type="slidenum">
              <a:rPr lang="it-IT" smtClean="0"/>
              <a:t>35</a:t>
            </a:fld>
            <a:endParaRPr lang="it-IT"/>
          </a:p>
        </p:txBody>
      </p:sp>
    </p:spTree>
    <p:extLst>
      <p:ext uri="{BB962C8B-B14F-4D97-AF65-F5344CB8AC3E}">
        <p14:creationId xmlns:p14="http://schemas.microsoft.com/office/powerpoint/2010/main" val="303856044"/>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it-IT" b="1" dirty="0">
                <a:solidFill>
                  <a:schemeClr val="dk2"/>
                </a:solidFill>
              </a:rPr>
              <a:t>USE CASE Cloud </a:t>
            </a:r>
            <a:r>
              <a:rPr lang="it-IT" b="1" dirty="0" smtClean="0">
                <a:solidFill>
                  <a:schemeClr val="dk2"/>
                </a:solidFill>
              </a:rPr>
              <a:t>Access</a:t>
            </a:r>
            <a:r>
              <a:rPr lang="it-IT" b="1" dirty="0">
                <a:solidFill>
                  <a:schemeClr val="dk2"/>
                </a:solidFill>
              </a:rPr>
              <a:t/>
            </a:r>
            <a:br>
              <a:rPr lang="it-IT" b="1" dirty="0">
                <a:solidFill>
                  <a:schemeClr val="dk2"/>
                </a:solidFill>
              </a:rPr>
            </a:br>
            <a:endParaRPr lang="en-US" dirty="0"/>
          </a:p>
        </p:txBody>
      </p:sp>
      <p:sp>
        <p:nvSpPr>
          <p:cNvPr id="4" name="Segnaposto numero diapositiva 3"/>
          <p:cNvSpPr>
            <a:spLocks noGrp="1"/>
          </p:cNvSpPr>
          <p:nvPr>
            <p:ph type="sldNum" sz="quarter" idx="12"/>
          </p:nvPr>
        </p:nvSpPr>
        <p:spPr/>
        <p:txBody>
          <a:bodyPr/>
          <a:lstStyle/>
          <a:p>
            <a:fld id="{85C5FA45-24C6-4A0A-BD22-F1947CFFB231}" type="slidenum">
              <a:rPr lang="it-IT" smtClean="0"/>
              <a:t>36</a:t>
            </a:fld>
            <a:endParaRPr lang="it-IT"/>
          </a:p>
        </p:txBody>
      </p:sp>
      <p:pic>
        <p:nvPicPr>
          <p:cNvPr id="7" name="Google Shape;1990;p31"/>
          <p:cNvPicPr preferRelativeResize="0"/>
          <p:nvPr/>
        </p:nvPicPr>
        <p:blipFill>
          <a:blip r:embed="rId2">
            <a:alphaModFix/>
          </a:blip>
          <a:stretch>
            <a:fillRect/>
          </a:stretch>
        </p:blipFill>
        <p:spPr>
          <a:xfrm>
            <a:off x="-1" y="1690689"/>
            <a:ext cx="7157033" cy="5167312"/>
          </a:xfrm>
          <a:prstGeom prst="rect">
            <a:avLst/>
          </a:prstGeom>
          <a:noFill/>
          <a:ln>
            <a:noFill/>
          </a:ln>
        </p:spPr>
      </p:pic>
      <p:sp>
        <p:nvSpPr>
          <p:cNvPr id="9" name="Google Shape;1991;p31"/>
          <p:cNvSpPr txBox="1">
            <a:spLocks/>
          </p:cNvSpPr>
          <p:nvPr/>
        </p:nvSpPr>
        <p:spPr>
          <a:xfrm>
            <a:off x="7157033" y="3016251"/>
            <a:ext cx="4543500" cy="2851500"/>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Clr>
                <a:schemeClr val="dk1"/>
              </a:buClr>
              <a:buSzPts val="1950"/>
              <a:buFont typeface="Arial" panose="020B0604020202020204" pitchFamily="34" charset="0"/>
              <a:buNone/>
            </a:pPr>
            <a:r>
              <a:rPr lang="en-GB" sz="1950" smtClean="0"/>
              <a:t>In the context of HNSC project we had the opportunity to simulate the cost of data access with a cloud storage.</a:t>
            </a:r>
          </a:p>
          <a:p>
            <a:pPr marL="0" lvl="1" indent="0">
              <a:buClr>
                <a:schemeClr val="dk1"/>
              </a:buClr>
              <a:buSzPts val="1950"/>
              <a:buFont typeface="Arial" panose="020B0604020202020204" pitchFamily="34" charset="0"/>
              <a:buNone/>
            </a:pPr>
            <a:r>
              <a:rPr lang="en-GB" sz="1950" smtClean="0"/>
              <a:t>Copy 100GB of data from an S3 bucket may cost up to </a:t>
            </a:r>
            <a:r>
              <a:rPr lang="en-GB" sz="1950" b="1" smtClean="0"/>
              <a:t>6.7 Euro</a:t>
            </a:r>
            <a:endParaRPr lang="en-GB" sz="1950" smtClean="0"/>
          </a:p>
          <a:p>
            <a:pPr marL="0" lvl="1" indent="0">
              <a:buClr>
                <a:schemeClr val="dk1"/>
              </a:buClr>
              <a:buSzPts val="1950"/>
              <a:buFont typeface="Arial" panose="020B0604020202020204" pitchFamily="34" charset="0"/>
              <a:buNone/>
            </a:pPr>
            <a:endParaRPr lang="en-GB" sz="1950" smtClean="0"/>
          </a:p>
          <a:p>
            <a:pPr marL="0" lvl="1" indent="0">
              <a:buClr>
                <a:schemeClr val="dk1"/>
              </a:buClr>
              <a:buSzPts val="1950"/>
              <a:buFont typeface="Arial" panose="020B0604020202020204" pitchFamily="34" charset="0"/>
              <a:buNone/>
            </a:pPr>
            <a:r>
              <a:rPr lang="en-GB" sz="1950" smtClean="0"/>
              <a:t>(Cloud T-system in Germania)</a:t>
            </a:r>
          </a:p>
          <a:p>
            <a:pPr marL="0" lvl="1" indent="0">
              <a:buClr>
                <a:schemeClr val="dk1"/>
              </a:buClr>
              <a:buSzPts val="1950"/>
              <a:buFont typeface="Arial" panose="020B0604020202020204" pitchFamily="34" charset="0"/>
              <a:buNone/>
            </a:pPr>
            <a:endParaRPr lang="en-GB" sz="1950" dirty="0"/>
          </a:p>
        </p:txBody>
      </p:sp>
    </p:spTree>
    <p:extLst>
      <p:ext uri="{BB962C8B-B14F-4D97-AF65-F5344CB8AC3E}">
        <p14:creationId xmlns:p14="http://schemas.microsoft.com/office/powerpoint/2010/main" val="152145379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5" name="Google Shape;2005;p33"/>
          <p:cNvGrpSpPr/>
          <p:nvPr/>
        </p:nvGrpSpPr>
        <p:grpSpPr>
          <a:xfrm>
            <a:off x="556599" y="2784767"/>
            <a:ext cx="1217144" cy="635153"/>
            <a:chOff x="1255949" y="981876"/>
            <a:chExt cx="1622859" cy="846871"/>
          </a:xfrm>
        </p:grpSpPr>
        <p:grpSp>
          <p:nvGrpSpPr>
            <p:cNvPr id="106" name="Google Shape;2006;p33"/>
            <p:cNvGrpSpPr/>
            <p:nvPr/>
          </p:nvGrpSpPr>
          <p:grpSpPr>
            <a:xfrm>
              <a:off x="1255949" y="981876"/>
              <a:ext cx="500091" cy="628632"/>
              <a:chOff x="1671637" y="1185861"/>
              <a:chExt cx="885901" cy="1043026"/>
            </a:xfrm>
          </p:grpSpPr>
          <p:sp>
            <p:nvSpPr>
              <p:cNvPr id="112" name="Google Shape;2007;p33"/>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3" name="Google Shape;2008;p33"/>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4" name="Google Shape;2009;p33"/>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07" name="Google Shape;2010;p33"/>
            <p:cNvGrpSpPr/>
            <p:nvPr/>
          </p:nvGrpSpPr>
          <p:grpSpPr>
            <a:xfrm>
              <a:off x="1817393" y="981876"/>
              <a:ext cx="500091" cy="628632"/>
              <a:chOff x="1671637" y="1185861"/>
              <a:chExt cx="885901" cy="1043026"/>
            </a:xfrm>
          </p:grpSpPr>
          <p:sp>
            <p:nvSpPr>
              <p:cNvPr id="109" name="Google Shape;2011;p33"/>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0" name="Google Shape;2012;p33"/>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1" name="Google Shape;2013;p33"/>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08" name="Google Shape;2014;p33"/>
            <p:cNvSpPr/>
            <p:nvPr/>
          </p:nvSpPr>
          <p:spPr>
            <a:xfrm>
              <a:off x="1506008" y="1296247"/>
              <a:ext cx="13728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DPM</a:t>
              </a:r>
              <a:endParaRPr sz="1200">
                <a:solidFill>
                  <a:schemeClr val="lt1"/>
                </a:solidFill>
                <a:latin typeface="Arial"/>
                <a:ea typeface="Arial"/>
                <a:cs typeface="Arial"/>
                <a:sym typeface="Arial"/>
              </a:endParaRPr>
            </a:p>
          </p:txBody>
        </p:sp>
      </p:grpSp>
      <p:grpSp>
        <p:nvGrpSpPr>
          <p:cNvPr id="115" name="Google Shape;2015;p33"/>
          <p:cNvGrpSpPr/>
          <p:nvPr/>
        </p:nvGrpSpPr>
        <p:grpSpPr>
          <a:xfrm>
            <a:off x="7531944" y="2890582"/>
            <a:ext cx="1472518" cy="635153"/>
            <a:chOff x="9280761" y="981876"/>
            <a:chExt cx="1963358" cy="846871"/>
          </a:xfrm>
        </p:grpSpPr>
        <p:grpSp>
          <p:nvGrpSpPr>
            <p:cNvPr id="116" name="Google Shape;2016;p33"/>
            <p:cNvGrpSpPr/>
            <p:nvPr/>
          </p:nvGrpSpPr>
          <p:grpSpPr>
            <a:xfrm>
              <a:off x="9280761" y="981876"/>
              <a:ext cx="500091" cy="628632"/>
              <a:chOff x="1671637" y="1185861"/>
              <a:chExt cx="885901" cy="1043026"/>
            </a:xfrm>
          </p:grpSpPr>
          <p:sp>
            <p:nvSpPr>
              <p:cNvPr id="122" name="Google Shape;2017;p33"/>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23" name="Google Shape;2018;p33"/>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24" name="Google Shape;2019;p33"/>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17" name="Google Shape;2020;p33"/>
            <p:cNvGrpSpPr/>
            <p:nvPr/>
          </p:nvGrpSpPr>
          <p:grpSpPr>
            <a:xfrm>
              <a:off x="9842205" y="981876"/>
              <a:ext cx="500091" cy="628632"/>
              <a:chOff x="1671637" y="1185861"/>
              <a:chExt cx="885901" cy="1043026"/>
            </a:xfrm>
          </p:grpSpPr>
          <p:sp>
            <p:nvSpPr>
              <p:cNvPr id="119" name="Google Shape;2021;p33"/>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20" name="Google Shape;2022;p33"/>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21" name="Google Shape;2023;p33"/>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18" name="Google Shape;2024;p33"/>
            <p:cNvSpPr/>
            <p:nvPr/>
          </p:nvSpPr>
          <p:spPr>
            <a:xfrm>
              <a:off x="9530819" y="129624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STORM</a:t>
              </a:r>
              <a:endParaRPr sz="1200">
                <a:solidFill>
                  <a:schemeClr val="lt1"/>
                </a:solidFill>
                <a:latin typeface="Arial"/>
                <a:ea typeface="Arial"/>
                <a:cs typeface="Arial"/>
                <a:sym typeface="Arial"/>
              </a:endParaRPr>
            </a:p>
          </p:txBody>
        </p:sp>
      </p:grpSp>
      <p:grpSp>
        <p:nvGrpSpPr>
          <p:cNvPr id="125" name="Google Shape;2025;p33"/>
          <p:cNvGrpSpPr/>
          <p:nvPr/>
        </p:nvGrpSpPr>
        <p:grpSpPr>
          <a:xfrm>
            <a:off x="3052469" y="1118943"/>
            <a:ext cx="1354424" cy="934960"/>
            <a:chOff x="3783279" y="524720"/>
            <a:chExt cx="1805899" cy="1246613"/>
          </a:xfrm>
        </p:grpSpPr>
        <p:sp>
          <p:nvSpPr>
            <p:cNvPr id="126" name="Google Shape;2026;p33"/>
            <p:cNvSpPr/>
            <p:nvPr/>
          </p:nvSpPr>
          <p:spPr>
            <a:xfrm>
              <a:off x="3783279" y="524720"/>
              <a:ext cx="1685880" cy="1164888"/>
            </a:xfrm>
            <a:prstGeom prst="cloud">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nvGrpSpPr>
            <p:cNvPr id="127" name="Google Shape;2027;p33"/>
            <p:cNvGrpSpPr/>
            <p:nvPr/>
          </p:nvGrpSpPr>
          <p:grpSpPr>
            <a:xfrm>
              <a:off x="4171128" y="842651"/>
              <a:ext cx="500091" cy="628632"/>
              <a:chOff x="1671637" y="1185861"/>
              <a:chExt cx="885901" cy="1043026"/>
            </a:xfrm>
          </p:grpSpPr>
          <p:sp>
            <p:nvSpPr>
              <p:cNvPr id="133" name="Google Shape;2028;p33"/>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34" name="Google Shape;2029;p33"/>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35" name="Google Shape;2030;p33"/>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28" name="Google Shape;2031;p33"/>
            <p:cNvGrpSpPr/>
            <p:nvPr/>
          </p:nvGrpSpPr>
          <p:grpSpPr>
            <a:xfrm>
              <a:off x="4732572" y="842651"/>
              <a:ext cx="500091" cy="628632"/>
              <a:chOff x="1671637" y="1185861"/>
              <a:chExt cx="885901" cy="1043026"/>
            </a:xfrm>
          </p:grpSpPr>
          <p:sp>
            <p:nvSpPr>
              <p:cNvPr id="130" name="Google Shape;2032;p33"/>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31" name="Google Shape;2033;p33"/>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32" name="Google Shape;2034;p33"/>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29" name="Google Shape;2035;p33"/>
            <p:cNvSpPr/>
            <p:nvPr/>
          </p:nvSpPr>
          <p:spPr>
            <a:xfrm>
              <a:off x="3875878" y="1238833"/>
              <a:ext cx="1713300" cy="532500"/>
            </a:xfrm>
            <a:prstGeom prst="cube">
              <a:avLst>
                <a:gd name="adj" fmla="val 25000"/>
              </a:avLst>
            </a:prstGeom>
            <a:solidFill>
              <a:srgbClr val="BF9000"/>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Cloud Storage</a:t>
              </a:r>
              <a:endParaRPr sz="1200">
                <a:solidFill>
                  <a:schemeClr val="lt1"/>
                </a:solidFill>
                <a:latin typeface="Arial"/>
                <a:ea typeface="Arial"/>
                <a:cs typeface="Arial"/>
                <a:sym typeface="Arial"/>
              </a:endParaRPr>
            </a:p>
          </p:txBody>
        </p:sp>
      </p:grpSp>
      <p:cxnSp>
        <p:nvCxnSpPr>
          <p:cNvPr id="136" name="Google Shape;2036;p33"/>
          <p:cNvCxnSpPr>
            <a:stCxn id="144" idx="3"/>
            <a:endCxn id="193" idx="0"/>
          </p:cNvCxnSpPr>
          <p:nvPr/>
        </p:nvCxnSpPr>
        <p:spPr>
          <a:xfrm rot="10800000" flipH="1">
            <a:off x="1827242" y="3420000"/>
            <a:ext cx="2780100" cy="2415300"/>
          </a:xfrm>
          <a:prstGeom prst="straightConnector1">
            <a:avLst/>
          </a:prstGeom>
          <a:noFill/>
          <a:ln w="9525" cap="flat" cmpd="sng">
            <a:solidFill>
              <a:schemeClr val="dk1"/>
            </a:solidFill>
            <a:prstDash val="dashDot"/>
            <a:miter lim="800000"/>
            <a:headEnd type="none" w="sm" len="sm"/>
            <a:tailEnd type="triangle" w="med" len="med"/>
          </a:ln>
        </p:spPr>
      </p:cxnSp>
      <p:cxnSp>
        <p:nvCxnSpPr>
          <p:cNvPr id="137" name="Google Shape;2039;p33"/>
          <p:cNvCxnSpPr>
            <a:stCxn id="129" idx="3"/>
            <a:endCxn id="193" idx="0"/>
          </p:cNvCxnSpPr>
          <p:nvPr/>
        </p:nvCxnSpPr>
        <p:spPr>
          <a:xfrm>
            <a:off x="3714484" y="2053903"/>
            <a:ext cx="892800" cy="1366200"/>
          </a:xfrm>
          <a:prstGeom prst="straightConnector1">
            <a:avLst/>
          </a:prstGeom>
          <a:noFill/>
          <a:ln w="9525" cap="flat" cmpd="sng">
            <a:solidFill>
              <a:schemeClr val="dk1"/>
            </a:solidFill>
            <a:prstDash val="dashDot"/>
            <a:miter lim="800000"/>
            <a:headEnd type="none" w="sm" len="sm"/>
            <a:tailEnd type="triangle" w="med" len="med"/>
          </a:ln>
        </p:spPr>
      </p:cxnSp>
      <p:cxnSp>
        <p:nvCxnSpPr>
          <p:cNvPr id="138" name="Google Shape;2040;p33"/>
          <p:cNvCxnSpPr>
            <a:stCxn id="155" idx="3"/>
            <a:endCxn id="193" idx="0"/>
          </p:cNvCxnSpPr>
          <p:nvPr/>
        </p:nvCxnSpPr>
        <p:spPr>
          <a:xfrm flipH="1">
            <a:off x="4607322" y="1517553"/>
            <a:ext cx="1192800" cy="1902300"/>
          </a:xfrm>
          <a:prstGeom prst="straightConnector1">
            <a:avLst/>
          </a:prstGeom>
          <a:noFill/>
          <a:ln w="9525" cap="flat" cmpd="sng">
            <a:solidFill>
              <a:schemeClr val="dk1"/>
            </a:solidFill>
            <a:prstDash val="dashDot"/>
            <a:miter lim="800000"/>
            <a:headEnd type="none" w="sm" len="sm"/>
            <a:tailEnd type="triangle" w="med" len="med"/>
          </a:ln>
        </p:spPr>
      </p:cxnSp>
      <p:cxnSp>
        <p:nvCxnSpPr>
          <p:cNvPr id="139" name="Google Shape;2042;p33"/>
          <p:cNvCxnSpPr>
            <a:stCxn id="165" idx="3"/>
            <a:endCxn id="193" idx="0"/>
          </p:cNvCxnSpPr>
          <p:nvPr/>
        </p:nvCxnSpPr>
        <p:spPr>
          <a:xfrm rot="10800000">
            <a:off x="4607221" y="3420031"/>
            <a:ext cx="3597900" cy="1551600"/>
          </a:xfrm>
          <a:prstGeom prst="straightConnector1">
            <a:avLst/>
          </a:prstGeom>
          <a:noFill/>
          <a:ln w="9525" cap="flat" cmpd="sng">
            <a:solidFill>
              <a:schemeClr val="dk1"/>
            </a:solidFill>
            <a:prstDash val="dashDot"/>
            <a:miter lim="800000"/>
            <a:headEnd type="none" w="sm" len="sm"/>
            <a:tailEnd type="triangle" w="med" len="med"/>
          </a:ln>
        </p:spPr>
      </p:cxnSp>
      <p:grpSp>
        <p:nvGrpSpPr>
          <p:cNvPr id="140" name="Google Shape;2044;p33"/>
          <p:cNvGrpSpPr/>
          <p:nvPr/>
        </p:nvGrpSpPr>
        <p:grpSpPr>
          <a:xfrm>
            <a:off x="1165227" y="4900340"/>
            <a:ext cx="1354424" cy="934960"/>
            <a:chOff x="631557" y="2586038"/>
            <a:chExt cx="1805899" cy="1246613"/>
          </a:xfrm>
        </p:grpSpPr>
        <p:sp>
          <p:nvSpPr>
            <p:cNvPr id="141" name="Google Shape;2045;p33"/>
            <p:cNvSpPr/>
            <p:nvPr/>
          </p:nvSpPr>
          <p:spPr>
            <a:xfrm>
              <a:off x="631557" y="2586038"/>
              <a:ext cx="1685880" cy="1164888"/>
            </a:xfrm>
            <a:prstGeom prst="cloud">
              <a:avLst/>
            </a:prstGeom>
            <a:solidFill>
              <a:srgbClr val="CCCCCC"/>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nvGrpSpPr>
            <p:cNvPr id="142" name="Google Shape;2046;p33"/>
            <p:cNvGrpSpPr/>
            <p:nvPr/>
          </p:nvGrpSpPr>
          <p:grpSpPr>
            <a:xfrm>
              <a:off x="1019406" y="2903969"/>
              <a:ext cx="500091" cy="628632"/>
              <a:chOff x="1671637" y="1185861"/>
              <a:chExt cx="885901" cy="1043026"/>
            </a:xfrm>
          </p:grpSpPr>
          <p:sp>
            <p:nvSpPr>
              <p:cNvPr id="148" name="Google Shape;2047;p33"/>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49" name="Google Shape;2048;p33"/>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50" name="Google Shape;2049;p33"/>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43" name="Google Shape;2050;p33"/>
            <p:cNvGrpSpPr/>
            <p:nvPr/>
          </p:nvGrpSpPr>
          <p:grpSpPr>
            <a:xfrm>
              <a:off x="1580850" y="2903969"/>
              <a:ext cx="500091" cy="628632"/>
              <a:chOff x="1671637" y="1185861"/>
              <a:chExt cx="885901" cy="1043026"/>
            </a:xfrm>
          </p:grpSpPr>
          <p:sp>
            <p:nvSpPr>
              <p:cNvPr id="145" name="Google Shape;2051;p33"/>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46" name="Google Shape;2052;p33"/>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47" name="Google Shape;2053;p33"/>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44" name="Google Shape;2037;p33"/>
            <p:cNvSpPr/>
            <p:nvPr/>
          </p:nvSpPr>
          <p:spPr>
            <a:xfrm>
              <a:off x="724156" y="3300151"/>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Cloud Storage</a:t>
              </a:r>
              <a:endParaRPr sz="1200">
                <a:solidFill>
                  <a:schemeClr val="lt1"/>
                </a:solidFill>
                <a:latin typeface="Arial"/>
                <a:ea typeface="Arial"/>
                <a:cs typeface="Arial"/>
                <a:sym typeface="Arial"/>
              </a:endParaRPr>
            </a:p>
          </p:txBody>
        </p:sp>
      </p:grpSp>
      <p:cxnSp>
        <p:nvCxnSpPr>
          <p:cNvPr id="151" name="Google Shape;2054;p33"/>
          <p:cNvCxnSpPr>
            <a:stCxn id="108" idx="3"/>
            <a:endCxn id="193" idx="0"/>
          </p:cNvCxnSpPr>
          <p:nvPr/>
        </p:nvCxnSpPr>
        <p:spPr>
          <a:xfrm>
            <a:off x="1209022" y="3419920"/>
            <a:ext cx="3398400" cy="0"/>
          </a:xfrm>
          <a:prstGeom prst="straightConnector1">
            <a:avLst/>
          </a:prstGeom>
          <a:noFill/>
          <a:ln w="9525" cap="flat" cmpd="sng">
            <a:solidFill>
              <a:schemeClr val="dk1"/>
            </a:solidFill>
            <a:prstDash val="dashDot"/>
            <a:miter lim="800000"/>
            <a:headEnd type="none" w="sm" len="sm"/>
            <a:tailEnd type="triangle" w="med" len="med"/>
          </a:ln>
        </p:spPr>
      </p:cxnSp>
      <p:grpSp>
        <p:nvGrpSpPr>
          <p:cNvPr id="152" name="Google Shape;2055;p33"/>
          <p:cNvGrpSpPr/>
          <p:nvPr/>
        </p:nvGrpSpPr>
        <p:grpSpPr>
          <a:xfrm>
            <a:off x="5020013" y="882400"/>
            <a:ext cx="1472518" cy="635153"/>
            <a:chOff x="6342565" y="1457014"/>
            <a:chExt cx="1963357" cy="846871"/>
          </a:xfrm>
        </p:grpSpPr>
        <p:grpSp>
          <p:nvGrpSpPr>
            <p:cNvPr id="153" name="Google Shape;2056;p33"/>
            <p:cNvGrpSpPr/>
            <p:nvPr/>
          </p:nvGrpSpPr>
          <p:grpSpPr>
            <a:xfrm>
              <a:off x="6342565" y="1457014"/>
              <a:ext cx="500091" cy="628632"/>
              <a:chOff x="1671637" y="1185861"/>
              <a:chExt cx="885901" cy="1043026"/>
            </a:xfrm>
          </p:grpSpPr>
          <p:sp>
            <p:nvSpPr>
              <p:cNvPr id="159" name="Google Shape;2057;p33"/>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60" name="Google Shape;2058;p33"/>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61" name="Google Shape;2059;p33"/>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54" name="Google Shape;2060;p33"/>
            <p:cNvGrpSpPr/>
            <p:nvPr/>
          </p:nvGrpSpPr>
          <p:grpSpPr>
            <a:xfrm>
              <a:off x="6904009" y="1457014"/>
              <a:ext cx="500091" cy="628632"/>
              <a:chOff x="1671637" y="1185861"/>
              <a:chExt cx="885901" cy="1043026"/>
            </a:xfrm>
          </p:grpSpPr>
          <p:sp>
            <p:nvSpPr>
              <p:cNvPr id="156" name="Google Shape;2061;p33"/>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57" name="Google Shape;2062;p33"/>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58" name="Google Shape;2063;p33"/>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55" name="Google Shape;2041;p33"/>
            <p:cNvSpPr/>
            <p:nvPr/>
          </p:nvSpPr>
          <p:spPr>
            <a:xfrm>
              <a:off x="6592623" y="1771385"/>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dCache</a:t>
              </a:r>
              <a:endParaRPr sz="1200">
                <a:solidFill>
                  <a:schemeClr val="lt1"/>
                </a:solidFill>
                <a:latin typeface="Arial"/>
                <a:ea typeface="Arial"/>
                <a:cs typeface="Arial"/>
                <a:sym typeface="Arial"/>
              </a:endParaRPr>
            </a:p>
          </p:txBody>
        </p:sp>
      </p:grpSp>
      <p:cxnSp>
        <p:nvCxnSpPr>
          <p:cNvPr id="162" name="Google Shape;2064;p33"/>
          <p:cNvCxnSpPr>
            <a:stCxn id="118" idx="3"/>
            <a:endCxn id="193" idx="0"/>
          </p:cNvCxnSpPr>
          <p:nvPr/>
        </p:nvCxnSpPr>
        <p:spPr>
          <a:xfrm rot="10800000">
            <a:off x="4607353" y="3419835"/>
            <a:ext cx="3704700" cy="105900"/>
          </a:xfrm>
          <a:prstGeom prst="straightConnector1">
            <a:avLst/>
          </a:prstGeom>
          <a:noFill/>
          <a:ln w="9525" cap="flat" cmpd="sng">
            <a:solidFill>
              <a:schemeClr val="dk1"/>
            </a:solidFill>
            <a:prstDash val="dashDot"/>
            <a:miter lim="800000"/>
            <a:headEnd type="none" w="sm" len="sm"/>
            <a:tailEnd type="triangle" w="med" len="med"/>
          </a:ln>
        </p:spPr>
      </p:cxnSp>
      <p:grpSp>
        <p:nvGrpSpPr>
          <p:cNvPr id="163" name="Google Shape;2065;p33"/>
          <p:cNvGrpSpPr/>
          <p:nvPr/>
        </p:nvGrpSpPr>
        <p:grpSpPr>
          <a:xfrm>
            <a:off x="7612555" y="4275120"/>
            <a:ext cx="1284975" cy="696512"/>
            <a:chOff x="7204335" y="3300105"/>
            <a:chExt cx="1713300" cy="928682"/>
          </a:xfrm>
        </p:grpSpPr>
        <p:grpSp>
          <p:nvGrpSpPr>
            <p:cNvPr id="164" name="Google Shape;2066;p33"/>
            <p:cNvGrpSpPr/>
            <p:nvPr/>
          </p:nvGrpSpPr>
          <p:grpSpPr>
            <a:xfrm>
              <a:off x="7499585" y="3300105"/>
              <a:ext cx="500091" cy="628632"/>
              <a:chOff x="1671637" y="1185861"/>
              <a:chExt cx="885901" cy="1043026"/>
            </a:xfrm>
          </p:grpSpPr>
          <p:sp>
            <p:nvSpPr>
              <p:cNvPr id="166" name="Google Shape;2067;p33"/>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67" name="Google Shape;2068;p33"/>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68" name="Google Shape;2069;p33"/>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65" name="Google Shape;2043;p33"/>
            <p:cNvSpPr/>
            <p:nvPr/>
          </p:nvSpPr>
          <p:spPr>
            <a:xfrm>
              <a:off x="7204335" y="3696287"/>
              <a:ext cx="1713300" cy="532500"/>
            </a:xfrm>
            <a:prstGeom prst="cube">
              <a:avLst>
                <a:gd name="adj" fmla="val 25000"/>
              </a:avLst>
            </a:prstGeom>
            <a:solidFill>
              <a:srgbClr val="00B050"/>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CACHE</a:t>
              </a:r>
              <a:endParaRPr sz="1200">
                <a:solidFill>
                  <a:schemeClr val="lt1"/>
                </a:solidFill>
                <a:latin typeface="Arial"/>
                <a:ea typeface="Arial"/>
                <a:cs typeface="Arial"/>
                <a:sym typeface="Arial"/>
              </a:endParaRPr>
            </a:p>
          </p:txBody>
        </p:sp>
      </p:grpSp>
      <p:grpSp>
        <p:nvGrpSpPr>
          <p:cNvPr id="169" name="Google Shape;2070;p33"/>
          <p:cNvGrpSpPr/>
          <p:nvPr/>
        </p:nvGrpSpPr>
        <p:grpSpPr>
          <a:xfrm>
            <a:off x="3670674" y="5183266"/>
            <a:ext cx="1472518" cy="635153"/>
            <a:chOff x="9280761" y="981876"/>
            <a:chExt cx="1963358" cy="846871"/>
          </a:xfrm>
        </p:grpSpPr>
        <p:grpSp>
          <p:nvGrpSpPr>
            <p:cNvPr id="170" name="Google Shape;2071;p33"/>
            <p:cNvGrpSpPr/>
            <p:nvPr/>
          </p:nvGrpSpPr>
          <p:grpSpPr>
            <a:xfrm>
              <a:off x="9280761" y="981876"/>
              <a:ext cx="500091" cy="628632"/>
              <a:chOff x="1671637" y="1185861"/>
              <a:chExt cx="885901" cy="1043026"/>
            </a:xfrm>
          </p:grpSpPr>
          <p:sp>
            <p:nvSpPr>
              <p:cNvPr id="176" name="Google Shape;2072;p33"/>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77" name="Google Shape;2073;p33"/>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78" name="Google Shape;2074;p33"/>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71" name="Google Shape;2075;p33"/>
            <p:cNvGrpSpPr/>
            <p:nvPr/>
          </p:nvGrpSpPr>
          <p:grpSpPr>
            <a:xfrm>
              <a:off x="9842205" y="981876"/>
              <a:ext cx="500091" cy="628632"/>
              <a:chOff x="1671637" y="1185861"/>
              <a:chExt cx="885901" cy="1043026"/>
            </a:xfrm>
          </p:grpSpPr>
          <p:sp>
            <p:nvSpPr>
              <p:cNvPr id="173" name="Google Shape;2076;p33"/>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74" name="Google Shape;2077;p33"/>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75" name="Google Shape;2078;p33"/>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72" name="Google Shape;2079;p33"/>
            <p:cNvSpPr/>
            <p:nvPr/>
          </p:nvSpPr>
          <p:spPr>
            <a:xfrm>
              <a:off x="9530819" y="129624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STORM</a:t>
              </a:r>
              <a:endParaRPr sz="1200">
                <a:solidFill>
                  <a:schemeClr val="lt1"/>
                </a:solidFill>
                <a:latin typeface="Arial"/>
                <a:ea typeface="Arial"/>
                <a:cs typeface="Arial"/>
                <a:sym typeface="Arial"/>
              </a:endParaRPr>
            </a:p>
          </p:txBody>
        </p:sp>
      </p:grpSp>
      <p:cxnSp>
        <p:nvCxnSpPr>
          <p:cNvPr id="179" name="Google Shape;2080;p33"/>
          <p:cNvCxnSpPr>
            <a:stCxn id="172" idx="0"/>
            <a:endCxn id="193" idx="0"/>
          </p:cNvCxnSpPr>
          <p:nvPr/>
        </p:nvCxnSpPr>
        <p:spPr>
          <a:xfrm rot="10800000" flipH="1">
            <a:off x="4550627" y="3419845"/>
            <a:ext cx="56700" cy="1999200"/>
          </a:xfrm>
          <a:prstGeom prst="straightConnector1">
            <a:avLst/>
          </a:prstGeom>
          <a:noFill/>
          <a:ln w="9525" cap="flat" cmpd="sng">
            <a:solidFill>
              <a:schemeClr val="dk1"/>
            </a:solidFill>
            <a:prstDash val="dashDot"/>
            <a:miter lim="800000"/>
            <a:headEnd type="none" w="sm" len="sm"/>
            <a:tailEnd type="triangle" w="med" len="med"/>
          </a:ln>
        </p:spPr>
      </p:cxnSp>
      <p:grpSp>
        <p:nvGrpSpPr>
          <p:cNvPr id="180" name="Google Shape;2081;p33"/>
          <p:cNvGrpSpPr/>
          <p:nvPr/>
        </p:nvGrpSpPr>
        <p:grpSpPr>
          <a:xfrm>
            <a:off x="1142510" y="957976"/>
            <a:ext cx="1284975" cy="696512"/>
            <a:chOff x="7204335" y="3300105"/>
            <a:chExt cx="1713300" cy="928682"/>
          </a:xfrm>
        </p:grpSpPr>
        <p:grpSp>
          <p:nvGrpSpPr>
            <p:cNvPr id="181" name="Google Shape;2082;p33"/>
            <p:cNvGrpSpPr/>
            <p:nvPr/>
          </p:nvGrpSpPr>
          <p:grpSpPr>
            <a:xfrm>
              <a:off x="7499585" y="3300105"/>
              <a:ext cx="500091" cy="628632"/>
              <a:chOff x="1671637" y="1185861"/>
              <a:chExt cx="885901" cy="1043026"/>
            </a:xfrm>
          </p:grpSpPr>
          <p:sp>
            <p:nvSpPr>
              <p:cNvPr id="183" name="Google Shape;2083;p33"/>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84" name="Google Shape;2084;p33"/>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85" name="Google Shape;2085;p33"/>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82" name="Google Shape;2086;p33"/>
            <p:cNvSpPr/>
            <p:nvPr/>
          </p:nvSpPr>
          <p:spPr>
            <a:xfrm>
              <a:off x="7204335" y="369628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dCache</a:t>
              </a:r>
              <a:endParaRPr sz="1200">
                <a:solidFill>
                  <a:schemeClr val="lt1"/>
                </a:solidFill>
                <a:latin typeface="Arial"/>
                <a:ea typeface="Arial"/>
                <a:cs typeface="Arial"/>
                <a:sym typeface="Arial"/>
              </a:endParaRPr>
            </a:p>
          </p:txBody>
        </p:sp>
      </p:grpSp>
      <p:cxnSp>
        <p:nvCxnSpPr>
          <p:cNvPr id="186" name="Google Shape;2087;p33"/>
          <p:cNvCxnSpPr>
            <a:stCxn id="182" idx="3"/>
            <a:endCxn id="193" idx="0"/>
          </p:cNvCxnSpPr>
          <p:nvPr/>
        </p:nvCxnSpPr>
        <p:spPr>
          <a:xfrm>
            <a:off x="1735076" y="1654488"/>
            <a:ext cx="2872200" cy="1765500"/>
          </a:xfrm>
          <a:prstGeom prst="straightConnector1">
            <a:avLst/>
          </a:prstGeom>
          <a:noFill/>
          <a:ln w="9525" cap="flat" cmpd="sng">
            <a:solidFill>
              <a:schemeClr val="dk1"/>
            </a:solidFill>
            <a:prstDash val="dashDot"/>
            <a:miter lim="800000"/>
            <a:headEnd type="none" w="sm" len="sm"/>
            <a:tailEnd type="triangle" w="med" len="med"/>
          </a:ln>
        </p:spPr>
      </p:cxnSp>
      <p:sp>
        <p:nvSpPr>
          <p:cNvPr id="187" name="Google Shape;2088;p33"/>
          <p:cNvSpPr txBox="1"/>
          <p:nvPr/>
        </p:nvSpPr>
        <p:spPr>
          <a:xfrm>
            <a:off x="3156401" y="1036876"/>
            <a:ext cx="637200" cy="276900"/>
          </a:xfrm>
          <a:prstGeom prst="rect">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188" name="Google Shape;2089;p33"/>
          <p:cNvSpPr txBox="1"/>
          <p:nvPr/>
        </p:nvSpPr>
        <p:spPr>
          <a:xfrm>
            <a:off x="1635804" y="4543276"/>
            <a:ext cx="748200" cy="3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t-IT" sz="1600" b="1">
                <a:solidFill>
                  <a:srgbClr val="FFC000"/>
                </a:solidFill>
                <a:latin typeface="Arial"/>
                <a:ea typeface="Arial"/>
                <a:cs typeface="Arial"/>
                <a:sym typeface="Arial"/>
              </a:rPr>
              <a:t>$$$</a:t>
            </a:r>
            <a:endParaRPr sz="1600" b="1">
              <a:solidFill>
                <a:srgbClr val="FFC000"/>
              </a:solidFill>
              <a:latin typeface="Arial"/>
              <a:ea typeface="Arial"/>
              <a:cs typeface="Arial"/>
              <a:sym typeface="Arial"/>
            </a:endParaRPr>
          </a:p>
        </p:txBody>
      </p:sp>
      <p:sp>
        <p:nvSpPr>
          <p:cNvPr id="189" name="Google Shape;2090;p33"/>
          <p:cNvSpPr txBox="1"/>
          <p:nvPr/>
        </p:nvSpPr>
        <p:spPr>
          <a:xfrm>
            <a:off x="4257768" y="1087771"/>
            <a:ext cx="522000" cy="3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t-IT" sz="1600" b="1">
                <a:solidFill>
                  <a:srgbClr val="FFC000"/>
                </a:solidFill>
                <a:latin typeface="Arial"/>
                <a:ea typeface="Arial"/>
                <a:cs typeface="Arial"/>
                <a:sym typeface="Arial"/>
              </a:rPr>
              <a:t>$</a:t>
            </a:r>
            <a:endParaRPr sz="1600" b="1">
              <a:solidFill>
                <a:srgbClr val="FFC000"/>
              </a:solidFill>
              <a:latin typeface="Arial"/>
              <a:ea typeface="Arial"/>
              <a:cs typeface="Arial"/>
              <a:sym typeface="Arial"/>
            </a:endParaRPr>
          </a:p>
        </p:txBody>
      </p:sp>
      <p:sp>
        <p:nvSpPr>
          <p:cNvPr id="190" name="Google Shape;2091;p33"/>
          <p:cNvSpPr txBox="1"/>
          <p:nvPr/>
        </p:nvSpPr>
        <p:spPr>
          <a:xfrm>
            <a:off x="1372526" y="2701142"/>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FileC</a:t>
            </a:r>
            <a:endParaRPr sz="1200">
              <a:solidFill>
                <a:schemeClr val="dk1"/>
              </a:solidFill>
              <a:latin typeface="Arial"/>
              <a:ea typeface="Arial"/>
              <a:cs typeface="Arial"/>
              <a:sym typeface="Arial"/>
            </a:endParaRPr>
          </a:p>
        </p:txBody>
      </p:sp>
      <p:sp>
        <p:nvSpPr>
          <p:cNvPr id="191" name="Google Shape;2092;p33"/>
          <p:cNvSpPr txBox="1"/>
          <p:nvPr/>
        </p:nvSpPr>
        <p:spPr>
          <a:xfrm>
            <a:off x="8355077" y="2907650"/>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FileB</a:t>
            </a:r>
            <a:endParaRPr sz="1200">
              <a:solidFill>
                <a:schemeClr val="dk1"/>
              </a:solidFill>
              <a:latin typeface="Arial"/>
              <a:ea typeface="Arial"/>
              <a:cs typeface="Arial"/>
              <a:sym typeface="Arial"/>
            </a:endParaRPr>
          </a:p>
        </p:txBody>
      </p:sp>
      <p:sp>
        <p:nvSpPr>
          <p:cNvPr id="192" name="Google Shape;2093;p33"/>
          <p:cNvSpPr txBox="1"/>
          <p:nvPr/>
        </p:nvSpPr>
        <p:spPr>
          <a:xfrm>
            <a:off x="5837281" y="866501"/>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FileB</a:t>
            </a:r>
            <a:endParaRPr sz="1200">
              <a:solidFill>
                <a:schemeClr val="dk1"/>
              </a:solidFill>
              <a:latin typeface="Arial"/>
              <a:ea typeface="Arial"/>
              <a:cs typeface="Arial"/>
              <a:sym typeface="Arial"/>
            </a:endParaRPr>
          </a:p>
        </p:txBody>
      </p:sp>
      <p:sp>
        <p:nvSpPr>
          <p:cNvPr id="193" name="Google Shape;2038;p33"/>
          <p:cNvSpPr/>
          <p:nvPr/>
        </p:nvSpPr>
        <p:spPr>
          <a:xfrm>
            <a:off x="3736973" y="3419959"/>
            <a:ext cx="1740600" cy="385800"/>
          </a:xfrm>
          <a:prstGeom prst="rect">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DYNAFED FEDERATOR </a:t>
            </a:r>
            <a:endParaRPr sz="1200">
              <a:solidFill>
                <a:schemeClr val="lt1"/>
              </a:solidFill>
              <a:latin typeface="Arial"/>
              <a:ea typeface="Arial"/>
              <a:cs typeface="Arial"/>
              <a:sym typeface="Arial"/>
            </a:endParaRPr>
          </a:p>
        </p:txBody>
      </p:sp>
      <p:sp>
        <p:nvSpPr>
          <p:cNvPr id="194" name="Google Shape;2094;p33"/>
          <p:cNvSpPr txBox="1"/>
          <p:nvPr/>
        </p:nvSpPr>
        <p:spPr>
          <a:xfrm>
            <a:off x="4500700" y="5274989"/>
            <a:ext cx="637200" cy="2769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195" name="Google Shape;2095;p33"/>
          <p:cNvSpPr txBox="1"/>
          <p:nvPr/>
        </p:nvSpPr>
        <p:spPr>
          <a:xfrm>
            <a:off x="1806169" y="958505"/>
            <a:ext cx="637200" cy="2769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196" name="Google Shape;2096;p33"/>
          <p:cNvSpPr txBox="1"/>
          <p:nvPr/>
        </p:nvSpPr>
        <p:spPr>
          <a:xfrm>
            <a:off x="4506084" y="5283275"/>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197" name="Google Shape;2097;p33"/>
          <p:cNvSpPr txBox="1"/>
          <p:nvPr/>
        </p:nvSpPr>
        <p:spPr>
          <a:xfrm>
            <a:off x="1811553" y="966791"/>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cxnSp>
        <p:nvCxnSpPr>
          <p:cNvPr id="198" name="Google Shape;2100;p33"/>
          <p:cNvCxnSpPr>
            <a:stCxn id="200" idx="5"/>
          </p:cNvCxnSpPr>
          <p:nvPr/>
        </p:nvCxnSpPr>
        <p:spPr>
          <a:xfrm rot="10800000" flipH="1">
            <a:off x="682651" y="3800470"/>
            <a:ext cx="3933600" cy="1012500"/>
          </a:xfrm>
          <a:prstGeom prst="straightConnector1">
            <a:avLst/>
          </a:prstGeom>
          <a:noFill/>
          <a:ln w="57150" cap="flat" cmpd="sng">
            <a:solidFill>
              <a:srgbClr val="FF0000"/>
            </a:solidFill>
            <a:prstDash val="dash"/>
            <a:miter lim="800000"/>
            <a:headEnd type="none" w="sm" len="sm"/>
            <a:tailEnd type="triangle" w="med" len="med"/>
          </a:ln>
        </p:spPr>
      </p:cxnSp>
      <p:grpSp>
        <p:nvGrpSpPr>
          <p:cNvPr id="199" name="Google Shape;2102;p33"/>
          <p:cNvGrpSpPr/>
          <p:nvPr/>
        </p:nvGrpSpPr>
        <p:grpSpPr>
          <a:xfrm>
            <a:off x="401998" y="4286192"/>
            <a:ext cx="374205" cy="772716"/>
            <a:chOff x="-6782672" y="3727326"/>
            <a:chExt cx="702600" cy="1313473"/>
          </a:xfrm>
        </p:grpSpPr>
        <p:sp>
          <p:nvSpPr>
            <p:cNvPr id="200" name="Google Shape;2101;p33"/>
            <p:cNvSpPr/>
            <p:nvPr/>
          </p:nvSpPr>
          <p:spPr>
            <a:xfrm>
              <a:off x="-6782672" y="4204699"/>
              <a:ext cx="702600" cy="836100"/>
            </a:xfrm>
            <a:prstGeom prst="triangle">
              <a:avLst>
                <a:gd name="adj" fmla="val 50000"/>
              </a:avLst>
            </a:prstGeom>
            <a:solidFill>
              <a:schemeClr val="accen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201" name="Google Shape;2103;p33"/>
            <p:cNvSpPr/>
            <p:nvPr/>
          </p:nvSpPr>
          <p:spPr>
            <a:xfrm>
              <a:off x="-6682095" y="3727326"/>
              <a:ext cx="491100" cy="453000"/>
            </a:xfrm>
            <a:prstGeom prst="ellipse">
              <a:avLst/>
            </a:prstGeom>
            <a:solidFill>
              <a:srgbClr val="F4B08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202" name="Google Shape;2104;p33"/>
          <p:cNvSpPr txBox="1"/>
          <p:nvPr/>
        </p:nvSpPr>
        <p:spPr>
          <a:xfrm rot="-1475881">
            <a:off x="1209007" y="4113362"/>
            <a:ext cx="637118" cy="276810"/>
          </a:xfrm>
          <a:prstGeom prst="rect">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203" name="Google Shape;2105;p33"/>
          <p:cNvSpPr txBox="1"/>
          <p:nvPr/>
        </p:nvSpPr>
        <p:spPr>
          <a:xfrm>
            <a:off x="2497610" y="4919519"/>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204" name="Google Shape;2106;p33"/>
          <p:cNvSpPr/>
          <p:nvPr/>
        </p:nvSpPr>
        <p:spPr>
          <a:xfrm>
            <a:off x="2975104" y="911974"/>
            <a:ext cx="961800" cy="576000"/>
          </a:xfrm>
          <a:prstGeom prst="ellipse">
            <a:avLst/>
          </a:prstGeom>
          <a:noFill/>
          <a:ln w="762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b="1">
              <a:solidFill>
                <a:schemeClr val="lt1"/>
              </a:solidFill>
            </a:endParaRPr>
          </a:p>
        </p:txBody>
      </p:sp>
    </p:spTree>
    <p:extLst>
      <p:ext uri="{BB962C8B-B14F-4D97-AF65-F5344CB8AC3E}">
        <p14:creationId xmlns:p14="http://schemas.microsoft.com/office/powerpoint/2010/main" val="1627166173"/>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6" name="Google Shape;2111;p34"/>
          <p:cNvGrpSpPr/>
          <p:nvPr/>
        </p:nvGrpSpPr>
        <p:grpSpPr>
          <a:xfrm>
            <a:off x="556599" y="2784767"/>
            <a:ext cx="1217144" cy="635153"/>
            <a:chOff x="1255949" y="981876"/>
            <a:chExt cx="1622859" cy="846871"/>
          </a:xfrm>
        </p:grpSpPr>
        <p:grpSp>
          <p:nvGrpSpPr>
            <p:cNvPr id="107" name="Google Shape;2112;p34"/>
            <p:cNvGrpSpPr/>
            <p:nvPr/>
          </p:nvGrpSpPr>
          <p:grpSpPr>
            <a:xfrm>
              <a:off x="1255949" y="981876"/>
              <a:ext cx="500091" cy="628632"/>
              <a:chOff x="1671637" y="1185861"/>
              <a:chExt cx="885901" cy="1043026"/>
            </a:xfrm>
          </p:grpSpPr>
          <p:sp>
            <p:nvSpPr>
              <p:cNvPr id="113" name="Google Shape;2113;p34"/>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4" name="Google Shape;2114;p34"/>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5" name="Google Shape;2115;p34"/>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08" name="Google Shape;2116;p34"/>
            <p:cNvGrpSpPr/>
            <p:nvPr/>
          </p:nvGrpSpPr>
          <p:grpSpPr>
            <a:xfrm>
              <a:off x="1817393" y="981876"/>
              <a:ext cx="500091" cy="628632"/>
              <a:chOff x="1671637" y="1185861"/>
              <a:chExt cx="885901" cy="1043026"/>
            </a:xfrm>
          </p:grpSpPr>
          <p:sp>
            <p:nvSpPr>
              <p:cNvPr id="110" name="Google Shape;2117;p34"/>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1" name="Google Shape;2118;p34"/>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2" name="Google Shape;2119;p34"/>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09" name="Google Shape;2120;p34"/>
            <p:cNvSpPr/>
            <p:nvPr/>
          </p:nvSpPr>
          <p:spPr>
            <a:xfrm>
              <a:off x="1506008" y="1296247"/>
              <a:ext cx="13728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DPM</a:t>
              </a:r>
              <a:endParaRPr sz="1200">
                <a:solidFill>
                  <a:schemeClr val="lt1"/>
                </a:solidFill>
                <a:latin typeface="Arial"/>
                <a:ea typeface="Arial"/>
                <a:cs typeface="Arial"/>
                <a:sym typeface="Arial"/>
              </a:endParaRPr>
            </a:p>
          </p:txBody>
        </p:sp>
      </p:grpSp>
      <p:grpSp>
        <p:nvGrpSpPr>
          <p:cNvPr id="116" name="Google Shape;2121;p34"/>
          <p:cNvGrpSpPr/>
          <p:nvPr/>
        </p:nvGrpSpPr>
        <p:grpSpPr>
          <a:xfrm>
            <a:off x="7531944" y="2890582"/>
            <a:ext cx="1472518" cy="635153"/>
            <a:chOff x="9280761" y="981876"/>
            <a:chExt cx="1963358" cy="846871"/>
          </a:xfrm>
        </p:grpSpPr>
        <p:grpSp>
          <p:nvGrpSpPr>
            <p:cNvPr id="117" name="Google Shape;2122;p34"/>
            <p:cNvGrpSpPr/>
            <p:nvPr/>
          </p:nvGrpSpPr>
          <p:grpSpPr>
            <a:xfrm>
              <a:off x="9280761" y="981876"/>
              <a:ext cx="500091" cy="628632"/>
              <a:chOff x="1671637" y="1185861"/>
              <a:chExt cx="885901" cy="1043026"/>
            </a:xfrm>
          </p:grpSpPr>
          <p:sp>
            <p:nvSpPr>
              <p:cNvPr id="123" name="Google Shape;2123;p34"/>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24" name="Google Shape;2124;p34"/>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25" name="Google Shape;2125;p34"/>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18" name="Google Shape;2126;p34"/>
            <p:cNvGrpSpPr/>
            <p:nvPr/>
          </p:nvGrpSpPr>
          <p:grpSpPr>
            <a:xfrm>
              <a:off x="9842205" y="981876"/>
              <a:ext cx="500091" cy="628632"/>
              <a:chOff x="1671637" y="1185861"/>
              <a:chExt cx="885901" cy="1043026"/>
            </a:xfrm>
          </p:grpSpPr>
          <p:sp>
            <p:nvSpPr>
              <p:cNvPr id="120" name="Google Shape;2127;p34"/>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21" name="Google Shape;2128;p34"/>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22" name="Google Shape;2129;p34"/>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19" name="Google Shape;2130;p34"/>
            <p:cNvSpPr/>
            <p:nvPr/>
          </p:nvSpPr>
          <p:spPr>
            <a:xfrm>
              <a:off x="9530819" y="129624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STORM</a:t>
              </a:r>
              <a:endParaRPr sz="1200">
                <a:solidFill>
                  <a:schemeClr val="lt1"/>
                </a:solidFill>
                <a:latin typeface="Arial"/>
                <a:ea typeface="Arial"/>
                <a:cs typeface="Arial"/>
                <a:sym typeface="Arial"/>
              </a:endParaRPr>
            </a:p>
          </p:txBody>
        </p:sp>
      </p:grpSp>
      <p:grpSp>
        <p:nvGrpSpPr>
          <p:cNvPr id="126" name="Google Shape;2131;p34"/>
          <p:cNvGrpSpPr/>
          <p:nvPr/>
        </p:nvGrpSpPr>
        <p:grpSpPr>
          <a:xfrm>
            <a:off x="3052469" y="1118943"/>
            <a:ext cx="1354424" cy="934960"/>
            <a:chOff x="3783279" y="524720"/>
            <a:chExt cx="1805899" cy="1246613"/>
          </a:xfrm>
        </p:grpSpPr>
        <p:sp>
          <p:nvSpPr>
            <p:cNvPr id="127" name="Google Shape;2132;p34"/>
            <p:cNvSpPr/>
            <p:nvPr/>
          </p:nvSpPr>
          <p:spPr>
            <a:xfrm>
              <a:off x="3783279" y="524720"/>
              <a:ext cx="1685880" cy="1164888"/>
            </a:xfrm>
            <a:prstGeom prst="cloud">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nvGrpSpPr>
            <p:cNvPr id="128" name="Google Shape;2133;p34"/>
            <p:cNvGrpSpPr/>
            <p:nvPr/>
          </p:nvGrpSpPr>
          <p:grpSpPr>
            <a:xfrm>
              <a:off x="4171128" y="842651"/>
              <a:ext cx="500091" cy="628632"/>
              <a:chOff x="1671637" y="1185861"/>
              <a:chExt cx="885901" cy="1043026"/>
            </a:xfrm>
          </p:grpSpPr>
          <p:sp>
            <p:nvSpPr>
              <p:cNvPr id="134" name="Google Shape;2134;p34"/>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35" name="Google Shape;2135;p34"/>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36" name="Google Shape;2136;p34"/>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29" name="Google Shape;2137;p34"/>
            <p:cNvGrpSpPr/>
            <p:nvPr/>
          </p:nvGrpSpPr>
          <p:grpSpPr>
            <a:xfrm>
              <a:off x="4732572" y="842651"/>
              <a:ext cx="500091" cy="628632"/>
              <a:chOff x="1671637" y="1185861"/>
              <a:chExt cx="885901" cy="1043026"/>
            </a:xfrm>
          </p:grpSpPr>
          <p:sp>
            <p:nvSpPr>
              <p:cNvPr id="131" name="Google Shape;2138;p34"/>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32" name="Google Shape;2139;p34"/>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33" name="Google Shape;2140;p34"/>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30" name="Google Shape;2141;p34"/>
            <p:cNvSpPr/>
            <p:nvPr/>
          </p:nvSpPr>
          <p:spPr>
            <a:xfrm>
              <a:off x="3875878" y="1238833"/>
              <a:ext cx="1713300" cy="532500"/>
            </a:xfrm>
            <a:prstGeom prst="cube">
              <a:avLst>
                <a:gd name="adj" fmla="val 25000"/>
              </a:avLst>
            </a:prstGeom>
            <a:solidFill>
              <a:srgbClr val="BF9000"/>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Cloud Storage</a:t>
              </a:r>
              <a:endParaRPr sz="1200">
                <a:solidFill>
                  <a:schemeClr val="lt1"/>
                </a:solidFill>
                <a:latin typeface="Arial"/>
                <a:ea typeface="Arial"/>
                <a:cs typeface="Arial"/>
                <a:sym typeface="Arial"/>
              </a:endParaRPr>
            </a:p>
          </p:txBody>
        </p:sp>
      </p:grpSp>
      <p:cxnSp>
        <p:nvCxnSpPr>
          <p:cNvPr id="137" name="Google Shape;2142;p34"/>
          <p:cNvCxnSpPr>
            <a:stCxn id="145" idx="3"/>
            <a:endCxn id="194" idx="0"/>
          </p:cNvCxnSpPr>
          <p:nvPr/>
        </p:nvCxnSpPr>
        <p:spPr>
          <a:xfrm rot="10800000" flipH="1">
            <a:off x="1827242" y="3420000"/>
            <a:ext cx="2780100" cy="2415300"/>
          </a:xfrm>
          <a:prstGeom prst="straightConnector1">
            <a:avLst/>
          </a:prstGeom>
          <a:noFill/>
          <a:ln w="9525" cap="flat" cmpd="sng">
            <a:solidFill>
              <a:schemeClr val="dk1"/>
            </a:solidFill>
            <a:prstDash val="dashDot"/>
            <a:miter lim="800000"/>
            <a:headEnd type="none" w="sm" len="sm"/>
            <a:tailEnd type="triangle" w="med" len="med"/>
          </a:ln>
        </p:spPr>
      </p:cxnSp>
      <p:cxnSp>
        <p:nvCxnSpPr>
          <p:cNvPr id="138" name="Google Shape;2145;p34"/>
          <p:cNvCxnSpPr>
            <a:stCxn id="130" idx="3"/>
            <a:endCxn id="194" idx="0"/>
          </p:cNvCxnSpPr>
          <p:nvPr/>
        </p:nvCxnSpPr>
        <p:spPr>
          <a:xfrm>
            <a:off x="3714484" y="2053903"/>
            <a:ext cx="892800" cy="1366200"/>
          </a:xfrm>
          <a:prstGeom prst="straightConnector1">
            <a:avLst/>
          </a:prstGeom>
          <a:noFill/>
          <a:ln w="9525" cap="flat" cmpd="sng">
            <a:solidFill>
              <a:schemeClr val="dk1"/>
            </a:solidFill>
            <a:prstDash val="dashDot"/>
            <a:miter lim="800000"/>
            <a:headEnd type="none" w="sm" len="sm"/>
            <a:tailEnd type="triangle" w="med" len="med"/>
          </a:ln>
        </p:spPr>
      </p:cxnSp>
      <p:cxnSp>
        <p:nvCxnSpPr>
          <p:cNvPr id="139" name="Google Shape;2146;p34"/>
          <p:cNvCxnSpPr>
            <a:stCxn id="156" idx="3"/>
            <a:endCxn id="194" idx="0"/>
          </p:cNvCxnSpPr>
          <p:nvPr/>
        </p:nvCxnSpPr>
        <p:spPr>
          <a:xfrm flipH="1">
            <a:off x="4607322" y="1517553"/>
            <a:ext cx="1192800" cy="1902300"/>
          </a:xfrm>
          <a:prstGeom prst="straightConnector1">
            <a:avLst/>
          </a:prstGeom>
          <a:noFill/>
          <a:ln w="9525" cap="flat" cmpd="sng">
            <a:solidFill>
              <a:schemeClr val="dk1"/>
            </a:solidFill>
            <a:prstDash val="dashDot"/>
            <a:miter lim="800000"/>
            <a:headEnd type="none" w="sm" len="sm"/>
            <a:tailEnd type="triangle" w="med" len="med"/>
          </a:ln>
        </p:spPr>
      </p:cxnSp>
      <p:cxnSp>
        <p:nvCxnSpPr>
          <p:cNvPr id="140" name="Google Shape;2148;p34"/>
          <p:cNvCxnSpPr>
            <a:stCxn id="166" idx="3"/>
            <a:endCxn id="194" idx="0"/>
          </p:cNvCxnSpPr>
          <p:nvPr/>
        </p:nvCxnSpPr>
        <p:spPr>
          <a:xfrm rot="10800000">
            <a:off x="4607221" y="3420031"/>
            <a:ext cx="3597900" cy="1551600"/>
          </a:xfrm>
          <a:prstGeom prst="straightConnector1">
            <a:avLst/>
          </a:prstGeom>
          <a:noFill/>
          <a:ln w="9525" cap="flat" cmpd="sng">
            <a:solidFill>
              <a:schemeClr val="dk1"/>
            </a:solidFill>
            <a:prstDash val="dashDot"/>
            <a:miter lim="800000"/>
            <a:headEnd type="none" w="sm" len="sm"/>
            <a:tailEnd type="triangle" w="med" len="med"/>
          </a:ln>
        </p:spPr>
      </p:cxnSp>
      <p:grpSp>
        <p:nvGrpSpPr>
          <p:cNvPr id="141" name="Google Shape;2150;p34"/>
          <p:cNvGrpSpPr/>
          <p:nvPr/>
        </p:nvGrpSpPr>
        <p:grpSpPr>
          <a:xfrm>
            <a:off x="1165227" y="4900340"/>
            <a:ext cx="1354424" cy="934960"/>
            <a:chOff x="631557" y="2586038"/>
            <a:chExt cx="1805899" cy="1246613"/>
          </a:xfrm>
        </p:grpSpPr>
        <p:sp>
          <p:nvSpPr>
            <p:cNvPr id="142" name="Google Shape;2151;p34"/>
            <p:cNvSpPr/>
            <p:nvPr/>
          </p:nvSpPr>
          <p:spPr>
            <a:xfrm>
              <a:off x="631557" y="2586038"/>
              <a:ext cx="1685880" cy="1164888"/>
            </a:xfrm>
            <a:prstGeom prst="cloud">
              <a:avLst/>
            </a:prstGeom>
            <a:solidFill>
              <a:srgbClr val="CCCCCC"/>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nvGrpSpPr>
            <p:cNvPr id="143" name="Google Shape;2152;p34"/>
            <p:cNvGrpSpPr/>
            <p:nvPr/>
          </p:nvGrpSpPr>
          <p:grpSpPr>
            <a:xfrm>
              <a:off x="1019406" y="2903969"/>
              <a:ext cx="500091" cy="628632"/>
              <a:chOff x="1671637" y="1185861"/>
              <a:chExt cx="885901" cy="1043026"/>
            </a:xfrm>
          </p:grpSpPr>
          <p:sp>
            <p:nvSpPr>
              <p:cNvPr id="149" name="Google Shape;2153;p34"/>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50" name="Google Shape;2154;p34"/>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51" name="Google Shape;2155;p34"/>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44" name="Google Shape;2156;p34"/>
            <p:cNvGrpSpPr/>
            <p:nvPr/>
          </p:nvGrpSpPr>
          <p:grpSpPr>
            <a:xfrm>
              <a:off x="1580850" y="2903969"/>
              <a:ext cx="500091" cy="628632"/>
              <a:chOff x="1671637" y="1185861"/>
              <a:chExt cx="885901" cy="1043026"/>
            </a:xfrm>
          </p:grpSpPr>
          <p:sp>
            <p:nvSpPr>
              <p:cNvPr id="146" name="Google Shape;2157;p34"/>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47" name="Google Shape;2158;p34"/>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48" name="Google Shape;2159;p34"/>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45" name="Google Shape;2143;p34"/>
            <p:cNvSpPr/>
            <p:nvPr/>
          </p:nvSpPr>
          <p:spPr>
            <a:xfrm>
              <a:off x="724156" y="3300151"/>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Cloud Storage</a:t>
              </a:r>
              <a:endParaRPr sz="1200">
                <a:solidFill>
                  <a:schemeClr val="lt1"/>
                </a:solidFill>
                <a:latin typeface="Arial"/>
                <a:ea typeface="Arial"/>
                <a:cs typeface="Arial"/>
                <a:sym typeface="Arial"/>
              </a:endParaRPr>
            </a:p>
          </p:txBody>
        </p:sp>
      </p:grpSp>
      <p:cxnSp>
        <p:nvCxnSpPr>
          <p:cNvPr id="152" name="Google Shape;2160;p34"/>
          <p:cNvCxnSpPr>
            <a:stCxn id="109" idx="3"/>
            <a:endCxn id="194" idx="0"/>
          </p:cNvCxnSpPr>
          <p:nvPr/>
        </p:nvCxnSpPr>
        <p:spPr>
          <a:xfrm>
            <a:off x="1209022" y="3419920"/>
            <a:ext cx="3398400" cy="0"/>
          </a:xfrm>
          <a:prstGeom prst="straightConnector1">
            <a:avLst/>
          </a:prstGeom>
          <a:noFill/>
          <a:ln w="9525" cap="flat" cmpd="sng">
            <a:solidFill>
              <a:schemeClr val="dk1"/>
            </a:solidFill>
            <a:prstDash val="dashDot"/>
            <a:miter lim="800000"/>
            <a:headEnd type="none" w="sm" len="sm"/>
            <a:tailEnd type="triangle" w="med" len="med"/>
          </a:ln>
        </p:spPr>
      </p:cxnSp>
      <p:grpSp>
        <p:nvGrpSpPr>
          <p:cNvPr id="153" name="Google Shape;2161;p34"/>
          <p:cNvGrpSpPr/>
          <p:nvPr/>
        </p:nvGrpSpPr>
        <p:grpSpPr>
          <a:xfrm>
            <a:off x="5020013" y="882400"/>
            <a:ext cx="1472518" cy="635153"/>
            <a:chOff x="6342565" y="1457014"/>
            <a:chExt cx="1963357" cy="846871"/>
          </a:xfrm>
        </p:grpSpPr>
        <p:grpSp>
          <p:nvGrpSpPr>
            <p:cNvPr id="154" name="Google Shape;2162;p34"/>
            <p:cNvGrpSpPr/>
            <p:nvPr/>
          </p:nvGrpSpPr>
          <p:grpSpPr>
            <a:xfrm>
              <a:off x="6342565" y="1457014"/>
              <a:ext cx="500091" cy="628632"/>
              <a:chOff x="1671637" y="1185861"/>
              <a:chExt cx="885901" cy="1043026"/>
            </a:xfrm>
          </p:grpSpPr>
          <p:sp>
            <p:nvSpPr>
              <p:cNvPr id="160" name="Google Shape;2163;p34"/>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61" name="Google Shape;2164;p34"/>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62" name="Google Shape;2165;p34"/>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55" name="Google Shape;2166;p34"/>
            <p:cNvGrpSpPr/>
            <p:nvPr/>
          </p:nvGrpSpPr>
          <p:grpSpPr>
            <a:xfrm>
              <a:off x="6904009" y="1457014"/>
              <a:ext cx="500091" cy="628632"/>
              <a:chOff x="1671637" y="1185861"/>
              <a:chExt cx="885901" cy="1043026"/>
            </a:xfrm>
          </p:grpSpPr>
          <p:sp>
            <p:nvSpPr>
              <p:cNvPr id="157" name="Google Shape;2167;p34"/>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58" name="Google Shape;2168;p34"/>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59" name="Google Shape;2169;p34"/>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56" name="Google Shape;2147;p34"/>
            <p:cNvSpPr/>
            <p:nvPr/>
          </p:nvSpPr>
          <p:spPr>
            <a:xfrm>
              <a:off x="6592623" y="1771385"/>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dCache</a:t>
              </a:r>
              <a:endParaRPr sz="1200">
                <a:solidFill>
                  <a:schemeClr val="lt1"/>
                </a:solidFill>
                <a:latin typeface="Arial"/>
                <a:ea typeface="Arial"/>
                <a:cs typeface="Arial"/>
                <a:sym typeface="Arial"/>
              </a:endParaRPr>
            </a:p>
          </p:txBody>
        </p:sp>
      </p:grpSp>
      <p:cxnSp>
        <p:nvCxnSpPr>
          <p:cNvPr id="163" name="Google Shape;2170;p34"/>
          <p:cNvCxnSpPr>
            <a:stCxn id="119" idx="3"/>
            <a:endCxn id="194" idx="0"/>
          </p:cNvCxnSpPr>
          <p:nvPr/>
        </p:nvCxnSpPr>
        <p:spPr>
          <a:xfrm rot="10800000">
            <a:off x="4607353" y="3419835"/>
            <a:ext cx="3704700" cy="105900"/>
          </a:xfrm>
          <a:prstGeom prst="straightConnector1">
            <a:avLst/>
          </a:prstGeom>
          <a:noFill/>
          <a:ln w="9525" cap="flat" cmpd="sng">
            <a:solidFill>
              <a:schemeClr val="dk1"/>
            </a:solidFill>
            <a:prstDash val="dashDot"/>
            <a:miter lim="800000"/>
            <a:headEnd type="none" w="sm" len="sm"/>
            <a:tailEnd type="triangle" w="med" len="med"/>
          </a:ln>
        </p:spPr>
      </p:cxnSp>
      <p:grpSp>
        <p:nvGrpSpPr>
          <p:cNvPr id="164" name="Google Shape;2171;p34"/>
          <p:cNvGrpSpPr/>
          <p:nvPr/>
        </p:nvGrpSpPr>
        <p:grpSpPr>
          <a:xfrm>
            <a:off x="7612555" y="4275120"/>
            <a:ext cx="1284975" cy="696512"/>
            <a:chOff x="7204335" y="3300105"/>
            <a:chExt cx="1713300" cy="928682"/>
          </a:xfrm>
        </p:grpSpPr>
        <p:grpSp>
          <p:nvGrpSpPr>
            <p:cNvPr id="165" name="Google Shape;2172;p34"/>
            <p:cNvGrpSpPr/>
            <p:nvPr/>
          </p:nvGrpSpPr>
          <p:grpSpPr>
            <a:xfrm>
              <a:off x="7499585" y="3300105"/>
              <a:ext cx="500091" cy="628632"/>
              <a:chOff x="1671637" y="1185861"/>
              <a:chExt cx="885901" cy="1043026"/>
            </a:xfrm>
          </p:grpSpPr>
          <p:sp>
            <p:nvSpPr>
              <p:cNvPr id="167" name="Google Shape;2173;p34"/>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68" name="Google Shape;2174;p34"/>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69" name="Google Shape;2175;p34"/>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66" name="Google Shape;2149;p34"/>
            <p:cNvSpPr/>
            <p:nvPr/>
          </p:nvSpPr>
          <p:spPr>
            <a:xfrm>
              <a:off x="7204335" y="3696287"/>
              <a:ext cx="1713300" cy="532500"/>
            </a:xfrm>
            <a:prstGeom prst="cube">
              <a:avLst>
                <a:gd name="adj" fmla="val 25000"/>
              </a:avLst>
            </a:prstGeom>
            <a:solidFill>
              <a:srgbClr val="00B050"/>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CACHE</a:t>
              </a:r>
              <a:endParaRPr sz="1200">
                <a:solidFill>
                  <a:schemeClr val="lt1"/>
                </a:solidFill>
                <a:latin typeface="Arial"/>
                <a:ea typeface="Arial"/>
                <a:cs typeface="Arial"/>
                <a:sym typeface="Arial"/>
              </a:endParaRPr>
            </a:p>
          </p:txBody>
        </p:sp>
      </p:grpSp>
      <p:grpSp>
        <p:nvGrpSpPr>
          <p:cNvPr id="170" name="Google Shape;2176;p34"/>
          <p:cNvGrpSpPr/>
          <p:nvPr/>
        </p:nvGrpSpPr>
        <p:grpSpPr>
          <a:xfrm>
            <a:off x="3670674" y="5183266"/>
            <a:ext cx="1472518" cy="635153"/>
            <a:chOff x="9280761" y="981876"/>
            <a:chExt cx="1963358" cy="846871"/>
          </a:xfrm>
        </p:grpSpPr>
        <p:grpSp>
          <p:nvGrpSpPr>
            <p:cNvPr id="171" name="Google Shape;2177;p34"/>
            <p:cNvGrpSpPr/>
            <p:nvPr/>
          </p:nvGrpSpPr>
          <p:grpSpPr>
            <a:xfrm>
              <a:off x="9280761" y="981876"/>
              <a:ext cx="500091" cy="628632"/>
              <a:chOff x="1671637" y="1185861"/>
              <a:chExt cx="885901" cy="1043026"/>
            </a:xfrm>
          </p:grpSpPr>
          <p:sp>
            <p:nvSpPr>
              <p:cNvPr id="177" name="Google Shape;2178;p34"/>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78" name="Google Shape;2179;p34"/>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79" name="Google Shape;2180;p34"/>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72" name="Google Shape;2181;p34"/>
            <p:cNvGrpSpPr/>
            <p:nvPr/>
          </p:nvGrpSpPr>
          <p:grpSpPr>
            <a:xfrm>
              <a:off x="9842205" y="981876"/>
              <a:ext cx="500091" cy="628632"/>
              <a:chOff x="1671637" y="1185861"/>
              <a:chExt cx="885901" cy="1043026"/>
            </a:xfrm>
          </p:grpSpPr>
          <p:sp>
            <p:nvSpPr>
              <p:cNvPr id="174" name="Google Shape;2182;p34"/>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75" name="Google Shape;2183;p34"/>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76" name="Google Shape;2184;p34"/>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73" name="Google Shape;2185;p34"/>
            <p:cNvSpPr/>
            <p:nvPr/>
          </p:nvSpPr>
          <p:spPr>
            <a:xfrm>
              <a:off x="9530819" y="129624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STORM</a:t>
              </a:r>
              <a:endParaRPr sz="1200">
                <a:solidFill>
                  <a:schemeClr val="lt1"/>
                </a:solidFill>
                <a:latin typeface="Arial"/>
                <a:ea typeface="Arial"/>
                <a:cs typeface="Arial"/>
                <a:sym typeface="Arial"/>
              </a:endParaRPr>
            </a:p>
          </p:txBody>
        </p:sp>
      </p:grpSp>
      <p:cxnSp>
        <p:nvCxnSpPr>
          <p:cNvPr id="180" name="Google Shape;2186;p34"/>
          <p:cNvCxnSpPr>
            <a:stCxn id="173" idx="0"/>
            <a:endCxn id="194" idx="0"/>
          </p:cNvCxnSpPr>
          <p:nvPr/>
        </p:nvCxnSpPr>
        <p:spPr>
          <a:xfrm rot="10800000" flipH="1">
            <a:off x="4550627" y="3419845"/>
            <a:ext cx="56700" cy="1999200"/>
          </a:xfrm>
          <a:prstGeom prst="straightConnector1">
            <a:avLst/>
          </a:prstGeom>
          <a:noFill/>
          <a:ln w="9525" cap="flat" cmpd="sng">
            <a:solidFill>
              <a:schemeClr val="dk1"/>
            </a:solidFill>
            <a:prstDash val="dashDot"/>
            <a:miter lim="800000"/>
            <a:headEnd type="none" w="sm" len="sm"/>
            <a:tailEnd type="triangle" w="med" len="med"/>
          </a:ln>
        </p:spPr>
      </p:cxnSp>
      <p:grpSp>
        <p:nvGrpSpPr>
          <p:cNvPr id="181" name="Google Shape;2187;p34"/>
          <p:cNvGrpSpPr/>
          <p:nvPr/>
        </p:nvGrpSpPr>
        <p:grpSpPr>
          <a:xfrm>
            <a:off x="1142510" y="957976"/>
            <a:ext cx="1284975" cy="696512"/>
            <a:chOff x="7204335" y="3300105"/>
            <a:chExt cx="1713300" cy="928682"/>
          </a:xfrm>
        </p:grpSpPr>
        <p:grpSp>
          <p:nvGrpSpPr>
            <p:cNvPr id="182" name="Google Shape;2188;p34"/>
            <p:cNvGrpSpPr/>
            <p:nvPr/>
          </p:nvGrpSpPr>
          <p:grpSpPr>
            <a:xfrm>
              <a:off x="7499585" y="3300105"/>
              <a:ext cx="500091" cy="628632"/>
              <a:chOff x="1671637" y="1185861"/>
              <a:chExt cx="885901" cy="1043026"/>
            </a:xfrm>
          </p:grpSpPr>
          <p:sp>
            <p:nvSpPr>
              <p:cNvPr id="184" name="Google Shape;2189;p34"/>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85" name="Google Shape;2190;p34"/>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86" name="Google Shape;2191;p34"/>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83" name="Google Shape;2192;p34"/>
            <p:cNvSpPr/>
            <p:nvPr/>
          </p:nvSpPr>
          <p:spPr>
            <a:xfrm>
              <a:off x="7204335" y="369628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dCache</a:t>
              </a:r>
              <a:endParaRPr sz="1200">
                <a:solidFill>
                  <a:schemeClr val="lt1"/>
                </a:solidFill>
                <a:latin typeface="Arial"/>
                <a:ea typeface="Arial"/>
                <a:cs typeface="Arial"/>
                <a:sym typeface="Arial"/>
              </a:endParaRPr>
            </a:p>
          </p:txBody>
        </p:sp>
      </p:grpSp>
      <p:cxnSp>
        <p:nvCxnSpPr>
          <p:cNvPr id="187" name="Google Shape;2193;p34"/>
          <p:cNvCxnSpPr>
            <a:stCxn id="183" idx="3"/>
            <a:endCxn id="194" idx="0"/>
          </p:cNvCxnSpPr>
          <p:nvPr/>
        </p:nvCxnSpPr>
        <p:spPr>
          <a:xfrm>
            <a:off x="1735076" y="1654488"/>
            <a:ext cx="2872200" cy="1765500"/>
          </a:xfrm>
          <a:prstGeom prst="straightConnector1">
            <a:avLst/>
          </a:prstGeom>
          <a:noFill/>
          <a:ln w="9525" cap="flat" cmpd="sng">
            <a:solidFill>
              <a:schemeClr val="dk1"/>
            </a:solidFill>
            <a:prstDash val="dashDot"/>
            <a:miter lim="800000"/>
            <a:headEnd type="none" w="sm" len="sm"/>
            <a:tailEnd type="triangle" w="med" len="med"/>
          </a:ln>
        </p:spPr>
      </p:cxnSp>
      <p:sp>
        <p:nvSpPr>
          <p:cNvPr id="188" name="Google Shape;2194;p34"/>
          <p:cNvSpPr txBox="1"/>
          <p:nvPr/>
        </p:nvSpPr>
        <p:spPr>
          <a:xfrm>
            <a:off x="3156401" y="1036876"/>
            <a:ext cx="637200" cy="276900"/>
          </a:xfrm>
          <a:prstGeom prst="rect">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189" name="Google Shape;2195;p34"/>
          <p:cNvSpPr txBox="1"/>
          <p:nvPr/>
        </p:nvSpPr>
        <p:spPr>
          <a:xfrm>
            <a:off x="1635804" y="4543276"/>
            <a:ext cx="748200" cy="3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t-IT" sz="1600" b="1">
                <a:solidFill>
                  <a:srgbClr val="FFC000"/>
                </a:solidFill>
                <a:latin typeface="Arial"/>
                <a:ea typeface="Arial"/>
                <a:cs typeface="Arial"/>
                <a:sym typeface="Arial"/>
              </a:rPr>
              <a:t>$$$</a:t>
            </a:r>
            <a:endParaRPr sz="1600" b="1">
              <a:solidFill>
                <a:srgbClr val="FFC000"/>
              </a:solidFill>
              <a:latin typeface="Arial"/>
              <a:ea typeface="Arial"/>
              <a:cs typeface="Arial"/>
              <a:sym typeface="Arial"/>
            </a:endParaRPr>
          </a:p>
        </p:txBody>
      </p:sp>
      <p:sp>
        <p:nvSpPr>
          <p:cNvPr id="190" name="Google Shape;2196;p34"/>
          <p:cNvSpPr txBox="1"/>
          <p:nvPr/>
        </p:nvSpPr>
        <p:spPr>
          <a:xfrm>
            <a:off x="4257768" y="1087771"/>
            <a:ext cx="522000" cy="3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t-IT" sz="1600" b="1">
                <a:solidFill>
                  <a:srgbClr val="FFC000"/>
                </a:solidFill>
                <a:latin typeface="Arial"/>
                <a:ea typeface="Arial"/>
                <a:cs typeface="Arial"/>
                <a:sym typeface="Arial"/>
              </a:rPr>
              <a:t>$</a:t>
            </a:r>
            <a:endParaRPr sz="1600" b="1">
              <a:solidFill>
                <a:srgbClr val="FFC000"/>
              </a:solidFill>
              <a:latin typeface="Arial"/>
              <a:ea typeface="Arial"/>
              <a:cs typeface="Arial"/>
              <a:sym typeface="Arial"/>
            </a:endParaRPr>
          </a:p>
        </p:txBody>
      </p:sp>
      <p:sp>
        <p:nvSpPr>
          <p:cNvPr id="191" name="Google Shape;2197;p34"/>
          <p:cNvSpPr txBox="1"/>
          <p:nvPr/>
        </p:nvSpPr>
        <p:spPr>
          <a:xfrm>
            <a:off x="1372526" y="2701142"/>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FileC</a:t>
            </a:r>
            <a:endParaRPr sz="1200">
              <a:solidFill>
                <a:schemeClr val="dk1"/>
              </a:solidFill>
              <a:latin typeface="Arial"/>
              <a:ea typeface="Arial"/>
              <a:cs typeface="Arial"/>
              <a:sym typeface="Arial"/>
            </a:endParaRPr>
          </a:p>
        </p:txBody>
      </p:sp>
      <p:sp>
        <p:nvSpPr>
          <p:cNvPr id="192" name="Google Shape;2198;p34"/>
          <p:cNvSpPr txBox="1"/>
          <p:nvPr/>
        </p:nvSpPr>
        <p:spPr>
          <a:xfrm>
            <a:off x="8355077" y="2907650"/>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FileB</a:t>
            </a:r>
            <a:endParaRPr sz="1200">
              <a:solidFill>
                <a:schemeClr val="dk1"/>
              </a:solidFill>
              <a:latin typeface="Arial"/>
              <a:ea typeface="Arial"/>
              <a:cs typeface="Arial"/>
              <a:sym typeface="Arial"/>
            </a:endParaRPr>
          </a:p>
        </p:txBody>
      </p:sp>
      <p:sp>
        <p:nvSpPr>
          <p:cNvPr id="193" name="Google Shape;2199;p34"/>
          <p:cNvSpPr txBox="1"/>
          <p:nvPr/>
        </p:nvSpPr>
        <p:spPr>
          <a:xfrm>
            <a:off x="5837281" y="866501"/>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FileB</a:t>
            </a:r>
            <a:endParaRPr sz="1200">
              <a:solidFill>
                <a:schemeClr val="dk1"/>
              </a:solidFill>
              <a:latin typeface="Arial"/>
              <a:ea typeface="Arial"/>
              <a:cs typeface="Arial"/>
              <a:sym typeface="Arial"/>
            </a:endParaRPr>
          </a:p>
        </p:txBody>
      </p:sp>
      <p:sp>
        <p:nvSpPr>
          <p:cNvPr id="194" name="Google Shape;2144;p34"/>
          <p:cNvSpPr/>
          <p:nvPr/>
        </p:nvSpPr>
        <p:spPr>
          <a:xfrm>
            <a:off x="3736973" y="3419959"/>
            <a:ext cx="1740600" cy="385800"/>
          </a:xfrm>
          <a:prstGeom prst="rect">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DYNAFED FEDERATOR </a:t>
            </a:r>
            <a:endParaRPr sz="1200">
              <a:solidFill>
                <a:schemeClr val="lt1"/>
              </a:solidFill>
              <a:latin typeface="Arial"/>
              <a:ea typeface="Arial"/>
              <a:cs typeface="Arial"/>
              <a:sym typeface="Arial"/>
            </a:endParaRPr>
          </a:p>
        </p:txBody>
      </p:sp>
      <p:sp>
        <p:nvSpPr>
          <p:cNvPr id="195" name="Google Shape;2200;p34"/>
          <p:cNvSpPr txBox="1"/>
          <p:nvPr/>
        </p:nvSpPr>
        <p:spPr>
          <a:xfrm>
            <a:off x="4500700" y="5274989"/>
            <a:ext cx="637200" cy="2769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196" name="Google Shape;2201;p34"/>
          <p:cNvSpPr txBox="1"/>
          <p:nvPr/>
        </p:nvSpPr>
        <p:spPr>
          <a:xfrm>
            <a:off x="1806169" y="958505"/>
            <a:ext cx="637200" cy="2769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197" name="Google Shape;2202;p34"/>
          <p:cNvSpPr txBox="1"/>
          <p:nvPr/>
        </p:nvSpPr>
        <p:spPr>
          <a:xfrm>
            <a:off x="4506084" y="5283275"/>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198" name="Google Shape;2203;p34"/>
          <p:cNvSpPr txBox="1"/>
          <p:nvPr/>
        </p:nvSpPr>
        <p:spPr>
          <a:xfrm>
            <a:off x="1811553" y="966791"/>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cxnSp>
        <p:nvCxnSpPr>
          <p:cNvPr id="199" name="Google Shape;2206;p34"/>
          <p:cNvCxnSpPr>
            <a:stCxn id="201" idx="5"/>
          </p:cNvCxnSpPr>
          <p:nvPr/>
        </p:nvCxnSpPr>
        <p:spPr>
          <a:xfrm rot="10800000" flipH="1">
            <a:off x="682651" y="3800470"/>
            <a:ext cx="3933600" cy="1012500"/>
          </a:xfrm>
          <a:prstGeom prst="straightConnector1">
            <a:avLst/>
          </a:prstGeom>
          <a:noFill/>
          <a:ln w="57150" cap="flat" cmpd="sng">
            <a:solidFill>
              <a:srgbClr val="FF0000"/>
            </a:solidFill>
            <a:prstDash val="dash"/>
            <a:miter lim="800000"/>
            <a:headEnd type="none" w="sm" len="sm"/>
            <a:tailEnd type="triangle" w="med" len="med"/>
          </a:ln>
        </p:spPr>
      </p:cxnSp>
      <p:grpSp>
        <p:nvGrpSpPr>
          <p:cNvPr id="200" name="Google Shape;2208;p34"/>
          <p:cNvGrpSpPr/>
          <p:nvPr/>
        </p:nvGrpSpPr>
        <p:grpSpPr>
          <a:xfrm>
            <a:off x="401998" y="4286192"/>
            <a:ext cx="374205" cy="772716"/>
            <a:chOff x="-6782672" y="3727326"/>
            <a:chExt cx="702600" cy="1313473"/>
          </a:xfrm>
        </p:grpSpPr>
        <p:sp>
          <p:nvSpPr>
            <p:cNvPr id="201" name="Google Shape;2207;p34"/>
            <p:cNvSpPr/>
            <p:nvPr/>
          </p:nvSpPr>
          <p:spPr>
            <a:xfrm>
              <a:off x="-6782672" y="4204699"/>
              <a:ext cx="702600" cy="836100"/>
            </a:xfrm>
            <a:prstGeom prst="triangle">
              <a:avLst>
                <a:gd name="adj" fmla="val 50000"/>
              </a:avLst>
            </a:prstGeom>
            <a:solidFill>
              <a:schemeClr val="accen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202" name="Google Shape;2209;p34"/>
            <p:cNvSpPr/>
            <p:nvPr/>
          </p:nvSpPr>
          <p:spPr>
            <a:xfrm>
              <a:off x="-6682095" y="3727326"/>
              <a:ext cx="491100" cy="453000"/>
            </a:xfrm>
            <a:prstGeom prst="ellipse">
              <a:avLst/>
            </a:prstGeom>
            <a:solidFill>
              <a:srgbClr val="F4B08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cxnSp>
        <p:nvCxnSpPr>
          <p:cNvPr id="203" name="Google Shape;2210;p34"/>
          <p:cNvCxnSpPr/>
          <p:nvPr/>
        </p:nvCxnSpPr>
        <p:spPr>
          <a:xfrm>
            <a:off x="4616211" y="3800514"/>
            <a:ext cx="3697800" cy="766500"/>
          </a:xfrm>
          <a:prstGeom prst="curvedConnector3">
            <a:avLst>
              <a:gd name="adj1" fmla="val 0"/>
            </a:avLst>
          </a:prstGeom>
          <a:noFill/>
          <a:ln w="57150" cap="flat" cmpd="sng">
            <a:solidFill>
              <a:srgbClr val="FF0000"/>
            </a:solidFill>
            <a:prstDash val="dash"/>
            <a:miter lim="800000"/>
            <a:headEnd type="none" w="sm" len="sm"/>
            <a:tailEnd type="triangle" w="med" len="med"/>
          </a:ln>
        </p:spPr>
      </p:cxnSp>
      <p:sp>
        <p:nvSpPr>
          <p:cNvPr id="204" name="Google Shape;2211;p34"/>
          <p:cNvSpPr txBox="1"/>
          <p:nvPr/>
        </p:nvSpPr>
        <p:spPr>
          <a:xfrm rot="-1475881">
            <a:off x="1209007" y="4113362"/>
            <a:ext cx="637118" cy="276810"/>
          </a:xfrm>
          <a:prstGeom prst="rect">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205" name="Google Shape;2212;p34"/>
          <p:cNvSpPr txBox="1"/>
          <p:nvPr/>
        </p:nvSpPr>
        <p:spPr>
          <a:xfrm>
            <a:off x="2497610" y="4919519"/>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206" name="Google Shape;2213;p34"/>
          <p:cNvSpPr/>
          <p:nvPr/>
        </p:nvSpPr>
        <p:spPr>
          <a:xfrm>
            <a:off x="2975104" y="911974"/>
            <a:ext cx="961800" cy="576000"/>
          </a:xfrm>
          <a:prstGeom prst="ellipse">
            <a:avLst/>
          </a:prstGeom>
          <a:noFill/>
          <a:ln w="762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b="1">
              <a:solidFill>
                <a:schemeClr val="lt1"/>
              </a:solidFill>
            </a:endParaRPr>
          </a:p>
        </p:txBody>
      </p:sp>
    </p:spTree>
    <p:extLst>
      <p:ext uri="{BB962C8B-B14F-4D97-AF65-F5344CB8AC3E}">
        <p14:creationId xmlns:p14="http://schemas.microsoft.com/office/powerpoint/2010/main" val="21426776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2218;p35"/>
          <p:cNvGrpSpPr/>
          <p:nvPr/>
        </p:nvGrpSpPr>
        <p:grpSpPr>
          <a:xfrm>
            <a:off x="556599" y="2784767"/>
            <a:ext cx="1217144" cy="635153"/>
            <a:chOff x="1255949" y="981876"/>
            <a:chExt cx="1622859" cy="846871"/>
          </a:xfrm>
        </p:grpSpPr>
        <p:grpSp>
          <p:nvGrpSpPr>
            <p:cNvPr id="3" name="Google Shape;2219;p35"/>
            <p:cNvGrpSpPr/>
            <p:nvPr/>
          </p:nvGrpSpPr>
          <p:grpSpPr>
            <a:xfrm>
              <a:off x="1255949" y="981876"/>
              <a:ext cx="500091" cy="628632"/>
              <a:chOff x="1671637" y="1185861"/>
              <a:chExt cx="885901" cy="1043026"/>
            </a:xfrm>
          </p:grpSpPr>
          <p:sp>
            <p:nvSpPr>
              <p:cNvPr id="9" name="Google Shape;2220;p35"/>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0" name="Google Shape;2221;p35"/>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 name="Google Shape;2222;p35"/>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4" name="Google Shape;2223;p35"/>
            <p:cNvGrpSpPr/>
            <p:nvPr/>
          </p:nvGrpSpPr>
          <p:grpSpPr>
            <a:xfrm>
              <a:off x="1817393" y="981876"/>
              <a:ext cx="500091" cy="628632"/>
              <a:chOff x="1671637" y="1185861"/>
              <a:chExt cx="885901" cy="1043026"/>
            </a:xfrm>
          </p:grpSpPr>
          <p:sp>
            <p:nvSpPr>
              <p:cNvPr id="6" name="Google Shape;2224;p35"/>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7" name="Google Shape;2225;p35"/>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8" name="Google Shape;2226;p35"/>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5" name="Google Shape;2227;p35"/>
            <p:cNvSpPr/>
            <p:nvPr/>
          </p:nvSpPr>
          <p:spPr>
            <a:xfrm>
              <a:off x="1506008" y="1296247"/>
              <a:ext cx="13728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DPM</a:t>
              </a:r>
              <a:endParaRPr sz="1200">
                <a:solidFill>
                  <a:schemeClr val="lt1"/>
                </a:solidFill>
                <a:latin typeface="Arial"/>
                <a:ea typeface="Arial"/>
                <a:cs typeface="Arial"/>
                <a:sym typeface="Arial"/>
              </a:endParaRPr>
            </a:p>
          </p:txBody>
        </p:sp>
      </p:grpSp>
      <p:grpSp>
        <p:nvGrpSpPr>
          <p:cNvPr id="12" name="Google Shape;2228;p35"/>
          <p:cNvGrpSpPr/>
          <p:nvPr/>
        </p:nvGrpSpPr>
        <p:grpSpPr>
          <a:xfrm>
            <a:off x="7531944" y="2890582"/>
            <a:ext cx="1472518" cy="635153"/>
            <a:chOff x="9280761" y="981876"/>
            <a:chExt cx="1963358" cy="846871"/>
          </a:xfrm>
        </p:grpSpPr>
        <p:grpSp>
          <p:nvGrpSpPr>
            <p:cNvPr id="13" name="Google Shape;2229;p35"/>
            <p:cNvGrpSpPr/>
            <p:nvPr/>
          </p:nvGrpSpPr>
          <p:grpSpPr>
            <a:xfrm>
              <a:off x="9280761" y="981876"/>
              <a:ext cx="500091" cy="628632"/>
              <a:chOff x="1671637" y="1185861"/>
              <a:chExt cx="885901" cy="1043026"/>
            </a:xfrm>
          </p:grpSpPr>
          <p:sp>
            <p:nvSpPr>
              <p:cNvPr id="19" name="Google Shape;2230;p35"/>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20" name="Google Shape;2231;p35"/>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21" name="Google Shape;2232;p35"/>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4" name="Google Shape;2233;p35"/>
            <p:cNvGrpSpPr/>
            <p:nvPr/>
          </p:nvGrpSpPr>
          <p:grpSpPr>
            <a:xfrm>
              <a:off x="9842205" y="981876"/>
              <a:ext cx="500091" cy="628632"/>
              <a:chOff x="1671637" y="1185861"/>
              <a:chExt cx="885901" cy="1043026"/>
            </a:xfrm>
          </p:grpSpPr>
          <p:sp>
            <p:nvSpPr>
              <p:cNvPr id="16" name="Google Shape;2234;p35"/>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7" name="Google Shape;2235;p35"/>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8" name="Google Shape;2236;p35"/>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5" name="Google Shape;2237;p35"/>
            <p:cNvSpPr/>
            <p:nvPr/>
          </p:nvSpPr>
          <p:spPr>
            <a:xfrm>
              <a:off x="9530819" y="129624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STORM</a:t>
              </a:r>
              <a:endParaRPr sz="1200">
                <a:solidFill>
                  <a:schemeClr val="lt1"/>
                </a:solidFill>
                <a:latin typeface="Arial"/>
                <a:ea typeface="Arial"/>
                <a:cs typeface="Arial"/>
                <a:sym typeface="Arial"/>
              </a:endParaRPr>
            </a:p>
          </p:txBody>
        </p:sp>
      </p:grpSp>
      <p:grpSp>
        <p:nvGrpSpPr>
          <p:cNvPr id="22" name="Google Shape;2238;p35"/>
          <p:cNvGrpSpPr/>
          <p:nvPr/>
        </p:nvGrpSpPr>
        <p:grpSpPr>
          <a:xfrm>
            <a:off x="3052469" y="1118943"/>
            <a:ext cx="1354424" cy="934960"/>
            <a:chOff x="3783279" y="524720"/>
            <a:chExt cx="1805899" cy="1246613"/>
          </a:xfrm>
        </p:grpSpPr>
        <p:sp>
          <p:nvSpPr>
            <p:cNvPr id="23" name="Google Shape;2239;p35"/>
            <p:cNvSpPr/>
            <p:nvPr/>
          </p:nvSpPr>
          <p:spPr>
            <a:xfrm>
              <a:off x="3783279" y="524720"/>
              <a:ext cx="1685880" cy="1164888"/>
            </a:xfrm>
            <a:prstGeom prst="cloud">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nvGrpSpPr>
            <p:cNvPr id="24" name="Google Shape;2240;p35"/>
            <p:cNvGrpSpPr/>
            <p:nvPr/>
          </p:nvGrpSpPr>
          <p:grpSpPr>
            <a:xfrm>
              <a:off x="4171128" y="842651"/>
              <a:ext cx="500091" cy="628632"/>
              <a:chOff x="1671637" y="1185861"/>
              <a:chExt cx="885901" cy="1043026"/>
            </a:xfrm>
          </p:grpSpPr>
          <p:sp>
            <p:nvSpPr>
              <p:cNvPr id="30" name="Google Shape;2241;p35"/>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31" name="Google Shape;2242;p35"/>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32" name="Google Shape;2243;p35"/>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25" name="Google Shape;2244;p35"/>
            <p:cNvGrpSpPr/>
            <p:nvPr/>
          </p:nvGrpSpPr>
          <p:grpSpPr>
            <a:xfrm>
              <a:off x="4732572" y="842651"/>
              <a:ext cx="500091" cy="628632"/>
              <a:chOff x="1671637" y="1185861"/>
              <a:chExt cx="885901" cy="1043026"/>
            </a:xfrm>
          </p:grpSpPr>
          <p:sp>
            <p:nvSpPr>
              <p:cNvPr id="27" name="Google Shape;2245;p35"/>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28" name="Google Shape;2246;p35"/>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29" name="Google Shape;2247;p35"/>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26" name="Google Shape;2248;p35"/>
            <p:cNvSpPr/>
            <p:nvPr/>
          </p:nvSpPr>
          <p:spPr>
            <a:xfrm>
              <a:off x="3875878" y="1238833"/>
              <a:ext cx="1713300" cy="532500"/>
            </a:xfrm>
            <a:prstGeom prst="cube">
              <a:avLst>
                <a:gd name="adj" fmla="val 25000"/>
              </a:avLst>
            </a:prstGeom>
            <a:solidFill>
              <a:srgbClr val="BF9000"/>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Cloud Storage</a:t>
              </a:r>
              <a:endParaRPr sz="1200">
                <a:solidFill>
                  <a:schemeClr val="lt1"/>
                </a:solidFill>
                <a:latin typeface="Arial"/>
                <a:ea typeface="Arial"/>
                <a:cs typeface="Arial"/>
                <a:sym typeface="Arial"/>
              </a:endParaRPr>
            </a:p>
          </p:txBody>
        </p:sp>
      </p:grpSp>
      <p:cxnSp>
        <p:nvCxnSpPr>
          <p:cNvPr id="33" name="Google Shape;2249;p35"/>
          <p:cNvCxnSpPr>
            <a:stCxn id="41" idx="3"/>
            <a:endCxn id="91" idx="0"/>
          </p:cNvCxnSpPr>
          <p:nvPr/>
        </p:nvCxnSpPr>
        <p:spPr>
          <a:xfrm rot="10800000" flipH="1">
            <a:off x="1827242" y="3420000"/>
            <a:ext cx="2780100" cy="2415300"/>
          </a:xfrm>
          <a:prstGeom prst="straightConnector1">
            <a:avLst/>
          </a:prstGeom>
          <a:noFill/>
          <a:ln w="9525" cap="flat" cmpd="sng">
            <a:solidFill>
              <a:schemeClr val="dk1"/>
            </a:solidFill>
            <a:prstDash val="dashDot"/>
            <a:miter lim="800000"/>
            <a:headEnd type="none" w="sm" len="sm"/>
            <a:tailEnd type="triangle" w="med" len="med"/>
          </a:ln>
        </p:spPr>
      </p:cxnSp>
      <p:cxnSp>
        <p:nvCxnSpPr>
          <p:cNvPr id="34" name="Google Shape;2252;p35"/>
          <p:cNvCxnSpPr>
            <a:stCxn id="26" idx="3"/>
            <a:endCxn id="91" idx="0"/>
          </p:cNvCxnSpPr>
          <p:nvPr/>
        </p:nvCxnSpPr>
        <p:spPr>
          <a:xfrm>
            <a:off x="3714484" y="2053903"/>
            <a:ext cx="892800" cy="1366200"/>
          </a:xfrm>
          <a:prstGeom prst="straightConnector1">
            <a:avLst/>
          </a:prstGeom>
          <a:noFill/>
          <a:ln w="9525" cap="flat" cmpd="sng">
            <a:solidFill>
              <a:schemeClr val="dk1"/>
            </a:solidFill>
            <a:prstDash val="dashDot"/>
            <a:miter lim="800000"/>
            <a:headEnd type="none" w="sm" len="sm"/>
            <a:tailEnd type="triangle" w="med" len="med"/>
          </a:ln>
        </p:spPr>
      </p:cxnSp>
      <p:cxnSp>
        <p:nvCxnSpPr>
          <p:cNvPr id="35" name="Google Shape;2253;p35"/>
          <p:cNvCxnSpPr>
            <a:stCxn id="52" idx="3"/>
            <a:endCxn id="91" idx="0"/>
          </p:cNvCxnSpPr>
          <p:nvPr/>
        </p:nvCxnSpPr>
        <p:spPr>
          <a:xfrm flipH="1">
            <a:off x="4607322" y="1517553"/>
            <a:ext cx="1192800" cy="1902300"/>
          </a:xfrm>
          <a:prstGeom prst="straightConnector1">
            <a:avLst/>
          </a:prstGeom>
          <a:noFill/>
          <a:ln w="9525" cap="flat" cmpd="sng">
            <a:solidFill>
              <a:schemeClr val="dk1"/>
            </a:solidFill>
            <a:prstDash val="dashDot"/>
            <a:miter lim="800000"/>
            <a:headEnd type="none" w="sm" len="sm"/>
            <a:tailEnd type="triangle" w="med" len="med"/>
          </a:ln>
        </p:spPr>
      </p:cxnSp>
      <p:cxnSp>
        <p:nvCxnSpPr>
          <p:cNvPr id="36" name="Google Shape;2255;p35"/>
          <p:cNvCxnSpPr>
            <a:stCxn id="62" idx="3"/>
            <a:endCxn id="91" idx="0"/>
          </p:cNvCxnSpPr>
          <p:nvPr/>
        </p:nvCxnSpPr>
        <p:spPr>
          <a:xfrm rot="10800000">
            <a:off x="4607221" y="3420031"/>
            <a:ext cx="3597900" cy="1551600"/>
          </a:xfrm>
          <a:prstGeom prst="straightConnector1">
            <a:avLst/>
          </a:prstGeom>
          <a:noFill/>
          <a:ln w="9525" cap="flat" cmpd="sng">
            <a:solidFill>
              <a:schemeClr val="dk1"/>
            </a:solidFill>
            <a:prstDash val="dashDot"/>
            <a:miter lim="800000"/>
            <a:headEnd type="none" w="sm" len="sm"/>
            <a:tailEnd type="triangle" w="med" len="med"/>
          </a:ln>
        </p:spPr>
      </p:cxnSp>
      <p:grpSp>
        <p:nvGrpSpPr>
          <p:cNvPr id="37" name="Google Shape;2257;p35"/>
          <p:cNvGrpSpPr/>
          <p:nvPr/>
        </p:nvGrpSpPr>
        <p:grpSpPr>
          <a:xfrm>
            <a:off x="1165227" y="4900340"/>
            <a:ext cx="1354424" cy="934960"/>
            <a:chOff x="631557" y="2586038"/>
            <a:chExt cx="1805899" cy="1246613"/>
          </a:xfrm>
        </p:grpSpPr>
        <p:sp>
          <p:nvSpPr>
            <p:cNvPr id="38" name="Google Shape;2258;p35"/>
            <p:cNvSpPr/>
            <p:nvPr/>
          </p:nvSpPr>
          <p:spPr>
            <a:xfrm>
              <a:off x="631557" y="2586038"/>
              <a:ext cx="1685880" cy="1164888"/>
            </a:xfrm>
            <a:prstGeom prst="cloud">
              <a:avLst/>
            </a:prstGeom>
            <a:solidFill>
              <a:srgbClr val="CCCCCC"/>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nvGrpSpPr>
            <p:cNvPr id="39" name="Google Shape;2259;p35"/>
            <p:cNvGrpSpPr/>
            <p:nvPr/>
          </p:nvGrpSpPr>
          <p:grpSpPr>
            <a:xfrm>
              <a:off x="1019406" y="2903969"/>
              <a:ext cx="500091" cy="628632"/>
              <a:chOff x="1671637" y="1185861"/>
              <a:chExt cx="885901" cy="1043026"/>
            </a:xfrm>
          </p:grpSpPr>
          <p:sp>
            <p:nvSpPr>
              <p:cNvPr id="45" name="Google Shape;2260;p35"/>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46" name="Google Shape;2261;p35"/>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47" name="Google Shape;2262;p35"/>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40" name="Google Shape;2263;p35"/>
            <p:cNvGrpSpPr/>
            <p:nvPr/>
          </p:nvGrpSpPr>
          <p:grpSpPr>
            <a:xfrm>
              <a:off x="1580850" y="2903969"/>
              <a:ext cx="500091" cy="628632"/>
              <a:chOff x="1671637" y="1185861"/>
              <a:chExt cx="885901" cy="1043026"/>
            </a:xfrm>
          </p:grpSpPr>
          <p:sp>
            <p:nvSpPr>
              <p:cNvPr id="42" name="Google Shape;2264;p35"/>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43" name="Google Shape;2265;p35"/>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44" name="Google Shape;2266;p35"/>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41" name="Google Shape;2250;p35"/>
            <p:cNvSpPr/>
            <p:nvPr/>
          </p:nvSpPr>
          <p:spPr>
            <a:xfrm>
              <a:off x="724156" y="3300151"/>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Cloud Storage</a:t>
              </a:r>
              <a:endParaRPr sz="1200">
                <a:solidFill>
                  <a:schemeClr val="lt1"/>
                </a:solidFill>
                <a:latin typeface="Arial"/>
                <a:ea typeface="Arial"/>
                <a:cs typeface="Arial"/>
                <a:sym typeface="Arial"/>
              </a:endParaRPr>
            </a:p>
          </p:txBody>
        </p:sp>
      </p:grpSp>
      <p:cxnSp>
        <p:nvCxnSpPr>
          <p:cNvPr id="48" name="Google Shape;2267;p35"/>
          <p:cNvCxnSpPr>
            <a:stCxn id="5" idx="3"/>
            <a:endCxn id="91" idx="0"/>
          </p:cNvCxnSpPr>
          <p:nvPr/>
        </p:nvCxnSpPr>
        <p:spPr>
          <a:xfrm>
            <a:off x="1209022" y="3419920"/>
            <a:ext cx="3398400" cy="0"/>
          </a:xfrm>
          <a:prstGeom prst="straightConnector1">
            <a:avLst/>
          </a:prstGeom>
          <a:noFill/>
          <a:ln w="9525" cap="flat" cmpd="sng">
            <a:solidFill>
              <a:schemeClr val="dk1"/>
            </a:solidFill>
            <a:prstDash val="dashDot"/>
            <a:miter lim="800000"/>
            <a:headEnd type="none" w="sm" len="sm"/>
            <a:tailEnd type="triangle" w="med" len="med"/>
          </a:ln>
        </p:spPr>
      </p:cxnSp>
      <p:grpSp>
        <p:nvGrpSpPr>
          <p:cNvPr id="49" name="Google Shape;2268;p35"/>
          <p:cNvGrpSpPr/>
          <p:nvPr/>
        </p:nvGrpSpPr>
        <p:grpSpPr>
          <a:xfrm>
            <a:off x="5020013" y="882400"/>
            <a:ext cx="1472518" cy="635153"/>
            <a:chOff x="6342565" y="1457014"/>
            <a:chExt cx="1963357" cy="846871"/>
          </a:xfrm>
        </p:grpSpPr>
        <p:grpSp>
          <p:nvGrpSpPr>
            <p:cNvPr id="50" name="Google Shape;2269;p35"/>
            <p:cNvGrpSpPr/>
            <p:nvPr/>
          </p:nvGrpSpPr>
          <p:grpSpPr>
            <a:xfrm>
              <a:off x="6342565" y="1457014"/>
              <a:ext cx="500091" cy="628632"/>
              <a:chOff x="1671637" y="1185861"/>
              <a:chExt cx="885901" cy="1043026"/>
            </a:xfrm>
          </p:grpSpPr>
          <p:sp>
            <p:nvSpPr>
              <p:cNvPr id="56" name="Google Shape;2270;p35"/>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57" name="Google Shape;2271;p35"/>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58" name="Google Shape;2272;p35"/>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51" name="Google Shape;2273;p35"/>
            <p:cNvGrpSpPr/>
            <p:nvPr/>
          </p:nvGrpSpPr>
          <p:grpSpPr>
            <a:xfrm>
              <a:off x="6904009" y="1457014"/>
              <a:ext cx="500091" cy="628632"/>
              <a:chOff x="1671637" y="1185861"/>
              <a:chExt cx="885901" cy="1043026"/>
            </a:xfrm>
          </p:grpSpPr>
          <p:sp>
            <p:nvSpPr>
              <p:cNvPr id="53" name="Google Shape;2274;p35"/>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54" name="Google Shape;2275;p35"/>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55" name="Google Shape;2276;p35"/>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52" name="Google Shape;2254;p35"/>
            <p:cNvSpPr/>
            <p:nvPr/>
          </p:nvSpPr>
          <p:spPr>
            <a:xfrm>
              <a:off x="6592623" y="1771385"/>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dCache</a:t>
              </a:r>
              <a:endParaRPr sz="1200">
                <a:solidFill>
                  <a:schemeClr val="lt1"/>
                </a:solidFill>
                <a:latin typeface="Arial"/>
                <a:ea typeface="Arial"/>
                <a:cs typeface="Arial"/>
                <a:sym typeface="Arial"/>
              </a:endParaRPr>
            </a:p>
          </p:txBody>
        </p:sp>
      </p:grpSp>
      <p:cxnSp>
        <p:nvCxnSpPr>
          <p:cNvPr id="59" name="Google Shape;2277;p35"/>
          <p:cNvCxnSpPr>
            <a:stCxn id="15" idx="3"/>
            <a:endCxn id="91" idx="0"/>
          </p:cNvCxnSpPr>
          <p:nvPr/>
        </p:nvCxnSpPr>
        <p:spPr>
          <a:xfrm rot="10800000">
            <a:off x="4607353" y="3419835"/>
            <a:ext cx="3704700" cy="105900"/>
          </a:xfrm>
          <a:prstGeom prst="straightConnector1">
            <a:avLst/>
          </a:prstGeom>
          <a:noFill/>
          <a:ln w="9525" cap="flat" cmpd="sng">
            <a:solidFill>
              <a:schemeClr val="dk1"/>
            </a:solidFill>
            <a:prstDash val="dashDot"/>
            <a:miter lim="800000"/>
            <a:headEnd type="none" w="sm" len="sm"/>
            <a:tailEnd type="triangle" w="med" len="med"/>
          </a:ln>
        </p:spPr>
      </p:cxnSp>
      <p:grpSp>
        <p:nvGrpSpPr>
          <p:cNvPr id="60" name="Google Shape;2278;p35"/>
          <p:cNvGrpSpPr/>
          <p:nvPr/>
        </p:nvGrpSpPr>
        <p:grpSpPr>
          <a:xfrm>
            <a:off x="7612555" y="4275120"/>
            <a:ext cx="1284975" cy="696512"/>
            <a:chOff x="7204335" y="3300105"/>
            <a:chExt cx="1713300" cy="928682"/>
          </a:xfrm>
        </p:grpSpPr>
        <p:grpSp>
          <p:nvGrpSpPr>
            <p:cNvPr id="61" name="Google Shape;2279;p35"/>
            <p:cNvGrpSpPr/>
            <p:nvPr/>
          </p:nvGrpSpPr>
          <p:grpSpPr>
            <a:xfrm>
              <a:off x="7499585" y="3300105"/>
              <a:ext cx="500091" cy="628632"/>
              <a:chOff x="1671637" y="1185861"/>
              <a:chExt cx="885901" cy="1043026"/>
            </a:xfrm>
          </p:grpSpPr>
          <p:sp>
            <p:nvSpPr>
              <p:cNvPr id="63" name="Google Shape;2280;p35"/>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64" name="Google Shape;2281;p35"/>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65" name="Google Shape;2282;p35"/>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62" name="Google Shape;2256;p35"/>
            <p:cNvSpPr/>
            <p:nvPr/>
          </p:nvSpPr>
          <p:spPr>
            <a:xfrm>
              <a:off x="7204335" y="3696287"/>
              <a:ext cx="1713300" cy="532500"/>
            </a:xfrm>
            <a:prstGeom prst="cube">
              <a:avLst>
                <a:gd name="adj" fmla="val 25000"/>
              </a:avLst>
            </a:prstGeom>
            <a:solidFill>
              <a:srgbClr val="00B050"/>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CACHE</a:t>
              </a:r>
              <a:endParaRPr sz="1200">
                <a:solidFill>
                  <a:schemeClr val="lt1"/>
                </a:solidFill>
                <a:latin typeface="Arial"/>
                <a:ea typeface="Arial"/>
                <a:cs typeface="Arial"/>
                <a:sym typeface="Arial"/>
              </a:endParaRPr>
            </a:p>
          </p:txBody>
        </p:sp>
      </p:grpSp>
      <p:grpSp>
        <p:nvGrpSpPr>
          <p:cNvPr id="66" name="Google Shape;2283;p35"/>
          <p:cNvGrpSpPr/>
          <p:nvPr/>
        </p:nvGrpSpPr>
        <p:grpSpPr>
          <a:xfrm>
            <a:off x="3670674" y="5183266"/>
            <a:ext cx="1472518" cy="635153"/>
            <a:chOff x="9280761" y="981876"/>
            <a:chExt cx="1963358" cy="846871"/>
          </a:xfrm>
        </p:grpSpPr>
        <p:grpSp>
          <p:nvGrpSpPr>
            <p:cNvPr id="67" name="Google Shape;2284;p35"/>
            <p:cNvGrpSpPr/>
            <p:nvPr/>
          </p:nvGrpSpPr>
          <p:grpSpPr>
            <a:xfrm>
              <a:off x="9280761" y="981876"/>
              <a:ext cx="500091" cy="628632"/>
              <a:chOff x="1671637" y="1185861"/>
              <a:chExt cx="885901" cy="1043026"/>
            </a:xfrm>
          </p:grpSpPr>
          <p:sp>
            <p:nvSpPr>
              <p:cNvPr id="73" name="Google Shape;2285;p35"/>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74" name="Google Shape;2286;p35"/>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75" name="Google Shape;2287;p35"/>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68" name="Google Shape;2288;p35"/>
            <p:cNvGrpSpPr/>
            <p:nvPr/>
          </p:nvGrpSpPr>
          <p:grpSpPr>
            <a:xfrm>
              <a:off x="9842205" y="981876"/>
              <a:ext cx="500091" cy="628632"/>
              <a:chOff x="1671637" y="1185861"/>
              <a:chExt cx="885901" cy="1043026"/>
            </a:xfrm>
          </p:grpSpPr>
          <p:sp>
            <p:nvSpPr>
              <p:cNvPr id="70" name="Google Shape;2289;p35"/>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71" name="Google Shape;2290;p35"/>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72" name="Google Shape;2291;p35"/>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69" name="Google Shape;2292;p35"/>
            <p:cNvSpPr/>
            <p:nvPr/>
          </p:nvSpPr>
          <p:spPr>
            <a:xfrm>
              <a:off x="9530819" y="129624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STORM</a:t>
              </a:r>
              <a:endParaRPr sz="1200">
                <a:solidFill>
                  <a:schemeClr val="lt1"/>
                </a:solidFill>
                <a:latin typeface="Arial"/>
                <a:ea typeface="Arial"/>
                <a:cs typeface="Arial"/>
                <a:sym typeface="Arial"/>
              </a:endParaRPr>
            </a:p>
          </p:txBody>
        </p:sp>
      </p:grpSp>
      <p:cxnSp>
        <p:nvCxnSpPr>
          <p:cNvPr id="76" name="Google Shape;2293;p35"/>
          <p:cNvCxnSpPr>
            <a:stCxn id="69" idx="0"/>
            <a:endCxn id="91" idx="0"/>
          </p:cNvCxnSpPr>
          <p:nvPr/>
        </p:nvCxnSpPr>
        <p:spPr>
          <a:xfrm rot="10800000" flipH="1">
            <a:off x="4550627" y="3419845"/>
            <a:ext cx="56700" cy="1999200"/>
          </a:xfrm>
          <a:prstGeom prst="straightConnector1">
            <a:avLst/>
          </a:prstGeom>
          <a:noFill/>
          <a:ln w="9525" cap="flat" cmpd="sng">
            <a:solidFill>
              <a:schemeClr val="dk1"/>
            </a:solidFill>
            <a:prstDash val="dashDot"/>
            <a:miter lim="800000"/>
            <a:headEnd type="none" w="sm" len="sm"/>
            <a:tailEnd type="triangle" w="med" len="med"/>
          </a:ln>
        </p:spPr>
      </p:cxnSp>
      <p:grpSp>
        <p:nvGrpSpPr>
          <p:cNvPr id="77" name="Google Shape;2294;p35"/>
          <p:cNvGrpSpPr/>
          <p:nvPr/>
        </p:nvGrpSpPr>
        <p:grpSpPr>
          <a:xfrm>
            <a:off x="1142510" y="957976"/>
            <a:ext cx="1284975" cy="696512"/>
            <a:chOff x="7204335" y="3300105"/>
            <a:chExt cx="1713300" cy="928682"/>
          </a:xfrm>
        </p:grpSpPr>
        <p:grpSp>
          <p:nvGrpSpPr>
            <p:cNvPr id="78" name="Google Shape;2295;p35"/>
            <p:cNvGrpSpPr/>
            <p:nvPr/>
          </p:nvGrpSpPr>
          <p:grpSpPr>
            <a:xfrm>
              <a:off x="7499585" y="3300105"/>
              <a:ext cx="500091" cy="628632"/>
              <a:chOff x="1671637" y="1185861"/>
              <a:chExt cx="885901" cy="1043026"/>
            </a:xfrm>
          </p:grpSpPr>
          <p:sp>
            <p:nvSpPr>
              <p:cNvPr id="80" name="Google Shape;2296;p35"/>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81" name="Google Shape;2297;p35"/>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82" name="Google Shape;2298;p35"/>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79" name="Google Shape;2299;p35"/>
            <p:cNvSpPr/>
            <p:nvPr/>
          </p:nvSpPr>
          <p:spPr>
            <a:xfrm>
              <a:off x="7204335" y="369628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dCache</a:t>
              </a:r>
              <a:endParaRPr sz="1200">
                <a:solidFill>
                  <a:schemeClr val="lt1"/>
                </a:solidFill>
                <a:latin typeface="Arial"/>
                <a:ea typeface="Arial"/>
                <a:cs typeface="Arial"/>
                <a:sym typeface="Arial"/>
              </a:endParaRPr>
            </a:p>
          </p:txBody>
        </p:sp>
      </p:grpSp>
      <p:cxnSp>
        <p:nvCxnSpPr>
          <p:cNvPr id="83" name="Google Shape;2300;p35"/>
          <p:cNvCxnSpPr>
            <a:stCxn id="79" idx="3"/>
            <a:endCxn id="91" idx="0"/>
          </p:cNvCxnSpPr>
          <p:nvPr/>
        </p:nvCxnSpPr>
        <p:spPr>
          <a:xfrm>
            <a:off x="1735076" y="1654488"/>
            <a:ext cx="2872200" cy="1765500"/>
          </a:xfrm>
          <a:prstGeom prst="straightConnector1">
            <a:avLst/>
          </a:prstGeom>
          <a:noFill/>
          <a:ln w="9525" cap="flat" cmpd="sng">
            <a:solidFill>
              <a:schemeClr val="dk1"/>
            </a:solidFill>
            <a:prstDash val="dashDot"/>
            <a:miter lim="800000"/>
            <a:headEnd type="none" w="sm" len="sm"/>
            <a:tailEnd type="triangle" w="med" len="med"/>
          </a:ln>
        </p:spPr>
      </p:cxnSp>
      <p:sp>
        <p:nvSpPr>
          <p:cNvPr id="84" name="Google Shape;2301;p35"/>
          <p:cNvSpPr txBox="1"/>
          <p:nvPr/>
        </p:nvSpPr>
        <p:spPr>
          <a:xfrm>
            <a:off x="8381760" y="4280994"/>
            <a:ext cx="637200" cy="276900"/>
          </a:xfrm>
          <a:prstGeom prst="rect">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85" name="Google Shape;2302;p35"/>
          <p:cNvSpPr txBox="1"/>
          <p:nvPr/>
        </p:nvSpPr>
        <p:spPr>
          <a:xfrm>
            <a:off x="3156401" y="1036876"/>
            <a:ext cx="637200" cy="276900"/>
          </a:xfrm>
          <a:prstGeom prst="rect">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86" name="Google Shape;2303;p35"/>
          <p:cNvSpPr txBox="1"/>
          <p:nvPr/>
        </p:nvSpPr>
        <p:spPr>
          <a:xfrm>
            <a:off x="1635804" y="4543276"/>
            <a:ext cx="748200" cy="3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t-IT" sz="1600" b="1">
                <a:solidFill>
                  <a:srgbClr val="FFC000"/>
                </a:solidFill>
                <a:latin typeface="Arial"/>
                <a:ea typeface="Arial"/>
                <a:cs typeface="Arial"/>
                <a:sym typeface="Arial"/>
              </a:rPr>
              <a:t>$$$</a:t>
            </a:r>
            <a:endParaRPr sz="1600" b="1">
              <a:solidFill>
                <a:srgbClr val="FFC000"/>
              </a:solidFill>
              <a:latin typeface="Arial"/>
              <a:ea typeface="Arial"/>
              <a:cs typeface="Arial"/>
              <a:sym typeface="Arial"/>
            </a:endParaRPr>
          </a:p>
        </p:txBody>
      </p:sp>
      <p:sp>
        <p:nvSpPr>
          <p:cNvPr id="87" name="Google Shape;2304;p35"/>
          <p:cNvSpPr txBox="1"/>
          <p:nvPr/>
        </p:nvSpPr>
        <p:spPr>
          <a:xfrm>
            <a:off x="4257768" y="1087771"/>
            <a:ext cx="522000" cy="3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t-IT" sz="1600" b="1">
                <a:solidFill>
                  <a:srgbClr val="FFC000"/>
                </a:solidFill>
                <a:latin typeface="Arial"/>
                <a:ea typeface="Arial"/>
                <a:cs typeface="Arial"/>
                <a:sym typeface="Arial"/>
              </a:rPr>
              <a:t>$</a:t>
            </a:r>
            <a:endParaRPr sz="1600" b="1">
              <a:solidFill>
                <a:srgbClr val="FFC000"/>
              </a:solidFill>
              <a:latin typeface="Arial"/>
              <a:ea typeface="Arial"/>
              <a:cs typeface="Arial"/>
              <a:sym typeface="Arial"/>
            </a:endParaRPr>
          </a:p>
        </p:txBody>
      </p:sp>
      <p:sp>
        <p:nvSpPr>
          <p:cNvPr id="88" name="Google Shape;2305;p35"/>
          <p:cNvSpPr txBox="1"/>
          <p:nvPr/>
        </p:nvSpPr>
        <p:spPr>
          <a:xfrm>
            <a:off x="1372526" y="2701142"/>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FileC</a:t>
            </a:r>
            <a:endParaRPr sz="1200">
              <a:solidFill>
                <a:schemeClr val="dk1"/>
              </a:solidFill>
              <a:latin typeface="Arial"/>
              <a:ea typeface="Arial"/>
              <a:cs typeface="Arial"/>
              <a:sym typeface="Arial"/>
            </a:endParaRPr>
          </a:p>
        </p:txBody>
      </p:sp>
      <p:sp>
        <p:nvSpPr>
          <p:cNvPr id="89" name="Google Shape;2306;p35"/>
          <p:cNvSpPr txBox="1"/>
          <p:nvPr/>
        </p:nvSpPr>
        <p:spPr>
          <a:xfrm>
            <a:off x="8355077" y="2907650"/>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FileB</a:t>
            </a:r>
            <a:endParaRPr sz="1200">
              <a:solidFill>
                <a:schemeClr val="dk1"/>
              </a:solidFill>
              <a:latin typeface="Arial"/>
              <a:ea typeface="Arial"/>
              <a:cs typeface="Arial"/>
              <a:sym typeface="Arial"/>
            </a:endParaRPr>
          </a:p>
        </p:txBody>
      </p:sp>
      <p:sp>
        <p:nvSpPr>
          <p:cNvPr id="90" name="Google Shape;2307;p35"/>
          <p:cNvSpPr txBox="1"/>
          <p:nvPr/>
        </p:nvSpPr>
        <p:spPr>
          <a:xfrm>
            <a:off x="5837281" y="866501"/>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FileB</a:t>
            </a:r>
            <a:endParaRPr sz="1200">
              <a:solidFill>
                <a:schemeClr val="dk1"/>
              </a:solidFill>
              <a:latin typeface="Arial"/>
              <a:ea typeface="Arial"/>
              <a:cs typeface="Arial"/>
              <a:sym typeface="Arial"/>
            </a:endParaRPr>
          </a:p>
        </p:txBody>
      </p:sp>
      <p:sp>
        <p:nvSpPr>
          <p:cNvPr id="91" name="Google Shape;2251;p35"/>
          <p:cNvSpPr/>
          <p:nvPr/>
        </p:nvSpPr>
        <p:spPr>
          <a:xfrm>
            <a:off x="3736973" y="3419959"/>
            <a:ext cx="1740600" cy="385800"/>
          </a:xfrm>
          <a:prstGeom prst="rect">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DYNAFED FEDERATOR </a:t>
            </a:r>
            <a:endParaRPr sz="1200">
              <a:solidFill>
                <a:schemeClr val="lt1"/>
              </a:solidFill>
              <a:latin typeface="Arial"/>
              <a:ea typeface="Arial"/>
              <a:cs typeface="Arial"/>
              <a:sym typeface="Arial"/>
            </a:endParaRPr>
          </a:p>
        </p:txBody>
      </p:sp>
      <p:sp>
        <p:nvSpPr>
          <p:cNvPr id="92" name="Google Shape;2308;p35"/>
          <p:cNvSpPr txBox="1"/>
          <p:nvPr/>
        </p:nvSpPr>
        <p:spPr>
          <a:xfrm>
            <a:off x="4500700" y="5274989"/>
            <a:ext cx="637200" cy="2769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93" name="Google Shape;2309;p35"/>
          <p:cNvSpPr txBox="1"/>
          <p:nvPr/>
        </p:nvSpPr>
        <p:spPr>
          <a:xfrm>
            <a:off x="1806169" y="958505"/>
            <a:ext cx="637200" cy="2769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94" name="Google Shape;2310;p35"/>
          <p:cNvSpPr txBox="1"/>
          <p:nvPr/>
        </p:nvSpPr>
        <p:spPr>
          <a:xfrm>
            <a:off x="4506084" y="5283275"/>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95" name="Google Shape;2311;p35"/>
          <p:cNvSpPr txBox="1"/>
          <p:nvPr/>
        </p:nvSpPr>
        <p:spPr>
          <a:xfrm>
            <a:off x="1811553" y="966791"/>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cxnSp>
        <p:nvCxnSpPr>
          <p:cNvPr id="96" name="Google Shape;2314;p35"/>
          <p:cNvCxnSpPr>
            <a:stCxn id="98" idx="5"/>
          </p:cNvCxnSpPr>
          <p:nvPr/>
        </p:nvCxnSpPr>
        <p:spPr>
          <a:xfrm rot="10800000" flipH="1">
            <a:off x="682651" y="3800470"/>
            <a:ext cx="3933600" cy="1012500"/>
          </a:xfrm>
          <a:prstGeom prst="straightConnector1">
            <a:avLst/>
          </a:prstGeom>
          <a:noFill/>
          <a:ln w="57150" cap="flat" cmpd="sng">
            <a:solidFill>
              <a:srgbClr val="FF0000"/>
            </a:solidFill>
            <a:prstDash val="dash"/>
            <a:miter lim="800000"/>
            <a:headEnd type="none" w="sm" len="sm"/>
            <a:tailEnd type="triangle" w="med" len="med"/>
          </a:ln>
        </p:spPr>
      </p:cxnSp>
      <p:grpSp>
        <p:nvGrpSpPr>
          <p:cNvPr id="97" name="Google Shape;2316;p35"/>
          <p:cNvGrpSpPr/>
          <p:nvPr/>
        </p:nvGrpSpPr>
        <p:grpSpPr>
          <a:xfrm>
            <a:off x="401998" y="4286192"/>
            <a:ext cx="374205" cy="772716"/>
            <a:chOff x="-6782672" y="3727326"/>
            <a:chExt cx="702600" cy="1313473"/>
          </a:xfrm>
        </p:grpSpPr>
        <p:sp>
          <p:nvSpPr>
            <p:cNvPr id="98" name="Google Shape;2315;p35"/>
            <p:cNvSpPr/>
            <p:nvPr/>
          </p:nvSpPr>
          <p:spPr>
            <a:xfrm>
              <a:off x="-6782672" y="4204699"/>
              <a:ext cx="702600" cy="836100"/>
            </a:xfrm>
            <a:prstGeom prst="triangle">
              <a:avLst>
                <a:gd name="adj" fmla="val 50000"/>
              </a:avLst>
            </a:prstGeom>
            <a:solidFill>
              <a:schemeClr val="accen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99" name="Google Shape;2317;p35"/>
            <p:cNvSpPr/>
            <p:nvPr/>
          </p:nvSpPr>
          <p:spPr>
            <a:xfrm>
              <a:off x="-6682095" y="3727326"/>
              <a:ext cx="491100" cy="453000"/>
            </a:xfrm>
            <a:prstGeom prst="ellipse">
              <a:avLst/>
            </a:prstGeom>
            <a:solidFill>
              <a:srgbClr val="F4B08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cxnSp>
        <p:nvCxnSpPr>
          <p:cNvPr id="100" name="Google Shape;2318;p35"/>
          <p:cNvCxnSpPr/>
          <p:nvPr/>
        </p:nvCxnSpPr>
        <p:spPr>
          <a:xfrm>
            <a:off x="4616211" y="3800514"/>
            <a:ext cx="3697800" cy="766500"/>
          </a:xfrm>
          <a:prstGeom prst="curvedConnector3">
            <a:avLst>
              <a:gd name="adj1" fmla="val 0"/>
            </a:avLst>
          </a:prstGeom>
          <a:noFill/>
          <a:ln w="57150" cap="flat" cmpd="sng">
            <a:solidFill>
              <a:srgbClr val="FF0000"/>
            </a:solidFill>
            <a:prstDash val="dash"/>
            <a:miter lim="800000"/>
            <a:headEnd type="none" w="sm" len="sm"/>
            <a:tailEnd type="triangle" w="med" len="med"/>
          </a:ln>
        </p:spPr>
      </p:cxnSp>
      <p:sp>
        <p:nvSpPr>
          <p:cNvPr id="101" name="Google Shape;2319;p35"/>
          <p:cNvSpPr txBox="1"/>
          <p:nvPr/>
        </p:nvSpPr>
        <p:spPr>
          <a:xfrm rot="-1475881">
            <a:off x="1209007" y="4113362"/>
            <a:ext cx="637118" cy="276810"/>
          </a:xfrm>
          <a:prstGeom prst="rect">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102" name="Google Shape;2320;p35"/>
          <p:cNvSpPr txBox="1"/>
          <p:nvPr/>
        </p:nvSpPr>
        <p:spPr>
          <a:xfrm>
            <a:off x="2497610" y="4919519"/>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103" name="Google Shape;2321;p35"/>
          <p:cNvSpPr/>
          <p:nvPr/>
        </p:nvSpPr>
        <p:spPr>
          <a:xfrm rot="2095894">
            <a:off x="3723247" y="2926694"/>
            <a:ext cx="4658245" cy="413951"/>
          </a:xfrm>
          <a:prstGeom prst="rightArrow">
            <a:avLst>
              <a:gd name="adj1" fmla="val 50000"/>
              <a:gd name="adj2" fmla="val 50000"/>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it-IT" sz="1200">
                <a:solidFill>
                  <a:schemeClr val="dk1"/>
                </a:solidFill>
              </a:rPr>
              <a:t>FileD DOWLOAD</a:t>
            </a:r>
            <a:endParaRPr sz="1200">
              <a:solidFill>
                <a:schemeClr val="dk1"/>
              </a:solidFill>
            </a:endParaRPr>
          </a:p>
        </p:txBody>
      </p:sp>
      <p:sp>
        <p:nvSpPr>
          <p:cNvPr id="104" name="Google Shape;2322;p35"/>
          <p:cNvSpPr txBox="1"/>
          <p:nvPr/>
        </p:nvSpPr>
        <p:spPr>
          <a:xfrm>
            <a:off x="5396568" y="2299333"/>
            <a:ext cx="522000" cy="3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t-IT" sz="1800" b="1">
                <a:solidFill>
                  <a:srgbClr val="FFC000"/>
                </a:solidFill>
                <a:latin typeface="Arial"/>
                <a:ea typeface="Arial"/>
                <a:cs typeface="Arial"/>
                <a:sym typeface="Arial"/>
              </a:rPr>
              <a:t>$</a:t>
            </a:r>
            <a:endParaRPr sz="1800" b="1">
              <a:solidFill>
                <a:srgbClr val="FFC000"/>
              </a:solidFill>
              <a:latin typeface="Arial"/>
              <a:ea typeface="Arial"/>
              <a:cs typeface="Arial"/>
              <a:sym typeface="Arial"/>
            </a:endParaRPr>
          </a:p>
        </p:txBody>
      </p:sp>
      <p:sp>
        <p:nvSpPr>
          <p:cNvPr id="105" name="Google Shape;2323;p35"/>
          <p:cNvSpPr/>
          <p:nvPr/>
        </p:nvSpPr>
        <p:spPr>
          <a:xfrm>
            <a:off x="2975104" y="911974"/>
            <a:ext cx="961800" cy="576000"/>
          </a:xfrm>
          <a:prstGeom prst="ellipse">
            <a:avLst/>
          </a:prstGeom>
          <a:noFill/>
          <a:ln w="762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b="1">
              <a:solidFill>
                <a:schemeClr val="lt1"/>
              </a:solidFill>
            </a:endParaRPr>
          </a:p>
        </p:txBody>
      </p:sp>
      <p:sp>
        <p:nvSpPr>
          <p:cNvPr id="106" name="Google Shape;2324;p35"/>
          <p:cNvSpPr/>
          <p:nvPr/>
        </p:nvSpPr>
        <p:spPr>
          <a:xfrm rot="-1643" flipH="1">
            <a:off x="1635924" y="4454550"/>
            <a:ext cx="5021101" cy="414000"/>
          </a:xfrm>
          <a:prstGeom prst="rightArrow">
            <a:avLst>
              <a:gd name="adj1" fmla="val 50000"/>
              <a:gd name="adj2" fmla="val 50000"/>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it-IT" sz="1200" b="1">
                <a:solidFill>
                  <a:schemeClr val="dk1"/>
                </a:solidFill>
              </a:rPr>
              <a:t>FileD DOWLOAD</a:t>
            </a:r>
            <a:endParaRPr sz="1200" b="1">
              <a:solidFill>
                <a:schemeClr val="dk1"/>
              </a:solidFill>
            </a:endParaRPr>
          </a:p>
        </p:txBody>
      </p:sp>
    </p:spTree>
    <p:extLst>
      <p:ext uri="{BB962C8B-B14F-4D97-AF65-F5344CB8AC3E}">
        <p14:creationId xmlns:p14="http://schemas.microsoft.com/office/powerpoint/2010/main" val="24476172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600" b="1" dirty="0">
                <a:solidFill>
                  <a:schemeClr val="tx2"/>
                </a:solidFill>
                <a:latin typeface="Arial" pitchFamily="34" charset="0"/>
                <a:cs typeface="Arial" pitchFamily="34" charset="0"/>
              </a:rPr>
              <a:t>Concept of </a:t>
            </a:r>
            <a:r>
              <a:rPr lang="en-GB" sz="3600" b="1" dirty="0" smtClean="0">
                <a:solidFill>
                  <a:schemeClr val="tx2"/>
                </a:solidFill>
                <a:latin typeface="Arial" pitchFamily="34" charset="0"/>
                <a:cs typeface="Arial" pitchFamily="34" charset="0"/>
              </a:rPr>
              <a:t>DPM Volatile </a:t>
            </a:r>
            <a:r>
              <a:rPr lang="en-GB" sz="3600" b="1" dirty="0">
                <a:solidFill>
                  <a:schemeClr val="tx2"/>
                </a:solidFill>
                <a:latin typeface="Arial" pitchFamily="34" charset="0"/>
                <a:cs typeface="Arial" pitchFamily="34" charset="0"/>
              </a:rPr>
              <a:t>Pool</a:t>
            </a:r>
          </a:p>
        </p:txBody>
      </p:sp>
      <p:sp>
        <p:nvSpPr>
          <p:cNvPr id="3" name="Segnaposto contenuto 2"/>
          <p:cNvSpPr>
            <a:spLocks noGrp="1"/>
          </p:cNvSpPr>
          <p:nvPr>
            <p:ph idx="1"/>
          </p:nvPr>
        </p:nvSpPr>
        <p:spPr>
          <a:xfrm>
            <a:off x="160867" y="1689147"/>
            <a:ext cx="11633200" cy="1019175"/>
          </a:xfrm>
        </p:spPr>
        <p:txBody>
          <a:bodyPr>
            <a:noAutofit/>
          </a:bodyPr>
          <a:lstStyle/>
          <a:p>
            <a:pPr marL="0" indent="0">
              <a:buNone/>
            </a:pPr>
            <a:r>
              <a:rPr lang="en-GB" dirty="0" smtClean="0"/>
              <a:t>A </a:t>
            </a:r>
            <a:r>
              <a:rPr lang="en-GB" b="1" dirty="0" smtClean="0">
                <a:solidFill>
                  <a:srgbClr val="FF0000"/>
                </a:solidFill>
              </a:rPr>
              <a:t>Volatile Pool </a:t>
            </a:r>
            <a:r>
              <a:rPr lang="en-GB" dirty="0" smtClean="0"/>
              <a:t>is a special storage area in a DPM system </a:t>
            </a:r>
            <a:r>
              <a:rPr lang="en-US" dirty="0" smtClean="0"/>
              <a:t>that </a:t>
            </a:r>
            <a:r>
              <a:rPr lang="en-US" dirty="0"/>
              <a:t>can </a:t>
            </a:r>
            <a:r>
              <a:rPr lang="en-US" dirty="0" smtClean="0"/>
              <a:t>download </a:t>
            </a:r>
            <a:r>
              <a:rPr lang="en-US" dirty="0"/>
              <a:t>files from external </a:t>
            </a:r>
            <a:r>
              <a:rPr lang="en-US" dirty="0" smtClean="0"/>
              <a:t>sources when clients ask for them.</a:t>
            </a:r>
          </a:p>
          <a:p>
            <a:pPr marL="0" indent="0">
              <a:buNone/>
            </a:pPr>
            <a:r>
              <a:rPr lang="en-US" dirty="0" smtClean="0"/>
              <a:t>Two main scripts configurable by the system admin:</a:t>
            </a:r>
          </a:p>
          <a:p>
            <a:pPr marL="0" indent="0">
              <a:buNone/>
            </a:pPr>
            <a:endParaRPr lang="en-US" dirty="0" smtClean="0"/>
          </a:p>
          <a:p>
            <a:r>
              <a:rPr lang="en-US" b="1" dirty="0" smtClean="0"/>
              <a:t>A script running on DPM head node that manages the stat operations</a:t>
            </a:r>
            <a:endParaRPr lang="en-US" dirty="0" smtClean="0"/>
          </a:p>
          <a:p>
            <a:r>
              <a:rPr lang="en-US" b="1" dirty="0" smtClean="0"/>
              <a:t>A script running in Disk Nodes responsible to </a:t>
            </a:r>
            <a:r>
              <a:rPr lang="en-US" b="1" dirty="0"/>
              <a:t>g</a:t>
            </a:r>
            <a:r>
              <a:rPr lang="en-US" b="1" dirty="0" smtClean="0"/>
              <a:t>et file from external sources </a:t>
            </a:r>
            <a:endParaRPr lang="en-GB" dirty="0" smtClean="0"/>
          </a:p>
        </p:txBody>
      </p:sp>
    </p:spTree>
    <p:extLst>
      <p:ext uri="{BB962C8B-B14F-4D97-AF65-F5344CB8AC3E}">
        <p14:creationId xmlns:p14="http://schemas.microsoft.com/office/powerpoint/2010/main" val="185493191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oogle Shape;2329;p36"/>
          <p:cNvGrpSpPr/>
          <p:nvPr/>
        </p:nvGrpSpPr>
        <p:grpSpPr>
          <a:xfrm>
            <a:off x="556599" y="2784767"/>
            <a:ext cx="1217144" cy="635153"/>
            <a:chOff x="1255949" y="981876"/>
            <a:chExt cx="1622859" cy="846871"/>
          </a:xfrm>
        </p:grpSpPr>
        <p:grpSp>
          <p:nvGrpSpPr>
            <p:cNvPr id="3" name="Google Shape;2330;p36"/>
            <p:cNvGrpSpPr/>
            <p:nvPr/>
          </p:nvGrpSpPr>
          <p:grpSpPr>
            <a:xfrm>
              <a:off x="1255949" y="981876"/>
              <a:ext cx="500091" cy="628632"/>
              <a:chOff x="1671637" y="1185861"/>
              <a:chExt cx="885901" cy="1043026"/>
            </a:xfrm>
          </p:grpSpPr>
          <p:sp>
            <p:nvSpPr>
              <p:cNvPr id="9" name="Google Shape;2331;p36"/>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0" name="Google Shape;2332;p36"/>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 name="Google Shape;2333;p36"/>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4" name="Google Shape;2334;p36"/>
            <p:cNvGrpSpPr/>
            <p:nvPr/>
          </p:nvGrpSpPr>
          <p:grpSpPr>
            <a:xfrm>
              <a:off x="1817393" y="981876"/>
              <a:ext cx="500091" cy="628632"/>
              <a:chOff x="1671637" y="1185861"/>
              <a:chExt cx="885901" cy="1043026"/>
            </a:xfrm>
          </p:grpSpPr>
          <p:sp>
            <p:nvSpPr>
              <p:cNvPr id="6" name="Google Shape;2335;p36"/>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7" name="Google Shape;2336;p36"/>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8" name="Google Shape;2337;p36"/>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5" name="Google Shape;2338;p36"/>
            <p:cNvSpPr/>
            <p:nvPr/>
          </p:nvSpPr>
          <p:spPr>
            <a:xfrm>
              <a:off x="1506008" y="1296247"/>
              <a:ext cx="13728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DPM</a:t>
              </a:r>
              <a:endParaRPr sz="1200">
                <a:solidFill>
                  <a:schemeClr val="lt1"/>
                </a:solidFill>
                <a:latin typeface="Arial"/>
                <a:ea typeface="Arial"/>
                <a:cs typeface="Arial"/>
                <a:sym typeface="Arial"/>
              </a:endParaRPr>
            </a:p>
          </p:txBody>
        </p:sp>
      </p:grpSp>
      <p:grpSp>
        <p:nvGrpSpPr>
          <p:cNvPr id="12" name="Google Shape;2339;p36"/>
          <p:cNvGrpSpPr/>
          <p:nvPr/>
        </p:nvGrpSpPr>
        <p:grpSpPr>
          <a:xfrm>
            <a:off x="7531944" y="2890582"/>
            <a:ext cx="1472518" cy="635153"/>
            <a:chOff x="9280761" y="981876"/>
            <a:chExt cx="1963358" cy="846871"/>
          </a:xfrm>
        </p:grpSpPr>
        <p:grpSp>
          <p:nvGrpSpPr>
            <p:cNvPr id="13" name="Google Shape;2340;p36"/>
            <p:cNvGrpSpPr/>
            <p:nvPr/>
          </p:nvGrpSpPr>
          <p:grpSpPr>
            <a:xfrm>
              <a:off x="9280761" y="981876"/>
              <a:ext cx="500091" cy="628632"/>
              <a:chOff x="1671637" y="1185861"/>
              <a:chExt cx="885901" cy="1043026"/>
            </a:xfrm>
          </p:grpSpPr>
          <p:sp>
            <p:nvSpPr>
              <p:cNvPr id="19" name="Google Shape;2341;p36"/>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20" name="Google Shape;2342;p36"/>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21" name="Google Shape;2343;p36"/>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4" name="Google Shape;2344;p36"/>
            <p:cNvGrpSpPr/>
            <p:nvPr/>
          </p:nvGrpSpPr>
          <p:grpSpPr>
            <a:xfrm>
              <a:off x="9842205" y="981876"/>
              <a:ext cx="500091" cy="628632"/>
              <a:chOff x="1671637" y="1185861"/>
              <a:chExt cx="885901" cy="1043026"/>
            </a:xfrm>
          </p:grpSpPr>
          <p:sp>
            <p:nvSpPr>
              <p:cNvPr id="16" name="Google Shape;2345;p36"/>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7" name="Google Shape;2346;p36"/>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8" name="Google Shape;2347;p36"/>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5" name="Google Shape;2348;p36"/>
            <p:cNvSpPr/>
            <p:nvPr/>
          </p:nvSpPr>
          <p:spPr>
            <a:xfrm>
              <a:off x="9530819" y="129624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STORM</a:t>
              </a:r>
              <a:endParaRPr sz="1200">
                <a:solidFill>
                  <a:schemeClr val="lt1"/>
                </a:solidFill>
                <a:latin typeface="Arial"/>
                <a:ea typeface="Arial"/>
                <a:cs typeface="Arial"/>
                <a:sym typeface="Arial"/>
              </a:endParaRPr>
            </a:p>
          </p:txBody>
        </p:sp>
      </p:grpSp>
      <p:cxnSp>
        <p:nvCxnSpPr>
          <p:cNvPr id="22" name="Google Shape;2349;p36"/>
          <p:cNvCxnSpPr>
            <a:stCxn id="30" idx="3"/>
            <a:endCxn id="79" idx="0"/>
          </p:cNvCxnSpPr>
          <p:nvPr/>
        </p:nvCxnSpPr>
        <p:spPr>
          <a:xfrm rot="10800000" flipH="1">
            <a:off x="1827242" y="3420000"/>
            <a:ext cx="2780100" cy="2415300"/>
          </a:xfrm>
          <a:prstGeom prst="straightConnector1">
            <a:avLst/>
          </a:prstGeom>
          <a:noFill/>
          <a:ln w="9525" cap="flat" cmpd="sng">
            <a:solidFill>
              <a:schemeClr val="dk1"/>
            </a:solidFill>
            <a:prstDash val="dashDot"/>
            <a:miter lim="800000"/>
            <a:headEnd type="none" w="sm" len="sm"/>
            <a:tailEnd type="triangle" w="med" len="med"/>
          </a:ln>
        </p:spPr>
      </p:cxnSp>
      <p:cxnSp>
        <p:nvCxnSpPr>
          <p:cNvPr id="23" name="Google Shape;2352;p36"/>
          <p:cNvCxnSpPr>
            <a:endCxn id="79" idx="0"/>
          </p:cNvCxnSpPr>
          <p:nvPr/>
        </p:nvCxnSpPr>
        <p:spPr>
          <a:xfrm>
            <a:off x="3714473" y="2053759"/>
            <a:ext cx="892800" cy="1366200"/>
          </a:xfrm>
          <a:prstGeom prst="straightConnector1">
            <a:avLst/>
          </a:prstGeom>
          <a:noFill/>
          <a:ln w="9525" cap="flat" cmpd="sng">
            <a:solidFill>
              <a:schemeClr val="dk1"/>
            </a:solidFill>
            <a:prstDash val="dashDot"/>
            <a:miter lim="800000"/>
            <a:headEnd type="none" w="sm" len="sm"/>
            <a:tailEnd type="triangle" w="med" len="med"/>
          </a:ln>
        </p:spPr>
      </p:cxnSp>
      <p:cxnSp>
        <p:nvCxnSpPr>
          <p:cNvPr id="24" name="Google Shape;2354;p36"/>
          <p:cNvCxnSpPr>
            <a:stCxn id="41" idx="3"/>
            <a:endCxn id="79" idx="0"/>
          </p:cNvCxnSpPr>
          <p:nvPr/>
        </p:nvCxnSpPr>
        <p:spPr>
          <a:xfrm flipH="1">
            <a:off x="4607322" y="1517553"/>
            <a:ext cx="1192800" cy="1902300"/>
          </a:xfrm>
          <a:prstGeom prst="straightConnector1">
            <a:avLst/>
          </a:prstGeom>
          <a:noFill/>
          <a:ln w="9525" cap="flat" cmpd="sng">
            <a:solidFill>
              <a:schemeClr val="dk1"/>
            </a:solidFill>
            <a:prstDash val="dashDot"/>
            <a:miter lim="800000"/>
            <a:headEnd type="none" w="sm" len="sm"/>
            <a:tailEnd type="triangle" w="med" len="med"/>
          </a:ln>
        </p:spPr>
      </p:cxnSp>
      <p:cxnSp>
        <p:nvCxnSpPr>
          <p:cNvPr id="25" name="Google Shape;2356;p36"/>
          <p:cNvCxnSpPr>
            <a:stCxn id="51" idx="3"/>
            <a:endCxn id="79" idx="0"/>
          </p:cNvCxnSpPr>
          <p:nvPr/>
        </p:nvCxnSpPr>
        <p:spPr>
          <a:xfrm rot="10800000">
            <a:off x="4607221" y="3420031"/>
            <a:ext cx="3597900" cy="1551600"/>
          </a:xfrm>
          <a:prstGeom prst="straightConnector1">
            <a:avLst/>
          </a:prstGeom>
          <a:noFill/>
          <a:ln w="9525" cap="flat" cmpd="sng">
            <a:solidFill>
              <a:schemeClr val="dk1"/>
            </a:solidFill>
            <a:prstDash val="dashDot"/>
            <a:miter lim="800000"/>
            <a:headEnd type="none" w="sm" len="sm"/>
            <a:tailEnd type="triangle" w="med" len="med"/>
          </a:ln>
        </p:spPr>
      </p:cxnSp>
      <p:grpSp>
        <p:nvGrpSpPr>
          <p:cNvPr id="26" name="Google Shape;2358;p36"/>
          <p:cNvGrpSpPr/>
          <p:nvPr/>
        </p:nvGrpSpPr>
        <p:grpSpPr>
          <a:xfrm>
            <a:off x="1165227" y="4900340"/>
            <a:ext cx="1354424" cy="934960"/>
            <a:chOff x="631557" y="2586038"/>
            <a:chExt cx="1805899" cy="1246613"/>
          </a:xfrm>
        </p:grpSpPr>
        <p:sp>
          <p:nvSpPr>
            <p:cNvPr id="27" name="Google Shape;2359;p36"/>
            <p:cNvSpPr/>
            <p:nvPr/>
          </p:nvSpPr>
          <p:spPr>
            <a:xfrm>
              <a:off x="631557" y="2586038"/>
              <a:ext cx="1685880" cy="1164888"/>
            </a:xfrm>
            <a:prstGeom prst="cloud">
              <a:avLst/>
            </a:prstGeom>
            <a:solidFill>
              <a:srgbClr val="CCCCCC"/>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nvGrpSpPr>
            <p:cNvPr id="28" name="Google Shape;2360;p36"/>
            <p:cNvGrpSpPr/>
            <p:nvPr/>
          </p:nvGrpSpPr>
          <p:grpSpPr>
            <a:xfrm>
              <a:off x="1019406" y="2903969"/>
              <a:ext cx="500091" cy="628632"/>
              <a:chOff x="1671637" y="1185861"/>
              <a:chExt cx="885901" cy="1043026"/>
            </a:xfrm>
          </p:grpSpPr>
          <p:sp>
            <p:nvSpPr>
              <p:cNvPr id="34" name="Google Shape;2361;p36"/>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35" name="Google Shape;2362;p36"/>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36" name="Google Shape;2363;p36"/>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29" name="Google Shape;2364;p36"/>
            <p:cNvGrpSpPr/>
            <p:nvPr/>
          </p:nvGrpSpPr>
          <p:grpSpPr>
            <a:xfrm>
              <a:off x="1580850" y="2903969"/>
              <a:ext cx="500091" cy="628632"/>
              <a:chOff x="1671637" y="1185861"/>
              <a:chExt cx="885901" cy="1043026"/>
            </a:xfrm>
          </p:grpSpPr>
          <p:sp>
            <p:nvSpPr>
              <p:cNvPr id="31" name="Google Shape;2365;p36"/>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32" name="Google Shape;2366;p36"/>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33" name="Google Shape;2367;p36"/>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30" name="Google Shape;2350;p36"/>
            <p:cNvSpPr/>
            <p:nvPr/>
          </p:nvSpPr>
          <p:spPr>
            <a:xfrm>
              <a:off x="724156" y="3300151"/>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Cloud Storage</a:t>
              </a:r>
              <a:endParaRPr sz="1200">
                <a:solidFill>
                  <a:schemeClr val="lt1"/>
                </a:solidFill>
                <a:latin typeface="Arial"/>
                <a:ea typeface="Arial"/>
                <a:cs typeface="Arial"/>
                <a:sym typeface="Arial"/>
              </a:endParaRPr>
            </a:p>
          </p:txBody>
        </p:sp>
      </p:grpSp>
      <p:cxnSp>
        <p:nvCxnSpPr>
          <p:cNvPr id="37" name="Google Shape;2368;p36"/>
          <p:cNvCxnSpPr>
            <a:stCxn id="5" idx="3"/>
            <a:endCxn id="79" idx="0"/>
          </p:cNvCxnSpPr>
          <p:nvPr/>
        </p:nvCxnSpPr>
        <p:spPr>
          <a:xfrm>
            <a:off x="1209022" y="3419920"/>
            <a:ext cx="3398400" cy="0"/>
          </a:xfrm>
          <a:prstGeom prst="straightConnector1">
            <a:avLst/>
          </a:prstGeom>
          <a:noFill/>
          <a:ln w="9525" cap="flat" cmpd="sng">
            <a:solidFill>
              <a:schemeClr val="dk1"/>
            </a:solidFill>
            <a:prstDash val="dashDot"/>
            <a:miter lim="800000"/>
            <a:headEnd type="none" w="sm" len="sm"/>
            <a:tailEnd type="triangle" w="med" len="med"/>
          </a:ln>
        </p:spPr>
      </p:cxnSp>
      <p:grpSp>
        <p:nvGrpSpPr>
          <p:cNvPr id="38" name="Google Shape;2369;p36"/>
          <p:cNvGrpSpPr/>
          <p:nvPr/>
        </p:nvGrpSpPr>
        <p:grpSpPr>
          <a:xfrm>
            <a:off x="5020013" y="882400"/>
            <a:ext cx="1472518" cy="635153"/>
            <a:chOff x="6342565" y="1457014"/>
            <a:chExt cx="1963357" cy="846871"/>
          </a:xfrm>
        </p:grpSpPr>
        <p:grpSp>
          <p:nvGrpSpPr>
            <p:cNvPr id="39" name="Google Shape;2370;p36"/>
            <p:cNvGrpSpPr/>
            <p:nvPr/>
          </p:nvGrpSpPr>
          <p:grpSpPr>
            <a:xfrm>
              <a:off x="6342565" y="1457014"/>
              <a:ext cx="500091" cy="628632"/>
              <a:chOff x="1671637" y="1185861"/>
              <a:chExt cx="885901" cy="1043026"/>
            </a:xfrm>
          </p:grpSpPr>
          <p:sp>
            <p:nvSpPr>
              <p:cNvPr id="45" name="Google Shape;2371;p36"/>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46" name="Google Shape;2372;p36"/>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47" name="Google Shape;2373;p36"/>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40" name="Google Shape;2374;p36"/>
            <p:cNvGrpSpPr/>
            <p:nvPr/>
          </p:nvGrpSpPr>
          <p:grpSpPr>
            <a:xfrm>
              <a:off x="6904009" y="1457014"/>
              <a:ext cx="500091" cy="628632"/>
              <a:chOff x="1671637" y="1185861"/>
              <a:chExt cx="885901" cy="1043026"/>
            </a:xfrm>
          </p:grpSpPr>
          <p:sp>
            <p:nvSpPr>
              <p:cNvPr id="42" name="Google Shape;2375;p36"/>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43" name="Google Shape;2376;p36"/>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44" name="Google Shape;2377;p36"/>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41" name="Google Shape;2355;p36"/>
            <p:cNvSpPr/>
            <p:nvPr/>
          </p:nvSpPr>
          <p:spPr>
            <a:xfrm>
              <a:off x="6592623" y="1771385"/>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dCache</a:t>
              </a:r>
              <a:endParaRPr sz="1200">
                <a:solidFill>
                  <a:schemeClr val="lt1"/>
                </a:solidFill>
                <a:latin typeface="Arial"/>
                <a:ea typeface="Arial"/>
                <a:cs typeface="Arial"/>
                <a:sym typeface="Arial"/>
              </a:endParaRPr>
            </a:p>
          </p:txBody>
        </p:sp>
      </p:grpSp>
      <p:cxnSp>
        <p:nvCxnSpPr>
          <p:cNvPr id="48" name="Google Shape;2378;p36"/>
          <p:cNvCxnSpPr>
            <a:stCxn id="15" idx="3"/>
            <a:endCxn id="79" idx="0"/>
          </p:cNvCxnSpPr>
          <p:nvPr/>
        </p:nvCxnSpPr>
        <p:spPr>
          <a:xfrm rot="10800000">
            <a:off x="4607353" y="3419835"/>
            <a:ext cx="3704700" cy="105900"/>
          </a:xfrm>
          <a:prstGeom prst="straightConnector1">
            <a:avLst/>
          </a:prstGeom>
          <a:noFill/>
          <a:ln w="9525" cap="flat" cmpd="sng">
            <a:solidFill>
              <a:schemeClr val="dk1"/>
            </a:solidFill>
            <a:prstDash val="dashDot"/>
            <a:miter lim="800000"/>
            <a:headEnd type="none" w="sm" len="sm"/>
            <a:tailEnd type="triangle" w="med" len="med"/>
          </a:ln>
        </p:spPr>
      </p:cxnSp>
      <p:grpSp>
        <p:nvGrpSpPr>
          <p:cNvPr id="49" name="Google Shape;2379;p36"/>
          <p:cNvGrpSpPr/>
          <p:nvPr/>
        </p:nvGrpSpPr>
        <p:grpSpPr>
          <a:xfrm>
            <a:off x="7612555" y="4275120"/>
            <a:ext cx="1284975" cy="696512"/>
            <a:chOff x="7204335" y="3300105"/>
            <a:chExt cx="1713300" cy="928682"/>
          </a:xfrm>
        </p:grpSpPr>
        <p:grpSp>
          <p:nvGrpSpPr>
            <p:cNvPr id="50" name="Google Shape;2380;p36"/>
            <p:cNvGrpSpPr/>
            <p:nvPr/>
          </p:nvGrpSpPr>
          <p:grpSpPr>
            <a:xfrm>
              <a:off x="7499585" y="3300105"/>
              <a:ext cx="500091" cy="628632"/>
              <a:chOff x="1671637" y="1185861"/>
              <a:chExt cx="885901" cy="1043026"/>
            </a:xfrm>
          </p:grpSpPr>
          <p:sp>
            <p:nvSpPr>
              <p:cNvPr id="52" name="Google Shape;2381;p36"/>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53" name="Google Shape;2382;p36"/>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54" name="Google Shape;2383;p36"/>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51" name="Google Shape;2357;p36"/>
            <p:cNvSpPr/>
            <p:nvPr/>
          </p:nvSpPr>
          <p:spPr>
            <a:xfrm>
              <a:off x="7204335" y="3696287"/>
              <a:ext cx="1713300" cy="532500"/>
            </a:xfrm>
            <a:prstGeom prst="cube">
              <a:avLst>
                <a:gd name="adj" fmla="val 25000"/>
              </a:avLst>
            </a:prstGeom>
            <a:solidFill>
              <a:srgbClr val="00B050"/>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CACHE</a:t>
              </a:r>
              <a:endParaRPr sz="1200">
                <a:solidFill>
                  <a:schemeClr val="lt1"/>
                </a:solidFill>
                <a:latin typeface="Arial"/>
                <a:ea typeface="Arial"/>
                <a:cs typeface="Arial"/>
                <a:sym typeface="Arial"/>
              </a:endParaRPr>
            </a:p>
          </p:txBody>
        </p:sp>
      </p:grpSp>
      <p:grpSp>
        <p:nvGrpSpPr>
          <p:cNvPr id="55" name="Google Shape;2384;p36"/>
          <p:cNvGrpSpPr/>
          <p:nvPr/>
        </p:nvGrpSpPr>
        <p:grpSpPr>
          <a:xfrm>
            <a:off x="3670674" y="5183266"/>
            <a:ext cx="1472518" cy="635153"/>
            <a:chOff x="9280761" y="981876"/>
            <a:chExt cx="1963358" cy="846871"/>
          </a:xfrm>
        </p:grpSpPr>
        <p:grpSp>
          <p:nvGrpSpPr>
            <p:cNvPr id="56" name="Google Shape;2385;p36"/>
            <p:cNvGrpSpPr/>
            <p:nvPr/>
          </p:nvGrpSpPr>
          <p:grpSpPr>
            <a:xfrm>
              <a:off x="9280761" y="981876"/>
              <a:ext cx="500091" cy="628632"/>
              <a:chOff x="1671637" y="1185861"/>
              <a:chExt cx="885901" cy="1043026"/>
            </a:xfrm>
          </p:grpSpPr>
          <p:sp>
            <p:nvSpPr>
              <p:cNvPr id="62" name="Google Shape;2386;p36"/>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63" name="Google Shape;2387;p36"/>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64" name="Google Shape;2388;p36"/>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57" name="Google Shape;2389;p36"/>
            <p:cNvGrpSpPr/>
            <p:nvPr/>
          </p:nvGrpSpPr>
          <p:grpSpPr>
            <a:xfrm>
              <a:off x="9842205" y="981876"/>
              <a:ext cx="500091" cy="628632"/>
              <a:chOff x="1671637" y="1185861"/>
              <a:chExt cx="885901" cy="1043026"/>
            </a:xfrm>
          </p:grpSpPr>
          <p:sp>
            <p:nvSpPr>
              <p:cNvPr id="59" name="Google Shape;2390;p36"/>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60" name="Google Shape;2391;p36"/>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61" name="Google Shape;2392;p36"/>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58" name="Google Shape;2393;p36"/>
            <p:cNvSpPr/>
            <p:nvPr/>
          </p:nvSpPr>
          <p:spPr>
            <a:xfrm>
              <a:off x="9530819" y="129624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STORM</a:t>
              </a:r>
              <a:endParaRPr sz="1200">
                <a:solidFill>
                  <a:schemeClr val="lt1"/>
                </a:solidFill>
                <a:latin typeface="Arial"/>
                <a:ea typeface="Arial"/>
                <a:cs typeface="Arial"/>
                <a:sym typeface="Arial"/>
              </a:endParaRPr>
            </a:p>
          </p:txBody>
        </p:sp>
      </p:grpSp>
      <p:cxnSp>
        <p:nvCxnSpPr>
          <p:cNvPr id="65" name="Google Shape;2394;p36"/>
          <p:cNvCxnSpPr>
            <a:stCxn id="58" idx="0"/>
            <a:endCxn id="79" idx="0"/>
          </p:cNvCxnSpPr>
          <p:nvPr/>
        </p:nvCxnSpPr>
        <p:spPr>
          <a:xfrm rot="10800000" flipH="1">
            <a:off x="4550627" y="3419845"/>
            <a:ext cx="56700" cy="1999200"/>
          </a:xfrm>
          <a:prstGeom prst="straightConnector1">
            <a:avLst/>
          </a:prstGeom>
          <a:noFill/>
          <a:ln w="9525" cap="flat" cmpd="sng">
            <a:solidFill>
              <a:schemeClr val="dk1"/>
            </a:solidFill>
            <a:prstDash val="dashDot"/>
            <a:miter lim="800000"/>
            <a:headEnd type="none" w="sm" len="sm"/>
            <a:tailEnd type="triangle" w="med" len="med"/>
          </a:ln>
        </p:spPr>
      </p:cxnSp>
      <p:grpSp>
        <p:nvGrpSpPr>
          <p:cNvPr id="66" name="Google Shape;2395;p36"/>
          <p:cNvGrpSpPr/>
          <p:nvPr/>
        </p:nvGrpSpPr>
        <p:grpSpPr>
          <a:xfrm>
            <a:off x="1142510" y="957976"/>
            <a:ext cx="1284975" cy="696512"/>
            <a:chOff x="7204335" y="3300105"/>
            <a:chExt cx="1713300" cy="928682"/>
          </a:xfrm>
        </p:grpSpPr>
        <p:grpSp>
          <p:nvGrpSpPr>
            <p:cNvPr id="67" name="Google Shape;2396;p36"/>
            <p:cNvGrpSpPr/>
            <p:nvPr/>
          </p:nvGrpSpPr>
          <p:grpSpPr>
            <a:xfrm>
              <a:off x="7499585" y="3300105"/>
              <a:ext cx="500091" cy="628632"/>
              <a:chOff x="1671637" y="1185861"/>
              <a:chExt cx="885901" cy="1043026"/>
            </a:xfrm>
          </p:grpSpPr>
          <p:sp>
            <p:nvSpPr>
              <p:cNvPr id="69" name="Google Shape;2397;p36"/>
              <p:cNvSpPr/>
              <p:nvPr/>
            </p:nvSpPr>
            <p:spPr>
              <a:xfrm>
                <a:off x="1671638" y="1843087"/>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70" name="Google Shape;2398;p36"/>
              <p:cNvSpPr/>
              <p:nvPr/>
            </p:nvSpPr>
            <p:spPr>
              <a:xfrm>
                <a:off x="1671637" y="1514474"/>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71" name="Google Shape;2399;p36"/>
              <p:cNvSpPr/>
              <p:nvPr/>
            </p:nvSpPr>
            <p:spPr>
              <a:xfrm>
                <a:off x="1671637" y="1185861"/>
                <a:ext cx="885900" cy="385800"/>
              </a:xfrm>
              <a:prstGeom prst="can">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68" name="Google Shape;2400;p36"/>
            <p:cNvSpPr/>
            <p:nvPr/>
          </p:nvSpPr>
          <p:spPr>
            <a:xfrm>
              <a:off x="7204335" y="3696287"/>
              <a:ext cx="1713300" cy="532500"/>
            </a:xfrm>
            <a:prstGeom prst="cube">
              <a:avLst>
                <a:gd name="adj" fmla="val 25000"/>
              </a:avLst>
            </a:prstGeom>
            <a:solidFill>
              <a:srgbClr val="CCCCCC"/>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HTTP dCache</a:t>
              </a:r>
              <a:endParaRPr sz="1200">
                <a:solidFill>
                  <a:schemeClr val="lt1"/>
                </a:solidFill>
                <a:latin typeface="Arial"/>
                <a:ea typeface="Arial"/>
                <a:cs typeface="Arial"/>
                <a:sym typeface="Arial"/>
              </a:endParaRPr>
            </a:p>
          </p:txBody>
        </p:sp>
      </p:grpSp>
      <p:cxnSp>
        <p:nvCxnSpPr>
          <p:cNvPr id="72" name="Google Shape;2401;p36"/>
          <p:cNvCxnSpPr>
            <a:stCxn id="68" idx="3"/>
            <a:endCxn id="79" idx="0"/>
          </p:cNvCxnSpPr>
          <p:nvPr/>
        </p:nvCxnSpPr>
        <p:spPr>
          <a:xfrm>
            <a:off x="1735076" y="1654488"/>
            <a:ext cx="2872200" cy="1765500"/>
          </a:xfrm>
          <a:prstGeom prst="straightConnector1">
            <a:avLst/>
          </a:prstGeom>
          <a:noFill/>
          <a:ln w="9525" cap="flat" cmpd="sng">
            <a:solidFill>
              <a:schemeClr val="dk1"/>
            </a:solidFill>
            <a:prstDash val="dashDot"/>
            <a:miter lim="800000"/>
            <a:headEnd type="none" w="sm" len="sm"/>
            <a:tailEnd type="triangle" w="med" len="med"/>
          </a:ln>
        </p:spPr>
      </p:cxnSp>
      <p:sp>
        <p:nvSpPr>
          <p:cNvPr id="73" name="Google Shape;2402;p36"/>
          <p:cNvSpPr txBox="1"/>
          <p:nvPr/>
        </p:nvSpPr>
        <p:spPr>
          <a:xfrm>
            <a:off x="8381760" y="4280994"/>
            <a:ext cx="637200" cy="276900"/>
          </a:xfrm>
          <a:prstGeom prst="rect">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74" name="Google Shape;2403;p36"/>
          <p:cNvSpPr txBox="1"/>
          <p:nvPr/>
        </p:nvSpPr>
        <p:spPr>
          <a:xfrm>
            <a:off x="1635804" y="4543276"/>
            <a:ext cx="748200" cy="3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t-IT" sz="1600" b="1">
                <a:solidFill>
                  <a:srgbClr val="FFC000"/>
                </a:solidFill>
                <a:latin typeface="Arial"/>
                <a:ea typeface="Arial"/>
                <a:cs typeface="Arial"/>
                <a:sym typeface="Arial"/>
              </a:rPr>
              <a:t>$$$</a:t>
            </a:r>
            <a:endParaRPr sz="1600" b="1">
              <a:solidFill>
                <a:srgbClr val="FFC000"/>
              </a:solidFill>
              <a:latin typeface="Arial"/>
              <a:ea typeface="Arial"/>
              <a:cs typeface="Arial"/>
              <a:sym typeface="Arial"/>
            </a:endParaRPr>
          </a:p>
        </p:txBody>
      </p:sp>
      <p:sp>
        <p:nvSpPr>
          <p:cNvPr id="75" name="Google Shape;2404;p36"/>
          <p:cNvSpPr txBox="1"/>
          <p:nvPr/>
        </p:nvSpPr>
        <p:spPr>
          <a:xfrm>
            <a:off x="4257768" y="1087771"/>
            <a:ext cx="522000" cy="3387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it-IT" sz="1600" b="1">
                <a:solidFill>
                  <a:srgbClr val="FFC000"/>
                </a:solidFill>
                <a:latin typeface="Arial"/>
                <a:ea typeface="Arial"/>
                <a:cs typeface="Arial"/>
                <a:sym typeface="Arial"/>
              </a:rPr>
              <a:t>$</a:t>
            </a:r>
            <a:endParaRPr sz="1600" b="1">
              <a:solidFill>
                <a:srgbClr val="FFC000"/>
              </a:solidFill>
              <a:latin typeface="Arial"/>
              <a:ea typeface="Arial"/>
              <a:cs typeface="Arial"/>
              <a:sym typeface="Arial"/>
            </a:endParaRPr>
          </a:p>
        </p:txBody>
      </p:sp>
      <p:sp>
        <p:nvSpPr>
          <p:cNvPr id="76" name="Google Shape;2405;p36"/>
          <p:cNvSpPr txBox="1"/>
          <p:nvPr/>
        </p:nvSpPr>
        <p:spPr>
          <a:xfrm>
            <a:off x="1372526" y="2701142"/>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FileC</a:t>
            </a:r>
            <a:endParaRPr sz="1200">
              <a:solidFill>
                <a:schemeClr val="dk1"/>
              </a:solidFill>
              <a:latin typeface="Arial"/>
              <a:ea typeface="Arial"/>
              <a:cs typeface="Arial"/>
              <a:sym typeface="Arial"/>
            </a:endParaRPr>
          </a:p>
        </p:txBody>
      </p:sp>
      <p:sp>
        <p:nvSpPr>
          <p:cNvPr id="77" name="Google Shape;2406;p36"/>
          <p:cNvSpPr txBox="1"/>
          <p:nvPr/>
        </p:nvSpPr>
        <p:spPr>
          <a:xfrm>
            <a:off x="8355077" y="2907650"/>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FileB</a:t>
            </a:r>
            <a:endParaRPr sz="1200">
              <a:solidFill>
                <a:schemeClr val="dk1"/>
              </a:solidFill>
              <a:latin typeface="Arial"/>
              <a:ea typeface="Arial"/>
              <a:cs typeface="Arial"/>
              <a:sym typeface="Arial"/>
            </a:endParaRPr>
          </a:p>
        </p:txBody>
      </p:sp>
      <p:sp>
        <p:nvSpPr>
          <p:cNvPr id="78" name="Google Shape;2407;p36"/>
          <p:cNvSpPr txBox="1"/>
          <p:nvPr/>
        </p:nvSpPr>
        <p:spPr>
          <a:xfrm>
            <a:off x="5837281" y="866501"/>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FileB</a:t>
            </a:r>
            <a:endParaRPr sz="1200">
              <a:solidFill>
                <a:schemeClr val="dk1"/>
              </a:solidFill>
              <a:latin typeface="Arial"/>
              <a:ea typeface="Arial"/>
              <a:cs typeface="Arial"/>
              <a:sym typeface="Arial"/>
            </a:endParaRPr>
          </a:p>
        </p:txBody>
      </p:sp>
      <p:sp>
        <p:nvSpPr>
          <p:cNvPr id="79" name="Google Shape;2351;p36"/>
          <p:cNvSpPr/>
          <p:nvPr/>
        </p:nvSpPr>
        <p:spPr>
          <a:xfrm>
            <a:off x="3736973" y="3419959"/>
            <a:ext cx="1740600" cy="385800"/>
          </a:xfrm>
          <a:prstGeom prst="rect">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DYNAFED FEDERATOR </a:t>
            </a:r>
            <a:endParaRPr sz="1200">
              <a:solidFill>
                <a:schemeClr val="lt1"/>
              </a:solidFill>
              <a:latin typeface="Arial"/>
              <a:ea typeface="Arial"/>
              <a:cs typeface="Arial"/>
              <a:sym typeface="Arial"/>
            </a:endParaRPr>
          </a:p>
        </p:txBody>
      </p:sp>
      <p:sp>
        <p:nvSpPr>
          <p:cNvPr id="80" name="Google Shape;2408;p36"/>
          <p:cNvSpPr txBox="1"/>
          <p:nvPr/>
        </p:nvSpPr>
        <p:spPr>
          <a:xfrm>
            <a:off x="4500700" y="5274989"/>
            <a:ext cx="637200" cy="2769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81" name="Google Shape;2409;p36"/>
          <p:cNvSpPr txBox="1"/>
          <p:nvPr/>
        </p:nvSpPr>
        <p:spPr>
          <a:xfrm>
            <a:off x="1806169" y="958505"/>
            <a:ext cx="637200" cy="276900"/>
          </a:xfrm>
          <a:prstGeom prst="rect">
            <a:avLst/>
          </a:prstGeom>
          <a:solidFill>
            <a:schemeClr val="lt1"/>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82" name="Google Shape;2410;p36"/>
          <p:cNvSpPr txBox="1"/>
          <p:nvPr/>
        </p:nvSpPr>
        <p:spPr>
          <a:xfrm>
            <a:off x="4506084" y="5283275"/>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sp>
        <p:nvSpPr>
          <p:cNvPr id="83" name="Google Shape;2411;p36"/>
          <p:cNvSpPr txBox="1"/>
          <p:nvPr/>
        </p:nvSpPr>
        <p:spPr>
          <a:xfrm>
            <a:off x="1811553" y="966791"/>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FileA</a:t>
            </a:r>
            <a:endParaRPr sz="1200">
              <a:solidFill>
                <a:schemeClr val="dk1"/>
              </a:solidFill>
              <a:latin typeface="Arial"/>
              <a:ea typeface="Arial"/>
              <a:cs typeface="Arial"/>
              <a:sym typeface="Arial"/>
            </a:endParaRPr>
          </a:p>
        </p:txBody>
      </p:sp>
      <p:cxnSp>
        <p:nvCxnSpPr>
          <p:cNvPr id="84" name="Google Shape;2414;p36"/>
          <p:cNvCxnSpPr>
            <a:stCxn id="86" idx="5"/>
          </p:cNvCxnSpPr>
          <p:nvPr/>
        </p:nvCxnSpPr>
        <p:spPr>
          <a:xfrm rot="10800000" flipH="1">
            <a:off x="682651" y="3800470"/>
            <a:ext cx="3933600" cy="1012500"/>
          </a:xfrm>
          <a:prstGeom prst="straightConnector1">
            <a:avLst/>
          </a:prstGeom>
          <a:noFill/>
          <a:ln w="57150" cap="flat" cmpd="sng">
            <a:solidFill>
              <a:srgbClr val="FF0000"/>
            </a:solidFill>
            <a:prstDash val="dash"/>
            <a:miter lim="800000"/>
            <a:headEnd type="none" w="sm" len="sm"/>
            <a:tailEnd type="triangle" w="med" len="med"/>
          </a:ln>
        </p:spPr>
      </p:cxnSp>
      <p:grpSp>
        <p:nvGrpSpPr>
          <p:cNvPr id="85" name="Google Shape;2416;p36"/>
          <p:cNvGrpSpPr/>
          <p:nvPr/>
        </p:nvGrpSpPr>
        <p:grpSpPr>
          <a:xfrm>
            <a:off x="401998" y="4286192"/>
            <a:ext cx="374205" cy="772716"/>
            <a:chOff x="-6782672" y="3727326"/>
            <a:chExt cx="702600" cy="1313473"/>
          </a:xfrm>
        </p:grpSpPr>
        <p:sp>
          <p:nvSpPr>
            <p:cNvPr id="86" name="Google Shape;2415;p36"/>
            <p:cNvSpPr/>
            <p:nvPr/>
          </p:nvSpPr>
          <p:spPr>
            <a:xfrm>
              <a:off x="-6782672" y="4204699"/>
              <a:ext cx="702600" cy="836100"/>
            </a:xfrm>
            <a:prstGeom prst="triangle">
              <a:avLst>
                <a:gd name="adj" fmla="val 50000"/>
              </a:avLst>
            </a:prstGeom>
            <a:solidFill>
              <a:schemeClr val="accen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87" name="Google Shape;2417;p36"/>
            <p:cNvSpPr/>
            <p:nvPr/>
          </p:nvSpPr>
          <p:spPr>
            <a:xfrm>
              <a:off x="-6682095" y="3727326"/>
              <a:ext cx="491100" cy="453000"/>
            </a:xfrm>
            <a:prstGeom prst="ellipse">
              <a:avLst/>
            </a:prstGeom>
            <a:solidFill>
              <a:srgbClr val="F4B08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cxnSp>
        <p:nvCxnSpPr>
          <p:cNvPr id="88" name="Google Shape;2418;p36"/>
          <p:cNvCxnSpPr/>
          <p:nvPr/>
        </p:nvCxnSpPr>
        <p:spPr>
          <a:xfrm>
            <a:off x="4616211" y="3800514"/>
            <a:ext cx="3697800" cy="766500"/>
          </a:xfrm>
          <a:prstGeom prst="curvedConnector3">
            <a:avLst>
              <a:gd name="adj1" fmla="val 0"/>
            </a:avLst>
          </a:prstGeom>
          <a:noFill/>
          <a:ln w="57150" cap="flat" cmpd="sng">
            <a:solidFill>
              <a:srgbClr val="FF0000"/>
            </a:solidFill>
            <a:prstDash val="dash"/>
            <a:miter lim="800000"/>
            <a:headEnd type="none" w="sm" len="sm"/>
            <a:tailEnd type="triangle" w="med" len="med"/>
          </a:ln>
        </p:spPr>
      </p:cxnSp>
      <p:sp>
        <p:nvSpPr>
          <p:cNvPr id="89" name="Google Shape;2419;p36"/>
          <p:cNvSpPr/>
          <p:nvPr/>
        </p:nvSpPr>
        <p:spPr>
          <a:xfrm rot="-1643" flipH="1">
            <a:off x="1635924" y="4454550"/>
            <a:ext cx="5021101" cy="414000"/>
          </a:xfrm>
          <a:prstGeom prst="rightArrow">
            <a:avLst>
              <a:gd name="adj1" fmla="val 50000"/>
              <a:gd name="adj2" fmla="val 50000"/>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it-IT" sz="1200" b="1">
                <a:solidFill>
                  <a:schemeClr val="dk1"/>
                </a:solidFill>
              </a:rPr>
              <a:t>FileD DOWLOAD</a:t>
            </a:r>
            <a:endParaRPr sz="1200" b="1">
              <a:solidFill>
                <a:schemeClr val="dk1"/>
              </a:solidFill>
            </a:endParaRPr>
          </a:p>
        </p:txBody>
      </p:sp>
      <p:sp>
        <p:nvSpPr>
          <p:cNvPr id="90" name="Google Shape;2420;p36"/>
          <p:cNvSpPr txBox="1"/>
          <p:nvPr/>
        </p:nvSpPr>
        <p:spPr>
          <a:xfrm rot="-1475881">
            <a:off x="1209007" y="4113362"/>
            <a:ext cx="637118" cy="276810"/>
          </a:xfrm>
          <a:prstGeom prst="rect">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91" name="Google Shape;2421;p36"/>
          <p:cNvSpPr txBox="1"/>
          <p:nvPr/>
        </p:nvSpPr>
        <p:spPr>
          <a:xfrm>
            <a:off x="2497610" y="4919519"/>
            <a:ext cx="637200" cy="276900"/>
          </a:xfrm>
          <a:prstGeom prst="rect">
            <a:avLst/>
          </a:prstGeom>
          <a:solidFill>
            <a:srgbClr val="CCCCCC"/>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92" name="Google Shape;2422;p36"/>
          <p:cNvSpPr txBox="1"/>
          <p:nvPr/>
        </p:nvSpPr>
        <p:spPr>
          <a:xfrm>
            <a:off x="2544000" y="3805750"/>
            <a:ext cx="210900" cy="33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a:t>1</a:t>
            </a:r>
            <a:endParaRPr/>
          </a:p>
        </p:txBody>
      </p:sp>
      <p:sp>
        <p:nvSpPr>
          <p:cNvPr id="93" name="Google Shape;2423;p36"/>
          <p:cNvSpPr txBox="1"/>
          <p:nvPr/>
        </p:nvSpPr>
        <p:spPr>
          <a:xfrm>
            <a:off x="5078275" y="3960200"/>
            <a:ext cx="210900" cy="33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a:t>2</a:t>
            </a:r>
            <a:endParaRPr/>
          </a:p>
        </p:txBody>
      </p:sp>
      <p:sp>
        <p:nvSpPr>
          <p:cNvPr id="94" name="Google Shape;2424;p36"/>
          <p:cNvSpPr txBox="1"/>
          <p:nvPr/>
        </p:nvSpPr>
        <p:spPr>
          <a:xfrm>
            <a:off x="4024525" y="4740850"/>
            <a:ext cx="210900" cy="3387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a:t>4</a:t>
            </a:r>
            <a:endParaRPr/>
          </a:p>
        </p:txBody>
      </p:sp>
      <p:grpSp>
        <p:nvGrpSpPr>
          <p:cNvPr id="95" name="Google Shape;2425;p36"/>
          <p:cNvGrpSpPr/>
          <p:nvPr/>
        </p:nvGrpSpPr>
        <p:grpSpPr>
          <a:xfrm>
            <a:off x="554398" y="4438592"/>
            <a:ext cx="374205" cy="772716"/>
            <a:chOff x="-6782672" y="3727326"/>
            <a:chExt cx="702600" cy="1313473"/>
          </a:xfrm>
        </p:grpSpPr>
        <p:sp>
          <p:nvSpPr>
            <p:cNvPr id="96" name="Google Shape;2426;p36"/>
            <p:cNvSpPr/>
            <p:nvPr/>
          </p:nvSpPr>
          <p:spPr>
            <a:xfrm>
              <a:off x="-6782672" y="4204699"/>
              <a:ext cx="702600" cy="836100"/>
            </a:xfrm>
            <a:prstGeom prst="triangle">
              <a:avLst>
                <a:gd name="adj" fmla="val 50000"/>
              </a:avLst>
            </a:prstGeom>
            <a:solidFill>
              <a:schemeClr val="accen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97" name="Google Shape;2427;p36"/>
            <p:cNvSpPr/>
            <p:nvPr/>
          </p:nvSpPr>
          <p:spPr>
            <a:xfrm>
              <a:off x="-6682095" y="3727326"/>
              <a:ext cx="491100" cy="453000"/>
            </a:xfrm>
            <a:prstGeom prst="ellipse">
              <a:avLst/>
            </a:prstGeom>
            <a:solidFill>
              <a:srgbClr val="F4B08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98" name="Google Shape;2428;p36"/>
          <p:cNvGrpSpPr/>
          <p:nvPr/>
        </p:nvGrpSpPr>
        <p:grpSpPr>
          <a:xfrm>
            <a:off x="706798" y="4590992"/>
            <a:ext cx="374205" cy="772716"/>
            <a:chOff x="-6782672" y="3727326"/>
            <a:chExt cx="702600" cy="1313473"/>
          </a:xfrm>
        </p:grpSpPr>
        <p:sp>
          <p:nvSpPr>
            <p:cNvPr id="99" name="Google Shape;2429;p36"/>
            <p:cNvSpPr/>
            <p:nvPr/>
          </p:nvSpPr>
          <p:spPr>
            <a:xfrm>
              <a:off x="-6782672" y="4204699"/>
              <a:ext cx="702600" cy="836100"/>
            </a:xfrm>
            <a:prstGeom prst="triangle">
              <a:avLst>
                <a:gd name="adj" fmla="val 50000"/>
              </a:avLst>
            </a:prstGeom>
            <a:solidFill>
              <a:schemeClr val="accen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00" name="Google Shape;2430;p36"/>
            <p:cNvSpPr/>
            <p:nvPr/>
          </p:nvSpPr>
          <p:spPr>
            <a:xfrm>
              <a:off x="-6682095" y="3727326"/>
              <a:ext cx="491100" cy="453000"/>
            </a:xfrm>
            <a:prstGeom prst="ellipse">
              <a:avLst/>
            </a:prstGeom>
            <a:solidFill>
              <a:srgbClr val="F4B08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01" name="Google Shape;2431;p36"/>
          <p:cNvGrpSpPr/>
          <p:nvPr/>
        </p:nvGrpSpPr>
        <p:grpSpPr>
          <a:xfrm>
            <a:off x="859198" y="4743392"/>
            <a:ext cx="374205" cy="772716"/>
            <a:chOff x="-6782672" y="3727326"/>
            <a:chExt cx="702600" cy="1313473"/>
          </a:xfrm>
        </p:grpSpPr>
        <p:sp>
          <p:nvSpPr>
            <p:cNvPr id="102" name="Google Shape;2432;p36"/>
            <p:cNvSpPr/>
            <p:nvPr/>
          </p:nvSpPr>
          <p:spPr>
            <a:xfrm>
              <a:off x="-6782672" y="4204699"/>
              <a:ext cx="702600" cy="836100"/>
            </a:xfrm>
            <a:prstGeom prst="triangle">
              <a:avLst>
                <a:gd name="adj" fmla="val 50000"/>
              </a:avLst>
            </a:prstGeom>
            <a:solidFill>
              <a:schemeClr val="accent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03" name="Google Shape;2433;p36"/>
            <p:cNvSpPr/>
            <p:nvPr/>
          </p:nvSpPr>
          <p:spPr>
            <a:xfrm>
              <a:off x="-6682095" y="3727326"/>
              <a:ext cx="491100" cy="453000"/>
            </a:xfrm>
            <a:prstGeom prst="ellipse">
              <a:avLst/>
            </a:prstGeom>
            <a:solidFill>
              <a:srgbClr val="F4B081"/>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04" name="Google Shape;2434;p36"/>
          <p:cNvSpPr/>
          <p:nvPr/>
        </p:nvSpPr>
        <p:spPr>
          <a:xfrm rot="-1731" flipH="1">
            <a:off x="1447825" y="4607100"/>
            <a:ext cx="5361601" cy="414000"/>
          </a:xfrm>
          <a:prstGeom prst="rightArrow">
            <a:avLst>
              <a:gd name="adj1" fmla="val 50000"/>
              <a:gd name="adj2" fmla="val 50000"/>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it-IT" sz="1200" b="1">
                <a:solidFill>
                  <a:schemeClr val="dk1"/>
                </a:solidFill>
              </a:rPr>
              <a:t>FileD DOWLOAD</a:t>
            </a:r>
            <a:endParaRPr sz="1200" b="1">
              <a:solidFill>
                <a:schemeClr val="dk1"/>
              </a:solidFill>
            </a:endParaRPr>
          </a:p>
        </p:txBody>
      </p:sp>
      <p:sp>
        <p:nvSpPr>
          <p:cNvPr id="105" name="Google Shape;2435;p36"/>
          <p:cNvSpPr/>
          <p:nvPr/>
        </p:nvSpPr>
        <p:spPr>
          <a:xfrm rot="-1620" flipH="1">
            <a:off x="1233325" y="4759500"/>
            <a:ext cx="5728501" cy="414000"/>
          </a:xfrm>
          <a:prstGeom prst="rightArrow">
            <a:avLst>
              <a:gd name="adj1" fmla="val 50000"/>
              <a:gd name="adj2" fmla="val 50000"/>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None/>
            </a:pPr>
            <a:r>
              <a:rPr lang="it-IT" sz="1200" b="1">
                <a:solidFill>
                  <a:schemeClr val="dk1"/>
                </a:solidFill>
              </a:rPr>
              <a:t>FileD DOWLOAD</a:t>
            </a:r>
            <a:endParaRPr sz="1200" b="1">
              <a:solidFill>
                <a:schemeClr val="dk1"/>
              </a:solidFill>
            </a:endParaRPr>
          </a:p>
        </p:txBody>
      </p:sp>
      <p:grpSp>
        <p:nvGrpSpPr>
          <p:cNvPr id="106" name="Google Shape;2436;p36"/>
          <p:cNvGrpSpPr/>
          <p:nvPr/>
        </p:nvGrpSpPr>
        <p:grpSpPr>
          <a:xfrm>
            <a:off x="3052469" y="1118943"/>
            <a:ext cx="1354424" cy="934960"/>
            <a:chOff x="3783279" y="524720"/>
            <a:chExt cx="1805899" cy="1246613"/>
          </a:xfrm>
        </p:grpSpPr>
        <p:sp>
          <p:nvSpPr>
            <p:cNvPr id="107" name="Google Shape;2437;p36"/>
            <p:cNvSpPr/>
            <p:nvPr/>
          </p:nvSpPr>
          <p:spPr>
            <a:xfrm>
              <a:off x="3783279" y="524720"/>
              <a:ext cx="1685880" cy="1164888"/>
            </a:xfrm>
            <a:prstGeom prst="cloud">
              <a:avLst/>
            </a:prstGeom>
            <a:solidFill>
              <a:schemeClr val="accent1"/>
            </a:solidFill>
            <a:ln w="12700" cap="flat" cmpd="sng">
              <a:solidFill>
                <a:srgbClr val="42719B"/>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nvGrpSpPr>
            <p:cNvPr id="108" name="Google Shape;2438;p36"/>
            <p:cNvGrpSpPr/>
            <p:nvPr/>
          </p:nvGrpSpPr>
          <p:grpSpPr>
            <a:xfrm>
              <a:off x="4171128" y="842651"/>
              <a:ext cx="500091" cy="628632"/>
              <a:chOff x="1671637" y="1185861"/>
              <a:chExt cx="885901" cy="1043026"/>
            </a:xfrm>
          </p:grpSpPr>
          <p:sp>
            <p:nvSpPr>
              <p:cNvPr id="114" name="Google Shape;2439;p36"/>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5" name="Google Shape;2440;p36"/>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6" name="Google Shape;2441;p36"/>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grpSp>
          <p:nvGrpSpPr>
            <p:cNvPr id="109" name="Google Shape;2442;p36"/>
            <p:cNvGrpSpPr/>
            <p:nvPr/>
          </p:nvGrpSpPr>
          <p:grpSpPr>
            <a:xfrm>
              <a:off x="4732572" y="842651"/>
              <a:ext cx="500091" cy="628632"/>
              <a:chOff x="1671637" y="1185861"/>
              <a:chExt cx="885901" cy="1043026"/>
            </a:xfrm>
          </p:grpSpPr>
          <p:sp>
            <p:nvSpPr>
              <p:cNvPr id="111" name="Google Shape;2443;p36"/>
              <p:cNvSpPr/>
              <p:nvPr/>
            </p:nvSpPr>
            <p:spPr>
              <a:xfrm>
                <a:off x="1671638" y="1843087"/>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2" name="Google Shape;2444;p36"/>
              <p:cNvSpPr/>
              <p:nvPr/>
            </p:nvSpPr>
            <p:spPr>
              <a:xfrm>
                <a:off x="1671637" y="1514474"/>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sp>
            <p:nvSpPr>
              <p:cNvPr id="113" name="Google Shape;2445;p36"/>
              <p:cNvSpPr/>
              <p:nvPr/>
            </p:nvSpPr>
            <p:spPr>
              <a:xfrm>
                <a:off x="1671637" y="1185861"/>
                <a:ext cx="885900" cy="385800"/>
              </a:xfrm>
              <a:prstGeom prst="can">
                <a:avLst>
                  <a:gd name="adj" fmla="val 25000"/>
                </a:avLst>
              </a:prstGeom>
              <a:solidFill>
                <a:schemeClr val="lt2"/>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a:solidFill>
                    <a:schemeClr val="lt1"/>
                  </a:solidFill>
                  <a:latin typeface="Arial"/>
                  <a:ea typeface="Arial"/>
                  <a:cs typeface="Arial"/>
                  <a:sym typeface="Arial"/>
                </a:endParaRPr>
              </a:p>
            </p:txBody>
          </p:sp>
        </p:grpSp>
        <p:sp>
          <p:nvSpPr>
            <p:cNvPr id="110" name="Google Shape;2446;p36"/>
            <p:cNvSpPr/>
            <p:nvPr/>
          </p:nvSpPr>
          <p:spPr>
            <a:xfrm>
              <a:off x="3875878" y="1238833"/>
              <a:ext cx="1713300" cy="532500"/>
            </a:xfrm>
            <a:prstGeom prst="cube">
              <a:avLst>
                <a:gd name="adj" fmla="val 25000"/>
              </a:avLst>
            </a:prstGeom>
            <a:solidFill>
              <a:srgbClr val="BF9000"/>
            </a:solidFill>
            <a:ln w="12700" cap="flat" cmpd="sng">
              <a:solidFill>
                <a:schemeClr val="dk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r>
                <a:rPr lang="it-IT" sz="1200">
                  <a:solidFill>
                    <a:schemeClr val="lt1"/>
                  </a:solidFill>
                  <a:latin typeface="Arial"/>
                  <a:ea typeface="Arial"/>
                  <a:cs typeface="Arial"/>
                  <a:sym typeface="Arial"/>
                </a:rPr>
                <a:t>Cloud Storage</a:t>
              </a:r>
              <a:endParaRPr sz="1200">
                <a:solidFill>
                  <a:schemeClr val="lt1"/>
                </a:solidFill>
                <a:latin typeface="Arial"/>
                <a:ea typeface="Arial"/>
                <a:cs typeface="Arial"/>
                <a:sym typeface="Arial"/>
              </a:endParaRPr>
            </a:p>
          </p:txBody>
        </p:sp>
      </p:grpSp>
      <p:sp>
        <p:nvSpPr>
          <p:cNvPr id="117" name="Google Shape;2447;p36"/>
          <p:cNvSpPr txBox="1"/>
          <p:nvPr/>
        </p:nvSpPr>
        <p:spPr>
          <a:xfrm>
            <a:off x="3156401" y="1036876"/>
            <a:ext cx="637200" cy="276900"/>
          </a:xfrm>
          <a:prstGeom prst="rect">
            <a:avLst/>
          </a:prstGeom>
          <a:solidFill>
            <a:srgbClr val="DDEAF6"/>
          </a:solidFill>
          <a:ln w="9525" cap="flat" cmpd="sng">
            <a:solidFill>
              <a:schemeClr val="dk1"/>
            </a:solidFill>
            <a:prstDash val="solid"/>
            <a:round/>
            <a:headEnd type="none" w="sm" len="sm"/>
            <a:tailEnd type="none" w="sm" len="sm"/>
          </a:ln>
        </p:spPr>
        <p:txBody>
          <a:bodyPr spcFirstLastPara="1" wrap="square" lIns="91425" tIns="45700" rIns="91425" bIns="45700" anchor="t" anchorCtr="0">
            <a:noAutofit/>
          </a:bodyPr>
          <a:lstStyle/>
          <a:p>
            <a:pPr marL="0" marR="0" lvl="0" indent="0" algn="ctr" rtl="0">
              <a:spcBef>
                <a:spcPts val="0"/>
              </a:spcBef>
              <a:spcAft>
                <a:spcPts val="0"/>
              </a:spcAft>
              <a:buNone/>
            </a:pPr>
            <a:r>
              <a:rPr lang="it-IT" sz="1200">
                <a:solidFill>
                  <a:schemeClr val="dk1"/>
                </a:solidFill>
                <a:latin typeface="Arial"/>
                <a:ea typeface="Arial"/>
                <a:cs typeface="Arial"/>
                <a:sym typeface="Arial"/>
              </a:rPr>
              <a:t>FileD</a:t>
            </a:r>
            <a:endParaRPr sz="1200">
              <a:solidFill>
                <a:schemeClr val="dk1"/>
              </a:solidFill>
              <a:latin typeface="Arial"/>
              <a:ea typeface="Arial"/>
              <a:cs typeface="Arial"/>
              <a:sym typeface="Arial"/>
            </a:endParaRPr>
          </a:p>
        </p:txBody>
      </p:sp>
      <p:sp>
        <p:nvSpPr>
          <p:cNvPr id="118" name="Google Shape;2448;p36"/>
          <p:cNvSpPr/>
          <p:nvPr/>
        </p:nvSpPr>
        <p:spPr>
          <a:xfrm>
            <a:off x="8192779" y="4131449"/>
            <a:ext cx="961800" cy="576000"/>
          </a:xfrm>
          <a:prstGeom prst="ellipse">
            <a:avLst/>
          </a:prstGeom>
          <a:noFill/>
          <a:ln w="762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200" b="1">
              <a:solidFill>
                <a:schemeClr val="lt1"/>
              </a:solidFill>
            </a:endParaRPr>
          </a:p>
        </p:txBody>
      </p:sp>
    </p:spTree>
    <p:extLst>
      <p:ext uri="{BB962C8B-B14F-4D97-AF65-F5344CB8AC3E}">
        <p14:creationId xmlns:p14="http://schemas.microsoft.com/office/powerpoint/2010/main" val="196138214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egnaposto numero diapositiva 3"/>
          <p:cNvSpPr>
            <a:spLocks noGrp="1"/>
          </p:cNvSpPr>
          <p:nvPr>
            <p:ph type="sldNum" sz="quarter" idx="12"/>
          </p:nvPr>
        </p:nvSpPr>
        <p:spPr/>
        <p:txBody>
          <a:bodyPr/>
          <a:lstStyle/>
          <a:p>
            <a:fld id="{85C5FA45-24C6-4A0A-BD22-F1947CFFB231}" type="slidenum">
              <a:rPr lang="it-IT" smtClean="0"/>
              <a:t>41</a:t>
            </a:fld>
            <a:endParaRPr lang="it-IT"/>
          </a:p>
        </p:txBody>
      </p:sp>
      <p:sp>
        <p:nvSpPr>
          <p:cNvPr id="5" name="Google Shape;1997;p32"/>
          <p:cNvSpPr txBox="1">
            <a:spLocks/>
          </p:cNvSpPr>
          <p:nvPr/>
        </p:nvSpPr>
        <p:spPr>
          <a:xfrm>
            <a:off x="403412" y="1670342"/>
            <a:ext cx="11282082" cy="3263400"/>
          </a:xfrm>
          <a:prstGeom prst="rect">
            <a:avLst/>
          </a:prstGeom>
          <a:noFill/>
          <a:ln>
            <a:noFill/>
          </a:ln>
        </p:spPr>
        <p:txBody>
          <a:bodyPr spcFirstLastPara="1" vert="horz" wrap="square" lIns="91425" tIns="45700" rIns="91425" bIns="45700" rtlCol="0" anchor="t" anchorCtr="0">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lvl="1" indent="0">
              <a:buClr>
                <a:schemeClr val="dk1"/>
              </a:buClr>
              <a:buSzPts val="1950"/>
              <a:buFont typeface="Arial" panose="020B0604020202020204" pitchFamily="34" charset="0"/>
              <a:buNone/>
            </a:pPr>
            <a:r>
              <a:rPr lang="en-GB" sz="2800" dirty="0" smtClean="0"/>
              <a:t>To manage this use-case we developed two filter plugins for Dynafed able to prioritize replicas in a different way rather than the geographical distance between client and storage:</a:t>
            </a:r>
          </a:p>
          <a:p>
            <a:pPr marL="0" lvl="1" indent="0">
              <a:buClr>
                <a:schemeClr val="dk1"/>
              </a:buClr>
              <a:buSzPts val="1950"/>
              <a:buFont typeface="Arial" panose="020B0604020202020204" pitchFamily="34" charset="0"/>
              <a:buNone/>
            </a:pPr>
            <a:endParaRPr lang="en-GB" sz="2800" dirty="0" smtClean="0"/>
          </a:p>
          <a:p>
            <a:pPr marL="457200" lvl="1" indent="-457200">
              <a:buClr>
                <a:schemeClr val="dk1"/>
              </a:buClr>
              <a:buSzPts val="1950"/>
            </a:pPr>
            <a:r>
              <a:rPr lang="en-GB" sz="2800" b="1" dirty="0" smtClean="0"/>
              <a:t>Price </a:t>
            </a:r>
            <a:r>
              <a:rPr lang="en-GB" sz="2800" b="1" dirty="0"/>
              <a:t>Plugin</a:t>
            </a:r>
            <a:r>
              <a:rPr lang="en-GB" sz="2800" dirty="0"/>
              <a:t>: Which </a:t>
            </a:r>
            <a:r>
              <a:rPr lang="en-GB" sz="2800" dirty="0" smtClean="0"/>
              <a:t>allows </a:t>
            </a:r>
            <a:r>
              <a:rPr lang="en-GB" sz="2800" dirty="0"/>
              <a:t>to associate </a:t>
            </a:r>
            <a:r>
              <a:rPr lang="en-GB" sz="2800" dirty="0" smtClean="0"/>
              <a:t>an arbitrary </a:t>
            </a:r>
            <a:r>
              <a:rPr lang="en-GB" sz="2800" dirty="0"/>
              <a:t>weight to </a:t>
            </a:r>
            <a:r>
              <a:rPr lang="en-GB" sz="2800" dirty="0" smtClean="0"/>
              <a:t>storages</a:t>
            </a:r>
          </a:p>
          <a:p>
            <a:pPr marL="457200" lvl="1" indent="-457200">
              <a:buClr>
                <a:schemeClr val="dk1"/>
              </a:buClr>
              <a:buSzPts val="1950"/>
            </a:pPr>
            <a:r>
              <a:rPr lang="en-GB" sz="2800" b="1" dirty="0" smtClean="0"/>
              <a:t>Default </a:t>
            </a:r>
            <a:r>
              <a:rPr lang="en-GB" sz="2800" b="1" dirty="0"/>
              <a:t>Plugin</a:t>
            </a:r>
            <a:r>
              <a:rPr lang="en-GB" sz="2800" dirty="0"/>
              <a:t>: Which </a:t>
            </a:r>
            <a:r>
              <a:rPr lang="en-GB" sz="2800" dirty="0" smtClean="0"/>
              <a:t>allows </a:t>
            </a:r>
            <a:r>
              <a:rPr lang="en-GB" sz="2800" dirty="0"/>
              <a:t>to </a:t>
            </a:r>
            <a:r>
              <a:rPr lang="en-GB" sz="2800" dirty="0" smtClean="0"/>
              <a:t>set </a:t>
            </a:r>
            <a:r>
              <a:rPr lang="en-GB" sz="2800" dirty="0"/>
              <a:t>an endpoint as default storage for </a:t>
            </a:r>
            <a:r>
              <a:rPr lang="en-GB" sz="2800" dirty="0" smtClean="0"/>
              <a:t>the host of a network</a:t>
            </a:r>
            <a:endParaRPr lang="en-GB" sz="2800" dirty="0"/>
          </a:p>
          <a:p>
            <a:pPr marL="457200" lvl="2" indent="0">
              <a:buSzPts val="1950"/>
              <a:buNone/>
            </a:pPr>
            <a:endParaRPr lang="en-GB" sz="2800" dirty="0"/>
          </a:p>
          <a:p>
            <a:pPr marL="457200" lvl="2" indent="0">
              <a:buSzPts val="1950"/>
              <a:buNone/>
            </a:pPr>
            <a:r>
              <a:rPr lang="en-GB" sz="2800" dirty="0"/>
              <a:t>The combined usage of those two </a:t>
            </a:r>
            <a:r>
              <a:rPr lang="en-GB" sz="2800" dirty="0" smtClean="0"/>
              <a:t>plugins allows </a:t>
            </a:r>
            <a:r>
              <a:rPr lang="en-GB" sz="2800" dirty="0"/>
              <a:t>to </a:t>
            </a:r>
            <a:r>
              <a:rPr lang="en-GB" sz="2800" dirty="0" smtClean="0"/>
              <a:t>design </a:t>
            </a:r>
            <a:r>
              <a:rPr lang="en-GB" sz="2800" dirty="0"/>
              <a:t>new </a:t>
            </a:r>
            <a:r>
              <a:rPr lang="en-GB" sz="2800" dirty="0" smtClean="0"/>
              <a:t>scenarios</a:t>
            </a:r>
            <a:endParaRPr lang="en-GB" sz="2800" dirty="0"/>
          </a:p>
          <a:p>
            <a:pPr marL="0" lvl="1" indent="0">
              <a:buClr>
                <a:schemeClr val="dk1"/>
              </a:buClr>
              <a:buSzPts val="1950"/>
              <a:buFont typeface="Arial" panose="020B0604020202020204" pitchFamily="34" charset="0"/>
              <a:buNone/>
            </a:pPr>
            <a:endParaRPr lang="en-GB" sz="2800" dirty="0" smtClean="0"/>
          </a:p>
          <a:p>
            <a:pPr marL="0" lvl="1" indent="0">
              <a:buClr>
                <a:schemeClr val="dk1"/>
              </a:buClr>
              <a:buSzPts val="1950"/>
              <a:buFont typeface="Arial" panose="020B0604020202020204" pitchFamily="34" charset="0"/>
              <a:buNone/>
            </a:pPr>
            <a:endParaRPr lang="en-GB" sz="2800" dirty="0" smtClean="0"/>
          </a:p>
          <a:p>
            <a:pPr marL="0" lvl="1" indent="0">
              <a:buClr>
                <a:schemeClr val="dk1"/>
              </a:buClr>
              <a:buSzPts val="1950"/>
              <a:buFont typeface="Arial" panose="020B0604020202020204" pitchFamily="34" charset="0"/>
              <a:buNone/>
            </a:pPr>
            <a:endParaRPr lang="en-GB" sz="2800" dirty="0"/>
          </a:p>
        </p:txBody>
      </p:sp>
      <p:sp>
        <p:nvSpPr>
          <p:cNvPr id="12" name="Titolo 1"/>
          <p:cNvSpPr>
            <a:spLocks noGrp="1"/>
          </p:cNvSpPr>
          <p:nvPr>
            <p:ph type="title"/>
          </p:nvPr>
        </p:nvSpPr>
        <p:spPr>
          <a:xfrm>
            <a:off x="838200" y="365125"/>
            <a:ext cx="10515600" cy="1325563"/>
          </a:xfrm>
        </p:spPr>
        <p:txBody>
          <a:bodyPr>
            <a:normAutofit/>
          </a:bodyPr>
          <a:lstStyle/>
          <a:p>
            <a:r>
              <a:rPr lang="it-IT" b="1" dirty="0">
                <a:solidFill>
                  <a:schemeClr val="dk2"/>
                </a:solidFill>
              </a:rPr>
              <a:t>USE CASE Cloud </a:t>
            </a:r>
            <a:r>
              <a:rPr lang="it-IT" b="1" dirty="0" smtClean="0">
                <a:solidFill>
                  <a:schemeClr val="dk2"/>
                </a:solidFill>
              </a:rPr>
              <a:t>Access</a:t>
            </a:r>
            <a:r>
              <a:rPr lang="it-IT" b="1" dirty="0">
                <a:solidFill>
                  <a:schemeClr val="dk2"/>
                </a:solidFill>
              </a:rPr>
              <a:t/>
            </a:r>
            <a:br>
              <a:rPr lang="it-IT" b="1" dirty="0">
                <a:solidFill>
                  <a:schemeClr val="dk2"/>
                </a:solidFill>
              </a:rPr>
            </a:br>
            <a:endParaRPr lang="en-US" dirty="0"/>
          </a:p>
        </p:txBody>
      </p:sp>
    </p:spTree>
    <p:extLst>
      <p:ext uri="{BB962C8B-B14F-4D97-AF65-F5344CB8AC3E}">
        <p14:creationId xmlns:p14="http://schemas.microsoft.com/office/powerpoint/2010/main" val="296790256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Google Shape;2456;p37"/>
          <p:cNvSpPr txBox="1"/>
          <p:nvPr/>
        </p:nvSpPr>
        <p:spPr>
          <a:xfrm>
            <a:off x="147918" y="1744059"/>
            <a:ext cx="5244353" cy="183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b="1" dirty="0">
                <a:solidFill>
                  <a:schemeClr val="dk1"/>
                </a:solidFill>
              </a:rPr>
              <a:t>Configurazione PRICE </a:t>
            </a:r>
            <a:r>
              <a:rPr lang="it-IT" b="1" dirty="0" err="1">
                <a:solidFill>
                  <a:schemeClr val="dk1"/>
                </a:solidFill>
              </a:rPr>
              <a:t>Plugin</a:t>
            </a:r>
            <a:endParaRPr b="1" dirty="0">
              <a:solidFill>
                <a:schemeClr val="dk1"/>
              </a:solidFill>
            </a:endParaRPr>
          </a:p>
          <a:p>
            <a:pPr marL="0" lvl="0" indent="0" algn="l" rtl="0">
              <a:spcBef>
                <a:spcPts val="0"/>
              </a:spcBef>
              <a:spcAft>
                <a:spcPts val="0"/>
              </a:spcAft>
              <a:buNone/>
            </a:pPr>
            <a:r>
              <a:rPr lang="it-IT" dirty="0">
                <a:solidFill>
                  <a:srgbClr val="FF0000"/>
                </a:solidFill>
              </a:rPr>
              <a:t>recas-dpm-01.na.infn.it 		</a:t>
            </a:r>
            <a:r>
              <a:rPr lang="it-IT" dirty="0" smtClean="0">
                <a:solidFill>
                  <a:srgbClr val="FF0000"/>
                </a:solidFill>
              </a:rPr>
              <a:t>0.20 </a:t>
            </a:r>
            <a:r>
              <a:rPr lang="it-IT" dirty="0">
                <a:solidFill>
                  <a:srgbClr val="FF0000"/>
                </a:solidFill>
              </a:rPr>
              <a:t>(CACHE)</a:t>
            </a:r>
            <a:endParaRPr dirty="0">
              <a:solidFill>
                <a:srgbClr val="FF0000"/>
              </a:solidFill>
            </a:endParaRPr>
          </a:p>
          <a:p>
            <a:pPr marL="0" lvl="0" indent="0" algn="l" rtl="0">
              <a:spcBef>
                <a:spcPts val="0"/>
              </a:spcBef>
              <a:spcAft>
                <a:spcPts val="0"/>
              </a:spcAft>
              <a:buNone/>
            </a:pPr>
            <a:r>
              <a:rPr lang="it-IT" dirty="0"/>
              <a:t>dcache-belle-webdav.desy.de		</a:t>
            </a:r>
            <a:r>
              <a:rPr lang="it-IT" dirty="0" smtClean="0"/>
              <a:t>0.40 </a:t>
            </a:r>
            <a:endParaRPr dirty="0">
              <a:solidFill>
                <a:srgbClr val="666666"/>
              </a:solidFill>
            </a:endParaRPr>
          </a:p>
          <a:p>
            <a:pPr marL="0" lvl="0" indent="0" algn="l" rtl="0">
              <a:spcBef>
                <a:spcPts val="0"/>
              </a:spcBef>
              <a:spcAft>
                <a:spcPts val="0"/>
              </a:spcAft>
              <a:buClr>
                <a:schemeClr val="dk1"/>
              </a:buClr>
              <a:buSzPts val="1100"/>
              <a:buFont typeface="Arial"/>
              <a:buNone/>
            </a:pPr>
            <a:r>
              <a:rPr lang="it-IT" dirty="0"/>
              <a:t>kek2-se03.cc.kek.jp 		</a:t>
            </a:r>
            <a:r>
              <a:rPr lang="it-IT" dirty="0" smtClean="0"/>
              <a:t>0.50</a:t>
            </a:r>
            <a:endParaRPr dirty="0"/>
          </a:p>
          <a:p>
            <a:pPr marL="0" lvl="0" indent="0" algn="l" rtl="0">
              <a:spcBef>
                <a:spcPts val="0"/>
              </a:spcBef>
              <a:spcAft>
                <a:spcPts val="0"/>
              </a:spcAft>
              <a:buClr>
                <a:schemeClr val="dk1"/>
              </a:buClr>
              <a:buSzPts val="1100"/>
              <a:buFont typeface="Arial"/>
              <a:buNone/>
            </a:pPr>
            <a:r>
              <a:rPr lang="it-IT" dirty="0"/>
              <a:t>dcache.ijs.si 			0.50</a:t>
            </a:r>
            <a:endParaRPr dirty="0"/>
          </a:p>
          <a:p>
            <a:pPr marL="0" lvl="0" indent="0" algn="l" rtl="0">
              <a:spcBef>
                <a:spcPts val="0"/>
              </a:spcBef>
              <a:spcAft>
                <a:spcPts val="0"/>
              </a:spcAft>
              <a:buClr>
                <a:schemeClr val="dk1"/>
              </a:buClr>
              <a:buSzPts val="1100"/>
              <a:buFont typeface="Arial"/>
              <a:buNone/>
            </a:pPr>
            <a:r>
              <a:rPr lang="it-IT" dirty="0"/>
              <a:t>charon01.westgrid.ca 		0.50</a:t>
            </a:r>
            <a:endParaRPr dirty="0"/>
          </a:p>
          <a:p>
            <a:pPr marL="0" lvl="0" indent="0" algn="l" rtl="0">
              <a:spcBef>
                <a:spcPts val="0"/>
              </a:spcBef>
              <a:spcAft>
                <a:spcPts val="0"/>
              </a:spcAft>
              <a:buClr>
                <a:schemeClr val="dk1"/>
              </a:buClr>
              <a:buSzPts val="1100"/>
              <a:buFont typeface="Arial"/>
              <a:buNone/>
            </a:pPr>
            <a:r>
              <a:rPr lang="it-IT" dirty="0" smtClean="0"/>
              <a:t>dpm1.egee.cesnet.cz</a:t>
            </a:r>
            <a:r>
              <a:rPr lang="it-IT" dirty="0"/>
              <a:t>		0.50</a:t>
            </a:r>
            <a:endParaRPr dirty="0"/>
          </a:p>
          <a:p>
            <a:pPr marL="0" lvl="0" indent="0" algn="l" rtl="0">
              <a:spcBef>
                <a:spcPts val="0"/>
              </a:spcBef>
              <a:spcAft>
                <a:spcPts val="0"/>
              </a:spcAft>
              <a:buClr>
                <a:schemeClr val="dk1"/>
              </a:buClr>
              <a:buSzPts val="1100"/>
              <a:buFont typeface="Arial"/>
              <a:buNone/>
            </a:pPr>
            <a:r>
              <a:rPr lang="it-IT" dirty="0">
                <a:solidFill>
                  <a:schemeClr val="dk1"/>
                </a:solidFill>
              </a:rPr>
              <a:t>davide.obs.otc.t-systems.com 	0.80</a:t>
            </a: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Clr>
                <a:schemeClr val="dk1"/>
              </a:buClr>
              <a:buSzPts val="1100"/>
              <a:buFont typeface="Arial"/>
              <a:buNone/>
            </a:pPr>
            <a:endParaRPr dirty="0"/>
          </a:p>
          <a:p>
            <a:pPr marL="0" lvl="0" indent="0" algn="l" rtl="0">
              <a:spcBef>
                <a:spcPts val="0"/>
              </a:spcBef>
              <a:spcAft>
                <a:spcPts val="0"/>
              </a:spcAft>
              <a:buNone/>
            </a:pPr>
            <a:endParaRPr dirty="0"/>
          </a:p>
        </p:txBody>
      </p:sp>
      <p:sp>
        <p:nvSpPr>
          <p:cNvPr id="6" name="Google Shape;2457;p37"/>
          <p:cNvSpPr txBox="1"/>
          <p:nvPr/>
        </p:nvSpPr>
        <p:spPr>
          <a:xfrm>
            <a:off x="5607424" y="1744059"/>
            <a:ext cx="6049277" cy="1838400"/>
          </a:xfrm>
          <a:prstGeom prst="rect">
            <a:avLst/>
          </a:prstGeom>
          <a:noFill/>
          <a:ln>
            <a:noFill/>
          </a:ln>
        </p:spPr>
        <p:txBody>
          <a:bodyPr spcFirstLastPara="1" wrap="square" lIns="91425" tIns="91425" rIns="91425" bIns="91425" anchor="t" anchorCtr="0">
            <a:noAutofit/>
          </a:bodyPr>
          <a:lstStyle/>
          <a:p>
            <a:pPr marL="0" lvl="0" indent="0" algn="l" rtl="0">
              <a:spcBef>
                <a:spcPts val="0"/>
              </a:spcBef>
              <a:spcAft>
                <a:spcPts val="0"/>
              </a:spcAft>
              <a:buNone/>
            </a:pPr>
            <a:r>
              <a:rPr lang="it-IT" b="1" dirty="0"/>
              <a:t>Configurazione Default </a:t>
            </a:r>
            <a:r>
              <a:rPr lang="it-IT" b="1" dirty="0" err="1"/>
              <a:t>Plugin</a:t>
            </a:r>
            <a:endParaRPr b="1" dirty="0"/>
          </a:p>
          <a:p>
            <a:pPr marL="0" lvl="0" indent="0" algn="l" rtl="0">
              <a:spcBef>
                <a:spcPts val="0"/>
              </a:spcBef>
              <a:spcAft>
                <a:spcPts val="0"/>
              </a:spcAft>
              <a:buNone/>
            </a:pPr>
            <a:r>
              <a:rPr lang="it-IT" dirty="0">
                <a:solidFill>
                  <a:srgbClr val="FF0000"/>
                </a:solidFill>
              </a:rPr>
              <a:t>131.169.168 	recas-dpm-01.na.infn.it  </a:t>
            </a:r>
            <a:r>
              <a:rPr lang="it-IT" dirty="0" smtClean="0">
                <a:solidFill>
                  <a:srgbClr val="FF0000"/>
                </a:solidFill>
              </a:rPr>
              <a:t>( DESY Network )</a:t>
            </a:r>
            <a:endParaRPr dirty="0">
              <a:solidFill>
                <a:srgbClr val="FF0000"/>
              </a:solidFill>
            </a:endParaRPr>
          </a:p>
          <a:p>
            <a:pPr marL="0" lvl="0" indent="0" algn="l" rtl="0">
              <a:spcBef>
                <a:spcPts val="0"/>
              </a:spcBef>
              <a:spcAft>
                <a:spcPts val="0"/>
              </a:spcAft>
              <a:buNone/>
            </a:pPr>
            <a:r>
              <a:rPr lang="it-IT" dirty="0" smtClean="0"/>
              <a:t>79.23. </a:t>
            </a:r>
            <a:r>
              <a:rPr lang="it-IT" dirty="0"/>
              <a:t>		kek2-se03.cc.kek.jp</a:t>
            </a:r>
            <a:endParaRPr dirty="0"/>
          </a:p>
        </p:txBody>
      </p:sp>
      <p:graphicFrame>
        <p:nvGraphicFramePr>
          <p:cNvPr id="8" name="Google Shape;2459;p37"/>
          <p:cNvGraphicFramePr/>
          <p:nvPr>
            <p:extLst>
              <p:ext uri="{D42A27DB-BD31-4B8C-83A1-F6EECF244321}">
                <p14:modId xmlns:p14="http://schemas.microsoft.com/office/powerpoint/2010/main" val="2976324766"/>
              </p:ext>
            </p:extLst>
          </p:nvPr>
        </p:nvGraphicFramePr>
        <p:xfrm>
          <a:off x="1223683" y="4636340"/>
          <a:ext cx="9587751" cy="1441729"/>
        </p:xfrm>
        <a:graphic>
          <a:graphicData uri="http://schemas.openxmlformats.org/drawingml/2006/table">
            <a:tbl>
              <a:tblPr>
                <a:noFill/>
              </a:tblPr>
              <a:tblGrid>
                <a:gridCol w="1694328"/>
                <a:gridCol w="1317812"/>
                <a:gridCol w="1912648"/>
                <a:gridCol w="1487682"/>
                <a:gridCol w="1623584"/>
                <a:gridCol w="1551697"/>
              </a:tblGrid>
              <a:tr h="698643">
                <a:tc>
                  <a:txBody>
                    <a:bodyPr/>
                    <a:lstStyle/>
                    <a:p>
                      <a:pPr marL="0" lvl="0" indent="0" algn="l" rtl="0">
                        <a:spcBef>
                          <a:spcPts val="0"/>
                        </a:spcBef>
                        <a:spcAft>
                          <a:spcPts val="0"/>
                        </a:spcAft>
                        <a:buNone/>
                      </a:pPr>
                      <a:endParaRPr dirty="0"/>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00"/>
                    </a:solidFill>
                  </a:tcPr>
                </a:tc>
                <a:tc>
                  <a:txBody>
                    <a:bodyPr/>
                    <a:lstStyle/>
                    <a:p>
                      <a:pPr marL="0" lvl="0" indent="0" algn="l" rtl="0">
                        <a:lnSpc>
                          <a:spcPct val="115000"/>
                        </a:lnSpc>
                        <a:spcBef>
                          <a:spcPts val="0"/>
                        </a:spcBef>
                        <a:spcAft>
                          <a:spcPts val="0"/>
                        </a:spcAft>
                        <a:buNone/>
                      </a:pPr>
                      <a:r>
                        <a:rPr lang="it-IT" sz="1600" dirty="0">
                          <a:latin typeface="Calibri"/>
                          <a:ea typeface="Calibri"/>
                          <a:cs typeface="Calibri"/>
                          <a:sym typeface="Calibri"/>
                        </a:rPr>
                        <a:t>Total </a:t>
                      </a:r>
                      <a:r>
                        <a:rPr lang="it-IT" sz="1600" dirty="0" err="1">
                          <a:latin typeface="Calibri"/>
                          <a:ea typeface="Calibri"/>
                          <a:cs typeface="Calibri"/>
                          <a:sym typeface="Calibri"/>
                        </a:rPr>
                        <a:t>Size</a:t>
                      </a:r>
                      <a:r>
                        <a:rPr lang="it-IT" sz="1600" dirty="0">
                          <a:latin typeface="Calibri"/>
                          <a:ea typeface="Calibri"/>
                          <a:cs typeface="Calibri"/>
                          <a:sym typeface="Calibri"/>
                        </a:rPr>
                        <a:t> (GB)</a:t>
                      </a:r>
                      <a:endParaRPr sz="1600" dirty="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00"/>
                    </a:solidFill>
                  </a:tcPr>
                </a:tc>
                <a:tc>
                  <a:txBody>
                    <a:bodyPr/>
                    <a:lstStyle/>
                    <a:p>
                      <a:pPr marL="0" lvl="0" indent="0" algn="l" rtl="0">
                        <a:lnSpc>
                          <a:spcPct val="115000"/>
                        </a:lnSpc>
                        <a:spcBef>
                          <a:spcPts val="0"/>
                        </a:spcBef>
                        <a:spcAft>
                          <a:spcPts val="0"/>
                        </a:spcAft>
                        <a:buNone/>
                      </a:pPr>
                      <a:r>
                        <a:rPr lang="it-IT" sz="1600">
                          <a:latin typeface="Calibri"/>
                          <a:ea typeface="Calibri"/>
                          <a:cs typeface="Calibri"/>
                          <a:sym typeface="Calibri"/>
                        </a:rPr>
                        <a:t>Plugin</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00"/>
                    </a:solidFill>
                  </a:tcPr>
                </a:tc>
                <a:tc>
                  <a:txBody>
                    <a:bodyPr/>
                    <a:lstStyle/>
                    <a:p>
                      <a:pPr marL="0" lvl="0" indent="0" algn="l" rtl="0">
                        <a:lnSpc>
                          <a:spcPct val="115000"/>
                        </a:lnSpc>
                        <a:spcBef>
                          <a:spcPts val="0"/>
                        </a:spcBef>
                        <a:spcAft>
                          <a:spcPts val="0"/>
                        </a:spcAft>
                        <a:buNone/>
                      </a:pPr>
                      <a:r>
                        <a:rPr lang="it-IT" sz="1600">
                          <a:latin typeface="Calibri"/>
                          <a:ea typeface="Calibri"/>
                          <a:cs typeface="Calibri"/>
                          <a:sym typeface="Calibri"/>
                        </a:rPr>
                        <a:t>Costo  I accesso</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00"/>
                    </a:solidFill>
                  </a:tcPr>
                </a:tc>
                <a:tc>
                  <a:txBody>
                    <a:bodyPr/>
                    <a:lstStyle/>
                    <a:p>
                      <a:pPr marL="0" lvl="0" indent="0" algn="l" rtl="0">
                        <a:lnSpc>
                          <a:spcPct val="115000"/>
                        </a:lnSpc>
                        <a:spcBef>
                          <a:spcPts val="0"/>
                        </a:spcBef>
                        <a:spcAft>
                          <a:spcPts val="0"/>
                        </a:spcAft>
                        <a:buNone/>
                      </a:pPr>
                      <a:r>
                        <a:rPr lang="it-IT" sz="1600">
                          <a:latin typeface="Calibri"/>
                          <a:ea typeface="Calibri"/>
                          <a:cs typeface="Calibri"/>
                          <a:sym typeface="Calibri"/>
                        </a:rPr>
                        <a:t>Costo II accesso</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00"/>
                    </a:solidFill>
                  </a:tcPr>
                </a:tc>
                <a:tc>
                  <a:txBody>
                    <a:bodyPr/>
                    <a:lstStyle/>
                    <a:p>
                      <a:pPr marL="0" lvl="0" indent="0" algn="l" rtl="0">
                        <a:lnSpc>
                          <a:spcPct val="115000"/>
                        </a:lnSpc>
                        <a:spcBef>
                          <a:spcPts val="0"/>
                        </a:spcBef>
                        <a:spcAft>
                          <a:spcPts val="0"/>
                        </a:spcAft>
                        <a:buNone/>
                      </a:pPr>
                      <a:r>
                        <a:rPr lang="it-IT" sz="1600">
                          <a:latin typeface="Calibri"/>
                          <a:ea typeface="Calibri"/>
                          <a:cs typeface="Calibri"/>
                          <a:sym typeface="Calibri"/>
                        </a:rPr>
                        <a:t>Costo III acceso</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solidFill>
                      <a:srgbClr val="FFFF00"/>
                    </a:solidFill>
                  </a:tcPr>
                </a:tc>
              </a:tr>
              <a:tr h="371543">
                <a:tc>
                  <a:txBody>
                    <a:bodyPr/>
                    <a:lstStyle/>
                    <a:p>
                      <a:pPr marL="0" lvl="0" indent="0" algn="l" rtl="0">
                        <a:lnSpc>
                          <a:spcPct val="115000"/>
                        </a:lnSpc>
                        <a:spcBef>
                          <a:spcPts val="0"/>
                        </a:spcBef>
                        <a:spcAft>
                          <a:spcPts val="0"/>
                        </a:spcAft>
                        <a:buNone/>
                      </a:pPr>
                      <a:r>
                        <a:rPr lang="it-IT" sz="1600">
                          <a:latin typeface="Calibri"/>
                          <a:ea typeface="Calibri"/>
                          <a:cs typeface="Calibri"/>
                          <a:sym typeface="Calibri"/>
                        </a:rPr>
                        <a:t>CLOUD</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it-IT" sz="1600">
                          <a:latin typeface="Calibri"/>
                          <a:ea typeface="Calibri"/>
                          <a:cs typeface="Calibri"/>
                          <a:sym typeface="Calibri"/>
                        </a:rPr>
                        <a:t>100</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it-IT" sz="1600">
                          <a:latin typeface="Calibri"/>
                          <a:ea typeface="Calibri"/>
                          <a:cs typeface="Calibri"/>
                          <a:sym typeface="Calibri"/>
                        </a:rPr>
                        <a:t>GeoIP</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it-IT" sz="1600">
                          <a:latin typeface="Calibri"/>
                          <a:ea typeface="Calibri"/>
                          <a:cs typeface="Calibri"/>
                          <a:sym typeface="Calibri"/>
                        </a:rPr>
                        <a:t>6,7 €</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it-IT" sz="1600">
                          <a:solidFill>
                            <a:schemeClr val="dk1"/>
                          </a:solidFill>
                          <a:latin typeface="Calibri"/>
                          <a:ea typeface="Calibri"/>
                          <a:cs typeface="Calibri"/>
                          <a:sym typeface="Calibri"/>
                        </a:rPr>
                        <a:t>6,7 €</a:t>
                      </a:r>
                      <a:r>
                        <a:rPr lang="it-IT" sz="1600">
                          <a:latin typeface="Calibri"/>
                          <a:ea typeface="Calibri"/>
                          <a:cs typeface="Calibri"/>
                          <a:sym typeface="Calibri"/>
                        </a:rPr>
                        <a:t> </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Clr>
                          <a:schemeClr val="dk1"/>
                        </a:buClr>
                        <a:buSzPts val="1100"/>
                        <a:buFont typeface="Arial"/>
                        <a:buNone/>
                      </a:pPr>
                      <a:r>
                        <a:rPr lang="it-IT" sz="1600">
                          <a:solidFill>
                            <a:schemeClr val="dk1"/>
                          </a:solidFill>
                          <a:latin typeface="Calibri"/>
                          <a:ea typeface="Calibri"/>
                          <a:cs typeface="Calibri"/>
                          <a:sym typeface="Calibri"/>
                        </a:rPr>
                        <a:t>6,7 € </a:t>
                      </a:r>
                      <a:endParaRPr sz="1600">
                        <a:solidFill>
                          <a:schemeClr val="dk1"/>
                        </a:solidFill>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r h="371543">
                <a:tc>
                  <a:txBody>
                    <a:bodyPr/>
                    <a:lstStyle/>
                    <a:p>
                      <a:pPr marL="0" lvl="0" indent="0" algn="l" rtl="0">
                        <a:lnSpc>
                          <a:spcPct val="115000"/>
                        </a:lnSpc>
                        <a:spcBef>
                          <a:spcPts val="0"/>
                        </a:spcBef>
                        <a:spcAft>
                          <a:spcPts val="0"/>
                        </a:spcAft>
                        <a:buNone/>
                      </a:pPr>
                      <a:r>
                        <a:rPr lang="it-IT" sz="1600" dirty="0" smtClean="0">
                          <a:latin typeface="Calibri"/>
                          <a:ea typeface="Calibri"/>
                          <a:cs typeface="Calibri"/>
                          <a:sym typeface="Calibri"/>
                        </a:rPr>
                        <a:t>SCORES-CACHE</a:t>
                      </a:r>
                      <a:endParaRPr sz="1600" dirty="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r" rtl="0">
                        <a:lnSpc>
                          <a:spcPct val="115000"/>
                        </a:lnSpc>
                        <a:spcBef>
                          <a:spcPts val="0"/>
                        </a:spcBef>
                        <a:spcAft>
                          <a:spcPts val="0"/>
                        </a:spcAft>
                        <a:buNone/>
                      </a:pPr>
                      <a:r>
                        <a:rPr lang="it-IT" sz="1600">
                          <a:latin typeface="Calibri"/>
                          <a:ea typeface="Calibri"/>
                          <a:cs typeface="Calibri"/>
                          <a:sym typeface="Calibri"/>
                        </a:rPr>
                        <a:t>100</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l" rtl="0">
                        <a:lnSpc>
                          <a:spcPct val="115000"/>
                        </a:lnSpc>
                        <a:spcBef>
                          <a:spcPts val="0"/>
                        </a:spcBef>
                        <a:spcAft>
                          <a:spcPts val="0"/>
                        </a:spcAft>
                        <a:buNone/>
                      </a:pPr>
                      <a:r>
                        <a:rPr lang="it-IT" sz="1600">
                          <a:latin typeface="Calibri"/>
                          <a:ea typeface="Calibri"/>
                          <a:cs typeface="Calibri"/>
                          <a:sym typeface="Calibri"/>
                        </a:rPr>
                        <a:t>GeoIP+Price/Default</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it-IT" sz="1600">
                          <a:latin typeface="Calibri"/>
                          <a:ea typeface="Calibri"/>
                          <a:cs typeface="Calibri"/>
                          <a:sym typeface="Calibri"/>
                        </a:rPr>
                        <a:t>6,7 </a:t>
                      </a:r>
                      <a:r>
                        <a:rPr lang="it-IT" sz="1600">
                          <a:solidFill>
                            <a:schemeClr val="dk1"/>
                          </a:solidFill>
                          <a:latin typeface="Calibri"/>
                          <a:ea typeface="Calibri"/>
                          <a:cs typeface="Calibri"/>
                          <a:sym typeface="Calibri"/>
                        </a:rPr>
                        <a:t>€</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it-IT" sz="1600">
                          <a:latin typeface="Calibri"/>
                          <a:ea typeface="Calibri"/>
                          <a:cs typeface="Calibri"/>
                          <a:sym typeface="Calibri"/>
                        </a:rPr>
                        <a:t>0</a:t>
                      </a:r>
                      <a:endParaRPr sz="160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c>
                  <a:txBody>
                    <a:bodyPr/>
                    <a:lstStyle/>
                    <a:p>
                      <a:pPr marL="0" lvl="0" indent="0" algn="ctr" rtl="0">
                        <a:lnSpc>
                          <a:spcPct val="115000"/>
                        </a:lnSpc>
                        <a:spcBef>
                          <a:spcPts val="0"/>
                        </a:spcBef>
                        <a:spcAft>
                          <a:spcPts val="0"/>
                        </a:spcAft>
                        <a:buNone/>
                      </a:pPr>
                      <a:r>
                        <a:rPr lang="it-IT" sz="1600" dirty="0">
                          <a:latin typeface="Calibri"/>
                          <a:ea typeface="Calibri"/>
                          <a:cs typeface="Calibri"/>
                          <a:sym typeface="Calibri"/>
                        </a:rPr>
                        <a:t>0</a:t>
                      </a:r>
                      <a:endParaRPr sz="1600" dirty="0">
                        <a:latin typeface="Calibri"/>
                        <a:ea typeface="Calibri"/>
                        <a:cs typeface="Calibri"/>
                        <a:sym typeface="Calibri"/>
                      </a:endParaRPr>
                    </a:p>
                  </a:txBody>
                  <a:tcPr marL="28575" marR="28575" marT="19050" marB="19050" anchor="b">
                    <a:lnL w="9525" cap="flat" cmpd="sng">
                      <a:solidFill>
                        <a:srgbClr val="000000"/>
                      </a:solidFill>
                      <a:prstDash val="solid"/>
                      <a:round/>
                      <a:headEnd type="none" w="sm" len="sm"/>
                      <a:tailEnd type="none" w="sm" len="sm"/>
                    </a:lnL>
                    <a:lnR w="9525" cap="flat" cmpd="sng">
                      <a:solidFill>
                        <a:srgbClr val="000000"/>
                      </a:solidFill>
                      <a:prstDash val="solid"/>
                      <a:round/>
                      <a:headEnd type="none" w="sm" len="sm"/>
                      <a:tailEnd type="none" w="sm" len="sm"/>
                    </a:lnR>
                    <a:lnT w="9525" cap="flat" cmpd="sng">
                      <a:solidFill>
                        <a:srgbClr val="000000"/>
                      </a:solidFill>
                      <a:prstDash val="solid"/>
                      <a:round/>
                      <a:headEnd type="none" w="sm" len="sm"/>
                      <a:tailEnd type="none" w="sm" len="sm"/>
                    </a:lnT>
                    <a:lnB w="9525" cap="flat" cmpd="sng">
                      <a:solidFill>
                        <a:srgbClr val="000000"/>
                      </a:solidFill>
                      <a:prstDash val="solid"/>
                      <a:round/>
                      <a:headEnd type="none" w="sm" len="sm"/>
                      <a:tailEnd type="none" w="sm" len="sm"/>
                    </a:lnB>
                  </a:tcPr>
                </a:tc>
              </a:tr>
            </a:tbl>
          </a:graphicData>
        </a:graphic>
      </p:graphicFrame>
      <p:sp>
        <p:nvSpPr>
          <p:cNvPr id="9" name="Titolo 1"/>
          <p:cNvSpPr>
            <a:spLocks noGrp="1"/>
          </p:cNvSpPr>
          <p:nvPr>
            <p:ph type="title"/>
          </p:nvPr>
        </p:nvSpPr>
        <p:spPr>
          <a:xfrm>
            <a:off x="838200" y="365125"/>
            <a:ext cx="10515600" cy="1325563"/>
          </a:xfrm>
        </p:spPr>
        <p:txBody>
          <a:bodyPr>
            <a:normAutofit/>
          </a:bodyPr>
          <a:lstStyle/>
          <a:p>
            <a:r>
              <a:rPr lang="it-IT" b="1" dirty="0">
                <a:solidFill>
                  <a:schemeClr val="dk2"/>
                </a:solidFill>
              </a:rPr>
              <a:t>USE CASE Cloud </a:t>
            </a:r>
            <a:r>
              <a:rPr lang="it-IT" b="1" dirty="0" smtClean="0">
                <a:solidFill>
                  <a:schemeClr val="dk2"/>
                </a:solidFill>
              </a:rPr>
              <a:t>Access</a:t>
            </a:r>
            <a:r>
              <a:rPr lang="it-IT" b="1" dirty="0">
                <a:solidFill>
                  <a:schemeClr val="dk2"/>
                </a:solidFill>
              </a:rPr>
              <a:t/>
            </a:r>
            <a:br>
              <a:rPr lang="it-IT" b="1" dirty="0">
                <a:solidFill>
                  <a:schemeClr val="dk2"/>
                </a:solidFill>
              </a:rPr>
            </a:br>
            <a:endParaRPr lang="en-US" dirty="0"/>
          </a:p>
        </p:txBody>
      </p:sp>
    </p:spTree>
    <p:extLst>
      <p:ext uri="{BB962C8B-B14F-4D97-AF65-F5344CB8AC3E}">
        <p14:creationId xmlns:p14="http://schemas.microsoft.com/office/powerpoint/2010/main" val="37749560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9" name="Connettore 2 218"/>
          <p:cNvCxnSpPr/>
          <p:nvPr/>
        </p:nvCxnSpPr>
        <p:spPr>
          <a:xfrm>
            <a:off x="2529419" y="3025481"/>
            <a:ext cx="7763235" cy="1559076"/>
          </a:xfrm>
          <a:prstGeom prst="straightConnector1">
            <a:avLst/>
          </a:prstGeom>
          <a:ln w="57150">
            <a:solidFill>
              <a:srgbClr val="00B050"/>
            </a:solidFill>
            <a:prstDash val="lgDashDotDot"/>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35" name="Gruppo 134"/>
          <p:cNvGrpSpPr/>
          <p:nvPr/>
        </p:nvGrpSpPr>
        <p:grpSpPr>
          <a:xfrm>
            <a:off x="9031813" y="5884324"/>
            <a:ext cx="499000" cy="824300"/>
            <a:chOff x="4982630" y="5525686"/>
            <a:chExt cx="702733" cy="1050783"/>
          </a:xfrm>
        </p:grpSpPr>
        <p:sp>
          <p:nvSpPr>
            <p:cNvPr id="6" name="Triangolo isoscele 5"/>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e 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4" name="Gruppo 123"/>
          <p:cNvGrpSpPr/>
          <p:nvPr/>
        </p:nvGrpSpPr>
        <p:grpSpPr>
          <a:xfrm>
            <a:off x="742160" y="2570069"/>
            <a:ext cx="1622954" cy="846877"/>
            <a:chOff x="1255976" y="981922"/>
            <a:chExt cx="1622954" cy="846877"/>
          </a:xfrm>
        </p:grpSpPr>
        <p:grpSp>
          <p:nvGrpSpPr>
            <p:cNvPr id="15" name="Gruppo 14"/>
            <p:cNvGrpSpPr/>
            <p:nvPr/>
          </p:nvGrpSpPr>
          <p:grpSpPr>
            <a:xfrm>
              <a:off x="1255976" y="981922"/>
              <a:ext cx="500063" cy="628650"/>
              <a:chOff x="1671637" y="1185861"/>
              <a:chExt cx="885826" cy="1042989"/>
            </a:xfrm>
          </p:grpSpPr>
          <p:sp>
            <p:nvSpPr>
              <p:cNvPr id="16" name="Cilindro 1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ilindro 1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ilindro 1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uppo 20"/>
            <p:cNvGrpSpPr/>
            <p:nvPr/>
          </p:nvGrpSpPr>
          <p:grpSpPr>
            <a:xfrm>
              <a:off x="1817420" y="981922"/>
              <a:ext cx="500063" cy="628650"/>
              <a:chOff x="1671637" y="1185861"/>
              <a:chExt cx="885826" cy="1042989"/>
            </a:xfrm>
          </p:grpSpPr>
          <p:sp>
            <p:nvSpPr>
              <p:cNvPr id="22" name="Cilindro 21"/>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ilindro 22"/>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ilindro 23"/>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Cubo 24"/>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27" name="Gruppo 126"/>
          <p:cNvGrpSpPr/>
          <p:nvPr/>
        </p:nvGrpSpPr>
        <p:grpSpPr>
          <a:xfrm>
            <a:off x="10042623" y="2711156"/>
            <a:ext cx="1963474" cy="846877"/>
            <a:chOff x="9280788" y="981922"/>
            <a:chExt cx="1963474" cy="846877"/>
          </a:xfrm>
        </p:grpSpPr>
        <p:grpSp>
          <p:nvGrpSpPr>
            <p:cNvPr id="26" name="Gruppo 25"/>
            <p:cNvGrpSpPr/>
            <p:nvPr/>
          </p:nvGrpSpPr>
          <p:grpSpPr>
            <a:xfrm>
              <a:off x="9280788" y="981922"/>
              <a:ext cx="500063" cy="628650"/>
              <a:chOff x="1671637" y="1185861"/>
              <a:chExt cx="885826" cy="1042989"/>
            </a:xfrm>
          </p:grpSpPr>
          <p:sp>
            <p:nvSpPr>
              <p:cNvPr id="27" name="Cilindro 26"/>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ilindro 27"/>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ilindro 28"/>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uppo 29"/>
            <p:cNvGrpSpPr/>
            <p:nvPr/>
          </p:nvGrpSpPr>
          <p:grpSpPr>
            <a:xfrm>
              <a:off x="9842232" y="981922"/>
              <a:ext cx="500063" cy="628650"/>
              <a:chOff x="1671637" y="1185861"/>
              <a:chExt cx="885826" cy="1042989"/>
            </a:xfrm>
          </p:grpSpPr>
          <p:sp>
            <p:nvSpPr>
              <p:cNvPr id="31" name="Cilindro 30"/>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ilindro 31"/>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ilindro 32"/>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Cubo 33"/>
            <p:cNvSpPr/>
            <p:nvPr/>
          </p:nvSpPr>
          <p:spPr>
            <a:xfrm>
              <a:off x="9530819" y="1296247"/>
              <a:ext cx="1713443"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STORM</a:t>
              </a:r>
              <a:endParaRPr lang="en-US" dirty="0"/>
            </a:p>
          </p:txBody>
        </p:sp>
      </p:grpSp>
      <p:grpSp>
        <p:nvGrpSpPr>
          <p:cNvPr id="125" name="Gruppo 124"/>
          <p:cNvGrpSpPr/>
          <p:nvPr/>
        </p:nvGrpSpPr>
        <p:grpSpPr>
          <a:xfrm>
            <a:off x="4069959" y="348923"/>
            <a:ext cx="1806041" cy="1246665"/>
            <a:chOff x="3783279" y="524720"/>
            <a:chExt cx="1806041" cy="1246665"/>
          </a:xfrm>
        </p:grpSpPr>
        <p:sp>
          <p:nvSpPr>
            <p:cNvPr id="64" name="Nuvola 63"/>
            <p:cNvSpPr/>
            <p:nvPr/>
          </p:nvSpPr>
          <p:spPr>
            <a:xfrm>
              <a:off x="3783279" y="524720"/>
              <a:ext cx="1685925" cy="116485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uppo 64"/>
            <p:cNvGrpSpPr/>
            <p:nvPr/>
          </p:nvGrpSpPr>
          <p:grpSpPr>
            <a:xfrm>
              <a:off x="4171155" y="842697"/>
              <a:ext cx="500063" cy="628650"/>
              <a:chOff x="1671637" y="1185861"/>
              <a:chExt cx="885826" cy="1042989"/>
            </a:xfrm>
          </p:grpSpPr>
          <p:sp>
            <p:nvSpPr>
              <p:cNvPr id="66" name="Cilindro 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Cilindro 6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Cilindro 6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uppo 68"/>
            <p:cNvGrpSpPr/>
            <p:nvPr/>
          </p:nvGrpSpPr>
          <p:grpSpPr>
            <a:xfrm>
              <a:off x="4732599" y="842697"/>
              <a:ext cx="500063" cy="628650"/>
              <a:chOff x="1671637" y="1185861"/>
              <a:chExt cx="885826" cy="1042989"/>
            </a:xfrm>
          </p:grpSpPr>
          <p:sp>
            <p:nvSpPr>
              <p:cNvPr id="70" name="Cilindro 69"/>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Cilindro 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Cilindro 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3" name="Cubo 72"/>
            <p:cNvSpPr/>
            <p:nvPr/>
          </p:nvSpPr>
          <p:spPr>
            <a:xfrm>
              <a:off x="3875878" y="1238833"/>
              <a:ext cx="1713442" cy="532552"/>
            </a:xfrm>
            <a:prstGeom prst="cub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Cloud Storage</a:t>
              </a:r>
              <a:endParaRPr lang="en-US" dirty="0"/>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p:grpSpPr>
        <p:sp>
          <p:nvSpPr>
            <p:cNvPr id="53" name="Nuvola 52"/>
            <p:cNvSpPr/>
            <p:nvPr/>
          </p:nvSpPr>
          <p:spPr>
            <a:xfrm>
              <a:off x="631557" y="2586038"/>
              <a:ext cx="1685925" cy="116485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uppo 43"/>
            <p:cNvGrpSpPr/>
            <p:nvPr/>
          </p:nvGrpSpPr>
          <p:grpSpPr>
            <a:xfrm>
              <a:off x="1019433" y="2904015"/>
              <a:ext cx="500063" cy="628650"/>
              <a:chOff x="1671637" y="1185861"/>
              <a:chExt cx="885826" cy="1042989"/>
            </a:xfrm>
          </p:grpSpPr>
          <p:sp>
            <p:nvSpPr>
              <p:cNvPr id="45" name="Cilindro 44"/>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Cilindro 45"/>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ilindro 46"/>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Gruppo 47"/>
            <p:cNvGrpSpPr/>
            <p:nvPr/>
          </p:nvGrpSpPr>
          <p:grpSpPr>
            <a:xfrm>
              <a:off x="1580877" y="2904015"/>
              <a:ext cx="500063" cy="628650"/>
              <a:chOff x="1671637" y="1185861"/>
              <a:chExt cx="885826" cy="1042989"/>
            </a:xfrm>
          </p:grpSpPr>
          <p:sp>
            <p:nvSpPr>
              <p:cNvPr id="49" name="Cilindro 48"/>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ilindro 4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Cilindro 50"/>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Cubo 51"/>
            <p:cNvSpPr/>
            <p:nvPr/>
          </p:nvSpPr>
          <p:spPr>
            <a:xfrm>
              <a:off x="724156" y="3300151"/>
              <a:ext cx="1713442" cy="532552"/>
            </a:xfrm>
            <a:prstGeom prst="cub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Cloud Storage</a:t>
              </a:r>
              <a:endParaRPr lang="en-US" dirty="0"/>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p:grpSpPr>
        <p:grpSp>
          <p:nvGrpSpPr>
            <p:cNvPr id="35" name="Gruppo 34"/>
            <p:cNvGrpSpPr/>
            <p:nvPr/>
          </p:nvGrpSpPr>
          <p:grpSpPr>
            <a:xfrm>
              <a:off x="6342592" y="1457060"/>
              <a:ext cx="500063" cy="628650"/>
              <a:chOff x="1671637" y="1185861"/>
              <a:chExt cx="885826" cy="1042989"/>
            </a:xfrm>
          </p:grpSpPr>
          <p:sp>
            <p:nvSpPr>
              <p:cNvPr id="36" name="Cilindro 3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ilindro 3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Cilindro 3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uppo 38"/>
            <p:cNvGrpSpPr/>
            <p:nvPr/>
          </p:nvGrpSpPr>
          <p:grpSpPr>
            <a:xfrm>
              <a:off x="6904036" y="1457060"/>
              <a:ext cx="500063" cy="628650"/>
              <a:chOff x="1671637" y="1185861"/>
              <a:chExt cx="885826" cy="1042989"/>
            </a:xfrm>
          </p:grpSpPr>
          <p:sp>
            <p:nvSpPr>
              <p:cNvPr id="40" name="Cilindro 39"/>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ilindro 4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Cilindro 4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Cubo 42"/>
            <p:cNvSpPr/>
            <p:nvPr/>
          </p:nvSpPr>
          <p:spPr>
            <a:xfrm>
              <a:off x="6592623" y="1771385"/>
              <a:ext cx="1713443"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a:t>
              </a:r>
              <a:r>
                <a:rPr lang="en-US" dirty="0" err="1" smtClean="0"/>
                <a:t>dCache</a:t>
              </a:r>
              <a:endParaRPr lang="en-US" dirty="0"/>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p:grpSpPr>
        <p:grpSp>
          <p:nvGrpSpPr>
            <p:cNvPr id="55" name="Gruppo 54"/>
            <p:cNvGrpSpPr/>
            <p:nvPr/>
          </p:nvGrpSpPr>
          <p:grpSpPr>
            <a:xfrm>
              <a:off x="7499612" y="3300151"/>
              <a:ext cx="500063" cy="628650"/>
              <a:chOff x="1671637" y="1185861"/>
              <a:chExt cx="885826" cy="1042989"/>
            </a:xfrm>
          </p:grpSpPr>
          <p:sp>
            <p:nvSpPr>
              <p:cNvPr id="56" name="Cilindro 5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Cilindro 5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ilindro 5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Cubo 62"/>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grpSp>
        <p:nvGrpSpPr>
          <p:cNvPr id="136" name="Gruppo 135"/>
          <p:cNvGrpSpPr/>
          <p:nvPr/>
        </p:nvGrpSpPr>
        <p:grpSpPr>
          <a:xfrm>
            <a:off x="4894263" y="5768067"/>
            <a:ext cx="1963474" cy="846877"/>
            <a:chOff x="9280788" y="981922"/>
            <a:chExt cx="1963474" cy="846877"/>
          </a:xfrm>
        </p:grpSpPr>
        <p:grpSp>
          <p:nvGrpSpPr>
            <p:cNvPr id="137" name="Gruppo 136"/>
            <p:cNvGrpSpPr/>
            <p:nvPr/>
          </p:nvGrpSpPr>
          <p:grpSpPr>
            <a:xfrm>
              <a:off x="9280788" y="981922"/>
              <a:ext cx="500063" cy="628650"/>
              <a:chOff x="1671637" y="1185861"/>
              <a:chExt cx="885826" cy="1042989"/>
            </a:xfrm>
          </p:grpSpPr>
          <p:sp>
            <p:nvSpPr>
              <p:cNvPr id="143" name="Cilindro 14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Cilindro 14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Cilindro 14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8" name="Gruppo 137"/>
            <p:cNvGrpSpPr/>
            <p:nvPr/>
          </p:nvGrpSpPr>
          <p:grpSpPr>
            <a:xfrm>
              <a:off x="9842232" y="981922"/>
              <a:ext cx="500063" cy="628650"/>
              <a:chOff x="1671637" y="1185861"/>
              <a:chExt cx="885826" cy="1042989"/>
            </a:xfrm>
          </p:grpSpPr>
          <p:sp>
            <p:nvSpPr>
              <p:cNvPr id="140" name="Cilindro 139"/>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Cilindro 14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Cilindro 14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9" name="Cubo 138"/>
            <p:cNvSpPr/>
            <p:nvPr/>
          </p:nvSpPr>
          <p:spPr>
            <a:xfrm>
              <a:off x="9530819" y="1296247"/>
              <a:ext cx="1713443"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STORM</a:t>
              </a:r>
              <a:endParaRPr lang="en-US" dirty="0"/>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p:grpSpPr>
        <p:grpSp>
          <p:nvGrpSpPr>
            <p:cNvPr id="151" name="Gruppo 150"/>
            <p:cNvGrpSpPr/>
            <p:nvPr/>
          </p:nvGrpSpPr>
          <p:grpSpPr>
            <a:xfrm>
              <a:off x="7499612" y="3300151"/>
              <a:ext cx="500063" cy="628650"/>
              <a:chOff x="1671637" y="1185861"/>
              <a:chExt cx="885826" cy="1042989"/>
            </a:xfrm>
          </p:grpSpPr>
          <p:sp>
            <p:nvSpPr>
              <p:cNvPr id="153" name="Cilindro 15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Cilindro 15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Cilindro 15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2" name="Cubo 151"/>
            <p:cNvSpPr/>
            <p:nvPr/>
          </p:nvSpPr>
          <p:spPr>
            <a:xfrm>
              <a:off x="7204335" y="3696287"/>
              <a:ext cx="171344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a:t>
              </a:r>
              <a:r>
                <a:rPr lang="en-US" dirty="0" err="1" smtClean="0"/>
                <a:t>dCache</a:t>
              </a:r>
              <a:endParaRPr lang="en-US" dirty="0"/>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grpSp>
        <p:nvGrpSpPr>
          <p:cNvPr id="167" name="Gruppo 166"/>
          <p:cNvGrpSpPr/>
          <p:nvPr/>
        </p:nvGrpSpPr>
        <p:grpSpPr>
          <a:xfrm>
            <a:off x="8832917" y="112434"/>
            <a:ext cx="499000" cy="824300"/>
            <a:chOff x="4982630" y="5525686"/>
            <a:chExt cx="702733" cy="1050783"/>
          </a:xfrm>
        </p:grpSpPr>
        <p:sp>
          <p:nvSpPr>
            <p:cNvPr id="168" name="Triangolo isoscele 167"/>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9" name="Ovale 168"/>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70" name="Connettore 2 169"/>
          <p:cNvCxnSpPr>
            <a:stCxn id="168" idx="1"/>
            <a:endCxn id="8" idx="0"/>
          </p:cNvCxnSpPr>
          <p:nvPr/>
        </p:nvCxnSpPr>
        <p:spPr>
          <a:xfrm flipH="1">
            <a:off x="6142960" y="608833"/>
            <a:ext cx="2814707" cy="2808113"/>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175" name="Connettore 7 174"/>
          <p:cNvCxnSpPr>
            <a:stCxn id="8" idx="2"/>
            <a:endCxn id="63" idx="0"/>
          </p:cNvCxnSpPr>
          <p:nvPr/>
        </p:nvCxnSpPr>
        <p:spPr>
          <a:xfrm rot="16200000" flipH="1">
            <a:off x="8097141" y="1977115"/>
            <a:ext cx="1022045" cy="4930406"/>
          </a:xfrm>
          <a:prstGeom prst="curvedConnector3">
            <a:avLst>
              <a:gd name="adj1" fmla="val -26886"/>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83" name="Freccia a destra 182"/>
          <p:cNvSpPr/>
          <p:nvPr/>
        </p:nvSpPr>
        <p:spPr>
          <a:xfrm rot="9095762" flipV="1">
            <a:off x="9417191" y="5680491"/>
            <a:ext cx="2070967" cy="753500"/>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grpSp>
        <p:nvGrpSpPr>
          <p:cNvPr id="192" name="Gruppo 191"/>
          <p:cNvGrpSpPr/>
          <p:nvPr/>
        </p:nvGrpSpPr>
        <p:grpSpPr>
          <a:xfrm>
            <a:off x="94002" y="4535720"/>
            <a:ext cx="499000" cy="824300"/>
            <a:chOff x="4982630" y="5525686"/>
            <a:chExt cx="702733" cy="1050783"/>
          </a:xfrm>
        </p:grpSpPr>
        <p:sp>
          <p:nvSpPr>
            <p:cNvPr id="193" name="Triangolo isoscele 192"/>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4" name="Ovale 193"/>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195" name="CasellaDiTesto 194"/>
          <p:cNvSpPr txBox="1"/>
          <p:nvPr/>
        </p:nvSpPr>
        <p:spPr>
          <a:xfrm>
            <a:off x="2923746" y="5009959"/>
            <a:ext cx="849468" cy="369332"/>
          </a:xfrm>
          <a:prstGeom prst="rect">
            <a:avLst/>
          </a:prstGeom>
          <a:solidFill>
            <a:schemeClr val="accent1">
              <a:lumMod val="20000"/>
              <a:lumOff val="80000"/>
            </a:schemeClr>
          </a:solidFill>
          <a:ln>
            <a:solidFill>
              <a:schemeClr val="tx1"/>
            </a:solidFill>
          </a:ln>
        </p:spPr>
        <p:txBody>
          <a:bodyPr wrap="square" rtlCol="0">
            <a:spAutoFit/>
          </a:bodyPr>
          <a:lstStyle/>
          <a:p>
            <a:pPr algn="ctr"/>
            <a:r>
              <a:rPr lang="en-US" dirty="0" err="1" smtClean="0"/>
              <a:t>FileD</a:t>
            </a:r>
            <a:endParaRPr lang="en-US" dirty="0"/>
          </a:p>
        </p:txBody>
      </p:sp>
      <p:sp>
        <p:nvSpPr>
          <p:cNvPr id="196" name="CasellaDiTesto 195"/>
          <p:cNvSpPr txBox="1"/>
          <p:nvPr/>
        </p:nvSpPr>
        <p:spPr>
          <a:xfrm>
            <a:off x="4208535" y="239501"/>
            <a:ext cx="849468" cy="369332"/>
          </a:xfrm>
          <a:prstGeom prst="rect">
            <a:avLst/>
          </a:prstGeom>
          <a:solidFill>
            <a:schemeClr val="accent1">
              <a:lumMod val="20000"/>
              <a:lumOff val="80000"/>
            </a:schemeClr>
          </a:solidFill>
          <a:ln>
            <a:solidFill>
              <a:schemeClr val="tx1"/>
            </a:solidFill>
          </a:ln>
        </p:spPr>
        <p:txBody>
          <a:bodyPr wrap="square" rtlCol="0">
            <a:spAutoFit/>
          </a:bodyPr>
          <a:lstStyle/>
          <a:p>
            <a:pPr algn="ctr"/>
            <a:r>
              <a:rPr lang="en-US" dirty="0" err="1" smtClean="0"/>
              <a:t>FileD</a:t>
            </a:r>
            <a:endParaRPr lang="en-US" dirty="0"/>
          </a:p>
        </p:txBody>
      </p:sp>
      <p:sp>
        <p:nvSpPr>
          <p:cNvPr id="197" name="CasellaDiTesto 196"/>
          <p:cNvSpPr txBox="1"/>
          <p:nvPr/>
        </p:nvSpPr>
        <p:spPr>
          <a:xfrm>
            <a:off x="2181072" y="4914702"/>
            <a:ext cx="997660" cy="523220"/>
          </a:xfrm>
          <a:prstGeom prst="rect">
            <a:avLst/>
          </a:prstGeom>
          <a:noFill/>
        </p:spPr>
        <p:txBody>
          <a:bodyPr wrap="square" rtlCol="0">
            <a:spAutoFit/>
          </a:bodyPr>
          <a:lstStyle/>
          <a:p>
            <a:r>
              <a:rPr lang="en-US" sz="2800" b="1" dirty="0" smtClean="0">
                <a:solidFill>
                  <a:srgbClr val="FFC000"/>
                </a:solidFill>
              </a:rPr>
              <a:t>$$$</a:t>
            </a:r>
            <a:endParaRPr lang="en-US" sz="2800" b="1" dirty="0">
              <a:solidFill>
                <a:srgbClr val="FFC000"/>
              </a:solidFill>
            </a:endParaRPr>
          </a:p>
        </p:txBody>
      </p:sp>
      <p:sp>
        <p:nvSpPr>
          <p:cNvPr id="198" name="CasellaDiTesto 197"/>
          <p:cNvSpPr txBox="1"/>
          <p:nvPr/>
        </p:nvSpPr>
        <p:spPr>
          <a:xfrm>
            <a:off x="5677024" y="307362"/>
            <a:ext cx="696133" cy="523220"/>
          </a:xfrm>
          <a:prstGeom prst="rect">
            <a:avLst/>
          </a:prstGeom>
          <a:noFill/>
        </p:spPr>
        <p:txBody>
          <a:bodyPr wrap="square" rtlCol="0">
            <a:spAutoFit/>
          </a:bodyPr>
          <a:lstStyle/>
          <a:p>
            <a:r>
              <a:rPr lang="en-US" sz="2800" b="1" dirty="0" smtClean="0">
                <a:solidFill>
                  <a:srgbClr val="FFC000"/>
                </a:solidFill>
              </a:rPr>
              <a:t>$</a:t>
            </a:r>
            <a:endParaRPr lang="en-US" sz="2800" b="1" dirty="0">
              <a:solidFill>
                <a:srgbClr val="FFC000"/>
              </a:solidFill>
            </a:endParaRPr>
          </a:p>
        </p:txBody>
      </p:sp>
      <p:cxnSp>
        <p:nvCxnSpPr>
          <p:cNvPr id="201" name="Connettore 2 200"/>
          <p:cNvCxnSpPr>
            <a:stCxn id="193" idx="5"/>
            <a:endCxn id="8" idx="1"/>
          </p:cNvCxnSpPr>
          <p:nvPr/>
        </p:nvCxnSpPr>
        <p:spPr>
          <a:xfrm flipV="1">
            <a:off x="468252" y="3674121"/>
            <a:ext cx="4514378" cy="1357998"/>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204" name="Connettore 7 203"/>
          <p:cNvCxnSpPr>
            <a:stCxn id="8" idx="1"/>
            <a:endCxn id="73" idx="5"/>
          </p:cNvCxnSpPr>
          <p:nvPr/>
        </p:nvCxnSpPr>
        <p:spPr>
          <a:xfrm rot="10800000" flipH="1">
            <a:off x="4982630" y="1262743"/>
            <a:ext cx="893370" cy="2411378"/>
          </a:xfrm>
          <a:prstGeom prst="curvedConnector5">
            <a:avLst>
              <a:gd name="adj1" fmla="val -25589"/>
              <a:gd name="adj2" fmla="val 48431"/>
              <a:gd name="adj3" fmla="val 125589"/>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09" name="CasellaDiTesto 208"/>
          <p:cNvSpPr txBox="1"/>
          <p:nvPr/>
        </p:nvSpPr>
        <p:spPr>
          <a:xfrm rot="745217">
            <a:off x="8471400" y="39651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210" name="CasellaDiTesto 209"/>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211" name="CasellaDiTesto 210"/>
          <p:cNvSpPr txBox="1"/>
          <p:nvPr/>
        </p:nvSpPr>
        <p:spPr>
          <a:xfrm>
            <a:off x="11140103" y="2733867"/>
            <a:ext cx="849468" cy="369332"/>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US" dirty="0" err="1" smtClean="0"/>
              <a:t>FileB</a:t>
            </a:r>
            <a:endParaRPr lang="en-US" dirty="0"/>
          </a:p>
        </p:txBody>
      </p:sp>
      <p:sp>
        <p:nvSpPr>
          <p:cNvPr id="213" name="CasellaDiTesto 212"/>
          <p:cNvSpPr txBox="1"/>
          <p:nvPr/>
        </p:nvSpPr>
        <p:spPr>
          <a:xfrm>
            <a:off x="7783041" y="12334"/>
            <a:ext cx="849468" cy="369332"/>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US" dirty="0" err="1" smtClean="0"/>
              <a:t>FileB</a:t>
            </a:r>
            <a:endParaRPr lang="en-US" dirty="0"/>
          </a:p>
        </p:txBody>
      </p:sp>
      <p:sp>
        <p:nvSpPr>
          <p:cNvPr id="215" name="CasellaDiTesto 214"/>
          <p:cNvSpPr txBox="1"/>
          <p:nvPr/>
        </p:nvSpPr>
        <p:spPr>
          <a:xfrm rot="19012216">
            <a:off x="7340054" y="1556649"/>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a:t>FileC</a:t>
            </a:r>
            <a:r>
              <a:rPr lang="en-US" dirty="0"/>
              <a:t> ?</a:t>
            </a:r>
          </a:p>
        </p:txBody>
      </p:sp>
      <p:sp>
        <p:nvSpPr>
          <p:cNvPr id="216" name="CasellaDiTesto 215"/>
          <p:cNvSpPr txBox="1"/>
          <p:nvPr/>
        </p:nvSpPr>
        <p:spPr>
          <a:xfrm rot="2427799">
            <a:off x="7540332" y="5217436"/>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sp>
        <p:nvSpPr>
          <p:cNvPr id="217" name="CasellaDiTesto 216"/>
          <p:cNvSpPr txBox="1"/>
          <p:nvPr/>
        </p:nvSpPr>
        <p:spPr>
          <a:xfrm rot="20435651">
            <a:off x="1680996" y="4340086"/>
            <a:ext cx="936221" cy="369332"/>
          </a:xfrm>
          <a:prstGeom prst="rect">
            <a:avLst/>
          </a:prstGeom>
          <a:solidFill>
            <a:schemeClr val="accent1">
              <a:lumMod val="20000"/>
              <a:lumOff val="80000"/>
            </a:schemeClr>
          </a:solidFill>
          <a:ln>
            <a:solidFill>
              <a:schemeClr val="tx1"/>
            </a:solidFill>
          </a:ln>
        </p:spPr>
        <p:txBody>
          <a:bodyPr wrap="square" rtlCol="0">
            <a:spAutoFit/>
          </a:bodyPr>
          <a:lstStyle>
            <a:defPPr>
              <a:defRPr lang="it-IT"/>
            </a:defPPr>
            <a:lvl1pPr algn="ctr"/>
          </a:lstStyle>
          <a:p>
            <a:r>
              <a:rPr lang="en-US" dirty="0" err="1" smtClean="0"/>
              <a:t>FileD</a:t>
            </a:r>
            <a:r>
              <a:rPr lang="en-US" dirty="0" smtClean="0"/>
              <a:t> </a:t>
            </a:r>
            <a:r>
              <a:rPr lang="en-US" dirty="0"/>
              <a:t>?</a:t>
            </a:r>
          </a:p>
        </p:txBody>
      </p:sp>
      <p:cxnSp>
        <p:nvCxnSpPr>
          <p:cNvPr id="220" name="Connettore 7 219"/>
          <p:cNvCxnSpPr>
            <a:stCxn id="8" idx="0"/>
            <a:endCxn id="29" idx="0"/>
          </p:cNvCxnSpPr>
          <p:nvPr/>
        </p:nvCxnSpPr>
        <p:spPr>
          <a:xfrm rot="5400000" flipH="1" flipV="1">
            <a:off x="7893977" y="1018269"/>
            <a:ext cx="647661" cy="4149694"/>
          </a:xfrm>
          <a:prstGeom prst="curvedConnector3">
            <a:avLst>
              <a:gd name="adj1" fmla="val 144271"/>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8" name="Rettangolo 7"/>
          <p:cNvSpPr/>
          <p:nvPr/>
        </p:nvSpPr>
        <p:spPr>
          <a:xfrm>
            <a:off x="4982630" y="341694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grpSp>
        <p:nvGrpSpPr>
          <p:cNvPr id="223" name="Gruppo 222"/>
          <p:cNvGrpSpPr/>
          <p:nvPr/>
        </p:nvGrpSpPr>
        <p:grpSpPr>
          <a:xfrm>
            <a:off x="8878702" y="5989845"/>
            <a:ext cx="499000" cy="824300"/>
            <a:chOff x="4982630" y="5525686"/>
            <a:chExt cx="702733" cy="1050783"/>
          </a:xfrm>
        </p:grpSpPr>
        <p:sp>
          <p:nvSpPr>
            <p:cNvPr id="224" name="Triangolo isoscele 223"/>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5" name="Ovale 224"/>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26" name="Gruppo 225"/>
          <p:cNvGrpSpPr/>
          <p:nvPr/>
        </p:nvGrpSpPr>
        <p:grpSpPr>
          <a:xfrm>
            <a:off x="8520844" y="5868310"/>
            <a:ext cx="499000" cy="824300"/>
            <a:chOff x="4982630" y="5525686"/>
            <a:chExt cx="702733" cy="1050783"/>
          </a:xfrm>
        </p:grpSpPr>
        <p:sp>
          <p:nvSpPr>
            <p:cNvPr id="227" name="Triangolo isoscele 226"/>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8" name="Ovale 227"/>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0" name="Gruppo 229"/>
          <p:cNvGrpSpPr/>
          <p:nvPr/>
        </p:nvGrpSpPr>
        <p:grpSpPr>
          <a:xfrm>
            <a:off x="24853" y="1179293"/>
            <a:ext cx="499000" cy="824300"/>
            <a:chOff x="4982630" y="5525686"/>
            <a:chExt cx="702733" cy="1050783"/>
          </a:xfrm>
        </p:grpSpPr>
        <p:sp>
          <p:nvSpPr>
            <p:cNvPr id="231" name="Triangolo isoscele 230"/>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2" name="Ovale 231"/>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233" name="Connettore 2 232"/>
          <p:cNvCxnSpPr>
            <a:stCxn id="231" idx="5"/>
            <a:endCxn id="8" idx="0"/>
          </p:cNvCxnSpPr>
          <p:nvPr/>
        </p:nvCxnSpPr>
        <p:spPr>
          <a:xfrm>
            <a:off x="399103" y="1675692"/>
            <a:ext cx="5743857" cy="1741254"/>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236" name="CasellaDiTesto 235"/>
          <p:cNvSpPr txBox="1"/>
          <p:nvPr/>
        </p:nvSpPr>
        <p:spPr>
          <a:xfrm rot="917110">
            <a:off x="1134380" y="1659803"/>
            <a:ext cx="936221" cy="369332"/>
          </a:xfrm>
          <a:prstGeom prst="rect">
            <a:avLst/>
          </a:prstGeom>
          <a:solidFill>
            <a:schemeClr val="bg1"/>
          </a:solidFill>
          <a:ln>
            <a:solidFill>
              <a:schemeClr val="tx1"/>
            </a:solidFill>
          </a:ln>
        </p:spPr>
        <p:txBody>
          <a:bodyPr wrap="square" rtlCol="0">
            <a:spAutoFit/>
          </a:bodyPr>
          <a:lstStyle>
            <a:defPPr>
              <a:defRPr lang="it-IT"/>
            </a:defPPr>
            <a:lvl1pPr algn="ctr"/>
          </a:lstStyle>
          <a:p>
            <a:r>
              <a:rPr lang="en-US" dirty="0" err="1" smtClean="0"/>
              <a:t>FileA</a:t>
            </a:r>
            <a:r>
              <a:rPr lang="en-US" dirty="0" smtClean="0"/>
              <a:t> </a:t>
            </a:r>
            <a:r>
              <a:rPr lang="en-US" dirty="0"/>
              <a:t>?</a:t>
            </a:r>
          </a:p>
        </p:txBody>
      </p:sp>
      <p:sp>
        <p:nvSpPr>
          <p:cNvPr id="237" name="CasellaDiTesto 236"/>
          <p:cNvSpPr txBox="1"/>
          <p:nvPr/>
        </p:nvSpPr>
        <p:spPr>
          <a:xfrm>
            <a:off x="6000933" y="5890319"/>
            <a:ext cx="849468" cy="369332"/>
          </a:xfrm>
          <a:prstGeom prst="rect">
            <a:avLst/>
          </a:prstGeom>
          <a:solidFill>
            <a:schemeClr val="bg1"/>
          </a:solidFill>
          <a:ln>
            <a:solidFill>
              <a:schemeClr val="tx1"/>
            </a:solidFill>
          </a:ln>
        </p:spPr>
        <p:txBody>
          <a:bodyPr wrap="square" rtlCol="0">
            <a:spAutoFit/>
          </a:bodyPr>
          <a:lstStyle/>
          <a:p>
            <a:pPr algn="ctr"/>
            <a:r>
              <a:rPr lang="en-US" dirty="0" err="1" smtClean="0"/>
              <a:t>FileA</a:t>
            </a:r>
            <a:endParaRPr lang="en-US" dirty="0"/>
          </a:p>
        </p:txBody>
      </p:sp>
      <p:sp>
        <p:nvSpPr>
          <p:cNvPr id="239" name="CasellaDiTesto 238"/>
          <p:cNvSpPr txBox="1"/>
          <p:nvPr/>
        </p:nvSpPr>
        <p:spPr>
          <a:xfrm>
            <a:off x="2408225" y="135006"/>
            <a:ext cx="849468" cy="369332"/>
          </a:xfrm>
          <a:prstGeom prst="rect">
            <a:avLst/>
          </a:prstGeom>
          <a:solidFill>
            <a:schemeClr val="bg1"/>
          </a:solidFill>
          <a:ln>
            <a:solidFill>
              <a:schemeClr val="tx1"/>
            </a:solidFill>
          </a:ln>
        </p:spPr>
        <p:txBody>
          <a:bodyPr wrap="square" rtlCol="0">
            <a:spAutoFit/>
          </a:bodyPr>
          <a:lstStyle/>
          <a:p>
            <a:pPr algn="ctr"/>
            <a:r>
              <a:rPr lang="en-US" dirty="0" err="1" smtClean="0"/>
              <a:t>FileA</a:t>
            </a:r>
            <a:endParaRPr lang="en-US" dirty="0"/>
          </a:p>
        </p:txBody>
      </p:sp>
      <p:cxnSp>
        <p:nvCxnSpPr>
          <p:cNvPr id="240" name="Connettore 7 239"/>
          <p:cNvCxnSpPr>
            <a:stCxn id="8" idx="0"/>
            <a:endCxn id="239" idx="3"/>
          </p:cNvCxnSpPr>
          <p:nvPr/>
        </p:nvCxnSpPr>
        <p:spPr>
          <a:xfrm rot="16200000" flipV="1">
            <a:off x="3151690" y="425675"/>
            <a:ext cx="3097274" cy="2885267"/>
          </a:xfrm>
          <a:prstGeom prst="curvedConnector2">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3" name="Freccia a destra 242"/>
          <p:cNvSpPr/>
          <p:nvPr/>
        </p:nvSpPr>
        <p:spPr>
          <a:xfrm rot="8644145" flipV="1">
            <a:off x="257900" y="354871"/>
            <a:ext cx="1999769" cy="733663"/>
          </a:xfrm>
          <a:prstGeom prst="rightArrow">
            <a:avLst/>
          </a:prstGeom>
          <a:solidFill>
            <a:srgbClr val="92D050"/>
          </a:solidFill>
          <a:ln>
            <a:solidFill>
              <a:schemeClr val="tx1"/>
            </a:solidFill>
          </a:ln>
        </p:spPr>
        <p:txBody>
          <a:bodyPr wrap="square" rtlCol="0">
            <a:spAutoFit/>
          </a:bodyPr>
          <a:lstStyle/>
          <a:p>
            <a:pPr algn="ctr"/>
            <a:r>
              <a:rPr lang="en-US" dirty="0" err="1">
                <a:solidFill>
                  <a:schemeClr val="tx1"/>
                </a:solidFill>
              </a:rPr>
              <a:t>FileA</a:t>
            </a:r>
            <a:r>
              <a:rPr lang="en-US" dirty="0">
                <a:solidFill>
                  <a:schemeClr val="tx1"/>
                </a:solidFill>
              </a:rPr>
              <a:t> DOWLOAD</a:t>
            </a:r>
          </a:p>
        </p:txBody>
      </p:sp>
      <p:sp>
        <p:nvSpPr>
          <p:cNvPr id="244" name="Freccia a destra 243"/>
          <p:cNvSpPr/>
          <p:nvPr/>
        </p:nvSpPr>
        <p:spPr>
          <a:xfrm rot="12653500" flipV="1">
            <a:off x="56994" y="5385823"/>
            <a:ext cx="1999769" cy="733663"/>
          </a:xfrm>
          <a:prstGeom prst="rightArrow">
            <a:avLst/>
          </a:prstGeom>
          <a:solidFill>
            <a:schemeClr val="accent1">
              <a:lumMod val="20000"/>
              <a:lumOff val="80000"/>
            </a:schemeClr>
          </a:solidFill>
          <a:ln>
            <a:solidFill>
              <a:schemeClr val="tx1"/>
            </a:solidFill>
          </a:ln>
        </p:spPr>
        <p:txBody>
          <a:bodyPr wrap="square" rtlCol="0">
            <a:spAutoFit/>
          </a:bodyPr>
          <a:lstStyle/>
          <a:p>
            <a:pPr algn="ctr"/>
            <a:r>
              <a:rPr lang="en-US" dirty="0" err="1" smtClean="0"/>
              <a:t>FileD</a:t>
            </a:r>
            <a:r>
              <a:rPr lang="en-US" dirty="0" smtClean="0"/>
              <a:t> </a:t>
            </a:r>
            <a:r>
              <a:rPr lang="en-US" dirty="0"/>
              <a:t>DOWLOAD</a:t>
            </a:r>
          </a:p>
        </p:txBody>
      </p:sp>
      <p:sp>
        <p:nvSpPr>
          <p:cNvPr id="245" name="CasellaDiTesto 244"/>
          <p:cNvSpPr txBox="1"/>
          <p:nvPr/>
        </p:nvSpPr>
        <p:spPr>
          <a:xfrm rot="917110">
            <a:off x="1141559" y="1670851"/>
            <a:ext cx="936221" cy="369332"/>
          </a:xfrm>
          <a:prstGeom prst="rect">
            <a:avLst/>
          </a:prstGeom>
          <a:solidFill>
            <a:srgbClr val="92D050"/>
          </a:solidFill>
          <a:ln>
            <a:solidFill>
              <a:schemeClr val="tx1"/>
            </a:solidFill>
          </a:ln>
        </p:spPr>
        <p:txBody>
          <a:bodyPr wrap="square" rtlCol="0">
            <a:spAutoFit/>
          </a:bodyPr>
          <a:lstStyle>
            <a:defPPr>
              <a:defRPr lang="it-IT"/>
            </a:defPPr>
            <a:lvl1pPr algn="ctr"/>
          </a:lstStyle>
          <a:p>
            <a:r>
              <a:rPr lang="en-US" dirty="0" err="1" smtClean="0"/>
              <a:t>FileA</a:t>
            </a:r>
            <a:r>
              <a:rPr lang="en-US" dirty="0" smtClean="0"/>
              <a:t> </a:t>
            </a:r>
            <a:r>
              <a:rPr lang="en-US" dirty="0"/>
              <a:t>?</a:t>
            </a:r>
          </a:p>
        </p:txBody>
      </p:sp>
      <p:sp>
        <p:nvSpPr>
          <p:cNvPr id="246" name="CasellaDiTesto 245"/>
          <p:cNvSpPr txBox="1"/>
          <p:nvPr/>
        </p:nvSpPr>
        <p:spPr>
          <a:xfrm>
            <a:off x="6008112" y="5901367"/>
            <a:ext cx="849468" cy="369332"/>
          </a:xfrm>
          <a:prstGeom prst="rect">
            <a:avLst/>
          </a:prstGeom>
          <a:solidFill>
            <a:srgbClr val="92D050"/>
          </a:solidFill>
          <a:ln>
            <a:solidFill>
              <a:schemeClr val="tx1"/>
            </a:solidFill>
          </a:ln>
        </p:spPr>
        <p:txBody>
          <a:bodyPr wrap="square" rtlCol="0">
            <a:spAutoFit/>
          </a:bodyPr>
          <a:lstStyle/>
          <a:p>
            <a:pPr algn="ctr"/>
            <a:r>
              <a:rPr lang="en-US" dirty="0" err="1" smtClean="0"/>
              <a:t>FileA</a:t>
            </a:r>
            <a:endParaRPr lang="en-US" dirty="0"/>
          </a:p>
        </p:txBody>
      </p:sp>
      <p:sp>
        <p:nvSpPr>
          <p:cNvPr id="247" name="CasellaDiTesto 246"/>
          <p:cNvSpPr txBox="1"/>
          <p:nvPr/>
        </p:nvSpPr>
        <p:spPr>
          <a:xfrm>
            <a:off x="2415404" y="146054"/>
            <a:ext cx="849468" cy="369332"/>
          </a:xfrm>
          <a:prstGeom prst="rect">
            <a:avLst/>
          </a:prstGeom>
          <a:solidFill>
            <a:srgbClr val="92D050"/>
          </a:solidFill>
          <a:ln>
            <a:solidFill>
              <a:schemeClr val="tx1"/>
            </a:solidFill>
          </a:ln>
        </p:spPr>
        <p:txBody>
          <a:bodyPr wrap="square" rtlCol="0">
            <a:spAutoFit/>
          </a:bodyPr>
          <a:lstStyle/>
          <a:p>
            <a:pPr algn="ctr"/>
            <a:r>
              <a:rPr lang="en-US" dirty="0" err="1" smtClean="0"/>
              <a:t>FileA</a:t>
            </a:r>
            <a:endParaRPr lang="en-US" dirty="0"/>
          </a:p>
        </p:txBody>
      </p:sp>
      <p:sp>
        <p:nvSpPr>
          <p:cNvPr id="147" name="Freccia a destra 146"/>
          <p:cNvSpPr/>
          <p:nvPr/>
        </p:nvSpPr>
        <p:spPr>
          <a:xfrm rot="14619668" flipV="1">
            <a:off x="8208673" y="2610000"/>
            <a:ext cx="4354611" cy="705088"/>
          </a:xfrm>
          <a:prstGeom prst="rightArrow">
            <a:avLst>
              <a:gd name="adj1" fmla="val 52056"/>
              <a:gd name="adj2" fmla="val 50000"/>
            </a:avLst>
          </a:prstGeom>
          <a:solidFill>
            <a:schemeClr val="accent4">
              <a:lumMod val="60000"/>
              <a:lumOff val="40000"/>
            </a:schemeClr>
          </a:solidFill>
          <a:ln>
            <a:solidFill>
              <a:schemeClr val="tx1"/>
            </a:solidFill>
          </a:ln>
        </p:spPr>
        <p:txBody>
          <a:bodyPr wrap="square" rtlCol="0">
            <a:spAutoFit/>
          </a:bodyPr>
          <a:lstStyle/>
          <a:p>
            <a:pPr algn="ctr"/>
            <a:r>
              <a:rPr lang="en-US" dirty="0" err="1"/>
              <a:t>FileC</a:t>
            </a:r>
            <a:r>
              <a:rPr lang="en-US" dirty="0"/>
              <a:t> DOWLOAD</a:t>
            </a:r>
          </a:p>
        </p:txBody>
      </p:sp>
    </p:spTree>
    <p:extLst>
      <p:ext uri="{BB962C8B-B14F-4D97-AF65-F5344CB8AC3E}">
        <p14:creationId xmlns:p14="http://schemas.microsoft.com/office/powerpoint/2010/main" val="1274613352"/>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GB" sz="3600" b="1" dirty="0">
                <a:solidFill>
                  <a:schemeClr val="tx2"/>
                </a:solidFill>
                <a:latin typeface="Arial" pitchFamily="34" charset="0"/>
                <a:cs typeface="Arial" pitchFamily="34" charset="0"/>
              </a:rPr>
              <a:t>Preliminary </a:t>
            </a:r>
            <a:r>
              <a:rPr lang="en-GB" sz="3600" b="1" dirty="0" smtClean="0">
                <a:solidFill>
                  <a:schemeClr val="tx2"/>
                </a:solidFill>
                <a:latin typeface="Arial" pitchFamily="34" charset="0"/>
                <a:cs typeface="Arial" pitchFamily="34" charset="0"/>
              </a:rPr>
              <a:t>Tests Details (File Download)</a:t>
            </a:r>
            <a:endParaRPr lang="en-GB" sz="3600" b="1" dirty="0">
              <a:solidFill>
                <a:schemeClr val="tx2"/>
              </a:solidFill>
              <a:latin typeface="Arial" pitchFamily="34" charset="0"/>
              <a:cs typeface="Arial" pitchFamily="34" charset="0"/>
            </a:endParaRPr>
          </a:p>
        </p:txBody>
      </p:sp>
      <p:sp>
        <p:nvSpPr>
          <p:cNvPr id="3" name="Segnaposto contenuto 2"/>
          <p:cNvSpPr>
            <a:spLocks noGrp="1"/>
          </p:cNvSpPr>
          <p:nvPr>
            <p:ph idx="1"/>
          </p:nvPr>
        </p:nvSpPr>
        <p:spPr>
          <a:xfrm>
            <a:off x="313267" y="1825625"/>
            <a:ext cx="11667066" cy="4761442"/>
          </a:xfrm>
        </p:spPr>
        <p:txBody>
          <a:bodyPr>
            <a:normAutofit/>
          </a:bodyPr>
          <a:lstStyle/>
          <a:p>
            <a:pPr marL="0" indent="0">
              <a:buNone/>
            </a:pPr>
            <a:r>
              <a:rPr lang="en-GB" sz="2400" dirty="0" smtClean="0"/>
              <a:t>As preliminary test, we download from a </a:t>
            </a:r>
            <a:r>
              <a:rPr lang="en-GB" sz="2400" b="1" dirty="0" smtClean="0"/>
              <a:t>User Interface in Napoli </a:t>
            </a:r>
            <a:r>
              <a:rPr lang="en-GB" sz="2400" dirty="0" smtClean="0"/>
              <a:t>a set of Belle II files, stored in CESNET, KEK and </a:t>
            </a:r>
            <a:r>
              <a:rPr lang="en-GB" sz="2400" dirty="0" err="1" smtClean="0"/>
              <a:t>UVic</a:t>
            </a:r>
            <a:r>
              <a:rPr lang="en-GB" sz="2400" dirty="0" smtClean="0"/>
              <a:t> . Each file set is downloaded three times as follow:</a:t>
            </a:r>
          </a:p>
          <a:p>
            <a:pPr marL="0" indent="0">
              <a:buNone/>
            </a:pPr>
            <a:endParaRPr lang="en-GB" sz="2400" dirty="0" smtClean="0"/>
          </a:p>
          <a:p>
            <a:r>
              <a:rPr lang="en-GB" sz="2400" dirty="0" smtClean="0"/>
              <a:t>File Download using the direct link to the remote storage</a:t>
            </a:r>
          </a:p>
          <a:p>
            <a:endParaRPr lang="en-GB" sz="2400" dirty="0" smtClean="0"/>
          </a:p>
          <a:p>
            <a:r>
              <a:rPr lang="en-GB" sz="2400" dirty="0" smtClean="0"/>
              <a:t>File Download using Dynafed with Cold cache</a:t>
            </a:r>
          </a:p>
          <a:p>
            <a:endParaRPr lang="en-GB" sz="2400" dirty="0" smtClean="0"/>
          </a:p>
          <a:p>
            <a:r>
              <a:rPr lang="en-GB" sz="2400" dirty="0" smtClean="0"/>
              <a:t>File Download using Dynafed with Warm cache</a:t>
            </a:r>
          </a:p>
          <a:p>
            <a:pPr marL="0" indent="0">
              <a:buNone/>
            </a:pPr>
            <a:endParaRPr lang="en-GB" sz="2400" dirty="0" smtClean="0"/>
          </a:p>
          <a:p>
            <a:pPr marL="0" indent="0">
              <a:buNone/>
            </a:pPr>
            <a:r>
              <a:rPr lang="en-GB" sz="2400" dirty="0" smtClean="0"/>
              <a:t>Tests have been performed using files of different size: 50MB, 1GB</a:t>
            </a:r>
          </a:p>
          <a:p>
            <a:pPr marL="0" indent="0">
              <a:buNone/>
            </a:pPr>
            <a:endParaRPr lang="en-GB" sz="2400" dirty="0"/>
          </a:p>
        </p:txBody>
      </p:sp>
    </p:spTree>
    <p:extLst>
      <p:ext uri="{BB962C8B-B14F-4D97-AF65-F5344CB8AC3E}">
        <p14:creationId xmlns:p14="http://schemas.microsoft.com/office/powerpoint/2010/main" val="2481648788"/>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863020" cy="1325563"/>
          </a:xfrm>
        </p:spPr>
        <p:txBody>
          <a:bodyPr vert="horz" lIns="91440" tIns="45720" rIns="91440" bIns="45720" rtlCol="0" anchor="ctr">
            <a:normAutofit/>
          </a:bodyPr>
          <a:lstStyle/>
          <a:p>
            <a:r>
              <a:rPr lang="en-US" b="1" dirty="0" smtClean="0">
                <a:solidFill>
                  <a:srgbClr val="0070C0"/>
                </a:solidFill>
              </a:rPr>
              <a:t>Dynafed and Cache: Model and implementation</a:t>
            </a:r>
            <a:endParaRPr lang="it-IT" b="1" dirty="0">
              <a:solidFill>
                <a:srgbClr val="0070C0"/>
              </a:solidFill>
            </a:endParaRPr>
          </a:p>
        </p:txBody>
      </p:sp>
      <p:grpSp>
        <p:nvGrpSpPr>
          <p:cNvPr id="25" name="Gruppo 24"/>
          <p:cNvGrpSpPr/>
          <p:nvPr/>
        </p:nvGrpSpPr>
        <p:grpSpPr>
          <a:xfrm>
            <a:off x="838200" y="1864939"/>
            <a:ext cx="2774985" cy="2401008"/>
            <a:chOff x="3873788" y="1799033"/>
            <a:chExt cx="1941589" cy="1723974"/>
          </a:xfrm>
        </p:grpSpPr>
        <p:sp>
          <p:nvSpPr>
            <p:cNvPr id="5" name="Rectangle 3">
              <a:extLst>
                <a:ext uri="{FF2B5EF4-FFF2-40B4-BE49-F238E27FC236}">
                  <a16:creationId xmlns="" xmlns:a16="http://schemas.microsoft.com/office/drawing/2014/main" id="{644A260C-1D09-4E23-B41C-293E90260CD1}"/>
                </a:ext>
              </a:extLst>
            </p:cNvPr>
            <p:cNvSpPr>
              <a:spLocks noChangeArrowheads="1"/>
            </p:cNvSpPr>
            <p:nvPr/>
          </p:nvSpPr>
          <p:spPr bwMode="auto">
            <a:xfrm>
              <a:off x="3873788" y="1799033"/>
              <a:ext cx="1941589" cy="433376"/>
            </a:xfrm>
            <a:prstGeom prst="rect">
              <a:avLst/>
            </a:pr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a:solidFill>
                    <a:srgbClr val="EEEEEE"/>
                  </a:solidFill>
                  <a:cs typeface="DejaVu Sans" charset="0"/>
                </a:rPr>
                <a:t>Application</a:t>
              </a:r>
            </a:p>
          </p:txBody>
        </p:sp>
        <p:sp>
          <p:nvSpPr>
            <p:cNvPr id="6" name="Rectangle 4">
              <a:extLst>
                <a:ext uri="{FF2B5EF4-FFF2-40B4-BE49-F238E27FC236}">
                  <a16:creationId xmlns="" xmlns:a16="http://schemas.microsoft.com/office/drawing/2014/main" id="{79794986-D511-4695-B084-73C69088668F}"/>
                </a:ext>
              </a:extLst>
            </p:cNvPr>
            <p:cNvSpPr>
              <a:spLocks noChangeArrowheads="1"/>
            </p:cNvSpPr>
            <p:nvPr/>
          </p:nvSpPr>
          <p:spPr bwMode="auto">
            <a:xfrm>
              <a:off x="3873788" y="2224067"/>
              <a:ext cx="1941589" cy="433376"/>
            </a:xfrm>
            <a:prstGeom prst="rect">
              <a:avLst/>
            </a:prstGeom>
            <a:solidFill>
              <a:srgbClr val="0099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a:solidFill>
                    <a:srgbClr val="EEEEEE"/>
                  </a:solidFill>
                  <a:cs typeface="DejaVu Sans" charset="0"/>
                </a:rPr>
                <a:t>Federation</a:t>
              </a:r>
            </a:p>
          </p:txBody>
        </p:sp>
        <p:sp>
          <p:nvSpPr>
            <p:cNvPr id="7" name="Rectangle 5">
              <a:extLst>
                <a:ext uri="{FF2B5EF4-FFF2-40B4-BE49-F238E27FC236}">
                  <a16:creationId xmlns="" xmlns:a16="http://schemas.microsoft.com/office/drawing/2014/main" id="{7764697F-8C8D-4F81-9BCA-32E291865B8F}"/>
                </a:ext>
              </a:extLst>
            </p:cNvPr>
            <p:cNvSpPr>
              <a:spLocks noChangeArrowheads="1"/>
            </p:cNvSpPr>
            <p:nvPr/>
          </p:nvSpPr>
          <p:spPr bwMode="auto">
            <a:xfrm>
              <a:off x="3873788" y="2649100"/>
              <a:ext cx="1941589" cy="433376"/>
            </a:xfrm>
            <a:prstGeom prst="rect">
              <a:avLst/>
            </a:prstGeom>
            <a:solidFill>
              <a:srgbClr val="0066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a:solidFill>
                    <a:srgbClr val="EEEEEE"/>
                  </a:solidFill>
                  <a:cs typeface="DejaVu Sans" charset="0"/>
                </a:rPr>
                <a:t>Cache</a:t>
              </a:r>
            </a:p>
          </p:txBody>
        </p:sp>
        <p:sp>
          <p:nvSpPr>
            <p:cNvPr id="8" name="Rectangle 6">
              <a:extLst>
                <a:ext uri="{FF2B5EF4-FFF2-40B4-BE49-F238E27FC236}">
                  <a16:creationId xmlns="" xmlns:a16="http://schemas.microsoft.com/office/drawing/2014/main" id="{678BF585-295C-496A-B35C-8739C90647FB}"/>
                </a:ext>
              </a:extLst>
            </p:cNvPr>
            <p:cNvSpPr>
              <a:spLocks noChangeArrowheads="1"/>
            </p:cNvSpPr>
            <p:nvPr/>
          </p:nvSpPr>
          <p:spPr bwMode="auto">
            <a:xfrm>
              <a:off x="3873788" y="3089631"/>
              <a:ext cx="1941589" cy="433376"/>
            </a:xfrm>
            <a:prstGeom prst="rect">
              <a:avLst/>
            </a:prstGeom>
            <a:solidFill>
              <a:srgbClr val="CC0066"/>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Storages</a:t>
              </a:r>
              <a:endParaRPr lang="en-US" altLang="it-IT" sz="2000" b="1" dirty="0">
                <a:solidFill>
                  <a:srgbClr val="EEEEEE"/>
                </a:solidFill>
                <a:cs typeface="DejaVu Sans" charset="0"/>
              </a:endParaRPr>
            </a:p>
          </p:txBody>
        </p:sp>
      </p:grpSp>
      <p:sp>
        <p:nvSpPr>
          <p:cNvPr id="17" name="AutoShape 15">
            <a:extLst>
              <a:ext uri="{FF2B5EF4-FFF2-40B4-BE49-F238E27FC236}">
                <a16:creationId xmlns="" xmlns:a16="http://schemas.microsoft.com/office/drawing/2014/main" id="{619E6C2C-8015-4573-A226-12B47DB84DC3}"/>
              </a:ext>
            </a:extLst>
          </p:cNvPr>
          <p:cNvSpPr>
            <a:spLocks noChangeArrowheads="1"/>
          </p:cNvSpPr>
          <p:nvPr/>
        </p:nvSpPr>
        <p:spPr bwMode="auto">
          <a:xfrm>
            <a:off x="2536031" y="2568558"/>
            <a:ext cx="566543" cy="289308"/>
          </a:xfrm>
          <a:custGeom>
            <a:avLst/>
            <a:gdLst>
              <a:gd name="G0" fmla="+- 1694 0 0"/>
              <a:gd name="G1" fmla="+- 1088 0 0"/>
            </a:gdLst>
            <a:ahLst/>
            <a:cxnLst>
              <a:cxn ang="0">
                <a:pos x="r" y="vc"/>
              </a:cxn>
              <a:cxn ang="5400000">
                <a:pos x="hc" y="b"/>
              </a:cxn>
              <a:cxn ang="10800000">
                <a:pos x="l" y="vc"/>
              </a:cxn>
              <a:cxn ang="16200000">
                <a:pos x="hc" y="t"/>
              </a:cxn>
            </a:cxnLst>
            <a:rect l="0" t="0" r="0" b="0"/>
            <a:pathLst>
              <a:path>
                <a:moveTo>
                  <a:pt x="0" y="272"/>
                </a:moveTo>
                <a:lnTo>
                  <a:pt x="1271" y="272"/>
                </a:lnTo>
                <a:lnTo>
                  <a:pt x="1271" y="0"/>
                </a:lnTo>
                <a:lnTo>
                  <a:pt x="1695" y="544"/>
                </a:lnTo>
                <a:lnTo>
                  <a:pt x="1271" y="1089"/>
                </a:lnTo>
                <a:lnTo>
                  <a:pt x="1271" y="816"/>
                </a:lnTo>
                <a:lnTo>
                  <a:pt x="0" y="816"/>
                </a:lnTo>
                <a:lnTo>
                  <a:pt x="0" y="272"/>
                </a:lnTo>
              </a:path>
            </a:pathLst>
          </a:cu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3200"/>
          </a:p>
        </p:txBody>
      </p:sp>
      <p:grpSp>
        <p:nvGrpSpPr>
          <p:cNvPr id="26" name="Gruppo 25"/>
          <p:cNvGrpSpPr/>
          <p:nvPr/>
        </p:nvGrpSpPr>
        <p:grpSpPr>
          <a:xfrm>
            <a:off x="4444064" y="1859957"/>
            <a:ext cx="2774985" cy="2401008"/>
            <a:chOff x="3873788" y="1799033"/>
            <a:chExt cx="1941589" cy="1723974"/>
          </a:xfrm>
        </p:grpSpPr>
        <p:sp>
          <p:nvSpPr>
            <p:cNvPr id="27" name="Rectangle 3">
              <a:extLst>
                <a:ext uri="{FF2B5EF4-FFF2-40B4-BE49-F238E27FC236}">
                  <a16:creationId xmlns="" xmlns:a16="http://schemas.microsoft.com/office/drawing/2014/main" id="{644A260C-1D09-4E23-B41C-293E90260CD1}"/>
                </a:ext>
              </a:extLst>
            </p:cNvPr>
            <p:cNvSpPr>
              <a:spLocks noChangeArrowheads="1"/>
            </p:cNvSpPr>
            <p:nvPr/>
          </p:nvSpPr>
          <p:spPr bwMode="auto">
            <a:xfrm>
              <a:off x="3873788" y="1799033"/>
              <a:ext cx="1941589" cy="433376"/>
            </a:xfrm>
            <a:prstGeom prst="rect">
              <a:avLst/>
            </a:pr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gbasf2</a:t>
              </a:r>
              <a:endParaRPr lang="en-US" altLang="it-IT" sz="2000" b="1" dirty="0">
                <a:solidFill>
                  <a:srgbClr val="EEEEEE"/>
                </a:solidFill>
                <a:cs typeface="DejaVu Sans" charset="0"/>
              </a:endParaRPr>
            </a:p>
          </p:txBody>
        </p:sp>
        <p:sp>
          <p:nvSpPr>
            <p:cNvPr id="28" name="Rectangle 4">
              <a:extLst>
                <a:ext uri="{FF2B5EF4-FFF2-40B4-BE49-F238E27FC236}">
                  <a16:creationId xmlns="" xmlns:a16="http://schemas.microsoft.com/office/drawing/2014/main" id="{79794986-D511-4695-B084-73C69088668F}"/>
                </a:ext>
              </a:extLst>
            </p:cNvPr>
            <p:cNvSpPr>
              <a:spLocks noChangeArrowheads="1"/>
            </p:cNvSpPr>
            <p:nvPr/>
          </p:nvSpPr>
          <p:spPr bwMode="auto">
            <a:xfrm>
              <a:off x="3873788" y="2224067"/>
              <a:ext cx="1941589" cy="433376"/>
            </a:xfrm>
            <a:prstGeom prst="rect">
              <a:avLst/>
            </a:prstGeom>
            <a:solidFill>
              <a:srgbClr val="0099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Dynafed</a:t>
              </a:r>
              <a:endParaRPr lang="en-US" altLang="it-IT" sz="2000" b="1" dirty="0">
                <a:solidFill>
                  <a:srgbClr val="EEEEEE"/>
                </a:solidFill>
                <a:cs typeface="DejaVu Sans" charset="0"/>
              </a:endParaRPr>
            </a:p>
          </p:txBody>
        </p:sp>
        <p:sp>
          <p:nvSpPr>
            <p:cNvPr id="29" name="Rectangle 5">
              <a:extLst>
                <a:ext uri="{FF2B5EF4-FFF2-40B4-BE49-F238E27FC236}">
                  <a16:creationId xmlns="" xmlns:a16="http://schemas.microsoft.com/office/drawing/2014/main" id="{7764697F-8C8D-4F81-9BCA-32E291865B8F}"/>
                </a:ext>
              </a:extLst>
            </p:cNvPr>
            <p:cNvSpPr>
              <a:spLocks noChangeArrowheads="1"/>
            </p:cNvSpPr>
            <p:nvPr/>
          </p:nvSpPr>
          <p:spPr bwMode="auto">
            <a:xfrm>
              <a:off x="3873788" y="2649100"/>
              <a:ext cx="1941589" cy="433376"/>
            </a:xfrm>
            <a:prstGeom prst="rect">
              <a:avLst/>
            </a:prstGeom>
            <a:solidFill>
              <a:srgbClr val="0066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DPM Volatile Pool</a:t>
              </a:r>
              <a:endParaRPr lang="en-US" altLang="it-IT" sz="2000" b="1" dirty="0">
                <a:solidFill>
                  <a:srgbClr val="EEEEEE"/>
                </a:solidFill>
                <a:cs typeface="DejaVu Sans" charset="0"/>
              </a:endParaRPr>
            </a:p>
          </p:txBody>
        </p:sp>
        <p:sp>
          <p:nvSpPr>
            <p:cNvPr id="30" name="Rectangle 6">
              <a:extLst>
                <a:ext uri="{FF2B5EF4-FFF2-40B4-BE49-F238E27FC236}">
                  <a16:creationId xmlns="" xmlns:a16="http://schemas.microsoft.com/office/drawing/2014/main" id="{678BF585-295C-496A-B35C-8739C90647FB}"/>
                </a:ext>
              </a:extLst>
            </p:cNvPr>
            <p:cNvSpPr>
              <a:spLocks noChangeArrowheads="1"/>
            </p:cNvSpPr>
            <p:nvPr/>
          </p:nvSpPr>
          <p:spPr bwMode="auto">
            <a:xfrm>
              <a:off x="3873788" y="3089631"/>
              <a:ext cx="1941589" cy="433376"/>
            </a:xfrm>
            <a:prstGeom prst="rect">
              <a:avLst/>
            </a:prstGeom>
            <a:solidFill>
              <a:srgbClr val="CC0066"/>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Belle II Https</a:t>
              </a:r>
            </a:p>
            <a:p>
              <a:pPr algn="ctr">
                <a:lnSpc>
                  <a:spcPct val="100000"/>
                </a:lnSpc>
              </a:pPr>
              <a:r>
                <a:rPr lang="en-US" altLang="it-IT" sz="2000" b="1" dirty="0" smtClean="0">
                  <a:solidFill>
                    <a:srgbClr val="EEEEEE"/>
                  </a:solidFill>
                  <a:cs typeface="DejaVu Sans" charset="0"/>
                </a:rPr>
                <a:t> Endpoints</a:t>
              </a:r>
              <a:endParaRPr lang="en-US" altLang="it-IT" sz="2000" b="1" dirty="0">
                <a:solidFill>
                  <a:srgbClr val="EEEEEE"/>
                </a:solidFill>
                <a:cs typeface="DejaVu Sans" charset="0"/>
              </a:endParaRPr>
            </a:p>
          </p:txBody>
        </p:sp>
      </p:grpSp>
      <p:sp>
        <p:nvSpPr>
          <p:cNvPr id="31" name="AutoShape 15">
            <a:extLst>
              <a:ext uri="{FF2B5EF4-FFF2-40B4-BE49-F238E27FC236}">
                <a16:creationId xmlns="" xmlns:a16="http://schemas.microsoft.com/office/drawing/2014/main" id="{619E6C2C-8015-4573-A226-12B47DB84DC3}"/>
              </a:ext>
            </a:extLst>
          </p:cNvPr>
          <p:cNvSpPr>
            <a:spLocks noChangeArrowheads="1"/>
          </p:cNvSpPr>
          <p:nvPr/>
        </p:nvSpPr>
        <p:spPr bwMode="auto">
          <a:xfrm>
            <a:off x="6141895" y="2563576"/>
            <a:ext cx="566543" cy="289308"/>
          </a:xfrm>
          <a:custGeom>
            <a:avLst/>
            <a:gdLst>
              <a:gd name="G0" fmla="+- 1694 0 0"/>
              <a:gd name="G1" fmla="+- 1088 0 0"/>
            </a:gdLst>
            <a:ahLst/>
            <a:cxnLst>
              <a:cxn ang="0">
                <a:pos x="r" y="vc"/>
              </a:cxn>
              <a:cxn ang="5400000">
                <a:pos x="hc" y="b"/>
              </a:cxn>
              <a:cxn ang="10800000">
                <a:pos x="l" y="vc"/>
              </a:cxn>
              <a:cxn ang="16200000">
                <a:pos x="hc" y="t"/>
              </a:cxn>
            </a:cxnLst>
            <a:rect l="0" t="0" r="0" b="0"/>
            <a:pathLst>
              <a:path>
                <a:moveTo>
                  <a:pt x="0" y="272"/>
                </a:moveTo>
                <a:lnTo>
                  <a:pt x="1271" y="272"/>
                </a:lnTo>
                <a:lnTo>
                  <a:pt x="1271" y="0"/>
                </a:lnTo>
                <a:lnTo>
                  <a:pt x="1695" y="544"/>
                </a:lnTo>
                <a:lnTo>
                  <a:pt x="1271" y="1089"/>
                </a:lnTo>
                <a:lnTo>
                  <a:pt x="1271" y="816"/>
                </a:lnTo>
                <a:lnTo>
                  <a:pt x="0" y="816"/>
                </a:lnTo>
                <a:lnTo>
                  <a:pt x="0" y="272"/>
                </a:lnTo>
              </a:path>
            </a:pathLst>
          </a:cu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3200"/>
          </a:p>
        </p:txBody>
      </p:sp>
      <p:grpSp>
        <p:nvGrpSpPr>
          <p:cNvPr id="32" name="Gruppo 31"/>
          <p:cNvGrpSpPr/>
          <p:nvPr/>
        </p:nvGrpSpPr>
        <p:grpSpPr>
          <a:xfrm>
            <a:off x="8067965" y="1859957"/>
            <a:ext cx="2774985" cy="2401008"/>
            <a:chOff x="3873788" y="1799033"/>
            <a:chExt cx="1941589" cy="1723974"/>
          </a:xfrm>
        </p:grpSpPr>
        <p:sp>
          <p:nvSpPr>
            <p:cNvPr id="33" name="Rectangle 3">
              <a:extLst>
                <a:ext uri="{FF2B5EF4-FFF2-40B4-BE49-F238E27FC236}">
                  <a16:creationId xmlns="" xmlns:a16="http://schemas.microsoft.com/office/drawing/2014/main" id="{644A260C-1D09-4E23-B41C-293E90260CD1}"/>
                </a:ext>
              </a:extLst>
            </p:cNvPr>
            <p:cNvSpPr>
              <a:spLocks noChangeArrowheads="1"/>
            </p:cNvSpPr>
            <p:nvPr/>
          </p:nvSpPr>
          <p:spPr bwMode="auto">
            <a:xfrm>
              <a:off x="3873788" y="1799033"/>
              <a:ext cx="1941589" cy="433376"/>
            </a:xfrm>
            <a:prstGeom prst="rect">
              <a:avLst/>
            </a:pr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WebDav Client</a:t>
              </a:r>
              <a:endParaRPr lang="en-US" altLang="it-IT" sz="2000" b="1" dirty="0">
                <a:solidFill>
                  <a:srgbClr val="EEEEEE"/>
                </a:solidFill>
                <a:cs typeface="DejaVu Sans" charset="0"/>
              </a:endParaRPr>
            </a:p>
          </p:txBody>
        </p:sp>
        <p:sp>
          <p:nvSpPr>
            <p:cNvPr id="34" name="Rectangle 4">
              <a:extLst>
                <a:ext uri="{FF2B5EF4-FFF2-40B4-BE49-F238E27FC236}">
                  <a16:creationId xmlns="" xmlns:a16="http://schemas.microsoft.com/office/drawing/2014/main" id="{79794986-D511-4695-B084-73C69088668F}"/>
                </a:ext>
              </a:extLst>
            </p:cNvPr>
            <p:cNvSpPr>
              <a:spLocks noChangeArrowheads="1"/>
            </p:cNvSpPr>
            <p:nvPr/>
          </p:nvSpPr>
          <p:spPr bwMode="auto">
            <a:xfrm>
              <a:off x="3873788" y="2224067"/>
              <a:ext cx="1941589" cy="433376"/>
            </a:xfrm>
            <a:prstGeom prst="rect">
              <a:avLst/>
            </a:prstGeom>
            <a:solidFill>
              <a:srgbClr val="0099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Dynafed</a:t>
              </a:r>
              <a:endParaRPr lang="en-US" altLang="it-IT" sz="2000" b="1" dirty="0">
                <a:solidFill>
                  <a:srgbClr val="EEEEEE"/>
                </a:solidFill>
                <a:cs typeface="DejaVu Sans" charset="0"/>
              </a:endParaRPr>
            </a:p>
          </p:txBody>
        </p:sp>
        <p:sp>
          <p:nvSpPr>
            <p:cNvPr id="35" name="Rectangle 5">
              <a:extLst>
                <a:ext uri="{FF2B5EF4-FFF2-40B4-BE49-F238E27FC236}">
                  <a16:creationId xmlns="" xmlns:a16="http://schemas.microsoft.com/office/drawing/2014/main" id="{7764697F-8C8D-4F81-9BCA-32E291865B8F}"/>
                </a:ext>
              </a:extLst>
            </p:cNvPr>
            <p:cNvSpPr>
              <a:spLocks noChangeArrowheads="1"/>
            </p:cNvSpPr>
            <p:nvPr/>
          </p:nvSpPr>
          <p:spPr bwMode="auto">
            <a:xfrm>
              <a:off x="3873788" y="2649100"/>
              <a:ext cx="1941589" cy="433376"/>
            </a:xfrm>
            <a:prstGeom prst="rect">
              <a:avLst/>
            </a:prstGeom>
            <a:solidFill>
              <a:srgbClr val="0066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err="1" smtClean="0">
                  <a:solidFill>
                    <a:srgbClr val="EEEEEE"/>
                  </a:solidFill>
                  <a:cs typeface="DejaVu Sans" charset="0"/>
                </a:rPr>
                <a:t>Xcache</a:t>
              </a:r>
              <a:r>
                <a:rPr lang="en-US" altLang="it-IT" sz="2000" b="1" dirty="0" smtClean="0">
                  <a:solidFill>
                    <a:srgbClr val="EEEEEE"/>
                  </a:solidFill>
                  <a:cs typeface="DejaVu Sans" charset="0"/>
                </a:rPr>
                <a:t>?</a:t>
              </a:r>
              <a:endParaRPr lang="en-US" altLang="it-IT" sz="2000" b="1" dirty="0">
                <a:solidFill>
                  <a:srgbClr val="EEEEEE"/>
                </a:solidFill>
                <a:cs typeface="DejaVu Sans" charset="0"/>
              </a:endParaRPr>
            </a:p>
          </p:txBody>
        </p:sp>
        <p:sp>
          <p:nvSpPr>
            <p:cNvPr id="36" name="Rectangle 6">
              <a:extLst>
                <a:ext uri="{FF2B5EF4-FFF2-40B4-BE49-F238E27FC236}">
                  <a16:creationId xmlns="" xmlns:a16="http://schemas.microsoft.com/office/drawing/2014/main" id="{678BF585-295C-496A-B35C-8739C90647FB}"/>
                </a:ext>
              </a:extLst>
            </p:cNvPr>
            <p:cNvSpPr>
              <a:spLocks noChangeArrowheads="1"/>
            </p:cNvSpPr>
            <p:nvPr/>
          </p:nvSpPr>
          <p:spPr bwMode="auto">
            <a:xfrm>
              <a:off x="3873788" y="3089631"/>
              <a:ext cx="1941589" cy="433376"/>
            </a:xfrm>
            <a:prstGeom prst="rect">
              <a:avLst/>
            </a:prstGeom>
            <a:solidFill>
              <a:srgbClr val="CC0066"/>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Belle II Https</a:t>
              </a:r>
            </a:p>
            <a:p>
              <a:pPr algn="ctr">
                <a:lnSpc>
                  <a:spcPct val="100000"/>
                </a:lnSpc>
              </a:pPr>
              <a:r>
                <a:rPr lang="en-US" altLang="it-IT" sz="2000" b="1" dirty="0" smtClean="0">
                  <a:solidFill>
                    <a:srgbClr val="EEEEEE"/>
                  </a:solidFill>
                  <a:cs typeface="DejaVu Sans" charset="0"/>
                </a:rPr>
                <a:t> Endpoints</a:t>
              </a:r>
              <a:endParaRPr lang="en-US" altLang="it-IT" sz="2000" b="1" dirty="0">
                <a:solidFill>
                  <a:srgbClr val="EEEEEE"/>
                </a:solidFill>
                <a:cs typeface="DejaVu Sans" charset="0"/>
              </a:endParaRPr>
            </a:p>
          </p:txBody>
        </p:sp>
      </p:grpSp>
      <p:sp>
        <p:nvSpPr>
          <p:cNvPr id="37" name="AutoShape 15">
            <a:extLst>
              <a:ext uri="{FF2B5EF4-FFF2-40B4-BE49-F238E27FC236}">
                <a16:creationId xmlns="" xmlns:a16="http://schemas.microsoft.com/office/drawing/2014/main" id="{619E6C2C-8015-4573-A226-12B47DB84DC3}"/>
              </a:ext>
            </a:extLst>
          </p:cNvPr>
          <p:cNvSpPr>
            <a:spLocks noChangeArrowheads="1"/>
          </p:cNvSpPr>
          <p:nvPr/>
        </p:nvSpPr>
        <p:spPr bwMode="auto">
          <a:xfrm>
            <a:off x="9765796" y="2563576"/>
            <a:ext cx="566543" cy="289308"/>
          </a:xfrm>
          <a:custGeom>
            <a:avLst/>
            <a:gdLst>
              <a:gd name="G0" fmla="+- 1694 0 0"/>
              <a:gd name="G1" fmla="+- 1088 0 0"/>
            </a:gdLst>
            <a:ahLst/>
            <a:cxnLst>
              <a:cxn ang="0">
                <a:pos x="r" y="vc"/>
              </a:cxn>
              <a:cxn ang="5400000">
                <a:pos x="hc" y="b"/>
              </a:cxn>
              <a:cxn ang="10800000">
                <a:pos x="l" y="vc"/>
              </a:cxn>
              <a:cxn ang="16200000">
                <a:pos x="hc" y="t"/>
              </a:cxn>
            </a:cxnLst>
            <a:rect l="0" t="0" r="0" b="0"/>
            <a:pathLst>
              <a:path>
                <a:moveTo>
                  <a:pt x="0" y="272"/>
                </a:moveTo>
                <a:lnTo>
                  <a:pt x="1271" y="272"/>
                </a:lnTo>
                <a:lnTo>
                  <a:pt x="1271" y="0"/>
                </a:lnTo>
                <a:lnTo>
                  <a:pt x="1695" y="544"/>
                </a:lnTo>
                <a:lnTo>
                  <a:pt x="1271" y="1089"/>
                </a:lnTo>
                <a:lnTo>
                  <a:pt x="1271" y="816"/>
                </a:lnTo>
                <a:lnTo>
                  <a:pt x="0" y="816"/>
                </a:lnTo>
                <a:lnTo>
                  <a:pt x="0" y="272"/>
                </a:lnTo>
              </a:path>
            </a:pathLst>
          </a:cu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3200"/>
          </a:p>
        </p:txBody>
      </p:sp>
      <p:sp>
        <p:nvSpPr>
          <p:cNvPr id="3" name="Rettangolo 2"/>
          <p:cNvSpPr/>
          <p:nvPr/>
        </p:nvSpPr>
        <p:spPr>
          <a:xfrm>
            <a:off x="598151" y="4957673"/>
            <a:ext cx="10717550" cy="1384995"/>
          </a:xfrm>
          <a:prstGeom prst="rect">
            <a:avLst/>
          </a:prstGeom>
        </p:spPr>
        <p:txBody>
          <a:bodyPr wrap="square">
            <a:spAutoFit/>
          </a:bodyPr>
          <a:lstStyle/>
          <a:p>
            <a:r>
              <a:rPr lang="en-US" sz="2800" b="1" dirty="0" smtClean="0"/>
              <a:t>Test this model in Belle II require two steps:</a:t>
            </a:r>
          </a:p>
          <a:p>
            <a:pPr marL="457200" indent="-457200">
              <a:buFont typeface="Arial" panose="020B0604020202020204" pitchFamily="34" charset="0"/>
              <a:buChar char="•"/>
            </a:pPr>
            <a:r>
              <a:rPr lang="en-US" sz="2800" b="1" dirty="0" smtClean="0"/>
              <a:t>Implement the caching system </a:t>
            </a:r>
          </a:p>
          <a:p>
            <a:pPr marL="457200" indent="-457200">
              <a:buFont typeface="Arial" panose="020B0604020202020204" pitchFamily="34" charset="0"/>
              <a:buChar char="•"/>
            </a:pPr>
            <a:r>
              <a:rPr lang="en-US" sz="2800" b="1" dirty="0"/>
              <a:t>Study how to use HTTP/DAV in the application </a:t>
            </a:r>
            <a:r>
              <a:rPr lang="en-US" sz="2800" b="1" dirty="0" smtClean="0"/>
              <a:t>workflow</a:t>
            </a:r>
            <a:endParaRPr lang="en-US" sz="2800" b="1" dirty="0"/>
          </a:p>
        </p:txBody>
      </p:sp>
    </p:spTree>
    <p:extLst>
      <p:ext uri="{BB962C8B-B14F-4D97-AF65-F5344CB8AC3E}">
        <p14:creationId xmlns:p14="http://schemas.microsoft.com/office/powerpoint/2010/main" val="46805528"/>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p:nvPr/>
        </p:nvCxnSpPr>
        <p:spPr>
          <a:xfrm>
            <a:off x="1345124" y="3025481"/>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67" name="Gruppo 166"/>
          <p:cNvGrpSpPr/>
          <p:nvPr/>
        </p:nvGrpSpPr>
        <p:grpSpPr>
          <a:xfrm>
            <a:off x="8832917" y="112434"/>
            <a:ext cx="499000" cy="824300"/>
            <a:chOff x="4982630" y="5525686"/>
            <a:chExt cx="702733" cy="1050783"/>
          </a:xfrm>
          <a:solidFill>
            <a:schemeClr val="bg1">
              <a:lumMod val="95000"/>
            </a:schemeClr>
          </a:solidFill>
        </p:grpSpPr>
        <p:sp>
          <p:nvSpPr>
            <p:cNvPr id="168" name="Triangolo isoscele 167"/>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169" name="Ovale 168"/>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181" name="Freccia a destra 180"/>
          <p:cNvSpPr/>
          <p:nvPr/>
        </p:nvSpPr>
        <p:spPr>
          <a:xfrm rot="13344101" flipV="1">
            <a:off x="9065143" y="1384899"/>
            <a:ext cx="2923300" cy="753500"/>
          </a:xfrm>
          <a:prstGeom prst="rightArrow">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DOWLOAD</a:t>
            </a:r>
          </a:p>
        </p:txBody>
      </p:sp>
      <p:grpSp>
        <p:nvGrpSpPr>
          <p:cNvPr id="192" name="Gruppo 191"/>
          <p:cNvGrpSpPr/>
          <p:nvPr/>
        </p:nvGrpSpPr>
        <p:grpSpPr>
          <a:xfrm>
            <a:off x="94002" y="4535720"/>
            <a:ext cx="499000" cy="824300"/>
            <a:chOff x="4982630" y="5525686"/>
            <a:chExt cx="702733" cy="1050783"/>
          </a:xfrm>
          <a:solidFill>
            <a:schemeClr val="bg1">
              <a:lumMod val="95000"/>
            </a:schemeClr>
          </a:solidFill>
        </p:grpSpPr>
        <p:sp>
          <p:nvSpPr>
            <p:cNvPr id="193" name="Triangolo isoscele 192"/>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194" name="Ovale 193"/>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95267" y="4926870"/>
            <a:ext cx="997660" cy="523220"/>
          </a:xfrm>
          <a:prstGeom prst="rect">
            <a:avLst/>
          </a:prstGeom>
          <a:noFill/>
          <a:ln>
            <a:noFill/>
          </a:ln>
        </p:spPr>
        <p:txBody>
          <a:bodyPr wrap="square" rtlCol="0">
            <a:spAutoFit/>
          </a:bodyPr>
          <a:lstStyle/>
          <a:p>
            <a:r>
              <a:rPr lang="en-US" sz="2800" b="1" dirty="0" smtClean="0"/>
              <a:t>$$$</a:t>
            </a:r>
            <a:endParaRPr lang="en-US" sz="2800" b="1" dirty="0"/>
          </a:p>
        </p:txBody>
      </p:sp>
      <p:sp>
        <p:nvSpPr>
          <p:cNvPr id="198" name="CasellaDiTesto 197"/>
          <p:cNvSpPr txBox="1"/>
          <p:nvPr/>
        </p:nvSpPr>
        <p:spPr>
          <a:xfrm>
            <a:off x="5777729" y="336077"/>
            <a:ext cx="696133" cy="523220"/>
          </a:xfrm>
          <a:prstGeom prst="rect">
            <a:avLst/>
          </a:prstGeom>
          <a:noFill/>
          <a:ln>
            <a:noFill/>
          </a:ln>
        </p:spPr>
        <p:txBody>
          <a:bodyPr wrap="square" rtlCol="0">
            <a:spAutoFit/>
          </a:bodyPr>
          <a:lstStyle/>
          <a:p>
            <a:r>
              <a:rPr lang="en-US" sz="2800" b="1" dirty="0" smtClean="0"/>
              <a:t>$</a:t>
            </a:r>
            <a:endParaRPr lang="en-US" sz="2800" b="1" dirty="0"/>
          </a:p>
        </p:txBody>
      </p:sp>
      <p:cxnSp>
        <p:nvCxnSpPr>
          <p:cNvPr id="201" name="Connettore 2 200"/>
          <p:cNvCxnSpPr>
            <a:stCxn id="193" idx="5"/>
            <a:endCxn id="8" idx="1"/>
          </p:cNvCxnSpPr>
          <p:nvPr/>
        </p:nvCxnSpPr>
        <p:spPr>
          <a:xfrm flipV="1">
            <a:off x="468252" y="3674121"/>
            <a:ext cx="4514378" cy="1357998"/>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7" name="CasellaDiTesto 216"/>
          <p:cNvSpPr txBox="1"/>
          <p:nvPr/>
        </p:nvSpPr>
        <p:spPr>
          <a:xfrm rot="20435651">
            <a:off x="1680996" y="434008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FileD</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grpSp>
        <p:nvGrpSpPr>
          <p:cNvPr id="133" name="Gruppo 132"/>
          <p:cNvGrpSpPr/>
          <p:nvPr/>
        </p:nvGrpSpPr>
        <p:grpSpPr>
          <a:xfrm>
            <a:off x="4063105" y="361232"/>
            <a:ext cx="1806041" cy="1246665"/>
            <a:chOff x="3783279" y="524720"/>
            <a:chExt cx="1806041" cy="1246665"/>
          </a:xfrm>
        </p:grpSpPr>
        <p:sp>
          <p:nvSpPr>
            <p:cNvPr id="134" name="Nuvola 133"/>
            <p:cNvSpPr/>
            <p:nvPr/>
          </p:nvSpPr>
          <p:spPr>
            <a:xfrm>
              <a:off x="3783279" y="524720"/>
              <a:ext cx="1685925" cy="116485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47" name="Gruppo 146"/>
            <p:cNvGrpSpPr/>
            <p:nvPr/>
          </p:nvGrpSpPr>
          <p:grpSpPr>
            <a:xfrm>
              <a:off x="4171155" y="842697"/>
              <a:ext cx="500063" cy="628650"/>
              <a:chOff x="1671637" y="1185861"/>
              <a:chExt cx="885826" cy="1042989"/>
            </a:xfrm>
          </p:grpSpPr>
          <p:sp>
            <p:nvSpPr>
              <p:cNvPr id="161" name="Cilindro 160"/>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Cilindro 161"/>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3" name="Cilindro 162"/>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8" name="Gruppo 147"/>
            <p:cNvGrpSpPr/>
            <p:nvPr/>
          </p:nvGrpSpPr>
          <p:grpSpPr>
            <a:xfrm>
              <a:off x="4732599" y="842697"/>
              <a:ext cx="500063" cy="628650"/>
              <a:chOff x="1671637" y="1185861"/>
              <a:chExt cx="885826" cy="1042989"/>
            </a:xfrm>
          </p:grpSpPr>
          <p:sp>
            <p:nvSpPr>
              <p:cNvPr id="157" name="Cilindro 156"/>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Cilindro 157"/>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9" name="Cilindro 158"/>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9" name="Cubo 148"/>
            <p:cNvSpPr/>
            <p:nvPr/>
          </p:nvSpPr>
          <p:spPr>
            <a:xfrm>
              <a:off x="3875878" y="1238833"/>
              <a:ext cx="1713442" cy="532552"/>
            </a:xfrm>
            <a:prstGeom prst="cub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Cloud Storage</a:t>
              </a:r>
              <a:endParaRPr lang="en-US" dirty="0"/>
            </a:p>
          </p:txBody>
        </p:sp>
      </p:grpSp>
      <p:cxnSp>
        <p:nvCxnSpPr>
          <p:cNvPr id="164" name="Connettore 2 163"/>
          <p:cNvCxnSpPr>
            <a:stCxn id="174" idx="3"/>
          </p:cNvCxnSpPr>
          <p:nvPr/>
        </p:nvCxnSpPr>
        <p:spPr>
          <a:xfrm flipV="1">
            <a:off x="2429532" y="3429255"/>
            <a:ext cx="3706574" cy="3220506"/>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5" name="Connettore 2 164"/>
          <p:cNvCxnSpPr>
            <a:stCxn id="149" idx="3"/>
          </p:cNvCxnSpPr>
          <p:nvPr/>
        </p:nvCxnSpPr>
        <p:spPr>
          <a:xfrm>
            <a:off x="4945856" y="1607897"/>
            <a:ext cx="1190250" cy="1821358"/>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66" name="Gruppo 165"/>
          <p:cNvGrpSpPr/>
          <p:nvPr/>
        </p:nvGrpSpPr>
        <p:grpSpPr>
          <a:xfrm>
            <a:off x="1546781" y="5403096"/>
            <a:ext cx="1806041" cy="1246665"/>
            <a:chOff x="631557" y="2586038"/>
            <a:chExt cx="1806041" cy="1246665"/>
          </a:xfrm>
        </p:grpSpPr>
        <p:sp>
          <p:nvSpPr>
            <p:cNvPr id="171" name="Nuvola 170"/>
            <p:cNvSpPr/>
            <p:nvPr/>
          </p:nvSpPr>
          <p:spPr>
            <a:xfrm>
              <a:off x="631557" y="2586038"/>
              <a:ext cx="1685925" cy="116485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2" name="Gruppo 171"/>
            <p:cNvGrpSpPr/>
            <p:nvPr/>
          </p:nvGrpSpPr>
          <p:grpSpPr>
            <a:xfrm>
              <a:off x="1019433" y="2904015"/>
              <a:ext cx="500063" cy="628650"/>
              <a:chOff x="1671637" y="1185861"/>
              <a:chExt cx="885826" cy="1042989"/>
            </a:xfrm>
          </p:grpSpPr>
          <p:sp>
            <p:nvSpPr>
              <p:cNvPr id="179" name="Cilindro 178"/>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73" name="Gruppo 172"/>
            <p:cNvGrpSpPr/>
            <p:nvPr/>
          </p:nvGrpSpPr>
          <p:grpSpPr>
            <a:xfrm>
              <a:off x="1580877" y="2904015"/>
              <a:ext cx="500063" cy="628650"/>
              <a:chOff x="1671637" y="1185861"/>
              <a:chExt cx="885826" cy="1042989"/>
            </a:xfrm>
          </p:grpSpPr>
          <p:sp>
            <p:nvSpPr>
              <p:cNvPr id="176" name="Cilindro 17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Cilindro 17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Cilindro 17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4" name="Cubo 173"/>
            <p:cNvSpPr/>
            <p:nvPr/>
          </p:nvSpPr>
          <p:spPr>
            <a:xfrm>
              <a:off x="724156" y="3300151"/>
              <a:ext cx="1713442" cy="532552"/>
            </a:xfrm>
            <a:prstGeom prst="cub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Cloud Storage</a:t>
              </a:r>
              <a:endParaRPr lang="en-US" dirty="0"/>
            </a:p>
          </p:txBody>
        </p:sp>
      </p:grpSp>
      <p:sp>
        <p:nvSpPr>
          <p:cNvPr id="184" name="CasellaDiTesto 183"/>
          <p:cNvSpPr txBox="1"/>
          <p:nvPr/>
        </p:nvSpPr>
        <p:spPr>
          <a:xfrm>
            <a:off x="2916892" y="5022268"/>
            <a:ext cx="849468" cy="369332"/>
          </a:xfrm>
          <a:prstGeom prst="rect">
            <a:avLst/>
          </a:prstGeom>
          <a:solidFill>
            <a:schemeClr val="accent1">
              <a:lumMod val="20000"/>
              <a:lumOff val="80000"/>
            </a:schemeClr>
          </a:solidFill>
          <a:ln>
            <a:solidFill>
              <a:schemeClr val="tx1"/>
            </a:solidFill>
          </a:ln>
        </p:spPr>
        <p:txBody>
          <a:bodyPr wrap="square" rtlCol="0">
            <a:spAutoFit/>
          </a:bodyPr>
          <a:lstStyle/>
          <a:p>
            <a:pPr algn="ctr"/>
            <a:r>
              <a:rPr lang="en-US" dirty="0" err="1" smtClean="0"/>
              <a:t>FileD</a:t>
            </a:r>
            <a:endParaRPr lang="en-US" dirty="0"/>
          </a:p>
        </p:txBody>
      </p:sp>
      <p:sp>
        <p:nvSpPr>
          <p:cNvPr id="185" name="CasellaDiTesto 184"/>
          <p:cNvSpPr txBox="1"/>
          <p:nvPr/>
        </p:nvSpPr>
        <p:spPr>
          <a:xfrm>
            <a:off x="2173624" y="4929275"/>
            <a:ext cx="997660" cy="523220"/>
          </a:xfrm>
          <a:prstGeom prst="rect">
            <a:avLst/>
          </a:prstGeom>
          <a:noFill/>
          <a:ln>
            <a:noFill/>
          </a:ln>
        </p:spPr>
        <p:txBody>
          <a:bodyPr wrap="square" rtlCol="0">
            <a:spAutoFit/>
          </a:bodyPr>
          <a:lstStyle/>
          <a:p>
            <a:r>
              <a:rPr lang="en-US" sz="2800" b="1" dirty="0" smtClean="0">
                <a:solidFill>
                  <a:srgbClr val="FFC000"/>
                </a:solidFill>
              </a:rPr>
              <a:t>$$$</a:t>
            </a:r>
            <a:endParaRPr lang="en-US" sz="2800" b="1" dirty="0">
              <a:solidFill>
                <a:srgbClr val="FFC000"/>
              </a:solidFill>
            </a:endParaRPr>
          </a:p>
        </p:txBody>
      </p:sp>
      <p:sp>
        <p:nvSpPr>
          <p:cNvPr id="186" name="CasellaDiTesto 185"/>
          <p:cNvSpPr txBox="1"/>
          <p:nvPr/>
        </p:nvSpPr>
        <p:spPr>
          <a:xfrm>
            <a:off x="5786811" y="319670"/>
            <a:ext cx="696133" cy="523220"/>
          </a:xfrm>
          <a:prstGeom prst="rect">
            <a:avLst/>
          </a:prstGeom>
          <a:noFill/>
        </p:spPr>
        <p:txBody>
          <a:bodyPr wrap="square" rtlCol="0">
            <a:spAutoFit/>
          </a:bodyPr>
          <a:lstStyle/>
          <a:p>
            <a:r>
              <a:rPr lang="en-US" sz="2800" b="1" dirty="0" smtClean="0">
                <a:solidFill>
                  <a:srgbClr val="FFC000"/>
                </a:solidFill>
              </a:rPr>
              <a:t>$</a:t>
            </a:r>
            <a:endParaRPr lang="en-US" sz="2800" b="1" dirty="0">
              <a:solidFill>
                <a:srgbClr val="FFC000"/>
              </a:solidFill>
            </a:endParaRPr>
          </a:p>
        </p:txBody>
      </p:sp>
      <p:cxnSp>
        <p:nvCxnSpPr>
          <p:cNvPr id="187" name="Connettore 2 186"/>
          <p:cNvCxnSpPr/>
          <p:nvPr/>
        </p:nvCxnSpPr>
        <p:spPr>
          <a:xfrm flipV="1">
            <a:off x="461398" y="3686430"/>
            <a:ext cx="4514378" cy="1357998"/>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0" name="CasellaDiTesto 189"/>
          <p:cNvSpPr txBox="1"/>
          <p:nvPr/>
        </p:nvSpPr>
        <p:spPr>
          <a:xfrm rot="20435651">
            <a:off x="1674142" y="4352395"/>
            <a:ext cx="936221" cy="369332"/>
          </a:xfrm>
          <a:prstGeom prst="rect">
            <a:avLst/>
          </a:prstGeom>
          <a:solidFill>
            <a:schemeClr val="accent1">
              <a:lumMod val="20000"/>
              <a:lumOff val="80000"/>
            </a:schemeClr>
          </a:solidFill>
          <a:ln>
            <a:solidFill>
              <a:schemeClr val="tx1"/>
            </a:solidFill>
          </a:ln>
        </p:spPr>
        <p:txBody>
          <a:bodyPr wrap="square" rtlCol="0">
            <a:spAutoFit/>
          </a:bodyPr>
          <a:lstStyle>
            <a:defPPr>
              <a:defRPr lang="it-IT"/>
            </a:defPPr>
            <a:lvl1pPr algn="ctr"/>
          </a:lstStyle>
          <a:p>
            <a:r>
              <a:rPr lang="en-US" dirty="0" err="1" smtClean="0"/>
              <a:t>FileD</a:t>
            </a:r>
            <a:r>
              <a:rPr lang="en-US" dirty="0" smtClean="0"/>
              <a:t> </a:t>
            </a:r>
            <a:r>
              <a:rPr lang="en-US" dirty="0"/>
              <a:t>?</a:t>
            </a:r>
          </a:p>
        </p:txBody>
      </p:sp>
      <p:grpSp>
        <p:nvGrpSpPr>
          <p:cNvPr id="191" name="Gruppo 190"/>
          <p:cNvGrpSpPr/>
          <p:nvPr/>
        </p:nvGrpSpPr>
        <p:grpSpPr>
          <a:xfrm>
            <a:off x="100433" y="4544725"/>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0" name="Ovale 199"/>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02" name="CasellaDiTesto 201"/>
          <p:cNvSpPr txBox="1"/>
          <p:nvPr/>
        </p:nvSpPr>
        <p:spPr>
          <a:xfrm>
            <a:off x="4214966" y="248506"/>
            <a:ext cx="849468" cy="369332"/>
          </a:xfrm>
          <a:prstGeom prst="rect">
            <a:avLst/>
          </a:prstGeom>
          <a:solidFill>
            <a:schemeClr val="accent1">
              <a:lumMod val="20000"/>
              <a:lumOff val="80000"/>
            </a:schemeClr>
          </a:solidFill>
          <a:ln>
            <a:solidFill>
              <a:schemeClr val="tx1"/>
            </a:solidFill>
          </a:ln>
        </p:spPr>
        <p:txBody>
          <a:bodyPr wrap="square" rtlCol="0">
            <a:spAutoFit/>
          </a:bodyPr>
          <a:lstStyle/>
          <a:p>
            <a:pPr algn="ctr"/>
            <a:r>
              <a:rPr lang="en-US" dirty="0" err="1" smtClean="0"/>
              <a:t>FileD</a:t>
            </a:r>
            <a:endParaRPr lang="en-US" dirty="0"/>
          </a:p>
        </p:txBody>
      </p:sp>
      <p:sp>
        <p:nvSpPr>
          <p:cNvPr id="203" name="Rettangolo 202"/>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sp>
        <p:nvSpPr>
          <p:cNvPr id="205" name="CasellaDiTesto 204"/>
          <p:cNvSpPr txBox="1"/>
          <p:nvPr/>
        </p:nvSpPr>
        <p:spPr>
          <a:xfrm>
            <a:off x="6734341" y="75571"/>
            <a:ext cx="5445807" cy="1200329"/>
          </a:xfrm>
          <a:prstGeom prst="rect">
            <a:avLst/>
          </a:prstGeom>
          <a:solidFill>
            <a:schemeClr val="bg1"/>
          </a:solidFill>
          <a:ln>
            <a:solidFill>
              <a:schemeClr val="tx1"/>
            </a:solidFill>
          </a:ln>
        </p:spPr>
        <p:txBody>
          <a:bodyPr wrap="square" rtlCol="0">
            <a:spAutoFit/>
          </a:bodyPr>
          <a:lstStyle/>
          <a:p>
            <a:pPr algn="ctr"/>
            <a:r>
              <a:rPr lang="en-US" sz="3600" b="1" dirty="0" smtClean="0"/>
              <a:t>COST EFFECTIVE REPLICA SELETCION </a:t>
            </a:r>
            <a:endParaRPr lang="en-US" sz="3600" b="1" dirty="0"/>
          </a:p>
        </p:txBody>
      </p:sp>
      <p:grpSp>
        <p:nvGrpSpPr>
          <p:cNvPr id="206" name="Gruppo 205"/>
          <p:cNvGrpSpPr/>
          <p:nvPr/>
        </p:nvGrpSpPr>
        <p:grpSpPr>
          <a:xfrm>
            <a:off x="10162062" y="4550262"/>
            <a:ext cx="1713442" cy="928688"/>
            <a:chOff x="7204335" y="3300151"/>
            <a:chExt cx="1713442" cy="928688"/>
          </a:xfrm>
        </p:grpSpPr>
        <p:grpSp>
          <p:nvGrpSpPr>
            <p:cNvPr id="207" name="Gruppo 206"/>
            <p:cNvGrpSpPr/>
            <p:nvPr/>
          </p:nvGrpSpPr>
          <p:grpSpPr>
            <a:xfrm>
              <a:off x="7499612" y="3300151"/>
              <a:ext cx="500063" cy="628650"/>
              <a:chOff x="1671637" y="1185861"/>
              <a:chExt cx="885826" cy="1042989"/>
            </a:xfrm>
          </p:grpSpPr>
          <p:sp>
            <p:nvSpPr>
              <p:cNvPr id="218" name="Cilindro 21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1" name="Cilindro 22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2" name="Cilindro 22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12" name="Cubo 211"/>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229" name="Connettore 7 228"/>
          <p:cNvCxnSpPr>
            <a:stCxn id="203" idx="3"/>
          </p:cNvCxnSpPr>
          <p:nvPr/>
        </p:nvCxnSpPr>
        <p:spPr>
          <a:xfrm>
            <a:off x="7296111" y="3681541"/>
            <a:ext cx="3789242" cy="1264856"/>
          </a:xfrm>
          <a:prstGeom prst="curvedConnector3">
            <a:avLst>
              <a:gd name="adj1" fmla="val 50000"/>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34" name="CasellaDiTesto 233"/>
          <p:cNvSpPr txBox="1"/>
          <p:nvPr/>
        </p:nvSpPr>
        <p:spPr>
          <a:xfrm rot="745217">
            <a:off x="11284377" y="4825293"/>
            <a:ext cx="849468" cy="369332"/>
          </a:xfrm>
          <a:prstGeom prst="rect">
            <a:avLst/>
          </a:prstGeom>
          <a:solidFill>
            <a:schemeClr val="accent1">
              <a:lumMod val="20000"/>
              <a:lumOff val="80000"/>
            </a:schemeClr>
          </a:solidFill>
          <a:ln>
            <a:solidFill>
              <a:schemeClr val="tx1"/>
            </a:solidFill>
          </a:ln>
        </p:spPr>
        <p:txBody>
          <a:bodyPr wrap="square" rtlCol="0">
            <a:spAutoFit/>
          </a:bodyPr>
          <a:lstStyle>
            <a:defPPr>
              <a:defRPr lang="it-IT"/>
            </a:defPPr>
            <a:lvl1pPr algn="ctr"/>
          </a:lstStyle>
          <a:p>
            <a:r>
              <a:rPr lang="en-US" dirty="0" err="1" smtClean="0"/>
              <a:t>FileD</a:t>
            </a:r>
            <a:endParaRPr lang="en-US" dirty="0"/>
          </a:p>
        </p:txBody>
      </p:sp>
    </p:spTree>
    <p:extLst>
      <p:ext uri="{BB962C8B-B14F-4D97-AF65-F5344CB8AC3E}">
        <p14:creationId xmlns:p14="http://schemas.microsoft.com/office/powerpoint/2010/main" val="36865927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9" name="Connettore 2 218"/>
          <p:cNvCxnSpPr/>
          <p:nvPr/>
        </p:nvCxnSpPr>
        <p:spPr>
          <a:xfrm>
            <a:off x="2529419" y="3025481"/>
            <a:ext cx="7763235" cy="1559076"/>
          </a:xfrm>
          <a:prstGeom prst="straightConnector1">
            <a:avLst/>
          </a:prstGeom>
          <a:ln w="57150">
            <a:solidFill>
              <a:schemeClr val="bg2">
                <a:lumMod val="90000"/>
              </a:schemeClr>
            </a:solidFill>
            <a:prstDash val="lgDashDotDot"/>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35" name="Gruppo 134"/>
          <p:cNvGrpSpPr/>
          <p:nvPr/>
        </p:nvGrpSpPr>
        <p:grpSpPr>
          <a:xfrm>
            <a:off x="9031813" y="5884324"/>
            <a:ext cx="499000" cy="824300"/>
            <a:chOff x="4982630" y="5525686"/>
            <a:chExt cx="702733" cy="1050783"/>
          </a:xfrm>
          <a:solidFill>
            <a:schemeClr val="bg1">
              <a:lumMod val="95000"/>
            </a:schemeClr>
          </a:solidFill>
        </p:grpSpPr>
        <p:sp>
          <p:nvSpPr>
            <p:cNvPr id="6" name="Triangolo isoscele 5"/>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7" name="Ovale 6"/>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grpSp>
        <p:nvGrpSpPr>
          <p:cNvPr id="167" name="Gruppo 166"/>
          <p:cNvGrpSpPr/>
          <p:nvPr/>
        </p:nvGrpSpPr>
        <p:grpSpPr>
          <a:xfrm>
            <a:off x="8832917" y="112434"/>
            <a:ext cx="499000" cy="824300"/>
            <a:chOff x="4982630" y="5525686"/>
            <a:chExt cx="702733" cy="1050783"/>
          </a:xfrm>
          <a:solidFill>
            <a:schemeClr val="bg1">
              <a:lumMod val="95000"/>
            </a:schemeClr>
          </a:solidFill>
        </p:grpSpPr>
        <p:sp>
          <p:nvSpPr>
            <p:cNvPr id="168" name="Triangolo isoscele 167"/>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169" name="Ovale 168"/>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cxnSp>
        <p:nvCxnSpPr>
          <p:cNvPr id="170" name="Connettore 2 169"/>
          <p:cNvCxnSpPr>
            <a:stCxn id="168" idx="1"/>
            <a:endCxn id="8" idx="0"/>
          </p:cNvCxnSpPr>
          <p:nvPr/>
        </p:nvCxnSpPr>
        <p:spPr>
          <a:xfrm flipH="1">
            <a:off x="6142960" y="608833"/>
            <a:ext cx="2814707" cy="2808113"/>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175" name="Connettore 7 174"/>
          <p:cNvCxnSpPr>
            <a:stCxn id="8" idx="2"/>
            <a:endCxn id="63" idx="0"/>
          </p:cNvCxnSpPr>
          <p:nvPr/>
        </p:nvCxnSpPr>
        <p:spPr>
          <a:xfrm rot="16200000" flipH="1">
            <a:off x="8097141" y="1977115"/>
            <a:ext cx="1022045" cy="4930406"/>
          </a:xfrm>
          <a:prstGeom prst="curvedConnector3">
            <a:avLst>
              <a:gd name="adj1" fmla="val -26886"/>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81" name="Freccia a destra 180"/>
          <p:cNvSpPr/>
          <p:nvPr/>
        </p:nvSpPr>
        <p:spPr>
          <a:xfrm rot="13344101" flipV="1">
            <a:off x="9065143" y="1384899"/>
            <a:ext cx="2923300" cy="753500"/>
          </a:xfrm>
          <a:prstGeom prst="rightArrow">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DOWLOAD</a:t>
            </a:r>
          </a:p>
        </p:txBody>
      </p:sp>
      <p:sp>
        <p:nvSpPr>
          <p:cNvPr id="183" name="Freccia a destra 182"/>
          <p:cNvSpPr/>
          <p:nvPr/>
        </p:nvSpPr>
        <p:spPr>
          <a:xfrm rot="9095762" flipV="1">
            <a:off x="9417191" y="5680491"/>
            <a:ext cx="2070967" cy="753500"/>
          </a:xfrm>
          <a:prstGeom prst="rightArrow">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DOWLOAD</a:t>
            </a:r>
          </a:p>
        </p:txBody>
      </p:sp>
      <p:grpSp>
        <p:nvGrpSpPr>
          <p:cNvPr id="192" name="Gruppo 191"/>
          <p:cNvGrpSpPr/>
          <p:nvPr/>
        </p:nvGrpSpPr>
        <p:grpSpPr>
          <a:xfrm>
            <a:off x="94002" y="4535720"/>
            <a:ext cx="499000" cy="824300"/>
            <a:chOff x="4982630" y="5525686"/>
            <a:chExt cx="702733" cy="1050783"/>
          </a:xfrm>
          <a:solidFill>
            <a:schemeClr val="bg1">
              <a:lumMod val="95000"/>
            </a:schemeClr>
          </a:solidFill>
        </p:grpSpPr>
        <p:sp>
          <p:nvSpPr>
            <p:cNvPr id="193" name="Triangolo isoscele 192"/>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194" name="Ovale 193"/>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cxnSp>
        <p:nvCxnSpPr>
          <p:cNvPr id="201" name="Connettore 2 200"/>
          <p:cNvCxnSpPr>
            <a:stCxn id="193" idx="5"/>
            <a:endCxn id="8" idx="1"/>
          </p:cNvCxnSpPr>
          <p:nvPr/>
        </p:nvCxnSpPr>
        <p:spPr>
          <a:xfrm flipV="1">
            <a:off x="468252" y="3674121"/>
            <a:ext cx="4514378" cy="1357998"/>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204" name="Connettore 7 203"/>
          <p:cNvCxnSpPr>
            <a:stCxn id="8" idx="1"/>
            <a:endCxn id="73" idx="5"/>
          </p:cNvCxnSpPr>
          <p:nvPr/>
        </p:nvCxnSpPr>
        <p:spPr>
          <a:xfrm rot="10800000" flipH="1">
            <a:off x="4982630" y="1262743"/>
            <a:ext cx="893370" cy="2411378"/>
          </a:xfrm>
          <a:prstGeom prst="curvedConnector5">
            <a:avLst>
              <a:gd name="adj1" fmla="val -25589"/>
              <a:gd name="adj2" fmla="val 48431"/>
              <a:gd name="adj3" fmla="val 125589"/>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08" name="Freccia a destra 207"/>
          <p:cNvSpPr/>
          <p:nvPr/>
        </p:nvSpPr>
        <p:spPr>
          <a:xfrm rot="8644145" flipV="1">
            <a:off x="301229" y="2816360"/>
            <a:ext cx="5459631" cy="585313"/>
          </a:xfrm>
          <a:prstGeom prst="rightArrow">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2">
                    <a:lumMod val="90000"/>
                  </a:schemeClr>
                </a:solidFill>
              </a:rPr>
              <a:t>FileD</a:t>
            </a:r>
            <a:r>
              <a:rPr lang="en-US" dirty="0" smtClean="0">
                <a:solidFill>
                  <a:schemeClr val="bg2">
                    <a:lumMod val="90000"/>
                  </a:schemeClr>
                </a:solidFill>
              </a:rPr>
              <a:t> DOWLOAD</a:t>
            </a:r>
            <a:endParaRPr lang="en-US" dirty="0">
              <a:solidFill>
                <a:schemeClr val="bg2">
                  <a:lumMod val="90000"/>
                </a:schemeClr>
              </a:solidFill>
            </a:endParaRPr>
          </a:p>
        </p:txBody>
      </p:sp>
      <p:sp>
        <p:nvSpPr>
          <p:cNvPr id="209" name="CasellaDiTesto 208"/>
          <p:cNvSpPr txBox="1"/>
          <p:nvPr/>
        </p:nvSpPr>
        <p:spPr>
          <a:xfrm rot="745217">
            <a:off x="8471400" y="3965122"/>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5" name="CasellaDiTesto 214"/>
          <p:cNvSpPr txBox="1"/>
          <p:nvPr/>
        </p:nvSpPr>
        <p:spPr>
          <a:xfrm rot="19012216">
            <a:off x="7340054" y="1556649"/>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r>
              <a:rPr lang="en-US" dirty="0" smtClean="0">
                <a:solidFill>
                  <a:schemeClr val="bg2">
                    <a:lumMod val="90000"/>
                  </a:schemeClr>
                </a:solidFill>
              </a:rPr>
              <a:t> ?</a:t>
            </a:r>
            <a:endParaRPr lang="en-US" dirty="0">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217" name="CasellaDiTesto 216"/>
          <p:cNvSpPr txBox="1"/>
          <p:nvPr/>
        </p:nvSpPr>
        <p:spPr>
          <a:xfrm rot="20435651">
            <a:off x="1680996" y="434008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FileD</a:t>
            </a:r>
            <a:r>
              <a:rPr lang="en-US" dirty="0" smtClean="0">
                <a:solidFill>
                  <a:schemeClr val="bg2">
                    <a:lumMod val="90000"/>
                  </a:schemeClr>
                </a:solidFill>
              </a:rPr>
              <a:t> </a:t>
            </a:r>
            <a:r>
              <a:rPr lang="en-US" dirty="0">
                <a:solidFill>
                  <a:schemeClr val="bg2">
                    <a:lumMod val="90000"/>
                  </a:schemeClr>
                </a:solidFill>
              </a:rPr>
              <a:t>?</a:t>
            </a:r>
          </a:p>
        </p:txBody>
      </p:sp>
      <p:cxnSp>
        <p:nvCxnSpPr>
          <p:cNvPr id="220" name="Connettore 7 219"/>
          <p:cNvCxnSpPr>
            <a:stCxn id="8" idx="0"/>
            <a:endCxn id="29" idx="0"/>
          </p:cNvCxnSpPr>
          <p:nvPr/>
        </p:nvCxnSpPr>
        <p:spPr>
          <a:xfrm rot="5400000" flipH="1" flipV="1">
            <a:off x="7893977" y="1018269"/>
            <a:ext cx="647661" cy="4149694"/>
          </a:xfrm>
          <a:prstGeom prst="curvedConnector3">
            <a:avLst>
              <a:gd name="adj1" fmla="val 144271"/>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26" name="Gruppo 225"/>
          <p:cNvGrpSpPr/>
          <p:nvPr/>
        </p:nvGrpSpPr>
        <p:grpSpPr>
          <a:xfrm>
            <a:off x="8520844" y="5868310"/>
            <a:ext cx="499000" cy="824300"/>
            <a:chOff x="4982630" y="5525686"/>
            <a:chExt cx="702733" cy="1050783"/>
          </a:xfrm>
          <a:solidFill>
            <a:schemeClr val="bg1">
              <a:lumMod val="95000"/>
            </a:schemeClr>
          </a:solidFill>
        </p:grpSpPr>
        <p:sp>
          <p:nvSpPr>
            <p:cNvPr id="227" name="Triangolo isoscele 226"/>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8" name="Ovale 227"/>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30" name="Gruppo 229"/>
          <p:cNvGrpSpPr/>
          <p:nvPr/>
        </p:nvGrpSpPr>
        <p:grpSpPr>
          <a:xfrm>
            <a:off x="24853" y="1179293"/>
            <a:ext cx="499000" cy="824300"/>
            <a:chOff x="4982630" y="5525686"/>
            <a:chExt cx="702733" cy="1050783"/>
          </a:xfrm>
          <a:solidFill>
            <a:schemeClr val="bg2"/>
          </a:solidFill>
        </p:grpSpPr>
        <p:sp>
          <p:nvSpPr>
            <p:cNvPr id="231" name="Triangolo isoscele 230"/>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32" name="Ovale 231"/>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cxnSp>
        <p:nvCxnSpPr>
          <p:cNvPr id="233" name="Connettore 2 232"/>
          <p:cNvCxnSpPr>
            <a:stCxn id="231" idx="5"/>
            <a:endCxn id="8" idx="0"/>
          </p:cNvCxnSpPr>
          <p:nvPr/>
        </p:nvCxnSpPr>
        <p:spPr>
          <a:xfrm>
            <a:off x="399103" y="1675692"/>
            <a:ext cx="5743857" cy="1741254"/>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236" name="CasellaDiTesto 235"/>
          <p:cNvSpPr txBox="1"/>
          <p:nvPr/>
        </p:nvSpPr>
        <p:spPr>
          <a:xfrm rot="917110">
            <a:off x="1134380" y="1659803"/>
            <a:ext cx="936221" cy="369332"/>
          </a:xfrm>
          <a:prstGeom prst="rect">
            <a:avLst/>
          </a:prstGeom>
          <a:solidFill>
            <a:schemeClr val="bg2"/>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FileA</a:t>
            </a:r>
            <a:r>
              <a:rPr lang="en-US" dirty="0" smtClean="0">
                <a:solidFill>
                  <a:schemeClr val="bg2">
                    <a:lumMod val="90000"/>
                  </a:schemeClr>
                </a:solidFill>
              </a:rPr>
              <a:t> </a:t>
            </a:r>
            <a:r>
              <a:rPr lang="en-US" dirty="0">
                <a:solidFill>
                  <a:schemeClr val="bg2">
                    <a:lumMod val="90000"/>
                  </a:schemeClr>
                </a:solidFill>
              </a:rPr>
              <a:t>?</a:t>
            </a:r>
          </a:p>
        </p:txBody>
      </p:sp>
      <p:sp>
        <p:nvSpPr>
          <p:cNvPr id="237" name="CasellaDiTesto 236"/>
          <p:cNvSpPr txBox="1"/>
          <p:nvPr/>
        </p:nvSpPr>
        <p:spPr>
          <a:xfrm>
            <a:off x="6000933" y="5890319"/>
            <a:ext cx="849468" cy="369332"/>
          </a:xfrm>
          <a:prstGeom prst="rect">
            <a:avLst/>
          </a:prstGeom>
          <a:solidFill>
            <a:srgbClr val="92D050"/>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cxnSp>
        <p:nvCxnSpPr>
          <p:cNvPr id="240" name="Connettore 7 239"/>
          <p:cNvCxnSpPr>
            <a:stCxn id="8" idx="0"/>
            <a:endCxn id="239" idx="3"/>
          </p:cNvCxnSpPr>
          <p:nvPr/>
        </p:nvCxnSpPr>
        <p:spPr>
          <a:xfrm rot="16200000" flipV="1">
            <a:off x="3151690" y="425675"/>
            <a:ext cx="3097274" cy="2885267"/>
          </a:xfrm>
          <a:prstGeom prst="curvedConnector2">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3" name="Freccia a destra 242"/>
          <p:cNvSpPr/>
          <p:nvPr/>
        </p:nvSpPr>
        <p:spPr>
          <a:xfrm rot="8644145" flipV="1">
            <a:off x="257900" y="411753"/>
            <a:ext cx="1999769" cy="619899"/>
          </a:xfrm>
          <a:prstGeom prst="rightArrow">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2">
                    <a:lumMod val="90000"/>
                  </a:schemeClr>
                </a:solidFill>
              </a:rPr>
              <a:t>FileA</a:t>
            </a:r>
            <a:r>
              <a:rPr lang="en-US" dirty="0" smtClean="0">
                <a:solidFill>
                  <a:schemeClr val="bg2">
                    <a:lumMod val="90000"/>
                  </a:schemeClr>
                </a:solidFill>
              </a:rPr>
              <a:t> DOWLOAD</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grpSp>
        <p:nvGrpSpPr>
          <p:cNvPr id="133" name="Gruppo 132"/>
          <p:cNvGrpSpPr/>
          <p:nvPr/>
        </p:nvGrpSpPr>
        <p:grpSpPr>
          <a:xfrm>
            <a:off x="4901442" y="5779115"/>
            <a:ext cx="1963474" cy="846877"/>
            <a:chOff x="9280788" y="981922"/>
            <a:chExt cx="1963474" cy="846877"/>
          </a:xfrm>
        </p:grpSpPr>
        <p:grpSp>
          <p:nvGrpSpPr>
            <p:cNvPr id="134" name="Gruppo 133"/>
            <p:cNvGrpSpPr/>
            <p:nvPr/>
          </p:nvGrpSpPr>
          <p:grpSpPr>
            <a:xfrm>
              <a:off x="9280788" y="981922"/>
              <a:ext cx="500063" cy="628650"/>
              <a:chOff x="1671637" y="1185861"/>
              <a:chExt cx="885826" cy="1042989"/>
            </a:xfrm>
          </p:grpSpPr>
          <p:sp>
            <p:nvSpPr>
              <p:cNvPr id="159" name="Cilindro 158"/>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Cilindro 16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Cilindro 16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7" name="Gruppo 146"/>
            <p:cNvGrpSpPr/>
            <p:nvPr/>
          </p:nvGrpSpPr>
          <p:grpSpPr>
            <a:xfrm>
              <a:off x="9842232" y="981922"/>
              <a:ext cx="500063" cy="628650"/>
              <a:chOff x="1671637" y="1185861"/>
              <a:chExt cx="885826" cy="1042989"/>
            </a:xfrm>
          </p:grpSpPr>
          <p:sp>
            <p:nvSpPr>
              <p:cNvPr id="149" name="Cilindro 148"/>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Cilindro 15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Cilindro 15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8" name="Cubo 147"/>
            <p:cNvSpPr/>
            <p:nvPr/>
          </p:nvSpPr>
          <p:spPr>
            <a:xfrm>
              <a:off x="9530819" y="1296247"/>
              <a:ext cx="1713443"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STORM</a:t>
              </a:r>
              <a:endParaRPr lang="en-US" dirty="0"/>
            </a:p>
          </p:txBody>
        </p:sp>
      </p:grpSp>
      <p:grpSp>
        <p:nvGrpSpPr>
          <p:cNvPr id="163" name="Gruppo 162"/>
          <p:cNvGrpSpPr/>
          <p:nvPr/>
        </p:nvGrpSpPr>
        <p:grpSpPr>
          <a:xfrm>
            <a:off x="1530528" y="145396"/>
            <a:ext cx="1713442" cy="928688"/>
            <a:chOff x="7204335" y="3300151"/>
            <a:chExt cx="1713442" cy="928688"/>
          </a:xfrm>
        </p:grpSpPr>
        <p:grpSp>
          <p:nvGrpSpPr>
            <p:cNvPr id="164" name="Gruppo 163"/>
            <p:cNvGrpSpPr/>
            <p:nvPr/>
          </p:nvGrpSpPr>
          <p:grpSpPr>
            <a:xfrm>
              <a:off x="7499612" y="3300151"/>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5" name="Cubo 164"/>
            <p:cNvSpPr/>
            <p:nvPr/>
          </p:nvSpPr>
          <p:spPr>
            <a:xfrm>
              <a:off x="7204335" y="3696287"/>
              <a:ext cx="171344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a:t>
              </a:r>
              <a:r>
                <a:rPr lang="en-US" dirty="0" err="1" smtClean="0"/>
                <a:t>dCache</a:t>
              </a:r>
              <a:endParaRPr lang="en-US" dirty="0"/>
            </a:p>
          </p:txBody>
        </p:sp>
      </p:grpSp>
      <p:grpSp>
        <p:nvGrpSpPr>
          <p:cNvPr id="173" name="Gruppo 172"/>
          <p:cNvGrpSpPr/>
          <p:nvPr/>
        </p:nvGrpSpPr>
        <p:grpSpPr>
          <a:xfrm>
            <a:off x="32032" y="1190341"/>
            <a:ext cx="499000" cy="824300"/>
            <a:chOff x="4982630" y="5525686"/>
            <a:chExt cx="702733" cy="1050783"/>
          </a:xfrm>
        </p:grpSpPr>
        <p:sp>
          <p:nvSpPr>
            <p:cNvPr id="174" name="Triangolo isoscele 173"/>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6" name="Ovale 175"/>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77" name="Connettore 2 176"/>
          <p:cNvCxnSpPr>
            <a:stCxn id="174" idx="5"/>
          </p:cNvCxnSpPr>
          <p:nvPr/>
        </p:nvCxnSpPr>
        <p:spPr>
          <a:xfrm>
            <a:off x="406282" y="1686740"/>
            <a:ext cx="5743857" cy="1741254"/>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78" name="CasellaDiTesto 177"/>
          <p:cNvSpPr txBox="1"/>
          <p:nvPr/>
        </p:nvSpPr>
        <p:spPr>
          <a:xfrm rot="917110">
            <a:off x="1141559" y="1670851"/>
            <a:ext cx="936221" cy="369332"/>
          </a:xfrm>
          <a:prstGeom prst="rect">
            <a:avLst/>
          </a:prstGeom>
          <a:solidFill>
            <a:srgbClr val="92D050"/>
          </a:solidFill>
          <a:ln>
            <a:solidFill>
              <a:schemeClr val="tx1"/>
            </a:solidFill>
          </a:ln>
        </p:spPr>
        <p:txBody>
          <a:bodyPr wrap="square" rtlCol="0">
            <a:spAutoFit/>
          </a:bodyPr>
          <a:lstStyle>
            <a:defPPr>
              <a:defRPr lang="it-IT"/>
            </a:defPPr>
            <a:lvl1pPr algn="ctr"/>
          </a:lstStyle>
          <a:p>
            <a:r>
              <a:rPr lang="en-US" dirty="0" err="1" smtClean="0"/>
              <a:t>FileA</a:t>
            </a:r>
            <a:r>
              <a:rPr lang="en-US" dirty="0" smtClean="0"/>
              <a:t> </a:t>
            </a:r>
            <a:r>
              <a:rPr lang="en-US" dirty="0"/>
              <a:t>?</a:t>
            </a:r>
          </a:p>
        </p:txBody>
      </p:sp>
      <p:sp>
        <p:nvSpPr>
          <p:cNvPr id="179" name="CasellaDiTesto 178"/>
          <p:cNvSpPr txBox="1"/>
          <p:nvPr/>
        </p:nvSpPr>
        <p:spPr>
          <a:xfrm>
            <a:off x="6008112" y="5901367"/>
            <a:ext cx="849468" cy="369332"/>
          </a:xfrm>
          <a:prstGeom prst="rect">
            <a:avLst/>
          </a:prstGeom>
          <a:solidFill>
            <a:srgbClr val="92D050"/>
          </a:solidFill>
          <a:ln>
            <a:solidFill>
              <a:schemeClr val="tx1"/>
            </a:solidFill>
          </a:ln>
        </p:spPr>
        <p:txBody>
          <a:bodyPr wrap="square" rtlCol="0">
            <a:spAutoFit/>
          </a:bodyPr>
          <a:lstStyle/>
          <a:p>
            <a:pPr algn="ctr"/>
            <a:r>
              <a:rPr lang="en-US" dirty="0" err="1" smtClean="0"/>
              <a:t>FileA</a:t>
            </a:r>
            <a:endParaRPr lang="en-US" dirty="0"/>
          </a:p>
        </p:txBody>
      </p:sp>
      <p:sp>
        <p:nvSpPr>
          <p:cNvPr id="180" name="CasellaDiTesto 179"/>
          <p:cNvSpPr txBox="1"/>
          <p:nvPr/>
        </p:nvSpPr>
        <p:spPr>
          <a:xfrm>
            <a:off x="2415404" y="146054"/>
            <a:ext cx="849468" cy="369332"/>
          </a:xfrm>
          <a:prstGeom prst="rect">
            <a:avLst/>
          </a:prstGeom>
          <a:solidFill>
            <a:srgbClr val="92D050"/>
          </a:solidFill>
          <a:ln>
            <a:solidFill>
              <a:schemeClr val="tx1"/>
            </a:solidFill>
          </a:ln>
        </p:spPr>
        <p:txBody>
          <a:bodyPr wrap="square" rtlCol="0">
            <a:spAutoFit/>
          </a:bodyPr>
          <a:lstStyle/>
          <a:p>
            <a:pPr algn="ctr"/>
            <a:r>
              <a:rPr lang="en-US" dirty="0" err="1" smtClean="0"/>
              <a:t>FileA</a:t>
            </a:r>
            <a:endParaRPr lang="en-US" dirty="0"/>
          </a:p>
        </p:txBody>
      </p:sp>
      <p:cxnSp>
        <p:nvCxnSpPr>
          <p:cNvPr id="182" name="Connettore 7 181"/>
          <p:cNvCxnSpPr>
            <a:endCxn id="180" idx="3"/>
          </p:cNvCxnSpPr>
          <p:nvPr/>
        </p:nvCxnSpPr>
        <p:spPr>
          <a:xfrm rot="16200000" flipV="1">
            <a:off x="3158869" y="436723"/>
            <a:ext cx="3097274" cy="2885267"/>
          </a:xfrm>
          <a:prstGeom prst="curvedConnector2">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84" name="Freccia a destra 183"/>
          <p:cNvSpPr/>
          <p:nvPr/>
        </p:nvSpPr>
        <p:spPr>
          <a:xfrm rot="8644145" flipV="1">
            <a:off x="265079" y="422801"/>
            <a:ext cx="1999769" cy="619899"/>
          </a:xfrm>
          <a:prstGeom prst="rightArrow">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tx1"/>
                </a:solidFill>
              </a:rPr>
              <a:t>FileA</a:t>
            </a:r>
            <a:r>
              <a:rPr lang="en-US" dirty="0" smtClean="0">
                <a:solidFill>
                  <a:schemeClr val="tx1"/>
                </a:solidFill>
              </a:rPr>
              <a:t> DOWLOAD</a:t>
            </a:r>
            <a:endParaRPr lang="en-US" dirty="0">
              <a:solidFill>
                <a:schemeClr val="tx1"/>
              </a:solidFill>
            </a:endParaRPr>
          </a:p>
        </p:txBody>
      </p:sp>
      <p:sp>
        <p:nvSpPr>
          <p:cNvPr id="2" name="CasellaDiTesto 1"/>
          <p:cNvSpPr txBox="1"/>
          <p:nvPr/>
        </p:nvSpPr>
        <p:spPr>
          <a:xfrm>
            <a:off x="7370779" y="205401"/>
            <a:ext cx="4194535" cy="1200329"/>
          </a:xfrm>
          <a:prstGeom prst="rect">
            <a:avLst/>
          </a:prstGeom>
          <a:solidFill>
            <a:schemeClr val="bg1"/>
          </a:solidFill>
          <a:ln>
            <a:solidFill>
              <a:schemeClr val="tx1"/>
            </a:solidFill>
          </a:ln>
        </p:spPr>
        <p:txBody>
          <a:bodyPr wrap="square" rtlCol="0">
            <a:spAutoFit/>
          </a:bodyPr>
          <a:lstStyle/>
          <a:p>
            <a:r>
              <a:rPr lang="en-US" sz="2400" b="1" dirty="0"/>
              <a:t>DOWNLOAD DATA FROM THE CLOSEST SERVER</a:t>
            </a:r>
          </a:p>
          <a:p>
            <a:r>
              <a:rPr lang="en-US" sz="2400" b="1" dirty="0"/>
              <a:t>(GEOPLUGIN FEATURE)</a:t>
            </a:r>
          </a:p>
        </p:txBody>
      </p:sp>
    </p:spTree>
    <p:extLst>
      <p:ext uri="{BB962C8B-B14F-4D97-AF65-F5344CB8AC3E}">
        <p14:creationId xmlns:p14="http://schemas.microsoft.com/office/powerpoint/2010/main" val="205218297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9" name="Connettore 2 218"/>
          <p:cNvCxnSpPr/>
          <p:nvPr/>
        </p:nvCxnSpPr>
        <p:spPr>
          <a:xfrm>
            <a:off x="2529419" y="3025481"/>
            <a:ext cx="7763235" cy="1559076"/>
          </a:xfrm>
          <a:prstGeom prst="straightConnector1">
            <a:avLst/>
          </a:prstGeom>
          <a:ln w="57150">
            <a:solidFill>
              <a:schemeClr val="bg2">
                <a:lumMod val="90000"/>
              </a:schemeClr>
            </a:solidFill>
            <a:prstDash val="lgDashDotDot"/>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35" name="Gruppo 134"/>
          <p:cNvGrpSpPr/>
          <p:nvPr/>
        </p:nvGrpSpPr>
        <p:grpSpPr>
          <a:xfrm>
            <a:off x="9031813" y="5884324"/>
            <a:ext cx="499000" cy="824300"/>
            <a:chOff x="4982630" y="5525686"/>
            <a:chExt cx="702733" cy="1050783"/>
          </a:xfrm>
          <a:solidFill>
            <a:schemeClr val="bg1">
              <a:lumMod val="95000"/>
            </a:schemeClr>
          </a:solidFill>
        </p:grpSpPr>
        <p:sp>
          <p:nvSpPr>
            <p:cNvPr id="6" name="Triangolo isoscele 5"/>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7" name="Ovale 6"/>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grpSp>
        <p:nvGrpSpPr>
          <p:cNvPr id="167" name="Gruppo 166"/>
          <p:cNvGrpSpPr/>
          <p:nvPr/>
        </p:nvGrpSpPr>
        <p:grpSpPr>
          <a:xfrm>
            <a:off x="8832917" y="112434"/>
            <a:ext cx="499000" cy="824300"/>
            <a:chOff x="4982630" y="5525686"/>
            <a:chExt cx="702733" cy="1050783"/>
          </a:xfrm>
          <a:solidFill>
            <a:schemeClr val="bg1">
              <a:lumMod val="95000"/>
            </a:schemeClr>
          </a:solidFill>
        </p:grpSpPr>
        <p:sp>
          <p:nvSpPr>
            <p:cNvPr id="168" name="Triangolo isoscele 167"/>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169" name="Ovale 168"/>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cxnSp>
        <p:nvCxnSpPr>
          <p:cNvPr id="170" name="Connettore 2 169"/>
          <p:cNvCxnSpPr>
            <a:stCxn id="168" idx="1"/>
            <a:endCxn id="8" idx="0"/>
          </p:cNvCxnSpPr>
          <p:nvPr/>
        </p:nvCxnSpPr>
        <p:spPr>
          <a:xfrm flipH="1">
            <a:off x="6142960" y="608833"/>
            <a:ext cx="2814707" cy="2808113"/>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175" name="Connettore 7 174"/>
          <p:cNvCxnSpPr>
            <a:stCxn id="8" idx="2"/>
            <a:endCxn id="63" idx="0"/>
          </p:cNvCxnSpPr>
          <p:nvPr/>
        </p:nvCxnSpPr>
        <p:spPr>
          <a:xfrm rot="16200000" flipH="1">
            <a:off x="8097141" y="1977115"/>
            <a:ext cx="1022045" cy="4930406"/>
          </a:xfrm>
          <a:prstGeom prst="curvedConnector3">
            <a:avLst>
              <a:gd name="adj1" fmla="val -26886"/>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81" name="Freccia a destra 180"/>
          <p:cNvSpPr/>
          <p:nvPr/>
        </p:nvSpPr>
        <p:spPr>
          <a:xfrm rot="13344101" flipV="1">
            <a:off x="9065143" y="1384899"/>
            <a:ext cx="2923300" cy="753500"/>
          </a:xfrm>
          <a:prstGeom prst="rightArrow">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DOWLOAD</a:t>
            </a:r>
          </a:p>
        </p:txBody>
      </p:sp>
      <p:sp>
        <p:nvSpPr>
          <p:cNvPr id="183" name="Freccia a destra 182"/>
          <p:cNvSpPr/>
          <p:nvPr/>
        </p:nvSpPr>
        <p:spPr>
          <a:xfrm rot="9095762" flipV="1">
            <a:off x="9417191" y="5680491"/>
            <a:ext cx="2070967" cy="753500"/>
          </a:xfrm>
          <a:prstGeom prst="rightArrow">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DOWLOAD</a:t>
            </a:r>
          </a:p>
        </p:txBody>
      </p:sp>
      <p:grpSp>
        <p:nvGrpSpPr>
          <p:cNvPr id="192" name="Gruppo 191"/>
          <p:cNvGrpSpPr/>
          <p:nvPr/>
        </p:nvGrpSpPr>
        <p:grpSpPr>
          <a:xfrm>
            <a:off x="94002" y="4535720"/>
            <a:ext cx="499000" cy="824300"/>
            <a:chOff x="4982630" y="5525686"/>
            <a:chExt cx="702733" cy="1050783"/>
          </a:xfrm>
          <a:solidFill>
            <a:schemeClr val="bg1">
              <a:lumMod val="95000"/>
            </a:schemeClr>
          </a:solidFill>
        </p:grpSpPr>
        <p:sp>
          <p:nvSpPr>
            <p:cNvPr id="193" name="Triangolo isoscele 192"/>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194" name="Ovale 193"/>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cxnSp>
        <p:nvCxnSpPr>
          <p:cNvPr id="201" name="Connettore 2 200"/>
          <p:cNvCxnSpPr>
            <a:stCxn id="193" idx="5"/>
            <a:endCxn id="8" idx="1"/>
          </p:cNvCxnSpPr>
          <p:nvPr/>
        </p:nvCxnSpPr>
        <p:spPr>
          <a:xfrm flipV="1">
            <a:off x="468252" y="3674121"/>
            <a:ext cx="4514378" cy="1357998"/>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204" name="Connettore 7 203"/>
          <p:cNvCxnSpPr>
            <a:stCxn id="8" idx="1"/>
            <a:endCxn id="73" idx="5"/>
          </p:cNvCxnSpPr>
          <p:nvPr/>
        </p:nvCxnSpPr>
        <p:spPr>
          <a:xfrm rot="10800000" flipH="1">
            <a:off x="4982630" y="1262743"/>
            <a:ext cx="893370" cy="2411378"/>
          </a:xfrm>
          <a:prstGeom prst="curvedConnector5">
            <a:avLst>
              <a:gd name="adj1" fmla="val -25589"/>
              <a:gd name="adj2" fmla="val 48431"/>
              <a:gd name="adj3" fmla="val 125589"/>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08" name="Freccia a destra 207"/>
          <p:cNvSpPr/>
          <p:nvPr/>
        </p:nvSpPr>
        <p:spPr>
          <a:xfrm rot="8644145" flipV="1">
            <a:off x="301229" y="2816360"/>
            <a:ext cx="5459631" cy="585313"/>
          </a:xfrm>
          <a:prstGeom prst="rightArrow">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2">
                    <a:lumMod val="90000"/>
                  </a:schemeClr>
                </a:solidFill>
              </a:rPr>
              <a:t>FileD</a:t>
            </a:r>
            <a:r>
              <a:rPr lang="en-US" dirty="0" smtClean="0">
                <a:solidFill>
                  <a:schemeClr val="bg2">
                    <a:lumMod val="90000"/>
                  </a:schemeClr>
                </a:solidFill>
              </a:rPr>
              <a:t> DOWLOAD</a:t>
            </a:r>
            <a:endParaRPr lang="en-US" dirty="0">
              <a:solidFill>
                <a:schemeClr val="bg2">
                  <a:lumMod val="90000"/>
                </a:schemeClr>
              </a:solidFill>
            </a:endParaRPr>
          </a:p>
        </p:txBody>
      </p:sp>
      <p:sp>
        <p:nvSpPr>
          <p:cNvPr id="209" name="CasellaDiTesto 208"/>
          <p:cNvSpPr txBox="1"/>
          <p:nvPr/>
        </p:nvSpPr>
        <p:spPr>
          <a:xfrm rot="745217">
            <a:off x="8471400" y="3965122"/>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5" name="CasellaDiTesto 214"/>
          <p:cNvSpPr txBox="1"/>
          <p:nvPr/>
        </p:nvSpPr>
        <p:spPr>
          <a:xfrm rot="19012216">
            <a:off x="7340054" y="1556649"/>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r>
              <a:rPr lang="en-US" dirty="0" smtClean="0">
                <a:solidFill>
                  <a:schemeClr val="bg2">
                    <a:lumMod val="90000"/>
                  </a:schemeClr>
                </a:solidFill>
              </a:rPr>
              <a:t> ?</a:t>
            </a:r>
            <a:endParaRPr lang="en-US" dirty="0">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217" name="CasellaDiTesto 216"/>
          <p:cNvSpPr txBox="1"/>
          <p:nvPr/>
        </p:nvSpPr>
        <p:spPr>
          <a:xfrm rot="20435651">
            <a:off x="1680996" y="434008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FileD</a:t>
            </a:r>
            <a:r>
              <a:rPr lang="en-US" dirty="0" smtClean="0">
                <a:solidFill>
                  <a:schemeClr val="bg2">
                    <a:lumMod val="90000"/>
                  </a:schemeClr>
                </a:solidFill>
              </a:rPr>
              <a:t> </a:t>
            </a:r>
            <a:r>
              <a:rPr lang="en-US" dirty="0">
                <a:solidFill>
                  <a:schemeClr val="bg2">
                    <a:lumMod val="90000"/>
                  </a:schemeClr>
                </a:solidFill>
              </a:rPr>
              <a:t>?</a:t>
            </a:r>
          </a:p>
        </p:txBody>
      </p:sp>
      <p:cxnSp>
        <p:nvCxnSpPr>
          <p:cNvPr id="220" name="Connettore 7 219"/>
          <p:cNvCxnSpPr>
            <a:stCxn id="8" idx="0"/>
            <a:endCxn id="29" idx="0"/>
          </p:cNvCxnSpPr>
          <p:nvPr/>
        </p:nvCxnSpPr>
        <p:spPr>
          <a:xfrm rot="5400000" flipH="1" flipV="1">
            <a:off x="7893977" y="1018269"/>
            <a:ext cx="647661" cy="4149694"/>
          </a:xfrm>
          <a:prstGeom prst="curvedConnector3">
            <a:avLst>
              <a:gd name="adj1" fmla="val 144271"/>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26" name="Gruppo 225"/>
          <p:cNvGrpSpPr/>
          <p:nvPr/>
        </p:nvGrpSpPr>
        <p:grpSpPr>
          <a:xfrm>
            <a:off x="8520844" y="5868310"/>
            <a:ext cx="499000" cy="824300"/>
            <a:chOff x="4982630" y="5525686"/>
            <a:chExt cx="702733" cy="1050783"/>
          </a:xfrm>
          <a:solidFill>
            <a:schemeClr val="bg1">
              <a:lumMod val="95000"/>
            </a:schemeClr>
          </a:solidFill>
        </p:grpSpPr>
        <p:sp>
          <p:nvSpPr>
            <p:cNvPr id="227" name="Triangolo isoscele 226"/>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8" name="Ovale 227"/>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30" name="Gruppo 229"/>
          <p:cNvGrpSpPr/>
          <p:nvPr/>
        </p:nvGrpSpPr>
        <p:grpSpPr>
          <a:xfrm>
            <a:off x="24853" y="1179293"/>
            <a:ext cx="499000" cy="824300"/>
            <a:chOff x="4982630" y="5525686"/>
            <a:chExt cx="702733" cy="1050783"/>
          </a:xfrm>
          <a:solidFill>
            <a:schemeClr val="bg2"/>
          </a:solidFill>
        </p:grpSpPr>
        <p:sp>
          <p:nvSpPr>
            <p:cNvPr id="231" name="Triangolo isoscele 230"/>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32" name="Ovale 231"/>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cxnSp>
        <p:nvCxnSpPr>
          <p:cNvPr id="233" name="Connettore 2 232"/>
          <p:cNvCxnSpPr>
            <a:stCxn id="231" idx="5"/>
            <a:endCxn id="8" idx="0"/>
          </p:cNvCxnSpPr>
          <p:nvPr/>
        </p:nvCxnSpPr>
        <p:spPr>
          <a:xfrm>
            <a:off x="399103" y="1675692"/>
            <a:ext cx="5743857" cy="1741254"/>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236" name="CasellaDiTesto 235"/>
          <p:cNvSpPr txBox="1"/>
          <p:nvPr/>
        </p:nvSpPr>
        <p:spPr>
          <a:xfrm rot="917110">
            <a:off x="1134380" y="1659803"/>
            <a:ext cx="936221" cy="369332"/>
          </a:xfrm>
          <a:prstGeom prst="rect">
            <a:avLst/>
          </a:prstGeom>
          <a:solidFill>
            <a:schemeClr val="bg2"/>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FileA</a:t>
            </a:r>
            <a:r>
              <a:rPr lang="en-US" dirty="0" smtClean="0">
                <a:solidFill>
                  <a:schemeClr val="bg2">
                    <a:lumMod val="90000"/>
                  </a:schemeClr>
                </a:solidFill>
              </a:rPr>
              <a:t> </a:t>
            </a:r>
            <a:r>
              <a:rPr lang="en-US" dirty="0">
                <a:solidFill>
                  <a:schemeClr val="bg2">
                    <a:lumMod val="90000"/>
                  </a:schemeClr>
                </a:solidFill>
              </a:rPr>
              <a:t>?</a:t>
            </a:r>
          </a:p>
        </p:txBody>
      </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cxnSp>
        <p:nvCxnSpPr>
          <p:cNvPr id="240" name="Connettore 7 239"/>
          <p:cNvCxnSpPr>
            <a:stCxn id="8" idx="0"/>
            <a:endCxn id="239" idx="3"/>
          </p:cNvCxnSpPr>
          <p:nvPr/>
        </p:nvCxnSpPr>
        <p:spPr>
          <a:xfrm rot="16200000" flipV="1">
            <a:off x="3151690" y="425675"/>
            <a:ext cx="3097274" cy="2885267"/>
          </a:xfrm>
          <a:prstGeom prst="curvedConnector2">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3" name="Freccia a destra 242"/>
          <p:cNvSpPr/>
          <p:nvPr/>
        </p:nvSpPr>
        <p:spPr>
          <a:xfrm rot="8644145" flipV="1">
            <a:off x="257900" y="411753"/>
            <a:ext cx="1999769" cy="619899"/>
          </a:xfrm>
          <a:prstGeom prst="rightArrow">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2">
                    <a:lumMod val="90000"/>
                  </a:schemeClr>
                </a:solidFill>
              </a:rPr>
              <a:t>FileA</a:t>
            </a:r>
            <a:r>
              <a:rPr lang="en-US" dirty="0" smtClean="0">
                <a:solidFill>
                  <a:schemeClr val="bg2">
                    <a:lumMod val="90000"/>
                  </a:schemeClr>
                </a:solidFill>
              </a:rPr>
              <a:t> DOWLOAD</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grpSp>
        <p:nvGrpSpPr>
          <p:cNvPr id="133" name="Gruppo 132"/>
          <p:cNvGrpSpPr/>
          <p:nvPr/>
        </p:nvGrpSpPr>
        <p:grpSpPr>
          <a:xfrm>
            <a:off x="10037690" y="2704190"/>
            <a:ext cx="1963474" cy="846877"/>
            <a:chOff x="9280788" y="981922"/>
            <a:chExt cx="1963474" cy="846877"/>
          </a:xfrm>
        </p:grpSpPr>
        <p:grpSp>
          <p:nvGrpSpPr>
            <p:cNvPr id="134" name="Gruppo 133"/>
            <p:cNvGrpSpPr/>
            <p:nvPr/>
          </p:nvGrpSpPr>
          <p:grpSpPr>
            <a:xfrm>
              <a:off x="9280788" y="981922"/>
              <a:ext cx="500063" cy="628650"/>
              <a:chOff x="1671637" y="1185861"/>
              <a:chExt cx="885826" cy="1042989"/>
            </a:xfrm>
          </p:grpSpPr>
          <p:sp>
            <p:nvSpPr>
              <p:cNvPr id="159" name="Cilindro 158"/>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1" name="Cilindro 16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2" name="Cilindro 16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7" name="Gruppo 146"/>
            <p:cNvGrpSpPr/>
            <p:nvPr/>
          </p:nvGrpSpPr>
          <p:grpSpPr>
            <a:xfrm>
              <a:off x="9842232" y="981922"/>
              <a:ext cx="500063" cy="628650"/>
              <a:chOff x="1671637" y="1185861"/>
              <a:chExt cx="885826" cy="1042989"/>
            </a:xfrm>
          </p:grpSpPr>
          <p:sp>
            <p:nvSpPr>
              <p:cNvPr id="149" name="Cilindro 148"/>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7" name="Cilindro 15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8" name="Cilindro 15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48" name="Cubo 147"/>
            <p:cNvSpPr/>
            <p:nvPr/>
          </p:nvSpPr>
          <p:spPr>
            <a:xfrm>
              <a:off x="9530819" y="1296247"/>
              <a:ext cx="1713443"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STORM</a:t>
              </a:r>
              <a:endParaRPr lang="en-US" dirty="0"/>
            </a:p>
          </p:txBody>
        </p:sp>
      </p:grpSp>
      <p:cxnSp>
        <p:nvCxnSpPr>
          <p:cNvPr id="163" name="Connettore 2 162"/>
          <p:cNvCxnSpPr>
            <a:stCxn id="171" idx="3"/>
          </p:cNvCxnSpPr>
          <p:nvPr/>
        </p:nvCxnSpPr>
        <p:spPr>
          <a:xfrm flipH="1">
            <a:off x="6138027" y="873490"/>
            <a:ext cx="1590604" cy="2536490"/>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64" name="Gruppo 163"/>
          <p:cNvGrpSpPr/>
          <p:nvPr/>
        </p:nvGrpSpPr>
        <p:grpSpPr>
          <a:xfrm>
            <a:off x="6688447" y="26613"/>
            <a:ext cx="1963474" cy="846877"/>
            <a:chOff x="6342592" y="1457060"/>
            <a:chExt cx="1963474" cy="846877"/>
          </a:xfrm>
        </p:grpSpPr>
        <p:grpSp>
          <p:nvGrpSpPr>
            <p:cNvPr id="165" name="Gruppo 164"/>
            <p:cNvGrpSpPr/>
            <p:nvPr/>
          </p:nvGrpSpPr>
          <p:grpSpPr>
            <a:xfrm>
              <a:off x="6342592" y="1457060"/>
              <a:ext cx="500063" cy="628650"/>
              <a:chOff x="1671637" y="1185861"/>
              <a:chExt cx="885826" cy="1042989"/>
            </a:xfrm>
          </p:grpSpPr>
          <p:sp>
            <p:nvSpPr>
              <p:cNvPr id="176" name="Cilindro 17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7" name="Cilindro 17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8" name="Cilindro 17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6" name="Gruppo 165"/>
            <p:cNvGrpSpPr/>
            <p:nvPr/>
          </p:nvGrpSpPr>
          <p:grpSpPr>
            <a:xfrm>
              <a:off x="6904036" y="1457060"/>
              <a:ext cx="500063" cy="628650"/>
              <a:chOff x="1671637" y="1185861"/>
              <a:chExt cx="885826" cy="1042989"/>
            </a:xfrm>
          </p:grpSpPr>
          <p:sp>
            <p:nvSpPr>
              <p:cNvPr id="172" name="Cilindro 171"/>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3" name="Cilindro 172"/>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4" name="Cilindro 173"/>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1" name="Cubo 170"/>
            <p:cNvSpPr/>
            <p:nvPr/>
          </p:nvSpPr>
          <p:spPr>
            <a:xfrm>
              <a:off x="6592623" y="1771385"/>
              <a:ext cx="1713443"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a:t>
              </a:r>
              <a:r>
                <a:rPr lang="en-US" dirty="0" err="1" smtClean="0"/>
                <a:t>dCache</a:t>
              </a:r>
              <a:endParaRPr lang="en-US" dirty="0"/>
            </a:p>
          </p:txBody>
        </p:sp>
      </p:grpSp>
      <p:cxnSp>
        <p:nvCxnSpPr>
          <p:cNvPr id="179" name="Connettore 2 178"/>
          <p:cNvCxnSpPr>
            <a:stCxn id="148" idx="3"/>
          </p:cNvCxnSpPr>
          <p:nvPr/>
        </p:nvCxnSpPr>
        <p:spPr>
          <a:xfrm flipH="1" flipV="1">
            <a:off x="6138027" y="3409980"/>
            <a:ext cx="4939847" cy="141087"/>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80" name="Gruppo 179"/>
          <p:cNvGrpSpPr/>
          <p:nvPr/>
        </p:nvGrpSpPr>
        <p:grpSpPr>
          <a:xfrm>
            <a:off x="8827984" y="105468"/>
            <a:ext cx="499000" cy="824300"/>
            <a:chOff x="4982630" y="5525686"/>
            <a:chExt cx="702733" cy="1050783"/>
          </a:xfrm>
        </p:grpSpPr>
        <p:sp>
          <p:nvSpPr>
            <p:cNvPr id="182" name="Triangolo isoscele 181"/>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4" name="Ovale 183"/>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85" name="Connettore 2 184"/>
          <p:cNvCxnSpPr>
            <a:stCxn id="182" idx="1"/>
          </p:cNvCxnSpPr>
          <p:nvPr/>
        </p:nvCxnSpPr>
        <p:spPr>
          <a:xfrm flipH="1">
            <a:off x="6138027" y="601867"/>
            <a:ext cx="2814707" cy="2808113"/>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6" name="Freccia a destra 185"/>
          <p:cNvSpPr/>
          <p:nvPr/>
        </p:nvSpPr>
        <p:spPr>
          <a:xfrm rot="13344101" flipV="1">
            <a:off x="9060210" y="1377933"/>
            <a:ext cx="2923300" cy="753500"/>
          </a:xfrm>
          <a:prstGeom prst="rightArrow">
            <a:avLst/>
          </a:prstGeom>
          <a:solidFill>
            <a:schemeClr val="accent6">
              <a:lumMod val="40000"/>
              <a:lumOff val="6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88" name="CasellaDiTesto 187"/>
          <p:cNvSpPr txBox="1"/>
          <p:nvPr/>
        </p:nvSpPr>
        <p:spPr>
          <a:xfrm>
            <a:off x="11135170" y="2726901"/>
            <a:ext cx="849468" cy="369332"/>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US" dirty="0" err="1" smtClean="0"/>
              <a:t>FileB</a:t>
            </a:r>
            <a:endParaRPr lang="en-US" dirty="0"/>
          </a:p>
        </p:txBody>
      </p:sp>
      <p:sp>
        <p:nvSpPr>
          <p:cNvPr id="189" name="CasellaDiTesto 188"/>
          <p:cNvSpPr txBox="1"/>
          <p:nvPr/>
        </p:nvSpPr>
        <p:spPr>
          <a:xfrm>
            <a:off x="7778108" y="5368"/>
            <a:ext cx="849468" cy="369332"/>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US" dirty="0" err="1" smtClean="0"/>
              <a:t>FileB</a:t>
            </a:r>
            <a:endParaRPr lang="en-US" dirty="0"/>
          </a:p>
        </p:txBody>
      </p:sp>
      <p:sp>
        <p:nvSpPr>
          <p:cNvPr id="190" name="Per 189"/>
          <p:cNvSpPr/>
          <p:nvPr/>
        </p:nvSpPr>
        <p:spPr>
          <a:xfrm>
            <a:off x="7308390" y="112951"/>
            <a:ext cx="1283942" cy="1234093"/>
          </a:xfrm>
          <a:prstGeom prst="mathMultiply">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1" name="CasellaDiTesto 190"/>
          <p:cNvSpPr txBox="1"/>
          <p:nvPr/>
        </p:nvSpPr>
        <p:spPr>
          <a:xfrm rot="19012216">
            <a:off x="7335121" y="1549683"/>
            <a:ext cx="936221" cy="369332"/>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US" dirty="0" err="1" smtClean="0"/>
              <a:t>FileB</a:t>
            </a:r>
            <a:r>
              <a:rPr lang="en-US" dirty="0" smtClean="0"/>
              <a:t> ?</a:t>
            </a:r>
            <a:endParaRPr lang="en-US" dirty="0"/>
          </a:p>
        </p:txBody>
      </p:sp>
      <p:cxnSp>
        <p:nvCxnSpPr>
          <p:cNvPr id="199" name="Connettore 7 198"/>
          <p:cNvCxnSpPr>
            <a:endCxn id="162" idx="0"/>
          </p:cNvCxnSpPr>
          <p:nvPr/>
        </p:nvCxnSpPr>
        <p:spPr>
          <a:xfrm rot="5400000" flipH="1" flipV="1">
            <a:off x="7889044" y="1011303"/>
            <a:ext cx="647661" cy="4149694"/>
          </a:xfrm>
          <a:prstGeom prst="curvedConnector3">
            <a:avLst>
              <a:gd name="adj1" fmla="val 144271"/>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00" name="CasellaDiTesto 199"/>
          <p:cNvSpPr txBox="1"/>
          <p:nvPr/>
        </p:nvSpPr>
        <p:spPr>
          <a:xfrm>
            <a:off x="244664" y="525577"/>
            <a:ext cx="5445807" cy="830997"/>
          </a:xfrm>
          <a:prstGeom prst="rect">
            <a:avLst/>
          </a:prstGeom>
          <a:solidFill>
            <a:schemeClr val="bg1"/>
          </a:solidFill>
          <a:ln>
            <a:solidFill>
              <a:schemeClr val="tx1"/>
            </a:solidFill>
          </a:ln>
        </p:spPr>
        <p:txBody>
          <a:bodyPr wrap="square" rtlCol="0">
            <a:spAutoFit/>
          </a:bodyPr>
          <a:lstStyle/>
          <a:p>
            <a:pPr algn="ctr"/>
            <a:r>
              <a:rPr lang="en-US" sz="2400" b="1" dirty="0"/>
              <a:t>FAILOVER: RESILIENCE TO STORAGE FALUTS</a:t>
            </a:r>
          </a:p>
        </p:txBody>
      </p:sp>
    </p:spTree>
    <p:extLst>
      <p:ext uri="{BB962C8B-B14F-4D97-AF65-F5344CB8AC3E}">
        <p14:creationId xmlns:p14="http://schemas.microsoft.com/office/powerpoint/2010/main" val="1961872178"/>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219" name="Connettore 2 218"/>
          <p:cNvCxnSpPr/>
          <p:nvPr/>
        </p:nvCxnSpPr>
        <p:spPr>
          <a:xfrm>
            <a:off x="2529419" y="3025481"/>
            <a:ext cx="7763235" cy="1559076"/>
          </a:xfrm>
          <a:prstGeom prst="straightConnector1">
            <a:avLst/>
          </a:prstGeom>
          <a:ln w="57150">
            <a:solidFill>
              <a:schemeClr val="bg2">
                <a:lumMod val="90000"/>
              </a:schemeClr>
            </a:solidFill>
            <a:prstDash val="lgDashDotDot"/>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35" name="Gruppo 134"/>
          <p:cNvGrpSpPr/>
          <p:nvPr/>
        </p:nvGrpSpPr>
        <p:grpSpPr>
          <a:xfrm>
            <a:off x="9031813" y="5884324"/>
            <a:ext cx="499000" cy="824300"/>
            <a:chOff x="4982630" y="5525686"/>
            <a:chExt cx="702733" cy="1050783"/>
          </a:xfrm>
          <a:solidFill>
            <a:schemeClr val="bg1">
              <a:lumMod val="95000"/>
            </a:schemeClr>
          </a:solidFill>
        </p:grpSpPr>
        <p:sp>
          <p:nvSpPr>
            <p:cNvPr id="6" name="Triangolo isoscele 5"/>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7" name="Ovale 6"/>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grpSp>
        <p:nvGrpSpPr>
          <p:cNvPr id="167" name="Gruppo 166"/>
          <p:cNvGrpSpPr/>
          <p:nvPr/>
        </p:nvGrpSpPr>
        <p:grpSpPr>
          <a:xfrm>
            <a:off x="8832917" y="112434"/>
            <a:ext cx="499000" cy="824300"/>
            <a:chOff x="4982630" y="5525686"/>
            <a:chExt cx="702733" cy="1050783"/>
          </a:xfrm>
          <a:solidFill>
            <a:schemeClr val="bg1">
              <a:lumMod val="95000"/>
            </a:schemeClr>
          </a:solidFill>
        </p:grpSpPr>
        <p:sp>
          <p:nvSpPr>
            <p:cNvPr id="168" name="Triangolo isoscele 167"/>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169" name="Ovale 168"/>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cxnSp>
        <p:nvCxnSpPr>
          <p:cNvPr id="170" name="Connettore 2 169"/>
          <p:cNvCxnSpPr>
            <a:stCxn id="168" idx="1"/>
            <a:endCxn id="8" idx="0"/>
          </p:cNvCxnSpPr>
          <p:nvPr/>
        </p:nvCxnSpPr>
        <p:spPr>
          <a:xfrm flipH="1">
            <a:off x="6142960" y="608833"/>
            <a:ext cx="2814707" cy="2808113"/>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175" name="Connettore 7 174"/>
          <p:cNvCxnSpPr>
            <a:stCxn id="8" idx="2"/>
            <a:endCxn id="63" idx="0"/>
          </p:cNvCxnSpPr>
          <p:nvPr/>
        </p:nvCxnSpPr>
        <p:spPr>
          <a:xfrm rot="16200000" flipH="1">
            <a:off x="8097141" y="1977115"/>
            <a:ext cx="1022045" cy="4930406"/>
          </a:xfrm>
          <a:prstGeom prst="curvedConnector3">
            <a:avLst>
              <a:gd name="adj1" fmla="val -26886"/>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81" name="Freccia a destra 180"/>
          <p:cNvSpPr/>
          <p:nvPr/>
        </p:nvSpPr>
        <p:spPr>
          <a:xfrm rot="13344101" flipV="1">
            <a:off x="9065143" y="1384899"/>
            <a:ext cx="2923300" cy="753500"/>
          </a:xfrm>
          <a:prstGeom prst="rightArrow">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DOWLOAD</a:t>
            </a:r>
          </a:p>
        </p:txBody>
      </p:sp>
      <p:sp>
        <p:nvSpPr>
          <p:cNvPr id="183" name="Freccia a destra 182"/>
          <p:cNvSpPr/>
          <p:nvPr/>
        </p:nvSpPr>
        <p:spPr>
          <a:xfrm rot="9095762" flipV="1">
            <a:off x="9417191" y="5680491"/>
            <a:ext cx="2070967" cy="753500"/>
          </a:xfrm>
          <a:prstGeom prst="rightArrow">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r>
              <a:rPr lang="en-US" dirty="0" smtClean="0">
                <a:solidFill>
                  <a:schemeClr val="bg2">
                    <a:lumMod val="90000"/>
                  </a:schemeClr>
                </a:solidFill>
              </a:rPr>
              <a:t> </a:t>
            </a:r>
            <a:r>
              <a:rPr lang="en-US" dirty="0">
                <a:solidFill>
                  <a:schemeClr val="bg2">
                    <a:lumMod val="90000"/>
                  </a:schemeClr>
                </a:solidFill>
              </a:rPr>
              <a:t>DOWLOAD</a:t>
            </a:r>
          </a:p>
        </p:txBody>
      </p:sp>
      <p:grpSp>
        <p:nvGrpSpPr>
          <p:cNvPr id="192" name="Gruppo 191"/>
          <p:cNvGrpSpPr/>
          <p:nvPr/>
        </p:nvGrpSpPr>
        <p:grpSpPr>
          <a:xfrm>
            <a:off x="94002" y="4535720"/>
            <a:ext cx="499000" cy="824300"/>
            <a:chOff x="4982630" y="5525686"/>
            <a:chExt cx="702733" cy="1050783"/>
          </a:xfrm>
          <a:solidFill>
            <a:schemeClr val="bg1">
              <a:lumMod val="95000"/>
            </a:schemeClr>
          </a:solidFill>
        </p:grpSpPr>
        <p:sp>
          <p:nvSpPr>
            <p:cNvPr id="193" name="Triangolo isoscele 192"/>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194" name="Ovale 193"/>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195" name="CasellaDiTesto 194"/>
          <p:cNvSpPr txBox="1"/>
          <p:nvPr/>
        </p:nvSpPr>
        <p:spPr>
          <a:xfrm>
            <a:off x="2923746" y="5009959"/>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cxnSp>
        <p:nvCxnSpPr>
          <p:cNvPr id="201" name="Connettore 2 200"/>
          <p:cNvCxnSpPr>
            <a:stCxn id="193" idx="5"/>
            <a:endCxn id="8" idx="1"/>
          </p:cNvCxnSpPr>
          <p:nvPr/>
        </p:nvCxnSpPr>
        <p:spPr>
          <a:xfrm flipV="1">
            <a:off x="468252" y="3674121"/>
            <a:ext cx="4514378" cy="1357998"/>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204" name="Connettore 7 203"/>
          <p:cNvCxnSpPr>
            <a:stCxn id="8" idx="1"/>
            <a:endCxn id="73" idx="5"/>
          </p:cNvCxnSpPr>
          <p:nvPr/>
        </p:nvCxnSpPr>
        <p:spPr>
          <a:xfrm rot="10800000" flipH="1">
            <a:off x="4982630" y="1262743"/>
            <a:ext cx="893370" cy="2411378"/>
          </a:xfrm>
          <a:prstGeom prst="curvedConnector5">
            <a:avLst>
              <a:gd name="adj1" fmla="val -25589"/>
              <a:gd name="adj2" fmla="val 48431"/>
              <a:gd name="adj3" fmla="val 125589"/>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08" name="Freccia a destra 207"/>
          <p:cNvSpPr/>
          <p:nvPr/>
        </p:nvSpPr>
        <p:spPr>
          <a:xfrm rot="8644145" flipV="1">
            <a:off x="301229" y="2816360"/>
            <a:ext cx="5459631" cy="585313"/>
          </a:xfrm>
          <a:prstGeom prst="rightArrow">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2">
                    <a:lumMod val="90000"/>
                  </a:schemeClr>
                </a:solidFill>
              </a:rPr>
              <a:t>FileD</a:t>
            </a:r>
            <a:r>
              <a:rPr lang="en-US" dirty="0" smtClean="0">
                <a:solidFill>
                  <a:schemeClr val="bg2">
                    <a:lumMod val="90000"/>
                  </a:schemeClr>
                </a:solidFill>
              </a:rPr>
              <a:t> DOWLOAD</a:t>
            </a:r>
            <a:endParaRPr lang="en-US" dirty="0">
              <a:solidFill>
                <a:schemeClr val="bg2">
                  <a:lumMod val="90000"/>
                </a:schemeClr>
              </a:solidFill>
            </a:endParaRPr>
          </a:p>
        </p:txBody>
      </p:sp>
      <p:sp>
        <p:nvSpPr>
          <p:cNvPr id="209" name="CasellaDiTesto 208"/>
          <p:cNvSpPr txBox="1"/>
          <p:nvPr/>
        </p:nvSpPr>
        <p:spPr>
          <a:xfrm rot="745217">
            <a:off x="8471400" y="3965122"/>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217" name="CasellaDiTesto 216"/>
          <p:cNvSpPr txBox="1"/>
          <p:nvPr/>
        </p:nvSpPr>
        <p:spPr>
          <a:xfrm rot="20435651">
            <a:off x="1680996" y="434008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FileD</a:t>
            </a:r>
            <a:r>
              <a:rPr lang="en-US" dirty="0" smtClean="0">
                <a:solidFill>
                  <a:schemeClr val="bg2">
                    <a:lumMod val="90000"/>
                  </a:schemeClr>
                </a:solidFill>
              </a:rPr>
              <a:t> </a:t>
            </a:r>
            <a:r>
              <a:rPr lang="en-US" dirty="0">
                <a:solidFill>
                  <a:schemeClr val="bg2">
                    <a:lumMod val="90000"/>
                  </a:schemeClr>
                </a:solidFill>
              </a:rPr>
              <a:t>?</a:t>
            </a:r>
          </a:p>
        </p:txBody>
      </p:sp>
      <p:cxnSp>
        <p:nvCxnSpPr>
          <p:cNvPr id="220" name="Connettore 7 219"/>
          <p:cNvCxnSpPr>
            <a:stCxn id="8" idx="0"/>
            <a:endCxn id="29" idx="0"/>
          </p:cNvCxnSpPr>
          <p:nvPr/>
        </p:nvCxnSpPr>
        <p:spPr>
          <a:xfrm rot="5400000" flipH="1" flipV="1">
            <a:off x="7893977" y="1018269"/>
            <a:ext cx="647661" cy="4149694"/>
          </a:xfrm>
          <a:prstGeom prst="curvedConnector3">
            <a:avLst>
              <a:gd name="adj1" fmla="val 144271"/>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26" name="Gruppo 225"/>
          <p:cNvGrpSpPr/>
          <p:nvPr/>
        </p:nvGrpSpPr>
        <p:grpSpPr>
          <a:xfrm>
            <a:off x="8520844" y="5868310"/>
            <a:ext cx="499000" cy="824300"/>
            <a:chOff x="4982630" y="5525686"/>
            <a:chExt cx="702733" cy="1050783"/>
          </a:xfrm>
          <a:solidFill>
            <a:schemeClr val="bg1">
              <a:lumMod val="95000"/>
            </a:schemeClr>
          </a:solidFill>
        </p:grpSpPr>
        <p:sp>
          <p:nvSpPr>
            <p:cNvPr id="227" name="Triangolo isoscele 226"/>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8" name="Ovale 227"/>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grpSp>
        <p:nvGrpSpPr>
          <p:cNvPr id="230" name="Gruppo 229"/>
          <p:cNvGrpSpPr/>
          <p:nvPr/>
        </p:nvGrpSpPr>
        <p:grpSpPr>
          <a:xfrm>
            <a:off x="24853" y="1179293"/>
            <a:ext cx="499000" cy="824300"/>
            <a:chOff x="4982630" y="5525686"/>
            <a:chExt cx="702733" cy="1050783"/>
          </a:xfrm>
          <a:solidFill>
            <a:schemeClr val="bg2"/>
          </a:solidFill>
        </p:grpSpPr>
        <p:sp>
          <p:nvSpPr>
            <p:cNvPr id="231" name="Triangolo isoscele 230"/>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32" name="Ovale 231"/>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cxnSp>
        <p:nvCxnSpPr>
          <p:cNvPr id="233" name="Connettore 2 232"/>
          <p:cNvCxnSpPr>
            <a:stCxn id="231" idx="5"/>
            <a:endCxn id="8" idx="0"/>
          </p:cNvCxnSpPr>
          <p:nvPr/>
        </p:nvCxnSpPr>
        <p:spPr>
          <a:xfrm>
            <a:off x="399103" y="1675692"/>
            <a:ext cx="5743857" cy="1741254"/>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236" name="CasellaDiTesto 235"/>
          <p:cNvSpPr txBox="1"/>
          <p:nvPr/>
        </p:nvSpPr>
        <p:spPr>
          <a:xfrm rot="917110">
            <a:off x="1134380" y="1659803"/>
            <a:ext cx="936221" cy="369332"/>
          </a:xfrm>
          <a:prstGeom prst="rect">
            <a:avLst/>
          </a:prstGeom>
          <a:solidFill>
            <a:schemeClr val="bg2"/>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FileA</a:t>
            </a:r>
            <a:r>
              <a:rPr lang="en-US" dirty="0" smtClean="0">
                <a:solidFill>
                  <a:schemeClr val="bg2">
                    <a:lumMod val="90000"/>
                  </a:schemeClr>
                </a:solidFill>
              </a:rPr>
              <a:t> </a:t>
            </a:r>
            <a:r>
              <a:rPr lang="en-US" dirty="0">
                <a:solidFill>
                  <a:schemeClr val="bg2">
                    <a:lumMod val="90000"/>
                  </a:schemeClr>
                </a:solidFill>
              </a:rPr>
              <a:t>?</a:t>
            </a:r>
          </a:p>
        </p:txBody>
      </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cxnSp>
        <p:nvCxnSpPr>
          <p:cNvPr id="240" name="Connettore 7 239"/>
          <p:cNvCxnSpPr>
            <a:stCxn id="8" idx="0"/>
            <a:endCxn id="239" idx="3"/>
          </p:cNvCxnSpPr>
          <p:nvPr/>
        </p:nvCxnSpPr>
        <p:spPr>
          <a:xfrm rot="16200000" flipV="1">
            <a:off x="3151690" y="425675"/>
            <a:ext cx="3097274" cy="2885267"/>
          </a:xfrm>
          <a:prstGeom prst="curvedConnector2">
            <a:avLst/>
          </a:prstGeom>
          <a:ln w="57150">
            <a:solidFill>
              <a:schemeClr val="bg2">
                <a:lumMod val="90000"/>
              </a:schemeClr>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243" name="Freccia a destra 242"/>
          <p:cNvSpPr/>
          <p:nvPr/>
        </p:nvSpPr>
        <p:spPr>
          <a:xfrm rot="8644145" flipV="1">
            <a:off x="257900" y="411753"/>
            <a:ext cx="1999769" cy="619899"/>
          </a:xfrm>
          <a:prstGeom prst="rightArrow">
            <a:avLst/>
          </a:prstGeom>
          <a:solidFill>
            <a:schemeClr val="bg1"/>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err="1" smtClean="0">
                <a:solidFill>
                  <a:schemeClr val="bg2">
                    <a:lumMod val="90000"/>
                  </a:schemeClr>
                </a:solidFill>
              </a:rPr>
              <a:t>FileA</a:t>
            </a:r>
            <a:r>
              <a:rPr lang="en-US" dirty="0" smtClean="0">
                <a:solidFill>
                  <a:schemeClr val="bg2">
                    <a:lumMod val="90000"/>
                  </a:schemeClr>
                </a:solidFill>
              </a:rPr>
              <a:t> DOWLOAD</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09980"/>
            <a:ext cx="4939847" cy="141087"/>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sp>
        <p:nvSpPr>
          <p:cNvPr id="202" name="CasellaDiTesto 201"/>
          <p:cNvSpPr txBox="1"/>
          <p:nvPr/>
        </p:nvSpPr>
        <p:spPr>
          <a:xfrm rot="19012216">
            <a:off x="7340054" y="1556649"/>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a:t>FileC</a:t>
            </a:r>
            <a:r>
              <a:rPr lang="en-US" dirty="0"/>
              <a:t> ?</a:t>
            </a:r>
          </a:p>
        </p:txBody>
      </p:sp>
      <p:cxnSp>
        <p:nvCxnSpPr>
          <p:cNvPr id="147" name="Connettore 2 146"/>
          <p:cNvCxnSpPr/>
          <p:nvPr/>
        </p:nvCxnSpPr>
        <p:spPr>
          <a:xfrm>
            <a:off x="2541405" y="3018538"/>
            <a:ext cx="7763235" cy="1559076"/>
          </a:xfrm>
          <a:prstGeom prst="straightConnector1">
            <a:avLst/>
          </a:prstGeom>
          <a:ln w="57150">
            <a:solidFill>
              <a:srgbClr val="00B050"/>
            </a:solidFill>
            <a:prstDash val="lgDashDotDot"/>
            <a:headEnd type="triangle"/>
            <a:tailEnd type="triangle"/>
          </a:ln>
        </p:spPr>
        <p:style>
          <a:lnRef idx="1">
            <a:schemeClr val="accent1"/>
          </a:lnRef>
          <a:fillRef idx="0">
            <a:schemeClr val="accent1"/>
          </a:fillRef>
          <a:effectRef idx="0">
            <a:schemeClr val="accent1"/>
          </a:effectRef>
          <a:fontRef idx="minor">
            <a:schemeClr val="tx1"/>
          </a:fontRef>
        </p:style>
      </p:cxnSp>
      <p:grpSp>
        <p:nvGrpSpPr>
          <p:cNvPr id="148" name="Gruppo 147"/>
          <p:cNvGrpSpPr/>
          <p:nvPr/>
        </p:nvGrpSpPr>
        <p:grpSpPr>
          <a:xfrm>
            <a:off x="9043799" y="5877381"/>
            <a:ext cx="499000" cy="824300"/>
            <a:chOff x="4982630" y="5525686"/>
            <a:chExt cx="702733" cy="1050783"/>
          </a:xfrm>
        </p:grpSpPr>
        <p:sp>
          <p:nvSpPr>
            <p:cNvPr id="149" name="Triangolo isoscele 14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7" name="Ovale 15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cxnSp>
        <p:nvCxnSpPr>
          <p:cNvPr id="173" name="Connettore 2 172"/>
          <p:cNvCxnSpPr>
            <a:stCxn id="177" idx="3"/>
          </p:cNvCxnSpPr>
          <p:nvPr/>
        </p:nvCxnSpPr>
        <p:spPr>
          <a:xfrm flipH="1" flipV="1">
            <a:off x="6154946" y="3410003"/>
            <a:ext cx="4797268" cy="2068947"/>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cxnSp>
        <p:nvCxnSpPr>
          <p:cNvPr id="185" name="Connettore 7 184"/>
          <p:cNvCxnSpPr>
            <a:endCxn id="177" idx="0"/>
          </p:cNvCxnSpPr>
          <p:nvPr/>
        </p:nvCxnSpPr>
        <p:spPr>
          <a:xfrm rot="16200000" flipH="1">
            <a:off x="8109127" y="1970172"/>
            <a:ext cx="1022045" cy="4930406"/>
          </a:xfrm>
          <a:prstGeom prst="curvedConnector3">
            <a:avLst>
              <a:gd name="adj1" fmla="val -26886"/>
            </a:avLst>
          </a:prstGeom>
          <a:ln w="57150">
            <a:solidFill>
              <a:srgbClr val="FF0000"/>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86" name="Freccia a destra 185"/>
          <p:cNvSpPr/>
          <p:nvPr/>
        </p:nvSpPr>
        <p:spPr>
          <a:xfrm rot="9095762" flipV="1">
            <a:off x="9429177" y="5673548"/>
            <a:ext cx="2070967" cy="753500"/>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a:t>
            </a:r>
            <a:r>
              <a:rPr lang="en-US" dirty="0">
                <a:solidFill>
                  <a:schemeClr val="tx1"/>
                </a:solidFill>
              </a:rPr>
              <a:t>DOWLOAD</a:t>
            </a:r>
          </a:p>
        </p:txBody>
      </p:sp>
      <p:sp>
        <p:nvSpPr>
          <p:cNvPr id="188" name="CasellaDiTesto 187"/>
          <p:cNvSpPr txBox="1"/>
          <p:nvPr/>
        </p:nvSpPr>
        <p:spPr>
          <a:xfrm rot="745217">
            <a:off x="8483386" y="39581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5" name="Gruppo 204"/>
          <p:cNvGrpSpPr/>
          <p:nvPr/>
        </p:nvGrpSpPr>
        <p:grpSpPr>
          <a:xfrm>
            <a:off x="8532830" y="5861367"/>
            <a:ext cx="499000" cy="824300"/>
            <a:chOff x="4982630" y="5525686"/>
            <a:chExt cx="702733" cy="1050783"/>
          </a:xfrm>
        </p:grpSpPr>
        <p:sp>
          <p:nvSpPr>
            <p:cNvPr id="206" name="Triangolo isoscele 205"/>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7" name="Ovale 206"/>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34" name="Gruppo 233"/>
          <p:cNvGrpSpPr/>
          <p:nvPr/>
        </p:nvGrpSpPr>
        <p:grpSpPr>
          <a:xfrm>
            <a:off x="11301391" y="1535845"/>
            <a:ext cx="499000" cy="824300"/>
            <a:chOff x="4982630" y="5525686"/>
            <a:chExt cx="702733" cy="1050783"/>
          </a:xfrm>
        </p:grpSpPr>
        <p:sp>
          <p:nvSpPr>
            <p:cNvPr id="235" name="Triangolo isoscele 23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8" name="Ovale 237"/>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1" name="Gruppo 240"/>
          <p:cNvGrpSpPr/>
          <p:nvPr/>
        </p:nvGrpSpPr>
        <p:grpSpPr>
          <a:xfrm>
            <a:off x="10943533" y="1414310"/>
            <a:ext cx="499000" cy="824300"/>
            <a:chOff x="4982630" y="5525686"/>
            <a:chExt cx="702733" cy="1050783"/>
          </a:xfrm>
        </p:grpSpPr>
        <p:sp>
          <p:nvSpPr>
            <p:cNvPr id="242" name="Triangolo isoscele 241"/>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4" name="Ovale 243"/>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45" name="Freccia a destra 244"/>
          <p:cNvSpPr/>
          <p:nvPr/>
        </p:nvSpPr>
        <p:spPr>
          <a:xfrm rot="5400000" flipH="1" flipV="1">
            <a:off x="10374697" y="3362195"/>
            <a:ext cx="2324059"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solidFill>
                  <a:schemeClr val="tx1"/>
                </a:solidFill>
              </a:rPr>
              <a:t>FileC</a:t>
            </a:r>
            <a:r>
              <a:rPr lang="en-US" dirty="0" smtClean="0">
                <a:solidFill>
                  <a:schemeClr val="tx1"/>
                </a:solidFill>
              </a:rPr>
              <a:t> DOWLOAD</a:t>
            </a:r>
            <a:endParaRPr lang="en-US" dirty="0">
              <a:solidFill>
                <a:schemeClr val="tx1"/>
              </a:solidFill>
            </a:endParaRPr>
          </a:p>
        </p:txBody>
      </p:sp>
      <p:cxnSp>
        <p:nvCxnSpPr>
          <p:cNvPr id="246" name="Connettore 2 245"/>
          <p:cNvCxnSpPr>
            <a:stCxn id="242" idx="1"/>
            <a:endCxn id="8" idx="2"/>
          </p:cNvCxnSpPr>
          <p:nvPr/>
        </p:nvCxnSpPr>
        <p:spPr>
          <a:xfrm flipH="1">
            <a:off x="6142960" y="1910709"/>
            <a:ext cx="4925323" cy="202058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grpSp>
        <p:nvGrpSpPr>
          <p:cNvPr id="212" name="Gruppo 211"/>
          <p:cNvGrpSpPr/>
          <p:nvPr/>
        </p:nvGrpSpPr>
        <p:grpSpPr>
          <a:xfrm>
            <a:off x="94002" y="4535720"/>
            <a:ext cx="499000" cy="824300"/>
            <a:chOff x="4982630" y="5525686"/>
            <a:chExt cx="702733" cy="1050783"/>
          </a:xfrm>
        </p:grpSpPr>
        <p:sp>
          <p:nvSpPr>
            <p:cNvPr id="215" name="Triangolo isoscele 214"/>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8" name="Ovale 217"/>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222" name="Freccia a destra 221"/>
          <p:cNvSpPr/>
          <p:nvPr/>
        </p:nvSpPr>
        <p:spPr>
          <a:xfrm rot="8644145" flipV="1">
            <a:off x="271061" y="3702880"/>
            <a:ext cx="1999769" cy="733663"/>
          </a:xfrm>
          <a:prstGeom prst="rightArrow">
            <a:avLst/>
          </a:prstGeom>
          <a:solidFill>
            <a:schemeClr val="accent4">
              <a:lumMod val="60000"/>
              <a:lumOff val="40000"/>
            </a:schemeClr>
          </a:solidFill>
          <a:ln>
            <a:solidFill>
              <a:schemeClr val="tx1"/>
            </a:solidFill>
          </a:ln>
        </p:spPr>
        <p:txBody>
          <a:bodyPr wrap="square" rtlCol="0">
            <a:spAutoFit/>
          </a:bodyPr>
          <a:lstStyle/>
          <a:p>
            <a:pPr algn="ctr"/>
            <a:r>
              <a:rPr lang="en-US" dirty="0" err="1">
                <a:solidFill>
                  <a:schemeClr val="tx1"/>
                </a:solidFill>
              </a:rPr>
              <a:t>FileC</a:t>
            </a:r>
            <a:r>
              <a:rPr lang="en-US" dirty="0">
                <a:solidFill>
                  <a:schemeClr val="tx1"/>
                </a:solidFill>
              </a:rPr>
              <a:t> DOWLOAD</a:t>
            </a:r>
          </a:p>
        </p:txBody>
      </p:sp>
      <p:grpSp>
        <p:nvGrpSpPr>
          <p:cNvPr id="229" name="Gruppo 228"/>
          <p:cNvGrpSpPr/>
          <p:nvPr/>
        </p:nvGrpSpPr>
        <p:grpSpPr>
          <a:xfrm>
            <a:off x="8826037" y="104391"/>
            <a:ext cx="499000" cy="824300"/>
            <a:chOff x="4982630" y="5525686"/>
            <a:chExt cx="702733" cy="1050783"/>
          </a:xfrm>
        </p:grpSpPr>
        <p:sp>
          <p:nvSpPr>
            <p:cNvPr id="247" name="Triangolo isoscele 246"/>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8" name="Ovale 247"/>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397299677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ttangolo 4"/>
          <p:cNvSpPr/>
          <p:nvPr/>
        </p:nvSpPr>
        <p:spPr>
          <a:xfrm>
            <a:off x="8864668" y="2715290"/>
            <a:ext cx="1914765" cy="1313507"/>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Disk Node</a:t>
            </a:r>
            <a:endParaRPr lang="en-GB" dirty="0"/>
          </a:p>
        </p:txBody>
      </p:sp>
      <p:sp>
        <p:nvSpPr>
          <p:cNvPr id="6" name="Triangolo isoscele 5"/>
          <p:cNvSpPr/>
          <p:nvPr/>
        </p:nvSpPr>
        <p:spPr>
          <a:xfrm>
            <a:off x="1206501" y="316873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e 6"/>
          <p:cNvSpPr/>
          <p:nvPr/>
        </p:nvSpPr>
        <p:spPr>
          <a:xfrm>
            <a:off x="1312335" y="295393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asellaDiTesto 8"/>
          <p:cNvSpPr txBox="1"/>
          <p:nvPr/>
        </p:nvSpPr>
        <p:spPr>
          <a:xfrm>
            <a:off x="2061633" y="3098785"/>
            <a:ext cx="1093441" cy="369332"/>
          </a:xfrm>
          <a:prstGeom prst="rect">
            <a:avLst/>
          </a:prstGeom>
          <a:noFill/>
        </p:spPr>
        <p:txBody>
          <a:bodyPr wrap="none" rtlCol="0">
            <a:spAutoFit/>
          </a:bodyPr>
          <a:lstStyle/>
          <a:p>
            <a:r>
              <a:rPr lang="en-GB" dirty="0" smtClean="0"/>
              <a:t>Stat a File</a:t>
            </a:r>
            <a:endParaRPr lang="en-GB" dirty="0"/>
          </a:p>
        </p:txBody>
      </p:sp>
      <p:sp>
        <p:nvSpPr>
          <p:cNvPr id="11" name="CasellaDiTesto 10"/>
          <p:cNvSpPr txBox="1"/>
          <p:nvPr/>
        </p:nvSpPr>
        <p:spPr>
          <a:xfrm>
            <a:off x="3433233" y="5142334"/>
            <a:ext cx="2154436" cy="369332"/>
          </a:xfrm>
          <a:prstGeom prst="rect">
            <a:avLst/>
          </a:prstGeom>
          <a:noFill/>
        </p:spPr>
        <p:txBody>
          <a:bodyPr wrap="none" rtlCol="0">
            <a:spAutoFit/>
          </a:bodyPr>
          <a:lstStyle/>
          <a:p>
            <a:r>
              <a:rPr lang="en-GB" dirty="0" smtClean="0"/>
              <a:t>Send file information</a:t>
            </a:r>
            <a:endParaRPr lang="en-GB" dirty="0"/>
          </a:p>
        </p:txBody>
      </p:sp>
      <p:cxnSp>
        <p:nvCxnSpPr>
          <p:cNvPr id="51" name="Connettore 2 50"/>
          <p:cNvCxnSpPr/>
          <p:nvPr/>
        </p:nvCxnSpPr>
        <p:spPr>
          <a:xfrm>
            <a:off x="2189249" y="3482529"/>
            <a:ext cx="10414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Titolo 1"/>
          <p:cNvSpPr>
            <a:spLocks noGrp="1"/>
          </p:cNvSpPr>
          <p:nvPr>
            <p:ph type="title"/>
          </p:nvPr>
        </p:nvSpPr>
        <p:spPr/>
        <p:txBody>
          <a:bodyPr vert="horz" lIns="91440" tIns="45720" rIns="91440" bIns="45720" rtlCol="0" anchor="ctr">
            <a:normAutofit/>
          </a:bodyPr>
          <a:lstStyle/>
          <a:p>
            <a:r>
              <a:rPr lang="en-GB" b="1" dirty="0">
                <a:solidFill>
                  <a:schemeClr val="tx2"/>
                </a:solidFill>
                <a:latin typeface="Arial" pitchFamily="34" charset="0"/>
                <a:cs typeface="Arial" pitchFamily="34" charset="0"/>
              </a:rPr>
              <a:t>File </a:t>
            </a:r>
            <a:r>
              <a:rPr lang="en-GB" b="1" dirty="0" smtClean="0">
                <a:solidFill>
                  <a:schemeClr val="tx2"/>
                </a:solidFill>
                <a:latin typeface="Arial" pitchFamily="34" charset="0"/>
                <a:cs typeface="Arial" pitchFamily="34" charset="0"/>
              </a:rPr>
              <a:t>Stat in a Volatile Pool</a:t>
            </a:r>
            <a:endParaRPr lang="en-GB" b="1" dirty="0">
              <a:solidFill>
                <a:schemeClr val="tx2"/>
              </a:solidFill>
              <a:latin typeface="Arial" pitchFamily="34" charset="0"/>
              <a:cs typeface="Arial" pitchFamily="34" charset="0"/>
            </a:endParaRPr>
          </a:p>
        </p:txBody>
      </p:sp>
      <p:sp>
        <p:nvSpPr>
          <p:cNvPr id="33" name="Rettangolo 32"/>
          <p:cNvSpPr/>
          <p:nvPr/>
        </p:nvSpPr>
        <p:spPr>
          <a:xfrm>
            <a:off x="3560543" y="2633745"/>
            <a:ext cx="4157132" cy="166874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ombo 33"/>
          <p:cNvSpPr/>
          <p:nvPr/>
        </p:nvSpPr>
        <p:spPr>
          <a:xfrm>
            <a:off x="3733490" y="2782265"/>
            <a:ext cx="1645949" cy="1436590"/>
          </a:xfrm>
          <a:prstGeom prst="diamond">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File is there</a:t>
            </a:r>
            <a:endParaRPr lang="en-GB" dirty="0"/>
          </a:p>
        </p:txBody>
      </p:sp>
      <p:sp>
        <p:nvSpPr>
          <p:cNvPr id="36" name="Rettangolo 35"/>
          <p:cNvSpPr/>
          <p:nvPr/>
        </p:nvSpPr>
        <p:spPr>
          <a:xfrm>
            <a:off x="6298892" y="3082375"/>
            <a:ext cx="1321415" cy="836370"/>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dirty="0" smtClean="0"/>
              <a:t>Script simulate file metadata</a:t>
            </a:r>
          </a:p>
        </p:txBody>
      </p:sp>
      <p:cxnSp>
        <p:nvCxnSpPr>
          <p:cNvPr id="39" name="Connettore 2 38"/>
          <p:cNvCxnSpPr>
            <a:stCxn id="34" idx="3"/>
            <a:endCxn id="36" idx="1"/>
          </p:cNvCxnSpPr>
          <p:nvPr/>
        </p:nvCxnSpPr>
        <p:spPr>
          <a:xfrm>
            <a:off x="5379439" y="3500560"/>
            <a:ext cx="919453"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1" name="CasellaDiTesto 40"/>
          <p:cNvSpPr txBox="1"/>
          <p:nvPr/>
        </p:nvSpPr>
        <p:spPr>
          <a:xfrm>
            <a:off x="5379439" y="3106802"/>
            <a:ext cx="455574" cy="369332"/>
          </a:xfrm>
          <a:prstGeom prst="rect">
            <a:avLst/>
          </a:prstGeom>
          <a:noFill/>
        </p:spPr>
        <p:txBody>
          <a:bodyPr wrap="none" rtlCol="0">
            <a:spAutoFit/>
          </a:bodyPr>
          <a:lstStyle/>
          <a:p>
            <a:r>
              <a:rPr lang="en-GB" dirty="0" smtClean="0"/>
              <a:t>No</a:t>
            </a:r>
            <a:endParaRPr lang="en-GB" dirty="0"/>
          </a:p>
        </p:txBody>
      </p:sp>
      <p:cxnSp>
        <p:nvCxnSpPr>
          <p:cNvPr id="42" name="Connettore 4 41"/>
          <p:cNvCxnSpPr>
            <a:stCxn id="36" idx="2"/>
          </p:cNvCxnSpPr>
          <p:nvPr/>
        </p:nvCxnSpPr>
        <p:spPr>
          <a:xfrm rot="5400000">
            <a:off x="5215503" y="3259706"/>
            <a:ext cx="1085058" cy="2403136"/>
          </a:xfrm>
          <a:prstGeom prst="bentConnector2">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6" name="Rettangolo 45"/>
          <p:cNvSpPr/>
          <p:nvPr/>
        </p:nvSpPr>
        <p:spPr>
          <a:xfrm>
            <a:off x="4947673" y="2608363"/>
            <a:ext cx="1323504" cy="369332"/>
          </a:xfrm>
          <a:prstGeom prst="rect">
            <a:avLst/>
          </a:prstGeom>
        </p:spPr>
        <p:txBody>
          <a:bodyPr wrap="none">
            <a:spAutoFit/>
          </a:bodyPr>
          <a:lstStyle/>
          <a:p>
            <a:pPr algn="ctr"/>
            <a:r>
              <a:rPr lang="en-GB" dirty="0" smtClean="0">
                <a:solidFill>
                  <a:schemeClr val="bg1"/>
                </a:solidFill>
              </a:rPr>
              <a:t>HEAD NODE</a:t>
            </a:r>
            <a:endParaRPr lang="en-GB" dirty="0">
              <a:solidFill>
                <a:schemeClr val="bg1"/>
              </a:solidFill>
            </a:endParaRPr>
          </a:p>
        </p:txBody>
      </p:sp>
      <p:cxnSp>
        <p:nvCxnSpPr>
          <p:cNvPr id="47" name="Connettore 4 46"/>
          <p:cNvCxnSpPr>
            <a:stCxn id="34" idx="2"/>
            <a:endCxn id="6" idx="3"/>
          </p:cNvCxnSpPr>
          <p:nvPr/>
        </p:nvCxnSpPr>
        <p:spPr>
          <a:xfrm rot="5400000" flipH="1">
            <a:off x="2950099" y="2612489"/>
            <a:ext cx="214136" cy="2998597"/>
          </a:xfrm>
          <a:prstGeom prst="bentConnector3">
            <a:avLst>
              <a:gd name="adj1" fmla="val -371666"/>
            </a:avLst>
          </a:prstGeom>
          <a:ln w="190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9" name="CasellaDiTesto 48"/>
          <p:cNvSpPr txBox="1"/>
          <p:nvPr/>
        </p:nvSpPr>
        <p:spPr>
          <a:xfrm>
            <a:off x="4556464" y="4351341"/>
            <a:ext cx="485518" cy="369332"/>
          </a:xfrm>
          <a:prstGeom prst="rect">
            <a:avLst/>
          </a:prstGeom>
          <a:noFill/>
        </p:spPr>
        <p:txBody>
          <a:bodyPr wrap="none" rtlCol="0">
            <a:spAutoFit/>
          </a:bodyPr>
          <a:lstStyle/>
          <a:p>
            <a:r>
              <a:rPr lang="en-GB" dirty="0" smtClean="0"/>
              <a:t>Yes</a:t>
            </a:r>
            <a:endParaRPr lang="en-GB" dirty="0"/>
          </a:p>
        </p:txBody>
      </p:sp>
      <p:cxnSp>
        <p:nvCxnSpPr>
          <p:cNvPr id="21" name="Connettore 2 20"/>
          <p:cNvCxnSpPr/>
          <p:nvPr/>
        </p:nvCxnSpPr>
        <p:spPr>
          <a:xfrm flipV="1">
            <a:off x="6766569" y="1834509"/>
            <a:ext cx="1325487" cy="1143186"/>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2" name="Connettore 2 21"/>
          <p:cNvCxnSpPr/>
          <p:nvPr/>
        </p:nvCxnSpPr>
        <p:spPr>
          <a:xfrm flipH="1">
            <a:off x="7160446" y="1919985"/>
            <a:ext cx="1189736" cy="103395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3" name="Nuvola 22"/>
          <p:cNvSpPr/>
          <p:nvPr/>
        </p:nvSpPr>
        <p:spPr>
          <a:xfrm>
            <a:off x="7952252" y="571488"/>
            <a:ext cx="2685388" cy="136462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Data Grid</a:t>
            </a:r>
          </a:p>
          <a:p>
            <a:pPr algn="ctr"/>
            <a:r>
              <a:rPr lang="en-GB" dirty="0" smtClean="0"/>
              <a:t>Or Any external resources</a:t>
            </a:r>
          </a:p>
        </p:txBody>
      </p:sp>
    </p:spTree>
    <p:extLst>
      <p:ext uri="{BB962C8B-B14F-4D97-AF65-F5344CB8AC3E}">
        <p14:creationId xmlns:p14="http://schemas.microsoft.com/office/powerpoint/2010/main" val="1670755851"/>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600" b="1" dirty="0" smtClean="0">
                <a:solidFill>
                  <a:schemeClr val="tx2"/>
                </a:solidFill>
                <a:latin typeface="Arial" pitchFamily="34" charset="0"/>
                <a:cs typeface="Arial" pitchFamily="34" charset="0"/>
              </a:rPr>
              <a:t>DYNAFED </a:t>
            </a:r>
            <a:endParaRPr lang="en-US" sz="3600" b="1" dirty="0">
              <a:solidFill>
                <a:schemeClr val="tx2"/>
              </a:solidFill>
              <a:latin typeface="Arial" pitchFamily="34" charset="0"/>
              <a:cs typeface="Arial" pitchFamily="34" charset="0"/>
            </a:endParaRPr>
          </a:p>
        </p:txBody>
      </p:sp>
      <p:sp>
        <p:nvSpPr>
          <p:cNvPr id="4" name="Segnaposto numero diapositiva 3"/>
          <p:cNvSpPr>
            <a:spLocks noGrp="1"/>
          </p:cNvSpPr>
          <p:nvPr>
            <p:ph type="sldNum" sz="quarter" idx="12"/>
          </p:nvPr>
        </p:nvSpPr>
        <p:spPr/>
        <p:txBody>
          <a:bodyPr/>
          <a:lstStyle/>
          <a:p>
            <a:fld id="{85C5FA45-24C6-4A0A-BD22-F1947CFFB231}" type="slidenum">
              <a:rPr lang="it-IT" smtClean="0"/>
              <a:t>50</a:t>
            </a:fld>
            <a:endParaRPr lang="it-IT"/>
          </a:p>
        </p:txBody>
      </p:sp>
      <p:pic>
        <p:nvPicPr>
          <p:cNvPr id="1026" name="Picture 2" descr="Risultati immagini per dynafe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73291" y="1959429"/>
            <a:ext cx="7067840" cy="4396920"/>
          </a:xfrm>
          <a:prstGeom prst="rect">
            <a:avLst/>
          </a:prstGeom>
          <a:noFill/>
          <a:extLst>
            <a:ext uri="{909E8E84-426E-40DD-AFC4-6F175D3DCCD1}">
              <a14:hiddenFill xmlns:a14="http://schemas.microsoft.com/office/drawing/2010/main">
                <a:solidFill>
                  <a:srgbClr val="FFFFFF"/>
                </a:solidFill>
              </a14:hiddenFill>
            </a:ext>
          </a:extLst>
        </p:spPr>
      </p:pic>
      <p:sp>
        <p:nvSpPr>
          <p:cNvPr id="5" name="Rettangolo 4"/>
          <p:cNvSpPr/>
          <p:nvPr/>
        </p:nvSpPr>
        <p:spPr>
          <a:xfrm>
            <a:off x="7441131" y="1185679"/>
            <a:ext cx="4528456" cy="4708981"/>
          </a:xfrm>
          <a:prstGeom prst="rect">
            <a:avLst/>
          </a:prstGeom>
        </p:spPr>
        <p:txBody>
          <a:bodyPr wrap="square">
            <a:spAutoFit/>
          </a:bodyPr>
          <a:lstStyle/>
          <a:p>
            <a:r>
              <a:rPr lang="en-US" sz="2000" dirty="0" smtClean="0"/>
              <a:t>Dynamic </a:t>
            </a:r>
            <a:r>
              <a:rPr lang="en-US" sz="2000" dirty="0"/>
              <a:t>Federations </a:t>
            </a:r>
            <a:r>
              <a:rPr lang="en-US" sz="2000" dirty="0" smtClean="0"/>
              <a:t>system.</a:t>
            </a:r>
          </a:p>
          <a:p>
            <a:r>
              <a:rPr lang="en-US" sz="2000" dirty="0" smtClean="0"/>
              <a:t>It can aggregate namespaces of different type of storages</a:t>
            </a:r>
          </a:p>
          <a:p>
            <a:pPr marL="285750" indent="-285750">
              <a:buFont typeface="Arial" panose="020B0604020202020204" pitchFamily="34" charset="0"/>
              <a:buChar char="•"/>
            </a:pPr>
            <a:r>
              <a:rPr lang="en-US" sz="2000" dirty="0" smtClean="0"/>
              <a:t>HTTP/</a:t>
            </a:r>
            <a:r>
              <a:rPr lang="en-US" sz="2000" dirty="0" err="1" smtClean="0"/>
              <a:t>Webdav</a:t>
            </a:r>
            <a:r>
              <a:rPr lang="en-US" sz="2000" dirty="0" smtClean="0"/>
              <a:t> Storage</a:t>
            </a:r>
          </a:p>
          <a:p>
            <a:pPr marL="285750" indent="-285750">
              <a:buFont typeface="Arial" panose="020B0604020202020204" pitchFamily="34" charset="0"/>
              <a:buChar char="•"/>
            </a:pPr>
            <a:r>
              <a:rPr lang="en-US" sz="2000" dirty="0" smtClean="0"/>
              <a:t>S3 storage </a:t>
            </a:r>
          </a:p>
          <a:p>
            <a:pPr marL="285750" indent="-285750">
              <a:buFont typeface="Arial" panose="020B0604020202020204" pitchFamily="34" charset="0"/>
              <a:buChar char="•"/>
            </a:pPr>
            <a:r>
              <a:rPr lang="en-US" sz="2000" dirty="0" smtClean="0"/>
              <a:t>NFS</a:t>
            </a:r>
          </a:p>
          <a:p>
            <a:pPr marL="285750" indent="-285750">
              <a:buFont typeface="Arial" panose="020B0604020202020204" pitchFamily="34" charset="0"/>
              <a:buChar char="•"/>
            </a:pPr>
            <a:r>
              <a:rPr lang="en-US" sz="2000" dirty="0" smtClean="0"/>
              <a:t>LFC </a:t>
            </a:r>
          </a:p>
          <a:p>
            <a:pPr marL="285750" indent="-285750">
              <a:buFont typeface="Arial" panose="020B0604020202020204" pitchFamily="34" charset="0"/>
              <a:buChar char="•"/>
            </a:pPr>
            <a:r>
              <a:rPr lang="en-US" sz="2000" dirty="0" smtClean="0"/>
              <a:t>Others</a:t>
            </a:r>
          </a:p>
          <a:p>
            <a:r>
              <a:rPr lang="en-US" sz="2000" dirty="0" smtClean="0"/>
              <a:t>Storage aggregation is made on the fly </a:t>
            </a:r>
            <a:endParaRPr lang="en-US" sz="2000" dirty="0"/>
          </a:p>
          <a:p>
            <a:r>
              <a:rPr lang="en-US" sz="2000" dirty="0"/>
              <a:t>F</a:t>
            </a:r>
            <a:r>
              <a:rPr lang="en-US" sz="2000" dirty="0" smtClean="0"/>
              <a:t>ile metadata are cached on the Dynafed machine.</a:t>
            </a:r>
          </a:p>
          <a:p>
            <a:r>
              <a:rPr lang="en-US" sz="2000" dirty="0" smtClean="0"/>
              <a:t>For the client point of view, Dynafed works as a redirector: </a:t>
            </a:r>
          </a:p>
          <a:p>
            <a:r>
              <a:rPr lang="en-US" sz="2000" dirty="0" smtClean="0"/>
              <a:t>When a client ask for a file to it will be redirect the one of the available replicas. </a:t>
            </a:r>
            <a:endParaRPr lang="en-US" sz="2000" dirty="0"/>
          </a:p>
        </p:txBody>
      </p:sp>
    </p:spTree>
    <p:extLst>
      <p:ext uri="{BB962C8B-B14F-4D97-AF65-F5344CB8AC3E}">
        <p14:creationId xmlns:p14="http://schemas.microsoft.com/office/powerpoint/2010/main" val="3452716151"/>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normAutofit/>
          </a:bodyPr>
          <a:lstStyle/>
          <a:p>
            <a:r>
              <a:rPr lang="en-US" sz="3600" b="1" dirty="0">
                <a:solidFill>
                  <a:schemeClr val="tx2"/>
                </a:solidFill>
                <a:latin typeface="Arial" pitchFamily="34" charset="0"/>
                <a:cs typeface="Arial" pitchFamily="34" charset="0"/>
              </a:rPr>
              <a:t>Dynafed file representation: </a:t>
            </a:r>
            <a:r>
              <a:rPr lang="en-US" sz="3600" b="1" dirty="0" err="1" smtClean="0">
                <a:solidFill>
                  <a:schemeClr val="tx2"/>
                </a:solidFill>
                <a:latin typeface="Arial" pitchFamily="34" charset="0"/>
                <a:cs typeface="Arial" pitchFamily="34" charset="0"/>
              </a:rPr>
              <a:t>Metalink</a:t>
            </a:r>
            <a:endParaRPr lang="en-US" sz="3600" b="1" dirty="0">
              <a:solidFill>
                <a:schemeClr val="tx2"/>
              </a:solidFill>
              <a:latin typeface="Arial" pitchFamily="34" charset="0"/>
              <a:cs typeface="Arial" pitchFamily="34" charset="0"/>
            </a:endParaRPr>
          </a:p>
        </p:txBody>
      </p:sp>
      <p:sp>
        <p:nvSpPr>
          <p:cNvPr id="3" name="Segnaposto contenuto 2"/>
          <p:cNvSpPr>
            <a:spLocks noGrp="1"/>
          </p:cNvSpPr>
          <p:nvPr>
            <p:ph idx="1"/>
          </p:nvPr>
        </p:nvSpPr>
        <p:spPr/>
        <p:txBody>
          <a:bodyPr/>
          <a:lstStyle/>
          <a:p>
            <a:endParaRPr lang="en-US"/>
          </a:p>
        </p:txBody>
      </p:sp>
      <p:sp>
        <p:nvSpPr>
          <p:cNvPr id="4" name="Segnaposto numero diapositiva 3"/>
          <p:cNvSpPr>
            <a:spLocks noGrp="1"/>
          </p:cNvSpPr>
          <p:nvPr>
            <p:ph type="sldNum" sz="quarter" idx="12"/>
          </p:nvPr>
        </p:nvSpPr>
        <p:spPr/>
        <p:txBody>
          <a:bodyPr/>
          <a:lstStyle/>
          <a:p>
            <a:fld id="{85C5FA45-24C6-4A0A-BD22-F1947CFFB231}" type="slidenum">
              <a:rPr lang="it-IT" smtClean="0"/>
              <a:t>51</a:t>
            </a:fld>
            <a:endParaRPr lang="it-IT"/>
          </a:p>
        </p:txBody>
      </p:sp>
      <p:pic>
        <p:nvPicPr>
          <p:cNvPr id="6" name="Immagine 5"/>
          <p:cNvPicPr>
            <a:picLocks noChangeAspect="1"/>
          </p:cNvPicPr>
          <p:nvPr/>
        </p:nvPicPr>
        <p:blipFill>
          <a:blip r:embed="rId2"/>
          <a:stretch>
            <a:fillRect/>
          </a:stretch>
        </p:blipFill>
        <p:spPr>
          <a:xfrm>
            <a:off x="0" y="1528763"/>
            <a:ext cx="12003241" cy="4783137"/>
          </a:xfrm>
          <a:prstGeom prst="rect">
            <a:avLst/>
          </a:prstGeom>
        </p:spPr>
      </p:pic>
    </p:spTree>
    <p:extLst>
      <p:ext uri="{BB962C8B-B14F-4D97-AF65-F5344CB8AC3E}">
        <p14:creationId xmlns:p14="http://schemas.microsoft.com/office/powerpoint/2010/main" val="779286529"/>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a:lstStyle/>
          <a:p>
            <a:endParaRPr lang="en-US"/>
          </a:p>
        </p:txBody>
      </p:sp>
      <p:sp>
        <p:nvSpPr>
          <p:cNvPr id="3" name="Segnaposto contenuto 2"/>
          <p:cNvSpPr>
            <a:spLocks noGrp="1"/>
          </p:cNvSpPr>
          <p:nvPr>
            <p:ph idx="1"/>
          </p:nvPr>
        </p:nvSpPr>
        <p:spPr/>
        <p:txBody>
          <a:bodyPr/>
          <a:lstStyle/>
          <a:p>
            <a:endParaRPr lang="en-US"/>
          </a:p>
        </p:txBody>
      </p:sp>
      <p:sp>
        <p:nvSpPr>
          <p:cNvPr id="4" name="Segnaposto numero diapositiva 3"/>
          <p:cNvSpPr>
            <a:spLocks noGrp="1"/>
          </p:cNvSpPr>
          <p:nvPr>
            <p:ph type="sldNum" sz="quarter" idx="12"/>
          </p:nvPr>
        </p:nvSpPr>
        <p:spPr/>
        <p:txBody>
          <a:bodyPr/>
          <a:lstStyle/>
          <a:p>
            <a:fld id="{85C5FA45-24C6-4A0A-BD22-F1947CFFB231}" type="slidenum">
              <a:rPr lang="it-IT" smtClean="0"/>
              <a:t>52</a:t>
            </a:fld>
            <a:endParaRPr lang="it-IT"/>
          </a:p>
        </p:txBody>
      </p:sp>
      <p:pic>
        <p:nvPicPr>
          <p:cNvPr id="5" name="Immagine 4"/>
          <p:cNvPicPr>
            <a:picLocks noChangeAspect="1"/>
          </p:cNvPicPr>
          <p:nvPr/>
        </p:nvPicPr>
        <p:blipFill>
          <a:blip r:embed="rId2"/>
          <a:stretch>
            <a:fillRect/>
          </a:stretch>
        </p:blipFill>
        <p:spPr>
          <a:xfrm>
            <a:off x="537882" y="2197205"/>
            <a:ext cx="11337551" cy="2290750"/>
          </a:xfrm>
          <a:prstGeom prst="rect">
            <a:avLst/>
          </a:prstGeom>
        </p:spPr>
      </p:pic>
    </p:spTree>
    <p:extLst>
      <p:ext uri="{BB962C8B-B14F-4D97-AF65-F5344CB8AC3E}">
        <p14:creationId xmlns:p14="http://schemas.microsoft.com/office/powerpoint/2010/main" val="171814773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838200" y="365125"/>
            <a:ext cx="10863020" cy="1325563"/>
          </a:xfrm>
        </p:spPr>
        <p:txBody>
          <a:bodyPr vert="horz" lIns="91440" tIns="45720" rIns="91440" bIns="45720" rtlCol="0" anchor="ctr">
            <a:normAutofit/>
          </a:bodyPr>
          <a:lstStyle/>
          <a:p>
            <a:r>
              <a:rPr lang="en-US" b="1" dirty="0" smtClean="0">
                <a:solidFill>
                  <a:srgbClr val="0070C0"/>
                </a:solidFill>
              </a:rPr>
              <a:t>Dynafed and Cache: Model and implementation</a:t>
            </a:r>
            <a:endParaRPr lang="it-IT" b="1" dirty="0">
              <a:solidFill>
                <a:srgbClr val="0070C0"/>
              </a:solidFill>
            </a:endParaRPr>
          </a:p>
        </p:txBody>
      </p:sp>
      <p:grpSp>
        <p:nvGrpSpPr>
          <p:cNvPr id="25" name="Gruppo 24"/>
          <p:cNvGrpSpPr/>
          <p:nvPr/>
        </p:nvGrpSpPr>
        <p:grpSpPr>
          <a:xfrm>
            <a:off x="838200" y="1864939"/>
            <a:ext cx="2774985" cy="2401008"/>
            <a:chOff x="3873788" y="1799033"/>
            <a:chExt cx="1941589" cy="1723974"/>
          </a:xfrm>
        </p:grpSpPr>
        <p:sp>
          <p:nvSpPr>
            <p:cNvPr id="5" name="Rectangle 3">
              <a:extLst>
                <a:ext uri="{FF2B5EF4-FFF2-40B4-BE49-F238E27FC236}">
                  <a16:creationId xmlns:a16="http://schemas.microsoft.com/office/drawing/2014/main" xmlns="" id="{644A260C-1D09-4E23-B41C-293E90260CD1}"/>
                </a:ext>
              </a:extLst>
            </p:cNvPr>
            <p:cNvSpPr>
              <a:spLocks noChangeArrowheads="1"/>
            </p:cNvSpPr>
            <p:nvPr/>
          </p:nvSpPr>
          <p:spPr bwMode="auto">
            <a:xfrm>
              <a:off x="3873788" y="1799033"/>
              <a:ext cx="1941589" cy="433376"/>
            </a:xfrm>
            <a:prstGeom prst="rect">
              <a:avLst/>
            </a:pr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a:solidFill>
                    <a:srgbClr val="EEEEEE"/>
                  </a:solidFill>
                  <a:cs typeface="DejaVu Sans" charset="0"/>
                </a:rPr>
                <a:t>Application</a:t>
              </a:r>
            </a:p>
          </p:txBody>
        </p:sp>
        <p:sp>
          <p:nvSpPr>
            <p:cNvPr id="6" name="Rectangle 4">
              <a:extLst>
                <a:ext uri="{FF2B5EF4-FFF2-40B4-BE49-F238E27FC236}">
                  <a16:creationId xmlns:a16="http://schemas.microsoft.com/office/drawing/2014/main" xmlns="" id="{79794986-D511-4695-B084-73C69088668F}"/>
                </a:ext>
              </a:extLst>
            </p:cNvPr>
            <p:cNvSpPr>
              <a:spLocks noChangeArrowheads="1"/>
            </p:cNvSpPr>
            <p:nvPr/>
          </p:nvSpPr>
          <p:spPr bwMode="auto">
            <a:xfrm>
              <a:off x="3873788" y="2224067"/>
              <a:ext cx="1941589" cy="433376"/>
            </a:xfrm>
            <a:prstGeom prst="rect">
              <a:avLst/>
            </a:prstGeom>
            <a:solidFill>
              <a:srgbClr val="0099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a:solidFill>
                    <a:srgbClr val="EEEEEE"/>
                  </a:solidFill>
                  <a:cs typeface="DejaVu Sans" charset="0"/>
                </a:rPr>
                <a:t>Federation</a:t>
              </a:r>
            </a:p>
          </p:txBody>
        </p:sp>
        <p:sp>
          <p:nvSpPr>
            <p:cNvPr id="7" name="Rectangle 5">
              <a:extLst>
                <a:ext uri="{FF2B5EF4-FFF2-40B4-BE49-F238E27FC236}">
                  <a16:creationId xmlns:a16="http://schemas.microsoft.com/office/drawing/2014/main" xmlns="" id="{7764697F-8C8D-4F81-9BCA-32E291865B8F}"/>
                </a:ext>
              </a:extLst>
            </p:cNvPr>
            <p:cNvSpPr>
              <a:spLocks noChangeArrowheads="1"/>
            </p:cNvSpPr>
            <p:nvPr/>
          </p:nvSpPr>
          <p:spPr bwMode="auto">
            <a:xfrm>
              <a:off x="3873788" y="2649100"/>
              <a:ext cx="1941589" cy="433376"/>
            </a:xfrm>
            <a:prstGeom prst="rect">
              <a:avLst/>
            </a:prstGeom>
            <a:solidFill>
              <a:srgbClr val="0066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a:solidFill>
                    <a:srgbClr val="EEEEEE"/>
                  </a:solidFill>
                  <a:cs typeface="DejaVu Sans" charset="0"/>
                </a:rPr>
                <a:t>Cache</a:t>
              </a:r>
            </a:p>
          </p:txBody>
        </p:sp>
        <p:sp>
          <p:nvSpPr>
            <p:cNvPr id="8" name="Rectangle 6">
              <a:extLst>
                <a:ext uri="{FF2B5EF4-FFF2-40B4-BE49-F238E27FC236}">
                  <a16:creationId xmlns:a16="http://schemas.microsoft.com/office/drawing/2014/main" xmlns="" id="{678BF585-295C-496A-B35C-8739C90647FB}"/>
                </a:ext>
              </a:extLst>
            </p:cNvPr>
            <p:cNvSpPr>
              <a:spLocks noChangeArrowheads="1"/>
            </p:cNvSpPr>
            <p:nvPr/>
          </p:nvSpPr>
          <p:spPr bwMode="auto">
            <a:xfrm>
              <a:off x="3873788" y="3089631"/>
              <a:ext cx="1941589" cy="433376"/>
            </a:xfrm>
            <a:prstGeom prst="rect">
              <a:avLst/>
            </a:prstGeom>
            <a:solidFill>
              <a:srgbClr val="CC0066"/>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Storages</a:t>
              </a:r>
              <a:endParaRPr lang="en-US" altLang="it-IT" sz="2000" b="1" dirty="0">
                <a:solidFill>
                  <a:srgbClr val="EEEEEE"/>
                </a:solidFill>
                <a:cs typeface="DejaVu Sans" charset="0"/>
              </a:endParaRPr>
            </a:p>
          </p:txBody>
        </p:sp>
      </p:grpSp>
      <p:sp>
        <p:nvSpPr>
          <p:cNvPr id="17" name="AutoShape 15">
            <a:extLst>
              <a:ext uri="{FF2B5EF4-FFF2-40B4-BE49-F238E27FC236}">
                <a16:creationId xmlns:a16="http://schemas.microsoft.com/office/drawing/2014/main" xmlns="" id="{619E6C2C-8015-4573-A226-12B47DB84DC3}"/>
              </a:ext>
            </a:extLst>
          </p:cNvPr>
          <p:cNvSpPr>
            <a:spLocks noChangeArrowheads="1"/>
          </p:cNvSpPr>
          <p:nvPr/>
        </p:nvSpPr>
        <p:spPr bwMode="auto">
          <a:xfrm>
            <a:off x="2536031" y="2568558"/>
            <a:ext cx="566543" cy="289308"/>
          </a:xfrm>
          <a:custGeom>
            <a:avLst/>
            <a:gdLst>
              <a:gd name="G0" fmla="+- 1694 0 0"/>
              <a:gd name="G1" fmla="+- 1088 0 0"/>
            </a:gdLst>
            <a:ahLst/>
            <a:cxnLst>
              <a:cxn ang="0">
                <a:pos x="r" y="vc"/>
              </a:cxn>
              <a:cxn ang="5400000">
                <a:pos x="hc" y="b"/>
              </a:cxn>
              <a:cxn ang="10800000">
                <a:pos x="l" y="vc"/>
              </a:cxn>
              <a:cxn ang="16200000">
                <a:pos x="hc" y="t"/>
              </a:cxn>
            </a:cxnLst>
            <a:rect l="0" t="0" r="0" b="0"/>
            <a:pathLst>
              <a:path>
                <a:moveTo>
                  <a:pt x="0" y="272"/>
                </a:moveTo>
                <a:lnTo>
                  <a:pt x="1271" y="272"/>
                </a:lnTo>
                <a:lnTo>
                  <a:pt x="1271" y="0"/>
                </a:lnTo>
                <a:lnTo>
                  <a:pt x="1695" y="544"/>
                </a:lnTo>
                <a:lnTo>
                  <a:pt x="1271" y="1089"/>
                </a:lnTo>
                <a:lnTo>
                  <a:pt x="1271" y="816"/>
                </a:lnTo>
                <a:lnTo>
                  <a:pt x="0" y="816"/>
                </a:lnTo>
                <a:lnTo>
                  <a:pt x="0" y="272"/>
                </a:lnTo>
              </a:path>
            </a:pathLst>
          </a:cu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3200"/>
          </a:p>
        </p:txBody>
      </p:sp>
      <p:grpSp>
        <p:nvGrpSpPr>
          <p:cNvPr id="26" name="Gruppo 25"/>
          <p:cNvGrpSpPr/>
          <p:nvPr/>
        </p:nvGrpSpPr>
        <p:grpSpPr>
          <a:xfrm>
            <a:off x="4444064" y="1859957"/>
            <a:ext cx="2774985" cy="2401008"/>
            <a:chOff x="3873788" y="1799033"/>
            <a:chExt cx="1941589" cy="1723974"/>
          </a:xfrm>
        </p:grpSpPr>
        <p:sp>
          <p:nvSpPr>
            <p:cNvPr id="27" name="Rectangle 3">
              <a:extLst>
                <a:ext uri="{FF2B5EF4-FFF2-40B4-BE49-F238E27FC236}">
                  <a16:creationId xmlns:a16="http://schemas.microsoft.com/office/drawing/2014/main" xmlns="" id="{644A260C-1D09-4E23-B41C-293E90260CD1}"/>
                </a:ext>
              </a:extLst>
            </p:cNvPr>
            <p:cNvSpPr>
              <a:spLocks noChangeArrowheads="1"/>
            </p:cNvSpPr>
            <p:nvPr/>
          </p:nvSpPr>
          <p:spPr bwMode="auto">
            <a:xfrm>
              <a:off x="3873788" y="1799033"/>
              <a:ext cx="1941589" cy="433376"/>
            </a:xfrm>
            <a:prstGeom prst="rect">
              <a:avLst/>
            </a:pr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gbasf2</a:t>
              </a:r>
              <a:endParaRPr lang="en-US" altLang="it-IT" sz="2000" b="1" dirty="0">
                <a:solidFill>
                  <a:srgbClr val="EEEEEE"/>
                </a:solidFill>
                <a:cs typeface="DejaVu Sans" charset="0"/>
              </a:endParaRPr>
            </a:p>
          </p:txBody>
        </p:sp>
        <p:sp>
          <p:nvSpPr>
            <p:cNvPr id="28" name="Rectangle 4">
              <a:extLst>
                <a:ext uri="{FF2B5EF4-FFF2-40B4-BE49-F238E27FC236}">
                  <a16:creationId xmlns:a16="http://schemas.microsoft.com/office/drawing/2014/main" xmlns="" id="{79794986-D511-4695-B084-73C69088668F}"/>
                </a:ext>
              </a:extLst>
            </p:cNvPr>
            <p:cNvSpPr>
              <a:spLocks noChangeArrowheads="1"/>
            </p:cNvSpPr>
            <p:nvPr/>
          </p:nvSpPr>
          <p:spPr bwMode="auto">
            <a:xfrm>
              <a:off x="3873788" y="2224067"/>
              <a:ext cx="1941589" cy="433376"/>
            </a:xfrm>
            <a:prstGeom prst="rect">
              <a:avLst/>
            </a:prstGeom>
            <a:solidFill>
              <a:srgbClr val="0099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Dynafed</a:t>
              </a:r>
              <a:endParaRPr lang="en-US" altLang="it-IT" sz="2000" b="1" dirty="0">
                <a:solidFill>
                  <a:srgbClr val="EEEEEE"/>
                </a:solidFill>
                <a:cs typeface="DejaVu Sans" charset="0"/>
              </a:endParaRPr>
            </a:p>
          </p:txBody>
        </p:sp>
        <p:sp>
          <p:nvSpPr>
            <p:cNvPr id="29" name="Rectangle 5">
              <a:extLst>
                <a:ext uri="{FF2B5EF4-FFF2-40B4-BE49-F238E27FC236}">
                  <a16:creationId xmlns:a16="http://schemas.microsoft.com/office/drawing/2014/main" xmlns="" id="{7764697F-8C8D-4F81-9BCA-32E291865B8F}"/>
                </a:ext>
              </a:extLst>
            </p:cNvPr>
            <p:cNvSpPr>
              <a:spLocks noChangeArrowheads="1"/>
            </p:cNvSpPr>
            <p:nvPr/>
          </p:nvSpPr>
          <p:spPr bwMode="auto">
            <a:xfrm>
              <a:off x="3873788" y="2649100"/>
              <a:ext cx="1941589" cy="433376"/>
            </a:xfrm>
            <a:prstGeom prst="rect">
              <a:avLst/>
            </a:prstGeom>
            <a:solidFill>
              <a:srgbClr val="0066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DPM Volatile Pool</a:t>
              </a:r>
              <a:endParaRPr lang="en-US" altLang="it-IT" sz="2000" b="1" dirty="0">
                <a:solidFill>
                  <a:srgbClr val="EEEEEE"/>
                </a:solidFill>
                <a:cs typeface="DejaVu Sans" charset="0"/>
              </a:endParaRPr>
            </a:p>
          </p:txBody>
        </p:sp>
        <p:sp>
          <p:nvSpPr>
            <p:cNvPr id="30" name="Rectangle 6">
              <a:extLst>
                <a:ext uri="{FF2B5EF4-FFF2-40B4-BE49-F238E27FC236}">
                  <a16:creationId xmlns:a16="http://schemas.microsoft.com/office/drawing/2014/main" xmlns="" id="{678BF585-295C-496A-B35C-8739C90647FB}"/>
                </a:ext>
              </a:extLst>
            </p:cNvPr>
            <p:cNvSpPr>
              <a:spLocks noChangeArrowheads="1"/>
            </p:cNvSpPr>
            <p:nvPr/>
          </p:nvSpPr>
          <p:spPr bwMode="auto">
            <a:xfrm>
              <a:off x="3873788" y="3089631"/>
              <a:ext cx="1941589" cy="433376"/>
            </a:xfrm>
            <a:prstGeom prst="rect">
              <a:avLst/>
            </a:prstGeom>
            <a:solidFill>
              <a:srgbClr val="CC0066"/>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Belle II Https</a:t>
              </a:r>
            </a:p>
            <a:p>
              <a:pPr algn="ctr">
                <a:lnSpc>
                  <a:spcPct val="100000"/>
                </a:lnSpc>
              </a:pPr>
              <a:r>
                <a:rPr lang="en-US" altLang="it-IT" sz="2000" b="1" dirty="0" smtClean="0">
                  <a:solidFill>
                    <a:srgbClr val="EEEEEE"/>
                  </a:solidFill>
                  <a:cs typeface="DejaVu Sans" charset="0"/>
                </a:rPr>
                <a:t> Endpoints</a:t>
              </a:r>
              <a:endParaRPr lang="en-US" altLang="it-IT" sz="2000" b="1" dirty="0">
                <a:solidFill>
                  <a:srgbClr val="EEEEEE"/>
                </a:solidFill>
                <a:cs typeface="DejaVu Sans" charset="0"/>
              </a:endParaRPr>
            </a:p>
          </p:txBody>
        </p:sp>
      </p:grpSp>
      <p:sp>
        <p:nvSpPr>
          <p:cNvPr id="31" name="AutoShape 15">
            <a:extLst>
              <a:ext uri="{FF2B5EF4-FFF2-40B4-BE49-F238E27FC236}">
                <a16:creationId xmlns:a16="http://schemas.microsoft.com/office/drawing/2014/main" xmlns="" id="{619E6C2C-8015-4573-A226-12B47DB84DC3}"/>
              </a:ext>
            </a:extLst>
          </p:cNvPr>
          <p:cNvSpPr>
            <a:spLocks noChangeArrowheads="1"/>
          </p:cNvSpPr>
          <p:nvPr/>
        </p:nvSpPr>
        <p:spPr bwMode="auto">
          <a:xfrm>
            <a:off x="6141895" y="2563576"/>
            <a:ext cx="566543" cy="289308"/>
          </a:xfrm>
          <a:custGeom>
            <a:avLst/>
            <a:gdLst>
              <a:gd name="G0" fmla="+- 1694 0 0"/>
              <a:gd name="G1" fmla="+- 1088 0 0"/>
            </a:gdLst>
            <a:ahLst/>
            <a:cxnLst>
              <a:cxn ang="0">
                <a:pos x="r" y="vc"/>
              </a:cxn>
              <a:cxn ang="5400000">
                <a:pos x="hc" y="b"/>
              </a:cxn>
              <a:cxn ang="10800000">
                <a:pos x="l" y="vc"/>
              </a:cxn>
              <a:cxn ang="16200000">
                <a:pos x="hc" y="t"/>
              </a:cxn>
            </a:cxnLst>
            <a:rect l="0" t="0" r="0" b="0"/>
            <a:pathLst>
              <a:path>
                <a:moveTo>
                  <a:pt x="0" y="272"/>
                </a:moveTo>
                <a:lnTo>
                  <a:pt x="1271" y="272"/>
                </a:lnTo>
                <a:lnTo>
                  <a:pt x="1271" y="0"/>
                </a:lnTo>
                <a:lnTo>
                  <a:pt x="1695" y="544"/>
                </a:lnTo>
                <a:lnTo>
                  <a:pt x="1271" y="1089"/>
                </a:lnTo>
                <a:lnTo>
                  <a:pt x="1271" y="816"/>
                </a:lnTo>
                <a:lnTo>
                  <a:pt x="0" y="816"/>
                </a:lnTo>
                <a:lnTo>
                  <a:pt x="0" y="272"/>
                </a:lnTo>
              </a:path>
            </a:pathLst>
          </a:cu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3200"/>
          </a:p>
        </p:txBody>
      </p:sp>
      <p:grpSp>
        <p:nvGrpSpPr>
          <p:cNvPr id="32" name="Gruppo 31"/>
          <p:cNvGrpSpPr/>
          <p:nvPr/>
        </p:nvGrpSpPr>
        <p:grpSpPr>
          <a:xfrm>
            <a:off x="8067965" y="1859957"/>
            <a:ext cx="3633255" cy="2401008"/>
            <a:chOff x="3873788" y="1799033"/>
            <a:chExt cx="1941589" cy="1723974"/>
          </a:xfrm>
        </p:grpSpPr>
        <p:sp>
          <p:nvSpPr>
            <p:cNvPr id="33" name="Rectangle 3">
              <a:extLst>
                <a:ext uri="{FF2B5EF4-FFF2-40B4-BE49-F238E27FC236}">
                  <a16:creationId xmlns:a16="http://schemas.microsoft.com/office/drawing/2014/main" xmlns="" id="{644A260C-1D09-4E23-B41C-293E90260CD1}"/>
                </a:ext>
              </a:extLst>
            </p:cNvPr>
            <p:cNvSpPr>
              <a:spLocks noChangeArrowheads="1"/>
            </p:cNvSpPr>
            <p:nvPr/>
          </p:nvSpPr>
          <p:spPr bwMode="auto">
            <a:xfrm>
              <a:off x="3873788" y="1799033"/>
              <a:ext cx="1941589" cy="433376"/>
            </a:xfrm>
            <a:prstGeom prst="rect">
              <a:avLst/>
            </a:pr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WebDav Client</a:t>
              </a:r>
              <a:endParaRPr lang="en-US" altLang="it-IT" sz="2000" b="1" dirty="0">
                <a:solidFill>
                  <a:srgbClr val="EEEEEE"/>
                </a:solidFill>
                <a:cs typeface="DejaVu Sans" charset="0"/>
              </a:endParaRPr>
            </a:p>
          </p:txBody>
        </p:sp>
        <p:sp>
          <p:nvSpPr>
            <p:cNvPr id="34" name="Rectangle 4">
              <a:extLst>
                <a:ext uri="{FF2B5EF4-FFF2-40B4-BE49-F238E27FC236}">
                  <a16:creationId xmlns:a16="http://schemas.microsoft.com/office/drawing/2014/main" xmlns="" id="{79794986-D511-4695-B084-73C69088668F}"/>
                </a:ext>
              </a:extLst>
            </p:cNvPr>
            <p:cNvSpPr>
              <a:spLocks noChangeArrowheads="1"/>
            </p:cNvSpPr>
            <p:nvPr/>
          </p:nvSpPr>
          <p:spPr bwMode="auto">
            <a:xfrm>
              <a:off x="3873788" y="2224067"/>
              <a:ext cx="1941589" cy="433376"/>
            </a:xfrm>
            <a:prstGeom prst="rect">
              <a:avLst/>
            </a:prstGeom>
            <a:solidFill>
              <a:srgbClr val="0099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err="1" smtClean="0">
                  <a:solidFill>
                    <a:srgbClr val="EEEEEE"/>
                  </a:solidFill>
                  <a:cs typeface="DejaVu Sans" charset="0"/>
                </a:rPr>
                <a:t>Xrootd</a:t>
              </a:r>
              <a:r>
                <a:rPr lang="en-US" altLang="it-IT" sz="2000" b="1" dirty="0" smtClean="0">
                  <a:solidFill>
                    <a:srgbClr val="EEEEEE"/>
                  </a:solidFill>
                  <a:cs typeface="DejaVu Sans" charset="0"/>
                </a:rPr>
                <a:t> federation? </a:t>
              </a:r>
              <a:r>
                <a:rPr lang="en-US" altLang="it-IT" sz="2000" b="1" dirty="0" err="1" smtClean="0">
                  <a:solidFill>
                    <a:srgbClr val="EEEEEE"/>
                  </a:solidFill>
                  <a:cs typeface="DejaVu Sans" charset="0"/>
                </a:rPr>
                <a:t>Rucio</a:t>
              </a:r>
              <a:r>
                <a:rPr lang="en-US" altLang="it-IT" sz="2000" b="1" dirty="0">
                  <a:solidFill>
                    <a:srgbClr val="EEEEEE"/>
                  </a:solidFill>
                  <a:cs typeface="DejaVu Sans" charset="0"/>
                </a:rPr>
                <a:t>?</a:t>
              </a:r>
            </a:p>
          </p:txBody>
        </p:sp>
        <p:sp>
          <p:nvSpPr>
            <p:cNvPr id="35" name="Rectangle 5">
              <a:extLst>
                <a:ext uri="{FF2B5EF4-FFF2-40B4-BE49-F238E27FC236}">
                  <a16:creationId xmlns:a16="http://schemas.microsoft.com/office/drawing/2014/main" xmlns="" id="{7764697F-8C8D-4F81-9BCA-32E291865B8F}"/>
                </a:ext>
              </a:extLst>
            </p:cNvPr>
            <p:cNvSpPr>
              <a:spLocks noChangeArrowheads="1"/>
            </p:cNvSpPr>
            <p:nvPr/>
          </p:nvSpPr>
          <p:spPr bwMode="auto">
            <a:xfrm>
              <a:off x="3873788" y="2649100"/>
              <a:ext cx="1941589" cy="433376"/>
            </a:xfrm>
            <a:prstGeom prst="rect">
              <a:avLst/>
            </a:prstGeom>
            <a:solidFill>
              <a:srgbClr val="006699"/>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err="1" smtClean="0">
                  <a:solidFill>
                    <a:srgbClr val="EEEEEE"/>
                  </a:solidFill>
                  <a:cs typeface="DejaVu Sans" charset="0"/>
                </a:rPr>
                <a:t>Xcache</a:t>
              </a:r>
              <a:r>
                <a:rPr lang="en-US" altLang="it-IT" sz="2000" b="1" dirty="0" smtClean="0">
                  <a:solidFill>
                    <a:srgbClr val="EEEEEE"/>
                  </a:solidFill>
                  <a:cs typeface="DejaVu Sans" charset="0"/>
                </a:rPr>
                <a:t> ??</a:t>
              </a:r>
              <a:endParaRPr lang="en-US" altLang="it-IT" sz="2000" b="1" dirty="0">
                <a:solidFill>
                  <a:srgbClr val="EEEEEE"/>
                </a:solidFill>
                <a:cs typeface="DejaVu Sans" charset="0"/>
              </a:endParaRPr>
            </a:p>
          </p:txBody>
        </p:sp>
        <p:sp>
          <p:nvSpPr>
            <p:cNvPr id="36" name="Rectangle 6">
              <a:extLst>
                <a:ext uri="{FF2B5EF4-FFF2-40B4-BE49-F238E27FC236}">
                  <a16:creationId xmlns:a16="http://schemas.microsoft.com/office/drawing/2014/main" xmlns="" id="{678BF585-295C-496A-B35C-8739C90647FB}"/>
                </a:ext>
              </a:extLst>
            </p:cNvPr>
            <p:cNvSpPr>
              <a:spLocks noChangeArrowheads="1"/>
            </p:cNvSpPr>
            <p:nvPr/>
          </p:nvSpPr>
          <p:spPr bwMode="auto">
            <a:xfrm>
              <a:off x="3873788" y="3089631"/>
              <a:ext cx="1941589" cy="433376"/>
            </a:xfrm>
            <a:prstGeom prst="rect">
              <a:avLst/>
            </a:prstGeom>
            <a:solidFill>
              <a:srgbClr val="CC0066"/>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lIns="67500" tIns="33750" rIns="67500" bIns="33750" anchor="ctr"/>
            <a:lstStyle>
              <a:lvl1pPr>
                <a:tabLst>
                  <a:tab pos="449263" algn="l"/>
                  <a:tab pos="898525" algn="l"/>
                  <a:tab pos="1347788" algn="l"/>
                  <a:tab pos="1797050" algn="l"/>
                </a:tabLst>
                <a:defRPr>
                  <a:solidFill>
                    <a:srgbClr val="000000"/>
                  </a:solidFill>
                  <a:latin typeface="Arial" panose="020B0604020202020204" pitchFamily="34" charset="0"/>
                  <a:cs typeface="EmojiOne Color" charset="0"/>
                </a:defRPr>
              </a:lvl1pPr>
              <a:lvl2pPr>
                <a:tabLst>
                  <a:tab pos="449263" algn="l"/>
                  <a:tab pos="898525" algn="l"/>
                  <a:tab pos="1347788" algn="l"/>
                  <a:tab pos="1797050" algn="l"/>
                </a:tabLst>
                <a:defRPr>
                  <a:solidFill>
                    <a:srgbClr val="000000"/>
                  </a:solidFill>
                  <a:latin typeface="Arial" panose="020B0604020202020204" pitchFamily="34" charset="0"/>
                  <a:cs typeface="EmojiOne Color" charset="0"/>
                </a:defRPr>
              </a:lvl2pPr>
              <a:lvl3pPr>
                <a:tabLst>
                  <a:tab pos="449263" algn="l"/>
                  <a:tab pos="898525" algn="l"/>
                  <a:tab pos="1347788" algn="l"/>
                  <a:tab pos="1797050" algn="l"/>
                </a:tabLst>
                <a:defRPr>
                  <a:solidFill>
                    <a:srgbClr val="000000"/>
                  </a:solidFill>
                  <a:latin typeface="Arial" panose="020B0604020202020204" pitchFamily="34" charset="0"/>
                  <a:cs typeface="EmojiOne Color" charset="0"/>
                </a:defRPr>
              </a:lvl3pPr>
              <a:lvl4pPr>
                <a:tabLst>
                  <a:tab pos="449263" algn="l"/>
                  <a:tab pos="898525" algn="l"/>
                  <a:tab pos="1347788" algn="l"/>
                  <a:tab pos="1797050" algn="l"/>
                </a:tabLst>
                <a:defRPr>
                  <a:solidFill>
                    <a:srgbClr val="000000"/>
                  </a:solidFill>
                  <a:latin typeface="Arial" panose="020B0604020202020204" pitchFamily="34" charset="0"/>
                  <a:cs typeface="EmojiOne Color" charset="0"/>
                </a:defRPr>
              </a:lvl4pPr>
              <a:lvl5pPr>
                <a:tabLst>
                  <a:tab pos="449263" algn="l"/>
                  <a:tab pos="898525" algn="l"/>
                  <a:tab pos="1347788" algn="l"/>
                  <a:tab pos="1797050" algn="l"/>
                </a:tabLst>
                <a:defRPr>
                  <a:solidFill>
                    <a:srgbClr val="000000"/>
                  </a:solidFill>
                  <a:latin typeface="Arial" panose="020B0604020202020204" pitchFamily="34" charset="0"/>
                  <a:cs typeface="EmojiOne Color" charset="0"/>
                </a:defRPr>
              </a:lvl5pPr>
              <a:lvl6pPr marL="25146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6pPr>
              <a:lvl7pPr marL="29718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7pPr>
              <a:lvl8pPr marL="34290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8pPr>
              <a:lvl9pPr marL="3886200" indent="-228600" defTabSz="449263" fontAlgn="base" hangingPunct="0">
                <a:lnSpc>
                  <a:spcPct val="93000"/>
                </a:lnSpc>
                <a:spcBef>
                  <a:spcPct val="0"/>
                </a:spcBef>
                <a:spcAft>
                  <a:spcPct val="0"/>
                </a:spcAft>
                <a:buClr>
                  <a:srgbClr val="000000"/>
                </a:buClr>
                <a:buSzPct val="100000"/>
                <a:buFont typeface="Times New Roman" panose="02020603050405020304" pitchFamily="18" charset="0"/>
                <a:tabLst>
                  <a:tab pos="449263" algn="l"/>
                  <a:tab pos="898525" algn="l"/>
                  <a:tab pos="1347788" algn="l"/>
                  <a:tab pos="1797050" algn="l"/>
                </a:tabLst>
                <a:defRPr>
                  <a:solidFill>
                    <a:srgbClr val="000000"/>
                  </a:solidFill>
                  <a:latin typeface="Arial" panose="020B0604020202020204" pitchFamily="34" charset="0"/>
                  <a:cs typeface="EmojiOne Color" charset="0"/>
                </a:defRPr>
              </a:lvl9pPr>
            </a:lstStyle>
            <a:p>
              <a:pPr algn="ctr">
                <a:lnSpc>
                  <a:spcPct val="100000"/>
                </a:lnSpc>
              </a:pPr>
              <a:r>
                <a:rPr lang="en-US" altLang="it-IT" sz="2000" b="1" dirty="0" smtClean="0">
                  <a:solidFill>
                    <a:srgbClr val="EEEEEE"/>
                  </a:solidFill>
                  <a:cs typeface="DejaVu Sans" charset="0"/>
                </a:rPr>
                <a:t>Belle II Https</a:t>
              </a:r>
            </a:p>
            <a:p>
              <a:pPr algn="ctr">
                <a:lnSpc>
                  <a:spcPct val="100000"/>
                </a:lnSpc>
              </a:pPr>
              <a:r>
                <a:rPr lang="en-US" altLang="it-IT" sz="2000" b="1" dirty="0" smtClean="0">
                  <a:solidFill>
                    <a:srgbClr val="EEEEEE"/>
                  </a:solidFill>
                  <a:cs typeface="DejaVu Sans" charset="0"/>
                </a:rPr>
                <a:t> Endpoints</a:t>
              </a:r>
              <a:endParaRPr lang="en-US" altLang="it-IT" sz="2000" b="1" dirty="0">
                <a:solidFill>
                  <a:srgbClr val="EEEEEE"/>
                </a:solidFill>
                <a:cs typeface="DejaVu Sans" charset="0"/>
              </a:endParaRPr>
            </a:p>
          </p:txBody>
        </p:sp>
      </p:grpSp>
      <p:sp>
        <p:nvSpPr>
          <p:cNvPr id="37" name="AutoShape 15">
            <a:extLst>
              <a:ext uri="{FF2B5EF4-FFF2-40B4-BE49-F238E27FC236}">
                <a16:creationId xmlns:a16="http://schemas.microsoft.com/office/drawing/2014/main" xmlns="" id="{619E6C2C-8015-4573-A226-12B47DB84DC3}"/>
              </a:ext>
            </a:extLst>
          </p:cNvPr>
          <p:cNvSpPr>
            <a:spLocks noChangeArrowheads="1"/>
          </p:cNvSpPr>
          <p:nvPr/>
        </p:nvSpPr>
        <p:spPr bwMode="auto">
          <a:xfrm>
            <a:off x="9765796" y="2563576"/>
            <a:ext cx="566543" cy="289308"/>
          </a:xfrm>
          <a:custGeom>
            <a:avLst/>
            <a:gdLst>
              <a:gd name="G0" fmla="+- 1694 0 0"/>
              <a:gd name="G1" fmla="+- 1088 0 0"/>
            </a:gdLst>
            <a:ahLst/>
            <a:cxnLst>
              <a:cxn ang="0">
                <a:pos x="r" y="vc"/>
              </a:cxn>
              <a:cxn ang="5400000">
                <a:pos x="hc" y="b"/>
              </a:cxn>
              <a:cxn ang="10800000">
                <a:pos x="l" y="vc"/>
              </a:cxn>
              <a:cxn ang="16200000">
                <a:pos x="hc" y="t"/>
              </a:cxn>
            </a:cxnLst>
            <a:rect l="0" t="0" r="0" b="0"/>
            <a:pathLst>
              <a:path>
                <a:moveTo>
                  <a:pt x="0" y="272"/>
                </a:moveTo>
                <a:lnTo>
                  <a:pt x="1271" y="272"/>
                </a:lnTo>
                <a:lnTo>
                  <a:pt x="1271" y="0"/>
                </a:lnTo>
                <a:lnTo>
                  <a:pt x="1695" y="544"/>
                </a:lnTo>
                <a:lnTo>
                  <a:pt x="1271" y="1089"/>
                </a:lnTo>
                <a:lnTo>
                  <a:pt x="1271" y="816"/>
                </a:lnTo>
                <a:lnTo>
                  <a:pt x="0" y="816"/>
                </a:lnTo>
                <a:lnTo>
                  <a:pt x="0" y="272"/>
                </a:lnTo>
              </a:path>
            </a:pathLst>
          </a:custGeom>
          <a:solidFill>
            <a:srgbClr val="729FCF"/>
          </a:solidFill>
          <a:ln w="9525" cap="flat">
            <a:solidFill>
              <a:schemeClr val="tx1"/>
            </a:solidFill>
            <a:round/>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none" anchor="ctr"/>
          <a:lstStyle/>
          <a:p>
            <a:endParaRPr lang="it-IT" sz="3200"/>
          </a:p>
        </p:txBody>
      </p:sp>
      <p:sp>
        <p:nvSpPr>
          <p:cNvPr id="3" name="Rettangolo 2"/>
          <p:cNvSpPr/>
          <p:nvPr/>
        </p:nvSpPr>
        <p:spPr>
          <a:xfrm>
            <a:off x="598151" y="4957673"/>
            <a:ext cx="10717550" cy="954107"/>
          </a:xfrm>
          <a:prstGeom prst="rect">
            <a:avLst/>
          </a:prstGeom>
        </p:spPr>
        <p:txBody>
          <a:bodyPr wrap="square">
            <a:spAutoFit/>
          </a:bodyPr>
          <a:lstStyle/>
          <a:p>
            <a:r>
              <a:rPr lang="en-US" sz="2800" b="1" dirty="0" smtClean="0"/>
              <a:t>Two challenges: User HTTP in the application workflow and implement a caching system </a:t>
            </a:r>
            <a:endParaRPr lang="en-US" sz="2800" b="1" dirty="0"/>
          </a:p>
        </p:txBody>
      </p:sp>
    </p:spTree>
    <p:extLst>
      <p:ext uri="{BB962C8B-B14F-4D97-AF65-F5344CB8AC3E}">
        <p14:creationId xmlns:p14="http://schemas.microsoft.com/office/powerpoint/2010/main" val="6935791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riangolo isoscele 5"/>
          <p:cNvSpPr/>
          <p:nvPr/>
        </p:nvSpPr>
        <p:spPr>
          <a:xfrm>
            <a:off x="427567" y="316873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Ovale 6"/>
          <p:cNvSpPr/>
          <p:nvPr/>
        </p:nvSpPr>
        <p:spPr>
          <a:xfrm>
            <a:off x="533401" y="295393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CasellaDiTesto 8"/>
          <p:cNvSpPr txBox="1"/>
          <p:nvPr/>
        </p:nvSpPr>
        <p:spPr>
          <a:xfrm>
            <a:off x="1282699" y="3098785"/>
            <a:ext cx="1065100" cy="369332"/>
          </a:xfrm>
          <a:prstGeom prst="rect">
            <a:avLst/>
          </a:prstGeom>
          <a:noFill/>
        </p:spPr>
        <p:txBody>
          <a:bodyPr wrap="none" rtlCol="0">
            <a:spAutoFit/>
          </a:bodyPr>
          <a:lstStyle/>
          <a:p>
            <a:r>
              <a:rPr lang="en-GB" dirty="0" smtClean="0"/>
              <a:t>Get a File</a:t>
            </a:r>
            <a:endParaRPr lang="en-GB" dirty="0"/>
          </a:p>
        </p:txBody>
      </p:sp>
      <p:cxnSp>
        <p:nvCxnSpPr>
          <p:cNvPr id="51" name="Connettore 2 50"/>
          <p:cNvCxnSpPr/>
          <p:nvPr/>
        </p:nvCxnSpPr>
        <p:spPr>
          <a:xfrm>
            <a:off x="1410315" y="3482529"/>
            <a:ext cx="1041400"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5" name="Titolo 1"/>
          <p:cNvSpPr>
            <a:spLocks noGrp="1"/>
          </p:cNvSpPr>
          <p:nvPr>
            <p:ph type="title"/>
          </p:nvPr>
        </p:nvSpPr>
        <p:spPr>
          <a:xfrm>
            <a:off x="427567" y="-64202"/>
            <a:ext cx="10515600" cy="1325563"/>
          </a:xfrm>
        </p:spPr>
        <p:txBody>
          <a:bodyPr vert="horz" lIns="91440" tIns="45720" rIns="91440" bIns="45720" rtlCol="0" anchor="ctr">
            <a:normAutofit/>
          </a:bodyPr>
          <a:lstStyle/>
          <a:p>
            <a:r>
              <a:rPr lang="en-GB" b="1" dirty="0">
                <a:solidFill>
                  <a:schemeClr val="tx2"/>
                </a:solidFill>
                <a:latin typeface="Arial" pitchFamily="34" charset="0"/>
                <a:cs typeface="Arial" pitchFamily="34" charset="0"/>
              </a:rPr>
              <a:t>File Get in a Volatile Pool</a:t>
            </a:r>
          </a:p>
        </p:txBody>
      </p:sp>
      <p:sp>
        <p:nvSpPr>
          <p:cNvPr id="33" name="Rettangolo 32"/>
          <p:cNvSpPr/>
          <p:nvPr/>
        </p:nvSpPr>
        <p:spPr>
          <a:xfrm>
            <a:off x="2781609" y="2633745"/>
            <a:ext cx="2295483" cy="1668744"/>
          </a:xfrm>
          <a:prstGeom prst="rect">
            <a:avLst/>
          </a:prstGeom>
          <a:solidFill>
            <a:srgbClr val="FF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Rombo 33"/>
          <p:cNvSpPr/>
          <p:nvPr/>
        </p:nvSpPr>
        <p:spPr>
          <a:xfrm>
            <a:off x="2954556" y="2782265"/>
            <a:ext cx="1645949" cy="1436590"/>
          </a:xfrm>
          <a:prstGeom prst="diamond">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File is there</a:t>
            </a:r>
            <a:endParaRPr lang="en-GB" dirty="0"/>
          </a:p>
        </p:txBody>
      </p:sp>
      <p:sp>
        <p:nvSpPr>
          <p:cNvPr id="46" name="Rettangolo 45"/>
          <p:cNvSpPr/>
          <p:nvPr/>
        </p:nvSpPr>
        <p:spPr>
          <a:xfrm>
            <a:off x="3797444" y="2630478"/>
            <a:ext cx="1323504" cy="369332"/>
          </a:xfrm>
          <a:prstGeom prst="rect">
            <a:avLst/>
          </a:prstGeom>
        </p:spPr>
        <p:txBody>
          <a:bodyPr wrap="none">
            <a:spAutoFit/>
          </a:bodyPr>
          <a:lstStyle/>
          <a:p>
            <a:pPr algn="ctr"/>
            <a:r>
              <a:rPr lang="en-GB" dirty="0" smtClean="0">
                <a:solidFill>
                  <a:schemeClr val="bg1"/>
                </a:solidFill>
              </a:rPr>
              <a:t>HEAD NODE</a:t>
            </a:r>
            <a:endParaRPr lang="en-GB" dirty="0">
              <a:solidFill>
                <a:schemeClr val="bg1"/>
              </a:solidFill>
            </a:endParaRPr>
          </a:p>
        </p:txBody>
      </p:sp>
      <p:sp>
        <p:nvSpPr>
          <p:cNvPr id="18" name="Rettangolo 17"/>
          <p:cNvSpPr/>
          <p:nvPr/>
        </p:nvSpPr>
        <p:spPr>
          <a:xfrm>
            <a:off x="5697036" y="2633745"/>
            <a:ext cx="4767764" cy="1668744"/>
          </a:xfrm>
          <a:prstGeom prst="rect">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9" name="Connettore 2 18"/>
          <p:cNvCxnSpPr>
            <a:stCxn id="24" idx="0"/>
          </p:cNvCxnSpPr>
          <p:nvPr/>
        </p:nvCxnSpPr>
        <p:spPr>
          <a:xfrm flipV="1">
            <a:off x="6852685" y="1707263"/>
            <a:ext cx="374381" cy="132180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Connettore 2 19"/>
          <p:cNvCxnSpPr/>
          <p:nvPr/>
        </p:nvCxnSpPr>
        <p:spPr>
          <a:xfrm flipH="1">
            <a:off x="7087262" y="1792739"/>
            <a:ext cx="397929" cy="1207071"/>
          </a:xfrm>
          <a:prstGeom prst="straightConnector1">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ttore 2 20"/>
          <p:cNvCxnSpPr/>
          <p:nvPr/>
        </p:nvCxnSpPr>
        <p:spPr>
          <a:xfrm>
            <a:off x="4600505" y="3500560"/>
            <a:ext cx="1454795"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3" name="CasellaDiTesto 22"/>
          <p:cNvSpPr txBox="1"/>
          <p:nvPr/>
        </p:nvSpPr>
        <p:spPr>
          <a:xfrm>
            <a:off x="3731517" y="4302489"/>
            <a:ext cx="485518" cy="369332"/>
          </a:xfrm>
          <a:prstGeom prst="rect">
            <a:avLst/>
          </a:prstGeom>
          <a:noFill/>
        </p:spPr>
        <p:txBody>
          <a:bodyPr wrap="none" rtlCol="0">
            <a:spAutoFit/>
          </a:bodyPr>
          <a:lstStyle/>
          <a:p>
            <a:r>
              <a:rPr lang="en-GB" dirty="0"/>
              <a:t>Y</a:t>
            </a:r>
            <a:r>
              <a:rPr lang="en-GB" dirty="0" smtClean="0"/>
              <a:t>es</a:t>
            </a:r>
            <a:endParaRPr lang="en-GB" dirty="0"/>
          </a:p>
        </p:txBody>
      </p:sp>
      <p:sp>
        <p:nvSpPr>
          <p:cNvPr id="24" name="Rettangolo 23"/>
          <p:cNvSpPr/>
          <p:nvPr/>
        </p:nvSpPr>
        <p:spPr>
          <a:xfrm>
            <a:off x="6191977" y="3029063"/>
            <a:ext cx="1321415" cy="836370"/>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Script</a:t>
            </a:r>
          </a:p>
          <a:p>
            <a:pPr algn="ctr"/>
            <a:r>
              <a:rPr lang="en-GB" dirty="0" smtClean="0"/>
              <a:t>To retrieve file</a:t>
            </a:r>
            <a:endParaRPr lang="en-GB" dirty="0"/>
          </a:p>
        </p:txBody>
      </p:sp>
      <p:sp>
        <p:nvSpPr>
          <p:cNvPr id="25" name="Nuvola 24"/>
          <p:cNvSpPr/>
          <p:nvPr/>
        </p:nvSpPr>
        <p:spPr>
          <a:xfrm>
            <a:off x="7087262" y="444242"/>
            <a:ext cx="2685388" cy="1364626"/>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Data Grid</a:t>
            </a:r>
          </a:p>
          <a:p>
            <a:pPr algn="ctr"/>
            <a:r>
              <a:rPr lang="en-GB" dirty="0" smtClean="0"/>
              <a:t>Or Any external resources</a:t>
            </a:r>
          </a:p>
        </p:txBody>
      </p:sp>
      <p:cxnSp>
        <p:nvCxnSpPr>
          <p:cNvPr id="28" name="Connettore 4 27"/>
          <p:cNvCxnSpPr>
            <a:stCxn id="43" idx="2"/>
            <a:endCxn id="6" idx="3"/>
          </p:cNvCxnSpPr>
          <p:nvPr/>
        </p:nvCxnSpPr>
        <p:spPr>
          <a:xfrm rot="5400000">
            <a:off x="5028113" y="-383746"/>
            <a:ext cx="139286" cy="8637644"/>
          </a:xfrm>
          <a:prstGeom prst="bentConnector3">
            <a:avLst>
              <a:gd name="adj1" fmla="val 871985"/>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9" name="CasellaDiTesto 28"/>
          <p:cNvSpPr txBox="1"/>
          <p:nvPr/>
        </p:nvSpPr>
        <p:spPr>
          <a:xfrm>
            <a:off x="6018085" y="1592770"/>
            <a:ext cx="1121525" cy="646331"/>
          </a:xfrm>
          <a:prstGeom prst="rect">
            <a:avLst/>
          </a:prstGeom>
          <a:noFill/>
        </p:spPr>
        <p:txBody>
          <a:bodyPr wrap="none" rtlCol="0">
            <a:spAutoFit/>
          </a:bodyPr>
          <a:lstStyle/>
          <a:p>
            <a:pPr algn="ctr"/>
            <a:r>
              <a:rPr lang="en-GB" dirty="0" smtClean="0"/>
              <a:t>File </a:t>
            </a:r>
          </a:p>
          <a:p>
            <a:pPr algn="ctr"/>
            <a:r>
              <a:rPr lang="en-GB" dirty="0" smtClean="0"/>
              <a:t>download</a:t>
            </a:r>
            <a:endParaRPr lang="en-GB" dirty="0"/>
          </a:p>
        </p:txBody>
      </p:sp>
      <p:sp>
        <p:nvSpPr>
          <p:cNvPr id="30" name="CasellaDiTesto 29"/>
          <p:cNvSpPr txBox="1"/>
          <p:nvPr/>
        </p:nvSpPr>
        <p:spPr>
          <a:xfrm>
            <a:off x="3797444" y="5144432"/>
            <a:ext cx="2193164" cy="369332"/>
          </a:xfrm>
          <a:prstGeom prst="rect">
            <a:avLst/>
          </a:prstGeom>
          <a:noFill/>
        </p:spPr>
        <p:txBody>
          <a:bodyPr wrap="none" rtlCol="0">
            <a:spAutoFit/>
          </a:bodyPr>
          <a:lstStyle/>
          <a:p>
            <a:pPr algn="ctr"/>
            <a:r>
              <a:rPr lang="en-GB" dirty="0" smtClean="0"/>
              <a:t>Sent File to the Client</a:t>
            </a:r>
          </a:p>
        </p:txBody>
      </p:sp>
      <p:sp>
        <p:nvSpPr>
          <p:cNvPr id="31" name="Rettangolo 30"/>
          <p:cNvSpPr/>
          <p:nvPr/>
        </p:nvSpPr>
        <p:spPr>
          <a:xfrm>
            <a:off x="7491954" y="2617431"/>
            <a:ext cx="1220206" cy="369332"/>
          </a:xfrm>
          <a:prstGeom prst="rect">
            <a:avLst/>
          </a:prstGeom>
        </p:spPr>
        <p:txBody>
          <a:bodyPr wrap="none">
            <a:spAutoFit/>
          </a:bodyPr>
          <a:lstStyle/>
          <a:p>
            <a:pPr algn="ctr"/>
            <a:r>
              <a:rPr lang="en-GB" dirty="0" smtClean="0">
                <a:solidFill>
                  <a:schemeClr val="bg1"/>
                </a:solidFill>
              </a:rPr>
              <a:t>DISK NODE</a:t>
            </a:r>
            <a:endParaRPr lang="en-GB" dirty="0">
              <a:solidFill>
                <a:schemeClr val="bg1"/>
              </a:solidFill>
            </a:endParaRPr>
          </a:p>
        </p:txBody>
      </p:sp>
      <p:sp>
        <p:nvSpPr>
          <p:cNvPr id="43" name="Rettangolo 42"/>
          <p:cNvSpPr/>
          <p:nvPr/>
        </p:nvSpPr>
        <p:spPr>
          <a:xfrm>
            <a:off x="8755870" y="3029063"/>
            <a:ext cx="1321415" cy="836370"/>
          </a:xfrm>
          <a:prstGeom prst="rect">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File Sender</a:t>
            </a:r>
            <a:endParaRPr lang="en-GB" dirty="0"/>
          </a:p>
        </p:txBody>
      </p:sp>
      <p:cxnSp>
        <p:nvCxnSpPr>
          <p:cNvPr id="45" name="Connettore 4 44"/>
          <p:cNvCxnSpPr>
            <a:stCxn id="34" idx="2"/>
          </p:cNvCxnSpPr>
          <p:nvPr/>
        </p:nvCxnSpPr>
        <p:spPr>
          <a:xfrm rot="5400000" flipH="1" flipV="1">
            <a:off x="6089739" y="1532812"/>
            <a:ext cx="373835" cy="4998252"/>
          </a:xfrm>
          <a:prstGeom prst="bentConnector4">
            <a:avLst>
              <a:gd name="adj1" fmla="val -154008"/>
              <a:gd name="adj2" fmla="val 85675"/>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8" name="CasellaDiTesto 47"/>
          <p:cNvSpPr txBox="1"/>
          <p:nvPr/>
        </p:nvSpPr>
        <p:spPr>
          <a:xfrm>
            <a:off x="4565976" y="3202087"/>
            <a:ext cx="455574" cy="369332"/>
          </a:xfrm>
          <a:prstGeom prst="rect">
            <a:avLst/>
          </a:prstGeom>
          <a:noFill/>
        </p:spPr>
        <p:txBody>
          <a:bodyPr wrap="none" rtlCol="0">
            <a:spAutoFit/>
          </a:bodyPr>
          <a:lstStyle/>
          <a:p>
            <a:r>
              <a:rPr lang="en-GB" dirty="0" smtClean="0"/>
              <a:t>No</a:t>
            </a:r>
            <a:endParaRPr lang="en-GB" dirty="0"/>
          </a:p>
        </p:txBody>
      </p:sp>
      <p:cxnSp>
        <p:nvCxnSpPr>
          <p:cNvPr id="49" name="Connettore 2 48"/>
          <p:cNvCxnSpPr>
            <a:stCxn id="24" idx="3"/>
            <a:endCxn id="43" idx="1"/>
          </p:cNvCxnSpPr>
          <p:nvPr/>
        </p:nvCxnSpPr>
        <p:spPr>
          <a:xfrm>
            <a:off x="7513392" y="3447248"/>
            <a:ext cx="1242478" cy="0"/>
          </a:xfrm>
          <a:prstGeom prst="straightConnector1">
            <a:avLst/>
          </a:prstGeom>
          <a:ln w="190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54" name="CasellaDiTesto 53"/>
          <p:cNvSpPr txBox="1"/>
          <p:nvPr/>
        </p:nvSpPr>
        <p:spPr>
          <a:xfrm>
            <a:off x="7554477" y="3109326"/>
            <a:ext cx="1093761" cy="369332"/>
          </a:xfrm>
          <a:prstGeom prst="rect">
            <a:avLst/>
          </a:prstGeom>
          <a:noFill/>
        </p:spPr>
        <p:txBody>
          <a:bodyPr wrap="none" rtlCol="0">
            <a:spAutoFit/>
          </a:bodyPr>
          <a:lstStyle/>
          <a:p>
            <a:r>
              <a:rPr lang="en-GB" dirty="0" smtClean="0"/>
              <a:t>File ready</a:t>
            </a:r>
            <a:endParaRPr lang="en-GB" dirty="0"/>
          </a:p>
        </p:txBody>
      </p:sp>
    </p:spTree>
    <p:extLst>
      <p:ext uri="{BB962C8B-B14F-4D97-AF65-F5344CB8AC3E}">
        <p14:creationId xmlns:p14="http://schemas.microsoft.com/office/powerpoint/2010/main" val="385259631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p:txBody>
          <a:bodyPr vert="horz" lIns="91440" tIns="45720" rIns="91440" bIns="45720" rtlCol="0" anchor="ctr">
            <a:normAutofit/>
          </a:bodyPr>
          <a:lstStyle/>
          <a:p>
            <a:r>
              <a:rPr lang="en-GB" b="1" dirty="0">
                <a:solidFill>
                  <a:schemeClr val="tx2"/>
                </a:solidFill>
                <a:latin typeface="Arial" pitchFamily="34" charset="0"/>
                <a:cs typeface="Arial" pitchFamily="34" charset="0"/>
              </a:rPr>
              <a:t>Dynafed + </a:t>
            </a:r>
            <a:r>
              <a:rPr lang="en-GB" b="1" dirty="0" smtClean="0">
                <a:solidFill>
                  <a:schemeClr val="tx2"/>
                </a:solidFill>
                <a:latin typeface="Arial" pitchFamily="34" charset="0"/>
                <a:cs typeface="Arial" pitchFamily="34" charset="0"/>
              </a:rPr>
              <a:t>Volatile Pool</a:t>
            </a:r>
            <a:endParaRPr lang="en-GB" b="1" dirty="0">
              <a:solidFill>
                <a:schemeClr val="tx2"/>
              </a:solidFill>
              <a:latin typeface="Arial" pitchFamily="34" charset="0"/>
              <a:cs typeface="Arial" pitchFamily="34" charset="0"/>
            </a:endParaRPr>
          </a:p>
        </p:txBody>
      </p:sp>
      <p:sp>
        <p:nvSpPr>
          <p:cNvPr id="3" name="Segnaposto contenuto 2"/>
          <p:cNvSpPr>
            <a:spLocks noGrp="1"/>
          </p:cNvSpPr>
          <p:nvPr>
            <p:ph idx="1"/>
          </p:nvPr>
        </p:nvSpPr>
        <p:spPr>
          <a:xfrm>
            <a:off x="6891339" y="1526754"/>
            <a:ext cx="4697963" cy="5096669"/>
          </a:xfrm>
        </p:spPr>
        <p:txBody>
          <a:bodyPr>
            <a:normAutofit/>
          </a:bodyPr>
          <a:lstStyle/>
          <a:p>
            <a:pPr marL="0" indent="0">
              <a:buNone/>
            </a:pPr>
            <a:r>
              <a:rPr lang="en-GB" sz="2000" dirty="0" smtClean="0"/>
              <a:t>What happen if we aggregate a set of standard http endpoints with a DPM Volatile Pool?</a:t>
            </a:r>
          </a:p>
          <a:p>
            <a:pPr marL="0" indent="0">
              <a:buNone/>
            </a:pPr>
            <a:r>
              <a:rPr lang="en-GB" sz="2000" dirty="0" smtClean="0"/>
              <a:t>When Dynafed stats a file, it receive always a positive answer from the Volatile Pool.</a:t>
            </a:r>
          </a:p>
          <a:p>
            <a:pPr marL="0" indent="0">
              <a:buNone/>
            </a:pPr>
            <a:r>
              <a:rPr lang="en-GB" sz="2000" dirty="0" smtClean="0"/>
              <a:t>So that the </a:t>
            </a:r>
            <a:r>
              <a:rPr lang="en-GB" sz="2000" dirty="0" err="1" smtClean="0"/>
              <a:t>metalink</a:t>
            </a:r>
            <a:r>
              <a:rPr lang="en-GB" sz="2000" dirty="0" smtClean="0"/>
              <a:t> representing a file in Dynafed, will included always at least two links: the real URL, and the corresponding virtual copy in the cache (even if the latter does not exist yet)</a:t>
            </a:r>
          </a:p>
          <a:p>
            <a:pPr marL="0" indent="0">
              <a:buNone/>
            </a:pPr>
            <a:r>
              <a:rPr lang="en-GB" sz="2000" dirty="0" smtClean="0"/>
              <a:t>Moreover thanks to the </a:t>
            </a:r>
            <a:r>
              <a:rPr lang="en-GB" sz="2000" dirty="0" err="1" smtClean="0"/>
              <a:t>GeoPlugin</a:t>
            </a:r>
            <a:r>
              <a:rPr lang="en-GB" sz="2000" dirty="0" smtClean="0"/>
              <a:t>, Dynafed prioritize the cache copy if the Volatile Pool is local to the Client or close to it.</a:t>
            </a:r>
          </a:p>
          <a:p>
            <a:pPr marL="0" indent="0">
              <a:buNone/>
            </a:pPr>
            <a:r>
              <a:rPr lang="en-GB" sz="2000" dirty="0" smtClean="0"/>
              <a:t>This combination allow to create a cache system</a:t>
            </a:r>
            <a:endParaRPr lang="en-GB" sz="2000" dirty="0"/>
          </a:p>
        </p:txBody>
      </p:sp>
      <p:pic>
        <p:nvPicPr>
          <p:cNvPr id="5" name="Immagine 4"/>
          <p:cNvPicPr>
            <a:picLocks noChangeAspect="1"/>
          </p:cNvPicPr>
          <p:nvPr/>
        </p:nvPicPr>
        <p:blipFill>
          <a:blip r:embed="rId2"/>
          <a:stretch>
            <a:fillRect/>
          </a:stretch>
        </p:blipFill>
        <p:spPr>
          <a:xfrm>
            <a:off x="467232" y="1690688"/>
            <a:ext cx="6137297" cy="3463395"/>
          </a:xfrm>
          <a:prstGeom prst="rect">
            <a:avLst/>
          </a:prstGeom>
        </p:spPr>
      </p:pic>
      <p:pic>
        <p:nvPicPr>
          <p:cNvPr id="6" name="Immagine 5"/>
          <p:cNvPicPr>
            <a:picLocks noChangeAspect="1"/>
          </p:cNvPicPr>
          <p:nvPr/>
        </p:nvPicPr>
        <p:blipFill>
          <a:blip r:embed="rId3"/>
          <a:stretch>
            <a:fillRect/>
          </a:stretch>
        </p:blipFill>
        <p:spPr>
          <a:xfrm>
            <a:off x="332295" y="3751263"/>
            <a:ext cx="5016120" cy="2728383"/>
          </a:xfrm>
          <a:prstGeom prst="rect">
            <a:avLst/>
          </a:prstGeom>
          <a:ln>
            <a:solidFill>
              <a:schemeClr val="tx1"/>
            </a:solidFill>
          </a:ln>
        </p:spPr>
      </p:pic>
      <p:cxnSp>
        <p:nvCxnSpPr>
          <p:cNvPr id="8" name="Connettore 2 7"/>
          <p:cNvCxnSpPr/>
          <p:nvPr/>
        </p:nvCxnSpPr>
        <p:spPr>
          <a:xfrm flipH="1">
            <a:off x="4250267" y="3016251"/>
            <a:ext cx="778933" cy="793749"/>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0" name="Connettore 2 9"/>
          <p:cNvCxnSpPr/>
          <p:nvPr/>
        </p:nvCxnSpPr>
        <p:spPr>
          <a:xfrm flipH="1">
            <a:off x="5317068" y="5419990"/>
            <a:ext cx="482599" cy="105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cxnSp>
        <p:nvCxnSpPr>
          <p:cNvPr id="12" name="Connettore 2 11"/>
          <p:cNvCxnSpPr/>
          <p:nvPr/>
        </p:nvCxnSpPr>
        <p:spPr>
          <a:xfrm flipH="1">
            <a:off x="4398433" y="5047457"/>
            <a:ext cx="482599" cy="1058"/>
          </a:xfrm>
          <a:prstGeom prst="straightConnector1">
            <a:avLst/>
          </a:prstGeom>
          <a:ln w="76200">
            <a:tailEnd type="triangle"/>
          </a:ln>
        </p:spPr>
        <p:style>
          <a:lnRef idx="1">
            <a:schemeClr val="accent1"/>
          </a:lnRef>
          <a:fillRef idx="0">
            <a:schemeClr val="accent1"/>
          </a:fillRef>
          <a:effectRef idx="0">
            <a:schemeClr val="accent1"/>
          </a:effectRef>
          <a:fontRef idx="minor">
            <a:schemeClr val="tx1"/>
          </a:fontRef>
        </p:style>
      </p:cxnSp>
      <p:sp>
        <p:nvSpPr>
          <p:cNvPr id="13" name="CasellaDiTesto 12"/>
          <p:cNvSpPr txBox="1"/>
          <p:nvPr/>
        </p:nvSpPr>
        <p:spPr>
          <a:xfrm>
            <a:off x="5805966" y="5235324"/>
            <a:ext cx="964495" cy="369332"/>
          </a:xfrm>
          <a:prstGeom prst="rect">
            <a:avLst/>
          </a:prstGeom>
          <a:solidFill>
            <a:schemeClr val="bg1"/>
          </a:solidFill>
        </p:spPr>
        <p:txBody>
          <a:bodyPr wrap="none" rtlCol="0">
            <a:spAutoFit/>
          </a:bodyPr>
          <a:lstStyle>
            <a:defPPr>
              <a:defRPr lang="it-IT"/>
            </a:defPPr>
          </a:lstStyle>
          <a:p>
            <a:r>
              <a:rPr lang="en-GB" dirty="0"/>
              <a:t>Real File</a:t>
            </a:r>
          </a:p>
        </p:txBody>
      </p:sp>
      <p:sp>
        <p:nvSpPr>
          <p:cNvPr id="14" name="CasellaDiTesto 13"/>
          <p:cNvSpPr txBox="1"/>
          <p:nvPr/>
        </p:nvSpPr>
        <p:spPr>
          <a:xfrm>
            <a:off x="4924818" y="4862791"/>
            <a:ext cx="753732" cy="369332"/>
          </a:xfrm>
          <a:prstGeom prst="rect">
            <a:avLst/>
          </a:prstGeom>
          <a:solidFill>
            <a:schemeClr val="bg1"/>
          </a:solidFill>
        </p:spPr>
        <p:txBody>
          <a:bodyPr wrap="none" rtlCol="0">
            <a:spAutoFit/>
          </a:bodyPr>
          <a:lstStyle/>
          <a:p>
            <a:r>
              <a:rPr lang="en-GB" dirty="0" smtClean="0"/>
              <a:t>Cache</a:t>
            </a:r>
            <a:endParaRPr lang="en-GB" dirty="0"/>
          </a:p>
        </p:txBody>
      </p:sp>
    </p:spTree>
    <p:extLst>
      <p:ext uri="{BB962C8B-B14F-4D97-AF65-F5344CB8AC3E}">
        <p14:creationId xmlns:p14="http://schemas.microsoft.com/office/powerpoint/2010/main" val="30079717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uppo 123"/>
          <p:cNvGrpSpPr/>
          <p:nvPr/>
        </p:nvGrpSpPr>
        <p:grpSpPr>
          <a:xfrm>
            <a:off x="742160" y="2570069"/>
            <a:ext cx="1622954" cy="846877"/>
            <a:chOff x="1255976" y="981922"/>
            <a:chExt cx="1622954" cy="846877"/>
          </a:xfrm>
        </p:grpSpPr>
        <p:grpSp>
          <p:nvGrpSpPr>
            <p:cNvPr id="15" name="Gruppo 14"/>
            <p:cNvGrpSpPr/>
            <p:nvPr/>
          </p:nvGrpSpPr>
          <p:grpSpPr>
            <a:xfrm>
              <a:off x="1255976" y="981922"/>
              <a:ext cx="500063" cy="628650"/>
              <a:chOff x="1671637" y="1185861"/>
              <a:chExt cx="885826" cy="1042989"/>
            </a:xfrm>
          </p:grpSpPr>
          <p:sp>
            <p:nvSpPr>
              <p:cNvPr id="16" name="Cilindro 1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Cilindro 1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Cilindro 1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21" name="Gruppo 20"/>
            <p:cNvGrpSpPr/>
            <p:nvPr/>
          </p:nvGrpSpPr>
          <p:grpSpPr>
            <a:xfrm>
              <a:off x="1817420" y="981922"/>
              <a:ext cx="500063" cy="628650"/>
              <a:chOff x="1671637" y="1185861"/>
              <a:chExt cx="885826" cy="1042989"/>
            </a:xfrm>
          </p:grpSpPr>
          <p:sp>
            <p:nvSpPr>
              <p:cNvPr id="22" name="Cilindro 21"/>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Cilindro 22"/>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Cilindro 23"/>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5" name="Cubo 24"/>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27" name="Gruppo 126"/>
          <p:cNvGrpSpPr/>
          <p:nvPr/>
        </p:nvGrpSpPr>
        <p:grpSpPr>
          <a:xfrm>
            <a:off x="10042623" y="2711156"/>
            <a:ext cx="1963474" cy="846877"/>
            <a:chOff x="9280788" y="981922"/>
            <a:chExt cx="1963474" cy="846877"/>
          </a:xfrm>
        </p:grpSpPr>
        <p:grpSp>
          <p:nvGrpSpPr>
            <p:cNvPr id="26" name="Gruppo 25"/>
            <p:cNvGrpSpPr/>
            <p:nvPr/>
          </p:nvGrpSpPr>
          <p:grpSpPr>
            <a:xfrm>
              <a:off x="9280788" y="981922"/>
              <a:ext cx="500063" cy="628650"/>
              <a:chOff x="1671637" y="1185861"/>
              <a:chExt cx="885826" cy="1042989"/>
            </a:xfrm>
          </p:grpSpPr>
          <p:sp>
            <p:nvSpPr>
              <p:cNvPr id="27" name="Cilindro 26"/>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Cilindro 27"/>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Cilindro 28"/>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0" name="Gruppo 29"/>
            <p:cNvGrpSpPr/>
            <p:nvPr/>
          </p:nvGrpSpPr>
          <p:grpSpPr>
            <a:xfrm>
              <a:off x="9842232" y="981922"/>
              <a:ext cx="500063" cy="628650"/>
              <a:chOff x="1671637" y="1185861"/>
              <a:chExt cx="885826" cy="1042989"/>
            </a:xfrm>
          </p:grpSpPr>
          <p:sp>
            <p:nvSpPr>
              <p:cNvPr id="31" name="Cilindro 30"/>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Cilindro 31"/>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Cilindro 32"/>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4" name="Cubo 33"/>
            <p:cNvSpPr/>
            <p:nvPr/>
          </p:nvSpPr>
          <p:spPr>
            <a:xfrm>
              <a:off x="9530819" y="1296247"/>
              <a:ext cx="1713443"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STORM</a:t>
              </a:r>
              <a:endParaRPr lang="en-US" dirty="0"/>
            </a:p>
          </p:txBody>
        </p:sp>
      </p:grpSp>
      <p:grpSp>
        <p:nvGrpSpPr>
          <p:cNvPr id="125" name="Gruppo 124"/>
          <p:cNvGrpSpPr/>
          <p:nvPr/>
        </p:nvGrpSpPr>
        <p:grpSpPr>
          <a:xfrm>
            <a:off x="4069959" y="348923"/>
            <a:ext cx="1806041" cy="1246665"/>
            <a:chOff x="3783279" y="524720"/>
            <a:chExt cx="1806041" cy="1246665"/>
          </a:xfrm>
        </p:grpSpPr>
        <p:sp>
          <p:nvSpPr>
            <p:cNvPr id="64" name="Nuvola 63"/>
            <p:cNvSpPr/>
            <p:nvPr/>
          </p:nvSpPr>
          <p:spPr>
            <a:xfrm>
              <a:off x="3783279" y="524720"/>
              <a:ext cx="1685925" cy="116485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5" name="Gruppo 64"/>
            <p:cNvGrpSpPr/>
            <p:nvPr/>
          </p:nvGrpSpPr>
          <p:grpSpPr>
            <a:xfrm>
              <a:off x="4171155" y="842697"/>
              <a:ext cx="500063" cy="628650"/>
              <a:chOff x="1671637" y="1185861"/>
              <a:chExt cx="885826" cy="1042989"/>
            </a:xfrm>
          </p:grpSpPr>
          <p:sp>
            <p:nvSpPr>
              <p:cNvPr id="66" name="Cilindro 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Cilindro 6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Cilindro 6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69" name="Gruppo 68"/>
            <p:cNvGrpSpPr/>
            <p:nvPr/>
          </p:nvGrpSpPr>
          <p:grpSpPr>
            <a:xfrm>
              <a:off x="4732599" y="842697"/>
              <a:ext cx="500063" cy="628650"/>
              <a:chOff x="1671637" y="1185861"/>
              <a:chExt cx="885826" cy="1042989"/>
            </a:xfrm>
          </p:grpSpPr>
          <p:sp>
            <p:nvSpPr>
              <p:cNvPr id="70" name="Cilindro 69"/>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Cilindro 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Cilindro 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3" name="Cubo 72"/>
            <p:cNvSpPr/>
            <p:nvPr/>
          </p:nvSpPr>
          <p:spPr>
            <a:xfrm>
              <a:off x="3875878" y="1238833"/>
              <a:ext cx="1713442" cy="532552"/>
            </a:xfrm>
            <a:prstGeom prst="cub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Cloud Storage</a:t>
              </a:r>
              <a:endParaRPr lang="en-US" dirty="0"/>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p:grpSpPr>
        <p:sp>
          <p:nvSpPr>
            <p:cNvPr id="53" name="Nuvola 52"/>
            <p:cNvSpPr/>
            <p:nvPr/>
          </p:nvSpPr>
          <p:spPr>
            <a:xfrm>
              <a:off x="631557" y="2586038"/>
              <a:ext cx="1685925" cy="1164854"/>
            </a:xfrm>
            <a:prstGeom prst="cloud">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4" name="Gruppo 43"/>
            <p:cNvGrpSpPr/>
            <p:nvPr/>
          </p:nvGrpSpPr>
          <p:grpSpPr>
            <a:xfrm>
              <a:off x="1019433" y="2904015"/>
              <a:ext cx="500063" cy="628650"/>
              <a:chOff x="1671637" y="1185861"/>
              <a:chExt cx="885826" cy="1042989"/>
            </a:xfrm>
          </p:grpSpPr>
          <p:sp>
            <p:nvSpPr>
              <p:cNvPr id="45" name="Cilindro 44"/>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Cilindro 45"/>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Cilindro 46"/>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48" name="Gruppo 47"/>
            <p:cNvGrpSpPr/>
            <p:nvPr/>
          </p:nvGrpSpPr>
          <p:grpSpPr>
            <a:xfrm>
              <a:off x="1580877" y="2904015"/>
              <a:ext cx="500063" cy="628650"/>
              <a:chOff x="1671637" y="1185861"/>
              <a:chExt cx="885826" cy="1042989"/>
            </a:xfrm>
          </p:grpSpPr>
          <p:sp>
            <p:nvSpPr>
              <p:cNvPr id="49" name="Cilindro 48"/>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Cilindro 4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Cilindro 50"/>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2" name="Cubo 51"/>
            <p:cNvSpPr/>
            <p:nvPr/>
          </p:nvSpPr>
          <p:spPr>
            <a:xfrm>
              <a:off x="724156" y="3300151"/>
              <a:ext cx="1713442" cy="532552"/>
            </a:xfrm>
            <a:prstGeom prst="cube">
              <a:avLst/>
            </a:prstGeom>
            <a:solidFill>
              <a:schemeClr val="accent4">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Cloud Storage</a:t>
              </a:r>
              <a:endParaRPr lang="en-US" dirty="0"/>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p:grpSpPr>
        <p:grpSp>
          <p:nvGrpSpPr>
            <p:cNvPr id="35" name="Gruppo 34"/>
            <p:cNvGrpSpPr/>
            <p:nvPr/>
          </p:nvGrpSpPr>
          <p:grpSpPr>
            <a:xfrm>
              <a:off x="6342592" y="1457060"/>
              <a:ext cx="500063" cy="628650"/>
              <a:chOff x="1671637" y="1185861"/>
              <a:chExt cx="885826" cy="1042989"/>
            </a:xfrm>
          </p:grpSpPr>
          <p:sp>
            <p:nvSpPr>
              <p:cNvPr id="36" name="Cilindro 3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Cilindro 3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Cilindro 3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39" name="Gruppo 38"/>
            <p:cNvGrpSpPr/>
            <p:nvPr/>
          </p:nvGrpSpPr>
          <p:grpSpPr>
            <a:xfrm>
              <a:off x="6904036" y="1457060"/>
              <a:ext cx="500063" cy="628650"/>
              <a:chOff x="1671637" y="1185861"/>
              <a:chExt cx="885826" cy="1042989"/>
            </a:xfrm>
          </p:grpSpPr>
          <p:sp>
            <p:nvSpPr>
              <p:cNvPr id="40" name="Cilindro 39"/>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Cilindro 4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Cilindro 4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3" name="Cubo 42"/>
            <p:cNvSpPr/>
            <p:nvPr/>
          </p:nvSpPr>
          <p:spPr>
            <a:xfrm>
              <a:off x="6592623" y="1771385"/>
              <a:ext cx="1713443"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a:t>
              </a:r>
              <a:r>
                <a:rPr lang="en-US" dirty="0" err="1" smtClean="0"/>
                <a:t>dCache</a:t>
              </a:r>
              <a:endParaRPr lang="en-US" dirty="0"/>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p:grpSpPr>
        <p:grpSp>
          <p:nvGrpSpPr>
            <p:cNvPr id="55" name="Gruppo 54"/>
            <p:cNvGrpSpPr/>
            <p:nvPr/>
          </p:nvGrpSpPr>
          <p:grpSpPr>
            <a:xfrm>
              <a:off x="7499612" y="3300151"/>
              <a:ext cx="500063" cy="628650"/>
              <a:chOff x="1671637" y="1185861"/>
              <a:chExt cx="885826" cy="1042989"/>
            </a:xfrm>
          </p:grpSpPr>
          <p:sp>
            <p:nvSpPr>
              <p:cNvPr id="56" name="Cilindro 5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Cilindro 56"/>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Cilindro 57"/>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3" name="Cubo 62"/>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grpSp>
        <p:nvGrpSpPr>
          <p:cNvPr id="136" name="Gruppo 135"/>
          <p:cNvGrpSpPr/>
          <p:nvPr/>
        </p:nvGrpSpPr>
        <p:grpSpPr>
          <a:xfrm>
            <a:off x="4894263" y="5768067"/>
            <a:ext cx="1963474" cy="846877"/>
            <a:chOff x="9280788" y="981922"/>
            <a:chExt cx="1963474" cy="846877"/>
          </a:xfrm>
        </p:grpSpPr>
        <p:grpSp>
          <p:nvGrpSpPr>
            <p:cNvPr id="137" name="Gruppo 136"/>
            <p:cNvGrpSpPr/>
            <p:nvPr/>
          </p:nvGrpSpPr>
          <p:grpSpPr>
            <a:xfrm>
              <a:off x="9280788" y="981922"/>
              <a:ext cx="500063" cy="628650"/>
              <a:chOff x="1671637" y="1185861"/>
              <a:chExt cx="885826" cy="1042989"/>
            </a:xfrm>
          </p:grpSpPr>
          <p:sp>
            <p:nvSpPr>
              <p:cNvPr id="143" name="Cilindro 14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4" name="Cilindro 14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5" name="Cilindro 14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38" name="Gruppo 137"/>
            <p:cNvGrpSpPr/>
            <p:nvPr/>
          </p:nvGrpSpPr>
          <p:grpSpPr>
            <a:xfrm>
              <a:off x="9842232" y="981922"/>
              <a:ext cx="500063" cy="628650"/>
              <a:chOff x="1671637" y="1185861"/>
              <a:chExt cx="885826" cy="1042989"/>
            </a:xfrm>
          </p:grpSpPr>
          <p:sp>
            <p:nvSpPr>
              <p:cNvPr id="140" name="Cilindro 139"/>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1" name="Cilindro 14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2" name="Cilindro 14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39" name="Cubo 138"/>
            <p:cNvSpPr/>
            <p:nvPr/>
          </p:nvSpPr>
          <p:spPr>
            <a:xfrm>
              <a:off x="9530819" y="1296247"/>
              <a:ext cx="1713443"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STORM</a:t>
              </a:r>
              <a:endParaRPr lang="en-US" dirty="0"/>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p:grpSpPr>
        <p:grpSp>
          <p:nvGrpSpPr>
            <p:cNvPr id="151" name="Gruppo 150"/>
            <p:cNvGrpSpPr/>
            <p:nvPr/>
          </p:nvGrpSpPr>
          <p:grpSpPr>
            <a:xfrm>
              <a:off x="7499612" y="3300151"/>
              <a:ext cx="500063" cy="628650"/>
              <a:chOff x="1671637" y="1185861"/>
              <a:chExt cx="885826" cy="1042989"/>
            </a:xfrm>
          </p:grpSpPr>
          <p:sp>
            <p:nvSpPr>
              <p:cNvPr id="153" name="Cilindro 15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4" name="Cilindro 15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5" name="Cilindro 15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52" name="Cubo 151"/>
            <p:cNvSpPr/>
            <p:nvPr/>
          </p:nvSpPr>
          <p:spPr>
            <a:xfrm>
              <a:off x="7204335" y="3696287"/>
              <a:ext cx="171344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a:t>
              </a:r>
              <a:r>
                <a:rPr lang="en-US" dirty="0" err="1" smtClean="0"/>
                <a:t>dCache</a:t>
              </a:r>
              <a:endParaRPr lang="en-US" dirty="0"/>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tx1"/>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95" name="CasellaDiTesto 194"/>
          <p:cNvSpPr txBox="1"/>
          <p:nvPr/>
        </p:nvSpPr>
        <p:spPr>
          <a:xfrm>
            <a:off x="2923746" y="5009959"/>
            <a:ext cx="849468" cy="369332"/>
          </a:xfrm>
          <a:prstGeom prst="rect">
            <a:avLst/>
          </a:prstGeom>
          <a:solidFill>
            <a:schemeClr val="accent1">
              <a:lumMod val="20000"/>
              <a:lumOff val="80000"/>
            </a:schemeClr>
          </a:solidFill>
          <a:ln>
            <a:solidFill>
              <a:schemeClr val="tx1"/>
            </a:solidFill>
          </a:ln>
        </p:spPr>
        <p:txBody>
          <a:bodyPr wrap="square" rtlCol="0">
            <a:spAutoFit/>
          </a:bodyPr>
          <a:lstStyle/>
          <a:p>
            <a:pPr algn="ctr"/>
            <a:r>
              <a:rPr lang="en-US" dirty="0" err="1" smtClean="0"/>
              <a:t>FileD</a:t>
            </a:r>
            <a:endParaRPr lang="en-US" dirty="0"/>
          </a:p>
        </p:txBody>
      </p:sp>
      <p:sp>
        <p:nvSpPr>
          <p:cNvPr id="196" name="CasellaDiTesto 195"/>
          <p:cNvSpPr txBox="1"/>
          <p:nvPr/>
        </p:nvSpPr>
        <p:spPr>
          <a:xfrm>
            <a:off x="4208535" y="239501"/>
            <a:ext cx="849468" cy="369332"/>
          </a:xfrm>
          <a:prstGeom prst="rect">
            <a:avLst/>
          </a:prstGeom>
          <a:solidFill>
            <a:schemeClr val="accent1">
              <a:lumMod val="20000"/>
              <a:lumOff val="80000"/>
            </a:schemeClr>
          </a:solidFill>
          <a:ln>
            <a:solidFill>
              <a:schemeClr val="tx1"/>
            </a:solidFill>
          </a:ln>
        </p:spPr>
        <p:txBody>
          <a:bodyPr wrap="square" rtlCol="0">
            <a:spAutoFit/>
          </a:bodyPr>
          <a:lstStyle/>
          <a:p>
            <a:pPr algn="ctr"/>
            <a:r>
              <a:rPr lang="en-US" dirty="0" err="1" smtClean="0"/>
              <a:t>FileD</a:t>
            </a:r>
            <a:endParaRPr lang="en-US" dirty="0"/>
          </a:p>
        </p:txBody>
      </p:sp>
      <p:sp>
        <p:nvSpPr>
          <p:cNvPr id="197" name="CasellaDiTesto 196"/>
          <p:cNvSpPr txBox="1"/>
          <p:nvPr/>
        </p:nvSpPr>
        <p:spPr>
          <a:xfrm>
            <a:off x="2181072" y="4914702"/>
            <a:ext cx="997660" cy="523220"/>
          </a:xfrm>
          <a:prstGeom prst="rect">
            <a:avLst/>
          </a:prstGeom>
          <a:noFill/>
        </p:spPr>
        <p:txBody>
          <a:bodyPr wrap="square" rtlCol="0">
            <a:spAutoFit/>
          </a:bodyPr>
          <a:lstStyle/>
          <a:p>
            <a:r>
              <a:rPr lang="en-US" sz="2800" b="1" dirty="0" smtClean="0">
                <a:solidFill>
                  <a:srgbClr val="FFC000"/>
                </a:solidFill>
              </a:rPr>
              <a:t>$$$</a:t>
            </a:r>
            <a:endParaRPr lang="en-US" sz="2800" b="1" dirty="0">
              <a:solidFill>
                <a:srgbClr val="FFC000"/>
              </a:solidFill>
            </a:endParaRPr>
          </a:p>
        </p:txBody>
      </p:sp>
      <p:sp>
        <p:nvSpPr>
          <p:cNvPr id="198" name="CasellaDiTesto 197"/>
          <p:cNvSpPr txBox="1"/>
          <p:nvPr/>
        </p:nvSpPr>
        <p:spPr>
          <a:xfrm>
            <a:off x="5677024" y="307362"/>
            <a:ext cx="696133" cy="523220"/>
          </a:xfrm>
          <a:prstGeom prst="rect">
            <a:avLst/>
          </a:prstGeom>
          <a:noFill/>
        </p:spPr>
        <p:txBody>
          <a:bodyPr wrap="square" rtlCol="0">
            <a:spAutoFit/>
          </a:bodyPr>
          <a:lstStyle/>
          <a:p>
            <a:r>
              <a:rPr lang="en-US" sz="2800" b="1" dirty="0" smtClean="0">
                <a:solidFill>
                  <a:srgbClr val="FFC000"/>
                </a:solidFill>
              </a:rPr>
              <a:t>$</a:t>
            </a:r>
            <a:endParaRPr lang="en-US" sz="2800" b="1" dirty="0">
              <a:solidFill>
                <a:srgbClr val="FFC000"/>
              </a:solidFill>
            </a:endParaRPr>
          </a:p>
        </p:txBody>
      </p:sp>
      <p:sp>
        <p:nvSpPr>
          <p:cNvPr id="210" name="CasellaDiTesto 209"/>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211" name="CasellaDiTesto 210"/>
          <p:cNvSpPr txBox="1"/>
          <p:nvPr/>
        </p:nvSpPr>
        <p:spPr>
          <a:xfrm>
            <a:off x="11140103" y="2733867"/>
            <a:ext cx="849468" cy="369332"/>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US" dirty="0" err="1" smtClean="0"/>
              <a:t>FileB</a:t>
            </a:r>
            <a:endParaRPr lang="en-US" dirty="0"/>
          </a:p>
        </p:txBody>
      </p:sp>
      <p:sp>
        <p:nvSpPr>
          <p:cNvPr id="213" name="CasellaDiTesto 212"/>
          <p:cNvSpPr txBox="1"/>
          <p:nvPr/>
        </p:nvSpPr>
        <p:spPr>
          <a:xfrm>
            <a:off x="7783041" y="12334"/>
            <a:ext cx="849468" cy="369332"/>
          </a:xfrm>
          <a:prstGeom prst="rect">
            <a:avLst/>
          </a:prstGeom>
          <a:solidFill>
            <a:schemeClr val="accent6">
              <a:lumMod val="40000"/>
              <a:lumOff val="60000"/>
            </a:schemeClr>
          </a:solidFill>
          <a:ln>
            <a:solidFill>
              <a:schemeClr val="tx1"/>
            </a:solidFill>
          </a:ln>
        </p:spPr>
        <p:txBody>
          <a:bodyPr wrap="square" rtlCol="0">
            <a:spAutoFit/>
          </a:bodyPr>
          <a:lstStyle/>
          <a:p>
            <a:pPr algn="ctr"/>
            <a:r>
              <a:rPr lang="en-US" dirty="0" err="1" smtClean="0"/>
              <a:t>FileB</a:t>
            </a:r>
            <a:endParaRPr lang="en-US" dirty="0"/>
          </a:p>
        </p:txBody>
      </p:sp>
      <p:sp>
        <p:nvSpPr>
          <p:cNvPr id="8" name="Rettangolo 7"/>
          <p:cNvSpPr/>
          <p:nvPr/>
        </p:nvSpPr>
        <p:spPr>
          <a:xfrm>
            <a:off x="4982630" y="341694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sp>
        <p:nvSpPr>
          <p:cNvPr id="237" name="CasellaDiTesto 236"/>
          <p:cNvSpPr txBox="1"/>
          <p:nvPr/>
        </p:nvSpPr>
        <p:spPr>
          <a:xfrm>
            <a:off x="6000933" y="5890319"/>
            <a:ext cx="849468" cy="369332"/>
          </a:xfrm>
          <a:prstGeom prst="rect">
            <a:avLst/>
          </a:prstGeom>
          <a:solidFill>
            <a:schemeClr val="bg1"/>
          </a:solidFill>
          <a:ln>
            <a:solidFill>
              <a:schemeClr val="tx1"/>
            </a:solidFill>
          </a:ln>
        </p:spPr>
        <p:txBody>
          <a:bodyPr wrap="square" rtlCol="0">
            <a:spAutoFit/>
          </a:bodyPr>
          <a:lstStyle/>
          <a:p>
            <a:pPr algn="ctr"/>
            <a:r>
              <a:rPr lang="en-US" dirty="0" err="1" smtClean="0"/>
              <a:t>FileA</a:t>
            </a:r>
            <a:endParaRPr lang="en-US" dirty="0"/>
          </a:p>
        </p:txBody>
      </p:sp>
      <p:sp>
        <p:nvSpPr>
          <p:cNvPr id="239" name="CasellaDiTesto 238"/>
          <p:cNvSpPr txBox="1"/>
          <p:nvPr/>
        </p:nvSpPr>
        <p:spPr>
          <a:xfrm>
            <a:off x="2408225" y="135006"/>
            <a:ext cx="849468" cy="369332"/>
          </a:xfrm>
          <a:prstGeom prst="rect">
            <a:avLst/>
          </a:prstGeom>
          <a:solidFill>
            <a:schemeClr val="bg1"/>
          </a:solidFill>
          <a:ln>
            <a:solidFill>
              <a:schemeClr val="tx1"/>
            </a:solidFill>
          </a:ln>
        </p:spPr>
        <p:txBody>
          <a:bodyPr wrap="square" rtlCol="0">
            <a:spAutoFit/>
          </a:bodyPr>
          <a:lstStyle/>
          <a:p>
            <a:pPr algn="ctr"/>
            <a:r>
              <a:rPr lang="en-US" dirty="0" err="1" smtClean="0"/>
              <a:t>FileA</a:t>
            </a:r>
            <a:endParaRPr lang="en-US" dirty="0"/>
          </a:p>
        </p:txBody>
      </p:sp>
      <p:sp>
        <p:nvSpPr>
          <p:cNvPr id="246" name="CasellaDiTesto 245"/>
          <p:cNvSpPr txBox="1"/>
          <p:nvPr/>
        </p:nvSpPr>
        <p:spPr>
          <a:xfrm>
            <a:off x="6008112" y="5901367"/>
            <a:ext cx="849468" cy="369332"/>
          </a:xfrm>
          <a:prstGeom prst="rect">
            <a:avLst/>
          </a:prstGeom>
          <a:solidFill>
            <a:srgbClr val="92D050"/>
          </a:solidFill>
          <a:ln>
            <a:solidFill>
              <a:schemeClr val="tx1"/>
            </a:solidFill>
          </a:ln>
        </p:spPr>
        <p:txBody>
          <a:bodyPr wrap="square" rtlCol="0">
            <a:spAutoFit/>
          </a:bodyPr>
          <a:lstStyle/>
          <a:p>
            <a:pPr algn="ctr"/>
            <a:r>
              <a:rPr lang="en-US" dirty="0" err="1" smtClean="0"/>
              <a:t>FileA</a:t>
            </a:r>
            <a:endParaRPr lang="en-US" dirty="0"/>
          </a:p>
        </p:txBody>
      </p:sp>
      <p:sp>
        <p:nvSpPr>
          <p:cNvPr id="247" name="CasellaDiTesto 246"/>
          <p:cNvSpPr txBox="1"/>
          <p:nvPr/>
        </p:nvSpPr>
        <p:spPr>
          <a:xfrm>
            <a:off x="2415404" y="146054"/>
            <a:ext cx="849468" cy="369332"/>
          </a:xfrm>
          <a:prstGeom prst="rect">
            <a:avLst/>
          </a:prstGeom>
          <a:solidFill>
            <a:srgbClr val="92D050"/>
          </a:solidFill>
          <a:ln>
            <a:solidFill>
              <a:schemeClr val="tx1"/>
            </a:solidFill>
          </a:ln>
        </p:spPr>
        <p:txBody>
          <a:bodyPr wrap="square" rtlCol="0">
            <a:spAutoFit/>
          </a:bodyPr>
          <a:lstStyle/>
          <a:p>
            <a:pPr algn="ctr"/>
            <a:r>
              <a:rPr lang="en-US" dirty="0" err="1" smtClean="0"/>
              <a:t>FileA</a:t>
            </a:r>
            <a:endParaRPr lang="en-US" dirty="0"/>
          </a:p>
        </p:txBody>
      </p:sp>
      <p:sp>
        <p:nvSpPr>
          <p:cNvPr id="2" name="Ovale 1"/>
          <p:cNvSpPr/>
          <p:nvPr/>
        </p:nvSpPr>
        <p:spPr>
          <a:xfrm>
            <a:off x="8955741" y="3818965"/>
            <a:ext cx="3236259" cy="2379684"/>
          </a:xfrm>
          <a:prstGeom prst="ellipse">
            <a:avLst/>
          </a:prstGeom>
          <a:noFill/>
          <a:ln w="762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0318492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4" name="Gruppo 123"/>
          <p:cNvGrpSpPr/>
          <p:nvPr/>
        </p:nvGrpSpPr>
        <p:grpSpPr>
          <a:xfrm>
            <a:off x="742160" y="2570069"/>
            <a:ext cx="1622954" cy="846877"/>
            <a:chOff x="1255976" y="981922"/>
            <a:chExt cx="1622954" cy="846877"/>
          </a:xfrm>
          <a:solidFill>
            <a:schemeClr val="bg2"/>
          </a:solidFill>
        </p:grpSpPr>
        <p:grpSp>
          <p:nvGrpSpPr>
            <p:cNvPr id="15" name="Gruppo 14"/>
            <p:cNvGrpSpPr/>
            <p:nvPr/>
          </p:nvGrpSpPr>
          <p:grpSpPr>
            <a:xfrm>
              <a:off x="1255976" y="981922"/>
              <a:ext cx="500063" cy="628650"/>
              <a:chOff x="1671637" y="1185861"/>
              <a:chExt cx="885826" cy="1042989"/>
            </a:xfrm>
            <a:grpFill/>
          </p:grpSpPr>
          <p:sp>
            <p:nvSpPr>
              <p:cNvPr id="16" name="Cilindro 1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7" name="Cilindro 1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8" name="Cilindro 1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21" name="Gruppo 20"/>
            <p:cNvGrpSpPr/>
            <p:nvPr/>
          </p:nvGrpSpPr>
          <p:grpSpPr>
            <a:xfrm>
              <a:off x="1817420" y="981922"/>
              <a:ext cx="500063" cy="628650"/>
              <a:chOff x="1671637" y="1185861"/>
              <a:chExt cx="885826" cy="1042989"/>
            </a:xfrm>
            <a:grpFill/>
          </p:grpSpPr>
          <p:sp>
            <p:nvSpPr>
              <p:cNvPr id="22" name="Cilindro 21"/>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3" name="Cilindro 22"/>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4" name="Cilindro 23"/>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25" name="Cubo 24"/>
            <p:cNvSpPr/>
            <p:nvPr/>
          </p:nvSpPr>
          <p:spPr>
            <a:xfrm>
              <a:off x="1506008" y="1296247"/>
              <a:ext cx="137292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DPM</a:t>
              </a:r>
              <a:endParaRPr lang="en-US" dirty="0">
                <a:solidFill>
                  <a:schemeClr val="bg2">
                    <a:lumMod val="90000"/>
                  </a:schemeClr>
                </a:solidFill>
              </a:endParaRPr>
            </a:p>
          </p:txBody>
        </p:sp>
      </p:grpSp>
      <p:grpSp>
        <p:nvGrpSpPr>
          <p:cNvPr id="127" name="Gruppo 126"/>
          <p:cNvGrpSpPr/>
          <p:nvPr/>
        </p:nvGrpSpPr>
        <p:grpSpPr>
          <a:xfrm>
            <a:off x="10042623" y="2711156"/>
            <a:ext cx="1963474" cy="846877"/>
            <a:chOff x="9280788" y="981922"/>
            <a:chExt cx="1963474" cy="846877"/>
          </a:xfrm>
          <a:solidFill>
            <a:schemeClr val="bg1">
              <a:lumMod val="95000"/>
            </a:schemeClr>
          </a:solidFill>
        </p:grpSpPr>
        <p:grpSp>
          <p:nvGrpSpPr>
            <p:cNvPr id="26" name="Gruppo 25"/>
            <p:cNvGrpSpPr/>
            <p:nvPr/>
          </p:nvGrpSpPr>
          <p:grpSpPr>
            <a:xfrm>
              <a:off x="9280788" y="981922"/>
              <a:ext cx="500063" cy="628650"/>
              <a:chOff x="1671637" y="1185861"/>
              <a:chExt cx="885826" cy="1042989"/>
            </a:xfrm>
            <a:grpFill/>
          </p:grpSpPr>
          <p:sp>
            <p:nvSpPr>
              <p:cNvPr id="27" name="Cilindro 26"/>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8" name="Cilindro 27"/>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9" name="Cilindro 28"/>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0" name="Gruppo 29"/>
            <p:cNvGrpSpPr/>
            <p:nvPr/>
          </p:nvGrpSpPr>
          <p:grpSpPr>
            <a:xfrm>
              <a:off x="9842232" y="981922"/>
              <a:ext cx="500063" cy="628650"/>
              <a:chOff x="1671637" y="1185861"/>
              <a:chExt cx="885826" cy="1042989"/>
            </a:xfrm>
            <a:grpFill/>
          </p:grpSpPr>
          <p:sp>
            <p:nvSpPr>
              <p:cNvPr id="31" name="Cilindro 30"/>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2" name="Cilindro 31"/>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3" name="Cilindro 32"/>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34" name="Cubo 33"/>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grpSp>
        <p:nvGrpSpPr>
          <p:cNvPr id="125" name="Gruppo 124"/>
          <p:cNvGrpSpPr/>
          <p:nvPr/>
        </p:nvGrpSpPr>
        <p:grpSpPr>
          <a:xfrm>
            <a:off x="4069959" y="348923"/>
            <a:ext cx="1806041" cy="1246665"/>
            <a:chOff x="3783279" y="524720"/>
            <a:chExt cx="1806041" cy="1246665"/>
          </a:xfrm>
          <a:solidFill>
            <a:schemeClr val="bg2"/>
          </a:solidFill>
        </p:grpSpPr>
        <p:sp>
          <p:nvSpPr>
            <p:cNvPr id="64" name="Nuvola 63"/>
            <p:cNvSpPr/>
            <p:nvPr/>
          </p:nvSpPr>
          <p:spPr>
            <a:xfrm>
              <a:off x="3783279" y="524720"/>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65" name="Gruppo 64"/>
            <p:cNvGrpSpPr/>
            <p:nvPr/>
          </p:nvGrpSpPr>
          <p:grpSpPr>
            <a:xfrm>
              <a:off x="4171155" y="842697"/>
              <a:ext cx="500063" cy="628650"/>
              <a:chOff x="1671637" y="1185861"/>
              <a:chExt cx="885826" cy="1042989"/>
            </a:xfrm>
            <a:grpFill/>
          </p:grpSpPr>
          <p:sp>
            <p:nvSpPr>
              <p:cNvPr id="66" name="Cilindro 6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7" name="Cilindro 6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68" name="Cilindro 6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69" name="Gruppo 68"/>
            <p:cNvGrpSpPr/>
            <p:nvPr/>
          </p:nvGrpSpPr>
          <p:grpSpPr>
            <a:xfrm>
              <a:off x="4732599" y="842697"/>
              <a:ext cx="500063" cy="628650"/>
              <a:chOff x="1671637" y="1185861"/>
              <a:chExt cx="885826" cy="1042989"/>
            </a:xfrm>
            <a:grpFill/>
          </p:grpSpPr>
          <p:sp>
            <p:nvSpPr>
              <p:cNvPr id="70" name="Cilindro 6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1" name="Cilindro 7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72" name="Cilindro 7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73" name="Cubo 72"/>
            <p:cNvSpPr/>
            <p:nvPr/>
          </p:nvSpPr>
          <p:spPr>
            <a:xfrm>
              <a:off x="3875878" y="1238833"/>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86" name="Connettore 2 85"/>
          <p:cNvCxnSpPr>
            <a:stCxn id="52" idx="3"/>
            <a:endCxn id="8" idx="0"/>
          </p:cNvCxnSpPr>
          <p:nvPr/>
        </p:nvCxnSpPr>
        <p:spPr>
          <a:xfrm flipV="1">
            <a:off x="2436386" y="3416946"/>
            <a:ext cx="3706574" cy="322050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0" name="Connettore 2 89"/>
          <p:cNvCxnSpPr>
            <a:stCxn id="73" idx="3"/>
            <a:endCxn id="8" idx="0"/>
          </p:cNvCxnSpPr>
          <p:nvPr/>
        </p:nvCxnSpPr>
        <p:spPr>
          <a:xfrm>
            <a:off x="4952710" y="1595588"/>
            <a:ext cx="1190250" cy="1821358"/>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3" name="Connettore 2 92"/>
          <p:cNvCxnSpPr>
            <a:stCxn id="43" idx="3"/>
            <a:endCxn id="8" idx="0"/>
          </p:cNvCxnSpPr>
          <p:nvPr/>
        </p:nvCxnSpPr>
        <p:spPr>
          <a:xfrm flipH="1">
            <a:off x="6142960" y="880456"/>
            <a:ext cx="1590604" cy="253649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99" name="Connettore 2 98"/>
          <p:cNvCxnSpPr>
            <a:stCxn id="63" idx="3"/>
            <a:endCxn id="8" idx="0"/>
          </p:cNvCxnSpPr>
          <p:nvPr/>
        </p:nvCxnSpPr>
        <p:spPr>
          <a:xfrm flipH="1" flipV="1">
            <a:off x="6142960" y="3416946"/>
            <a:ext cx="4797268" cy="206894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2" name="Gruppo 121"/>
          <p:cNvGrpSpPr/>
          <p:nvPr/>
        </p:nvGrpSpPr>
        <p:grpSpPr>
          <a:xfrm>
            <a:off x="1553635" y="5390787"/>
            <a:ext cx="1806041" cy="1246665"/>
            <a:chOff x="631557" y="2586038"/>
            <a:chExt cx="1806041" cy="1246665"/>
          </a:xfrm>
          <a:solidFill>
            <a:schemeClr val="bg1">
              <a:lumMod val="95000"/>
            </a:schemeClr>
          </a:solidFill>
        </p:grpSpPr>
        <p:sp>
          <p:nvSpPr>
            <p:cNvPr id="53" name="Nuvola 52"/>
            <p:cNvSpPr/>
            <p:nvPr/>
          </p:nvSpPr>
          <p:spPr>
            <a:xfrm>
              <a:off x="631557" y="2586038"/>
              <a:ext cx="1685925" cy="1164854"/>
            </a:xfrm>
            <a:prstGeom prst="cloud">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nvGrpSpPr>
            <p:cNvPr id="44" name="Gruppo 43"/>
            <p:cNvGrpSpPr/>
            <p:nvPr/>
          </p:nvGrpSpPr>
          <p:grpSpPr>
            <a:xfrm>
              <a:off x="1019433" y="2904015"/>
              <a:ext cx="500063" cy="628650"/>
              <a:chOff x="1671637" y="1185861"/>
              <a:chExt cx="885826" cy="1042989"/>
            </a:xfrm>
            <a:grpFill/>
          </p:grpSpPr>
          <p:sp>
            <p:nvSpPr>
              <p:cNvPr id="45" name="Cilindro 44"/>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6" name="Cilindro 45"/>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7" name="Cilindro 46"/>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48" name="Gruppo 47"/>
            <p:cNvGrpSpPr/>
            <p:nvPr/>
          </p:nvGrpSpPr>
          <p:grpSpPr>
            <a:xfrm>
              <a:off x="1580877" y="2904015"/>
              <a:ext cx="500063" cy="628650"/>
              <a:chOff x="1671637" y="1185861"/>
              <a:chExt cx="885826" cy="1042989"/>
            </a:xfrm>
            <a:grpFill/>
          </p:grpSpPr>
          <p:sp>
            <p:nvSpPr>
              <p:cNvPr id="49" name="Cilindro 48"/>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0" name="Cilindro 49"/>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1" name="Cilindro 50"/>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52" name="Cubo 51"/>
            <p:cNvSpPr/>
            <p:nvPr/>
          </p:nvSpPr>
          <p:spPr>
            <a:xfrm>
              <a:off x="724156" y="3300151"/>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Cloud Storage</a:t>
              </a:r>
              <a:endParaRPr lang="en-US" dirty="0">
                <a:solidFill>
                  <a:schemeClr val="bg2">
                    <a:lumMod val="90000"/>
                  </a:schemeClr>
                </a:solidFill>
              </a:endParaRPr>
            </a:p>
          </p:txBody>
        </p:sp>
      </p:grpSp>
      <p:cxnSp>
        <p:nvCxnSpPr>
          <p:cNvPr id="75" name="Connettore 2 74"/>
          <p:cNvCxnSpPr>
            <a:stCxn id="25" idx="3"/>
            <a:endCxn id="8" idx="0"/>
          </p:cNvCxnSpPr>
          <p:nvPr/>
        </p:nvCxnSpPr>
        <p:spPr>
          <a:xfrm>
            <a:off x="1612084" y="3416946"/>
            <a:ext cx="4530876" cy="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6" name="Gruppo 125"/>
          <p:cNvGrpSpPr/>
          <p:nvPr/>
        </p:nvGrpSpPr>
        <p:grpSpPr>
          <a:xfrm>
            <a:off x="6693380" y="33579"/>
            <a:ext cx="1963474" cy="846877"/>
            <a:chOff x="6342592" y="1457060"/>
            <a:chExt cx="1963474" cy="846877"/>
          </a:xfrm>
          <a:solidFill>
            <a:schemeClr val="bg1">
              <a:lumMod val="95000"/>
            </a:schemeClr>
          </a:solidFill>
        </p:grpSpPr>
        <p:grpSp>
          <p:nvGrpSpPr>
            <p:cNvPr id="35" name="Gruppo 34"/>
            <p:cNvGrpSpPr/>
            <p:nvPr/>
          </p:nvGrpSpPr>
          <p:grpSpPr>
            <a:xfrm>
              <a:off x="6342592" y="1457060"/>
              <a:ext cx="500063" cy="628650"/>
              <a:chOff x="1671637" y="1185861"/>
              <a:chExt cx="885826" cy="1042989"/>
            </a:xfrm>
            <a:grpFill/>
          </p:grpSpPr>
          <p:sp>
            <p:nvSpPr>
              <p:cNvPr id="36" name="Cilindro 3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7" name="Cilindro 3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38" name="Cilindro 3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39" name="Gruppo 38"/>
            <p:cNvGrpSpPr/>
            <p:nvPr/>
          </p:nvGrpSpPr>
          <p:grpSpPr>
            <a:xfrm>
              <a:off x="6904036" y="1457060"/>
              <a:ext cx="500063" cy="628650"/>
              <a:chOff x="1671637" y="1185861"/>
              <a:chExt cx="885826" cy="1042989"/>
            </a:xfrm>
            <a:grpFill/>
          </p:grpSpPr>
          <p:sp>
            <p:nvSpPr>
              <p:cNvPr id="40" name="Cilindro 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1" name="Cilindro 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42" name="Cilindro 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43" name="Cubo 42"/>
            <p:cNvSpPr/>
            <p:nvPr/>
          </p:nvSpPr>
          <p:spPr>
            <a:xfrm>
              <a:off x="6592623" y="1771385"/>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96" name="Connettore 2 95"/>
          <p:cNvCxnSpPr>
            <a:stCxn id="34" idx="3"/>
            <a:endCxn id="8" idx="0"/>
          </p:cNvCxnSpPr>
          <p:nvPr/>
        </p:nvCxnSpPr>
        <p:spPr>
          <a:xfrm flipH="1" flipV="1">
            <a:off x="6142960" y="3416946"/>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23" name="Gruppo 122"/>
          <p:cNvGrpSpPr/>
          <p:nvPr/>
        </p:nvGrpSpPr>
        <p:grpSpPr>
          <a:xfrm>
            <a:off x="10150076" y="4557205"/>
            <a:ext cx="1713442" cy="928688"/>
            <a:chOff x="7204335" y="3300151"/>
            <a:chExt cx="1713442" cy="928688"/>
          </a:xfrm>
          <a:solidFill>
            <a:schemeClr val="bg1">
              <a:lumMod val="95000"/>
            </a:schemeClr>
          </a:solidFill>
        </p:grpSpPr>
        <p:grpSp>
          <p:nvGrpSpPr>
            <p:cNvPr id="55" name="Gruppo 54"/>
            <p:cNvGrpSpPr/>
            <p:nvPr/>
          </p:nvGrpSpPr>
          <p:grpSpPr>
            <a:xfrm>
              <a:off x="7499612" y="3300151"/>
              <a:ext cx="500063" cy="628650"/>
              <a:chOff x="1671637" y="1185861"/>
              <a:chExt cx="885826" cy="1042989"/>
            </a:xfrm>
            <a:grpFill/>
          </p:grpSpPr>
          <p:sp>
            <p:nvSpPr>
              <p:cNvPr id="56" name="Cilindro 55"/>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7" name="Cilindro 56"/>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58" name="Cilindro 57"/>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63" name="Cubo 62"/>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CACHE</a:t>
              </a:r>
              <a:endParaRPr lang="en-US" dirty="0">
                <a:solidFill>
                  <a:schemeClr val="bg2">
                    <a:lumMod val="90000"/>
                  </a:schemeClr>
                </a:solidFill>
              </a:endParaRPr>
            </a:p>
          </p:txBody>
        </p:sp>
      </p:grpSp>
      <p:grpSp>
        <p:nvGrpSpPr>
          <p:cNvPr id="136" name="Gruppo 135"/>
          <p:cNvGrpSpPr/>
          <p:nvPr/>
        </p:nvGrpSpPr>
        <p:grpSpPr>
          <a:xfrm>
            <a:off x="4894263" y="5768067"/>
            <a:ext cx="1963474" cy="846877"/>
            <a:chOff x="9280788" y="981922"/>
            <a:chExt cx="1963474" cy="846877"/>
          </a:xfrm>
          <a:solidFill>
            <a:schemeClr val="bg2"/>
          </a:solidFill>
        </p:grpSpPr>
        <p:grpSp>
          <p:nvGrpSpPr>
            <p:cNvPr id="137" name="Gruppo 136"/>
            <p:cNvGrpSpPr/>
            <p:nvPr/>
          </p:nvGrpSpPr>
          <p:grpSpPr>
            <a:xfrm>
              <a:off x="9280788" y="981922"/>
              <a:ext cx="500063" cy="628650"/>
              <a:chOff x="1671637" y="1185861"/>
              <a:chExt cx="885826" cy="1042989"/>
            </a:xfrm>
            <a:grpFill/>
          </p:grpSpPr>
          <p:sp>
            <p:nvSpPr>
              <p:cNvPr id="143" name="Cilindro 14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4" name="Cilindro 14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5" name="Cilindro 14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grpSp>
          <p:nvGrpSpPr>
            <p:cNvPr id="138" name="Gruppo 137"/>
            <p:cNvGrpSpPr/>
            <p:nvPr/>
          </p:nvGrpSpPr>
          <p:grpSpPr>
            <a:xfrm>
              <a:off x="9842232" y="981922"/>
              <a:ext cx="500063" cy="628650"/>
              <a:chOff x="1671637" y="1185861"/>
              <a:chExt cx="885826" cy="1042989"/>
            </a:xfrm>
            <a:grpFill/>
          </p:grpSpPr>
          <p:sp>
            <p:nvSpPr>
              <p:cNvPr id="140" name="Cilindro 139"/>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1" name="Cilindro 140"/>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42" name="Cilindro 141"/>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39" name="Cubo 138"/>
            <p:cNvSpPr/>
            <p:nvPr/>
          </p:nvSpPr>
          <p:spPr>
            <a:xfrm>
              <a:off x="9530819" y="1296247"/>
              <a:ext cx="1713443"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STORM</a:t>
              </a:r>
              <a:endParaRPr lang="en-US" dirty="0">
                <a:solidFill>
                  <a:schemeClr val="bg2">
                    <a:lumMod val="90000"/>
                  </a:schemeClr>
                </a:solidFill>
              </a:endParaRPr>
            </a:p>
          </p:txBody>
        </p:sp>
      </p:grpSp>
      <p:cxnSp>
        <p:nvCxnSpPr>
          <p:cNvPr id="146" name="Connettore 2 145"/>
          <p:cNvCxnSpPr>
            <a:stCxn id="139" idx="0"/>
            <a:endCxn id="8" idx="0"/>
          </p:cNvCxnSpPr>
          <p:nvPr/>
        </p:nvCxnSpPr>
        <p:spPr>
          <a:xfrm flipV="1">
            <a:off x="6067585" y="3416946"/>
            <a:ext cx="75375" cy="2665446"/>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grpSp>
        <p:nvGrpSpPr>
          <p:cNvPr id="150" name="Gruppo 149"/>
          <p:cNvGrpSpPr/>
          <p:nvPr/>
        </p:nvGrpSpPr>
        <p:grpSpPr>
          <a:xfrm>
            <a:off x="1523349" y="134348"/>
            <a:ext cx="1713442" cy="928688"/>
            <a:chOff x="7204335" y="3300151"/>
            <a:chExt cx="1713442" cy="928688"/>
          </a:xfrm>
          <a:solidFill>
            <a:schemeClr val="bg2"/>
          </a:solidFill>
        </p:grpSpPr>
        <p:grpSp>
          <p:nvGrpSpPr>
            <p:cNvPr id="151" name="Gruppo 150"/>
            <p:cNvGrpSpPr/>
            <p:nvPr/>
          </p:nvGrpSpPr>
          <p:grpSpPr>
            <a:xfrm>
              <a:off x="7499612" y="3300151"/>
              <a:ext cx="500063" cy="628650"/>
              <a:chOff x="1671637" y="1185861"/>
              <a:chExt cx="885826" cy="1042989"/>
            </a:xfrm>
            <a:grpFill/>
          </p:grpSpPr>
          <p:sp>
            <p:nvSpPr>
              <p:cNvPr id="153" name="Cilindro 152"/>
              <p:cNvSpPr/>
              <p:nvPr/>
            </p:nvSpPr>
            <p:spPr>
              <a:xfrm>
                <a:off x="1671638" y="1843087"/>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4" name="Cilindro 153"/>
              <p:cNvSpPr/>
              <p:nvPr/>
            </p:nvSpPr>
            <p:spPr>
              <a:xfrm>
                <a:off x="1671637" y="1514474"/>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155" name="Cilindro 154"/>
              <p:cNvSpPr/>
              <p:nvPr/>
            </p:nvSpPr>
            <p:spPr>
              <a:xfrm>
                <a:off x="1671637" y="1185861"/>
                <a:ext cx="885825" cy="385763"/>
              </a:xfrm>
              <a:prstGeom prst="can">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grpSp>
        <p:sp>
          <p:nvSpPr>
            <p:cNvPr id="152" name="Cubo 151"/>
            <p:cNvSpPr/>
            <p:nvPr/>
          </p:nvSpPr>
          <p:spPr>
            <a:xfrm>
              <a:off x="7204335" y="3696287"/>
              <a:ext cx="1713442" cy="532552"/>
            </a:xfrm>
            <a:prstGeom prst="cub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HTTP </a:t>
              </a:r>
              <a:r>
                <a:rPr lang="en-US" dirty="0" err="1" smtClean="0">
                  <a:solidFill>
                    <a:schemeClr val="bg2">
                      <a:lumMod val="90000"/>
                    </a:schemeClr>
                  </a:solidFill>
                </a:rPr>
                <a:t>dCache</a:t>
              </a:r>
              <a:endParaRPr lang="en-US" dirty="0">
                <a:solidFill>
                  <a:schemeClr val="bg2">
                    <a:lumMod val="90000"/>
                  </a:schemeClr>
                </a:solidFill>
              </a:endParaRPr>
            </a:p>
          </p:txBody>
        </p:sp>
      </p:grpSp>
      <p:cxnSp>
        <p:nvCxnSpPr>
          <p:cNvPr id="156" name="Connettore 2 155"/>
          <p:cNvCxnSpPr>
            <a:stCxn id="152" idx="3"/>
            <a:endCxn id="8" idx="0"/>
          </p:cNvCxnSpPr>
          <p:nvPr/>
        </p:nvCxnSpPr>
        <p:spPr>
          <a:xfrm>
            <a:off x="2313501" y="1063036"/>
            <a:ext cx="3829459" cy="2353910"/>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cxnSp>
        <p:nvCxnSpPr>
          <p:cNvPr id="160" name="Connettore 2 159"/>
          <p:cNvCxnSpPr>
            <a:stCxn id="6" idx="1"/>
            <a:endCxn id="8" idx="2"/>
          </p:cNvCxnSpPr>
          <p:nvPr/>
        </p:nvCxnSpPr>
        <p:spPr>
          <a:xfrm flipH="1" flipV="1">
            <a:off x="6142960" y="3931296"/>
            <a:ext cx="3013603" cy="2449427"/>
          </a:xfrm>
          <a:prstGeom prst="straightConnector1">
            <a:avLst/>
          </a:prstGeom>
          <a:ln w="57150">
            <a:solidFill>
              <a:schemeClr val="bg2">
                <a:lumMod val="90000"/>
              </a:schemeClr>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95" name="CasellaDiTesto 194"/>
          <p:cNvSpPr txBox="1"/>
          <p:nvPr/>
        </p:nvSpPr>
        <p:spPr>
          <a:xfrm>
            <a:off x="2923746" y="5023406"/>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6" name="CasellaDiTesto 195"/>
          <p:cNvSpPr txBox="1"/>
          <p:nvPr/>
        </p:nvSpPr>
        <p:spPr>
          <a:xfrm>
            <a:off x="4208535" y="239501"/>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FileD</a:t>
            </a:r>
            <a:endParaRPr lang="en-US" dirty="0">
              <a:solidFill>
                <a:schemeClr val="bg2">
                  <a:lumMod val="90000"/>
                </a:schemeClr>
              </a:solidFill>
            </a:endParaRPr>
          </a:p>
        </p:txBody>
      </p:sp>
      <p:sp>
        <p:nvSpPr>
          <p:cNvPr id="197" name="CasellaDiTesto 196"/>
          <p:cNvSpPr txBox="1"/>
          <p:nvPr/>
        </p:nvSpPr>
        <p:spPr>
          <a:xfrm>
            <a:off x="2181072" y="4914702"/>
            <a:ext cx="997660" cy="523220"/>
          </a:xfrm>
          <a:prstGeom prst="rect">
            <a:avLst/>
          </a:prstGeom>
          <a:no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198" name="CasellaDiTesto 197"/>
          <p:cNvSpPr txBox="1"/>
          <p:nvPr/>
        </p:nvSpPr>
        <p:spPr>
          <a:xfrm>
            <a:off x="5677024" y="307362"/>
            <a:ext cx="696133" cy="523220"/>
          </a:xfrm>
          <a:prstGeom prst="rect">
            <a:avLst/>
          </a:prstGeom>
          <a:solidFill>
            <a:schemeClr val="bg2"/>
          </a:solidFill>
          <a:ln>
            <a:solidFill>
              <a:schemeClr val="bg2">
                <a:lumMod val="90000"/>
              </a:schemeClr>
            </a:solidFill>
          </a:ln>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10" name="CasellaDiTesto 209"/>
          <p:cNvSpPr txBox="1"/>
          <p:nvPr/>
        </p:nvSpPr>
        <p:spPr>
          <a:xfrm>
            <a:off x="1830034" y="2458522"/>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FileC</a:t>
            </a:r>
            <a:endParaRPr lang="en-US" dirty="0">
              <a:solidFill>
                <a:schemeClr val="bg2">
                  <a:lumMod val="90000"/>
                </a:schemeClr>
              </a:solidFill>
            </a:endParaRPr>
          </a:p>
        </p:txBody>
      </p:sp>
      <p:sp>
        <p:nvSpPr>
          <p:cNvPr id="211" name="CasellaDiTesto 210"/>
          <p:cNvSpPr txBox="1"/>
          <p:nvPr/>
        </p:nvSpPr>
        <p:spPr>
          <a:xfrm>
            <a:off x="11140103" y="2733867"/>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3" name="CasellaDiTesto 212"/>
          <p:cNvSpPr txBox="1"/>
          <p:nvPr/>
        </p:nvSpPr>
        <p:spPr>
          <a:xfrm>
            <a:off x="7783041" y="12334"/>
            <a:ext cx="849468" cy="369332"/>
          </a:xfrm>
          <a:prstGeom prst="rect">
            <a:avLst/>
          </a:prstGeom>
          <a:solidFill>
            <a:schemeClr val="bg1">
              <a:lumMod val="95000"/>
            </a:schemeClr>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FileB</a:t>
            </a:r>
            <a:endParaRPr lang="en-US" dirty="0">
              <a:solidFill>
                <a:schemeClr val="bg2">
                  <a:lumMod val="90000"/>
                </a:schemeClr>
              </a:solidFill>
            </a:endParaRPr>
          </a:p>
        </p:txBody>
      </p:sp>
      <p:sp>
        <p:nvSpPr>
          <p:cNvPr id="214" name="Per 213"/>
          <p:cNvSpPr/>
          <p:nvPr/>
        </p:nvSpPr>
        <p:spPr>
          <a:xfrm>
            <a:off x="7313323" y="119917"/>
            <a:ext cx="1283942" cy="1234093"/>
          </a:xfrm>
          <a:prstGeom prst="mathMultiply">
            <a:avLst/>
          </a:prstGeom>
          <a:solidFill>
            <a:schemeClr val="bg1">
              <a:lumMod val="95000"/>
            </a:schemeClr>
          </a:solid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lumMod val="90000"/>
                </a:schemeClr>
              </a:solidFill>
            </a:endParaRPr>
          </a:p>
        </p:txBody>
      </p:sp>
      <p:sp>
        <p:nvSpPr>
          <p:cNvPr id="216" name="CasellaDiTesto 215"/>
          <p:cNvSpPr txBox="1"/>
          <p:nvPr/>
        </p:nvSpPr>
        <p:spPr>
          <a:xfrm rot="2427799">
            <a:off x="7540332" y="5217436"/>
            <a:ext cx="936221" cy="369332"/>
          </a:xfrm>
          <a:prstGeom prst="rect">
            <a:avLst/>
          </a:prstGeom>
          <a:solidFill>
            <a:schemeClr val="bg1">
              <a:lumMod val="95000"/>
            </a:schemeClr>
          </a:solidFill>
          <a:ln>
            <a:solidFill>
              <a:schemeClr val="bg2">
                <a:lumMod val="90000"/>
              </a:schemeClr>
            </a:solidFill>
          </a:ln>
        </p:spPr>
        <p:txBody>
          <a:bodyPr wrap="square" rtlCol="0">
            <a:spAutoFit/>
          </a:bodyPr>
          <a:lstStyle>
            <a:defPPr>
              <a:defRPr lang="it-IT"/>
            </a:defPPr>
            <a:lvl1pPr algn="ctr"/>
          </a:lstStyle>
          <a:p>
            <a:r>
              <a:rPr lang="en-US" dirty="0" err="1" smtClean="0">
                <a:solidFill>
                  <a:schemeClr val="bg2">
                    <a:lumMod val="90000"/>
                  </a:schemeClr>
                </a:solidFill>
              </a:rPr>
              <a:t>FileC</a:t>
            </a:r>
            <a:r>
              <a:rPr lang="en-US" dirty="0" smtClean="0">
                <a:solidFill>
                  <a:schemeClr val="bg2">
                    <a:lumMod val="90000"/>
                  </a:schemeClr>
                </a:solidFill>
              </a:rPr>
              <a:t> </a:t>
            </a:r>
            <a:r>
              <a:rPr lang="en-US" dirty="0">
                <a:solidFill>
                  <a:schemeClr val="bg2">
                    <a:lumMod val="90000"/>
                  </a:schemeClr>
                </a:solidFill>
              </a:rPr>
              <a:t>?</a:t>
            </a:r>
          </a:p>
        </p:txBody>
      </p:sp>
      <p:sp>
        <p:nvSpPr>
          <p:cNvPr id="8" name="Rettangolo 7"/>
          <p:cNvSpPr/>
          <p:nvPr/>
        </p:nvSpPr>
        <p:spPr>
          <a:xfrm>
            <a:off x="4982630" y="3416946"/>
            <a:ext cx="2320660" cy="514350"/>
          </a:xfrm>
          <a:prstGeom prst="rect">
            <a:avLst/>
          </a:prstGeom>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90000"/>
                  </a:schemeClr>
                </a:solidFill>
              </a:rPr>
              <a:t>DYNAFED FEDERATOR </a:t>
            </a:r>
            <a:endParaRPr lang="en-US" dirty="0">
              <a:solidFill>
                <a:schemeClr val="bg2">
                  <a:lumMod val="90000"/>
                </a:schemeClr>
              </a:solidFill>
            </a:endParaRPr>
          </a:p>
        </p:txBody>
      </p:sp>
      <p:grpSp>
        <p:nvGrpSpPr>
          <p:cNvPr id="223" name="Gruppo 222"/>
          <p:cNvGrpSpPr/>
          <p:nvPr/>
        </p:nvGrpSpPr>
        <p:grpSpPr>
          <a:xfrm>
            <a:off x="8878702" y="5989845"/>
            <a:ext cx="499000" cy="824300"/>
            <a:chOff x="4982630" y="5525686"/>
            <a:chExt cx="702733" cy="1050783"/>
          </a:xfrm>
          <a:solidFill>
            <a:schemeClr val="bg1">
              <a:lumMod val="95000"/>
            </a:schemeClr>
          </a:solidFill>
        </p:grpSpPr>
        <p:sp>
          <p:nvSpPr>
            <p:cNvPr id="224" name="Triangolo isoscele 223"/>
            <p:cNvSpPr/>
            <p:nvPr/>
          </p:nvSpPr>
          <p:spPr>
            <a:xfrm>
              <a:off x="4982630" y="5740480"/>
              <a:ext cx="702733" cy="835989"/>
            </a:xfrm>
            <a:prstGeom prst="triangl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sp>
          <p:nvSpPr>
            <p:cNvPr id="225" name="Ovale 224"/>
            <p:cNvSpPr/>
            <p:nvPr/>
          </p:nvSpPr>
          <p:spPr>
            <a:xfrm>
              <a:off x="5088464" y="5525686"/>
              <a:ext cx="491067" cy="452967"/>
            </a:xfrm>
            <a:prstGeom prst="ellipse">
              <a:avLst/>
            </a:prstGeom>
            <a:grpFill/>
            <a:ln>
              <a:solidFill>
                <a:schemeClr val="bg2">
                  <a:lumMod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bg2">
                    <a:lumMod val="90000"/>
                  </a:schemeClr>
                </a:solidFill>
              </a:endParaRPr>
            </a:p>
          </p:txBody>
        </p:sp>
      </p:grpSp>
      <p:sp>
        <p:nvSpPr>
          <p:cNvPr id="237" name="CasellaDiTesto 236"/>
          <p:cNvSpPr txBox="1"/>
          <p:nvPr/>
        </p:nvSpPr>
        <p:spPr>
          <a:xfrm>
            <a:off x="6000933" y="5890319"/>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239" name="CasellaDiTesto 238"/>
          <p:cNvSpPr txBox="1"/>
          <p:nvPr/>
        </p:nvSpPr>
        <p:spPr>
          <a:xfrm>
            <a:off x="2408225" y="135006"/>
            <a:ext cx="849468" cy="369332"/>
          </a:xfrm>
          <a:prstGeom prst="rect">
            <a:avLst/>
          </a:prstGeom>
          <a:solidFill>
            <a:schemeClr val="bg2"/>
          </a:solidFill>
          <a:ln>
            <a:solidFill>
              <a:schemeClr val="bg2">
                <a:lumMod val="90000"/>
              </a:schemeClr>
            </a:solidFill>
          </a:ln>
        </p:spPr>
        <p:txBody>
          <a:bodyPr wrap="square" rtlCol="0">
            <a:spAutoFit/>
          </a:bodyPr>
          <a:lstStyle/>
          <a:p>
            <a:pPr algn="ctr"/>
            <a:r>
              <a:rPr lang="en-US" dirty="0" err="1" smtClean="0">
                <a:solidFill>
                  <a:schemeClr val="bg2">
                    <a:lumMod val="90000"/>
                  </a:schemeClr>
                </a:solidFill>
              </a:rPr>
              <a:t>FileA</a:t>
            </a:r>
            <a:endParaRPr lang="en-US" dirty="0">
              <a:solidFill>
                <a:schemeClr val="bg2">
                  <a:lumMod val="90000"/>
                </a:schemeClr>
              </a:solidFill>
            </a:endParaRPr>
          </a:p>
        </p:txBody>
      </p:sp>
      <p:sp>
        <p:nvSpPr>
          <p:cNvPr id="132" name="Rettangolo 131"/>
          <p:cNvSpPr/>
          <p:nvPr/>
        </p:nvSpPr>
        <p:spPr>
          <a:xfrm>
            <a:off x="4975451" y="3424366"/>
            <a:ext cx="2320660" cy="51435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DYNAFED FEDERATOR </a:t>
            </a:r>
            <a:endParaRPr lang="en-US" dirty="0"/>
          </a:p>
        </p:txBody>
      </p:sp>
      <p:cxnSp>
        <p:nvCxnSpPr>
          <p:cNvPr id="179" name="Connettore 2 178"/>
          <p:cNvCxnSpPr/>
          <p:nvPr/>
        </p:nvCxnSpPr>
        <p:spPr>
          <a:xfrm flipH="1" flipV="1">
            <a:off x="6138027" y="3409980"/>
            <a:ext cx="4939847" cy="141087"/>
          </a:xfrm>
          <a:prstGeom prst="straightConnector1">
            <a:avLst/>
          </a:prstGeom>
          <a:ln>
            <a:solidFill>
              <a:schemeClr val="bg2">
                <a:lumMod val="90000"/>
              </a:schemeClr>
            </a:solidFill>
            <a:prstDash val="dashDot"/>
            <a:tailEnd type="triangle"/>
          </a:ln>
        </p:spPr>
        <p:style>
          <a:lnRef idx="1">
            <a:schemeClr val="accent1"/>
          </a:lnRef>
          <a:fillRef idx="0">
            <a:schemeClr val="accent1"/>
          </a:fillRef>
          <a:effectRef idx="0">
            <a:schemeClr val="accent1"/>
          </a:effectRef>
          <a:fontRef idx="minor">
            <a:schemeClr val="tx1"/>
          </a:fontRef>
        </p:style>
      </p:cxnSp>
      <p:sp>
        <p:nvSpPr>
          <p:cNvPr id="187" name="CasellaDiTesto 186"/>
          <p:cNvSpPr txBox="1"/>
          <p:nvPr/>
        </p:nvSpPr>
        <p:spPr>
          <a:xfrm>
            <a:off x="5672091" y="300396"/>
            <a:ext cx="696133" cy="523220"/>
          </a:xfrm>
          <a:prstGeom prst="rect">
            <a:avLst/>
          </a:prstGeom>
          <a:noFill/>
        </p:spPr>
        <p:txBody>
          <a:bodyPr wrap="square" rtlCol="0">
            <a:spAutoFit/>
          </a:bodyPr>
          <a:lstStyle/>
          <a:p>
            <a:r>
              <a:rPr lang="en-US" sz="2800" b="1" dirty="0" smtClean="0">
                <a:solidFill>
                  <a:schemeClr val="bg2">
                    <a:lumMod val="90000"/>
                  </a:schemeClr>
                </a:solidFill>
              </a:rPr>
              <a:t>$</a:t>
            </a:r>
            <a:endParaRPr lang="en-US" sz="2800" b="1" dirty="0">
              <a:solidFill>
                <a:schemeClr val="bg2">
                  <a:lumMod val="90000"/>
                </a:schemeClr>
              </a:solidFill>
            </a:endParaRPr>
          </a:p>
        </p:txBody>
      </p:sp>
      <p:sp>
        <p:nvSpPr>
          <p:cNvPr id="200" name="CasellaDiTesto 199"/>
          <p:cNvSpPr txBox="1"/>
          <p:nvPr/>
        </p:nvSpPr>
        <p:spPr>
          <a:xfrm>
            <a:off x="3297253" y="591733"/>
            <a:ext cx="5445807" cy="461665"/>
          </a:xfrm>
          <a:prstGeom prst="rect">
            <a:avLst/>
          </a:prstGeom>
          <a:solidFill>
            <a:schemeClr val="bg1"/>
          </a:solidFill>
          <a:ln>
            <a:solidFill>
              <a:schemeClr val="tx1"/>
            </a:solidFill>
          </a:ln>
        </p:spPr>
        <p:txBody>
          <a:bodyPr wrap="square" rtlCol="0">
            <a:spAutoFit/>
          </a:bodyPr>
          <a:lstStyle/>
          <a:p>
            <a:pPr algn="ctr"/>
            <a:r>
              <a:rPr lang="en-US" sz="2400" b="1" dirty="0" smtClean="0"/>
              <a:t>CACHING POPULAR FILES</a:t>
            </a:r>
            <a:endParaRPr lang="en-US" sz="2400" b="1" dirty="0"/>
          </a:p>
        </p:txBody>
      </p:sp>
      <p:grpSp>
        <p:nvGrpSpPr>
          <p:cNvPr id="158" name="Gruppo 157"/>
          <p:cNvGrpSpPr/>
          <p:nvPr/>
        </p:nvGrpSpPr>
        <p:grpSpPr>
          <a:xfrm>
            <a:off x="754146" y="2563126"/>
            <a:ext cx="1622954" cy="846877"/>
            <a:chOff x="1255976" y="981922"/>
            <a:chExt cx="1622954" cy="846877"/>
          </a:xfrm>
        </p:grpSpPr>
        <p:grpSp>
          <p:nvGrpSpPr>
            <p:cNvPr id="159" name="Gruppo 158"/>
            <p:cNvGrpSpPr/>
            <p:nvPr/>
          </p:nvGrpSpPr>
          <p:grpSpPr>
            <a:xfrm>
              <a:off x="1255976" y="981922"/>
              <a:ext cx="500063" cy="628650"/>
              <a:chOff x="1671637" y="1185861"/>
              <a:chExt cx="885826" cy="1042989"/>
            </a:xfrm>
          </p:grpSpPr>
          <p:sp>
            <p:nvSpPr>
              <p:cNvPr id="166" name="Cilindro 165"/>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1" name="Cilindro 170"/>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2" name="Cilindro 17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61" name="Gruppo 160"/>
            <p:cNvGrpSpPr/>
            <p:nvPr/>
          </p:nvGrpSpPr>
          <p:grpSpPr>
            <a:xfrm>
              <a:off x="1817420" y="981922"/>
              <a:ext cx="500063" cy="628650"/>
              <a:chOff x="1671637" y="1185861"/>
              <a:chExt cx="885826" cy="1042989"/>
            </a:xfrm>
          </p:grpSpPr>
          <p:sp>
            <p:nvSpPr>
              <p:cNvPr id="163" name="Cilindro 162"/>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4" name="Cilindro 163"/>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5" name="Cilindro 164"/>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2" name="Cubo 161"/>
            <p:cNvSpPr/>
            <p:nvPr/>
          </p:nvSpPr>
          <p:spPr>
            <a:xfrm>
              <a:off x="1506008" y="1296247"/>
              <a:ext cx="1372922" cy="532552"/>
            </a:xfrm>
            <a:prstGeom prst="cube">
              <a:avLst/>
            </a:prstGeom>
            <a:solidFill>
              <a:srgbClr val="C000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DPM</a:t>
              </a:r>
              <a:endParaRPr lang="en-US" dirty="0"/>
            </a:p>
          </p:txBody>
        </p:sp>
      </p:grpSp>
      <p:grpSp>
        <p:nvGrpSpPr>
          <p:cNvPr id="174" name="Gruppo 173"/>
          <p:cNvGrpSpPr/>
          <p:nvPr/>
        </p:nvGrpSpPr>
        <p:grpSpPr>
          <a:xfrm>
            <a:off x="10162062" y="4550262"/>
            <a:ext cx="1713442" cy="928688"/>
            <a:chOff x="7204335" y="3300151"/>
            <a:chExt cx="1713442" cy="928688"/>
          </a:xfrm>
        </p:grpSpPr>
        <p:grpSp>
          <p:nvGrpSpPr>
            <p:cNvPr id="176" name="Gruppo 175"/>
            <p:cNvGrpSpPr/>
            <p:nvPr/>
          </p:nvGrpSpPr>
          <p:grpSpPr>
            <a:xfrm>
              <a:off x="7499612" y="3300151"/>
              <a:ext cx="500063" cy="628650"/>
              <a:chOff x="1671637" y="1185861"/>
              <a:chExt cx="885826" cy="1042989"/>
            </a:xfrm>
          </p:grpSpPr>
          <p:sp>
            <p:nvSpPr>
              <p:cNvPr id="178" name="Cilindro 177"/>
              <p:cNvSpPr/>
              <p:nvPr/>
            </p:nvSpPr>
            <p:spPr>
              <a:xfrm>
                <a:off x="1671638" y="1843087"/>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0" name="Cilindro 179"/>
              <p:cNvSpPr/>
              <p:nvPr/>
            </p:nvSpPr>
            <p:spPr>
              <a:xfrm>
                <a:off x="1671637" y="1514474"/>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2" name="Cilindro 181"/>
              <p:cNvSpPr/>
              <p:nvPr/>
            </p:nvSpPr>
            <p:spPr>
              <a:xfrm>
                <a:off x="1671637" y="1185861"/>
                <a:ext cx="885825" cy="385763"/>
              </a:xfrm>
              <a:prstGeom prst="can">
                <a:avLst/>
              </a:prstGeom>
              <a:solidFill>
                <a:schemeClr val="bg2"/>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77" name="Cubo 176"/>
            <p:cNvSpPr/>
            <p:nvPr/>
          </p:nvSpPr>
          <p:spPr>
            <a:xfrm>
              <a:off x="7204335" y="3696287"/>
              <a:ext cx="1713442" cy="532552"/>
            </a:xfrm>
            <a:prstGeom prst="cube">
              <a:avLst/>
            </a:prstGeom>
            <a:solidFill>
              <a:srgbClr val="00B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HTTP CACHE</a:t>
              </a:r>
              <a:endParaRPr lang="en-US" dirty="0"/>
            </a:p>
          </p:txBody>
        </p:sp>
      </p:grpSp>
      <p:cxnSp>
        <p:nvCxnSpPr>
          <p:cNvPr id="184" name="Connettore 2 183"/>
          <p:cNvCxnSpPr>
            <a:stCxn id="149" idx="1"/>
          </p:cNvCxnSpPr>
          <p:nvPr/>
        </p:nvCxnSpPr>
        <p:spPr>
          <a:xfrm flipH="1" flipV="1">
            <a:off x="6154946" y="3924353"/>
            <a:ext cx="3013603" cy="2449427"/>
          </a:xfrm>
          <a:prstGeom prst="straightConnector1">
            <a:avLst/>
          </a:prstGeom>
          <a:ln w="57150">
            <a:solidFill>
              <a:srgbClr val="FF0000"/>
            </a:solidFill>
            <a:prstDash val="dash"/>
            <a:tailEnd type="triangle"/>
          </a:ln>
        </p:spPr>
        <p:style>
          <a:lnRef idx="2">
            <a:schemeClr val="accent2"/>
          </a:lnRef>
          <a:fillRef idx="0">
            <a:schemeClr val="accent2"/>
          </a:fillRef>
          <a:effectRef idx="1">
            <a:schemeClr val="accent2"/>
          </a:effectRef>
          <a:fontRef idx="minor">
            <a:schemeClr val="tx1"/>
          </a:fontRef>
        </p:style>
      </p:cxnSp>
      <p:sp>
        <p:nvSpPr>
          <p:cNvPr id="189" name="CasellaDiTesto 188"/>
          <p:cNvSpPr txBox="1"/>
          <p:nvPr/>
        </p:nvSpPr>
        <p:spPr>
          <a:xfrm>
            <a:off x="1842020" y="2451579"/>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
        <p:nvSpPr>
          <p:cNvPr id="190" name="CasellaDiTesto 189"/>
          <p:cNvSpPr txBox="1"/>
          <p:nvPr/>
        </p:nvSpPr>
        <p:spPr>
          <a:xfrm rot="2427799">
            <a:off x="7552318" y="5210493"/>
            <a:ext cx="936221" cy="369332"/>
          </a:xfrm>
          <a:prstGeom prst="rect">
            <a:avLst/>
          </a:prstGeom>
          <a:solidFill>
            <a:schemeClr val="accent4">
              <a:lumMod val="60000"/>
              <a:lumOff val="40000"/>
            </a:schemeClr>
          </a:solidFill>
          <a:ln>
            <a:solidFill>
              <a:schemeClr val="tx1"/>
            </a:solidFill>
          </a:ln>
        </p:spPr>
        <p:txBody>
          <a:bodyPr wrap="square" rtlCol="0">
            <a:spAutoFit/>
          </a:bodyPr>
          <a:lstStyle>
            <a:defPPr>
              <a:defRPr lang="it-IT"/>
            </a:defPPr>
            <a:lvl1pPr algn="ctr"/>
          </a:lstStyle>
          <a:p>
            <a:r>
              <a:rPr lang="en-US" dirty="0" err="1" smtClean="0"/>
              <a:t>FileC</a:t>
            </a:r>
            <a:r>
              <a:rPr lang="en-US" dirty="0" smtClean="0"/>
              <a:t> </a:t>
            </a:r>
            <a:r>
              <a:rPr lang="en-US" dirty="0"/>
              <a:t>?</a:t>
            </a:r>
          </a:p>
        </p:txBody>
      </p:sp>
      <p:grpSp>
        <p:nvGrpSpPr>
          <p:cNvPr id="191" name="Gruppo 190"/>
          <p:cNvGrpSpPr/>
          <p:nvPr/>
        </p:nvGrpSpPr>
        <p:grpSpPr>
          <a:xfrm>
            <a:off x="8890688" y="5982902"/>
            <a:ext cx="499000" cy="824300"/>
            <a:chOff x="4982630" y="5525686"/>
            <a:chExt cx="702733" cy="1050783"/>
          </a:xfrm>
        </p:grpSpPr>
        <p:sp>
          <p:nvSpPr>
            <p:cNvPr id="199" name="Triangolo isoscele 198"/>
            <p:cNvSpPr/>
            <p:nvPr/>
          </p:nvSpPr>
          <p:spPr>
            <a:xfrm>
              <a:off x="4982630" y="5740480"/>
              <a:ext cx="702733" cy="835989"/>
            </a:xfrm>
            <a:prstGeom prst="triangle">
              <a:avLst/>
            </a:prstGeom>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3" name="Ovale 202"/>
            <p:cNvSpPr/>
            <p:nvPr/>
          </p:nvSpPr>
          <p:spPr>
            <a:xfrm>
              <a:off x="5088464" y="5525686"/>
              <a:ext cx="491067" cy="452967"/>
            </a:xfrm>
            <a:prstGeom prst="ellipse">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221" name="CasellaDiTesto 220"/>
          <p:cNvSpPr txBox="1"/>
          <p:nvPr/>
        </p:nvSpPr>
        <p:spPr>
          <a:xfrm>
            <a:off x="1830034" y="2458522"/>
            <a:ext cx="849468" cy="369332"/>
          </a:xfrm>
          <a:prstGeom prst="rect">
            <a:avLst/>
          </a:prstGeom>
          <a:solidFill>
            <a:schemeClr val="accent4">
              <a:lumMod val="60000"/>
              <a:lumOff val="40000"/>
            </a:schemeClr>
          </a:solidFill>
          <a:ln>
            <a:solidFill>
              <a:schemeClr val="tx1"/>
            </a:solidFill>
          </a:ln>
        </p:spPr>
        <p:txBody>
          <a:bodyPr wrap="square" rtlCol="0">
            <a:spAutoFit/>
          </a:bodyPr>
          <a:lstStyle/>
          <a:p>
            <a:pPr algn="ctr"/>
            <a:r>
              <a:rPr lang="en-US" dirty="0" err="1" smtClean="0"/>
              <a:t>FileC</a:t>
            </a:r>
            <a:endParaRPr lang="en-US" dirty="0"/>
          </a:p>
        </p:txBody>
      </p:sp>
    </p:spTree>
    <p:extLst>
      <p:ext uri="{BB962C8B-B14F-4D97-AF65-F5344CB8AC3E}">
        <p14:creationId xmlns:p14="http://schemas.microsoft.com/office/powerpoint/2010/main" val="364687664"/>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i Office">
  <a:themeElements>
    <a:clrScheme name="Tema di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i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i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38201</TotalTime>
  <Words>2657</Words>
  <Application>Microsoft Office PowerPoint</Application>
  <PresentationFormat>Widescreen</PresentationFormat>
  <Paragraphs>984</Paragraphs>
  <Slides>53</Slides>
  <Notes>5</Notes>
  <HiddenSlides>0</HiddenSlides>
  <MMClips>0</MMClips>
  <ScaleCrop>false</ScaleCrop>
  <HeadingPairs>
    <vt:vector size="6" baseType="variant">
      <vt:variant>
        <vt:lpstr>Caratteri utilizzati</vt:lpstr>
      </vt:variant>
      <vt:variant>
        <vt:i4>5</vt:i4>
      </vt:variant>
      <vt:variant>
        <vt:lpstr>Tema</vt:lpstr>
      </vt:variant>
      <vt:variant>
        <vt:i4>1</vt:i4>
      </vt:variant>
      <vt:variant>
        <vt:lpstr>Titoli diapositive</vt:lpstr>
      </vt:variant>
      <vt:variant>
        <vt:i4>53</vt:i4>
      </vt:variant>
    </vt:vector>
  </HeadingPairs>
  <TitlesOfParts>
    <vt:vector size="59" baseType="lpstr">
      <vt:lpstr>Arial</vt:lpstr>
      <vt:lpstr>Arimo</vt:lpstr>
      <vt:lpstr>Calibri</vt:lpstr>
      <vt:lpstr>Calibri Light</vt:lpstr>
      <vt:lpstr>DejaVu Sans</vt:lpstr>
      <vt:lpstr>Tema di Office</vt:lpstr>
      <vt:lpstr>Usage of Volatile Pools in Belle-II</vt:lpstr>
      <vt:lpstr>SCoRES Project</vt:lpstr>
      <vt:lpstr>Caching laboratory with DPM</vt:lpstr>
      <vt:lpstr>Concept of DPM Volatile Pool</vt:lpstr>
      <vt:lpstr>File Stat in a Volatile Pool</vt:lpstr>
      <vt:lpstr>File Get in a Volatile Pool</vt:lpstr>
      <vt:lpstr>Dynafed + Volatile Pool</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The testbed</vt:lpstr>
      <vt:lpstr>Dynafed Server for Belle II</vt:lpstr>
      <vt:lpstr>Cache Implementation via DOME</vt:lpstr>
      <vt:lpstr>Client Behaviour</vt:lpstr>
      <vt:lpstr>Federation Views</vt:lpstr>
      <vt:lpstr>Exa</vt:lpstr>
      <vt:lpstr>Presentazione standard di PowerPoint</vt:lpstr>
      <vt:lpstr>Presentazione standard di PowerPoint</vt:lpstr>
      <vt:lpstr>Local job reading file through dynafed</vt:lpstr>
      <vt:lpstr>How to use this object?</vt:lpstr>
      <vt:lpstr>How to use this object?</vt:lpstr>
      <vt:lpstr>How to use this object?</vt:lpstr>
      <vt:lpstr>How to use this object?</vt:lpstr>
      <vt:lpstr>Current Status and ongoing activities</vt:lpstr>
      <vt:lpstr>Additional Initiatives</vt:lpstr>
      <vt:lpstr>Presentazione standard di PowerPoint</vt:lpstr>
      <vt:lpstr>USE CASE Cloud Access </vt:lpstr>
      <vt:lpstr>Presentazione standard di PowerPoint</vt:lpstr>
      <vt:lpstr>Presentazione standard di PowerPoint</vt:lpstr>
      <vt:lpstr>Presentazione standard di PowerPoint</vt:lpstr>
      <vt:lpstr>Presentazione standard di PowerPoint</vt:lpstr>
      <vt:lpstr>USE CASE Cloud Access </vt:lpstr>
      <vt:lpstr>USE CASE Cloud Access </vt:lpstr>
      <vt:lpstr>Presentazione standard di PowerPoint</vt:lpstr>
      <vt:lpstr>Preliminary Tests Details (File Download)</vt:lpstr>
      <vt:lpstr>Dynafed and Cache: Model and implementation</vt:lpstr>
      <vt:lpstr>Presentazione standard di PowerPoint</vt:lpstr>
      <vt:lpstr>Presentazione standard di PowerPoint</vt:lpstr>
      <vt:lpstr>Presentazione standard di PowerPoint</vt:lpstr>
      <vt:lpstr>Presentazione standard di PowerPoint</vt:lpstr>
      <vt:lpstr>DYNAFED </vt:lpstr>
      <vt:lpstr>Dynafed file representation: Metalink</vt:lpstr>
      <vt:lpstr>Presentazione standard di PowerPoint</vt:lpstr>
      <vt:lpstr>Dynafed and Cache: Model and implementation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DPM</dc:title>
  <dc:creator>admin</dc:creator>
  <cp:lastModifiedBy>spardi</cp:lastModifiedBy>
  <cp:revision>402</cp:revision>
  <dcterms:created xsi:type="dcterms:W3CDTF">2015-11-10T09:54:20Z</dcterms:created>
  <dcterms:modified xsi:type="dcterms:W3CDTF">2018-11-27T17:04:22Z</dcterms:modified>
</cp:coreProperties>
</file>