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534" r:id="rId3"/>
    <p:sldId id="281" r:id="rId4"/>
    <p:sldId id="282" r:id="rId5"/>
    <p:sldId id="535" r:id="rId6"/>
    <p:sldId id="529" r:id="rId7"/>
    <p:sldId id="530" r:id="rId8"/>
    <p:sldId id="531" r:id="rId9"/>
    <p:sldId id="532" r:id="rId10"/>
    <p:sldId id="533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29D39"/>
    <a:srgbClr val="F5BF75"/>
    <a:srgbClr val="039545"/>
    <a:srgbClr val="66FFFF"/>
    <a:srgbClr val="FF5457"/>
    <a:srgbClr val="E302DF"/>
    <a:srgbClr val="991CFF"/>
    <a:srgbClr val="E118A3"/>
    <a:srgbClr val="3753FF"/>
    <a:srgbClr val="2EDC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969"/>
    <p:restoredTop sz="94606"/>
  </p:normalViewPr>
  <p:slideViewPr>
    <p:cSldViewPr>
      <p:cViewPr varScale="1">
        <p:scale>
          <a:sx n="112" d="100"/>
          <a:sy n="112" d="100"/>
        </p:scale>
        <p:origin x="99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8F077ED-50BA-E845-8D64-6C31222764AE}" type="datetimeFigureOut">
              <a:rPr lang="en-US"/>
              <a:pPr>
                <a:defRPr/>
              </a:pPr>
              <a:t>11/20/18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99A5522-05C2-6F43-AA38-E3C5659C55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1874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B2414C-7851-5D42-8E05-AE66EC67F6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3603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B2414C-7851-5D42-8E05-AE66EC67F67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75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CENIC17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CDBBB-A877-914B-A815-97F0E9718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769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CENIC17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76FFD-C4B9-6D4F-B32D-0C35F000BE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982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228600"/>
            <a:ext cx="2133600" cy="5867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2484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CENIC17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9FD56-184D-E043-B3F9-B35B6F31FB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027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CENIC17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E48AC-1757-4742-86AF-8AAA997C09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118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CENIC17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248AC-6F45-E040-8378-2A4EE31C4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20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4191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191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CENIC17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55477-1DFD-A941-9B3E-0D112949AC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98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CENIC17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52054-17FF-3349-8AC5-D2031B8926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532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CENIC17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8679D-B319-D649-B1EE-F27FBBFDF6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609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CENIC17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A9081-F4FD-CA43-9C1D-488FDE742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80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CENIC17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C8006-6F1B-924A-BC9D-E96C6ADCA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63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CENIC17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0276A-2EE2-F54D-8C93-9D4A577BB8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317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28600"/>
            <a:ext cx="7239000" cy="838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447800"/>
            <a:ext cx="8534400" cy="4648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/>
              <a:t>3/20/17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CENIC17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BC9AC3A-CA2E-C449-A621-EB09EBA748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4" descr="CMS-Colo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0"/>
            <a:ext cx="835025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925"/>
            <a:ext cx="10033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71600"/>
            <a:ext cx="9144000" cy="1470025"/>
          </a:xfrm>
        </p:spPr>
        <p:txBody>
          <a:bodyPr/>
          <a:lstStyle/>
          <a:p>
            <a:r>
              <a:rPr lang="en-US" dirty="0"/>
              <a:t>Understanding Disk needs at the HL-LHC for CMS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00800" cy="2438400"/>
          </a:xfrm>
        </p:spPr>
        <p:txBody>
          <a:bodyPr/>
          <a:lstStyle/>
          <a:p>
            <a:r>
              <a:rPr lang="en-US" dirty="0"/>
              <a:t>Frank </a:t>
            </a:r>
            <a:r>
              <a:rPr lang="en-US" dirty="0" err="1"/>
              <a:t>Würthwein</a:t>
            </a:r>
            <a:r>
              <a:rPr lang="en-US" dirty="0"/>
              <a:t> </a:t>
            </a:r>
          </a:p>
          <a:p>
            <a:r>
              <a:rPr lang="en-US" dirty="0"/>
              <a:t>SDSC/UCSD</a:t>
            </a:r>
          </a:p>
          <a:p>
            <a:r>
              <a:rPr lang="en-US" dirty="0"/>
              <a:t>DOMA Access</a:t>
            </a:r>
          </a:p>
          <a:p>
            <a:r>
              <a:rPr lang="en-US" dirty="0"/>
              <a:t>November 20</a:t>
            </a:r>
            <a:r>
              <a:rPr lang="en-US" baseline="30000" dirty="0"/>
              <a:t>th</a:t>
            </a:r>
            <a:r>
              <a:rPr lang="en-US" dirty="0"/>
              <a:t> 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9CDBBB-A877-914B-A815-97F0E97183F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7656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E06D1-5E10-D14B-A193-8FA69A73C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&amp; 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4C0E5A-C4F7-A440-AFB2-F4F2A3EC4C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4648200"/>
          </a:xfrm>
        </p:spPr>
        <p:txBody>
          <a:bodyPr/>
          <a:lstStyle/>
          <a:p>
            <a:r>
              <a:rPr lang="en-US" sz="2800" dirty="0"/>
              <a:t>Need to distinguish 4 storage uses</a:t>
            </a:r>
          </a:p>
          <a:p>
            <a:pPr lvl="1"/>
            <a:r>
              <a:rPr lang="en-US" sz="2400" dirty="0"/>
              <a:t>Cheapest possible Archive</a:t>
            </a:r>
          </a:p>
          <a:p>
            <a:pPr lvl="1"/>
            <a:r>
              <a:rPr lang="en-US" sz="2400" dirty="0"/>
              <a:t>Golden disk copy (likely to be most expensive storage)</a:t>
            </a:r>
          </a:p>
          <a:p>
            <a:pPr lvl="1"/>
            <a:r>
              <a:rPr lang="en-US" sz="2400" dirty="0"/>
              <a:t>Caches with zero redundancy</a:t>
            </a:r>
          </a:p>
          <a:p>
            <a:pPr lvl="1"/>
            <a:r>
              <a:rPr lang="en-US" sz="2400" dirty="0"/>
              <a:t>Buffers for processing campaigns</a:t>
            </a:r>
          </a:p>
          <a:p>
            <a:pPr lvl="2"/>
            <a:r>
              <a:rPr lang="en-US" sz="2000" dirty="0"/>
              <a:t>Single vs distributed buffers requires understanding of latency tolerance of processing applications.</a:t>
            </a:r>
          </a:p>
          <a:p>
            <a:r>
              <a:rPr lang="en-US" sz="2800" dirty="0"/>
              <a:t>Need to measure/estimate</a:t>
            </a:r>
          </a:p>
          <a:p>
            <a:pPr lvl="1"/>
            <a:r>
              <a:rPr lang="en-US" sz="2400" dirty="0"/>
              <a:t>Working set for analysis globally</a:t>
            </a:r>
          </a:p>
          <a:p>
            <a:pPr lvl="1"/>
            <a:r>
              <a:rPr lang="en-US" sz="2400" dirty="0"/>
              <a:t>Tape recall needs for processing buffers</a:t>
            </a:r>
          </a:p>
          <a:p>
            <a:pPr lvl="1"/>
            <a:r>
              <a:rPr lang="en-US" sz="2400" dirty="0"/>
              <a:t>Tape recall needs for golden disk copy</a:t>
            </a:r>
          </a:p>
          <a:p>
            <a:pPr lvl="1"/>
            <a:r>
              <a:rPr lang="en-US" sz="2400" dirty="0"/>
              <a:t>Latency tolerance of analysis applications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5ED621-7188-0F44-B468-C9470A1F9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E48AC-1757-4742-86AF-8AAA997C09E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725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811B4-B1D4-0349-BE34-092DCECE6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Disclaimer !!!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BE54B-0BC1-584C-9C16-CF88D621CB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4648200"/>
          </a:xfrm>
        </p:spPr>
        <p:txBody>
          <a:bodyPr/>
          <a:lstStyle/>
          <a:p>
            <a:r>
              <a:rPr lang="en-US" dirty="0"/>
              <a:t>The ideas presented herein are NOT necessarily representing current thinking in CMS.</a:t>
            </a:r>
          </a:p>
          <a:p>
            <a:r>
              <a:rPr lang="en-US" dirty="0"/>
              <a:t>They are nothing more than rumblings of an individual to stimulate discussions.</a:t>
            </a:r>
          </a:p>
          <a:p>
            <a:r>
              <a:rPr lang="en-US" dirty="0"/>
              <a:t>However, those rumblings are informed by many discussions with a long list of colleagues from within CMS. Too long to list them all here, as I would undoubtedly forget to mention some people.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809471-28E2-1148-A789-48CABD01E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E48AC-1757-4742-86AF-8AAA997C09E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279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6F4DD-ACA4-614B-9676-2CFD3D92D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152400"/>
            <a:ext cx="7239000" cy="838200"/>
          </a:xfrm>
        </p:spPr>
        <p:txBody>
          <a:bodyPr/>
          <a:lstStyle/>
          <a:p>
            <a:r>
              <a:rPr lang="en-US" dirty="0"/>
              <a:t>Start with Data Formats and their expected use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E149B2-6E48-E14B-8BA2-633D3666F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E48AC-1757-4742-86AF-8AAA997C09E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B22229-3F1F-3E45-8DAD-91AF412D7E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956017"/>
              </p:ext>
            </p:extLst>
          </p:nvPr>
        </p:nvGraphicFramePr>
        <p:xfrm>
          <a:off x="0" y="1295400"/>
          <a:ext cx="2590800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66900">
                  <a:extLst>
                    <a:ext uri="{9D8B030D-6E8A-4147-A177-3AD203B41FA5}">
                      <a16:colId xmlns:a16="http://schemas.microsoft.com/office/drawing/2014/main" val="1526463210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41347045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Data Tier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2603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RAW [MB]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4930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AOD [MB]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926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MiniAOD</a:t>
                      </a:r>
                      <a:r>
                        <a:rPr lang="en-US" dirty="0"/>
                        <a:t> [kB]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2655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NanoAOD</a:t>
                      </a:r>
                      <a:r>
                        <a:rPr lang="en-US" dirty="0"/>
                        <a:t> [kB]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030476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3A9D538-BA64-5F4A-BA22-8278E4C54AF1}"/>
              </a:ext>
            </a:extLst>
          </p:cNvPr>
          <p:cNvSpPr txBox="1"/>
          <p:nvPr/>
        </p:nvSpPr>
        <p:spPr>
          <a:xfrm>
            <a:off x="4257563" y="1402140"/>
            <a:ext cx="420063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Primary Processing:</a:t>
            </a:r>
          </a:p>
          <a:p>
            <a:pPr algn="ctr"/>
            <a:r>
              <a:rPr lang="en-US" dirty="0"/>
              <a:t>RAW -&gt; AOD -&gt; Mini -&gt; Nano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Processing Assumptions: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578732-D678-6D49-A4F7-5F621191EB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399" y="2971800"/>
            <a:ext cx="6324601" cy="22442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AE374AD-7571-A34C-BA60-4AAF06433EFD}"/>
              </a:ext>
            </a:extLst>
          </p:cNvPr>
          <p:cNvSpPr txBox="1"/>
          <p:nvPr/>
        </p:nvSpPr>
        <p:spPr>
          <a:xfrm>
            <a:off x="0" y="5410200"/>
            <a:ext cx="89889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Data formats span x1000 in size per event.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Files in large data formats are touched at most twice a year.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F62A69-96F7-6543-ABA0-3577902EA3EE}"/>
              </a:ext>
            </a:extLst>
          </p:cNvPr>
          <p:cNvSpPr txBox="1"/>
          <p:nvPr/>
        </p:nvSpPr>
        <p:spPr>
          <a:xfrm>
            <a:off x="0" y="3251200"/>
            <a:ext cx="29161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Courtesy David Lange</a:t>
            </a:r>
          </a:p>
          <a:p>
            <a:r>
              <a:rPr lang="en-US" sz="1800" dirty="0"/>
              <a:t>Present Model of CMS</a:t>
            </a:r>
          </a:p>
          <a:p>
            <a:r>
              <a:rPr lang="en-US" sz="1800" dirty="0"/>
              <a:t>HL-LHC resource planning</a:t>
            </a:r>
          </a:p>
        </p:txBody>
      </p:sp>
    </p:spTree>
    <p:extLst>
      <p:ext uri="{BB962C8B-B14F-4D97-AF65-F5344CB8AC3E}">
        <p14:creationId xmlns:p14="http://schemas.microsoft.com/office/powerpoint/2010/main" val="2585361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1E208-B68B-3D4B-B125-434B31CFF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May 2018 Tape Estimate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22B51E-C533-3E4C-8E74-90D6E3B0D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E48AC-1757-4742-86AF-8AAA997C09E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F9E606-1A53-D64C-A413-1B649BEF3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80466"/>
            <a:ext cx="2921000" cy="22918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7FC57D-07FD-144E-B38E-374BAC87555A}"/>
              </a:ext>
            </a:extLst>
          </p:cNvPr>
          <p:cNvSpPr txBox="1"/>
          <p:nvPr/>
        </p:nvSpPr>
        <p:spPr>
          <a:xfrm>
            <a:off x="3962400" y="1295400"/>
            <a:ext cx="49716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 Tape estimates as guidance of</a:t>
            </a:r>
          </a:p>
          <a:p>
            <a:r>
              <a:rPr lang="en-US" dirty="0"/>
              <a:t>size of the total available data.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7E9531-4A26-8348-89AB-B187FD203E72}"/>
              </a:ext>
            </a:extLst>
          </p:cNvPr>
          <p:cNvSpPr txBox="1"/>
          <p:nvPr/>
        </p:nvSpPr>
        <p:spPr>
          <a:xfrm>
            <a:off x="4223481" y="2362200"/>
            <a:ext cx="4211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Dominated by </a:t>
            </a:r>
            <a:r>
              <a:rPr lang="en-US" dirty="0">
                <a:solidFill>
                  <a:srgbClr val="529D39"/>
                </a:solidFill>
              </a:rPr>
              <a:t>RAW</a:t>
            </a:r>
            <a:r>
              <a:rPr lang="en-US" dirty="0"/>
              <a:t> and </a:t>
            </a:r>
            <a:r>
              <a:rPr lang="en-US" dirty="0">
                <a:solidFill>
                  <a:srgbClr val="F5BF75"/>
                </a:solidFill>
              </a:rPr>
              <a:t>AOD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0A667A-4C12-9A46-95AF-678A571BF365}"/>
              </a:ext>
            </a:extLst>
          </p:cNvPr>
          <p:cNvSpPr txBox="1"/>
          <p:nvPr/>
        </p:nvSpPr>
        <p:spPr>
          <a:xfrm>
            <a:off x="152400" y="3272328"/>
            <a:ext cx="866378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Another way of looking at it:</a:t>
            </a:r>
          </a:p>
          <a:p>
            <a:r>
              <a:rPr lang="en-US" dirty="0"/>
              <a:t>80+160 Billion events/year (</a:t>
            </a:r>
            <a:r>
              <a:rPr lang="en-US" dirty="0" err="1"/>
              <a:t>Data+MC</a:t>
            </a:r>
            <a:r>
              <a:rPr lang="en-US" dirty="0"/>
              <a:t>) = 240B events/year</a:t>
            </a:r>
          </a:p>
          <a:p>
            <a:pPr marL="342900" indent="-342900">
              <a:buFont typeface="Symbol" pitchFamily="2" charset="2"/>
              <a:buChar char="Þ"/>
            </a:pPr>
            <a:r>
              <a:rPr lang="en-US" dirty="0"/>
              <a:t>7.4MB x 8e10 ~ 6e11 MB ~ 0.5 Exabytes/year of RAW</a:t>
            </a:r>
          </a:p>
          <a:p>
            <a:pPr marL="342900" indent="-342900">
              <a:buFont typeface="Symbol" pitchFamily="2" charset="2"/>
              <a:buChar char="Þ"/>
            </a:pPr>
            <a:r>
              <a:rPr lang="en-US" dirty="0"/>
              <a:t>2.0MB x 2.4e11 ~ 5e11 MB ~ 0.5 Exabytes/year of AOD</a:t>
            </a:r>
          </a:p>
          <a:p>
            <a:pPr marL="342900" indent="-342900">
              <a:buFont typeface="Symbol" pitchFamily="2" charset="2"/>
              <a:buChar char="Þ"/>
            </a:pPr>
            <a:r>
              <a:rPr lang="en-US" dirty="0"/>
              <a:t>0.2MB x 2.4e11 ~ 0.5e11 MB ~ 50 Petabytes/year of Mini</a:t>
            </a:r>
          </a:p>
          <a:p>
            <a:pPr marL="342900" indent="-342900">
              <a:buFont typeface="Symbol" pitchFamily="2" charset="2"/>
              <a:buChar char="Þ"/>
            </a:pPr>
            <a:r>
              <a:rPr lang="en-US" dirty="0"/>
              <a:t>0.004MB x 2.4e11 ~ 0.01e11 MB ~ 1 Petabyte/year of Nano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2BE61E-20F4-434D-872F-C2215EB89FEA}"/>
              </a:ext>
            </a:extLst>
          </p:cNvPr>
          <p:cNvSpPr txBox="1"/>
          <p:nvPr/>
        </p:nvSpPr>
        <p:spPr>
          <a:xfrm>
            <a:off x="144780" y="5646003"/>
            <a:ext cx="89274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The data that is accessed 1-2 times per year is x1000 larger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than the data that dominates data analysis use !!!</a:t>
            </a:r>
          </a:p>
        </p:txBody>
      </p:sp>
    </p:spTree>
    <p:extLst>
      <p:ext uri="{BB962C8B-B14F-4D97-AF65-F5344CB8AC3E}">
        <p14:creationId xmlns:p14="http://schemas.microsoft.com/office/powerpoint/2010/main" val="2765925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46CB1-CE87-4545-95FD-14E0A587A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Caching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69FBB-300D-6942-A039-1A438A953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4648200"/>
          </a:xfrm>
        </p:spPr>
        <p:txBody>
          <a:bodyPr/>
          <a:lstStyle/>
          <a:p>
            <a:r>
              <a:rPr lang="en-US" sz="2800" dirty="0"/>
              <a:t>Want to define a working set of data that is accessible from all CPU anywhere.</a:t>
            </a:r>
          </a:p>
          <a:p>
            <a:pPr lvl="1"/>
            <a:r>
              <a:rPr lang="en-US" sz="2400" dirty="0"/>
              <a:t>We think this requires regional caches where region is defined by maximum RTT within the region to avoid latency that significantly deteriorates CPU/wall time for analysis.</a:t>
            </a:r>
          </a:p>
          <a:p>
            <a:pPr lvl="2"/>
            <a:r>
              <a:rPr lang="en-US" sz="2000" dirty="0"/>
              <a:t>This requires continued detailed measurement of latency dependence of user analysis on the production system.</a:t>
            </a:r>
          </a:p>
          <a:p>
            <a:pPr lvl="1"/>
            <a:r>
              <a:rPr lang="en-US" sz="2400" dirty="0"/>
              <a:t>This requires an understanding of the time evolution of the working set. And the resulting tape recall bandwidth.</a:t>
            </a:r>
          </a:p>
          <a:p>
            <a:r>
              <a:rPr lang="en-US" sz="2800" dirty="0"/>
              <a:t>Want to reduce administrative effort of supporting storage infrastructure for analysis.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CBF47D-6EEA-5B4B-A992-8879C0A55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E48AC-1757-4742-86AF-8AAA997C09E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961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D08A9EA-E090-7245-B261-EDB8715F52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636" y="1579880"/>
            <a:ext cx="7099300" cy="4775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9A59B8-A6EE-144F-89E3-E008C2FF9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Straw Proposal for optimizing US T2 disk space usage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1DA83-2711-AE47-A763-0ADBD5BEE2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8AB4BC-D760-449D-A975-B1B41586F3D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8B226D8-C11E-ED42-A191-FE98FA95EB13}"/>
              </a:ext>
            </a:extLst>
          </p:cNvPr>
          <p:cNvSpPr/>
          <p:nvPr/>
        </p:nvSpPr>
        <p:spPr bwMode="auto">
          <a:xfrm>
            <a:off x="5623560" y="3280410"/>
            <a:ext cx="102870" cy="102870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660066"/>
              </a:solidFill>
              <a:effectLst/>
              <a:latin typeface="Arial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79E85C2-0379-5B42-9CA5-268825016B99}"/>
              </a:ext>
            </a:extLst>
          </p:cNvPr>
          <p:cNvSpPr/>
          <p:nvPr/>
        </p:nvSpPr>
        <p:spPr bwMode="auto">
          <a:xfrm>
            <a:off x="5467350" y="3044190"/>
            <a:ext cx="102870" cy="10287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660066"/>
              </a:solidFill>
              <a:effectLst/>
              <a:latin typeface="Arial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1A742C3-AF4B-D848-98F9-882092AB7DE2}"/>
              </a:ext>
            </a:extLst>
          </p:cNvPr>
          <p:cNvSpPr/>
          <p:nvPr/>
        </p:nvSpPr>
        <p:spPr bwMode="auto">
          <a:xfrm>
            <a:off x="5802630" y="3550920"/>
            <a:ext cx="102870" cy="10287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660066"/>
              </a:solidFill>
              <a:effectLst/>
              <a:latin typeface="Arial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DACB486-501B-2E4B-8200-BA06C4B4F753}"/>
              </a:ext>
            </a:extLst>
          </p:cNvPr>
          <p:cNvSpPr/>
          <p:nvPr/>
        </p:nvSpPr>
        <p:spPr bwMode="auto">
          <a:xfrm>
            <a:off x="6583680" y="5314950"/>
            <a:ext cx="102870" cy="10287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660066"/>
              </a:solidFill>
              <a:effectLst/>
              <a:latin typeface="Arial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9B64FF0-B736-4348-8718-E4CBEC87CBEA}"/>
              </a:ext>
            </a:extLst>
          </p:cNvPr>
          <p:cNvSpPr/>
          <p:nvPr/>
        </p:nvSpPr>
        <p:spPr bwMode="auto">
          <a:xfrm>
            <a:off x="7559040" y="2941320"/>
            <a:ext cx="102870" cy="10287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660066"/>
              </a:solidFill>
              <a:effectLst/>
              <a:latin typeface="Arial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95B56DF-ED23-A848-A7D0-ABD71D46BFD3}"/>
              </a:ext>
            </a:extLst>
          </p:cNvPr>
          <p:cNvSpPr/>
          <p:nvPr/>
        </p:nvSpPr>
        <p:spPr bwMode="auto">
          <a:xfrm>
            <a:off x="4556760" y="3516630"/>
            <a:ext cx="102870" cy="10287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660066"/>
              </a:solidFill>
              <a:effectLst/>
              <a:latin typeface="Arial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AD51070-9FFD-744C-A324-58C40D7AFA31}"/>
              </a:ext>
            </a:extLst>
          </p:cNvPr>
          <p:cNvSpPr/>
          <p:nvPr/>
        </p:nvSpPr>
        <p:spPr bwMode="auto">
          <a:xfrm>
            <a:off x="1874520" y="4537710"/>
            <a:ext cx="102870" cy="10287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660066"/>
              </a:solidFill>
              <a:effectLst/>
              <a:latin typeface="Arial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193A682-052A-144D-A518-FB7014E32470}"/>
              </a:ext>
            </a:extLst>
          </p:cNvPr>
          <p:cNvSpPr/>
          <p:nvPr/>
        </p:nvSpPr>
        <p:spPr bwMode="auto">
          <a:xfrm>
            <a:off x="1855470" y="4392930"/>
            <a:ext cx="102870" cy="10287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660066"/>
              </a:solidFill>
              <a:effectLst/>
              <a:latin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D6832F-107B-0B4A-81AD-AAC4D2A54280}"/>
              </a:ext>
            </a:extLst>
          </p:cNvPr>
          <p:cNvSpPr txBox="1"/>
          <p:nvPr/>
        </p:nvSpPr>
        <p:spPr>
          <a:xfrm>
            <a:off x="887207" y="1295400"/>
            <a:ext cx="7008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The geography makes for two obvious cache collaborations.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FBDFCCF-57DD-3342-93E9-955D0F811AF6}"/>
              </a:ext>
            </a:extLst>
          </p:cNvPr>
          <p:cNvSpPr/>
          <p:nvPr/>
        </p:nvSpPr>
        <p:spPr bwMode="auto">
          <a:xfrm>
            <a:off x="1680210" y="4297680"/>
            <a:ext cx="457200" cy="48006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660066"/>
              </a:solidFill>
              <a:effectLst/>
              <a:latin typeface="Arial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B5C1126-0BB7-024F-8DAE-C834C00DE304}"/>
              </a:ext>
            </a:extLst>
          </p:cNvPr>
          <p:cNvSpPr/>
          <p:nvPr/>
        </p:nvSpPr>
        <p:spPr bwMode="auto">
          <a:xfrm>
            <a:off x="4191000" y="2861681"/>
            <a:ext cx="1912619" cy="1181115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9A8805-E74B-D342-A5BA-1C84F73AEF86}"/>
              </a:ext>
            </a:extLst>
          </p:cNvPr>
          <p:cNvSpPr txBox="1"/>
          <p:nvPr/>
        </p:nvSpPr>
        <p:spPr>
          <a:xfrm>
            <a:off x="325126" y="1957395"/>
            <a:ext cx="55803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UNL maybe close enough to Midwest.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Florida and MIT unlikely to be close enough.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B9954C-C3F7-5C48-A058-35EA23664B3E}"/>
              </a:ext>
            </a:extLst>
          </p:cNvPr>
          <p:cNvSpPr txBox="1"/>
          <p:nvPr/>
        </p:nvSpPr>
        <p:spPr>
          <a:xfrm>
            <a:off x="4708284" y="6050086"/>
            <a:ext cx="3956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~ 4 caches total in US CMS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736CC6D-57F1-564E-A963-D830FAC9EA47}"/>
              </a:ext>
            </a:extLst>
          </p:cNvPr>
          <p:cNvSpPr/>
          <p:nvPr/>
        </p:nvSpPr>
        <p:spPr bwMode="auto">
          <a:xfrm>
            <a:off x="7379969" y="2756565"/>
            <a:ext cx="457200" cy="48006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660066"/>
              </a:solidFill>
              <a:effectLst/>
              <a:latin typeface="Arial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002EBB4-256D-5248-984A-514BC727FA87}"/>
              </a:ext>
            </a:extLst>
          </p:cNvPr>
          <p:cNvSpPr/>
          <p:nvPr/>
        </p:nvSpPr>
        <p:spPr bwMode="auto">
          <a:xfrm>
            <a:off x="6406515" y="5092392"/>
            <a:ext cx="457200" cy="48006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rgbClr val="660066"/>
              </a:solidFill>
              <a:effectLst/>
              <a:latin typeface="Arial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D7D53AB-4BD4-B24F-A67B-2AB3E2280AD1}"/>
              </a:ext>
            </a:extLst>
          </p:cNvPr>
          <p:cNvCxnSpPr/>
          <p:nvPr/>
        </p:nvCxnSpPr>
        <p:spPr bwMode="auto">
          <a:xfrm>
            <a:off x="4659630" y="3619500"/>
            <a:ext cx="1085992" cy="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BFC5267-9A19-464D-B9A3-5FD786B7C7CF}"/>
              </a:ext>
            </a:extLst>
          </p:cNvPr>
          <p:cNvSpPr txBox="1"/>
          <p:nvPr/>
        </p:nvSpPr>
        <p:spPr>
          <a:xfrm>
            <a:off x="4657286" y="3645157"/>
            <a:ext cx="12827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sz="2000" dirty="0">
                <a:solidFill>
                  <a:srgbClr val="FF0000"/>
                </a:solidFill>
                <a:ea typeface="ＭＳ Ｐゴシック"/>
              </a:rPr>
              <a:t>550 miles</a:t>
            </a:r>
          </a:p>
        </p:txBody>
      </p:sp>
    </p:spTree>
    <p:extLst>
      <p:ext uri="{BB962C8B-B14F-4D97-AF65-F5344CB8AC3E}">
        <p14:creationId xmlns:p14="http://schemas.microsoft.com/office/powerpoint/2010/main" val="1020000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27984-3F72-BE4B-B26D-32952E2DA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Equivalent Distances in EU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E7FFFA-6BBE-824A-A806-C2865A25A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E48AC-1757-4742-86AF-8AAA997C09E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94AEF5-2457-E340-B8A9-293D4EE752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100" y="1139190"/>
            <a:ext cx="6350000" cy="51435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F45819D-C2EE-D245-AC30-CE96E14671E0}"/>
              </a:ext>
            </a:extLst>
          </p:cNvPr>
          <p:cNvCxnSpPr/>
          <p:nvPr/>
        </p:nvCxnSpPr>
        <p:spPr bwMode="auto">
          <a:xfrm>
            <a:off x="3124200" y="3810000"/>
            <a:ext cx="9144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B00FF5C-0B30-854A-A679-72EAE2DD02AC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2663190" y="3048000"/>
            <a:ext cx="9144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6CD1EF3-90A2-1943-BCAB-1AC874D15E23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2057400" y="4648200"/>
            <a:ext cx="9144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104FA42-9E39-8F45-B200-AC6D9F1DEFCC}"/>
              </a:ext>
            </a:extLst>
          </p:cNvPr>
          <p:cNvCxnSpPr>
            <a:cxnSpLocks/>
          </p:cNvCxnSpPr>
          <p:nvPr/>
        </p:nvCxnSpPr>
        <p:spPr bwMode="auto">
          <a:xfrm rot="3000000">
            <a:off x="3581400" y="4693920"/>
            <a:ext cx="9144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3B1D35B-8E8A-9541-9361-D93E27EF37E5}"/>
              </a:ext>
            </a:extLst>
          </p:cNvPr>
          <p:cNvSpPr txBox="1"/>
          <p:nvPr/>
        </p:nvSpPr>
        <p:spPr>
          <a:xfrm>
            <a:off x="3276600" y="1337311"/>
            <a:ext cx="47500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500 Miles is an interesting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distance for merging caches !!!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56EB2D-F921-9940-8D9E-C46E262F4AFB}"/>
              </a:ext>
            </a:extLst>
          </p:cNvPr>
          <p:cNvSpPr txBox="1"/>
          <p:nvPr/>
        </p:nvSpPr>
        <p:spPr>
          <a:xfrm>
            <a:off x="762000" y="5486400"/>
            <a:ext cx="7659533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Good goal to set for IO stack to be sufficiently </a:t>
            </a:r>
          </a:p>
          <a:p>
            <a:pPr algn="ctr"/>
            <a:r>
              <a:rPr lang="en-US" dirty="0"/>
              <a:t>latency tolerant to lose less than 10% in CPU time</a:t>
            </a:r>
          </a:p>
          <a:p>
            <a:pPr algn="ctr"/>
            <a:r>
              <a:rPr lang="en-US" dirty="0"/>
              <a:t>for access distances of ~500 Miles (RTT UNL-Purdue).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4B57B32-2A0C-5341-ACC9-4DB667FBDF87}"/>
              </a:ext>
            </a:extLst>
          </p:cNvPr>
          <p:cNvCxnSpPr/>
          <p:nvPr/>
        </p:nvCxnSpPr>
        <p:spPr bwMode="auto">
          <a:xfrm>
            <a:off x="3744717" y="2514600"/>
            <a:ext cx="9144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3C342B4-EC40-8E44-8528-ED0588D50434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4114800" y="3810000"/>
            <a:ext cx="9144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71509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C6296-A67D-B543-BBB8-15AB52989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Gains from regional caches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CD2CDC-7639-3544-86D5-5CE92458F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3352800"/>
          </a:xfrm>
        </p:spPr>
        <p:txBody>
          <a:bodyPr/>
          <a:lstStyle/>
          <a:p>
            <a:r>
              <a:rPr lang="en-US" dirty="0"/>
              <a:t>T2s at Caltech, UCSD, UNL, … today use HDFS with replica = 2.</a:t>
            </a:r>
          </a:p>
          <a:p>
            <a:pPr lvl="1"/>
            <a:r>
              <a:rPr lang="en-US" dirty="0"/>
              <a:t>Disk failures are a major operational concern as it can lead to data corruption.</a:t>
            </a:r>
          </a:p>
          <a:p>
            <a:r>
              <a:rPr lang="en-US" dirty="0" err="1"/>
              <a:t>Xrootd</a:t>
            </a:r>
            <a:r>
              <a:rPr lang="en-US" dirty="0"/>
              <a:t> caches are run as JBODs</a:t>
            </a:r>
          </a:p>
          <a:p>
            <a:pPr lvl="1"/>
            <a:r>
              <a:rPr lang="en-US" dirty="0"/>
              <a:t>Disk failures in caches are of no concern.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744D9B-7BB1-7142-B2A4-398022DC1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E48AC-1757-4742-86AF-8AAA997C09E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5F2EE4-51E9-7C46-921B-44244215C2E5}"/>
              </a:ext>
            </a:extLst>
          </p:cNvPr>
          <p:cNvSpPr txBox="1"/>
          <p:nvPr/>
        </p:nvSpPr>
        <p:spPr>
          <a:xfrm>
            <a:off x="0" y="4960203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There is an immediate x4 increase in useable disk space for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cache deployment across 2 sites in SoCal (or elsewhere).</a:t>
            </a:r>
          </a:p>
        </p:txBody>
      </p:sp>
    </p:spTree>
    <p:extLst>
      <p:ext uri="{BB962C8B-B14F-4D97-AF65-F5344CB8AC3E}">
        <p14:creationId xmlns:p14="http://schemas.microsoft.com/office/powerpoint/2010/main" val="1720447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05130-223D-A44E-AAB6-4229D5424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Caching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7387E8-3BDC-2549-9F2A-64162EAE08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4648200"/>
          </a:xfrm>
        </p:spPr>
        <p:txBody>
          <a:bodyPr/>
          <a:lstStyle/>
          <a:p>
            <a:r>
              <a:rPr lang="en-US" sz="2800" dirty="0"/>
              <a:t>One high quality disk copy of the “working set” for all analysis in the Americas.</a:t>
            </a:r>
          </a:p>
          <a:p>
            <a:pPr lvl="1"/>
            <a:r>
              <a:rPr lang="en-US" sz="2400" dirty="0"/>
              <a:t>As the working set changes over time, we recall data from tape.</a:t>
            </a:r>
          </a:p>
          <a:p>
            <a:pPr lvl="2"/>
            <a:r>
              <a:rPr lang="en-US" sz="2000" dirty="0"/>
              <a:t>Need to measure the global analysis working set !!!</a:t>
            </a:r>
          </a:p>
          <a:p>
            <a:pPr lvl="2"/>
            <a:r>
              <a:rPr lang="en-US" sz="2000" dirty="0"/>
              <a:t>Need to measure data lifetime and transients to estimate tape recall needs.</a:t>
            </a:r>
          </a:p>
          <a:p>
            <a:r>
              <a:rPr lang="en-US" sz="2800" dirty="0"/>
              <a:t>Each T2 has zero redundancy disks inside caches.</a:t>
            </a:r>
          </a:p>
          <a:p>
            <a:r>
              <a:rPr lang="en-US" sz="2800" dirty="0"/>
              <a:t>T2s are grouped into regional caches within distances that have less than 10% degradation of CPU/Wall due to access latencies.</a:t>
            </a:r>
          </a:p>
          <a:p>
            <a:pPr lvl="1"/>
            <a:r>
              <a:rPr lang="en-US" sz="2400" dirty="0"/>
              <a:t>Need to understand latency tolerance for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92C8AE-26E4-8947-B1CA-B35A54AB0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E48AC-1757-4742-86AF-8AAA997C09E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446541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01939D"/>
      </a:folHlink>
    </a:clrScheme>
    <a:fontScheme name="Blank Presentation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75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  <a:cs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75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  <a:cs typeface="ヒラギノ角ゴ Pro W3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51851</TotalTime>
  <Words>712</Words>
  <Application>Microsoft Macintosh PowerPoint</Application>
  <PresentationFormat>On-screen Show (4:3)</PresentationFormat>
  <Paragraphs>97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ＭＳ Ｐゴシック</vt:lpstr>
      <vt:lpstr>ヒラギノ角ゴ Pro W3</vt:lpstr>
      <vt:lpstr>Arial</vt:lpstr>
      <vt:lpstr>Symbol</vt:lpstr>
      <vt:lpstr>Blank Presentation</vt:lpstr>
      <vt:lpstr>Understanding Disk needs at the HL-LHC for CMS</vt:lpstr>
      <vt:lpstr>Disclaimer !!!</vt:lpstr>
      <vt:lpstr>Start with Data Formats and their expected use</vt:lpstr>
      <vt:lpstr>May 2018 Tape Estimate</vt:lpstr>
      <vt:lpstr>Caching Objectives</vt:lpstr>
      <vt:lpstr>Straw Proposal for optimizing US T2 disk space usage</vt:lpstr>
      <vt:lpstr>Equivalent Distances in EU</vt:lpstr>
      <vt:lpstr>Gains from regional caches</vt:lpstr>
      <vt:lpstr>Caching Model</vt:lpstr>
      <vt:lpstr>Summary &amp; Conclusions</vt:lpstr>
    </vt:vector>
  </TitlesOfParts>
  <Company>Physics UCSD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Tevatron vs CMS@7TeV</dc:title>
  <dc:creator>Physics UCSD</dc:creator>
  <cp:lastModifiedBy>Microsoft Office User</cp:lastModifiedBy>
  <cp:revision>1459</cp:revision>
  <cp:lastPrinted>2018-03-27T04:45:53Z</cp:lastPrinted>
  <dcterms:created xsi:type="dcterms:W3CDTF">2009-08-12T21:22:03Z</dcterms:created>
  <dcterms:modified xsi:type="dcterms:W3CDTF">2018-11-20T14:03:22Z</dcterms:modified>
</cp:coreProperties>
</file>