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7"/>
  </p:notesMasterIdLst>
  <p:handoutMasterIdLst>
    <p:handoutMasterId r:id="rId18"/>
  </p:handoutMasterIdLst>
  <p:sldIdLst>
    <p:sldId id="321" r:id="rId2"/>
    <p:sldId id="347" r:id="rId3"/>
    <p:sldId id="322" r:id="rId4"/>
    <p:sldId id="336" r:id="rId5"/>
    <p:sldId id="324" r:id="rId6"/>
    <p:sldId id="338" r:id="rId7"/>
    <p:sldId id="339" r:id="rId8"/>
    <p:sldId id="340" r:id="rId9"/>
    <p:sldId id="341" r:id="rId10"/>
    <p:sldId id="342" r:id="rId11"/>
    <p:sldId id="343" r:id="rId12"/>
    <p:sldId id="344" r:id="rId13"/>
    <p:sldId id="345" r:id="rId14"/>
    <p:sldId id="346" r:id="rId15"/>
    <p:sldId id="335" r:id="rId16"/>
  </p:sldIdLst>
  <p:sldSz cx="9144000" cy="6858000" type="screen4x3"/>
  <p:notesSz cx="6858000" cy="97234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CFAF5CAC-F7BB-4448-81C9-06F9020857F8}">
          <p14:sldIdLst>
            <p14:sldId id="321"/>
            <p14:sldId id="347"/>
            <p14:sldId id="322"/>
            <p14:sldId id="336"/>
            <p14:sldId id="324"/>
            <p14:sldId id="338"/>
            <p14:sldId id="339"/>
            <p14:sldId id="340"/>
            <p14:sldId id="341"/>
            <p14:sldId id="342"/>
            <p14:sldId id="343"/>
            <p14:sldId id="344"/>
            <p14:sldId id="345"/>
            <p14:sldId id="346"/>
            <p14:sldId id="335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83" userDrawn="1">
          <p15:clr>
            <a:srgbClr val="A4A3A4"/>
          </p15:clr>
        </p15:guide>
        <p15:guide id="2" pos="2857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Gian Piero Di Giovanni" initials="GPDG" lastIdx="6" clrIdx="0">
    <p:extLst>
      <p:ext uri="{19B8F6BF-5375-455C-9EA6-DF929625EA0E}">
        <p15:presenceInfo xmlns:p15="http://schemas.microsoft.com/office/powerpoint/2012/main" userId="S-1-5-21-1526224874-1540688658-1361462980-539759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300"/>
    <a:srgbClr val="FF6666"/>
    <a:srgbClr val="008000"/>
    <a:srgbClr val="6666FF"/>
    <a:srgbClr val="0055A0"/>
    <a:srgbClr val="0B387C"/>
    <a:srgbClr val="104282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558" autoAdjust="0"/>
    <p:restoredTop sz="83382" autoAdjust="0"/>
  </p:normalViewPr>
  <p:slideViewPr>
    <p:cSldViewPr snapToGrid="0" snapToObjects="1">
      <p:cViewPr>
        <p:scale>
          <a:sx n="100" d="100"/>
          <a:sy n="100" d="100"/>
        </p:scale>
        <p:origin x="1272" y="72"/>
      </p:cViewPr>
      <p:guideLst>
        <p:guide orient="horz" pos="2183"/>
        <p:guide pos="285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notesViewPr>
    <p:cSldViewPr snapToGrid="0" snapToObjects="1">
      <p:cViewPr varScale="1">
        <p:scale>
          <a:sx n="105" d="100"/>
          <a:sy n="105" d="100"/>
        </p:scale>
        <p:origin x="3462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8786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8786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58BA2A0-DA0E-4150-B9C1-30398DFA3B76}" type="datetimeFigureOut">
              <a:rPr lang="en-US" smtClean="0"/>
              <a:t>10/20/18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235579"/>
            <a:ext cx="2971800" cy="48785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9235579"/>
            <a:ext cx="2971800" cy="48785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5F8E8D8-9B11-4825-B560-2BA9DAE04AE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501510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8786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8786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2C99021-9CA3-40DC-AB15-6AF8204A4ABC}" type="datetimeFigureOut">
              <a:rPr lang="en-GB" smtClean="0"/>
              <a:t>20/10/2018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41425" y="1216025"/>
            <a:ext cx="4375150" cy="32813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679404"/>
            <a:ext cx="5486400" cy="382860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235579"/>
            <a:ext cx="2971800" cy="48785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9235579"/>
            <a:ext cx="2971800" cy="48785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D52B158-3295-4A8B-894E-5866AEB37605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9364759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451382" y="2377987"/>
            <a:ext cx="8226854" cy="1369257"/>
          </a:xfrm>
        </p:spPr>
        <p:txBody>
          <a:bodyPr/>
          <a:lstStyle>
            <a:lvl1pPr algn="l">
              <a:defRPr/>
            </a:lvl1pPr>
          </a:lstStyle>
          <a:p>
            <a:r>
              <a:rPr lang="en-GB" dirty="0"/>
              <a:t>LIU / HL-LHC </a:t>
            </a:r>
            <a:br>
              <a:rPr lang="en-GB" dirty="0"/>
            </a:br>
            <a:r>
              <a:rPr lang="en-GB" dirty="0"/>
              <a:t>Cost and Schedule Review</a:t>
            </a:r>
            <a:endParaRPr kumimoji="0"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810777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08449" y="322086"/>
            <a:ext cx="2292295" cy="1292464"/>
          </a:xfrm>
          <a:prstGeom prst="rect">
            <a:avLst/>
          </a:prstGeom>
        </p:spPr>
      </p:pic>
      <p:sp>
        <p:nvSpPr>
          <p:cNvPr id="8" name="Date Placeholder 7"/>
          <p:cNvSpPr>
            <a:spLocks noGrp="1"/>
          </p:cNvSpPr>
          <p:nvPr>
            <p:ph type="dt" sz="half" idx="11"/>
          </p:nvPr>
        </p:nvSpPr>
        <p:spPr>
          <a:xfrm>
            <a:off x="2500744" y="6412049"/>
            <a:ext cx="4033052" cy="365126"/>
          </a:xfrm>
          <a:prstGeom prst="rect">
            <a:avLst/>
          </a:prstGeom>
        </p:spPr>
        <p:txBody>
          <a:bodyPr/>
          <a:lstStyle>
            <a:lvl1pPr algn="ctr">
              <a:defRPr sz="1200"/>
            </a:lvl1pPr>
          </a:lstStyle>
          <a:p>
            <a:r>
              <a:rPr lang="en-US"/>
              <a:t>LIU Beam Performance meeting 25/10/2018</a:t>
            </a:r>
            <a:endParaRPr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3"/>
          </p:nvPr>
        </p:nvSpPr>
        <p:spPr>
          <a:xfrm>
            <a:off x="8185376" y="6412050"/>
            <a:ext cx="501424" cy="365125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9" name="Picture 8" descr="CERN96[1].gif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44158" y="322086"/>
            <a:ext cx="989932" cy="9899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9946" y="1927800"/>
            <a:ext cx="8226854" cy="940443"/>
          </a:xfrm>
        </p:spPr>
        <p:txBody>
          <a:bodyPr anchor="b"/>
          <a:lstStyle>
            <a:lvl1pPr algn="l">
              <a:defRPr/>
            </a:lvl1pPr>
          </a:lstStyle>
          <a:p>
            <a:r>
              <a:rPr kumimoji="0" lang="en-US" dirty="0"/>
              <a:t>Click to edit Master title style</a:t>
            </a:r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925843"/>
            <a:ext cx="2743200" cy="419653"/>
          </a:xfrm>
        </p:spPr>
        <p:txBody>
          <a:bodyPr lIns="45720" tIns="0" rIns="45720" bIns="0" anchor="t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838175" y="6184800"/>
            <a:ext cx="1690279" cy="6732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LIU Beam Performance meeting 25/10/2018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311225" y="6184800"/>
            <a:ext cx="2518804" cy="6731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36159" y="269544"/>
            <a:ext cx="2292295" cy="129246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5979902" y="120179"/>
            <a:ext cx="3164098" cy="15911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421527" y="127664"/>
            <a:ext cx="6459790" cy="817708"/>
          </a:xfrm>
        </p:spPr>
        <p:txBody>
          <a:bodyPr>
            <a:normAutofit/>
          </a:bodyPr>
          <a:lstStyle>
            <a:lvl1pPr algn="l">
              <a:defRPr sz="2800"/>
            </a:lvl1pPr>
          </a:lstStyle>
          <a:p>
            <a:r>
              <a:rPr kumimoji="0" lang="en-US" dirty="0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147410"/>
            <a:ext cx="8226854" cy="4845617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dirty="0"/>
              <a:t>Click to edit Master text styles</a:t>
            </a:r>
          </a:p>
          <a:p>
            <a:pPr lvl="1" eaLnBrk="1" latinLnBrk="0" hangingPunct="1"/>
            <a:r>
              <a:rPr lang="en-US" dirty="0"/>
              <a:t>Second level</a:t>
            </a:r>
          </a:p>
          <a:p>
            <a:pPr lvl="2" eaLnBrk="1" latinLnBrk="0" hangingPunct="1"/>
            <a:r>
              <a:rPr lang="en-US" dirty="0"/>
              <a:t>Third level</a:t>
            </a:r>
          </a:p>
          <a:p>
            <a:pPr lvl="3" eaLnBrk="1" latinLnBrk="0" hangingPunct="1"/>
            <a:r>
              <a:rPr lang="en-US" dirty="0"/>
              <a:t>Fourth level</a:t>
            </a:r>
          </a:p>
          <a:p>
            <a:pPr lvl="4" eaLnBrk="1" latinLnBrk="0" hangingPunct="1"/>
            <a:r>
              <a:rPr lang="en-US" dirty="0"/>
              <a:t>Fifth level</a:t>
            </a:r>
            <a:endParaRPr kumimoji="0" lang="en-US" dirty="0"/>
          </a:p>
        </p:txBody>
      </p:sp>
      <p:sp>
        <p:nvSpPr>
          <p:cNvPr id="6" name="Date Placeholder 7"/>
          <p:cNvSpPr>
            <a:spLocks noGrp="1"/>
          </p:cNvSpPr>
          <p:nvPr>
            <p:ph type="dt" sz="half" idx="11"/>
          </p:nvPr>
        </p:nvSpPr>
        <p:spPr>
          <a:xfrm>
            <a:off x="2500744" y="6412049"/>
            <a:ext cx="4033052" cy="365126"/>
          </a:xfrm>
          <a:prstGeom prst="rect">
            <a:avLst/>
          </a:prstGeom>
        </p:spPr>
        <p:txBody>
          <a:bodyPr/>
          <a:lstStyle>
            <a:lvl1pPr algn="ctr">
              <a:defRPr sz="1200"/>
            </a:lvl1pPr>
          </a:lstStyle>
          <a:p>
            <a:r>
              <a:rPr lang="en-US"/>
              <a:t>LIU Beam Performance meeting 25/10/2018</a:t>
            </a:r>
            <a:endParaRPr lang="en-US" dirty="0"/>
          </a:p>
        </p:txBody>
      </p:sp>
      <p:sp>
        <p:nvSpPr>
          <p:cNvPr id="7" name="Slide Number Placeholder 11"/>
          <p:cNvSpPr>
            <a:spLocks noGrp="1"/>
          </p:cNvSpPr>
          <p:nvPr>
            <p:ph type="sldNum" sz="quarter" idx="13"/>
          </p:nvPr>
        </p:nvSpPr>
        <p:spPr>
          <a:xfrm>
            <a:off x="8185376" y="6412050"/>
            <a:ext cx="501424" cy="365125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err="1"/>
              <a:t>Title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Click to </a:t>
            </a:r>
            <a:r>
              <a:rPr kumimoji="0" lang="fr-CH" dirty="0" err="1"/>
              <a:t>edit</a:t>
            </a:r>
            <a:r>
              <a:rPr kumimoji="0" lang="fr-CH" dirty="0"/>
              <a:t> Master </a:t>
            </a:r>
            <a:r>
              <a:rPr kumimoji="0" lang="fr-CH" dirty="0" err="1"/>
              <a:t>text</a:t>
            </a:r>
            <a:r>
              <a:rPr kumimoji="0" lang="fr-CH" dirty="0"/>
              <a:t> styles</a:t>
            </a:r>
          </a:p>
          <a:p>
            <a:pPr lvl="1" eaLnBrk="1" latinLnBrk="0" hangingPunct="1"/>
            <a:r>
              <a:rPr kumimoji="0" lang="fr-CH" dirty="0"/>
              <a:t>Second </a:t>
            </a:r>
            <a:r>
              <a:rPr kumimoji="0" lang="fr-CH" dirty="0" err="1"/>
              <a:t>level</a:t>
            </a:r>
            <a:endParaRPr kumimoji="0" lang="fr-CH" dirty="0"/>
          </a:p>
          <a:p>
            <a:pPr lvl="2" eaLnBrk="1" latinLnBrk="0" hangingPunct="1"/>
            <a:r>
              <a:rPr kumimoji="0" lang="fr-CH" dirty="0" err="1"/>
              <a:t>Third</a:t>
            </a:r>
            <a:r>
              <a:rPr kumimoji="0" lang="fr-CH" dirty="0"/>
              <a:t> </a:t>
            </a:r>
            <a:r>
              <a:rPr kumimoji="0" lang="fr-CH" dirty="0" err="1"/>
              <a:t>level</a:t>
            </a:r>
            <a:endParaRPr kumimoji="0"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81" r:id="rId2"/>
    <p:sldLayoutId id="2147483680" r:id="rId3"/>
    <p:sldLayoutId id="2147483679" r:id="rId4"/>
    <p:sldLayoutId id="2147483674" r:id="rId5"/>
  </p:sldLayoutIdLst>
  <p:hf hdr="0" ftr="0"/>
  <p:txStyles>
    <p:titleStyle>
      <a:lvl1pPr algn="l" rtl="0" eaLnBrk="1" latinLnBrk="0" hangingPunct="1">
        <a:spcBef>
          <a:spcPct val="0"/>
        </a:spcBef>
        <a:buNone/>
        <a:defRPr kumimoji="0"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28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200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/>
              <a:t>LBE Run September – December 2019 </a:t>
            </a:r>
            <a:br>
              <a:rPr lang="en-US" dirty="0"/>
            </a:br>
            <a:r>
              <a:rPr lang="en-US" dirty="0"/>
              <a:t>– </a:t>
            </a:r>
            <a:br>
              <a:rPr lang="en-US" dirty="0"/>
            </a:br>
            <a:r>
              <a:rPr lang="en-US" dirty="0"/>
              <a:t>Detailed Planning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BE9AED92-2382-AA4A-AAED-9D05924AE4BE}"/>
              </a:ext>
            </a:extLst>
          </p:cNvPr>
          <p:cNvSpPr>
            <a:spLocks noGrp="1"/>
          </p:cNvSpPr>
          <p:nvPr>
            <p:ph type="body" idx="10"/>
          </p:nvPr>
        </p:nvSpPr>
        <p:spPr>
          <a:xfrm>
            <a:off x="457198" y="3810777"/>
            <a:ext cx="5622967" cy="419653"/>
          </a:xfrm>
        </p:spPr>
        <p:txBody>
          <a:bodyPr>
            <a:normAutofit/>
          </a:bodyPr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776781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07D00E-2EF9-494B-B65F-5F82A2D4CC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3772" y="127664"/>
            <a:ext cx="7654834" cy="817708"/>
          </a:xfrm>
        </p:spPr>
        <p:txBody>
          <a:bodyPr>
            <a:normAutofit fontScale="90000"/>
          </a:bodyPr>
          <a:lstStyle/>
          <a:p>
            <a:r>
              <a:rPr lang="en-GB" dirty="0"/>
              <a:t>Beam commissioning – weeks 1+2 (30 Sep-13 Oct)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E87C5B-AE36-9F43-91C1-D0E2B2CB981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849086"/>
            <a:ext cx="8226854" cy="5143941"/>
          </a:xfrm>
        </p:spPr>
        <p:txBody>
          <a:bodyPr>
            <a:normAutofit/>
          </a:bodyPr>
          <a:lstStyle/>
          <a:p>
            <a:pPr marL="36576" indent="0">
              <a:buNone/>
            </a:pPr>
            <a:r>
              <a:rPr lang="en-GB" sz="1800" dirty="0"/>
              <a:t>During this period TLs and LBE HW commissioning could continue in parallel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DFDC1B-7FEE-0441-A154-D6593F1C2D64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en-US"/>
              <a:t>LIU Beam Performance meeting 25/10/2018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C75F006-DC8F-2140-81D7-0D3D7E9AB2F6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674AAEF-A10E-204D-A3BD-0932EF55D77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412245"/>
            <a:ext cx="9144000" cy="47650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992697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07D00E-2EF9-494B-B65F-5F82A2D4CC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21526" y="127664"/>
            <a:ext cx="6763849" cy="817708"/>
          </a:xfrm>
        </p:spPr>
        <p:txBody>
          <a:bodyPr>
            <a:normAutofit fontScale="90000"/>
          </a:bodyPr>
          <a:lstStyle/>
          <a:p>
            <a:r>
              <a:rPr lang="en-GB" dirty="0"/>
              <a:t>Beam commissioning – weeks 3+4 (14-27 Oct)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E87C5B-AE36-9F43-91C1-D0E2B2CB981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849086"/>
            <a:ext cx="8226854" cy="5143941"/>
          </a:xfrm>
        </p:spPr>
        <p:txBody>
          <a:bodyPr>
            <a:normAutofit/>
          </a:bodyPr>
          <a:lstStyle/>
          <a:p>
            <a:pPr marL="36576" indent="0">
              <a:buNone/>
            </a:pPr>
            <a:endParaRPr lang="en-GB" sz="18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DFDC1B-7FEE-0441-A154-D6593F1C2D64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en-US"/>
              <a:t>LIU Beam Performance meeting 25/10/2018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C75F006-DC8F-2140-81D7-0D3D7E9AB2F6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7A325A87-3325-A240-8D52-9E863A391FC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667611"/>
            <a:ext cx="9144000" cy="3522778"/>
          </a:xfrm>
          <a:prstGeom prst="rect">
            <a:avLst/>
          </a:prstGeom>
        </p:spPr>
      </p:pic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531BA996-5B8A-7746-BC1C-179351757AEC}"/>
              </a:ext>
            </a:extLst>
          </p:cNvPr>
          <p:cNvSpPr/>
          <p:nvPr/>
        </p:nvSpPr>
        <p:spPr>
          <a:xfrm>
            <a:off x="0" y="3471856"/>
            <a:ext cx="9144000" cy="1963744"/>
          </a:xfrm>
          <a:prstGeom prst="roundRect">
            <a:avLst/>
          </a:prstGeom>
          <a:noFill/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9865113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07D00E-2EF9-494B-B65F-5F82A2D4CC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27461" y="127664"/>
            <a:ext cx="7615647" cy="817708"/>
          </a:xfrm>
        </p:spPr>
        <p:txBody>
          <a:bodyPr>
            <a:normAutofit fontScale="90000"/>
          </a:bodyPr>
          <a:lstStyle/>
          <a:p>
            <a:r>
              <a:rPr lang="en-GB" dirty="0"/>
              <a:t>Beam commissioning – weeks 5+6 (28 Oct-10 Nov)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E87C5B-AE36-9F43-91C1-D0E2B2CB981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849086"/>
            <a:ext cx="8226854" cy="5143941"/>
          </a:xfrm>
        </p:spPr>
        <p:txBody>
          <a:bodyPr>
            <a:normAutofit/>
          </a:bodyPr>
          <a:lstStyle/>
          <a:p>
            <a:pPr marL="36576" indent="0">
              <a:buNone/>
            </a:pPr>
            <a:endParaRPr lang="en-GB" sz="18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DFDC1B-7FEE-0441-A154-D6593F1C2D64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en-US"/>
              <a:t>LIU Beam Performance meeting 25/10/2018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C75F006-DC8F-2140-81D7-0D3D7E9AB2F6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22E7F4E6-62B4-ED42-AE7A-4961B620FC7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600" y="977900"/>
            <a:ext cx="8686800" cy="4902200"/>
          </a:xfrm>
          <a:prstGeom prst="rect">
            <a:avLst/>
          </a:prstGeom>
        </p:spPr>
      </p:pic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9373D867-72B6-4844-99B5-FD28AFC4C42F}"/>
              </a:ext>
            </a:extLst>
          </p:cNvPr>
          <p:cNvSpPr/>
          <p:nvPr/>
        </p:nvSpPr>
        <p:spPr>
          <a:xfrm>
            <a:off x="83454" y="729514"/>
            <a:ext cx="8882745" cy="5404586"/>
          </a:xfrm>
          <a:prstGeom prst="roundRect">
            <a:avLst/>
          </a:prstGeom>
          <a:noFill/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0818786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07D00E-2EF9-494B-B65F-5F82A2D4CC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18903" y="127664"/>
            <a:ext cx="6862414" cy="817708"/>
          </a:xfrm>
        </p:spPr>
        <p:txBody>
          <a:bodyPr>
            <a:normAutofit fontScale="90000"/>
          </a:bodyPr>
          <a:lstStyle/>
          <a:p>
            <a:r>
              <a:rPr lang="en-GB" dirty="0"/>
              <a:t>Beam commissioning – weeks 7+8 (11-24 Nov)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E87C5B-AE36-9F43-91C1-D0E2B2CB981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849086"/>
            <a:ext cx="8226854" cy="5143941"/>
          </a:xfrm>
        </p:spPr>
        <p:txBody>
          <a:bodyPr>
            <a:normAutofit/>
          </a:bodyPr>
          <a:lstStyle/>
          <a:p>
            <a:pPr marL="36576" indent="0">
              <a:buNone/>
            </a:pPr>
            <a:r>
              <a:rPr lang="en-GB" sz="1800" dirty="0"/>
              <a:t>Joint setup ABP, RF, OP; week 8 BI data analysis and performance review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DFDC1B-7FEE-0441-A154-D6593F1C2D64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en-US"/>
              <a:t>LIU Beam Performance meeting 25/10/2018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C75F006-DC8F-2140-81D7-0D3D7E9AB2F6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782366B-CF03-A34A-B09E-656593E0EAE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4250" y="1263473"/>
            <a:ext cx="7462123" cy="5450976"/>
          </a:xfrm>
          <a:prstGeom prst="rect">
            <a:avLst/>
          </a:prstGeom>
        </p:spPr>
      </p:pic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B1C7CF7A-8BF1-6247-8BDA-754F33E78C03}"/>
              </a:ext>
            </a:extLst>
          </p:cNvPr>
          <p:cNvSpPr/>
          <p:nvPr/>
        </p:nvSpPr>
        <p:spPr>
          <a:xfrm>
            <a:off x="309182" y="1263473"/>
            <a:ext cx="8707818" cy="5450976"/>
          </a:xfrm>
          <a:prstGeom prst="roundRect">
            <a:avLst/>
          </a:prstGeom>
          <a:noFill/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9160957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07D00E-2EF9-494B-B65F-5F82A2D4CC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27664"/>
            <a:ext cx="8386354" cy="817708"/>
          </a:xfrm>
        </p:spPr>
        <p:txBody>
          <a:bodyPr>
            <a:normAutofit fontScale="90000"/>
          </a:bodyPr>
          <a:lstStyle/>
          <a:p>
            <a:r>
              <a:rPr lang="en-GB" dirty="0"/>
              <a:t>Beam commissioning – weeks 9+10+11 (25 Nov-13 Dec)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E87C5B-AE36-9F43-91C1-D0E2B2CB981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849086"/>
            <a:ext cx="8226854" cy="5143941"/>
          </a:xfrm>
        </p:spPr>
        <p:txBody>
          <a:bodyPr>
            <a:normAutofit/>
          </a:bodyPr>
          <a:lstStyle/>
          <a:p>
            <a:pPr marL="36576" indent="0">
              <a:buNone/>
            </a:pPr>
            <a:r>
              <a:rPr lang="en-GB" sz="1800" dirty="0"/>
              <a:t>Depending on BI performance analysis, start BI system revalidation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DFDC1B-7FEE-0441-A154-D6593F1C2D64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en-US"/>
              <a:t>LIU Beam Performance meeting 25/10/2018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C75F006-DC8F-2140-81D7-0D3D7E9AB2F6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14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A0FC2A0-6ABC-0849-811E-78F8A14966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347489"/>
            <a:ext cx="9144000" cy="4763911"/>
          </a:xfrm>
          <a:prstGeom prst="rect">
            <a:avLst/>
          </a:prstGeom>
        </p:spPr>
      </p:pic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E892DBF1-6CD0-1E4C-B89F-1FBCCA1216BE}"/>
              </a:ext>
            </a:extLst>
          </p:cNvPr>
          <p:cNvSpPr/>
          <p:nvPr/>
        </p:nvSpPr>
        <p:spPr>
          <a:xfrm>
            <a:off x="-2746" y="1246020"/>
            <a:ext cx="9146746" cy="4316579"/>
          </a:xfrm>
          <a:prstGeom prst="roundRect">
            <a:avLst/>
          </a:prstGeom>
          <a:noFill/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7779341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EEC931-A0B4-A64C-BE42-E95AE374F9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Summary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AD71329-B0AD-694E-8B65-5D8AA338FFC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945372"/>
            <a:ext cx="8343900" cy="5285611"/>
          </a:xfrm>
        </p:spPr>
        <p:txBody>
          <a:bodyPr>
            <a:normAutofit/>
          </a:bodyPr>
          <a:lstStyle/>
          <a:p>
            <a:r>
              <a:rPr lang="en-GB" sz="2000" dirty="0"/>
              <a:t>Delayed LBE run planning compatible with the modified Linac4 connection planning; fits with Open Days constraints; IST periods maximise chances for a successful LBE line run (still tbc with Fernando for the Switchyard part)</a:t>
            </a:r>
          </a:p>
          <a:p>
            <a:r>
              <a:rPr lang="en-GB" sz="2000" b="1" dirty="0"/>
              <a:t>Out of the 11 weeks of beam commissioning</a:t>
            </a:r>
            <a:r>
              <a:rPr lang="en-GB" sz="2000" dirty="0"/>
              <a:t>, 3 weeks are needed for re-commissioning the </a:t>
            </a:r>
            <a:r>
              <a:rPr lang="en-GB" sz="2000" dirty="0" err="1"/>
              <a:t>linac</a:t>
            </a:r>
            <a:r>
              <a:rPr lang="en-GB" sz="2000" dirty="0"/>
              <a:t>, 0.5 weeks for wrap-up, and </a:t>
            </a:r>
            <a:r>
              <a:rPr lang="en-GB" sz="2000" dirty="0">
                <a:solidFill>
                  <a:srgbClr val="FF9300"/>
                </a:solidFill>
              </a:rPr>
              <a:t>7.5 weeks correspond to previously non-testable/adjustable features</a:t>
            </a:r>
          </a:p>
          <a:p>
            <a:r>
              <a:rPr lang="en-GB" sz="2000" dirty="0">
                <a:solidFill>
                  <a:srgbClr val="00B050"/>
                </a:solidFill>
              </a:rPr>
              <a:t>Sufficient time for LBE line run essential</a:t>
            </a:r>
            <a:r>
              <a:rPr lang="en-GB" sz="2000" dirty="0"/>
              <a:t> to test all that was impossible to be tested before</a:t>
            </a:r>
          </a:p>
          <a:p>
            <a:r>
              <a:rPr lang="en-GB" sz="2000" dirty="0"/>
              <a:t>We might discover important issues that need some time to be cured before first beam to the PSB</a:t>
            </a:r>
          </a:p>
          <a:p>
            <a:r>
              <a:rPr lang="en-GB" sz="2000" dirty="0"/>
              <a:t>What cannot be done during the LBE run will have to be reported to the Linac4 restart in 2020 – enough time for potential modifications?</a:t>
            </a:r>
          </a:p>
          <a:p>
            <a:pPr>
              <a:buFont typeface="Wingdings" pitchFamily="2" charset="2"/>
              <a:buChar char="Ø"/>
            </a:pPr>
            <a:r>
              <a:rPr lang="en-GB" sz="2000" dirty="0">
                <a:solidFill>
                  <a:srgbClr val="FF9300"/>
                </a:solidFill>
              </a:rPr>
              <a:t>Presented planning is very dense – could only be compressed through descoping, moving the problem to 2020 commissioning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2F56538-9A0B-AB47-8186-2B0023981A14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en-US"/>
              <a:t>LIU Beam Performance meeting 25/10/2018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C26FEA4-A131-CD4B-9272-7A65D86CACBB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43879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25609E22-7767-A246-B69E-0795873F3F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Motivation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E7025EE3-2E66-6F45-9E18-C423150569C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000" dirty="0"/>
              <a:t>Crucial to </a:t>
            </a:r>
            <a:r>
              <a:rPr lang="en-GB" sz="2000" dirty="0">
                <a:solidFill>
                  <a:srgbClr val="00B050"/>
                </a:solidFill>
              </a:rPr>
              <a:t>assure that various beams for Run 3 can be provided within required specifications from Day 1</a:t>
            </a:r>
          </a:p>
          <a:p>
            <a:r>
              <a:rPr lang="en-GB" sz="2000" dirty="0"/>
              <a:t>Long transfer line &gt;150 m mostly composed of new equipment, matching of horizontal and vertical dispersion, line verified for 160 MeV beam energy, prove reaching range of required energy spread</a:t>
            </a:r>
          </a:p>
          <a:p>
            <a:r>
              <a:rPr lang="en-GB" sz="2000" dirty="0">
                <a:solidFill>
                  <a:srgbClr val="00B050"/>
                </a:solidFill>
              </a:rPr>
              <a:t>Reach good beam quality before 2020 commissioning</a:t>
            </a:r>
            <a:r>
              <a:rPr lang="en-GB" sz="2000" dirty="0"/>
              <a:t> – assure that there are no show-stoppers and solve remaining issues</a:t>
            </a:r>
          </a:p>
          <a:p>
            <a:pPr lvl="1"/>
            <a:r>
              <a:rPr lang="en-GB" sz="1600" dirty="0">
                <a:solidFill>
                  <a:srgbClr val="FF9300"/>
                </a:solidFill>
              </a:rPr>
              <a:t>For many parameter tests the LBE line is essential </a:t>
            </a:r>
            <a:r>
              <a:rPr lang="en-GB" sz="1600" dirty="0"/>
              <a:t>(</a:t>
            </a:r>
            <a:r>
              <a:rPr lang="en-GB" sz="1600" dirty="0" err="1"/>
              <a:t>debuncher</a:t>
            </a:r>
            <a:r>
              <a:rPr lang="en-GB" sz="1600" dirty="0"/>
              <a:t> commissioning, longitudinal painting, transverse performance at PSB entrance) </a:t>
            </a:r>
            <a:r>
              <a:rPr lang="en-GB" sz="1600" dirty="0">
                <a:solidFill>
                  <a:srgbClr val="FF9300"/>
                </a:solidFill>
              </a:rPr>
              <a:t>and could not be worked on before</a:t>
            </a:r>
          </a:p>
          <a:p>
            <a:pPr lvl="1"/>
            <a:r>
              <a:rPr lang="en-GB" sz="1600" dirty="0"/>
              <a:t>If issues would be discovered by then, needs time (e.g. a couple of months for LLRF firmware upgrades)</a:t>
            </a:r>
          </a:p>
          <a:p>
            <a:pPr lvl="1"/>
            <a:r>
              <a:rPr lang="en-GB" sz="1600" dirty="0"/>
              <a:t>Cannot delay beam commissioning of downstream machines</a:t>
            </a:r>
          </a:p>
          <a:p>
            <a:endParaRPr lang="en-GB" sz="20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2368E16-482E-2A47-8715-3443A0A86ED0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en-US"/>
              <a:t>LIU Beam Performance meeting 25/10/2018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9331834-901D-DF40-8F7F-892B4946ED63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93563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Some expected changes before LBE line run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0628" y="873087"/>
            <a:ext cx="8987245" cy="5397084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en-US" sz="2000" dirty="0">
                <a:solidFill>
                  <a:srgbClr val="FF9300"/>
                </a:solidFill>
              </a:rPr>
              <a:t>HW changes</a:t>
            </a:r>
            <a:r>
              <a:rPr lang="en-US" sz="2000" dirty="0"/>
              <a:t>:</a:t>
            </a:r>
          </a:p>
          <a:p>
            <a:pPr lvl="1"/>
            <a:r>
              <a:rPr lang="en-US" sz="1600" dirty="0"/>
              <a:t>Completion end of line L4T and connection with LT line</a:t>
            </a:r>
          </a:p>
          <a:p>
            <a:pPr lvl="1"/>
            <a:r>
              <a:rPr lang="en-US" sz="1600" dirty="0"/>
              <a:t>Modifications LT/LTB lines in Linac2/PS tunnel</a:t>
            </a:r>
          </a:p>
          <a:p>
            <a:pPr lvl="1"/>
            <a:r>
              <a:rPr lang="en-US" sz="1600" dirty="0"/>
              <a:t>Renewal LBE line</a:t>
            </a:r>
          </a:p>
          <a:p>
            <a:pPr lvl="1">
              <a:buFont typeface="Wingdings" pitchFamily="2" charset="2"/>
              <a:buChar char="Ø"/>
            </a:pPr>
            <a:r>
              <a:rPr lang="en-US" sz="1800" dirty="0"/>
              <a:t>Magnets, power supplies, BI, vacuum, dump, WIC, BIS to commission</a:t>
            </a:r>
          </a:p>
          <a:p>
            <a:pPr>
              <a:buFont typeface="Wingdings" pitchFamily="2" charset="2"/>
              <a:buChar char="Ø"/>
            </a:pPr>
            <a:r>
              <a:rPr lang="en-US" sz="1800" dirty="0">
                <a:solidFill>
                  <a:srgbClr val="FF9300"/>
                </a:solidFill>
              </a:rPr>
              <a:t>Important </a:t>
            </a:r>
            <a:r>
              <a:rPr lang="en-US" sz="1800" dirty="0" err="1">
                <a:solidFill>
                  <a:srgbClr val="FF9300"/>
                </a:solidFill>
              </a:rPr>
              <a:t>decabling</a:t>
            </a:r>
            <a:r>
              <a:rPr lang="en-US" sz="1800" dirty="0">
                <a:solidFill>
                  <a:srgbClr val="FF9300"/>
                </a:solidFill>
              </a:rPr>
              <a:t>/cabling campaign mainly in PS </a:t>
            </a:r>
            <a:r>
              <a:rPr lang="en-US" sz="1800" dirty="0">
                <a:solidFill>
                  <a:srgbClr val="FF9300"/>
                </a:solidFill>
                <a:sym typeface="Wingdings" pitchFamily="2" charset="2"/>
              </a:rPr>
              <a:t> associated risks</a:t>
            </a:r>
            <a:endParaRPr lang="en-US" sz="1800" dirty="0">
              <a:solidFill>
                <a:srgbClr val="FF9300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en-US" sz="1800" dirty="0">
                <a:solidFill>
                  <a:srgbClr val="FF9300"/>
                </a:solidFill>
              </a:rPr>
              <a:t>Controls changes</a:t>
            </a:r>
            <a:r>
              <a:rPr lang="en-US" sz="1800" dirty="0"/>
              <a:t>: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CO requests 1-2 weeks mid-end June (for source controls) and 1 week in September (re-validation, new timings infrastructure, OASIS etc.)</a:t>
            </a:r>
          </a:p>
          <a:p>
            <a:pPr>
              <a:buFont typeface="Wingdings" pitchFamily="2" charset="2"/>
              <a:buChar char="Ø"/>
            </a:pPr>
            <a:r>
              <a:rPr lang="en-US" sz="1800" dirty="0">
                <a:solidFill>
                  <a:srgbClr val="FF9300"/>
                </a:solidFill>
              </a:rPr>
              <a:t>New operational applications</a:t>
            </a:r>
          </a:p>
          <a:p>
            <a:pPr>
              <a:buFont typeface="Wingdings" pitchFamily="2" charset="2"/>
              <a:buChar char="Ø"/>
            </a:pPr>
            <a:r>
              <a:rPr lang="en-US" sz="1800" dirty="0">
                <a:solidFill>
                  <a:srgbClr val="FF9300"/>
                </a:solidFill>
              </a:rPr>
              <a:t>Linac4 changes</a:t>
            </a:r>
            <a:r>
              <a:rPr lang="en-US" sz="1800" dirty="0"/>
              <a:t>: still to be </a:t>
            </a:r>
            <a:r>
              <a:rPr lang="en-US" sz="1800" dirty="0" err="1"/>
              <a:t>finalised</a:t>
            </a:r>
            <a:r>
              <a:rPr lang="en-US" sz="1800" dirty="0"/>
              <a:t> with new Linac4 LS2 facility coordinator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RF: </a:t>
            </a:r>
            <a:r>
              <a:rPr lang="en-US" sz="1600" b="1" dirty="0"/>
              <a:t>filters to shorten transients, set up cavities for 600 us pulse length, PIMS11/12 + </a:t>
            </a:r>
            <a:r>
              <a:rPr lang="en-US" sz="1600" b="1" dirty="0" err="1"/>
              <a:t>debuncher</a:t>
            </a:r>
            <a:r>
              <a:rPr lang="en-US" sz="1600" b="1" dirty="0"/>
              <a:t> with energy ramping</a:t>
            </a:r>
            <a:r>
              <a:rPr lang="en-US" sz="1600" dirty="0"/>
              <a:t>, solve cavity tuner spikes etc.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BI: exchange </a:t>
            </a:r>
            <a:r>
              <a:rPr lang="en-US" sz="1600" dirty="0" err="1"/>
              <a:t>Semgrids</a:t>
            </a:r>
            <a:r>
              <a:rPr lang="en-US" sz="1600" dirty="0"/>
              <a:t>, laser emittance meter, repair of BSM1, new motor controllers for WS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Source: new source? Autopilot? Modifications of source RF power supply</a:t>
            </a:r>
          </a:p>
          <a:p>
            <a:pPr>
              <a:buFont typeface="Wingdings" pitchFamily="2" charset="2"/>
              <a:buChar char="Ø"/>
            </a:pPr>
            <a:r>
              <a:rPr lang="en-US" sz="1800" dirty="0">
                <a:solidFill>
                  <a:srgbClr val="FF9300"/>
                </a:solidFill>
              </a:rPr>
              <a:t>Commissioning of </a:t>
            </a:r>
            <a:r>
              <a:rPr lang="en-US" sz="1800" dirty="0" err="1">
                <a:solidFill>
                  <a:srgbClr val="FF9300"/>
                </a:solidFill>
              </a:rPr>
              <a:t>debuncher</a:t>
            </a:r>
            <a:r>
              <a:rPr lang="en-US" sz="1800" dirty="0">
                <a:solidFill>
                  <a:srgbClr val="FF9300"/>
                </a:solidFill>
              </a:rPr>
              <a:t> and longitudinal painting</a:t>
            </a:r>
          </a:p>
          <a:p>
            <a:endParaRPr lang="en-US" sz="1800" dirty="0"/>
          </a:p>
          <a:p>
            <a:endParaRPr lang="en-US" sz="1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en-US" dirty="0"/>
              <a:t>LIU Beam Performance meeting 25/10/2018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1812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93D472-C1DB-A945-BCE6-91197151F3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Introductory remarks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C0E52C5-87C1-054F-BE0E-B25AA65F89E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147410"/>
            <a:ext cx="8412480" cy="4845617"/>
          </a:xfrm>
        </p:spPr>
        <p:txBody>
          <a:bodyPr>
            <a:normAutofit/>
          </a:bodyPr>
          <a:lstStyle/>
          <a:p>
            <a:r>
              <a:rPr lang="en-GB" sz="2000" dirty="0"/>
              <a:t>Intense work with main actors to provide a </a:t>
            </a:r>
            <a:r>
              <a:rPr lang="en-GB" sz="2000" dirty="0">
                <a:solidFill>
                  <a:srgbClr val="00B050"/>
                </a:solidFill>
              </a:rPr>
              <a:t>detailed and aggressive daily planning after LS2 days </a:t>
            </a:r>
          </a:p>
          <a:p>
            <a:pPr lvl="1"/>
            <a:r>
              <a:rPr lang="en-GB" sz="1800" dirty="0"/>
              <a:t>Depends on outcome/follow-ups from the reliability run</a:t>
            </a:r>
          </a:p>
          <a:p>
            <a:pPr lvl="1"/>
            <a:r>
              <a:rPr lang="en-GB" sz="1800" dirty="0"/>
              <a:t>Could depend on the source strategy (</a:t>
            </a:r>
            <a:r>
              <a:rPr lang="en-GB" sz="1800" dirty="0" err="1"/>
              <a:t>caesiation</a:t>
            </a:r>
            <a:r>
              <a:rPr lang="en-GB" sz="1800" dirty="0"/>
              <a:t> periods, optimising beam with potential new volume source etc.)</a:t>
            </a:r>
          </a:p>
          <a:p>
            <a:pPr lvl="1"/>
            <a:r>
              <a:rPr lang="en-GB" sz="1800" dirty="0"/>
              <a:t>Performance of LLRF filters, </a:t>
            </a:r>
            <a:r>
              <a:rPr lang="en-GB" sz="1800" dirty="0" err="1"/>
              <a:t>debuncher</a:t>
            </a:r>
            <a:r>
              <a:rPr lang="en-GB" sz="1800" dirty="0"/>
              <a:t>, controls etc.</a:t>
            </a:r>
          </a:p>
          <a:p>
            <a:pPr lvl="1"/>
            <a:r>
              <a:rPr lang="en-GB" sz="1800" dirty="0"/>
              <a:t>Input from principal equipment groups included, but not yet complete picture (WIC commissioning duration/organisation etc.)</a:t>
            </a:r>
          </a:p>
          <a:p>
            <a:r>
              <a:rPr lang="en-GB" sz="2000" dirty="0"/>
              <a:t>Unforeseen issues always happen and will require some internal planning flexibility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F2B9EC6-4F8E-0542-8234-46144796B814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en-US"/>
              <a:t>LIU Beam Performance meeting 25/10/2018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02A8AC2-D975-504F-81F2-55123F9952AC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5677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0C15B6-8E1D-D848-8A12-22376B7579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LS2 Schedule (see Julie’s presentation)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0C95D51-5AA1-0E4D-B2B0-0F05603515E9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en-US" dirty="0"/>
              <a:t>LIU Beam Performance meeting 25/10/2018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2C32AFD-FCB0-E742-AD3D-E4F23E94B089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13" name="Content Placeholder 12">
            <a:extLst>
              <a:ext uri="{FF2B5EF4-FFF2-40B4-BE49-F238E27FC236}">
                <a16:creationId xmlns:a16="http://schemas.microsoft.com/office/drawing/2014/main" id="{D60607D5-9043-6F48-8973-98B48FF46E8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327" y="831392"/>
            <a:ext cx="8226425" cy="4589511"/>
          </a:xfrm>
        </p:spPr>
      </p:pic>
      <p:grpSp>
        <p:nvGrpSpPr>
          <p:cNvPr id="19" name="Group 18">
            <a:extLst>
              <a:ext uri="{FF2B5EF4-FFF2-40B4-BE49-F238E27FC236}">
                <a16:creationId xmlns:a16="http://schemas.microsoft.com/office/drawing/2014/main" id="{7AAA3BD6-C5A1-9C46-B014-E5D7E36A6ED8}"/>
              </a:ext>
            </a:extLst>
          </p:cNvPr>
          <p:cNvGrpSpPr/>
          <p:nvPr/>
        </p:nvGrpSpPr>
        <p:grpSpPr>
          <a:xfrm>
            <a:off x="91437" y="4062547"/>
            <a:ext cx="9010205" cy="1123406"/>
            <a:chOff x="91437" y="4493623"/>
            <a:chExt cx="9010205" cy="1123406"/>
          </a:xfrm>
        </p:grpSpPr>
        <p:sp>
          <p:nvSpPr>
            <p:cNvPr id="16" name="Right Arrow 15">
              <a:extLst>
                <a:ext uri="{FF2B5EF4-FFF2-40B4-BE49-F238E27FC236}">
                  <a16:creationId xmlns:a16="http://schemas.microsoft.com/office/drawing/2014/main" id="{7203CF6F-F0CD-7245-85A4-61B6EC54E96A}"/>
                </a:ext>
              </a:extLst>
            </p:cNvPr>
            <p:cNvSpPr/>
            <p:nvPr/>
          </p:nvSpPr>
          <p:spPr>
            <a:xfrm flipH="1">
              <a:off x="8560714" y="4841200"/>
              <a:ext cx="540928" cy="152400"/>
            </a:xfrm>
            <a:prstGeom prst="rightArrow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694867DD-4FFB-CB4D-AF89-D5A87B44538D}"/>
                </a:ext>
              </a:extLst>
            </p:cNvPr>
            <p:cNvGrpSpPr/>
            <p:nvPr/>
          </p:nvGrpSpPr>
          <p:grpSpPr>
            <a:xfrm>
              <a:off x="91437" y="4493623"/>
              <a:ext cx="574766" cy="1123406"/>
              <a:chOff x="378823" y="4493623"/>
              <a:chExt cx="574766" cy="1123406"/>
            </a:xfrm>
          </p:grpSpPr>
          <p:sp>
            <p:nvSpPr>
              <p:cNvPr id="14" name="Right Arrow 13">
                <a:extLst>
                  <a:ext uri="{FF2B5EF4-FFF2-40B4-BE49-F238E27FC236}">
                    <a16:creationId xmlns:a16="http://schemas.microsoft.com/office/drawing/2014/main" id="{DDD22740-777A-7B4A-B217-5689925A3F7C}"/>
                  </a:ext>
                </a:extLst>
              </p:cNvPr>
              <p:cNvSpPr/>
              <p:nvPr/>
            </p:nvSpPr>
            <p:spPr>
              <a:xfrm>
                <a:off x="378823" y="4493623"/>
                <a:ext cx="574766" cy="130628"/>
              </a:xfrm>
              <a:prstGeom prst="rightArrow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5" name="Right Arrow 14">
                <a:extLst>
                  <a:ext uri="{FF2B5EF4-FFF2-40B4-BE49-F238E27FC236}">
                    <a16:creationId xmlns:a16="http://schemas.microsoft.com/office/drawing/2014/main" id="{035CF50F-1307-0641-AB36-C42A72050A18}"/>
                  </a:ext>
                </a:extLst>
              </p:cNvPr>
              <p:cNvSpPr/>
              <p:nvPr/>
            </p:nvSpPr>
            <p:spPr>
              <a:xfrm>
                <a:off x="378823" y="5290367"/>
                <a:ext cx="574766" cy="326662"/>
              </a:xfrm>
              <a:prstGeom prst="rightArrow">
                <a:avLst>
                  <a:gd name="adj1" fmla="val 42002"/>
                  <a:gd name="adj2" fmla="val 50000"/>
                </a:avLst>
              </a:prstGeom>
              <a:solidFill>
                <a:srgbClr val="FFFF00"/>
              </a:solidFill>
              <a:ln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solidFill>
                    <a:srgbClr val="FFFF00"/>
                  </a:solidFill>
                </a:endParaRPr>
              </a:p>
            </p:txBody>
          </p:sp>
          <p:sp>
            <p:nvSpPr>
              <p:cNvPr id="17" name="Right Arrow 16">
                <a:extLst>
                  <a:ext uri="{FF2B5EF4-FFF2-40B4-BE49-F238E27FC236}">
                    <a16:creationId xmlns:a16="http://schemas.microsoft.com/office/drawing/2014/main" id="{182F1167-3225-6F4E-A38F-5AB710B5307A}"/>
                  </a:ext>
                </a:extLst>
              </p:cNvPr>
              <p:cNvSpPr/>
              <p:nvPr/>
            </p:nvSpPr>
            <p:spPr>
              <a:xfrm>
                <a:off x="378823" y="4823783"/>
                <a:ext cx="574766" cy="130628"/>
              </a:xfrm>
              <a:prstGeom prst="rightArrow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  <p:sp>
        <p:nvSpPr>
          <p:cNvPr id="20" name="TextBox 19">
            <a:extLst>
              <a:ext uri="{FF2B5EF4-FFF2-40B4-BE49-F238E27FC236}">
                <a16:creationId xmlns:a16="http://schemas.microsoft.com/office/drawing/2014/main" id="{1B39AF4C-7E6D-F643-921B-C96706D8D5F1}"/>
              </a:ext>
            </a:extLst>
          </p:cNvPr>
          <p:cNvSpPr txBox="1"/>
          <p:nvPr/>
        </p:nvSpPr>
        <p:spPr>
          <a:xfrm>
            <a:off x="313509" y="5525587"/>
            <a:ext cx="876823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/>
              <a:t>Risk of </a:t>
            </a:r>
            <a:r>
              <a:rPr lang="en-GB" sz="1600" dirty="0" err="1"/>
              <a:t>decabling</a:t>
            </a:r>
            <a:r>
              <a:rPr lang="en-GB" sz="1600" dirty="0"/>
              <a:t>/cabling activities, controls changes, additional week to set up RF for 600 us </a:t>
            </a:r>
          </a:p>
          <a:p>
            <a:r>
              <a:rPr lang="en-GB" sz="1600" dirty="0"/>
              <a:t>long pulse and magnet polarity checks + WIC commissioning </a:t>
            </a:r>
            <a:r>
              <a:rPr lang="en-GB" sz="1600" dirty="0">
                <a:sym typeface="Wingdings" pitchFamily="2" charset="2"/>
              </a:rPr>
              <a:t> </a:t>
            </a:r>
            <a:r>
              <a:rPr lang="en-GB" sz="1600" dirty="0">
                <a:solidFill>
                  <a:srgbClr val="00B050"/>
                </a:solidFill>
                <a:sym typeface="Wingdings" pitchFamily="2" charset="2"/>
              </a:rPr>
              <a:t>mitigation</a:t>
            </a:r>
            <a:r>
              <a:rPr lang="en-GB" sz="1600" dirty="0">
                <a:sym typeface="Wingdings" pitchFamily="2" charset="2"/>
              </a:rPr>
              <a:t> through </a:t>
            </a:r>
            <a:r>
              <a:rPr lang="en-GB" sz="1600" dirty="0">
                <a:solidFill>
                  <a:srgbClr val="FF6666"/>
                </a:solidFill>
                <a:sym typeface="Wingdings" pitchFamily="2" charset="2"/>
              </a:rPr>
              <a:t>IST periods</a:t>
            </a:r>
          </a:p>
          <a:p>
            <a:r>
              <a:rPr lang="en-GB" sz="1600" dirty="0">
                <a:sym typeface="Wingdings" pitchFamily="2" charset="2"/>
              </a:rPr>
              <a:t>compatible with Open Days and EN-ACE planning (tbc for Switchyard)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36771259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0757AA-E465-6148-B018-5E0902DEF1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Linac4 IST – week 0 (19-23 Aug)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749DA69-42EA-7547-9D78-160E357F6F3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9946" y="1054100"/>
            <a:ext cx="8226854" cy="4736889"/>
          </a:xfrm>
        </p:spPr>
        <p:txBody>
          <a:bodyPr>
            <a:normAutofit/>
          </a:bodyPr>
          <a:lstStyle/>
          <a:p>
            <a:r>
              <a:rPr lang="en-GB" sz="1800" dirty="0"/>
              <a:t>Have to stop Linac4 </a:t>
            </a:r>
            <a:r>
              <a:rPr lang="en-GB" sz="1800" b="1" dirty="0"/>
              <a:t>1 week </a:t>
            </a:r>
            <a:r>
              <a:rPr lang="en-GB" sz="1800" dirty="0"/>
              <a:t>before </a:t>
            </a:r>
            <a:r>
              <a:rPr lang="en-GB" sz="1800" dirty="0">
                <a:solidFill>
                  <a:srgbClr val="FF0000"/>
                </a:solidFill>
              </a:rPr>
              <a:t>Open Days</a:t>
            </a:r>
            <a:r>
              <a:rPr lang="en-GB" sz="1800" dirty="0"/>
              <a:t>; </a:t>
            </a:r>
            <a:r>
              <a:rPr lang="en-GB" sz="1800" b="1" dirty="0"/>
              <a:t>~2 days </a:t>
            </a:r>
            <a:r>
              <a:rPr lang="en-GB" sz="1800" dirty="0"/>
              <a:t>after Open Days for recovery, lock-in of equipment, patrol, beam permit, source restart…</a:t>
            </a:r>
          </a:p>
          <a:p>
            <a:r>
              <a:rPr lang="en-GB" sz="1800" dirty="0"/>
              <a:t>IST can be arranged in August; no issues with co-activity; request is for 3 weeks (first week only CO + OP to assure controls infrastructure is available; </a:t>
            </a:r>
            <a:r>
              <a:rPr lang="en-GB" sz="1800" b="1" dirty="0"/>
              <a:t>new request by BE-CO</a:t>
            </a:r>
            <a:r>
              <a:rPr lang="en-GB" sz="1800" dirty="0"/>
              <a:t>)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846E381-F0F9-5C44-AAE7-D270DD6AC81F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en-US"/>
              <a:t>LIU Beam Performance meeting 25/10/2018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211A3F5-D8A0-DE40-BB10-9412BB0CC095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725FB09-5C95-744F-8CBA-61AD4879163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1451" y="2977514"/>
            <a:ext cx="6639943" cy="3747410"/>
          </a:xfrm>
          <a:prstGeom prst="rect">
            <a:avLst/>
          </a:prstGeom>
        </p:spPr>
      </p:pic>
      <p:sp>
        <p:nvSpPr>
          <p:cNvPr id="9" name="Right Brace 8">
            <a:extLst>
              <a:ext uri="{FF2B5EF4-FFF2-40B4-BE49-F238E27FC236}">
                <a16:creationId xmlns:a16="http://schemas.microsoft.com/office/drawing/2014/main" id="{0A5EAC63-F159-2F4F-BA8D-E50CF7254F6C}"/>
              </a:ext>
            </a:extLst>
          </p:cNvPr>
          <p:cNvSpPr/>
          <p:nvPr/>
        </p:nvSpPr>
        <p:spPr>
          <a:xfrm>
            <a:off x="7182899" y="2977514"/>
            <a:ext cx="378568" cy="3334386"/>
          </a:xfrm>
          <a:prstGeom prst="rightBrac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20F63CC8-C7DB-704F-8ED1-5FEEFEB1E3E5}"/>
              </a:ext>
            </a:extLst>
          </p:cNvPr>
          <p:cNvSpPr txBox="1">
            <a:spLocks/>
          </p:cNvSpPr>
          <p:nvPr/>
        </p:nvSpPr>
        <p:spPr>
          <a:xfrm>
            <a:off x="7561467" y="4246290"/>
            <a:ext cx="1763486" cy="796834"/>
          </a:xfrm>
          <a:prstGeom prst="rect">
            <a:avLst/>
          </a:prstGeom>
        </p:spPr>
        <p:txBody>
          <a:bodyPr vert="horz">
            <a:normAutofit fontScale="92500" lnSpcReduction="20000"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2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Font typeface="Arial"/>
              <a:buNone/>
            </a:pPr>
            <a:r>
              <a:rPr lang="en-GB" sz="1600"/>
              <a:t>Not considered</a:t>
            </a:r>
          </a:p>
          <a:p>
            <a:pPr marL="36576" indent="0">
              <a:buFont typeface="Arial"/>
              <a:buNone/>
            </a:pPr>
            <a:r>
              <a:rPr lang="en-GB" sz="1600"/>
              <a:t>by previous</a:t>
            </a:r>
          </a:p>
          <a:p>
            <a:pPr marL="36576" indent="0">
              <a:buFont typeface="Arial"/>
              <a:buNone/>
            </a:pPr>
            <a:r>
              <a:rPr lang="en-GB" sz="1600"/>
              <a:t>planning…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313619275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4A9FC5-C531-6043-83BF-E871923F27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21526" y="127664"/>
            <a:ext cx="6763849" cy="817708"/>
          </a:xfrm>
        </p:spPr>
        <p:txBody>
          <a:bodyPr>
            <a:normAutofit/>
          </a:bodyPr>
          <a:lstStyle/>
          <a:p>
            <a:r>
              <a:rPr lang="en-GB" dirty="0"/>
              <a:t>Linac4 IST – weeks 1+2 (26 Aug-6 Sep)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C553701-C9D9-D84C-B897-41FFB7D321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39000" y="4835071"/>
            <a:ext cx="1765300" cy="1070663"/>
          </a:xfrm>
        </p:spPr>
        <p:txBody>
          <a:bodyPr>
            <a:normAutofit fontScale="92500" lnSpcReduction="20000"/>
          </a:bodyPr>
          <a:lstStyle/>
          <a:p>
            <a:pPr marL="36576" indent="0">
              <a:buNone/>
            </a:pPr>
            <a:r>
              <a:rPr lang="en-GB" sz="1600" dirty="0"/>
              <a:t>Not considered by previous planning; cannot be implemented during this run…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06868B-AD25-CA46-B352-58E61BB6431B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en-US"/>
              <a:t>LIU Beam Performance meeting 25/10/2018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4CBC965-C7B5-4B4F-BA2E-366B2171B03A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D5C9418-6AF3-A245-B2AA-F3466967494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1255" y="742214"/>
            <a:ext cx="6377043" cy="6115786"/>
          </a:xfrm>
          <a:prstGeom prst="rect">
            <a:avLst/>
          </a:prstGeom>
        </p:spPr>
      </p:pic>
      <p:sp>
        <p:nvSpPr>
          <p:cNvPr id="7" name="Right Brace 6">
            <a:extLst>
              <a:ext uri="{FF2B5EF4-FFF2-40B4-BE49-F238E27FC236}">
                <a16:creationId xmlns:a16="http://schemas.microsoft.com/office/drawing/2014/main" id="{3F937D5F-7FF4-2947-836E-CD116C6DA216}"/>
              </a:ext>
            </a:extLst>
          </p:cNvPr>
          <p:cNvSpPr/>
          <p:nvPr/>
        </p:nvSpPr>
        <p:spPr>
          <a:xfrm>
            <a:off x="6766560" y="4153989"/>
            <a:ext cx="248194" cy="2284186"/>
          </a:xfrm>
          <a:prstGeom prst="rightBrac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7D62C8D7-527E-AE46-9AE7-FF73E4D8F876}"/>
              </a:ext>
            </a:extLst>
          </p:cNvPr>
          <p:cNvSpPr/>
          <p:nvPr/>
        </p:nvSpPr>
        <p:spPr>
          <a:xfrm>
            <a:off x="261255" y="742214"/>
            <a:ext cx="4140928" cy="3555466"/>
          </a:xfrm>
          <a:prstGeom prst="roundRect">
            <a:avLst/>
          </a:prstGeom>
          <a:noFill/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E62DB7FB-F781-134F-9421-6F0278010507}"/>
              </a:ext>
            </a:extLst>
          </p:cNvPr>
          <p:cNvSpPr/>
          <p:nvPr/>
        </p:nvSpPr>
        <p:spPr>
          <a:xfrm>
            <a:off x="5368834" y="742214"/>
            <a:ext cx="261257" cy="203158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ounded Rectangle 11">
            <a:extLst>
              <a:ext uri="{FF2B5EF4-FFF2-40B4-BE49-F238E27FC236}">
                <a16:creationId xmlns:a16="http://schemas.microsoft.com/office/drawing/2014/main" id="{9E419EF5-10D6-F84B-8F80-82C1EC01140B}"/>
              </a:ext>
            </a:extLst>
          </p:cNvPr>
          <p:cNvSpPr/>
          <p:nvPr/>
        </p:nvSpPr>
        <p:spPr>
          <a:xfrm>
            <a:off x="7416800" y="945393"/>
            <a:ext cx="1084218" cy="210307"/>
          </a:xfrm>
          <a:prstGeom prst="roundRect">
            <a:avLst/>
          </a:prstGeom>
          <a:noFill/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53EE29FE-BCCC-5646-9683-9BBAA329176A}"/>
              </a:ext>
            </a:extLst>
          </p:cNvPr>
          <p:cNvSpPr txBox="1">
            <a:spLocks/>
          </p:cNvSpPr>
          <p:nvPr/>
        </p:nvSpPr>
        <p:spPr>
          <a:xfrm>
            <a:off x="7014754" y="1131805"/>
            <a:ext cx="1875246" cy="530211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2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 algn="ctr">
              <a:buFont typeface="Arial"/>
              <a:buNone/>
            </a:pPr>
            <a:r>
              <a:rPr lang="en-GB" sz="1400" dirty="0">
                <a:solidFill>
                  <a:srgbClr val="00B050"/>
                </a:solidFill>
              </a:rPr>
              <a:t>not testable in previous Linac4 runs</a:t>
            </a:r>
          </a:p>
        </p:txBody>
      </p:sp>
    </p:spTree>
    <p:extLst>
      <p:ext uri="{BB962C8B-B14F-4D97-AF65-F5344CB8AC3E}">
        <p14:creationId xmlns:p14="http://schemas.microsoft.com/office/powerpoint/2010/main" val="43924416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E86B9B-BA5E-B948-A102-33803BC038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27462" y="127664"/>
            <a:ext cx="7257913" cy="817708"/>
          </a:xfrm>
        </p:spPr>
        <p:txBody>
          <a:bodyPr>
            <a:normAutofit fontScale="90000"/>
          </a:bodyPr>
          <a:lstStyle/>
          <a:p>
            <a:r>
              <a:rPr lang="en-GB" dirty="0"/>
              <a:t>Linac2 and Switchyard IST – 2 weeks (16-29 Sep)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49A0277-143E-594A-B991-CA3FAE80BC7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945372"/>
            <a:ext cx="8226854" cy="5047655"/>
          </a:xfrm>
        </p:spPr>
        <p:txBody>
          <a:bodyPr>
            <a:normAutofit/>
          </a:bodyPr>
          <a:lstStyle/>
          <a:p>
            <a:r>
              <a:rPr lang="en-GB" sz="1800" dirty="0"/>
              <a:t>Could in principle start IST in Linac2 area 1 week earlier</a:t>
            </a:r>
          </a:p>
          <a:p>
            <a:r>
              <a:rPr lang="en-GB" sz="1800" dirty="0"/>
              <a:t>Risk mitigation due to important de-cabling/cabling campaign</a:t>
            </a:r>
          </a:p>
          <a:p>
            <a:r>
              <a:rPr lang="en-GB" sz="1800" dirty="0"/>
              <a:t>New magnets/power supplies/WIC/BIS/LBE line…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D2C4B26-28C2-E24C-A1EE-5F8606FE577E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en-US"/>
              <a:t>LIU Beam Performance meeting 25/10/2018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7A8356A-7E0C-B445-BCF6-DBAC4CB36561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7395F95-3E1F-764C-B6AE-075F1CE69DA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4576" y="2052775"/>
            <a:ext cx="7670800" cy="4724400"/>
          </a:xfrm>
          <a:prstGeom prst="rect">
            <a:avLst/>
          </a:prstGeom>
        </p:spPr>
      </p:pic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7F0E240A-8954-C747-BAB7-79BD2D3AD00F}"/>
              </a:ext>
            </a:extLst>
          </p:cNvPr>
          <p:cNvSpPr/>
          <p:nvPr/>
        </p:nvSpPr>
        <p:spPr>
          <a:xfrm>
            <a:off x="209048" y="2052774"/>
            <a:ext cx="8312652" cy="4449625"/>
          </a:xfrm>
          <a:prstGeom prst="roundRect">
            <a:avLst/>
          </a:prstGeom>
          <a:noFill/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3131593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FD7552-DA11-1C49-A311-4D919C2B99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79714" y="127664"/>
            <a:ext cx="7367452" cy="817708"/>
          </a:xfrm>
        </p:spPr>
        <p:txBody>
          <a:bodyPr>
            <a:normAutofit fontScale="90000"/>
          </a:bodyPr>
          <a:lstStyle/>
          <a:p>
            <a:r>
              <a:rPr lang="en-GB" dirty="0"/>
              <a:t>Global HW commissioning – 1.5 weeks (16-29 Sep)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EE349D7-4216-134B-9530-AA62FEB6D3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836024"/>
            <a:ext cx="8226854" cy="4954966"/>
          </a:xfrm>
        </p:spPr>
        <p:txBody>
          <a:bodyPr>
            <a:normAutofit/>
          </a:bodyPr>
          <a:lstStyle/>
          <a:p>
            <a:pPr marL="36576" indent="0">
              <a:buNone/>
            </a:pPr>
            <a:r>
              <a:rPr lang="en-GB" sz="2000" dirty="0"/>
              <a:t>Starts </a:t>
            </a:r>
            <a:r>
              <a:rPr lang="en-GB" sz="2000" dirty="0">
                <a:solidFill>
                  <a:srgbClr val="FF0000"/>
                </a:solidFill>
              </a:rPr>
              <a:t>after Open Days					</a:t>
            </a:r>
            <a:r>
              <a:rPr lang="en-GB" sz="2000" dirty="0"/>
              <a:t>RF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C41D6F-72D6-0440-9981-B2F9CDDD69E1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en-US"/>
              <a:t>LIU Beam Performance meeting 25/10/2018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F6B3473-E81F-0845-B208-ADDFCE6FF85D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738D5EC-FA7C-AB49-A65E-30640C7D14D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827" y="1306649"/>
            <a:ext cx="8991600" cy="5105400"/>
          </a:xfrm>
          <a:prstGeom prst="rect">
            <a:avLst/>
          </a:prstGeom>
        </p:spPr>
      </p:pic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5DFE81F1-C892-554F-A1DE-F9CE1F594CA7}"/>
              </a:ext>
            </a:extLst>
          </p:cNvPr>
          <p:cNvCxnSpPr/>
          <p:nvPr/>
        </p:nvCxnSpPr>
        <p:spPr>
          <a:xfrm>
            <a:off x="7106194" y="1201783"/>
            <a:ext cx="0" cy="300446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59582239"/>
      </p:ext>
    </p:extLst>
  </p:cSld>
  <p:clrMapOvr>
    <a:masterClrMapping/>
  </p:clrMapOvr>
</p:sld>
</file>

<file path=ppt/theme/theme1.xml><?xml version="1.0" encoding="utf-8"?>
<a:theme xmlns:a="http://schemas.openxmlformats.org/drawingml/2006/main" name="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CERNCorporate4-3</Template>
  <TotalTime>25280</TotalTime>
  <Words>938</Words>
  <Application>Microsoft Macintosh PowerPoint</Application>
  <PresentationFormat>On-screen Show (4:3)</PresentationFormat>
  <Paragraphs>92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9" baseType="lpstr">
      <vt:lpstr>Arial</vt:lpstr>
      <vt:lpstr>Calibri</vt:lpstr>
      <vt:lpstr>Wingdings</vt:lpstr>
      <vt:lpstr>CERNCorporate4-3</vt:lpstr>
      <vt:lpstr>LBE Run September – December 2019  –  Detailed Planning</vt:lpstr>
      <vt:lpstr>Motivation</vt:lpstr>
      <vt:lpstr>Some expected changes before LBE line run</vt:lpstr>
      <vt:lpstr>Introductory remarks</vt:lpstr>
      <vt:lpstr>LS2 Schedule (see Julie’s presentation)</vt:lpstr>
      <vt:lpstr>Linac4 IST – week 0 (19-23 Aug)</vt:lpstr>
      <vt:lpstr>Linac4 IST – weeks 1+2 (26 Aug-6 Sep)</vt:lpstr>
      <vt:lpstr>Linac2 and Switchyard IST – 2 weeks (16-29 Sep)</vt:lpstr>
      <vt:lpstr>Global HW commissioning – 1.5 weeks (16-29 Sep)</vt:lpstr>
      <vt:lpstr>Beam commissioning – weeks 1+2 (30 Sep-13 Oct)</vt:lpstr>
      <vt:lpstr>Beam commissioning – weeks 3+4 (14-27 Oct)</vt:lpstr>
      <vt:lpstr>Beam commissioning – weeks 5+6 (28 Oct-10 Nov)</vt:lpstr>
      <vt:lpstr>Beam commissioning – weeks 7+8 (11-24 Nov)</vt:lpstr>
      <vt:lpstr>Beam commissioning – weeks 9+10+11 (25 Nov-13 Dec)</vt:lpstr>
      <vt:lpstr>Summary</vt:lpstr>
    </vt:vector>
  </TitlesOfParts>
  <Company>CERN</Company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Lucie Mainoli</dc:creator>
  <cp:lastModifiedBy>Bettina Mikulec</cp:lastModifiedBy>
  <cp:revision>468</cp:revision>
  <cp:lastPrinted>2018-10-24T16:47:34Z</cp:lastPrinted>
  <dcterms:created xsi:type="dcterms:W3CDTF">2016-06-15T06:29:04Z</dcterms:created>
  <dcterms:modified xsi:type="dcterms:W3CDTF">2018-10-25T05:58:06Z</dcterms:modified>
</cp:coreProperties>
</file>