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2" r:id="rId1"/>
  </p:sldMasterIdLst>
  <p:notesMasterIdLst>
    <p:notesMasterId r:id="rId19"/>
  </p:notesMasterIdLst>
  <p:handoutMasterIdLst>
    <p:handoutMasterId r:id="rId20"/>
  </p:handoutMasterIdLst>
  <p:sldIdLst>
    <p:sldId id="257" r:id="rId2"/>
    <p:sldId id="317" r:id="rId3"/>
    <p:sldId id="313" r:id="rId4"/>
    <p:sldId id="322" r:id="rId5"/>
    <p:sldId id="316" r:id="rId6"/>
    <p:sldId id="327" r:id="rId7"/>
    <p:sldId id="324" r:id="rId8"/>
    <p:sldId id="328" r:id="rId9"/>
    <p:sldId id="314" r:id="rId10"/>
    <p:sldId id="332" r:id="rId11"/>
    <p:sldId id="330" r:id="rId12"/>
    <p:sldId id="333" r:id="rId13"/>
    <p:sldId id="331" r:id="rId14"/>
    <p:sldId id="334" r:id="rId15"/>
    <p:sldId id="325" r:id="rId16"/>
    <p:sldId id="329" r:id="rId17"/>
    <p:sldId id="29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230"/>
    <a:srgbClr val="000026"/>
    <a:srgbClr val="000032"/>
    <a:srgbClr val="000000"/>
    <a:srgbClr val="A90000"/>
    <a:srgbClr val="2E9ACD"/>
    <a:srgbClr val="159A32"/>
    <a:srgbClr val="A2887E"/>
    <a:srgbClr val="25F9FB"/>
    <a:srgbClr val="65F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10"/>
    <p:restoredTop sz="84696"/>
  </p:normalViewPr>
  <p:slideViewPr>
    <p:cSldViewPr snapToGrid="0" snapToObjects="1">
      <p:cViewPr>
        <p:scale>
          <a:sx n="126" d="100"/>
          <a:sy n="126" d="100"/>
        </p:scale>
        <p:origin x="952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0" d="100"/>
        <a:sy n="6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7" d="100"/>
          <a:sy n="107" d="100"/>
        </p:scale>
        <p:origin x="390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9FD3E4F-942D-3548-8B4A-43814BBE86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A776FC-215F-AA41-A562-5C100A71565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D7793-3467-BD41-BE50-2E2BD785A2CC}" type="datetimeFigureOut">
              <a:rPr lang="en-US" smtClean="0"/>
              <a:t>12/3/18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1E6773-E7E1-E94A-A771-8A6B0000FC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BA8750-A307-A34E-97C7-37AD3567B0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5FB9A-1A05-3149-BCE1-B6EC88BB2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28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AD451-8E3F-344B-9917-A433B0A6A30F}" type="datetimeFigureOut">
              <a:rPr lang="en-US" smtClean="0"/>
              <a:t>12/3/18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BD681-6F84-F345-908F-60E57F0958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27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785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283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61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815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07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821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189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115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47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67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634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769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65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44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350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012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BD681-6F84-F345-908F-60E57F0958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80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BCA54-E258-294C-B39A-2ECFA484680E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0FD05-3433-9A49-A303-BADF27C3F0F6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43CA-6EE9-884E-B3B9-E21FB85550EA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730E7-8094-1A4B-9935-C9D090ADA3EB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3867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4814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E4E5D-03EE-2544-BFC1-8890C7ED9B42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863EC-A82C-6E48-B766-56AFF803D4F0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03400-8DDC-2D48-B6B8-5EE8B3C1E9B8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20437-8280-9144-8CDA-185FF9D4AD6C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9EAE9-40EA-0D46-856A-9D362B5DBEB5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56336-1787-4C4B-934B-DE08C3E7415B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7DD36-A0FD-A941-BA38-2CEC7C33A20E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6C279-3CCE-3343-83C9-9E087C79AE03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B38C6-EA80-0940-AA40-29AB444D583E}" type="datetime1">
              <a:rPr lang="sv-SE" smtClean="0"/>
              <a:t>2018-12-03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5" r:id="rId12"/>
    <p:sldLayoutId id="2147483696" r:id="rId13"/>
    <p:sldLayoutId id="2147483676" r:id="rId14"/>
    <p:sldLayoutId id="2147483677" r:id="rId15"/>
    <p:sldLayoutId id="2147483678" r:id="rId16"/>
    <p:sldLayoutId id="2147483680" r:id="rId17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50" y="4970"/>
            <a:ext cx="3752850" cy="685303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9074" y="1399540"/>
            <a:ext cx="6435725" cy="263067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bg1"/>
                </a:solidFill>
              </a:rPr>
              <a:t>Performance of the PS Hybrid Pixel beam gas ionization monitor</a:t>
            </a:r>
            <a:br>
              <a:rPr lang="en-US" sz="3200" dirty="0">
                <a:solidFill>
                  <a:schemeClr val="bg1"/>
                </a:solidFill>
              </a:rPr>
            </a:br>
            <a:br>
              <a:rPr lang="en-US" sz="32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schemeClr val="bg1"/>
                </a:solidFill>
              </a:rPr>
              <a:t>BI Day 2018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BI Day, December 4, 2018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219075" y="5212080"/>
            <a:ext cx="5172075" cy="14179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>
                <a:solidFill>
                  <a:schemeClr val="bg1"/>
                </a:solidFill>
              </a:rPr>
              <a:t>On behalf of the CERN BGI team:</a:t>
            </a:r>
          </a:p>
          <a:p>
            <a:pPr algn="l"/>
            <a:r>
              <a:rPr lang="en-US" sz="1400" b="1" dirty="0" err="1">
                <a:solidFill>
                  <a:schemeClr val="bg1"/>
                </a:solidFill>
              </a:rPr>
              <a:t>Hampus</a:t>
            </a:r>
            <a:r>
              <a:rPr lang="en-US" sz="1400" b="1" dirty="0">
                <a:solidFill>
                  <a:schemeClr val="bg1"/>
                </a:solidFill>
              </a:rPr>
              <a:t> Sandberg (University of Manchester UK, CERN)</a:t>
            </a:r>
          </a:p>
          <a:p>
            <a:pPr algn="l"/>
            <a:r>
              <a:rPr lang="en-US" sz="1100" i="1" dirty="0">
                <a:solidFill>
                  <a:schemeClr val="bg1"/>
                </a:solidFill>
              </a:rPr>
              <a:t>http://</a:t>
            </a:r>
            <a:r>
              <a:rPr lang="en-US" sz="1100" i="1" dirty="0" err="1">
                <a:solidFill>
                  <a:schemeClr val="bg1"/>
                </a:solidFill>
              </a:rPr>
              <a:t>bgi-web.web.cern.ch</a:t>
            </a:r>
            <a:endParaRPr lang="en-US" sz="11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401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0A145B88-4457-EE4C-9E33-C1E3C9E944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70"/>
          <a:stretch/>
        </p:blipFill>
        <p:spPr>
          <a:xfrm>
            <a:off x="0" y="699241"/>
            <a:ext cx="9144000" cy="284693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3094A0E-8516-224D-B189-66C068C650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57"/>
          <a:stretch/>
        </p:blipFill>
        <p:spPr>
          <a:xfrm>
            <a:off x="415637" y="3979879"/>
            <a:ext cx="8312727" cy="211228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/>
              <a:t>Time resolution </a:t>
            </a:r>
            <a:r>
              <a:rPr lang="en-US" sz="2400" dirty="0"/>
              <a:t>- </a:t>
            </a:r>
            <a:r>
              <a:rPr lang="en-US" sz="2400" i="1" dirty="0"/>
              <a:t>resolving individual bunches</a:t>
            </a:r>
            <a:endParaRPr lang="en-US" sz="2400" i="1" dirty="0">
              <a:solidFill>
                <a:srgbClr val="000000"/>
              </a:solidFill>
              <a:sym typeface="Helvetic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47864B-A0FF-294E-BF24-9F51EEB8379A}"/>
              </a:ext>
            </a:extLst>
          </p:cNvPr>
          <p:cNvSpPr txBox="1"/>
          <p:nvPr/>
        </p:nvSpPr>
        <p:spPr>
          <a:xfrm>
            <a:off x="1129641" y="1019875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1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600E972-8F45-1543-A5C4-787196481C63}"/>
              </a:ext>
            </a:extLst>
          </p:cNvPr>
          <p:cNvCxnSpPr/>
          <p:nvPr/>
        </p:nvCxnSpPr>
        <p:spPr>
          <a:xfrm>
            <a:off x="514323" y="1430755"/>
            <a:ext cx="176963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0310925-3C82-CC42-95A5-31BB5FC549A3}"/>
              </a:ext>
            </a:extLst>
          </p:cNvPr>
          <p:cNvSpPr txBox="1"/>
          <p:nvPr/>
        </p:nvSpPr>
        <p:spPr>
          <a:xfrm>
            <a:off x="3315236" y="1019875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2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29AAED8-4D5E-974E-8C7A-91BC485D35B9}"/>
              </a:ext>
            </a:extLst>
          </p:cNvPr>
          <p:cNvCxnSpPr/>
          <p:nvPr/>
        </p:nvCxnSpPr>
        <p:spPr>
          <a:xfrm>
            <a:off x="2699918" y="1430755"/>
            <a:ext cx="176963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CA54D93-79AC-7E42-8E1F-A74B6D0EDF9E}"/>
              </a:ext>
            </a:extLst>
          </p:cNvPr>
          <p:cNvSpPr txBox="1"/>
          <p:nvPr/>
        </p:nvSpPr>
        <p:spPr>
          <a:xfrm>
            <a:off x="5469759" y="1019875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3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45931CE-F8C1-2D44-963E-3F95369EEC5C}"/>
              </a:ext>
            </a:extLst>
          </p:cNvPr>
          <p:cNvCxnSpPr/>
          <p:nvPr/>
        </p:nvCxnSpPr>
        <p:spPr>
          <a:xfrm>
            <a:off x="4854441" y="1430755"/>
            <a:ext cx="176963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054B95E2-556B-D142-94EF-2CB68916C852}"/>
              </a:ext>
            </a:extLst>
          </p:cNvPr>
          <p:cNvSpPr txBox="1"/>
          <p:nvPr/>
        </p:nvSpPr>
        <p:spPr>
          <a:xfrm>
            <a:off x="7624282" y="1019875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4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F15B968-4ED8-544E-9AFE-96716E37713B}"/>
              </a:ext>
            </a:extLst>
          </p:cNvPr>
          <p:cNvCxnSpPr/>
          <p:nvPr/>
        </p:nvCxnSpPr>
        <p:spPr>
          <a:xfrm>
            <a:off x="7008964" y="1430755"/>
            <a:ext cx="176963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00D404B2-9750-FE46-B38D-55D60A3176AF}"/>
              </a:ext>
            </a:extLst>
          </p:cNvPr>
          <p:cNvSpPr txBox="1"/>
          <p:nvPr/>
        </p:nvSpPr>
        <p:spPr>
          <a:xfrm>
            <a:off x="1509476" y="4089249"/>
            <a:ext cx="668454" cy="261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Bunch 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2FB5E22-FE6F-0943-8EEC-9201669B57CB}"/>
              </a:ext>
            </a:extLst>
          </p:cNvPr>
          <p:cNvSpPr txBox="1"/>
          <p:nvPr/>
        </p:nvSpPr>
        <p:spPr>
          <a:xfrm>
            <a:off x="2751190" y="4089249"/>
            <a:ext cx="668454" cy="261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Bunch 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EFBE067-EE6A-AD43-B2F4-67628E268BDC}"/>
              </a:ext>
            </a:extLst>
          </p:cNvPr>
          <p:cNvSpPr txBox="1"/>
          <p:nvPr/>
        </p:nvSpPr>
        <p:spPr>
          <a:xfrm>
            <a:off x="3809760" y="4093844"/>
            <a:ext cx="668454" cy="261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Bunch 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250DD79-F075-3049-8353-3639D3490203}"/>
              </a:ext>
            </a:extLst>
          </p:cNvPr>
          <p:cNvSpPr txBox="1"/>
          <p:nvPr/>
        </p:nvSpPr>
        <p:spPr>
          <a:xfrm>
            <a:off x="4961193" y="4089249"/>
            <a:ext cx="668454" cy="261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Bunch 4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9E43EB9-4AB0-934E-8492-B98F65FE47C5}"/>
              </a:ext>
            </a:extLst>
          </p:cNvPr>
          <p:cNvSpPr txBox="1"/>
          <p:nvPr/>
        </p:nvSpPr>
        <p:spPr>
          <a:xfrm>
            <a:off x="5990951" y="4089249"/>
            <a:ext cx="668454" cy="261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Bunch 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1A8B0F0-3127-4D45-9C04-F32011339BAD}"/>
              </a:ext>
            </a:extLst>
          </p:cNvPr>
          <p:cNvSpPr txBox="1"/>
          <p:nvPr/>
        </p:nvSpPr>
        <p:spPr>
          <a:xfrm>
            <a:off x="7152423" y="4089249"/>
            <a:ext cx="668454" cy="2614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Bunch 6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099F3AE-83E2-4E44-A4DD-4E6A4733A0A9}"/>
              </a:ext>
            </a:extLst>
          </p:cNvPr>
          <p:cNvSpPr/>
          <p:nvPr/>
        </p:nvSpPr>
        <p:spPr>
          <a:xfrm>
            <a:off x="415637" y="1592132"/>
            <a:ext cx="1961803" cy="18718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1DEAA35-F31E-164F-93BC-2B056AF3A793}"/>
              </a:ext>
            </a:extLst>
          </p:cNvPr>
          <p:cNvCxnSpPr>
            <a:cxnSpLocks/>
          </p:cNvCxnSpPr>
          <p:nvPr/>
        </p:nvCxnSpPr>
        <p:spPr>
          <a:xfrm>
            <a:off x="1396538" y="3573332"/>
            <a:ext cx="447165" cy="2934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36768DF4-5E35-E043-ACFD-AA5D5041EA2B}"/>
              </a:ext>
            </a:extLst>
          </p:cNvPr>
          <p:cNvSpPr/>
          <p:nvPr/>
        </p:nvSpPr>
        <p:spPr>
          <a:xfrm>
            <a:off x="313332" y="6341197"/>
            <a:ext cx="14718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67" hangingPunct="0"/>
            <a:r>
              <a:rPr lang="en-US" sz="1400" dirty="0"/>
              <a:t>LHC25#72b beam</a:t>
            </a:r>
            <a:endParaRPr lang="en-US" sz="1400" dirty="0">
              <a:solidFill>
                <a:srgbClr val="000000"/>
              </a:solidFill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999603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6" grpId="0"/>
      <p:bldP spid="44" grpId="0"/>
      <p:bldP spid="46" grpId="0"/>
      <p:bldP spid="48" grpId="0"/>
      <p:bldP spid="51" grpId="0"/>
      <p:bldP spid="53" grpId="0"/>
      <p:bldP spid="55" grpId="0"/>
      <p:bldP spid="57" grpId="0"/>
      <p:bldP spid="59" grpId="0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/>
              <a:t>Time resolution </a:t>
            </a:r>
            <a:r>
              <a:rPr lang="en-US" sz="2400" dirty="0"/>
              <a:t>- </a:t>
            </a:r>
            <a:r>
              <a:rPr lang="en-US" sz="2400" i="1" dirty="0"/>
              <a:t>resolving individual bunches</a:t>
            </a:r>
            <a:endParaRPr lang="en-US" sz="2400" i="1" dirty="0">
              <a:solidFill>
                <a:srgbClr val="000000"/>
              </a:solidFill>
              <a:sym typeface="Helvetic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2FA380-3305-1B49-A5E6-52B6498F0D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4"/>
          <a:stretch/>
        </p:blipFill>
        <p:spPr>
          <a:xfrm>
            <a:off x="138953" y="588682"/>
            <a:ext cx="8866094" cy="33917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052C78E-8E80-4D40-AB73-C1BFBDC54D8B}"/>
              </a:ext>
            </a:extLst>
          </p:cNvPr>
          <p:cNvSpPr txBox="1"/>
          <p:nvPr/>
        </p:nvSpPr>
        <p:spPr>
          <a:xfrm>
            <a:off x="417719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47864B-A0FF-294E-BF24-9F51EEB8379A}"/>
              </a:ext>
            </a:extLst>
          </p:cNvPr>
          <p:cNvSpPr txBox="1"/>
          <p:nvPr/>
        </p:nvSpPr>
        <p:spPr>
          <a:xfrm>
            <a:off x="1126139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FDA822-37C8-3E43-A45C-A8846917895E}"/>
              </a:ext>
            </a:extLst>
          </p:cNvPr>
          <p:cNvSpPr txBox="1"/>
          <p:nvPr/>
        </p:nvSpPr>
        <p:spPr>
          <a:xfrm>
            <a:off x="1989739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A755E5-B6A4-594D-BE63-FB5A2FBEC3A8}"/>
              </a:ext>
            </a:extLst>
          </p:cNvPr>
          <p:cNvSpPr txBox="1"/>
          <p:nvPr/>
        </p:nvSpPr>
        <p:spPr>
          <a:xfrm>
            <a:off x="2843615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C21D7B-3089-4347-8A89-4EA53E7FC002}"/>
              </a:ext>
            </a:extLst>
          </p:cNvPr>
          <p:cNvSpPr txBox="1"/>
          <p:nvPr/>
        </p:nvSpPr>
        <p:spPr>
          <a:xfrm>
            <a:off x="3686895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FDB771-D671-C048-AF1F-3CE9BA514A25}"/>
              </a:ext>
            </a:extLst>
          </p:cNvPr>
          <p:cNvSpPr txBox="1"/>
          <p:nvPr/>
        </p:nvSpPr>
        <p:spPr>
          <a:xfrm>
            <a:off x="4526598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D5EDAA-6D50-5A4F-8D6B-E7F7DEDB4EAB}"/>
              </a:ext>
            </a:extLst>
          </p:cNvPr>
          <p:cNvSpPr txBox="1"/>
          <p:nvPr/>
        </p:nvSpPr>
        <p:spPr>
          <a:xfrm>
            <a:off x="5366301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A9934D-296C-DE4D-9BAE-BBDBA367C636}"/>
              </a:ext>
            </a:extLst>
          </p:cNvPr>
          <p:cNvSpPr txBox="1"/>
          <p:nvPr/>
        </p:nvSpPr>
        <p:spPr>
          <a:xfrm>
            <a:off x="6244145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A4B687-394A-7F48-B1ED-8DF4731B4395}"/>
              </a:ext>
            </a:extLst>
          </p:cNvPr>
          <p:cNvSpPr txBox="1"/>
          <p:nvPr/>
        </p:nvSpPr>
        <p:spPr>
          <a:xfrm>
            <a:off x="7070175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DE04AA-94E7-1046-9CA7-F7377FFCA067}"/>
              </a:ext>
            </a:extLst>
          </p:cNvPr>
          <p:cNvSpPr txBox="1"/>
          <p:nvPr/>
        </p:nvSpPr>
        <p:spPr>
          <a:xfrm>
            <a:off x="7877125" y="1260000"/>
            <a:ext cx="63036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10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E25F282-71FA-354C-AA01-E2B920772ACD}"/>
              </a:ext>
            </a:extLst>
          </p:cNvPr>
          <p:cNvSpPr/>
          <p:nvPr/>
        </p:nvSpPr>
        <p:spPr>
          <a:xfrm>
            <a:off x="313332" y="6341197"/>
            <a:ext cx="20361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67" hangingPunct="0"/>
            <a:r>
              <a:rPr lang="en-US" sz="1400" dirty="0"/>
              <a:t>Single bunch BCMS beam</a:t>
            </a:r>
            <a:endParaRPr lang="en-US" sz="1400" dirty="0">
              <a:solidFill>
                <a:srgbClr val="000000"/>
              </a:solidFill>
              <a:sym typeface="Helvetica"/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17DEB0BB-ABCB-C849-B555-C8D18455FB6D}"/>
              </a:ext>
            </a:extLst>
          </p:cNvPr>
          <p:cNvCxnSpPr>
            <a:cxnSpLocks/>
          </p:cNvCxnSpPr>
          <p:nvPr/>
        </p:nvCxnSpPr>
        <p:spPr>
          <a:xfrm>
            <a:off x="1395636" y="4034069"/>
            <a:ext cx="863600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headEnd type="triangle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0A2176A-4719-1B4E-80CC-9EF58C468EFF}"/>
              </a:ext>
            </a:extLst>
          </p:cNvPr>
          <p:cNvCxnSpPr>
            <a:cxnSpLocks/>
          </p:cNvCxnSpPr>
          <p:nvPr/>
        </p:nvCxnSpPr>
        <p:spPr>
          <a:xfrm>
            <a:off x="3243313" y="4034069"/>
            <a:ext cx="631372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headEnd type="none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365F0F3E-EDE5-6E47-957F-6CDB9C267AF9}"/>
              </a:ext>
            </a:extLst>
          </p:cNvPr>
          <p:cNvCxnSpPr>
            <a:cxnSpLocks/>
          </p:cNvCxnSpPr>
          <p:nvPr/>
        </p:nvCxnSpPr>
        <p:spPr>
          <a:xfrm flipH="1">
            <a:off x="4030321" y="4034069"/>
            <a:ext cx="631372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headEnd type="none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43CB94C-3130-8041-B364-8122E1393DE6}"/>
              </a:ext>
            </a:extLst>
          </p:cNvPr>
          <p:cNvCxnSpPr>
            <a:cxnSpLocks/>
          </p:cNvCxnSpPr>
          <p:nvPr/>
        </p:nvCxnSpPr>
        <p:spPr>
          <a:xfrm>
            <a:off x="3880436" y="1510558"/>
            <a:ext cx="0" cy="251097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09658FE-7808-224E-AD4B-03AD5D31E505}"/>
              </a:ext>
            </a:extLst>
          </p:cNvPr>
          <p:cNvCxnSpPr>
            <a:cxnSpLocks/>
          </p:cNvCxnSpPr>
          <p:nvPr/>
        </p:nvCxnSpPr>
        <p:spPr>
          <a:xfrm>
            <a:off x="4030321" y="1510559"/>
            <a:ext cx="0" cy="2510971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F31E56F6-219F-C240-BDF4-87BE74FD9CC2}"/>
              </a:ext>
            </a:extLst>
          </p:cNvPr>
          <p:cNvSpPr/>
          <p:nvPr/>
        </p:nvSpPr>
        <p:spPr>
          <a:xfrm>
            <a:off x="3551473" y="4116392"/>
            <a:ext cx="8675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180 ns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602071F-D4F7-0340-A80E-1E74B4B4A565}"/>
              </a:ext>
            </a:extLst>
          </p:cNvPr>
          <p:cNvSpPr/>
          <p:nvPr/>
        </p:nvSpPr>
        <p:spPr>
          <a:xfrm>
            <a:off x="1452173" y="4116392"/>
            <a:ext cx="8082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2.3 </a:t>
            </a:r>
            <a:r>
              <a:rPr lang="en-US" sz="2000" dirty="0" err="1"/>
              <a:t>μs</a:t>
            </a:r>
            <a:endParaRPr lang="en-US" sz="2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B35FA5E-BF9E-B04F-8D01-7FA9365B32A1}"/>
              </a:ext>
            </a:extLst>
          </p:cNvPr>
          <p:cNvSpPr/>
          <p:nvPr/>
        </p:nvSpPr>
        <p:spPr>
          <a:xfrm>
            <a:off x="417719" y="4872044"/>
            <a:ext cx="84740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Observed revolution period (2.3 </a:t>
            </a:r>
            <a:r>
              <a:rPr lang="en-US" dirty="0" err="1"/>
              <a:t>μs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Observed longitudinal bunch length (180 ns)</a:t>
            </a:r>
          </a:p>
          <a:p>
            <a:endParaRPr lang="en-US" dirty="0"/>
          </a:p>
          <a:p>
            <a:pPr algn="ctr"/>
            <a:r>
              <a:rPr lang="en-US" b="1" dirty="0"/>
              <a:t>Consistent with expectation</a:t>
            </a:r>
          </a:p>
        </p:txBody>
      </p:sp>
    </p:spTree>
    <p:extLst>
      <p:ext uri="{BB962C8B-B14F-4D97-AF65-F5344CB8AC3E}">
        <p14:creationId xmlns:p14="http://schemas.microsoft.com/office/powerpoint/2010/main" val="202115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56A43DF-18A4-0843-9BFA-8D7A92A700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t="14609" r="30511"/>
          <a:stretch/>
        </p:blipFill>
        <p:spPr>
          <a:xfrm>
            <a:off x="1950678" y="3960143"/>
            <a:ext cx="1392179" cy="24592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82F5A6E-6AFE-974E-9693-051B6F2442F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3" t="12277" r="30193"/>
          <a:stretch/>
        </p:blipFill>
        <p:spPr>
          <a:xfrm>
            <a:off x="3885065" y="3887507"/>
            <a:ext cx="1401134" cy="252641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D554EE2-FC5B-CF47-96B5-FBC6228F8BE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43" t="13403" r="28820"/>
          <a:stretch/>
        </p:blipFill>
        <p:spPr>
          <a:xfrm>
            <a:off x="5828407" y="3920530"/>
            <a:ext cx="1425039" cy="2493986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/>
              <a:t>Time resolution </a:t>
            </a:r>
            <a:r>
              <a:rPr lang="en-US" sz="2400" dirty="0"/>
              <a:t>- </a:t>
            </a:r>
            <a:r>
              <a:rPr lang="en-US" sz="2400" i="1" dirty="0"/>
              <a:t>resolving individual bunches</a:t>
            </a:r>
            <a:endParaRPr lang="en-US" sz="2400" i="1" dirty="0">
              <a:solidFill>
                <a:srgbClr val="000000"/>
              </a:solidFill>
              <a:sym typeface="Helvetic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2FA380-3305-1B49-A5E6-52B6498F0DF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94"/>
          <a:stretch/>
        </p:blipFill>
        <p:spPr>
          <a:xfrm>
            <a:off x="138953" y="588682"/>
            <a:ext cx="8866094" cy="33917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052C78E-8E80-4D40-AB73-C1BFBDC54D8B}"/>
              </a:ext>
            </a:extLst>
          </p:cNvPr>
          <p:cNvSpPr txBox="1"/>
          <p:nvPr/>
        </p:nvSpPr>
        <p:spPr>
          <a:xfrm>
            <a:off x="417719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47864B-A0FF-294E-BF24-9F51EEB8379A}"/>
              </a:ext>
            </a:extLst>
          </p:cNvPr>
          <p:cNvSpPr txBox="1"/>
          <p:nvPr/>
        </p:nvSpPr>
        <p:spPr>
          <a:xfrm>
            <a:off x="1126139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FDA822-37C8-3E43-A45C-A8846917895E}"/>
              </a:ext>
            </a:extLst>
          </p:cNvPr>
          <p:cNvSpPr txBox="1"/>
          <p:nvPr/>
        </p:nvSpPr>
        <p:spPr>
          <a:xfrm>
            <a:off x="1989739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A755E5-B6A4-594D-BE63-FB5A2FBEC3A8}"/>
              </a:ext>
            </a:extLst>
          </p:cNvPr>
          <p:cNvSpPr txBox="1"/>
          <p:nvPr/>
        </p:nvSpPr>
        <p:spPr>
          <a:xfrm>
            <a:off x="2843615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C21D7B-3089-4347-8A89-4EA53E7FC002}"/>
              </a:ext>
            </a:extLst>
          </p:cNvPr>
          <p:cNvSpPr txBox="1"/>
          <p:nvPr/>
        </p:nvSpPr>
        <p:spPr>
          <a:xfrm>
            <a:off x="3686895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9FDB771-D671-C048-AF1F-3CE9BA514A25}"/>
              </a:ext>
            </a:extLst>
          </p:cNvPr>
          <p:cNvSpPr txBox="1"/>
          <p:nvPr/>
        </p:nvSpPr>
        <p:spPr>
          <a:xfrm>
            <a:off x="4526598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D5EDAA-6D50-5A4F-8D6B-E7F7DEDB4EAB}"/>
              </a:ext>
            </a:extLst>
          </p:cNvPr>
          <p:cNvSpPr txBox="1"/>
          <p:nvPr/>
        </p:nvSpPr>
        <p:spPr>
          <a:xfrm>
            <a:off x="5366301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A9934D-296C-DE4D-9BAE-BBDBA367C636}"/>
              </a:ext>
            </a:extLst>
          </p:cNvPr>
          <p:cNvSpPr txBox="1"/>
          <p:nvPr/>
        </p:nvSpPr>
        <p:spPr>
          <a:xfrm>
            <a:off x="6244145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A4B687-394A-7F48-B1ED-8DF4731B4395}"/>
              </a:ext>
            </a:extLst>
          </p:cNvPr>
          <p:cNvSpPr txBox="1"/>
          <p:nvPr/>
        </p:nvSpPr>
        <p:spPr>
          <a:xfrm>
            <a:off x="7070175" y="126000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CDE04AA-94E7-1046-9CA7-F7377FFCA067}"/>
              </a:ext>
            </a:extLst>
          </p:cNvPr>
          <p:cNvSpPr txBox="1"/>
          <p:nvPr/>
        </p:nvSpPr>
        <p:spPr>
          <a:xfrm>
            <a:off x="7877125" y="1260000"/>
            <a:ext cx="63036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10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54628F8-82A9-1146-904F-0F7CD07EC8C4}"/>
              </a:ext>
            </a:extLst>
          </p:cNvPr>
          <p:cNvSpPr txBox="1"/>
          <p:nvPr/>
        </p:nvSpPr>
        <p:spPr>
          <a:xfrm>
            <a:off x="1851354" y="4060780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F8769FB-6947-3445-BEB6-244E98FC1607}"/>
              </a:ext>
            </a:extLst>
          </p:cNvPr>
          <p:cNvSpPr txBox="1"/>
          <p:nvPr/>
        </p:nvSpPr>
        <p:spPr>
          <a:xfrm>
            <a:off x="278384" y="5024017"/>
            <a:ext cx="1264963" cy="6876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2000" b="1" dirty="0">
                <a:sym typeface="Helvetica"/>
              </a:rPr>
              <a:t>Transverse</a:t>
            </a:r>
          </a:p>
          <a:p>
            <a:pPr algn="ctr" defTabSz="914367" hangingPunct="0"/>
            <a:r>
              <a:rPr lang="en-US" sz="2000" b="1" dirty="0">
                <a:sym typeface="Helvetica"/>
              </a:rPr>
              <a:t>Histograms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E79BBA3-33F8-F24B-85C6-016A79CA97D1}"/>
              </a:ext>
            </a:extLst>
          </p:cNvPr>
          <p:cNvSpPr txBox="1"/>
          <p:nvPr/>
        </p:nvSpPr>
        <p:spPr>
          <a:xfrm>
            <a:off x="3816798" y="4058425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CFAA576-2DAD-2F47-A85E-5495EBF89555}"/>
              </a:ext>
            </a:extLst>
          </p:cNvPr>
          <p:cNvSpPr txBox="1"/>
          <p:nvPr/>
        </p:nvSpPr>
        <p:spPr>
          <a:xfrm>
            <a:off x="5782241" y="4060779"/>
            <a:ext cx="538995" cy="287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b="1" dirty="0">
                <a:sym typeface="Helvetica"/>
              </a:rPr>
              <a:t>Turn 3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E25F282-71FA-354C-AA01-E2B920772ACD}"/>
              </a:ext>
            </a:extLst>
          </p:cNvPr>
          <p:cNvSpPr/>
          <p:nvPr/>
        </p:nvSpPr>
        <p:spPr>
          <a:xfrm>
            <a:off x="313332" y="6341197"/>
            <a:ext cx="20361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67" hangingPunct="0"/>
            <a:r>
              <a:rPr lang="en-US" sz="1400" dirty="0"/>
              <a:t>Single bunch BCMS beam</a:t>
            </a:r>
            <a:endParaRPr lang="en-US" sz="1400" dirty="0">
              <a:solidFill>
                <a:srgbClr val="000000"/>
              </a:solidFill>
              <a:sym typeface="Helvetica"/>
            </a:endParaRPr>
          </a:p>
        </p:txBody>
      </p: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4982CCE9-EA92-2441-8F88-9DF65CF4A53E}"/>
              </a:ext>
            </a:extLst>
          </p:cNvPr>
          <p:cNvCxnSpPr>
            <a:cxnSpLocks/>
          </p:cNvCxnSpPr>
          <p:nvPr/>
        </p:nvCxnSpPr>
        <p:spPr>
          <a:xfrm rot="16200000" flipH="1">
            <a:off x="467684" y="3962677"/>
            <a:ext cx="975302" cy="880606"/>
          </a:xfrm>
          <a:prstGeom prst="bentConnector3">
            <a:avLst>
              <a:gd name="adj1" fmla="val 100148"/>
            </a:avLst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8608CF1F-4D1A-3748-BD9B-61805756FFF1}"/>
              </a:ext>
            </a:extLst>
          </p:cNvPr>
          <p:cNvSpPr txBox="1"/>
          <p:nvPr/>
        </p:nvSpPr>
        <p:spPr>
          <a:xfrm>
            <a:off x="7580008" y="4888801"/>
            <a:ext cx="554640" cy="3799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2000" b="1" dirty="0">
                <a:sym typeface="Helvetica"/>
              </a:rPr>
              <a:t>.......</a:t>
            </a:r>
          </a:p>
        </p:txBody>
      </p:sp>
    </p:spTree>
    <p:extLst>
      <p:ext uri="{BB962C8B-B14F-4D97-AF65-F5344CB8AC3E}">
        <p14:creationId xmlns:p14="http://schemas.microsoft.com/office/powerpoint/2010/main" val="166044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70" grpId="0"/>
      <p:bldP spid="71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EA7D3C-2C8B-B645-A27C-8DFE3ED321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1457400"/>
            <a:ext cx="8604000" cy="516240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/>
              <a:t>Surprise use case</a:t>
            </a:r>
            <a:endParaRPr lang="en-US" sz="2400" i="1" dirty="0">
              <a:solidFill>
                <a:srgbClr val="000000"/>
              </a:solidFill>
              <a:sym typeface="Helvetic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4E4CCC-F707-7046-992C-8A41E98F9A89}"/>
              </a:ext>
            </a:extLst>
          </p:cNvPr>
          <p:cNvSpPr txBox="1"/>
          <p:nvPr/>
        </p:nvSpPr>
        <p:spPr>
          <a:xfrm>
            <a:off x="457200" y="630000"/>
            <a:ext cx="82555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Graph shows the mean value of the histograms from the previous slide</a:t>
            </a:r>
          </a:p>
        </p:txBody>
      </p:sp>
    </p:spTree>
    <p:extLst>
      <p:ext uri="{BB962C8B-B14F-4D97-AF65-F5344CB8AC3E}">
        <p14:creationId xmlns:p14="http://schemas.microsoft.com/office/powerpoint/2010/main" val="1785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EA7D3C-2C8B-B645-A27C-8DFE3ED321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00" y="1457400"/>
            <a:ext cx="8604000" cy="516240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/>
              <a:t>Surprise use case </a:t>
            </a:r>
            <a:r>
              <a:rPr lang="en-US" sz="2400" dirty="0"/>
              <a:t>- </a:t>
            </a:r>
            <a:r>
              <a:rPr lang="en-US" sz="2400" i="1" dirty="0"/>
              <a:t>fractional tune measurement</a:t>
            </a:r>
            <a:endParaRPr lang="en-US" sz="2400" i="1" dirty="0">
              <a:solidFill>
                <a:srgbClr val="000000"/>
              </a:solidFill>
              <a:sym typeface="Helvetica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4E4CCC-F707-7046-992C-8A41E98F9A89}"/>
              </a:ext>
            </a:extLst>
          </p:cNvPr>
          <p:cNvSpPr txBox="1"/>
          <p:nvPr/>
        </p:nvSpPr>
        <p:spPr>
          <a:xfrm>
            <a:off x="457200" y="630000"/>
            <a:ext cx="8255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sine fit to our data below gives: </a:t>
            </a:r>
            <a:r>
              <a:rPr lang="en-US" sz="1600" b="1" dirty="0"/>
              <a:t>0.217 ± 0.001 oscillations/turn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Fractional tune in the PS at injection should be </a:t>
            </a:r>
            <a:r>
              <a:rPr lang="en-US" sz="1600" b="1" dirty="0"/>
              <a:t>between 0.210 and 0.220</a:t>
            </a:r>
          </a:p>
        </p:txBody>
      </p:sp>
    </p:spTree>
    <p:extLst>
      <p:ext uri="{BB962C8B-B14F-4D97-AF65-F5344CB8AC3E}">
        <p14:creationId xmlns:p14="http://schemas.microsoft.com/office/powerpoint/2010/main" val="4229929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/>
              <a:t>Summary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EC71DA-DFDD-AD48-835B-75B9EB875CE5}"/>
              </a:ext>
            </a:extLst>
          </p:cNvPr>
          <p:cNvSpPr/>
          <p:nvPr/>
        </p:nvSpPr>
        <p:spPr>
          <a:xfrm>
            <a:off x="382837" y="630000"/>
            <a:ext cx="569871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A beam profile instrument using hybrid pixel detectors has been implemented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Meets the operational requirements: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dirty="0"/>
              <a:t>Ultra-high vacuum: outgassing ≤ 1·10-7 mbar·l·s-1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dirty="0"/>
              <a:t>Radiation: 10 </a:t>
            </a:r>
            <a:r>
              <a:rPr lang="en-US" sz="1600" dirty="0" err="1"/>
              <a:t>kGy</a:t>
            </a:r>
            <a:r>
              <a:rPr lang="en-US" sz="1600" dirty="0"/>
              <a:t>/year at beam pipe, 1 </a:t>
            </a:r>
            <a:r>
              <a:rPr lang="en-US" sz="1600" dirty="0" err="1"/>
              <a:t>kGy</a:t>
            </a:r>
            <a:r>
              <a:rPr lang="en-US" sz="1600" dirty="0"/>
              <a:t>/year at 40 cm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sz="1600" dirty="0"/>
              <a:t>Presence of beam with losses and electro-magnetic interference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Prototype in use since beginning of 2017</a:t>
            </a:r>
          </a:p>
          <a:p>
            <a:endParaRPr lang="en-US" sz="1600" i="1" dirty="0"/>
          </a:p>
          <a:p>
            <a:r>
              <a:rPr lang="en-US" sz="1600" b="1" dirty="0"/>
              <a:t>BGI profile monitors based on pixel detectors show great promise</a:t>
            </a:r>
            <a:endParaRPr lang="en-US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Continuous non-destructive measurements at &gt; 2 kHz (traditional BGIs ≈ 10 Hz)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Direct detection of ionization electrons (no MCP needed)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Time resolving of bunches with the available time resolution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Good spatial resolution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Energy information useful for filtering of data</a:t>
            </a:r>
            <a:endParaRPr lang="en-US" sz="1600" i="1" dirty="0"/>
          </a:p>
          <a:p>
            <a:endParaRPr lang="en-US" sz="1600" i="1" dirty="0"/>
          </a:p>
          <a:p>
            <a:r>
              <a:rPr lang="en-US" sz="1600" b="1" dirty="0"/>
              <a:t>Potential use in other beam instrumentation applications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Radiation hardened readout system enables use of pixel detectors at accelerators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/>
              <a:t>e.g. bunch-by-bunch beam loss monitoring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Can give new insights for beam diagnostics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B31D81-D655-BC4B-B2E0-6CA4602518B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1" t="50665" r="42721" b="35087"/>
          <a:stretch/>
        </p:blipFill>
        <p:spPr>
          <a:xfrm>
            <a:off x="6081549" y="630000"/>
            <a:ext cx="2808000" cy="1046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6BBFAA-32E5-8640-9F6A-0FC740BF27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549" y="2580740"/>
            <a:ext cx="2808000" cy="316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932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1150" y="4970"/>
            <a:ext cx="3752850" cy="685303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9074" y="1399540"/>
            <a:ext cx="6435725" cy="263067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chemeClr val="bg1"/>
                </a:solidFill>
              </a:rPr>
              <a:t>Thank you for your attention!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BI Day, December 4, 2018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9574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5012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>
                <a:solidFill>
                  <a:srgbClr val="000000"/>
                </a:solidFill>
                <a:sym typeface="Helvetica"/>
              </a:rPr>
              <a:t>CERN PS Beam Gas Ionization (PS-BGI) profile monitor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2F693E-EAF0-4B4E-9732-642B1F39A5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14"/>
          <a:stretch/>
        </p:blipFill>
        <p:spPr>
          <a:xfrm>
            <a:off x="1821369" y="2446907"/>
            <a:ext cx="5501263" cy="2880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930E575-222D-F141-9AC4-082848ED4231}"/>
              </a:ext>
            </a:extLst>
          </p:cNvPr>
          <p:cNvSpPr/>
          <p:nvPr/>
        </p:nvSpPr>
        <p:spPr>
          <a:xfrm>
            <a:off x="290946" y="5387532"/>
            <a:ext cx="87670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Operating environment: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Ultra-high vacuum: outgassing ≤ 1·10-7 mbar·l·s-1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Radiation: 10 </a:t>
            </a:r>
            <a:r>
              <a:rPr lang="en-US" sz="1600" dirty="0" err="1"/>
              <a:t>kGy</a:t>
            </a:r>
            <a:r>
              <a:rPr lang="en-US" sz="1600" dirty="0"/>
              <a:t>/year at beam pipe, 1 </a:t>
            </a:r>
            <a:r>
              <a:rPr lang="en-US" sz="1600" dirty="0" err="1"/>
              <a:t>kGy</a:t>
            </a:r>
            <a:r>
              <a:rPr lang="en-US" sz="1600" dirty="0"/>
              <a:t>/year at 40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Presence of beam with losses and electro-magnetic interference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45014C-AE8B-0A44-970E-FCAC5E0FA558}"/>
              </a:ext>
            </a:extLst>
          </p:cNvPr>
          <p:cNvSpPr/>
          <p:nvPr/>
        </p:nvSpPr>
        <p:spPr>
          <a:xfrm>
            <a:off x="290946" y="630000"/>
            <a:ext cx="82244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Purpose: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Measure the transverse beam profile to improve the quality of the beam used for the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Integrated </a:t>
            </a:r>
            <a:r>
              <a:rPr lang="en-US" sz="1600" i="1" dirty="0"/>
              <a:t>non-destructive</a:t>
            </a:r>
            <a:r>
              <a:rPr lang="en-US" sz="1600" dirty="0"/>
              <a:t> beam profile throughout the cycle @ 1 kHz</a:t>
            </a:r>
          </a:p>
          <a:p>
            <a:endParaRPr lang="en-US" sz="1600" dirty="0"/>
          </a:p>
          <a:p>
            <a:r>
              <a:rPr lang="en-US" sz="1600" b="1" dirty="0"/>
              <a:t>Basic principle of operation: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Transport ionization electrons with E-field and B-field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Image 10 </a:t>
            </a:r>
            <a:r>
              <a:rPr lang="en-US" sz="1600" dirty="0" err="1"/>
              <a:t>keV</a:t>
            </a:r>
            <a:r>
              <a:rPr lang="en-US" sz="1600" dirty="0"/>
              <a:t> ionization electrons using hybrid pixel detectors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0871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>
                <a:solidFill>
                  <a:srgbClr val="000000"/>
                </a:solidFill>
                <a:sym typeface="Helvetica"/>
              </a:rPr>
              <a:t>Hybrid pixel detectors</a:t>
            </a:r>
            <a:r>
              <a:rPr lang="en-US" sz="2400" dirty="0">
                <a:solidFill>
                  <a:srgbClr val="000000"/>
                </a:solidFill>
                <a:sym typeface="Helvetica"/>
              </a:rPr>
              <a:t> - Timepix3</a:t>
            </a:r>
            <a:endParaRPr lang="en-US" sz="2400" b="1" dirty="0">
              <a:solidFill>
                <a:srgbClr val="000000"/>
              </a:solidFill>
              <a:sym typeface="Helvetica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8539A9B-9A12-0443-BB1B-8BB8E6206F4A}"/>
              </a:ext>
            </a:extLst>
          </p:cNvPr>
          <p:cNvSpPr/>
          <p:nvPr/>
        </p:nvSpPr>
        <p:spPr>
          <a:xfrm>
            <a:off x="275143" y="660441"/>
            <a:ext cx="863355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We are using 4 detectors: each has an array of 256x256 pixels = </a:t>
            </a:r>
            <a:r>
              <a:rPr lang="en-US" sz="1600" b="1" dirty="0"/>
              <a:t>64 </a:t>
            </a:r>
            <a:r>
              <a:rPr lang="en-US" sz="1600" b="1" dirty="0" err="1"/>
              <a:t>kiloPixel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Cartoon here only shows 2 pixels</a:t>
            </a:r>
          </a:p>
          <a:p>
            <a:endParaRPr lang="en-US" sz="1600" dirty="0"/>
          </a:p>
          <a:p>
            <a:r>
              <a:rPr lang="en-US" sz="1600" b="1" dirty="0"/>
              <a:t>Steps: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A charged particle (q</a:t>
            </a:r>
            <a:r>
              <a:rPr lang="en-US" sz="1600" baseline="-25000" dirty="0"/>
              <a:t>1</a:t>
            </a:r>
            <a:r>
              <a:rPr lang="en-US" sz="1600" dirty="0"/>
              <a:t>) hits the sensor made of silicon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Electron-hole pairs will be created in the silicon proportional to the energy of the particle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An electric field (bias) causes the holes to drift down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The holes will be collected by the Timepix3 readout chip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If the number of holes is above a set threshold a digital event is created</a:t>
            </a:r>
          </a:p>
          <a:p>
            <a:endParaRPr lang="en-US" sz="1600" dirty="0"/>
          </a:p>
          <a:p>
            <a:r>
              <a:rPr lang="en-US" sz="1600" dirty="0"/>
              <a:t>Each event contains: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Time with 1.5625 ns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Position with 55 um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Energy of the particle as time-over-threshold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04E50C-640C-3A48-9789-DACBD2D165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220" y="3580875"/>
            <a:ext cx="5365916" cy="277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38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1E108C8-BC2C-D744-B16E-F84AF3E29896}"/>
              </a:ext>
            </a:extLst>
          </p:cNvPr>
          <p:cNvCxnSpPr/>
          <p:nvPr/>
        </p:nvCxnSpPr>
        <p:spPr>
          <a:xfrm>
            <a:off x="2243879" y="2797656"/>
            <a:ext cx="0" cy="72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D4132DA-C9D6-CD4B-AEE7-EC26B4695DA6}"/>
              </a:ext>
            </a:extLst>
          </p:cNvPr>
          <p:cNvCxnSpPr/>
          <p:nvPr/>
        </p:nvCxnSpPr>
        <p:spPr>
          <a:xfrm>
            <a:off x="4572000" y="2786298"/>
            <a:ext cx="0" cy="72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23DF1F1-D6BD-1246-B12E-6B66BBB40516}"/>
              </a:ext>
            </a:extLst>
          </p:cNvPr>
          <p:cNvCxnSpPr/>
          <p:nvPr/>
        </p:nvCxnSpPr>
        <p:spPr>
          <a:xfrm>
            <a:off x="6929425" y="2797656"/>
            <a:ext cx="0" cy="72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>
                <a:solidFill>
                  <a:srgbClr val="000000"/>
                </a:solidFill>
                <a:sym typeface="Helvetica"/>
              </a:rPr>
              <a:t>Two examples of recorded image</a:t>
            </a:r>
            <a:r>
              <a:rPr lang="en-US" sz="2400" dirty="0">
                <a:solidFill>
                  <a:srgbClr val="000000"/>
                </a:solidFill>
                <a:sym typeface="Helvetica"/>
              </a:rPr>
              <a:t> - 10 </a:t>
            </a:r>
            <a:r>
              <a:rPr lang="en-US" sz="2400" dirty="0" err="1">
                <a:solidFill>
                  <a:srgbClr val="000000"/>
                </a:solidFill>
                <a:sym typeface="Helvetica"/>
              </a:rPr>
              <a:t>ms</a:t>
            </a:r>
            <a:endParaRPr lang="en-US" sz="2400" b="1" dirty="0">
              <a:solidFill>
                <a:srgbClr val="000000"/>
              </a:solidFill>
              <a:sym typeface="Helvetica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6DAE15-8706-C14C-80C4-E35CFA0BE6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26600" r="4818" b="25966"/>
          <a:stretch/>
        </p:blipFill>
        <p:spPr>
          <a:xfrm>
            <a:off x="72000" y="630000"/>
            <a:ext cx="9000000" cy="22484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DE4D68-F5D4-C243-8420-C7AE6C3E4D4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26380" r="4910" b="25172"/>
          <a:stretch/>
        </p:blipFill>
        <p:spPr>
          <a:xfrm>
            <a:off x="72000" y="3399216"/>
            <a:ext cx="9000000" cy="229889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9D04B0E-C6CE-5746-891F-582B04CDCE15}"/>
              </a:ext>
            </a:extLst>
          </p:cNvPr>
          <p:cNvSpPr/>
          <p:nvPr/>
        </p:nvSpPr>
        <p:spPr>
          <a:xfrm>
            <a:off x="398902" y="2970000"/>
            <a:ext cx="15594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Pixel detector 1</a:t>
            </a:r>
            <a:endParaRPr lang="en-US" sz="1000" i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EBC9E1-10F1-D848-B09C-07DBE1548C7E}"/>
              </a:ext>
            </a:extLst>
          </p:cNvPr>
          <p:cNvSpPr/>
          <p:nvPr/>
        </p:nvSpPr>
        <p:spPr>
          <a:xfrm>
            <a:off x="2628211" y="2970000"/>
            <a:ext cx="15594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Pixel detector 2</a:t>
            </a:r>
            <a:endParaRPr lang="en-US" sz="1000" i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92C7558-9A96-B94C-A205-B2F64C732056}"/>
              </a:ext>
            </a:extLst>
          </p:cNvPr>
          <p:cNvSpPr/>
          <p:nvPr/>
        </p:nvSpPr>
        <p:spPr>
          <a:xfrm>
            <a:off x="4970984" y="2970000"/>
            <a:ext cx="15594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Pixel detector 3</a:t>
            </a:r>
            <a:endParaRPr lang="en-US" sz="10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F1C949-BA8B-9E48-8847-0918F52E2F42}"/>
              </a:ext>
            </a:extLst>
          </p:cNvPr>
          <p:cNvSpPr/>
          <p:nvPr/>
        </p:nvSpPr>
        <p:spPr>
          <a:xfrm>
            <a:off x="7220984" y="2970000"/>
            <a:ext cx="15594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Pixel detector 4</a:t>
            </a:r>
            <a:endParaRPr lang="en-US" sz="1000" i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E27A98-BADA-BE4E-988D-3BDB8D38D373}"/>
              </a:ext>
            </a:extLst>
          </p:cNvPr>
          <p:cNvSpPr/>
          <p:nvPr/>
        </p:nvSpPr>
        <p:spPr>
          <a:xfrm>
            <a:off x="4267300" y="6119437"/>
            <a:ext cx="34309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Ionization electrons </a:t>
            </a:r>
            <a:r>
              <a:rPr lang="en-US" sz="1600" dirty="0"/>
              <a:t>(beam direction)</a:t>
            </a:r>
            <a:endParaRPr lang="en-US" sz="1000" i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64212A7-7B42-5642-8D39-D36EFB2F4148}"/>
              </a:ext>
            </a:extLst>
          </p:cNvPr>
          <p:cNvSpPr/>
          <p:nvPr/>
        </p:nvSpPr>
        <p:spPr>
          <a:xfrm>
            <a:off x="1254096" y="6142623"/>
            <a:ext cx="2601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/>
              <a:t>Background particles</a:t>
            </a:r>
          </a:p>
          <a:p>
            <a:pPr algn="ctr"/>
            <a:r>
              <a:rPr lang="en-US" sz="1600" i="1" dirty="0"/>
              <a:t>(beam loss, cosmic, </a:t>
            </a:r>
            <a:r>
              <a:rPr lang="en-US" sz="1600" i="1" dirty="0" err="1"/>
              <a:t>etc</a:t>
            </a:r>
            <a:r>
              <a:rPr lang="en-US" sz="1600" i="1" dirty="0"/>
              <a:t>)</a:t>
            </a:r>
            <a:endParaRPr lang="en-US" sz="1000" i="1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FF64C17-92A6-C74D-B61A-A1534E4D6492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5982776" y="5698113"/>
            <a:ext cx="0" cy="42132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C97B94C-63C9-EB4C-B703-530A69761645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2554964" y="5698113"/>
            <a:ext cx="0" cy="44451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899535C-2914-C645-8689-9BDF2467F716}"/>
              </a:ext>
            </a:extLst>
          </p:cNvPr>
          <p:cNvSpPr txBox="1"/>
          <p:nvPr/>
        </p:nvSpPr>
        <p:spPr>
          <a:xfrm>
            <a:off x="178164" y="720662"/>
            <a:ext cx="822277" cy="28757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4367" hangingPunct="0"/>
            <a:r>
              <a:rPr lang="en-US" sz="1400" dirty="0">
                <a:solidFill>
                  <a:srgbClr val="000000"/>
                </a:solidFill>
                <a:sym typeface="Helvetica"/>
              </a:rPr>
              <a:t>Example 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E0408D-6571-F540-9071-2BB79F77E7BA}"/>
              </a:ext>
            </a:extLst>
          </p:cNvPr>
          <p:cNvSpPr txBox="1"/>
          <p:nvPr/>
        </p:nvSpPr>
        <p:spPr>
          <a:xfrm>
            <a:off x="178163" y="3506298"/>
            <a:ext cx="822277" cy="28757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4367" hangingPunct="0"/>
            <a:r>
              <a:rPr lang="en-US" sz="1400" dirty="0">
                <a:solidFill>
                  <a:srgbClr val="000000"/>
                </a:solidFill>
                <a:sym typeface="Helvetica"/>
              </a:rPr>
              <a:t>Example 2</a:t>
            </a:r>
          </a:p>
        </p:txBody>
      </p:sp>
    </p:spTree>
    <p:extLst>
      <p:ext uri="{BB962C8B-B14F-4D97-AF65-F5344CB8AC3E}">
        <p14:creationId xmlns:p14="http://schemas.microsoft.com/office/powerpoint/2010/main" val="31160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/>
              <a:t>From pixel image to beam profile</a:t>
            </a:r>
            <a:endParaRPr lang="en-US" sz="2400" i="1" dirty="0">
              <a:solidFill>
                <a:srgbClr val="000000"/>
              </a:solidFill>
              <a:sym typeface="Helvetic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B53370-8DED-DC44-869F-44DA9A42A3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578" y="1572756"/>
            <a:ext cx="3770479" cy="425181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CDA5813-BA0F-F345-BD8D-9A88880E5313}"/>
              </a:ext>
            </a:extLst>
          </p:cNvPr>
          <p:cNvSpPr/>
          <p:nvPr/>
        </p:nvSpPr>
        <p:spPr>
          <a:xfrm>
            <a:off x="7517001" y="4167155"/>
            <a:ext cx="15410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Beam direction</a:t>
            </a:r>
            <a:endParaRPr lang="en-US" sz="1000" b="1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546A083-663D-E448-82E9-2021562D99DB}"/>
              </a:ext>
            </a:extLst>
          </p:cNvPr>
          <p:cNvCxnSpPr>
            <a:cxnSpLocks/>
          </p:cNvCxnSpPr>
          <p:nvPr/>
        </p:nvCxnSpPr>
        <p:spPr>
          <a:xfrm flipV="1">
            <a:off x="8287503" y="1572756"/>
            <a:ext cx="0" cy="252999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DCF4BED-DF61-244C-9131-CD361C0F9DA9}"/>
              </a:ext>
            </a:extLst>
          </p:cNvPr>
          <p:cNvCxnSpPr>
            <a:cxnSpLocks/>
          </p:cNvCxnSpPr>
          <p:nvPr/>
        </p:nvCxnSpPr>
        <p:spPr>
          <a:xfrm flipH="1">
            <a:off x="5344886" y="1339076"/>
            <a:ext cx="1360714" cy="0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9AD225A-4EEC-4646-BA51-A2A3F6FFE660}"/>
              </a:ext>
            </a:extLst>
          </p:cNvPr>
          <p:cNvSpPr/>
          <p:nvPr/>
        </p:nvSpPr>
        <p:spPr>
          <a:xfrm>
            <a:off x="5054251" y="883683"/>
            <a:ext cx="19693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Beam width (profile)</a:t>
            </a:r>
            <a:endParaRPr lang="en-US" sz="1000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4D677B-6AE7-5249-BAD7-A876EF73F4F5}"/>
              </a:ext>
            </a:extLst>
          </p:cNvPr>
          <p:cNvSpPr/>
          <p:nvPr/>
        </p:nvSpPr>
        <p:spPr>
          <a:xfrm>
            <a:off x="280360" y="1227316"/>
            <a:ext cx="398641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Procedure: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Sum all the events in one column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Assign to specific bin in histogram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Move to the next column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Repeat</a:t>
            </a:r>
          </a:p>
          <a:p>
            <a:endParaRPr lang="en-US" sz="1600" dirty="0"/>
          </a:p>
          <a:p>
            <a:r>
              <a:rPr lang="en-US" sz="1600" b="1" dirty="0"/>
              <a:t>Corrections: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Space between the four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Honeycomb shadow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b="1" dirty="0"/>
              <a:t>Assumption: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All the events are ionization electrons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Sometimes require filtering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i="1" dirty="0"/>
              <a:t>next slide -&gt;</a:t>
            </a:r>
          </a:p>
        </p:txBody>
      </p:sp>
    </p:spTree>
    <p:extLst>
      <p:ext uri="{BB962C8B-B14F-4D97-AF65-F5344CB8AC3E}">
        <p14:creationId xmlns:p14="http://schemas.microsoft.com/office/powerpoint/2010/main" val="3738807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/>
              <a:t>Pixel image filtering</a:t>
            </a:r>
            <a:endParaRPr lang="en-US" sz="2400" i="1" dirty="0">
              <a:solidFill>
                <a:srgbClr val="000000"/>
              </a:solidFill>
              <a:sym typeface="Helvetica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9ED2139-5CA0-784E-A2E4-8A87EFFD48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7" t="26490" r="4934" b="25403"/>
          <a:stretch/>
        </p:blipFill>
        <p:spPr>
          <a:xfrm>
            <a:off x="457200" y="2942477"/>
            <a:ext cx="8219440" cy="20893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376E94-CBE8-0C48-B42B-00CF2F05C2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" t="27464" r="5010" b="24958"/>
          <a:stretch/>
        </p:blipFill>
        <p:spPr>
          <a:xfrm>
            <a:off x="462280" y="793678"/>
            <a:ext cx="8219440" cy="20664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90C9FC0-872A-F641-B1F1-B582424C7B9A}"/>
              </a:ext>
            </a:extLst>
          </p:cNvPr>
          <p:cNvSpPr/>
          <p:nvPr/>
        </p:nvSpPr>
        <p:spPr>
          <a:xfrm>
            <a:off x="275280" y="5226908"/>
            <a:ext cx="85832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Ionization electrons are usually single-pixel events with low energy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Background tracks and clusters are multi-pixel events close in time with higher energy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Timepix3 Time-over-Threshold (energy) information is essential for this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Work in progress to filter data in real-time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i="1" dirty="0"/>
              <a:t>The data we filter out could be used for a beam-loss monitor</a:t>
            </a:r>
            <a:endParaRPr lang="en-US" sz="10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39C493-7AB6-C742-9951-7F8D3E759EC0}"/>
              </a:ext>
            </a:extLst>
          </p:cNvPr>
          <p:cNvSpPr txBox="1"/>
          <p:nvPr/>
        </p:nvSpPr>
        <p:spPr>
          <a:xfrm>
            <a:off x="576197" y="940658"/>
            <a:ext cx="1163717" cy="28757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4367" hangingPunct="0"/>
            <a:r>
              <a:rPr lang="en-US" sz="1400" dirty="0">
                <a:solidFill>
                  <a:srgbClr val="000000"/>
                </a:solidFill>
                <a:sym typeface="Helvetica"/>
              </a:rPr>
              <a:t>Before filtering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D166A1-65BB-0949-8E48-3248C6047A86}"/>
              </a:ext>
            </a:extLst>
          </p:cNvPr>
          <p:cNvSpPr txBox="1"/>
          <p:nvPr/>
        </p:nvSpPr>
        <p:spPr>
          <a:xfrm>
            <a:off x="576197" y="3080408"/>
            <a:ext cx="1052532" cy="28757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defTabSz="914367" hangingPunct="0"/>
            <a:r>
              <a:rPr lang="en-US" sz="1400" dirty="0">
                <a:solidFill>
                  <a:srgbClr val="000000"/>
                </a:solidFill>
                <a:sym typeface="Helvetica"/>
              </a:rPr>
              <a:t>After filtering</a:t>
            </a:r>
          </a:p>
        </p:txBody>
      </p:sp>
    </p:spTree>
    <p:extLst>
      <p:ext uri="{BB962C8B-B14F-4D97-AF65-F5344CB8AC3E}">
        <p14:creationId xmlns:p14="http://schemas.microsoft.com/office/powerpoint/2010/main" val="2988650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2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>
                <a:solidFill>
                  <a:schemeClr val="bg1"/>
                </a:solidFill>
              </a:rPr>
              <a:t>Video of a complete cycle</a:t>
            </a:r>
            <a:r>
              <a:rPr lang="en-US" sz="2400" dirty="0">
                <a:solidFill>
                  <a:schemeClr val="bg1"/>
                </a:solidFill>
              </a:rPr>
              <a:t> - injection to extraction</a:t>
            </a:r>
            <a:endParaRPr lang="en-US" sz="2400" i="1" dirty="0">
              <a:solidFill>
                <a:schemeClr val="bg1"/>
              </a:solidFill>
              <a:sym typeface="Helvetica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4A3003-C125-A14B-A3D7-4D301C634E35}"/>
              </a:ext>
            </a:extLst>
          </p:cNvPr>
          <p:cNvSpPr/>
          <p:nvPr/>
        </p:nvSpPr>
        <p:spPr>
          <a:xfrm>
            <a:off x="280360" y="4418547"/>
            <a:ext cx="858327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Timepix3 data-driven readout enables "live" display of the beam throughout the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1.5 seconds in real time: slowed down here for viewing purpose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Each frame is 10 </a:t>
            </a:r>
            <a:r>
              <a:rPr lang="en-US" sz="1600" dirty="0" err="1">
                <a:solidFill>
                  <a:schemeClr val="bg1"/>
                </a:solidFill>
              </a:rPr>
              <a:t>ms</a:t>
            </a:r>
            <a:r>
              <a:rPr lang="en-US" sz="1600" dirty="0">
                <a:solidFill>
                  <a:schemeClr val="bg1"/>
                </a:solidFill>
              </a:rPr>
              <a:t> of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Not filtered: </a:t>
            </a:r>
            <a:r>
              <a:rPr lang="en-US" sz="1600" i="1" dirty="0">
                <a:solidFill>
                  <a:schemeClr val="bg1"/>
                </a:solidFill>
              </a:rPr>
              <a:t>background particles are interesting to look at!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The beam shrinks in size during acceleration because of </a:t>
            </a:r>
            <a:r>
              <a:rPr lang="en-US" sz="1600" i="1" dirty="0">
                <a:solidFill>
                  <a:schemeClr val="bg1"/>
                </a:solidFill>
              </a:rPr>
              <a:t>adiabatic damping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LHC INDIV beam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dirty="0">
                <a:solidFill>
                  <a:schemeClr val="bg1"/>
                </a:solidFill>
              </a:rPr>
              <a:t>http://</a:t>
            </a:r>
            <a:r>
              <a:rPr lang="en-US" sz="1200" dirty="0" err="1">
                <a:solidFill>
                  <a:schemeClr val="bg1"/>
                </a:solidFill>
              </a:rPr>
              <a:t>bgi-web.web.cern.ch</a:t>
            </a:r>
            <a:r>
              <a:rPr lang="en-US" sz="1200" dirty="0">
                <a:solidFill>
                  <a:schemeClr val="bg1"/>
                </a:solidFill>
              </a:rPr>
              <a:t>/</a:t>
            </a:r>
            <a:r>
              <a:rPr lang="en-US" sz="1200" dirty="0" err="1">
                <a:solidFill>
                  <a:schemeClr val="bg1"/>
                </a:solidFill>
              </a:rPr>
              <a:t>bgi</a:t>
            </a:r>
            <a:r>
              <a:rPr lang="en-US" sz="1200" dirty="0">
                <a:solidFill>
                  <a:schemeClr val="bg1"/>
                </a:solidFill>
              </a:rPr>
              <a:t>-web/images/iworid-2018-video.gif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F23A57-D9D0-814D-912F-2D44505235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" y="1841500"/>
            <a:ext cx="90043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882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/>
              <a:t>Frames from the video</a:t>
            </a:r>
            <a:endParaRPr lang="en-US" sz="2400" i="1" dirty="0">
              <a:sym typeface="Helvetica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0B18C0-5C32-EB4D-A3D0-8BEE901BA3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886" y="528849"/>
            <a:ext cx="5589707" cy="1404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2B6FDDC-43B5-EF43-843E-80C997CD71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886" y="4952349"/>
            <a:ext cx="5589707" cy="1404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AE19836-29B3-334A-9C56-0B145D7C15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886" y="3477849"/>
            <a:ext cx="5589707" cy="1404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EB05A02-0CBB-B341-852F-6A184FD233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886" y="2003349"/>
            <a:ext cx="5589707" cy="1404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DF7F35-FB74-884F-B9E1-803F6BF0F282}"/>
              </a:ext>
            </a:extLst>
          </p:cNvPr>
          <p:cNvSpPr txBox="1"/>
          <p:nvPr/>
        </p:nvSpPr>
        <p:spPr>
          <a:xfrm>
            <a:off x="297741" y="979337"/>
            <a:ext cx="1660648" cy="503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dirty="0">
                <a:solidFill>
                  <a:srgbClr val="000000"/>
                </a:solidFill>
                <a:sym typeface="Helvetica"/>
              </a:rPr>
              <a:t>Injection momentum:</a:t>
            </a:r>
          </a:p>
          <a:p>
            <a:pPr algn="ctr" defTabSz="914367" hangingPunct="0"/>
            <a:r>
              <a:rPr lang="en-US" sz="1400" b="1" dirty="0">
                <a:solidFill>
                  <a:srgbClr val="000000"/>
                </a:solidFill>
                <a:sym typeface="Helvetica"/>
              </a:rPr>
              <a:t>2.1 GeV/c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8BA813-681B-954C-A08C-320C4D6A60B3}"/>
              </a:ext>
            </a:extLst>
          </p:cNvPr>
          <p:cNvSpPr txBox="1"/>
          <p:nvPr/>
        </p:nvSpPr>
        <p:spPr>
          <a:xfrm>
            <a:off x="247218" y="5402837"/>
            <a:ext cx="1761701" cy="503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914367" hangingPunct="0"/>
            <a:r>
              <a:rPr lang="en-US" sz="1400" dirty="0">
                <a:solidFill>
                  <a:srgbClr val="000000"/>
                </a:solidFill>
                <a:sym typeface="Helvetica"/>
              </a:rPr>
              <a:t>Extraction momentum:</a:t>
            </a:r>
          </a:p>
          <a:p>
            <a:pPr algn="ctr" defTabSz="914367" hangingPunct="0"/>
            <a:r>
              <a:rPr lang="en-US" sz="1400" b="1" dirty="0">
                <a:solidFill>
                  <a:srgbClr val="000000"/>
                </a:solidFill>
                <a:sym typeface="Helvetica"/>
              </a:rPr>
              <a:t>26.3 GeV/c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8EFB469-D21A-8845-AC65-04B595D5F194}"/>
              </a:ext>
            </a:extLst>
          </p:cNvPr>
          <p:cNvCxnSpPr>
            <a:cxnSpLocks/>
            <a:stCxn id="10" idx="2"/>
            <a:endCxn id="12" idx="0"/>
          </p:cNvCxnSpPr>
          <p:nvPr/>
        </p:nvCxnSpPr>
        <p:spPr>
          <a:xfrm>
            <a:off x="1128065" y="1482360"/>
            <a:ext cx="4" cy="392047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9710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572000" y="6356350"/>
            <a:ext cx="3506356" cy="365125"/>
          </a:xfrm>
        </p:spPr>
        <p:txBody>
          <a:bodyPr/>
          <a:lstStyle/>
          <a:p>
            <a:r>
              <a:rPr lang="en-US"/>
              <a:t>BI Day, December 4,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5ED259F-A705-0E4F-97E1-B344F3EC640D}"/>
              </a:ext>
            </a:extLst>
          </p:cNvPr>
          <p:cNvSpPr txBox="1">
            <a:spLocks/>
          </p:cNvSpPr>
          <p:nvPr/>
        </p:nvSpPr>
        <p:spPr>
          <a:xfrm>
            <a:off x="457200" y="90000"/>
            <a:ext cx="8434552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67" hangingPunct="0"/>
            <a:r>
              <a:rPr lang="en-US" sz="2400" b="1" dirty="0"/>
              <a:t>Practical use case for beam diagnostics</a:t>
            </a:r>
            <a:r>
              <a:rPr lang="en-US" sz="2400" dirty="0"/>
              <a:t> - </a:t>
            </a:r>
            <a:r>
              <a:rPr lang="en-US" sz="2400" i="1" dirty="0"/>
              <a:t>transition crossing</a:t>
            </a:r>
            <a:endParaRPr lang="en-US" sz="2400" i="1" dirty="0">
              <a:solidFill>
                <a:srgbClr val="000000"/>
              </a:solidFill>
              <a:sym typeface="Helvetic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5E1218-2646-FA47-971B-34CFFBFB3034}"/>
              </a:ext>
            </a:extLst>
          </p:cNvPr>
          <p:cNvSpPr txBox="1"/>
          <p:nvPr/>
        </p:nvSpPr>
        <p:spPr>
          <a:xfrm>
            <a:off x="431296" y="630000"/>
            <a:ext cx="3197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Sigma</a:t>
            </a:r>
            <a:r>
              <a:rPr lang="en-US" sz="1600" dirty="0"/>
              <a:t> = width of the beam</a:t>
            </a:r>
          </a:p>
          <a:p>
            <a:r>
              <a:rPr lang="en-US" sz="1600" b="1" dirty="0"/>
              <a:t>Mean </a:t>
            </a:r>
            <a:r>
              <a:rPr lang="en-US" sz="1600" dirty="0"/>
              <a:t>= position of the beam center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4E4CCC-F707-7046-992C-8A41E98F9A89}"/>
              </a:ext>
            </a:extLst>
          </p:cNvPr>
          <p:cNvSpPr txBox="1"/>
          <p:nvPr/>
        </p:nvSpPr>
        <p:spPr>
          <a:xfrm>
            <a:off x="3808074" y="630000"/>
            <a:ext cx="49046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Beam sigma/mean measured continuously at 2 kHz</a:t>
            </a:r>
          </a:p>
          <a:p>
            <a:r>
              <a:rPr lang="en-US" sz="1600" b="1" dirty="0"/>
              <a:t>Evolution of the beam within a single cycle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D670E15-4E77-9F4A-A2C3-81489C11B2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32" y="1214775"/>
            <a:ext cx="8423873" cy="526492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D9921D7-5290-4845-89A0-281050E6174A}"/>
              </a:ext>
            </a:extLst>
          </p:cNvPr>
          <p:cNvSpPr/>
          <p:nvPr/>
        </p:nvSpPr>
        <p:spPr>
          <a:xfrm>
            <a:off x="313332" y="6341197"/>
            <a:ext cx="15167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67" hangingPunct="0"/>
            <a:r>
              <a:rPr lang="en-US" sz="1400" dirty="0"/>
              <a:t>ILHC100#4b beam</a:t>
            </a:r>
            <a:endParaRPr lang="en-US" sz="1400" dirty="0">
              <a:solidFill>
                <a:srgbClr val="000000"/>
              </a:solidFill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24758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3427</TotalTime>
  <Words>1013</Words>
  <Application>Microsoft Macintosh PowerPoint</Application>
  <PresentationFormat>On-screen Show (4:3)</PresentationFormat>
  <Paragraphs>211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Helvetica</vt:lpstr>
      <vt:lpstr>Optima</vt:lpstr>
      <vt:lpstr>Wingdings</vt:lpstr>
      <vt:lpstr>Office Theme</vt:lpstr>
      <vt:lpstr>Performance of the PS Hybrid Pixel beam gas ionization monitor  BI Day 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Hampus Sandberg</dc:creator>
  <cp:keywords/>
  <dc:description/>
  <cp:lastModifiedBy>Hampus Sandberg</cp:lastModifiedBy>
  <cp:revision>2205</cp:revision>
  <cp:lastPrinted>2018-06-14T14:24:53Z</cp:lastPrinted>
  <dcterms:created xsi:type="dcterms:W3CDTF">2012-11-30T11:04:26Z</dcterms:created>
  <dcterms:modified xsi:type="dcterms:W3CDTF">2018-12-03T10:39:22Z</dcterms:modified>
  <cp:category/>
</cp:coreProperties>
</file>