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xlsx" ContentType="application/vnd.openxmlformats-officedocument.spreadsheetml.sheet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7" r:id="rId3"/>
    <p:sldId id="272" r:id="rId4"/>
    <p:sldId id="295" r:id="rId5"/>
    <p:sldId id="296" r:id="rId6"/>
    <p:sldId id="288" r:id="rId7"/>
    <p:sldId id="289" r:id="rId8"/>
    <p:sldId id="297" r:id="rId9"/>
    <p:sldId id="298" r:id="rId10"/>
    <p:sldId id="299" r:id="rId11"/>
    <p:sldId id="300" r:id="rId12"/>
    <p:sldId id="286" r:id="rId13"/>
    <p:sldId id="302" r:id="rId14"/>
    <p:sldId id="303" r:id="rId15"/>
    <p:sldId id="304" r:id="rId16"/>
    <p:sldId id="301" r:id="rId17"/>
    <p:sldId id="305" r:id="rId18"/>
    <p:sldId id="306" r:id="rId19"/>
    <p:sldId id="307" r:id="rId20"/>
    <p:sldId id="308" r:id="rId21"/>
    <p:sldId id="309" r:id="rId22"/>
    <p:sldId id="310" r:id="rId23"/>
    <p:sldId id="311" r:id="rId24"/>
    <p:sldId id="312" r:id="rId25"/>
    <p:sldId id="313" r:id="rId26"/>
    <p:sldId id="314" r:id="rId27"/>
    <p:sldId id="315" r:id="rId28"/>
    <p:sldId id="316" r:id="rId29"/>
    <p:sldId id="317" r:id="rId30"/>
    <p:sldId id="318" r:id="rId31"/>
    <p:sldId id="319" r:id="rId32"/>
    <p:sldId id="320" r:id="rId33"/>
    <p:sldId id="321" r:id="rId34"/>
    <p:sldId id="322" r:id="rId35"/>
    <p:sldId id="323" r:id="rId36"/>
    <p:sldId id="324" r:id="rId37"/>
    <p:sldId id="325" r:id="rId38"/>
    <p:sldId id="326" r:id="rId39"/>
    <p:sldId id="327" r:id="rId4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FF"/>
    <a:srgbClr val="FFCC00"/>
    <a:srgbClr val="0066CC"/>
    <a:srgbClr val="99CCFF"/>
    <a:srgbClr val="CCCCFF"/>
    <a:srgbClr val="FF99FF"/>
    <a:srgbClr val="FFCCFF"/>
    <a:srgbClr val="FFCCCC"/>
    <a:srgbClr val="FFCC99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10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96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9444225721784777"/>
          <c:y val="7.832308632653795E-2"/>
          <c:w val="0.76989107611548557"/>
          <c:h val="0.74350320793234181"/>
        </c:manualLayout>
      </c:layout>
      <c:scatterChart>
        <c:scatterStyle val="smoothMarker"/>
        <c:varyColors val="0"/>
        <c:ser>
          <c:idx val="0"/>
          <c:order val="0"/>
          <c:tx>
            <c:v>Same Orientation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multiLvlStrRef>
              <c:f>Sheet1!$A$4:$B$357</c:f>
              <c:multiLvlStrCache>
                <c:ptCount val="354"/>
                <c:lvl>
                  <c:pt idx="0">
                    <c:v>1.90E+03</c:v>
                  </c:pt>
                  <c:pt idx="1">
                    <c:v>1.56E+03</c:v>
                  </c:pt>
                  <c:pt idx="2">
                    <c:v>1.45E+03</c:v>
                  </c:pt>
                  <c:pt idx="3">
                    <c:v>1.52E+03</c:v>
                  </c:pt>
                  <c:pt idx="4">
                    <c:v>1.75E+03</c:v>
                  </c:pt>
                  <c:pt idx="5">
                    <c:v>2.08E+03</c:v>
                  </c:pt>
                  <c:pt idx="6">
                    <c:v>2.42E+03</c:v>
                  </c:pt>
                  <c:pt idx="7">
                    <c:v>2.65E+03</c:v>
                  </c:pt>
                  <c:pt idx="8">
                    <c:v>2.78E+03</c:v>
                  </c:pt>
                  <c:pt idx="9">
                    <c:v>2.83E+03</c:v>
                  </c:pt>
                  <c:pt idx="10">
                    <c:v>2.86E+03</c:v>
                  </c:pt>
                  <c:pt idx="11">
                    <c:v>2.86E+03</c:v>
                  </c:pt>
                  <c:pt idx="12">
                    <c:v>2.88E+03</c:v>
                  </c:pt>
                  <c:pt idx="13">
                    <c:v>2.86E+03</c:v>
                  </c:pt>
                  <c:pt idx="14">
                    <c:v>2.83E+03</c:v>
                  </c:pt>
                  <c:pt idx="15">
                    <c:v>2.69E+03</c:v>
                  </c:pt>
                  <c:pt idx="16">
                    <c:v>2.47E+03</c:v>
                  </c:pt>
                  <c:pt idx="17">
                    <c:v>2.13E+03</c:v>
                  </c:pt>
                  <c:pt idx="18">
                    <c:v>1.72E+03</c:v>
                  </c:pt>
                  <c:pt idx="19">
                    <c:v>1.46E+03</c:v>
                  </c:pt>
                  <c:pt idx="20">
                    <c:v>1.44E+03</c:v>
                  </c:pt>
                  <c:pt idx="21">
                    <c:v>1.59E+03</c:v>
                  </c:pt>
                  <c:pt idx="22">
                    <c:v>1.90E+03</c:v>
                  </c:pt>
                  <c:pt idx="23">
                    <c:v>2.29E+03</c:v>
                  </c:pt>
                  <c:pt idx="24">
                    <c:v>2.65E+03</c:v>
                  </c:pt>
                  <c:pt idx="25">
                    <c:v>2.85E+03</c:v>
                  </c:pt>
                  <c:pt idx="26">
                    <c:v>2.94E+03</c:v>
                  </c:pt>
                  <c:pt idx="27">
                    <c:v>2.97E+03</c:v>
                  </c:pt>
                  <c:pt idx="28">
                    <c:v>2.96E+03</c:v>
                  </c:pt>
                  <c:pt idx="29">
                    <c:v>2.95E+03</c:v>
                  </c:pt>
                  <c:pt idx="30">
                    <c:v>2.95E+03</c:v>
                  </c:pt>
                  <c:pt idx="31">
                    <c:v>2.87E+03</c:v>
                  </c:pt>
                  <c:pt idx="32">
                    <c:v>2.77E+03</c:v>
                  </c:pt>
                  <c:pt idx="33">
                    <c:v>2.54E+03</c:v>
                  </c:pt>
                  <c:pt idx="34">
                    <c:v>2.18E+03</c:v>
                  </c:pt>
                  <c:pt idx="35">
                    <c:v>1.77E+03</c:v>
                  </c:pt>
                  <c:pt idx="36">
                    <c:v>1.51E+03</c:v>
                  </c:pt>
                  <c:pt idx="37">
                    <c:v>1.45E+03</c:v>
                  </c:pt>
                  <c:pt idx="38">
                    <c:v>1.58E+03</c:v>
                  </c:pt>
                  <c:pt idx="39">
                    <c:v>1.88E+03</c:v>
                  </c:pt>
                  <c:pt idx="40">
                    <c:v>2.28E+03</c:v>
                  </c:pt>
                  <c:pt idx="41">
                    <c:v>2.64E+03</c:v>
                  </c:pt>
                  <c:pt idx="42">
                    <c:v>2.84E+03</c:v>
                  </c:pt>
                  <c:pt idx="43">
                    <c:v>2.94E+03</c:v>
                  </c:pt>
                  <c:pt idx="44">
                    <c:v>2.99E+03</c:v>
                  </c:pt>
                  <c:pt idx="45">
                    <c:v>2.99E+03</c:v>
                  </c:pt>
                  <c:pt idx="46">
                    <c:v>3.02E+03</c:v>
                  </c:pt>
                  <c:pt idx="47">
                    <c:v>2.99E+03</c:v>
                  </c:pt>
                  <c:pt idx="48">
                    <c:v>2.97E+03</c:v>
                  </c:pt>
                  <c:pt idx="49">
                    <c:v>2.90E+03</c:v>
                  </c:pt>
                  <c:pt idx="50">
                    <c:v>2.75E+03</c:v>
                  </c:pt>
                  <c:pt idx="51">
                    <c:v>2.47E+03</c:v>
                  </c:pt>
                  <c:pt idx="52">
                    <c:v>2.09E+03</c:v>
                  </c:pt>
                  <c:pt idx="53">
                    <c:v>1.70E+03</c:v>
                  </c:pt>
                  <c:pt idx="54">
                    <c:v>1.48E+03</c:v>
                  </c:pt>
                  <c:pt idx="55">
                    <c:v>1.49E+03</c:v>
                  </c:pt>
                  <c:pt idx="56">
                    <c:v>1.67E+03</c:v>
                  </c:pt>
                  <c:pt idx="57">
                    <c:v>1.99E+03</c:v>
                  </c:pt>
                  <c:pt idx="58">
                    <c:v>2.41E+03</c:v>
                  </c:pt>
                  <c:pt idx="59">
                    <c:v>2.71E+03</c:v>
                  </c:pt>
                  <c:pt idx="60">
                    <c:v>2.89E+03</c:v>
                  </c:pt>
                  <c:pt idx="61">
                    <c:v>2.92E+03</c:v>
                  </c:pt>
                  <c:pt idx="62">
                    <c:v>2.97E+03</c:v>
                  </c:pt>
                  <c:pt idx="63">
                    <c:v>3.01E+03</c:v>
                  </c:pt>
                  <c:pt idx="64">
                    <c:v>3.01E+03</c:v>
                  </c:pt>
                  <c:pt idx="65">
                    <c:v>3.01E+03</c:v>
                  </c:pt>
                  <c:pt idx="66">
                    <c:v>2.96E+03</c:v>
                  </c:pt>
                  <c:pt idx="67">
                    <c:v>2.87E+03</c:v>
                  </c:pt>
                  <c:pt idx="68">
                    <c:v>2.69E+03</c:v>
                  </c:pt>
                  <c:pt idx="69">
                    <c:v>2.38E+03</c:v>
                  </c:pt>
                  <c:pt idx="70">
                    <c:v>1.97E+03</c:v>
                  </c:pt>
                  <c:pt idx="71">
                    <c:v>1.60E+03</c:v>
                  </c:pt>
                  <c:pt idx="72">
                    <c:v>1.45E+03</c:v>
                  </c:pt>
                  <c:pt idx="73">
                    <c:v>1.51E+03</c:v>
                  </c:pt>
                  <c:pt idx="74">
                    <c:v>1.74E+03</c:v>
                  </c:pt>
                  <c:pt idx="75">
                    <c:v>2.09E+03</c:v>
                  </c:pt>
                  <c:pt idx="76">
                    <c:v>2.53E+03</c:v>
                  </c:pt>
                  <c:pt idx="77">
                    <c:v>2.78E+03</c:v>
                  </c:pt>
                  <c:pt idx="78">
                    <c:v>2.92E+03</c:v>
                  </c:pt>
                  <c:pt idx="79">
                    <c:v>2.97E+03</c:v>
                  </c:pt>
                  <c:pt idx="80">
                    <c:v>2.99E+03</c:v>
                  </c:pt>
                  <c:pt idx="81">
                    <c:v>2.99E+03</c:v>
                  </c:pt>
                  <c:pt idx="82">
                    <c:v>2.97E+03</c:v>
                  </c:pt>
                  <c:pt idx="83">
                    <c:v>2.92E+03</c:v>
                  </c:pt>
                  <c:pt idx="84">
                    <c:v>2.83E+03</c:v>
                  </c:pt>
                  <c:pt idx="85">
                    <c:v>2.66E+03</c:v>
                  </c:pt>
                  <c:pt idx="86">
                    <c:v>2.37E+03</c:v>
                  </c:pt>
                  <c:pt idx="87">
                    <c:v>1.98E+03</c:v>
                  </c:pt>
                  <c:pt idx="88">
                    <c:v>1.60E+03</c:v>
                  </c:pt>
                  <c:pt idx="89">
                    <c:v>1.42E+03</c:v>
                  </c:pt>
                  <c:pt idx="90">
                    <c:v>1.43E+03</c:v>
                  </c:pt>
                  <c:pt idx="91">
                    <c:v>1.62E+03</c:v>
                  </c:pt>
                  <c:pt idx="92">
                    <c:v>1.95E+03</c:v>
                  </c:pt>
                  <c:pt idx="93">
                    <c:v>2.30E+03</c:v>
                  </c:pt>
                  <c:pt idx="94">
                    <c:v>2.58E+03</c:v>
                  </c:pt>
                  <c:pt idx="95">
                    <c:v>2.72E+03</c:v>
                  </c:pt>
                  <c:pt idx="96">
                    <c:v>2.82E+03</c:v>
                  </c:pt>
                  <c:pt idx="97">
                    <c:v>2.85E+03</c:v>
                  </c:pt>
                  <c:pt idx="98">
                    <c:v>2.89E+03</c:v>
                  </c:pt>
                  <c:pt idx="99">
                    <c:v>2.90E+03</c:v>
                  </c:pt>
                  <c:pt idx="100">
                    <c:v>2.86E+03</c:v>
                  </c:pt>
                  <c:pt idx="101">
                    <c:v>2.82E+03</c:v>
                  </c:pt>
                  <c:pt idx="102">
                    <c:v>2.73E+03</c:v>
                  </c:pt>
                  <c:pt idx="103">
                    <c:v>2.54E+03</c:v>
                  </c:pt>
                  <c:pt idx="104">
                    <c:v>2.25E+03</c:v>
                  </c:pt>
                  <c:pt idx="105">
                    <c:v>1.85E+03</c:v>
                  </c:pt>
                  <c:pt idx="106">
                    <c:v>1.54E+03</c:v>
                  </c:pt>
                  <c:pt idx="107">
                    <c:v>1.40E+03</c:v>
                  </c:pt>
                  <c:pt idx="108">
                    <c:v>1.50E+03</c:v>
                  </c:pt>
                  <c:pt idx="109">
                    <c:v>1.73E+03</c:v>
                  </c:pt>
                  <c:pt idx="110">
                    <c:v>2.09E+03</c:v>
                  </c:pt>
                  <c:pt idx="111">
                    <c:v>2.46E+03</c:v>
                  </c:pt>
                  <c:pt idx="112">
                    <c:v>2.69E+03</c:v>
                  </c:pt>
                  <c:pt idx="113">
                    <c:v>2.80E+03</c:v>
                  </c:pt>
                  <c:pt idx="114">
                    <c:v>2.85E+03</c:v>
                  </c:pt>
                  <c:pt idx="115">
                    <c:v>2.87E+03</c:v>
                  </c:pt>
                  <c:pt idx="116">
                    <c:v>2.87E+03</c:v>
                  </c:pt>
                  <c:pt idx="117">
                    <c:v>2.86E+03</c:v>
                  </c:pt>
                  <c:pt idx="118">
                    <c:v>2.81E+03</c:v>
                  </c:pt>
                  <c:pt idx="119">
                    <c:v>2.71E+03</c:v>
                  </c:pt>
                  <c:pt idx="120">
                    <c:v>2.57E+03</c:v>
                  </c:pt>
                  <c:pt idx="121">
                    <c:v>2.26E+03</c:v>
                  </c:pt>
                  <c:pt idx="122">
                    <c:v>1.86E+03</c:v>
                  </c:pt>
                  <c:pt idx="123">
                    <c:v>1.54E+03</c:v>
                  </c:pt>
                  <c:pt idx="124">
                    <c:v>1.42E+03</c:v>
                  </c:pt>
                  <c:pt idx="125">
                    <c:v>1.51E+03</c:v>
                  </c:pt>
                  <c:pt idx="126">
                    <c:v>1.75E+03</c:v>
                  </c:pt>
                  <c:pt idx="127">
                    <c:v>2.13E+03</c:v>
                  </c:pt>
                  <c:pt idx="128">
                    <c:v>2.51E+03</c:v>
                  </c:pt>
                  <c:pt idx="129">
                    <c:v>2.75E+03</c:v>
                  </c:pt>
                  <c:pt idx="130">
                    <c:v>2.85E+03</c:v>
                  </c:pt>
                  <c:pt idx="131">
                    <c:v>2.89E+03</c:v>
                  </c:pt>
                  <c:pt idx="132">
                    <c:v>2.92E+03</c:v>
                  </c:pt>
                  <c:pt idx="133">
                    <c:v>2.92E+03</c:v>
                  </c:pt>
                  <c:pt idx="134">
                    <c:v>2.91E+03</c:v>
                  </c:pt>
                  <c:pt idx="135">
                    <c:v>2.88E+03</c:v>
                  </c:pt>
                  <c:pt idx="136">
                    <c:v>2.82E+03</c:v>
                  </c:pt>
                  <c:pt idx="137">
                    <c:v>2.70E+03</c:v>
                  </c:pt>
                  <c:pt idx="138">
                    <c:v>2.53E+03</c:v>
                  </c:pt>
                  <c:pt idx="139">
                    <c:v>2.17E+03</c:v>
                  </c:pt>
                  <c:pt idx="140">
                    <c:v>1.78E+03</c:v>
                  </c:pt>
                  <c:pt idx="141">
                    <c:v>1.48E+03</c:v>
                  </c:pt>
                  <c:pt idx="142">
                    <c:v>1.41E+03</c:v>
                  </c:pt>
                  <c:pt idx="143">
                    <c:v>1.50E+03</c:v>
                  </c:pt>
                  <c:pt idx="144">
                    <c:v>1.74E+03</c:v>
                  </c:pt>
                  <c:pt idx="145">
                    <c:v>2.09E+03</c:v>
                  </c:pt>
                  <c:pt idx="146">
                    <c:v>2.43E+03</c:v>
                  </c:pt>
                  <c:pt idx="147">
                    <c:v>2.64E+03</c:v>
                  </c:pt>
                  <c:pt idx="148">
                    <c:v>2.75E+03</c:v>
                  </c:pt>
                  <c:pt idx="149">
                    <c:v>2.78E+03</c:v>
                  </c:pt>
                  <c:pt idx="150">
                    <c:v>2.81E+03</c:v>
                  </c:pt>
                  <c:pt idx="151">
                    <c:v>2.83E+03</c:v>
                  </c:pt>
                  <c:pt idx="152">
                    <c:v>2.83E+03</c:v>
                  </c:pt>
                  <c:pt idx="153">
                    <c:v>2.81E+03</c:v>
                  </c:pt>
                  <c:pt idx="154">
                    <c:v>2.77E+03</c:v>
                  </c:pt>
                  <c:pt idx="155">
                    <c:v>2.64E+03</c:v>
                  </c:pt>
                  <c:pt idx="156">
                    <c:v>2.43E+03</c:v>
                  </c:pt>
                  <c:pt idx="157">
                    <c:v>2.10E+03</c:v>
                  </c:pt>
                  <c:pt idx="158">
                    <c:v>1.71E+03</c:v>
                  </c:pt>
                  <c:pt idx="159">
                    <c:v>1.44E+03</c:v>
                  </c:pt>
                  <c:pt idx="160">
                    <c:v>1.41E+03</c:v>
                  </c:pt>
                  <c:pt idx="161">
                    <c:v>1.53E+03</c:v>
                  </c:pt>
                  <c:pt idx="162">
                    <c:v>1.82E+03</c:v>
                  </c:pt>
                  <c:pt idx="163">
                    <c:v>2.17E+03</c:v>
                  </c:pt>
                  <c:pt idx="164">
                    <c:v>2.47E+03</c:v>
                  </c:pt>
                  <c:pt idx="165">
                    <c:v>2.64E+03</c:v>
                  </c:pt>
                  <c:pt idx="166">
                    <c:v>2.71E+03</c:v>
                  </c:pt>
                  <c:pt idx="167">
                    <c:v>2.77E+03</c:v>
                  </c:pt>
                  <c:pt idx="168">
                    <c:v>2.79E+03</c:v>
                  </c:pt>
                  <c:pt idx="169">
                    <c:v>2.80E+03</c:v>
                  </c:pt>
                  <c:pt idx="170">
                    <c:v>2.81E+03</c:v>
                  </c:pt>
                  <c:pt idx="171">
                    <c:v>2.76E+03</c:v>
                  </c:pt>
                  <c:pt idx="172">
                    <c:v>2.67E+03</c:v>
                  </c:pt>
                  <c:pt idx="173">
                    <c:v>2.44E+03</c:v>
                  </c:pt>
                  <c:pt idx="174">
                    <c:v>2.11E+03</c:v>
                  </c:pt>
                  <c:pt idx="175">
                    <c:v>1.73E+03</c:v>
                  </c:pt>
                  <c:pt idx="176">
                    <c:v>1.47E+03</c:v>
                  </c:pt>
                  <c:pt idx="177">
                    <c:v>1.43E+03</c:v>
                  </c:pt>
                  <c:pt idx="178">
                    <c:v>1.55E+03</c:v>
                  </c:pt>
                  <c:pt idx="179">
                    <c:v>1.84E+03</c:v>
                  </c:pt>
                  <c:pt idx="180">
                    <c:v>2.20E+03</c:v>
                  </c:pt>
                  <c:pt idx="181">
                    <c:v>2.53E+03</c:v>
                  </c:pt>
                  <c:pt idx="182">
                    <c:v>2.73E+03</c:v>
                  </c:pt>
                  <c:pt idx="183">
                    <c:v>2.79E+03</c:v>
                  </c:pt>
                  <c:pt idx="184">
                    <c:v>2.79E+03</c:v>
                  </c:pt>
                  <c:pt idx="185">
                    <c:v>2.79E+03</c:v>
                  </c:pt>
                  <c:pt idx="186">
                    <c:v>2.79E+03</c:v>
                  </c:pt>
                  <c:pt idx="187">
                    <c:v>2.75E+03</c:v>
                  </c:pt>
                  <c:pt idx="188">
                    <c:v>2.72E+03</c:v>
                  </c:pt>
                  <c:pt idx="189">
                    <c:v>2.66E+03</c:v>
                  </c:pt>
                  <c:pt idx="190">
                    <c:v>2.50E+03</c:v>
                  </c:pt>
                  <c:pt idx="191">
                    <c:v>2.26E+03</c:v>
                  </c:pt>
                  <c:pt idx="192">
                    <c:v>1.91E+03</c:v>
                  </c:pt>
                  <c:pt idx="193">
                    <c:v>1.60E+03</c:v>
                  </c:pt>
                  <c:pt idx="194">
                    <c:v>1.43E+03</c:v>
                  </c:pt>
                  <c:pt idx="195">
                    <c:v>1.42E+03</c:v>
                  </c:pt>
                  <c:pt idx="196">
                    <c:v>1.57E+03</c:v>
                  </c:pt>
                  <c:pt idx="197">
                    <c:v>1.88E+03</c:v>
                  </c:pt>
                  <c:pt idx="198">
                    <c:v>2.24E+03</c:v>
                  </c:pt>
                  <c:pt idx="199">
                    <c:v>2.53E+03</c:v>
                  </c:pt>
                  <c:pt idx="200">
                    <c:v>2.68E+03</c:v>
                  </c:pt>
                  <c:pt idx="201">
                    <c:v>2.75E+03</c:v>
                  </c:pt>
                  <c:pt idx="202">
                    <c:v>2.77E+03</c:v>
                  </c:pt>
                  <c:pt idx="203">
                    <c:v>2.76E+03</c:v>
                  </c:pt>
                  <c:pt idx="204">
                    <c:v>2.77E+03</c:v>
                  </c:pt>
                  <c:pt idx="205">
                    <c:v>2.76E+03</c:v>
                  </c:pt>
                  <c:pt idx="206">
                    <c:v>2.68E+03</c:v>
                  </c:pt>
                  <c:pt idx="207">
                    <c:v>2.54E+03</c:v>
                  </c:pt>
                  <c:pt idx="208">
                    <c:v>2.31E+03</c:v>
                  </c:pt>
                  <c:pt idx="209">
                    <c:v>1.97E+03</c:v>
                  </c:pt>
                  <c:pt idx="210">
                    <c:v>1.64E+03</c:v>
                  </c:pt>
                  <c:pt idx="211">
                    <c:v>1.43E+03</c:v>
                  </c:pt>
                  <c:pt idx="212">
                    <c:v>1.43E+03</c:v>
                  </c:pt>
                  <c:pt idx="213">
                    <c:v>1.58E+03</c:v>
                  </c:pt>
                  <c:pt idx="214">
                    <c:v>1.90E+03</c:v>
                  </c:pt>
                  <c:pt idx="215">
                    <c:v>2.26E+03</c:v>
                  </c:pt>
                  <c:pt idx="216">
                    <c:v>2.57E+03</c:v>
                  </c:pt>
                  <c:pt idx="217">
                    <c:v>2.73E+03</c:v>
                  </c:pt>
                  <c:pt idx="218">
                    <c:v>2.80E+03</c:v>
                  </c:pt>
                  <c:pt idx="219">
                    <c:v>2.83E+03</c:v>
                  </c:pt>
                  <c:pt idx="220">
                    <c:v>2.87E+03</c:v>
                  </c:pt>
                  <c:pt idx="221">
                    <c:v>2.87E+03</c:v>
                  </c:pt>
                  <c:pt idx="222">
                    <c:v>2.87E+03</c:v>
                  </c:pt>
                  <c:pt idx="223">
                    <c:v>2.84E+03</c:v>
                  </c:pt>
                  <c:pt idx="224">
                    <c:v>2.74E+03</c:v>
                  </c:pt>
                  <c:pt idx="225">
                    <c:v>2.59E+03</c:v>
                  </c:pt>
                  <c:pt idx="226">
                    <c:v>2.34E+03</c:v>
                  </c:pt>
                  <c:pt idx="227">
                    <c:v>1.96E+03</c:v>
                  </c:pt>
                  <c:pt idx="228">
                    <c:v>1.62E+03</c:v>
                  </c:pt>
                  <c:pt idx="229">
                    <c:v>1.43E+03</c:v>
                  </c:pt>
                  <c:pt idx="230">
                    <c:v>1.47E+03</c:v>
                  </c:pt>
                  <c:pt idx="231">
                    <c:v>1.65E+03</c:v>
                  </c:pt>
                  <c:pt idx="232">
                    <c:v>1.98E+03</c:v>
                  </c:pt>
                  <c:pt idx="233">
                    <c:v>2.36E+03</c:v>
                  </c:pt>
                  <c:pt idx="234">
                    <c:v>2.62E+03</c:v>
                  </c:pt>
                  <c:pt idx="235">
                    <c:v>2.75E+03</c:v>
                  </c:pt>
                  <c:pt idx="236">
                    <c:v>2.78E+03</c:v>
                  </c:pt>
                  <c:pt idx="237">
                    <c:v>2.81E+03</c:v>
                  </c:pt>
                  <c:pt idx="238">
                    <c:v>2.83E+03</c:v>
                  </c:pt>
                  <c:pt idx="239">
                    <c:v>2.81E+03</c:v>
                  </c:pt>
                  <c:pt idx="240">
                    <c:v>2.82E+03</c:v>
                  </c:pt>
                  <c:pt idx="241">
                    <c:v>2.75E+03</c:v>
                  </c:pt>
                  <c:pt idx="242">
                    <c:v>2.65E+03</c:v>
                  </c:pt>
                  <c:pt idx="243">
                    <c:v>2.47E+03</c:v>
                  </c:pt>
                  <c:pt idx="244">
                    <c:v>2.18E+03</c:v>
                  </c:pt>
                  <c:pt idx="245">
                    <c:v>1.83E+03</c:v>
                  </c:pt>
                  <c:pt idx="246">
                    <c:v>1.53E+03</c:v>
                  </c:pt>
                  <c:pt idx="247">
                    <c:v>1.42E+03</c:v>
                  </c:pt>
                  <c:pt idx="248">
                    <c:v>1.50E+03</c:v>
                  </c:pt>
                  <c:pt idx="249">
                    <c:v>1.74E+03</c:v>
                  </c:pt>
                  <c:pt idx="250">
                    <c:v>2.08E+03</c:v>
                  </c:pt>
                  <c:pt idx="251">
                    <c:v>2.41E+03</c:v>
                  </c:pt>
                  <c:pt idx="252">
                    <c:v>2.65E+03</c:v>
                  </c:pt>
                  <c:pt idx="253">
                    <c:v>2.76E+03</c:v>
                  </c:pt>
                  <c:pt idx="254">
                    <c:v>2.83E+03</c:v>
                  </c:pt>
                  <c:pt idx="255">
                    <c:v>2.83E+03</c:v>
                  </c:pt>
                  <c:pt idx="256">
                    <c:v>2.83E+03</c:v>
                  </c:pt>
                  <c:pt idx="257">
                    <c:v>2.78E+03</c:v>
                  </c:pt>
                  <c:pt idx="258">
                    <c:v>2.68E+03</c:v>
                  </c:pt>
                  <c:pt idx="259">
                    <c:v>2.57E+03</c:v>
                  </c:pt>
                  <c:pt idx="260">
                    <c:v>2.39E+03</c:v>
                  </c:pt>
                  <c:pt idx="261">
                    <c:v>2.08E+03</c:v>
                  </c:pt>
                  <c:pt idx="262">
                    <c:v>1.76E+03</c:v>
                  </c:pt>
                  <c:pt idx="263">
                    <c:v>1.49E+03</c:v>
                  </c:pt>
                  <c:pt idx="264">
                    <c:v>1.41E+03</c:v>
                  </c:pt>
                  <c:pt idx="265">
                    <c:v>1.48E+03</c:v>
                  </c:pt>
                  <c:pt idx="266">
                    <c:v>1.73E+03</c:v>
                  </c:pt>
                  <c:pt idx="267">
                    <c:v>2.09E+03</c:v>
                  </c:pt>
                  <c:pt idx="268">
                    <c:v>2.46E+03</c:v>
                  </c:pt>
                  <c:pt idx="269">
                    <c:v>2.71E+03</c:v>
                  </c:pt>
                  <c:pt idx="270">
                    <c:v>2.85E+03</c:v>
                  </c:pt>
                  <c:pt idx="271">
                    <c:v>2.89E+03</c:v>
                  </c:pt>
                  <c:pt idx="272">
                    <c:v>2.91E+03</c:v>
                  </c:pt>
                  <c:pt idx="273">
                    <c:v>2.93E+03</c:v>
                  </c:pt>
                  <c:pt idx="274">
                    <c:v>2.93E+03</c:v>
                  </c:pt>
                  <c:pt idx="275">
                    <c:v>2.90E+03</c:v>
                  </c:pt>
                  <c:pt idx="276">
                    <c:v>2.85E+03</c:v>
                  </c:pt>
                  <c:pt idx="277">
                    <c:v>2.72E+03</c:v>
                  </c:pt>
                  <c:pt idx="278">
                    <c:v>2.51E+03</c:v>
                  </c:pt>
                  <c:pt idx="279">
                    <c:v>2.16E+03</c:v>
                  </c:pt>
                  <c:pt idx="280">
                    <c:v>1.80E+03</c:v>
                  </c:pt>
                  <c:pt idx="281">
                    <c:v>1.52E+03</c:v>
                  </c:pt>
                  <c:pt idx="282">
                    <c:v>1.45E+03</c:v>
                  </c:pt>
                  <c:pt idx="283">
                    <c:v>1.56E+03</c:v>
                  </c:pt>
                  <c:pt idx="284">
                    <c:v>1.83E+03</c:v>
                  </c:pt>
                  <c:pt idx="285">
                    <c:v>2.19E+03</c:v>
                  </c:pt>
                  <c:pt idx="286">
                    <c:v>2.55E+03</c:v>
                  </c:pt>
                  <c:pt idx="287">
                    <c:v>2.77E+03</c:v>
                  </c:pt>
                  <c:pt idx="288">
                    <c:v>2.86E+03</c:v>
                  </c:pt>
                  <c:pt idx="289">
                    <c:v>2.90E+03</c:v>
                  </c:pt>
                  <c:pt idx="290">
                    <c:v>2.92E+03</c:v>
                  </c:pt>
                  <c:pt idx="291">
                    <c:v>2.92E+03</c:v>
                  </c:pt>
                  <c:pt idx="292">
                    <c:v>2.91E+03</c:v>
                  </c:pt>
                  <c:pt idx="293">
                    <c:v>2.86E+03</c:v>
                  </c:pt>
                  <c:pt idx="294">
                    <c:v>2.79E+03</c:v>
                  </c:pt>
                  <c:pt idx="295">
                    <c:v>2.64E+03</c:v>
                  </c:pt>
                  <c:pt idx="296">
                    <c:v>2.41E+03</c:v>
                  </c:pt>
                  <c:pt idx="297">
                    <c:v>2.08E+03</c:v>
                  </c:pt>
                  <c:pt idx="298">
                    <c:v>1.73E+03</c:v>
                  </c:pt>
                  <c:pt idx="299">
                    <c:v>1.49E+03</c:v>
                  </c:pt>
                  <c:pt idx="300">
                    <c:v>1.46E+03</c:v>
                  </c:pt>
                  <c:pt idx="301">
                    <c:v>1.61E+03</c:v>
                  </c:pt>
                  <c:pt idx="302">
                    <c:v>1.90E+03</c:v>
                  </c:pt>
                  <c:pt idx="303">
                    <c:v>2.26E+03</c:v>
                  </c:pt>
                  <c:pt idx="304">
                    <c:v>2.58E+03</c:v>
                  </c:pt>
                  <c:pt idx="305">
                    <c:v>2.76E+03</c:v>
                  </c:pt>
                  <c:pt idx="306">
                    <c:v>2.85E+03</c:v>
                  </c:pt>
                  <c:pt idx="307">
                    <c:v>2.87E+03</c:v>
                  </c:pt>
                  <c:pt idx="308">
                    <c:v>2.88E+03</c:v>
                  </c:pt>
                  <c:pt idx="309">
                    <c:v>2.86E+03</c:v>
                  </c:pt>
                  <c:pt idx="310">
                    <c:v>2.85E+03</c:v>
                  </c:pt>
                  <c:pt idx="311">
                    <c:v>2.75E+03</c:v>
                  </c:pt>
                  <c:pt idx="312">
                    <c:v>2.64E+03</c:v>
                  </c:pt>
                  <c:pt idx="313">
                    <c:v>2.42E+03</c:v>
                  </c:pt>
                  <c:pt idx="314">
                    <c:v>2.11E+03</c:v>
                  </c:pt>
                  <c:pt idx="315">
                    <c:v>1.76E+03</c:v>
                  </c:pt>
                  <c:pt idx="316">
                    <c:v>1.53E+03</c:v>
                  </c:pt>
                  <c:pt idx="317">
                    <c:v>1.45E+03</c:v>
                  </c:pt>
                  <c:pt idx="318">
                    <c:v>1.58E+03</c:v>
                  </c:pt>
                  <c:pt idx="319">
                    <c:v>1.84E+03</c:v>
                  </c:pt>
                  <c:pt idx="320">
                    <c:v>2.20E+03</c:v>
                  </c:pt>
                  <c:pt idx="321">
                    <c:v>2.52E+03</c:v>
                  </c:pt>
                  <c:pt idx="322">
                    <c:v>2.72E+03</c:v>
                  </c:pt>
                  <c:pt idx="323">
                    <c:v>2.82E+03</c:v>
                  </c:pt>
                  <c:pt idx="324">
                    <c:v>2.87E+03</c:v>
                  </c:pt>
                  <c:pt idx="325">
                    <c:v>2.90E+03</c:v>
                  </c:pt>
                  <c:pt idx="326">
                    <c:v>2.88E+03</c:v>
                  </c:pt>
                  <c:pt idx="327">
                    <c:v>2.88E+03</c:v>
                  </c:pt>
                  <c:pt idx="328">
                    <c:v>2.84E+03</c:v>
                  </c:pt>
                  <c:pt idx="329">
                    <c:v>2.72E+03</c:v>
                  </c:pt>
                  <c:pt idx="330">
                    <c:v>2.58E+03</c:v>
                  </c:pt>
                  <c:pt idx="331">
                    <c:v>2.31E+03</c:v>
                  </c:pt>
                  <c:pt idx="332">
                    <c:v>1.99E+03</c:v>
                  </c:pt>
                  <c:pt idx="333">
                    <c:v>1.66E+03</c:v>
                  </c:pt>
                  <c:pt idx="334">
                    <c:v>1.47E+03</c:v>
                  </c:pt>
                  <c:pt idx="335">
                    <c:v>1.44E+03</c:v>
                  </c:pt>
                  <c:pt idx="336">
                    <c:v>1.60E+03</c:v>
                  </c:pt>
                  <c:pt idx="337">
                    <c:v>1.88E+03</c:v>
                  </c:pt>
                  <c:pt idx="338">
                    <c:v>2.24E+03</c:v>
                  </c:pt>
                  <c:pt idx="339">
                    <c:v>2.51E+03</c:v>
                  </c:pt>
                  <c:pt idx="340">
                    <c:v>2.69E+03</c:v>
                  </c:pt>
                  <c:pt idx="341">
                    <c:v>2.74E+03</c:v>
                  </c:pt>
                  <c:pt idx="342">
                    <c:v>2.76E+03</c:v>
                  </c:pt>
                  <c:pt idx="343">
                    <c:v>2.75E+03</c:v>
                  </c:pt>
                  <c:pt idx="344">
                    <c:v>2.74E+03</c:v>
                  </c:pt>
                  <c:pt idx="345">
                    <c:v>2.68E+03</c:v>
                  </c:pt>
                  <c:pt idx="346">
                    <c:v>2.59E+03</c:v>
                  </c:pt>
                  <c:pt idx="347">
                    <c:v>2.43E+03</c:v>
                  </c:pt>
                  <c:pt idx="348">
                    <c:v>2.21E+03</c:v>
                  </c:pt>
                  <c:pt idx="349">
                    <c:v>1.92E+03</c:v>
                  </c:pt>
                  <c:pt idx="350">
                    <c:v>1.65E+03</c:v>
                  </c:pt>
                  <c:pt idx="351">
                    <c:v>1.50E+03</c:v>
                  </c:pt>
                  <c:pt idx="352">
                    <c:v>1.51E+03</c:v>
                  </c:pt>
                  <c:pt idx="353">
                    <c:v>1.69E+03</c:v>
                  </c:pt>
                </c:lvl>
                <c:lvl>
                  <c:pt idx="0">
                    <c:v>4.55E+02</c:v>
                  </c:pt>
                  <c:pt idx="1">
                    <c:v>4.56E+02</c:v>
                  </c:pt>
                  <c:pt idx="2">
                    <c:v>4.57E+02</c:v>
                  </c:pt>
                  <c:pt idx="3">
                    <c:v>4.58E+02</c:v>
                  </c:pt>
                  <c:pt idx="4">
                    <c:v>4.59E+02</c:v>
                  </c:pt>
                  <c:pt idx="5">
                    <c:v>4.60E+02</c:v>
                  </c:pt>
                  <c:pt idx="6">
                    <c:v>4.61E+02</c:v>
                  </c:pt>
                  <c:pt idx="7">
                    <c:v>4.62E+02</c:v>
                  </c:pt>
                  <c:pt idx="8">
                    <c:v>4.63E+02</c:v>
                  </c:pt>
                  <c:pt idx="9">
                    <c:v>4.64E+02</c:v>
                  </c:pt>
                  <c:pt idx="10">
                    <c:v>4.65E+02</c:v>
                  </c:pt>
                  <c:pt idx="11">
                    <c:v>4.66E+02</c:v>
                  </c:pt>
                  <c:pt idx="12">
                    <c:v>4.67E+02</c:v>
                  </c:pt>
                  <c:pt idx="13">
                    <c:v>4.68E+02</c:v>
                  </c:pt>
                  <c:pt idx="14">
                    <c:v>4.69E+02</c:v>
                  </c:pt>
                  <c:pt idx="15">
                    <c:v>4.70E+02</c:v>
                  </c:pt>
                  <c:pt idx="16">
                    <c:v>4.71E+02</c:v>
                  </c:pt>
                  <c:pt idx="17">
                    <c:v>4.72E+02</c:v>
                  </c:pt>
                  <c:pt idx="18">
                    <c:v>4.73E+02</c:v>
                  </c:pt>
                  <c:pt idx="19">
                    <c:v>4.74E+02</c:v>
                  </c:pt>
                  <c:pt idx="20">
                    <c:v>4.75E+02</c:v>
                  </c:pt>
                  <c:pt idx="21">
                    <c:v>4.76E+02</c:v>
                  </c:pt>
                  <c:pt idx="22">
                    <c:v>4.77E+02</c:v>
                  </c:pt>
                  <c:pt idx="23">
                    <c:v>4.78E+02</c:v>
                  </c:pt>
                  <c:pt idx="24">
                    <c:v>4.79E+02</c:v>
                  </c:pt>
                  <c:pt idx="25">
                    <c:v>4.80E+02</c:v>
                  </c:pt>
                  <c:pt idx="26">
                    <c:v>4.81E+02</c:v>
                  </c:pt>
                  <c:pt idx="27">
                    <c:v>4.82E+02</c:v>
                  </c:pt>
                  <c:pt idx="28">
                    <c:v>4.83E+02</c:v>
                  </c:pt>
                  <c:pt idx="29">
                    <c:v>4.84E+02</c:v>
                  </c:pt>
                  <c:pt idx="30">
                    <c:v>4.85E+02</c:v>
                  </c:pt>
                  <c:pt idx="31">
                    <c:v>4.86E+02</c:v>
                  </c:pt>
                  <c:pt idx="32">
                    <c:v>4.87E+02</c:v>
                  </c:pt>
                  <c:pt idx="33">
                    <c:v>4.88E+02</c:v>
                  </c:pt>
                  <c:pt idx="34">
                    <c:v>4.89E+02</c:v>
                  </c:pt>
                  <c:pt idx="35">
                    <c:v>4.90E+02</c:v>
                  </c:pt>
                  <c:pt idx="36">
                    <c:v>4.91E+02</c:v>
                  </c:pt>
                  <c:pt idx="37">
                    <c:v>4.92E+02</c:v>
                  </c:pt>
                  <c:pt idx="38">
                    <c:v>4.93E+02</c:v>
                  </c:pt>
                  <c:pt idx="39">
                    <c:v>4.94E+02</c:v>
                  </c:pt>
                  <c:pt idx="40">
                    <c:v>4.95E+02</c:v>
                  </c:pt>
                  <c:pt idx="41">
                    <c:v>4.96E+02</c:v>
                  </c:pt>
                  <c:pt idx="42">
                    <c:v>4.97E+02</c:v>
                  </c:pt>
                  <c:pt idx="43">
                    <c:v>4.98E+02</c:v>
                  </c:pt>
                  <c:pt idx="44">
                    <c:v>4.99E+02</c:v>
                  </c:pt>
                  <c:pt idx="45">
                    <c:v>5.00E+02</c:v>
                  </c:pt>
                  <c:pt idx="46">
                    <c:v>5.01E+02</c:v>
                  </c:pt>
                  <c:pt idx="47">
                    <c:v>5.02E+02</c:v>
                  </c:pt>
                  <c:pt idx="48">
                    <c:v>5.03E+02</c:v>
                  </c:pt>
                  <c:pt idx="49">
                    <c:v>5.04E+02</c:v>
                  </c:pt>
                  <c:pt idx="50">
                    <c:v>5.05E+02</c:v>
                  </c:pt>
                  <c:pt idx="51">
                    <c:v>5.06E+02</c:v>
                  </c:pt>
                  <c:pt idx="52">
                    <c:v>5.07E+02</c:v>
                  </c:pt>
                  <c:pt idx="53">
                    <c:v>5.08E+02</c:v>
                  </c:pt>
                  <c:pt idx="54">
                    <c:v>5.09E+02</c:v>
                  </c:pt>
                  <c:pt idx="55">
                    <c:v>5.10E+02</c:v>
                  </c:pt>
                  <c:pt idx="56">
                    <c:v>5.11E+02</c:v>
                  </c:pt>
                  <c:pt idx="57">
                    <c:v>5.12E+02</c:v>
                  </c:pt>
                  <c:pt idx="58">
                    <c:v>5.13E+02</c:v>
                  </c:pt>
                  <c:pt idx="59">
                    <c:v>5.14E+02</c:v>
                  </c:pt>
                  <c:pt idx="60">
                    <c:v>5.15E+02</c:v>
                  </c:pt>
                  <c:pt idx="61">
                    <c:v>5.16E+02</c:v>
                  </c:pt>
                  <c:pt idx="62">
                    <c:v>5.17E+02</c:v>
                  </c:pt>
                  <c:pt idx="63">
                    <c:v>5.18E+02</c:v>
                  </c:pt>
                  <c:pt idx="64">
                    <c:v>5.19E+02</c:v>
                  </c:pt>
                  <c:pt idx="65">
                    <c:v>5.20E+02</c:v>
                  </c:pt>
                  <c:pt idx="66">
                    <c:v>5.21E+02</c:v>
                  </c:pt>
                  <c:pt idx="67">
                    <c:v>5.22E+02</c:v>
                  </c:pt>
                  <c:pt idx="68">
                    <c:v>5.23E+02</c:v>
                  </c:pt>
                  <c:pt idx="69">
                    <c:v>5.24E+02</c:v>
                  </c:pt>
                  <c:pt idx="70">
                    <c:v>5.25E+02</c:v>
                  </c:pt>
                  <c:pt idx="71">
                    <c:v>5.26E+02</c:v>
                  </c:pt>
                  <c:pt idx="72">
                    <c:v>5.27E+02</c:v>
                  </c:pt>
                  <c:pt idx="73">
                    <c:v>5.28E+02</c:v>
                  </c:pt>
                  <c:pt idx="74">
                    <c:v>5.29E+02</c:v>
                  </c:pt>
                  <c:pt idx="75">
                    <c:v>5.30E+02</c:v>
                  </c:pt>
                  <c:pt idx="76">
                    <c:v>5.31E+02</c:v>
                  </c:pt>
                  <c:pt idx="77">
                    <c:v>5.32E+02</c:v>
                  </c:pt>
                  <c:pt idx="78">
                    <c:v>5.33E+02</c:v>
                  </c:pt>
                  <c:pt idx="79">
                    <c:v>5.34E+02</c:v>
                  </c:pt>
                  <c:pt idx="80">
                    <c:v>5.35E+02</c:v>
                  </c:pt>
                  <c:pt idx="81">
                    <c:v>5.36E+02</c:v>
                  </c:pt>
                  <c:pt idx="82">
                    <c:v>5.37E+02</c:v>
                  </c:pt>
                  <c:pt idx="83">
                    <c:v>5.38E+02</c:v>
                  </c:pt>
                  <c:pt idx="84">
                    <c:v>5.39E+02</c:v>
                  </c:pt>
                  <c:pt idx="85">
                    <c:v>5.40E+02</c:v>
                  </c:pt>
                  <c:pt idx="86">
                    <c:v>5.41E+02</c:v>
                  </c:pt>
                  <c:pt idx="87">
                    <c:v>5.42E+02</c:v>
                  </c:pt>
                  <c:pt idx="88">
                    <c:v>5.43E+02</c:v>
                  </c:pt>
                  <c:pt idx="89">
                    <c:v>5.44E+02</c:v>
                  </c:pt>
                  <c:pt idx="90">
                    <c:v>5.45E+02</c:v>
                  </c:pt>
                  <c:pt idx="91">
                    <c:v>5.46E+02</c:v>
                  </c:pt>
                  <c:pt idx="92">
                    <c:v>5.47E+02</c:v>
                  </c:pt>
                  <c:pt idx="93">
                    <c:v>5.48E+02</c:v>
                  </c:pt>
                  <c:pt idx="94">
                    <c:v>5.49E+02</c:v>
                  </c:pt>
                  <c:pt idx="95">
                    <c:v>5.50E+02</c:v>
                  </c:pt>
                  <c:pt idx="96">
                    <c:v>5.51E+02</c:v>
                  </c:pt>
                  <c:pt idx="97">
                    <c:v>5.52E+02</c:v>
                  </c:pt>
                  <c:pt idx="98">
                    <c:v>5.53E+02</c:v>
                  </c:pt>
                  <c:pt idx="99">
                    <c:v>5.54E+02</c:v>
                  </c:pt>
                  <c:pt idx="100">
                    <c:v>5.55E+02</c:v>
                  </c:pt>
                  <c:pt idx="101">
                    <c:v>5.56E+02</c:v>
                  </c:pt>
                  <c:pt idx="102">
                    <c:v>5.57E+02</c:v>
                  </c:pt>
                  <c:pt idx="103">
                    <c:v>5.58E+02</c:v>
                  </c:pt>
                  <c:pt idx="104">
                    <c:v>5.59E+02</c:v>
                  </c:pt>
                  <c:pt idx="105">
                    <c:v>5.60E+02</c:v>
                  </c:pt>
                  <c:pt idx="106">
                    <c:v>5.61E+02</c:v>
                  </c:pt>
                  <c:pt idx="107">
                    <c:v>5.62E+02</c:v>
                  </c:pt>
                  <c:pt idx="108">
                    <c:v>5.63E+02</c:v>
                  </c:pt>
                  <c:pt idx="109">
                    <c:v>5.64E+02</c:v>
                  </c:pt>
                  <c:pt idx="110">
                    <c:v>5.65E+02</c:v>
                  </c:pt>
                  <c:pt idx="111">
                    <c:v>5.66E+02</c:v>
                  </c:pt>
                  <c:pt idx="112">
                    <c:v>5.67E+02</c:v>
                  </c:pt>
                  <c:pt idx="113">
                    <c:v>5.68E+02</c:v>
                  </c:pt>
                  <c:pt idx="114">
                    <c:v>5.69E+02</c:v>
                  </c:pt>
                  <c:pt idx="115">
                    <c:v>5.70E+02</c:v>
                  </c:pt>
                  <c:pt idx="116">
                    <c:v>5.71E+02</c:v>
                  </c:pt>
                  <c:pt idx="117">
                    <c:v>5.72E+02</c:v>
                  </c:pt>
                  <c:pt idx="118">
                    <c:v>5.73E+02</c:v>
                  </c:pt>
                  <c:pt idx="119">
                    <c:v>5.74E+02</c:v>
                  </c:pt>
                  <c:pt idx="120">
                    <c:v>5.75E+02</c:v>
                  </c:pt>
                  <c:pt idx="121">
                    <c:v>5.76E+02</c:v>
                  </c:pt>
                  <c:pt idx="122">
                    <c:v>5.77E+02</c:v>
                  </c:pt>
                  <c:pt idx="123">
                    <c:v>5.78E+02</c:v>
                  </c:pt>
                  <c:pt idx="124">
                    <c:v>5.79E+02</c:v>
                  </c:pt>
                  <c:pt idx="125">
                    <c:v>5.80E+02</c:v>
                  </c:pt>
                  <c:pt idx="126">
                    <c:v>5.81E+02</c:v>
                  </c:pt>
                  <c:pt idx="127">
                    <c:v>5.82E+02</c:v>
                  </c:pt>
                  <c:pt idx="128">
                    <c:v>5.83E+02</c:v>
                  </c:pt>
                  <c:pt idx="129">
                    <c:v>5.84E+02</c:v>
                  </c:pt>
                  <c:pt idx="130">
                    <c:v>5.85E+02</c:v>
                  </c:pt>
                  <c:pt idx="131">
                    <c:v>5.86E+02</c:v>
                  </c:pt>
                  <c:pt idx="132">
                    <c:v>5.87E+02</c:v>
                  </c:pt>
                  <c:pt idx="133">
                    <c:v>5.88E+02</c:v>
                  </c:pt>
                  <c:pt idx="134">
                    <c:v>5.89E+02</c:v>
                  </c:pt>
                  <c:pt idx="135">
                    <c:v>5.90E+02</c:v>
                  </c:pt>
                  <c:pt idx="136">
                    <c:v>5.91E+02</c:v>
                  </c:pt>
                  <c:pt idx="137">
                    <c:v>5.92E+02</c:v>
                  </c:pt>
                  <c:pt idx="138">
                    <c:v>5.93E+02</c:v>
                  </c:pt>
                  <c:pt idx="139">
                    <c:v>5.94E+02</c:v>
                  </c:pt>
                  <c:pt idx="140">
                    <c:v>5.95E+02</c:v>
                  </c:pt>
                  <c:pt idx="141">
                    <c:v>5.96E+02</c:v>
                  </c:pt>
                  <c:pt idx="142">
                    <c:v>5.97E+02</c:v>
                  </c:pt>
                  <c:pt idx="143">
                    <c:v>5.98E+02</c:v>
                  </c:pt>
                  <c:pt idx="144">
                    <c:v>5.99E+02</c:v>
                  </c:pt>
                  <c:pt idx="145">
                    <c:v>6.00E+02</c:v>
                  </c:pt>
                  <c:pt idx="146">
                    <c:v>6.01E+02</c:v>
                  </c:pt>
                  <c:pt idx="147">
                    <c:v>6.02E+02</c:v>
                  </c:pt>
                  <c:pt idx="148">
                    <c:v>6.03E+02</c:v>
                  </c:pt>
                  <c:pt idx="149">
                    <c:v>6.04E+02</c:v>
                  </c:pt>
                  <c:pt idx="150">
                    <c:v>6.05E+02</c:v>
                  </c:pt>
                  <c:pt idx="151">
                    <c:v>6.06E+02</c:v>
                  </c:pt>
                  <c:pt idx="152">
                    <c:v>6.07E+02</c:v>
                  </c:pt>
                  <c:pt idx="153">
                    <c:v>6.08E+02</c:v>
                  </c:pt>
                  <c:pt idx="154">
                    <c:v>6.09E+02</c:v>
                  </c:pt>
                  <c:pt idx="155">
                    <c:v>6.10E+02</c:v>
                  </c:pt>
                  <c:pt idx="156">
                    <c:v>6.11E+02</c:v>
                  </c:pt>
                  <c:pt idx="157">
                    <c:v>6.12E+02</c:v>
                  </c:pt>
                  <c:pt idx="158">
                    <c:v>6.13E+02</c:v>
                  </c:pt>
                  <c:pt idx="159">
                    <c:v>6.14E+02</c:v>
                  </c:pt>
                  <c:pt idx="160">
                    <c:v>6.15E+02</c:v>
                  </c:pt>
                  <c:pt idx="161">
                    <c:v>6.16E+02</c:v>
                  </c:pt>
                  <c:pt idx="162">
                    <c:v>6.17E+02</c:v>
                  </c:pt>
                  <c:pt idx="163">
                    <c:v>6.18E+02</c:v>
                  </c:pt>
                  <c:pt idx="164">
                    <c:v>6.19E+02</c:v>
                  </c:pt>
                  <c:pt idx="165">
                    <c:v>6.20E+02</c:v>
                  </c:pt>
                  <c:pt idx="166">
                    <c:v>6.21E+02</c:v>
                  </c:pt>
                  <c:pt idx="167">
                    <c:v>6.22E+02</c:v>
                  </c:pt>
                  <c:pt idx="168">
                    <c:v>6.23E+02</c:v>
                  </c:pt>
                  <c:pt idx="169">
                    <c:v>6.24E+02</c:v>
                  </c:pt>
                  <c:pt idx="170">
                    <c:v>6.25E+02</c:v>
                  </c:pt>
                  <c:pt idx="171">
                    <c:v>6.26E+02</c:v>
                  </c:pt>
                  <c:pt idx="172">
                    <c:v>6.27E+02</c:v>
                  </c:pt>
                  <c:pt idx="173">
                    <c:v>6.28E+02</c:v>
                  </c:pt>
                  <c:pt idx="174">
                    <c:v>6.29E+02</c:v>
                  </c:pt>
                  <c:pt idx="175">
                    <c:v>6.30E+02</c:v>
                  </c:pt>
                  <c:pt idx="176">
                    <c:v>6.31E+02</c:v>
                  </c:pt>
                  <c:pt idx="177">
                    <c:v>6.32E+02</c:v>
                  </c:pt>
                  <c:pt idx="178">
                    <c:v>6.33E+02</c:v>
                  </c:pt>
                  <c:pt idx="179">
                    <c:v>6.34E+02</c:v>
                  </c:pt>
                  <c:pt idx="180">
                    <c:v>6.35E+02</c:v>
                  </c:pt>
                  <c:pt idx="181">
                    <c:v>6.36E+02</c:v>
                  </c:pt>
                  <c:pt idx="182">
                    <c:v>6.37E+02</c:v>
                  </c:pt>
                  <c:pt idx="183">
                    <c:v>6.38E+02</c:v>
                  </c:pt>
                  <c:pt idx="184">
                    <c:v>6.39E+02</c:v>
                  </c:pt>
                  <c:pt idx="185">
                    <c:v>6.40E+02</c:v>
                  </c:pt>
                  <c:pt idx="186">
                    <c:v>6.41E+02</c:v>
                  </c:pt>
                  <c:pt idx="187">
                    <c:v>6.42E+02</c:v>
                  </c:pt>
                  <c:pt idx="188">
                    <c:v>6.43E+02</c:v>
                  </c:pt>
                  <c:pt idx="189">
                    <c:v>6.44E+02</c:v>
                  </c:pt>
                  <c:pt idx="190">
                    <c:v>6.45E+02</c:v>
                  </c:pt>
                  <c:pt idx="191">
                    <c:v>6.46E+02</c:v>
                  </c:pt>
                  <c:pt idx="192">
                    <c:v>6.47E+02</c:v>
                  </c:pt>
                  <c:pt idx="193">
                    <c:v>6.48E+02</c:v>
                  </c:pt>
                  <c:pt idx="194">
                    <c:v>6.49E+02</c:v>
                  </c:pt>
                  <c:pt idx="195">
                    <c:v>6.50E+02</c:v>
                  </c:pt>
                  <c:pt idx="196">
                    <c:v>6.51E+02</c:v>
                  </c:pt>
                  <c:pt idx="197">
                    <c:v>6.52E+02</c:v>
                  </c:pt>
                  <c:pt idx="198">
                    <c:v>6.53E+02</c:v>
                  </c:pt>
                  <c:pt idx="199">
                    <c:v>6.54E+02</c:v>
                  </c:pt>
                  <c:pt idx="200">
                    <c:v>6.55E+02</c:v>
                  </c:pt>
                  <c:pt idx="201">
                    <c:v>6.56E+02</c:v>
                  </c:pt>
                  <c:pt idx="202">
                    <c:v>6.57E+02</c:v>
                  </c:pt>
                  <c:pt idx="203">
                    <c:v>6.58E+02</c:v>
                  </c:pt>
                  <c:pt idx="204">
                    <c:v>6.59E+02</c:v>
                  </c:pt>
                  <c:pt idx="205">
                    <c:v>6.60E+02</c:v>
                  </c:pt>
                  <c:pt idx="206">
                    <c:v>6.61E+02</c:v>
                  </c:pt>
                  <c:pt idx="207">
                    <c:v>6.62E+02</c:v>
                  </c:pt>
                  <c:pt idx="208">
                    <c:v>6.63E+02</c:v>
                  </c:pt>
                  <c:pt idx="209">
                    <c:v>6.64E+02</c:v>
                  </c:pt>
                  <c:pt idx="210">
                    <c:v>6.65E+02</c:v>
                  </c:pt>
                  <c:pt idx="211">
                    <c:v>6.66E+02</c:v>
                  </c:pt>
                  <c:pt idx="212">
                    <c:v>6.67E+02</c:v>
                  </c:pt>
                  <c:pt idx="213">
                    <c:v>6.68E+02</c:v>
                  </c:pt>
                  <c:pt idx="214">
                    <c:v>6.69E+02</c:v>
                  </c:pt>
                  <c:pt idx="215">
                    <c:v>6.70E+02</c:v>
                  </c:pt>
                  <c:pt idx="216">
                    <c:v>6.71E+02</c:v>
                  </c:pt>
                  <c:pt idx="217">
                    <c:v>6.72E+02</c:v>
                  </c:pt>
                  <c:pt idx="218">
                    <c:v>6.73E+02</c:v>
                  </c:pt>
                  <c:pt idx="219">
                    <c:v>6.74E+02</c:v>
                  </c:pt>
                  <c:pt idx="220">
                    <c:v>6.75E+02</c:v>
                  </c:pt>
                  <c:pt idx="221">
                    <c:v>6.76E+02</c:v>
                  </c:pt>
                  <c:pt idx="222">
                    <c:v>6.77E+02</c:v>
                  </c:pt>
                  <c:pt idx="223">
                    <c:v>6.78E+02</c:v>
                  </c:pt>
                  <c:pt idx="224">
                    <c:v>6.79E+02</c:v>
                  </c:pt>
                  <c:pt idx="225">
                    <c:v>6.80E+02</c:v>
                  </c:pt>
                  <c:pt idx="226">
                    <c:v>6.81E+02</c:v>
                  </c:pt>
                  <c:pt idx="227">
                    <c:v>6.82E+02</c:v>
                  </c:pt>
                  <c:pt idx="228">
                    <c:v>6.83E+02</c:v>
                  </c:pt>
                  <c:pt idx="229">
                    <c:v>6.84E+02</c:v>
                  </c:pt>
                  <c:pt idx="230">
                    <c:v>6.85E+02</c:v>
                  </c:pt>
                  <c:pt idx="231">
                    <c:v>6.86E+02</c:v>
                  </c:pt>
                  <c:pt idx="232">
                    <c:v>6.87E+02</c:v>
                  </c:pt>
                  <c:pt idx="233">
                    <c:v>6.88E+02</c:v>
                  </c:pt>
                  <c:pt idx="234">
                    <c:v>6.89E+02</c:v>
                  </c:pt>
                  <c:pt idx="235">
                    <c:v>6.90E+02</c:v>
                  </c:pt>
                  <c:pt idx="236">
                    <c:v>6.91E+02</c:v>
                  </c:pt>
                  <c:pt idx="237">
                    <c:v>6.92E+02</c:v>
                  </c:pt>
                  <c:pt idx="238">
                    <c:v>6.93E+02</c:v>
                  </c:pt>
                  <c:pt idx="239">
                    <c:v>6.94E+02</c:v>
                  </c:pt>
                  <c:pt idx="240">
                    <c:v>6.95E+02</c:v>
                  </c:pt>
                  <c:pt idx="241">
                    <c:v>6.96E+02</c:v>
                  </c:pt>
                  <c:pt idx="242">
                    <c:v>6.97E+02</c:v>
                  </c:pt>
                  <c:pt idx="243">
                    <c:v>6.98E+02</c:v>
                  </c:pt>
                  <c:pt idx="244">
                    <c:v>6.99E+02</c:v>
                  </c:pt>
                  <c:pt idx="245">
                    <c:v>7.00E+02</c:v>
                  </c:pt>
                  <c:pt idx="246">
                    <c:v>7.01E+02</c:v>
                  </c:pt>
                  <c:pt idx="247">
                    <c:v>7.02E+02</c:v>
                  </c:pt>
                  <c:pt idx="248">
                    <c:v>7.03E+02</c:v>
                  </c:pt>
                  <c:pt idx="249">
                    <c:v>7.04E+02</c:v>
                  </c:pt>
                  <c:pt idx="250">
                    <c:v>7.05E+02</c:v>
                  </c:pt>
                  <c:pt idx="251">
                    <c:v>7.06E+02</c:v>
                  </c:pt>
                  <c:pt idx="252">
                    <c:v>7.07E+02</c:v>
                  </c:pt>
                  <c:pt idx="253">
                    <c:v>7.08E+02</c:v>
                  </c:pt>
                  <c:pt idx="254">
                    <c:v>7.09E+02</c:v>
                  </c:pt>
                  <c:pt idx="255">
                    <c:v>7.10E+02</c:v>
                  </c:pt>
                  <c:pt idx="256">
                    <c:v>7.11E+02</c:v>
                  </c:pt>
                  <c:pt idx="257">
                    <c:v>7.12E+02</c:v>
                  </c:pt>
                  <c:pt idx="258">
                    <c:v>7.13E+02</c:v>
                  </c:pt>
                  <c:pt idx="259">
                    <c:v>7.14E+02</c:v>
                  </c:pt>
                  <c:pt idx="260">
                    <c:v>7.15E+02</c:v>
                  </c:pt>
                  <c:pt idx="261">
                    <c:v>7.16E+02</c:v>
                  </c:pt>
                  <c:pt idx="262">
                    <c:v>7.17E+02</c:v>
                  </c:pt>
                  <c:pt idx="263">
                    <c:v>7.18E+02</c:v>
                  </c:pt>
                  <c:pt idx="264">
                    <c:v>7.19E+02</c:v>
                  </c:pt>
                  <c:pt idx="265">
                    <c:v>7.20E+02</c:v>
                  </c:pt>
                  <c:pt idx="266">
                    <c:v>7.21E+02</c:v>
                  </c:pt>
                  <c:pt idx="267">
                    <c:v>7.22E+02</c:v>
                  </c:pt>
                  <c:pt idx="268">
                    <c:v>7.23E+02</c:v>
                  </c:pt>
                  <c:pt idx="269">
                    <c:v>7.24E+02</c:v>
                  </c:pt>
                  <c:pt idx="270">
                    <c:v>7.25E+02</c:v>
                  </c:pt>
                  <c:pt idx="271">
                    <c:v>7.26E+02</c:v>
                  </c:pt>
                  <c:pt idx="272">
                    <c:v>7.27E+02</c:v>
                  </c:pt>
                  <c:pt idx="273">
                    <c:v>7.28E+02</c:v>
                  </c:pt>
                  <c:pt idx="274">
                    <c:v>7.29E+02</c:v>
                  </c:pt>
                  <c:pt idx="275">
                    <c:v>7.30E+02</c:v>
                  </c:pt>
                  <c:pt idx="276">
                    <c:v>7.31E+02</c:v>
                  </c:pt>
                  <c:pt idx="277">
                    <c:v>7.32E+02</c:v>
                  </c:pt>
                  <c:pt idx="278">
                    <c:v>7.33E+02</c:v>
                  </c:pt>
                  <c:pt idx="279">
                    <c:v>7.34E+02</c:v>
                  </c:pt>
                  <c:pt idx="280">
                    <c:v>7.35E+02</c:v>
                  </c:pt>
                  <c:pt idx="281">
                    <c:v>7.36E+02</c:v>
                  </c:pt>
                  <c:pt idx="282">
                    <c:v>7.37E+02</c:v>
                  </c:pt>
                  <c:pt idx="283">
                    <c:v>7.38E+02</c:v>
                  </c:pt>
                  <c:pt idx="284">
                    <c:v>7.39E+02</c:v>
                  </c:pt>
                  <c:pt idx="285">
                    <c:v>7.40E+02</c:v>
                  </c:pt>
                  <c:pt idx="286">
                    <c:v>7.41E+02</c:v>
                  </c:pt>
                  <c:pt idx="287">
                    <c:v>7.42E+02</c:v>
                  </c:pt>
                  <c:pt idx="288">
                    <c:v>7.43E+02</c:v>
                  </c:pt>
                  <c:pt idx="289">
                    <c:v>7.44E+02</c:v>
                  </c:pt>
                  <c:pt idx="290">
                    <c:v>7.45E+02</c:v>
                  </c:pt>
                  <c:pt idx="291">
                    <c:v>7.46E+02</c:v>
                  </c:pt>
                  <c:pt idx="292">
                    <c:v>7.47E+02</c:v>
                  </c:pt>
                  <c:pt idx="293">
                    <c:v>7.48E+02</c:v>
                  </c:pt>
                  <c:pt idx="294">
                    <c:v>7.49E+02</c:v>
                  </c:pt>
                  <c:pt idx="295">
                    <c:v>7.50E+02</c:v>
                  </c:pt>
                  <c:pt idx="296">
                    <c:v>7.51E+02</c:v>
                  </c:pt>
                  <c:pt idx="297">
                    <c:v>7.52E+02</c:v>
                  </c:pt>
                  <c:pt idx="298">
                    <c:v>7.53E+02</c:v>
                  </c:pt>
                  <c:pt idx="299">
                    <c:v>7.54E+02</c:v>
                  </c:pt>
                  <c:pt idx="300">
                    <c:v>7.55E+02</c:v>
                  </c:pt>
                  <c:pt idx="301">
                    <c:v>7.56E+02</c:v>
                  </c:pt>
                  <c:pt idx="302">
                    <c:v>7.57E+02</c:v>
                  </c:pt>
                  <c:pt idx="303">
                    <c:v>7.58E+02</c:v>
                  </c:pt>
                  <c:pt idx="304">
                    <c:v>7.59E+02</c:v>
                  </c:pt>
                  <c:pt idx="305">
                    <c:v>7.60E+02</c:v>
                  </c:pt>
                  <c:pt idx="306">
                    <c:v>7.61E+02</c:v>
                  </c:pt>
                  <c:pt idx="307">
                    <c:v>7.62E+02</c:v>
                  </c:pt>
                  <c:pt idx="308">
                    <c:v>7.63E+02</c:v>
                  </c:pt>
                  <c:pt idx="309">
                    <c:v>7.64E+02</c:v>
                  </c:pt>
                  <c:pt idx="310">
                    <c:v>7.65E+02</c:v>
                  </c:pt>
                  <c:pt idx="311">
                    <c:v>7.66E+02</c:v>
                  </c:pt>
                  <c:pt idx="312">
                    <c:v>7.67E+02</c:v>
                  </c:pt>
                  <c:pt idx="313">
                    <c:v>7.68E+02</c:v>
                  </c:pt>
                  <c:pt idx="314">
                    <c:v>7.69E+02</c:v>
                  </c:pt>
                  <c:pt idx="315">
                    <c:v>7.70E+02</c:v>
                  </c:pt>
                  <c:pt idx="316">
                    <c:v>7.71E+02</c:v>
                  </c:pt>
                  <c:pt idx="317">
                    <c:v>7.72E+02</c:v>
                  </c:pt>
                  <c:pt idx="318">
                    <c:v>7.73E+02</c:v>
                  </c:pt>
                  <c:pt idx="319">
                    <c:v>7.74E+02</c:v>
                  </c:pt>
                  <c:pt idx="320">
                    <c:v>7.75E+02</c:v>
                  </c:pt>
                  <c:pt idx="321">
                    <c:v>7.76E+02</c:v>
                  </c:pt>
                  <c:pt idx="322">
                    <c:v>7.77E+02</c:v>
                  </c:pt>
                  <c:pt idx="323">
                    <c:v>7.78E+02</c:v>
                  </c:pt>
                  <c:pt idx="324">
                    <c:v>7.79E+02</c:v>
                  </c:pt>
                  <c:pt idx="325">
                    <c:v>7.80E+02</c:v>
                  </c:pt>
                  <c:pt idx="326">
                    <c:v>7.81E+02</c:v>
                  </c:pt>
                  <c:pt idx="327">
                    <c:v>7.82E+02</c:v>
                  </c:pt>
                  <c:pt idx="328">
                    <c:v>7.83E+02</c:v>
                  </c:pt>
                  <c:pt idx="329">
                    <c:v>7.84E+02</c:v>
                  </c:pt>
                  <c:pt idx="330">
                    <c:v>7.85E+02</c:v>
                  </c:pt>
                  <c:pt idx="331">
                    <c:v>7.86E+02</c:v>
                  </c:pt>
                  <c:pt idx="332">
                    <c:v>7.87E+02</c:v>
                  </c:pt>
                  <c:pt idx="333">
                    <c:v>7.88E+02</c:v>
                  </c:pt>
                  <c:pt idx="334">
                    <c:v>7.89E+02</c:v>
                  </c:pt>
                  <c:pt idx="335">
                    <c:v>7.90E+02</c:v>
                  </c:pt>
                  <c:pt idx="336">
                    <c:v>7.91E+02</c:v>
                  </c:pt>
                  <c:pt idx="337">
                    <c:v>7.92E+02</c:v>
                  </c:pt>
                  <c:pt idx="338">
                    <c:v>7.93E+02</c:v>
                  </c:pt>
                  <c:pt idx="339">
                    <c:v>7.94E+02</c:v>
                  </c:pt>
                  <c:pt idx="340">
                    <c:v>7.95E+02</c:v>
                  </c:pt>
                  <c:pt idx="341">
                    <c:v>7.96E+02</c:v>
                  </c:pt>
                  <c:pt idx="342">
                    <c:v>7.97E+02</c:v>
                  </c:pt>
                  <c:pt idx="343">
                    <c:v>7.98E+02</c:v>
                  </c:pt>
                  <c:pt idx="344">
                    <c:v>7.99E+02</c:v>
                  </c:pt>
                  <c:pt idx="345">
                    <c:v>8.00E+02</c:v>
                  </c:pt>
                  <c:pt idx="346">
                    <c:v>8.01E+02</c:v>
                  </c:pt>
                  <c:pt idx="347">
                    <c:v>8.02E+02</c:v>
                  </c:pt>
                  <c:pt idx="348">
                    <c:v>8.03E+02</c:v>
                  </c:pt>
                  <c:pt idx="349">
                    <c:v>8.04E+02</c:v>
                  </c:pt>
                  <c:pt idx="350">
                    <c:v>8.05E+02</c:v>
                  </c:pt>
                  <c:pt idx="351">
                    <c:v>8.06E+02</c:v>
                  </c:pt>
                  <c:pt idx="352">
                    <c:v>8.07E+02</c:v>
                  </c:pt>
                  <c:pt idx="353">
                    <c:v>8.08E+02</c:v>
                  </c:pt>
                </c:lvl>
              </c:multiLvlStrCache>
            </c:multiLvlStrRef>
          </c:xVal>
          <c:yVal>
            <c:numRef>
              <c:f>Sheet1!$C$4:$C$357</c:f>
              <c:numCache>
                <c:formatCode>0.00E+00</c:formatCode>
                <c:ptCount val="354"/>
                <c:pt idx="0">
                  <c:v>0.62938451356717406</c:v>
                </c:pt>
                <c:pt idx="1">
                  <c:v>0.51522170747849105</c:v>
                </c:pt>
                <c:pt idx="2">
                  <c:v>0.48080741230972868</c:v>
                </c:pt>
                <c:pt idx="3">
                  <c:v>0.50330906684315024</c:v>
                </c:pt>
                <c:pt idx="4">
                  <c:v>0.57974851091992063</c:v>
                </c:pt>
                <c:pt idx="5">
                  <c:v>0.68663136995367302</c:v>
                </c:pt>
                <c:pt idx="6">
                  <c:v>0.80178689609530107</c:v>
                </c:pt>
                <c:pt idx="7">
                  <c:v>0.87624090006618138</c:v>
                </c:pt>
                <c:pt idx="8">
                  <c:v>0.91826604897418929</c:v>
                </c:pt>
                <c:pt idx="9">
                  <c:v>0.93580410324288554</c:v>
                </c:pt>
                <c:pt idx="10">
                  <c:v>0.9463931171409663</c:v>
                </c:pt>
                <c:pt idx="11">
                  <c:v>0.94771674387822635</c:v>
                </c:pt>
                <c:pt idx="12">
                  <c:v>0.95334215751158169</c:v>
                </c:pt>
                <c:pt idx="13">
                  <c:v>0.94573130377233616</c:v>
                </c:pt>
                <c:pt idx="14">
                  <c:v>0.93547319655857053</c:v>
                </c:pt>
                <c:pt idx="15">
                  <c:v>0.89146260754467244</c:v>
                </c:pt>
                <c:pt idx="16">
                  <c:v>0.8163467902051621</c:v>
                </c:pt>
                <c:pt idx="17">
                  <c:v>0.70317670416942424</c:v>
                </c:pt>
                <c:pt idx="18">
                  <c:v>0.56915949702183988</c:v>
                </c:pt>
                <c:pt idx="19">
                  <c:v>0.48345466578424884</c:v>
                </c:pt>
                <c:pt idx="20">
                  <c:v>0.47518199867637329</c:v>
                </c:pt>
                <c:pt idx="21">
                  <c:v>0.52581072137657181</c:v>
                </c:pt>
                <c:pt idx="22">
                  <c:v>0.62806088682991401</c:v>
                </c:pt>
                <c:pt idx="23">
                  <c:v>0.75876902713434813</c:v>
                </c:pt>
                <c:pt idx="24">
                  <c:v>0.87557908669755125</c:v>
                </c:pt>
                <c:pt idx="25">
                  <c:v>0.94440767703507611</c:v>
                </c:pt>
                <c:pt idx="26">
                  <c:v>0.97319655857048315</c:v>
                </c:pt>
                <c:pt idx="27">
                  <c:v>0.98113831899404369</c:v>
                </c:pt>
                <c:pt idx="28">
                  <c:v>0.98080741230972868</c:v>
                </c:pt>
                <c:pt idx="29">
                  <c:v>0.97650562541363339</c:v>
                </c:pt>
                <c:pt idx="30">
                  <c:v>0.97551290536068824</c:v>
                </c:pt>
                <c:pt idx="31">
                  <c:v>0.94837855724685638</c:v>
                </c:pt>
                <c:pt idx="32">
                  <c:v>0.91495698213103904</c:v>
                </c:pt>
                <c:pt idx="33">
                  <c:v>0.84050297816015884</c:v>
                </c:pt>
                <c:pt idx="34">
                  <c:v>0.72104566512243551</c:v>
                </c:pt>
                <c:pt idx="35">
                  <c:v>0.58405029781601592</c:v>
                </c:pt>
                <c:pt idx="36">
                  <c:v>0.49801455989410987</c:v>
                </c:pt>
                <c:pt idx="37">
                  <c:v>0.47948378557246857</c:v>
                </c:pt>
                <c:pt idx="38">
                  <c:v>0.52117802779616151</c:v>
                </c:pt>
                <c:pt idx="39">
                  <c:v>0.62111184645929851</c:v>
                </c:pt>
                <c:pt idx="40">
                  <c:v>0.75347452018530769</c:v>
                </c:pt>
                <c:pt idx="41">
                  <c:v>0.87425545996029119</c:v>
                </c:pt>
                <c:pt idx="42">
                  <c:v>0.93977498345466581</c:v>
                </c:pt>
                <c:pt idx="43">
                  <c:v>0.97154202514890797</c:v>
                </c:pt>
                <c:pt idx="44">
                  <c:v>0.98808735936465919</c:v>
                </c:pt>
                <c:pt idx="45">
                  <c:v>0.9884182660489742</c:v>
                </c:pt>
                <c:pt idx="46">
                  <c:v>1</c:v>
                </c:pt>
                <c:pt idx="47">
                  <c:v>0.9884182660489742</c:v>
                </c:pt>
                <c:pt idx="48">
                  <c:v>0.98113831899404369</c:v>
                </c:pt>
                <c:pt idx="49">
                  <c:v>0.95863666446062212</c:v>
                </c:pt>
                <c:pt idx="50">
                  <c:v>0.91032428855062875</c:v>
                </c:pt>
                <c:pt idx="51">
                  <c:v>0.8186631369953673</c:v>
                </c:pt>
                <c:pt idx="52">
                  <c:v>0.69291859695565849</c:v>
                </c:pt>
                <c:pt idx="53">
                  <c:v>0.56088682991396421</c:v>
                </c:pt>
                <c:pt idx="54">
                  <c:v>0.49106551952349436</c:v>
                </c:pt>
                <c:pt idx="55">
                  <c:v>0.49272005294506949</c:v>
                </c:pt>
                <c:pt idx="56">
                  <c:v>0.55261416280608866</c:v>
                </c:pt>
                <c:pt idx="57">
                  <c:v>0.65916611515552614</c:v>
                </c:pt>
                <c:pt idx="58">
                  <c:v>0.79847782925215094</c:v>
                </c:pt>
                <c:pt idx="59">
                  <c:v>0.89741892786234279</c:v>
                </c:pt>
                <c:pt idx="60">
                  <c:v>0.95698213103904695</c:v>
                </c:pt>
                <c:pt idx="61">
                  <c:v>0.96690933156849768</c:v>
                </c:pt>
                <c:pt idx="62">
                  <c:v>0.98345466578424889</c:v>
                </c:pt>
                <c:pt idx="63">
                  <c:v>0.99437458636664455</c:v>
                </c:pt>
                <c:pt idx="64">
                  <c:v>0.99636002647253474</c:v>
                </c:pt>
                <c:pt idx="65">
                  <c:v>0.9953673064195897</c:v>
                </c:pt>
                <c:pt idx="66">
                  <c:v>0.98047650562541366</c:v>
                </c:pt>
                <c:pt idx="67">
                  <c:v>0.94904037061548641</c:v>
                </c:pt>
                <c:pt idx="68">
                  <c:v>0.89146260754467244</c:v>
                </c:pt>
                <c:pt idx="69">
                  <c:v>0.78855062872270021</c:v>
                </c:pt>
                <c:pt idx="70">
                  <c:v>0.65221707478491064</c:v>
                </c:pt>
                <c:pt idx="71">
                  <c:v>0.52978160158835208</c:v>
                </c:pt>
                <c:pt idx="72">
                  <c:v>0.47948378557246857</c:v>
                </c:pt>
                <c:pt idx="73">
                  <c:v>0.5</c:v>
                </c:pt>
                <c:pt idx="74">
                  <c:v>0.5767703507610854</c:v>
                </c:pt>
                <c:pt idx="75">
                  <c:v>0.69291859695565849</c:v>
                </c:pt>
                <c:pt idx="76">
                  <c:v>0.83553937789543353</c:v>
                </c:pt>
                <c:pt idx="77">
                  <c:v>0.91958967571144934</c:v>
                </c:pt>
                <c:pt idx="78">
                  <c:v>0.96657842488418266</c:v>
                </c:pt>
                <c:pt idx="79">
                  <c:v>0.98113831899404369</c:v>
                </c:pt>
                <c:pt idx="80">
                  <c:v>0.98974189278623426</c:v>
                </c:pt>
                <c:pt idx="81">
                  <c:v>0.98908007941760423</c:v>
                </c:pt>
                <c:pt idx="82">
                  <c:v>0.98411647915287892</c:v>
                </c:pt>
                <c:pt idx="83">
                  <c:v>0.96525479814692261</c:v>
                </c:pt>
                <c:pt idx="84">
                  <c:v>0.93613500992720056</c:v>
                </c:pt>
                <c:pt idx="85">
                  <c:v>0.88021178027796165</c:v>
                </c:pt>
                <c:pt idx="86">
                  <c:v>0.78557246856386498</c:v>
                </c:pt>
                <c:pt idx="87">
                  <c:v>0.65420251489080083</c:v>
                </c:pt>
                <c:pt idx="88">
                  <c:v>0.52945069490403707</c:v>
                </c:pt>
                <c:pt idx="89">
                  <c:v>0.46955658504301789</c:v>
                </c:pt>
                <c:pt idx="90">
                  <c:v>0.47319655857048315</c:v>
                </c:pt>
                <c:pt idx="91">
                  <c:v>0.53639973527465257</c:v>
                </c:pt>
                <c:pt idx="92">
                  <c:v>0.64626075446724018</c:v>
                </c:pt>
                <c:pt idx="93">
                  <c:v>0.75943084050297816</c:v>
                </c:pt>
                <c:pt idx="94">
                  <c:v>0.85274652547981467</c:v>
                </c:pt>
                <c:pt idx="95">
                  <c:v>0.90105890138980804</c:v>
                </c:pt>
                <c:pt idx="96">
                  <c:v>0.93348775645268034</c:v>
                </c:pt>
                <c:pt idx="97">
                  <c:v>0.9440767703507611</c:v>
                </c:pt>
                <c:pt idx="98">
                  <c:v>0.95764394440767708</c:v>
                </c:pt>
                <c:pt idx="99">
                  <c:v>0.96029119788219719</c:v>
                </c:pt>
                <c:pt idx="100">
                  <c:v>0.94771674387822635</c:v>
                </c:pt>
                <c:pt idx="101">
                  <c:v>0.93150231634679026</c:v>
                </c:pt>
                <c:pt idx="102">
                  <c:v>0.90205162144275319</c:v>
                </c:pt>
                <c:pt idx="103">
                  <c:v>0.84017207147584383</c:v>
                </c:pt>
                <c:pt idx="104">
                  <c:v>0.74354731965585708</c:v>
                </c:pt>
                <c:pt idx="105">
                  <c:v>0.61184645929847781</c:v>
                </c:pt>
                <c:pt idx="106">
                  <c:v>0.51025810721376574</c:v>
                </c:pt>
                <c:pt idx="107">
                  <c:v>0.4616148246194573</c:v>
                </c:pt>
                <c:pt idx="108">
                  <c:v>0.49569821310390472</c:v>
                </c:pt>
                <c:pt idx="109">
                  <c:v>0.57346128391793516</c:v>
                </c:pt>
                <c:pt idx="110">
                  <c:v>0.69192587690271345</c:v>
                </c:pt>
                <c:pt idx="111">
                  <c:v>0.81436135009927202</c:v>
                </c:pt>
                <c:pt idx="112">
                  <c:v>0.89146260754467244</c:v>
                </c:pt>
                <c:pt idx="113">
                  <c:v>0.92587690271343481</c:v>
                </c:pt>
                <c:pt idx="114">
                  <c:v>0.94341495698213107</c:v>
                </c:pt>
                <c:pt idx="115">
                  <c:v>0.94937127729980142</c:v>
                </c:pt>
                <c:pt idx="116">
                  <c:v>0.94804765056254137</c:v>
                </c:pt>
                <c:pt idx="117">
                  <c:v>0.94672402382528131</c:v>
                </c:pt>
                <c:pt idx="118">
                  <c:v>0.93050959629384511</c:v>
                </c:pt>
                <c:pt idx="119">
                  <c:v>0.89510258107213769</c:v>
                </c:pt>
                <c:pt idx="120">
                  <c:v>0.8510919920582396</c:v>
                </c:pt>
                <c:pt idx="121">
                  <c:v>0.74619457313037718</c:v>
                </c:pt>
                <c:pt idx="122">
                  <c:v>0.61614824619457309</c:v>
                </c:pt>
                <c:pt idx="123">
                  <c:v>0.51025810721376574</c:v>
                </c:pt>
                <c:pt idx="124">
                  <c:v>0.4685638649900728</c:v>
                </c:pt>
                <c:pt idx="125">
                  <c:v>0.5</c:v>
                </c:pt>
                <c:pt idx="126">
                  <c:v>0.58007941760423565</c:v>
                </c:pt>
                <c:pt idx="127">
                  <c:v>0.70516214427531432</c:v>
                </c:pt>
                <c:pt idx="128">
                  <c:v>0.82892124420913305</c:v>
                </c:pt>
                <c:pt idx="129">
                  <c:v>0.90833884844473856</c:v>
                </c:pt>
                <c:pt idx="130">
                  <c:v>0.94209133024487091</c:v>
                </c:pt>
                <c:pt idx="131">
                  <c:v>0.95466578424884185</c:v>
                </c:pt>
                <c:pt idx="132">
                  <c:v>0.96591661151555264</c:v>
                </c:pt>
                <c:pt idx="133">
                  <c:v>0.96459298477829247</c:v>
                </c:pt>
                <c:pt idx="134">
                  <c:v>0.96227663798808738</c:v>
                </c:pt>
                <c:pt idx="135">
                  <c:v>0.95135671740569161</c:v>
                </c:pt>
                <c:pt idx="136">
                  <c:v>0.93216412971542029</c:v>
                </c:pt>
                <c:pt idx="137">
                  <c:v>0.89245532759761748</c:v>
                </c:pt>
                <c:pt idx="138">
                  <c:v>0.83620119126406356</c:v>
                </c:pt>
                <c:pt idx="139">
                  <c:v>0.71939113170086033</c:v>
                </c:pt>
                <c:pt idx="140">
                  <c:v>0.58868299139642621</c:v>
                </c:pt>
                <c:pt idx="141">
                  <c:v>0.49106551952349436</c:v>
                </c:pt>
                <c:pt idx="142">
                  <c:v>0.46525479814692255</c:v>
                </c:pt>
                <c:pt idx="143">
                  <c:v>0.49536730641958965</c:v>
                </c:pt>
                <c:pt idx="144">
                  <c:v>0.5767703507610854</c:v>
                </c:pt>
                <c:pt idx="145">
                  <c:v>0.69225678358702847</c:v>
                </c:pt>
                <c:pt idx="146">
                  <c:v>0.80410324288550628</c:v>
                </c:pt>
                <c:pt idx="147">
                  <c:v>0.87193911317008599</c:v>
                </c:pt>
                <c:pt idx="148">
                  <c:v>0.90933156849768371</c:v>
                </c:pt>
                <c:pt idx="149">
                  <c:v>0.9209133024487095</c:v>
                </c:pt>
                <c:pt idx="150">
                  <c:v>0.93084050297816012</c:v>
                </c:pt>
                <c:pt idx="151">
                  <c:v>0.93514228987425541</c:v>
                </c:pt>
                <c:pt idx="152">
                  <c:v>0.93547319655857053</c:v>
                </c:pt>
                <c:pt idx="153">
                  <c:v>0.93117140966247514</c:v>
                </c:pt>
                <c:pt idx="154">
                  <c:v>0.91528788881535406</c:v>
                </c:pt>
                <c:pt idx="155">
                  <c:v>0.87193911317008599</c:v>
                </c:pt>
                <c:pt idx="156">
                  <c:v>0.80311052283256124</c:v>
                </c:pt>
                <c:pt idx="157">
                  <c:v>0.69391131700860353</c:v>
                </c:pt>
                <c:pt idx="158">
                  <c:v>0.56419589675711446</c:v>
                </c:pt>
                <c:pt idx="159">
                  <c:v>0.47749834546657843</c:v>
                </c:pt>
                <c:pt idx="160">
                  <c:v>0.46624751819986765</c:v>
                </c:pt>
                <c:pt idx="161">
                  <c:v>0.5069490403706155</c:v>
                </c:pt>
                <c:pt idx="162">
                  <c:v>0.60291197882197223</c:v>
                </c:pt>
                <c:pt idx="163">
                  <c:v>0.7164129715420251</c:v>
                </c:pt>
                <c:pt idx="164">
                  <c:v>0.81733951025810725</c:v>
                </c:pt>
                <c:pt idx="165">
                  <c:v>0.87425545996029119</c:v>
                </c:pt>
                <c:pt idx="166">
                  <c:v>0.89675711449371276</c:v>
                </c:pt>
                <c:pt idx="167">
                  <c:v>0.91561879549966907</c:v>
                </c:pt>
                <c:pt idx="168">
                  <c:v>0.92455327597617476</c:v>
                </c:pt>
                <c:pt idx="169">
                  <c:v>0.92653871608206484</c:v>
                </c:pt>
                <c:pt idx="170">
                  <c:v>0.92951687624090007</c:v>
                </c:pt>
                <c:pt idx="171">
                  <c:v>0.91429516876240902</c:v>
                </c:pt>
                <c:pt idx="172">
                  <c:v>0.8835208471211119</c:v>
                </c:pt>
                <c:pt idx="173">
                  <c:v>0.80840502978160156</c:v>
                </c:pt>
                <c:pt idx="174">
                  <c:v>0.69887491727332895</c:v>
                </c:pt>
                <c:pt idx="175">
                  <c:v>0.57379219060225017</c:v>
                </c:pt>
                <c:pt idx="176">
                  <c:v>0.48709463931171409</c:v>
                </c:pt>
                <c:pt idx="177">
                  <c:v>0.47154202514890803</c:v>
                </c:pt>
                <c:pt idx="178">
                  <c:v>0.51257445400397084</c:v>
                </c:pt>
                <c:pt idx="179">
                  <c:v>0.60787557908669754</c:v>
                </c:pt>
                <c:pt idx="180">
                  <c:v>0.72931833223031106</c:v>
                </c:pt>
                <c:pt idx="181">
                  <c:v>0.83553937789543353</c:v>
                </c:pt>
                <c:pt idx="182">
                  <c:v>0.90271343481138322</c:v>
                </c:pt>
                <c:pt idx="183">
                  <c:v>0.92389146260754462</c:v>
                </c:pt>
                <c:pt idx="184">
                  <c:v>0.92422236929185975</c:v>
                </c:pt>
                <c:pt idx="185">
                  <c:v>0.92356055592322961</c:v>
                </c:pt>
                <c:pt idx="186">
                  <c:v>0.92223692918596956</c:v>
                </c:pt>
                <c:pt idx="187">
                  <c:v>0.91131700860357379</c:v>
                </c:pt>
                <c:pt idx="188">
                  <c:v>0.89874255459960295</c:v>
                </c:pt>
                <c:pt idx="189">
                  <c:v>0.87855724685638648</c:v>
                </c:pt>
                <c:pt idx="190">
                  <c:v>0.82726671078755787</c:v>
                </c:pt>
                <c:pt idx="191">
                  <c:v>0.74652547981469231</c:v>
                </c:pt>
                <c:pt idx="192">
                  <c:v>0.63136995367306414</c:v>
                </c:pt>
                <c:pt idx="193">
                  <c:v>0.53077432164129712</c:v>
                </c:pt>
                <c:pt idx="194">
                  <c:v>0.47352746525479816</c:v>
                </c:pt>
                <c:pt idx="195">
                  <c:v>0.47021839841164792</c:v>
                </c:pt>
                <c:pt idx="196">
                  <c:v>0.51919258769027132</c:v>
                </c:pt>
                <c:pt idx="197">
                  <c:v>0.62045003309066848</c:v>
                </c:pt>
                <c:pt idx="198">
                  <c:v>0.7418927862342819</c:v>
                </c:pt>
                <c:pt idx="199">
                  <c:v>0.83752481800132361</c:v>
                </c:pt>
                <c:pt idx="200">
                  <c:v>0.88782263401720718</c:v>
                </c:pt>
                <c:pt idx="201">
                  <c:v>0.90933156849768371</c:v>
                </c:pt>
                <c:pt idx="202">
                  <c:v>0.91760423560555926</c:v>
                </c:pt>
                <c:pt idx="203">
                  <c:v>0.91429516876240902</c:v>
                </c:pt>
                <c:pt idx="204">
                  <c:v>0.91727332892124425</c:v>
                </c:pt>
                <c:pt idx="205">
                  <c:v>0.91264063534083384</c:v>
                </c:pt>
                <c:pt idx="206">
                  <c:v>0.886168100595632</c:v>
                </c:pt>
                <c:pt idx="207">
                  <c:v>0.8395102581072138</c:v>
                </c:pt>
                <c:pt idx="208">
                  <c:v>0.76472534745201848</c:v>
                </c:pt>
                <c:pt idx="209">
                  <c:v>0.65155526141628062</c:v>
                </c:pt>
                <c:pt idx="210">
                  <c:v>0.5420251489080079</c:v>
                </c:pt>
                <c:pt idx="211">
                  <c:v>0.47385837193911318</c:v>
                </c:pt>
                <c:pt idx="212">
                  <c:v>0.47352746525479816</c:v>
                </c:pt>
                <c:pt idx="213">
                  <c:v>0.52250165453342157</c:v>
                </c:pt>
                <c:pt idx="214">
                  <c:v>0.62839179351422902</c:v>
                </c:pt>
                <c:pt idx="215">
                  <c:v>0.74784910655195236</c:v>
                </c:pt>
                <c:pt idx="216">
                  <c:v>0.8510919920582396</c:v>
                </c:pt>
                <c:pt idx="217">
                  <c:v>0.9046988749172733</c:v>
                </c:pt>
                <c:pt idx="218">
                  <c:v>0.92686962276637985</c:v>
                </c:pt>
                <c:pt idx="219">
                  <c:v>0.93745863666446061</c:v>
                </c:pt>
                <c:pt idx="220">
                  <c:v>0.94937127729980142</c:v>
                </c:pt>
                <c:pt idx="221">
                  <c:v>0.94804765056254137</c:v>
                </c:pt>
                <c:pt idx="222">
                  <c:v>0.9510258107213766</c:v>
                </c:pt>
                <c:pt idx="223">
                  <c:v>0.93878226340172066</c:v>
                </c:pt>
                <c:pt idx="224">
                  <c:v>0.90800794176042354</c:v>
                </c:pt>
                <c:pt idx="225">
                  <c:v>0.85837193911317011</c:v>
                </c:pt>
                <c:pt idx="226">
                  <c:v>0.77266710787557913</c:v>
                </c:pt>
                <c:pt idx="227">
                  <c:v>0.64824619457313037</c:v>
                </c:pt>
                <c:pt idx="228">
                  <c:v>0.53673064195896758</c:v>
                </c:pt>
                <c:pt idx="229">
                  <c:v>0.47253474520185307</c:v>
                </c:pt>
                <c:pt idx="230">
                  <c:v>0.486101919258769</c:v>
                </c:pt>
                <c:pt idx="231">
                  <c:v>0.54434149569821311</c:v>
                </c:pt>
                <c:pt idx="232">
                  <c:v>0.65618795499669091</c:v>
                </c:pt>
                <c:pt idx="233">
                  <c:v>0.7792852415618795</c:v>
                </c:pt>
                <c:pt idx="234">
                  <c:v>0.86598279285241564</c:v>
                </c:pt>
                <c:pt idx="235">
                  <c:v>0.90833884844473856</c:v>
                </c:pt>
                <c:pt idx="236">
                  <c:v>0.91958967571144934</c:v>
                </c:pt>
                <c:pt idx="237">
                  <c:v>0.92984778292521508</c:v>
                </c:pt>
                <c:pt idx="238">
                  <c:v>0.93679682329583058</c:v>
                </c:pt>
                <c:pt idx="239">
                  <c:v>0.92918596955658506</c:v>
                </c:pt>
                <c:pt idx="240">
                  <c:v>0.93282594308405031</c:v>
                </c:pt>
                <c:pt idx="241">
                  <c:v>0.90866975512905357</c:v>
                </c:pt>
                <c:pt idx="242">
                  <c:v>0.87789543348775645</c:v>
                </c:pt>
                <c:pt idx="243">
                  <c:v>0.81601588352084709</c:v>
                </c:pt>
                <c:pt idx="244">
                  <c:v>0.72203838517538055</c:v>
                </c:pt>
                <c:pt idx="245">
                  <c:v>0.60489741892786231</c:v>
                </c:pt>
                <c:pt idx="246">
                  <c:v>0.50562541363335545</c:v>
                </c:pt>
                <c:pt idx="247">
                  <c:v>0.47088021178027795</c:v>
                </c:pt>
                <c:pt idx="248">
                  <c:v>0.49470549305095962</c:v>
                </c:pt>
                <c:pt idx="249">
                  <c:v>0.5744540039708802</c:v>
                </c:pt>
                <c:pt idx="250">
                  <c:v>0.68927862342819324</c:v>
                </c:pt>
                <c:pt idx="251">
                  <c:v>0.79847782925215094</c:v>
                </c:pt>
                <c:pt idx="252">
                  <c:v>0.8765718067504964</c:v>
                </c:pt>
                <c:pt idx="253">
                  <c:v>0.91230972865651883</c:v>
                </c:pt>
                <c:pt idx="254">
                  <c:v>0.93580410324288554</c:v>
                </c:pt>
                <c:pt idx="255">
                  <c:v>0.93778954334877562</c:v>
                </c:pt>
                <c:pt idx="256">
                  <c:v>0.93679682329583058</c:v>
                </c:pt>
                <c:pt idx="257">
                  <c:v>0.9185969556585043</c:v>
                </c:pt>
                <c:pt idx="258">
                  <c:v>0.88815354070152219</c:v>
                </c:pt>
                <c:pt idx="259">
                  <c:v>0.84976836532097944</c:v>
                </c:pt>
                <c:pt idx="260">
                  <c:v>0.79053606882859029</c:v>
                </c:pt>
                <c:pt idx="261">
                  <c:v>0.68894771674387822</c:v>
                </c:pt>
                <c:pt idx="262">
                  <c:v>0.58074123097286567</c:v>
                </c:pt>
                <c:pt idx="263">
                  <c:v>0.49338186631369951</c:v>
                </c:pt>
                <c:pt idx="264">
                  <c:v>0.46690933156849768</c:v>
                </c:pt>
                <c:pt idx="265">
                  <c:v>0.48874917273328922</c:v>
                </c:pt>
                <c:pt idx="266">
                  <c:v>0.57147584381204497</c:v>
                </c:pt>
                <c:pt idx="267">
                  <c:v>0.68994043679682326</c:v>
                </c:pt>
                <c:pt idx="268">
                  <c:v>0.81369953673064199</c:v>
                </c:pt>
                <c:pt idx="269">
                  <c:v>0.89576439444076772</c:v>
                </c:pt>
                <c:pt idx="270">
                  <c:v>0.94275314361350104</c:v>
                </c:pt>
                <c:pt idx="271">
                  <c:v>0.95665122435473193</c:v>
                </c:pt>
                <c:pt idx="272">
                  <c:v>0.96326935804103242</c:v>
                </c:pt>
                <c:pt idx="273">
                  <c:v>0.96856386499007285</c:v>
                </c:pt>
                <c:pt idx="274">
                  <c:v>0.97021839841164792</c:v>
                </c:pt>
                <c:pt idx="275">
                  <c:v>0.95929847782925215</c:v>
                </c:pt>
                <c:pt idx="276">
                  <c:v>0.94142951687624088</c:v>
                </c:pt>
                <c:pt idx="277">
                  <c:v>0.90072799470549303</c:v>
                </c:pt>
                <c:pt idx="278">
                  <c:v>0.82892124420913305</c:v>
                </c:pt>
                <c:pt idx="279">
                  <c:v>0.71508934480476505</c:v>
                </c:pt>
                <c:pt idx="280">
                  <c:v>0.59563203176704171</c:v>
                </c:pt>
                <c:pt idx="281">
                  <c:v>0.50430178689609528</c:v>
                </c:pt>
                <c:pt idx="282">
                  <c:v>0.47882197220383854</c:v>
                </c:pt>
                <c:pt idx="283">
                  <c:v>0.51720714758438124</c:v>
                </c:pt>
                <c:pt idx="284">
                  <c:v>0.60589013898080746</c:v>
                </c:pt>
                <c:pt idx="285">
                  <c:v>0.72600926538716082</c:v>
                </c:pt>
                <c:pt idx="286">
                  <c:v>0.84348113831899407</c:v>
                </c:pt>
                <c:pt idx="287">
                  <c:v>0.91694242223692923</c:v>
                </c:pt>
                <c:pt idx="288">
                  <c:v>0.94705493050959633</c:v>
                </c:pt>
                <c:pt idx="289">
                  <c:v>0.96029119788219719</c:v>
                </c:pt>
                <c:pt idx="290">
                  <c:v>0.96724023825281269</c:v>
                </c:pt>
                <c:pt idx="291">
                  <c:v>0.96558570483123762</c:v>
                </c:pt>
                <c:pt idx="292">
                  <c:v>0.96326935804103242</c:v>
                </c:pt>
                <c:pt idx="293">
                  <c:v>0.94705493050959633</c:v>
                </c:pt>
                <c:pt idx="294">
                  <c:v>0.9232296492389146</c:v>
                </c:pt>
                <c:pt idx="295">
                  <c:v>0.87425545996029119</c:v>
                </c:pt>
                <c:pt idx="296">
                  <c:v>0.79649238914626075</c:v>
                </c:pt>
                <c:pt idx="297">
                  <c:v>0.68696227663798803</c:v>
                </c:pt>
                <c:pt idx="298">
                  <c:v>0.57180675049635998</c:v>
                </c:pt>
                <c:pt idx="299">
                  <c:v>0.49139642620780938</c:v>
                </c:pt>
                <c:pt idx="300">
                  <c:v>0.4824619457313038</c:v>
                </c:pt>
                <c:pt idx="301">
                  <c:v>0.53275976174718731</c:v>
                </c:pt>
                <c:pt idx="302">
                  <c:v>0.62772998014559889</c:v>
                </c:pt>
                <c:pt idx="303">
                  <c:v>0.74818001323626737</c:v>
                </c:pt>
                <c:pt idx="304">
                  <c:v>0.85473196558570486</c:v>
                </c:pt>
                <c:pt idx="305">
                  <c:v>0.91264063534083384</c:v>
                </c:pt>
                <c:pt idx="306">
                  <c:v>0.94242223692918592</c:v>
                </c:pt>
                <c:pt idx="307">
                  <c:v>0.94937127729980142</c:v>
                </c:pt>
                <c:pt idx="308">
                  <c:v>0.9536730641958967</c:v>
                </c:pt>
                <c:pt idx="309">
                  <c:v>0.94473858371939112</c:v>
                </c:pt>
                <c:pt idx="310">
                  <c:v>0.94308405029781606</c:v>
                </c:pt>
                <c:pt idx="311">
                  <c:v>0.91032428855062875</c:v>
                </c:pt>
                <c:pt idx="312">
                  <c:v>0.87425545996029119</c:v>
                </c:pt>
                <c:pt idx="313">
                  <c:v>0.80145598941098606</c:v>
                </c:pt>
                <c:pt idx="314">
                  <c:v>0.69920582395764397</c:v>
                </c:pt>
                <c:pt idx="315">
                  <c:v>0.58272667107875575</c:v>
                </c:pt>
                <c:pt idx="316">
                  <c:v>0.50761085373924553</c:v>
                </c:pt>
                <c:pt idx="317">
                  <c:v>0.47849106551952347</c:v>
                </c:pt>
                <c:pt idx="318">
                  <c:v>0.52217074784910655</c:v>
                </c:pt>
                <c:pt idx="319">
                  <c:v>0.60853739245532756</c:v>
                </c:pt>
                <c:pt idx="320">
                  <c:v>0.72667107875579084</c:v>
                </c:pt>
                <c:pt idx="321">
                  <c:v>0.83355393778954334</c:v>
                </c:pt>
                <c:pt idx="322">
                  <c:v>0.90105890138980804</c:v>
                </c:pt>
                <c:pt idx="323">
                  <c:v>0.93315684976836533</c:v>
                </c:pt>
                <c:pt idx="324">
                  <c:v>0.94837855724685638</c:v>
                </c:pt>
                <c:pt idx="325">
                  <c:v>0.96029119788219719</c:v>
                </c:pt>
                <c:pt idx="326">
                  <c:v>0.95400397088021183</c:v>
                </c:pt>
                <c:pt idx="327">
                  <c:v>0.95301125082726668</c:v>
                </c:pt>
                <c:pt idx="328">
                  <c:v>0.94010589013898083</c:v>
                </c:pt>
                <c:pt idx="329">
                  <c:v>0.90138980807412306</c:v>
                </c:pt>
                <c:pt idx="330">
                  <c:v>0.85440105890138984</c:v>
                </c:pt>
                <c:pt idx="331">
                  <c:v>0.7627399073461284</c:v>
                </c:pt>
                <c:pt idx="332">
                  <c:v>0.65684976836532094</c:v>
                </c:pt>
                <c:pt idx="333">
                  <c:v>0.54996690933156844</c:v>
                </c:pt>
                <c:pt idx="334">
                  <c:v>0.48577101257445399</c:v>
                </c:pt>
                <c:pt idx="335">
                  <c:v>0.47584381204500331</c:v>
                </c:pt>
                <c:pt idx="336">
                  <c:v>0.53011250827266709</c:v>
                </c:pt>
                <c:pt idx="337">
                  <c:v>0.62309728656518859</c:v>
                </c:pt>
                <c:pt idx="338">
                  <c:v>0.7418927862342819</c:v>
                </c:pt>
                <c:pt idx="339">
                  <c:v>0.83156849768365326</c:v>
                </c:pt>
                <c:pt idx="340">
                  <c:v>0.88881535407015222</c:v>
                </c:pt>
                <c:pt idx="341">
                  <c:v>0.90536068828590333</c:v>
                </c:pt>
                <c:pt idx="342">
                  <c:v>0.91230972865651883</c:v>
                </c:pt>
                <c:pt idx="343">
                  <c:v>0.91131700860357379</c:v>
                </c:pt>
                <c:pt idx="344">
                  <c:v>0.90668431502316349</c:v>
                </c:pt>
                <c:pt idx="345">
                  <c:v>0.88782263401720718</c:v>
                </c:pt>
                <c:pt idx="346">
                  <c:v>0.8557246856386499</c:v>
                </c:pt>
                <c:pt idx="347">
                  <c:v>0.80377233620119126</c:v>
                </c:pt>
                <c:pt idx="348">
                  <c:v>0.73262739907346131</c:v>
                </c:pt>
                <c:pt idx="349">
                  <c:v>0.63600264725347455</c:v>
                </c:pt>
                <c:pt idx="350">
                  <c:v>0.54665784248841831</c:v>
                </c:pt>
                <c:pt idx="351">
                  <c:v>0.49768365320979485</c:v>
                </c:pt>
                <c:pt idx="352">
                  <c:v>0.49834546657842488</c:v>
                </c:pt>
                <c:pt idx="353">
                  <c:v>0.55956320317670416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CC34-481E-B235-32BDBF85079E}"/>
            </c:ext>
          </c:extLst>
        </c:ser>
        <c:ser>
          <c:idx val="1"/>
          <c:order val="1"/>
          <c:tx>
            <c:v>Opposite Orientation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yVal>
            <c:numRef>
              <c:f>Sheet1!$H$4:$H$357</c:f>
              <c:numCache>
                <c:formatCode>0.00E+00</c:formatCode>
                <c:ptCount val="354"/>
                <c:pt idx="0">
                  <c:v>0.74337400084139671</c:v>
                </c:pt>
                <c:pt idx="1">
                  <c:v>0.67038283550694155</c:v>
                </c:pt>
                <c:pt idx="2">
                  <c:v>0.64177534707614636</c:v>
                </c:pt>
                <c:pt idx="3">
                  <c:v>0.64345814051325201</c:v>
                </c:pt>
                <c:pt idx="4">
                  <c:v>0.68405553218342452</c:v>
                </c:pt>
                <c:pt idx="5">
                  <c:v>0.75452250736222126</c:v>
                </c:pt>
                <c:pt idx="6">
                  <c:v>0.82141354648716869</c:v>
                </c:pt>
                <c:pt idx="7">
                  <c:v>0.8758939840134623</c:v>
                </c:pt>
                <c:pt idx="8">
                  <c:v>0.90618426588136303</c:v>
                </c:pt>
                <c:pt idx="9">
                  <c:v>0.92553639040807745</c:v>
                </c:pt>
                <c:pt idx="10">
                  <c:v>0.93500210349179635</c:v>
                </c:pt>
                <c:pt idx="11">
                  <c:v>0.94236432477913334</c:v>
                </c:pt>
                <c:pt idx="12">
                  <c:v>0.94089188052166595</c:v>
                </c:pt>
                <c:pt idx="13">
                  <c:v>0.94005048380311318</c:v>
                </c:pt>
                <c:pt idx="14">
                  <c:v>0.92553639040807745</c:v>
                </c:pt>
                <c:pt idx="15">
                  <c:v>0.90387042490534286</c:v>
                </c:pt>
                <c:pt idx="16">
                  <c:v>0.85633151030710986</c:v>
                </c:pt>
                <c:pt idx="17">
                  <c:v>0.7789230122002524</c:v>
                </c:pt>
                <c:pt idx="18">
                  <c:v>0.67984854859066046</c:v>
                </c:pt>
                <c:pt idx="19">
                  <c:v>0.63062684055532181</c:v>
                </c:pt>
                <c:pt idx="20">
                  <c:v>0.61968868321413551</c:v>
                </c:pt>
                <c:pt idx="21">
                  <c:v>0.64051325199831721</c:v>
                </c:pt>
                <c:pt idx="22">
                  <c:v>0.70845603702145565</c:v>
                </c:pt>
                <c:pt idx="23">
                  <c:v>0.80143037442153975</c:v>
                </c:pt>
                <c:pt idx="24">
                  <c:v>0.88115271350441737</c:v>
                </c:pt>
                <c:pt idx="25">
                  <c:v>0.93079511989903241</c:v>
                </c:pt>
                <c:pt idx="26">
                  <c:v>0.95288178376104338</c:v>
                </c:pt>
                <c:pt idx="27">
                  <c:v>0.96613378207824985</c:v>
                </c:pt>
                <c:pt idx="28">
                  <c:v>0.96655448043752634</c:v>
                </c:pt>
                <c:pt idx="29">
                  <c:v>0.96571308371897346</c:v>
                </c:pt>
                <c:pt idx="30">
                  <c:v>0.95793016407236009</c:v>
                </c:pt>
                <c:pt idx="31">
                  <c:v>0.94720235591081192</c:v>
                </c:pt>
                <c:pt idx="32">
                  <c:v>0.92175010517458977</c:v>
                </c:pt>
                <c:pt idx="33">
                  <c:v>0.88409760201935217</c:v>
                </c:pt>
                <c:pt idx="34">
                  <c:v>0.79617164493058479</c:v>
                </c:pt>
                <c:pt idx="35">
                  <c:v>0.69373159444678167</c:v>
                </c:pt>
                <c:pt idx="36">
                  <c:v>0.63483382414808587</c:v>
                </c:pt>
                <c:pt idx="37">
                  <c:v>0.6211611274716029</c:v>
                </c:pt>
                <c:pt idx="38">
                  <c:v>0.63862010938157343</c:v>
                </c:pt>
                <c:pt idx="39">
                  <c:v>0.70530079932688261</c:v>
                </c:pt>
                <c:pt idx="40">
                  <c:v>0.79490954985275553</c:v>
                </c:pt>
                <c:pt idx="41">
                  <c:v>0.8857803954564577</c:v>
                </c:pt>
                <c:pt idx="42">
                  <c:v>0.93310896087505257</c:v>
                </c:pt>
                <c:pt idx="43">
                  <c:v>0.96213714766512415</c:v>
                </c:pt>
                <c:pt idx="44">
                  <c:v>0.98148927219183846</c:v>
                </c:pt>
                <c:pt idx="45">
                  <c:v>0.99411022297013041</c:v>
                </c:pt>
                <c:pt idx="46">
                  <c:v>0.99453092132940679</c:v>
                </c:pt>
                <c:pt idx="47">
                  <c:v>0.99726546066470345</c:v>
                </c:pt>
                <c:pt idx="48">
                  <c:v>0.98527555742532602</c:v>
                </c:pt>
                <c:pt idx="49">
                  <c:v>0.97055111485065204</c:v>
                </c:pt>
                <c:pt idx="50">
                  <c:v>0.93773664282709301</c:v>
                </c:pt>
                <c:pt idx="51">
                  <c:v>0.87799747580984433</c:v>
                </c:pt>
                <c:pt idx="52">
                  <c:v>0.77913336137989064</c:v>
                </c:pt>
                <c:pt idx="53">
                  <c:v>0.67522086663862013</c:v>
                </c:pt>
                <c:pt idx="54">
                  <c:v>0.62578880942364323</c:v>
                </c:pt>
                <c:pt idx="55">
                  <c:v>0.6226335717290703</c:v>
                </c:pt>
                <c:pt idx="56">
                  <c:v>0.64598233066891042</c:v>
                </c:pt>
                <c:pt idx="57">
                  <c:v>0.72633571729070256</c:v>
                </c:pt>
                <c:pt idx="58">
                  <c:v>0.82414808582246524</c:v>
                </c:pt>
                <c:pt idx="59">
                  <c:v>0.9084981068573833</c:v>
                </c:pt>
                <c:pt idx="60">
                  <c:v>0.94467816575515351</c:v>
                </c:pt>
                <c:pt idx="61">
                  <c:v>0.97728228859907451</c:v>
                </c:pt>
                <c:pt idx="62">
                  <c:v>0.98822044594026082</c:v>
                </c:pt>
                <c:pt idx="63">
                  <c:v>1</c:v>
                </c:pt>
                <c:pt idx="64">
                  <c:v>0.99936895246108537</c:v>
                </c:pt>
                <c:pt idx="65">
                  <c:v>0.99747580984434159</c:v>
                </c:pt>
                <c:pt idx="66">
                  <c:v>0.98359276398822049</c:v>
                </c:pt>
                <c:pt idx="67">
                  <c:v>0.96739587715607911</c:v>
                </c:pt>
                <c:pt idx="68">
                  <c:v>0.92553639040807745</c:v>
                </c:pt>
                <c:pt idx="69">
                  <c:v>0.85654185948674799</c:v>
                </c:pt>
                <c:pt idx="70">
                  <c:v>0.74884307951198992</c:v>
                </c:pt>
                <c:pt idx="71">
                  <c:v>0.65313420277660916</c:v>
                </c:pt>
                <c:pt idx="72">
                  <c:v>0.62095077829196466</c:v>
                </c:pt>
                <c:pt idx="73">
                  <c:v>0.6241060159865377</c:v>
                </c:pt>
                <c:pt idx="74">
                  <c:v>0.66133782078249892</c:v>
                </c:pt>
                <c:pt idx="75">
                  <c:v>0.75241901556583934</c:v>
                </c:pt>
                <c:pt idx="76">
                  <c:v>0.85717290702566262</c:v>
                </c:pt>
                <c:pt idx="77">
                  <c:v>0.92343289861169542</c:v>
                </c:pt>
                <c:pt idx="78">
                  <c:v>0.9619267984854859</c:v>
                </c:pt>
                <c:pt idx="79">
                  <c:v>0.98190997055111484</c:v>
                </c:pt>
                <c:pt idx="80">
                  <c:v>0.98779974758098443</c:v>
                </c:pt>
                <c:pt idx="81">
                  <c:v>0.99747580984434159</c:v>
                </c:pt>
                <c:pt idx="82">
                  <c:v>0.98779974758098443</c:v>
                </c:pt>
                <c:pt idx="83">
                  <c:v>0.97559949516196887</c:v>
                </c:pt>
                <c:pt idx="84">
                  <c:v>0.95225073622212875</c:v>
                </c:pt>
                <c:pt idx="85">
                  <c:v>0.91796381994110221</c:v>
                </c:pt>
                <c:pt idx="86">
                  <c:v>0.84728649558266722</c:v>
                </c:pt>
                <c:pt idx="87">
                  <c:v>0.74169120740429118</c:v>
                </c:pt>
                <c:pt idx="88">
                  <c:v>0.63378207824989485</c:v>
                </c:pt>
                <c:pt idx="89">
                  <c:v>0.59381573411863697</c:v>
                </c:pt>
                <c:pt idx="90">
                  <c:v>0.59108119478334031</c:v>
                </c:pt>
                <c:pt idx="91">
                  <c:v>0.61611274716028608</c:v>
                </c:pt>
                <c:pt idx="92">
                  <c:v>0.69246949936895241</c:v>
                </c:pt>
                <c:pt idx="93">
                  <c:v>0.79448885149347914</c:v>
                </c:pt>
                <c:pt idx="94">
                  <c:v>0.86453512831299961</c:v>
                </c:pt>
                <c:pt idx="95">
                  <c:v>0.91123264619267985</c:v>
                </c:pt>
                <c:pt idx="96">
                  <c:v>0.93857803954564578</c:v>
                </c:pt>
                <c:pt idx="97">
                  <c:v>0.95835086243163647</c:v>
                </c:pt>
                <c:pt idx="98">
                  <c:v>0.96634413125788809</c:v>
                </c:pt>
                <c:pt idx="99">
                  <c:v>0.96823727387463188</c:v>
                </c:pt>
                <c:pt idx="100">
                  <c:v>0.9520403870424905</c:v>
                </c:pt>
                <c:pt idx="101">
                  <c:v>0.93794699200673115</c:v>
                </c:pt>
                <c:pt idx="102">
                  <c:v>0.91712242322254944</c:v>
                </c:pt>
                <c:pt idx="103">
                  <c:v>0.88157341186369376</c:v>
                </c:pt>
                <c:pt idx="104">
                  <c:v>0.80900294488851499</c:v>
                </c:pt>
                <c:pt idx="105">
                  <c:v>0.70151451409339505</c:v>
                </c:pt>
                <c:pt idx="106">
                  <c:v>0.61379890618426591</c:v>
                </c:pt>
                <c:pt idx="107">
                  <c:v>0.5845603702145562</c:v>
                </c:pt>
                <c:pt idx="108">
                  <c:v>0.59402608329827511</c:v>
                </c:pt>
                <c:pt idx="109">
                  <c:v>0.63609591922591502</c:v>
                </c:pt>
                <c:pt idx="110">
                  <c:v>0.73075305006310476</c:v>
                </c:pt>
                <c:pt idx="111">
                  <c:v>0.84160706773243588</c:v>
                </c:pt>
                <c:pt idx="112">
                  <c:v>0.90197728228859908</c:v>
                </c:pt>
                <c:pt idx="113">
                  <c:v>0.93352965923432896</c:v>
                </c:pt>
                <c:pt idx="114">
                  <c:v>0.94320572149768611</c:v>
                </c:pt>
                <c:pt idx="115">
                  <c:v>0.95708876735380732</c:v>
                </c:pt>
                <c:pt idx="116">
                  <c:v>0.95161968868321412</c:v>
                </c:pt>
                <c:pt idx="117">
                  <c:v>0.94825410180900294</c:v>
                </c:pt>
                <c:pt idx="118">
                  <c:v>0.93563315103071099</c:v>
                </c:pt>
                <c:pt idx="119">
                  <c:v>0.91354648716870002</c:v>
                </c:pt>
                <c:pt idx="120">
                  <c:v>0.87694572991165332</c:v>
                </c:pt>
                <c:pt idx="121">
                  <c:v>0.81299957930164068</c:v>
                </c:pt>
                <c:pt idx="122">
                  <c:v>0.70214556163230968</c:v>
                </c:pt>
                <c:pt idx="123">
                  <c:v>0.61695414387883885</c:v>
                </c:pt>
                <c:pt idx="124">
                  <c:v>0.5845603702145562</c:v>
                </c:pt>
                <c:pt idx="125">
                  <c:v>0.59718132099284815</c:v>
                </c:pt>
                <c:pt idx="126">
                  <c:v>0.63904080774084981</c:v>
                </c:pt>
                <c:pt idx="127">
                  <c:v>0.73706352545225073</c:v>
                </c:pt>
                <c:pt idx="128">
                  <c:v>0.85570046276819522</c:v>
                </c:pt>
                <c:pt idx="129">
                  <c:v>0.92469499368952457</c:v>
                </c:pt>
                <c:pt idx="130">
                  <c:v>0.95835086243163647</c:v>
                </c:pt>
                <c:pt idx="131">
                  <c:v>0.98127892301220021</c:v>
                </c:pt>
                <c:pt idx="132">
                  <c:v>0.98506520824568788</c:v>
                </c:pt>
                <c:pt idx="133">
                  <c:v>0.98885149347917545</c:v>
                </c:pt>
                <c:pt idx="134">
                  <c:v>0.97728228859907451</c:v>
                </c:pt>
                <c:pt idx="135">
                  <c:v>0.96213714766512415</c:v>
                </c:pt>
                <c:pt idx="136">
                  <c:v>0.94005048380311318</c:v>
                </c:pt>
                <c:pt idx="137">
                  <c:v>0.9114429953723181</c:v>
                </c:pt>
                <c:pt idx="138">
                  <c:v>0.86958350862431633</c:v>
                </c:pt>
                <c:pt idx="139">
                  <c:v>0.79364745477492638</c:v>
                </c:pt>
                <c:pt idx="140">
                  <c:v>0.67437946992006736</c:v>
                </c:pt>
                <c:pt idx="141">
                  <c:v>0.60054690786705933</c:v>
                </c:pt>
                <c:pt idx="142">
                  <c:v>0.57341186369373165</c:v>
                </c:pt>
                <c:pt idx="143">
                  <c:v>0.58035338662179214</c:v>
                </c:pt>
                <c:pt idx="144">
                  <c:v>0.62936474547749266</c:v>
                </c:pt>
                <c:pt idx="145">
                  <c:v>0.72864955826672273</c:v>
                </c:pt>
                <c:pt idx="146">
                  <c:v>0.82877576777450568</c:v>
                </c:pt>
                <c:pt idx="147">
                  <c:v>0.90029448885149344</c:v>
                </c:pt>
                <c:pt idx="148">
                  <c:v>0.93058477071939416</c:v>
                </c:pt>
                <c:pt idx="149">
                  <c:v>0.95519562473706354</c:v>
                </c:pt>
                <c:pt idx="150">
                  <c:v>0.95645771981489269</c:v>
                </c:pt>
                <c:pt idx="151">
                  <c:v>0.9535128312999579</c:v>
                </c:pt>
                <c:pt idx="152">
                  <c:v>0.94299537231804798</c:v>
                </c:pt>
                <c:pt idx="153">
                  <c:v>0.92911232646192676</c:v>
                </c:pt>
                <c:pt idx="154">
                  <c:v>0.91586032814472018</c:v>
                </c:pt>
                <c:pt idx="155">
                  <c:v>0.89272191838451831</c:v>
                </c:pt>
                <c:pt idx="156">
                  <c:v>0.84707614640302897</c:v>
                </c:pt>
                <c:pt idx="157">
                  <c:v>0.76672275978123683</c:v>
                </c:pt>
                <c:pt idx="158">
                  <c:v>0.65523769457299119</c:v>
                </c:pt>
                <c:pt idx="159">
                  <c:v>0.58876735380732015</c:v>
                </c:pt>
                <c:pt idx="160">
                  <c:v>0.56857383256205296</c:v>
                </c:pt>
                <c:pt idx="161">
                  <c:v>0.5870845603702145</c:v>
                </c:pt>
                <c:pt idx="162">
                  <c:v>0.64324779133361376</c:v>
                </c:pt>
                <c:pt idx="163">
                  <c:v>0.74421539755994948</c:v>
                </c:pt>
                <c:pt idx="164">
                  <c:v>0.83445519562473702</c:v>
                </c:pt>
                <c:pt idx="165">
                  <c:v>0.89251156920488006</c:v>
                </c:pt>
                <c:pt idx="166">
                  <c:v>0.91796381994110221</c:v>
                </c:pt>
                <c:pt idx="167">
                  <c:v>0.93016407236011778</c:v>
                </c:pt>
                <c:pt idx="168">
                  <c:v>0.93331931005469082</c:v>
                </c:pt>
                <c:pt idx="169">
                  <c:v>0.93268826251577619</c:v>
                </c:pt>
                <c:pt idx="170">
                  <c:v>0.92616743794699197</c:v>
                </c:pt>
                <c:pt idx="171">
                  <c:v>0.9169120740429112</c:v>
                </c:pt>
                <c:pt idx="172">
                  <c:v>0.89377366428270932</c:v>
                </c:pt>
                <c:pt idx="173">
                  <c:v>0.86095919225915019</c:v>
                </c:pt>
                <c:pt idx="174">
                  <c:v>0.77408498106857382</c:v>
                </c:pt>
                <c:pt idx="175">
                  <c:v>0.66996213714766517</c:v>
                </c:pt>
                <c:pt idx="176">
                  <c:v>0.59528817837610437</c:v>
                </c:pt>
                <c:pt idx="177">
                  <c:v>0.57719814892721921</c:v>
                </c:pt>
                <c:pt idx="178">
                  <c:v>0.59318468657972234</c:v>
                </c:pt>
                <c:pt idx="179">
                  <c:v>0.65439629785443831</c:v>
                </c:pt>
                <c:pt idx="180">
                  <c:v>0.75957088767353809</c:v>
                </c:pt>
                <c:pt idx="181">
                  <c:v>0.86369373159444673</c:v>
                </c:pt>
                <c:pt idx="182">
                  <c:v>0.91817416912074046</c:v>
                </c:pt>
                <c:pt idx="183">
                  <c:v>0.9480437526293648</c:v>
                </c:pt>
                <c:pt idx="184">
                  <c:v>0.9535128312999579</c:v>
                </c:pt>
                <c:pt idx="185">
                  <c:v>0.94425746739587713</c:v>
                </c:pt>
                <c:pt idx="186">
                  <c:v>0.93142616743794704</c:v>
                </c:pt>
                <c:pt idx="187">
                  <c:v>0.91018090029448884</c:v>
                </c:pt>
                <c:pt idx="188">
                  <c:v>0.89924274295330253</c:v>
                </c:pt>
                <c:pt idx="189">
                  <c:v>0.8773664282709297</c:v>
                </c:pt>
                <c:pt idx="190">
                  <c:v>0.84644509886411445</c:v>
                </c:pt>
                <c:pt idx="191">
                  <c:v>0.80079932688262512</c:v>
                </c:pt>
                <c:pt idx="192">
                  <c:v>0.7111905763567522</c:v>
                </c:pt>
                <c:pt idx="193">
                  <c:v>0.62053007993268827</c:v>
                </c:pt>
                <c:pt idx="194">
                  <c:v>0.57004627681952036</c:v>
                </c:pt>
                <c:pt idx="195">
                  <c:v>0.563315103071098</c:v>
                </c:pt>
                <c:pt idx="196">
                  <c:v>0.59023979806478755</c:v>
                </c:pt>
                <c:pt idx="197">
                  <c:v>0.66870004206983591</c:v>
                </c:pt>
                <c:pt idx="198">
                  <c:v>0.77092974337400089</c:v>
                </c:pt>
                <c:pt idx="199">
                  <c:v>0.86137989061842657</c:v>
                </c:pt>
                <c:pt idx="200">
                  <c:v>0.90639461506100127</c:v>
                </c:pt>
                <c:pt idx="201">
                  <c:v>0.92553639040807745</c:v>
                </c:pt>
                <c:pt idx="202">
                  <c:v>0.92869162810265038</c:v>
                </c:pt>
                <c:pt idx="203">
                  <c:v>0.9223811527135044</c:v>
                </c:pt>
                <c:pt idx="204">
                  <c:v>0.91670172486327306</c:v>
                </c:pt>
                <c:pt idx="205">
                  <c:v>0.90976020193521245</c:v>
                </c:pt>
                <c:pt idx="206">
                  <c:v>0.89461506100126209</c:v>
                </c:pt>
                <c:pt idx="207">
                  <c:v>0.86453512831299961</c:v>
                </c:pt>
                <c:pt idx="208">
                  <c:v>0.81615481699621373</c:v>
                </c:pt>
                <c:pt idx="209">
                  <c:v>0.73432898611695419</c:v>
                </c:pt>
                <c:pt idx="210">
                  <c:v>0.63925115692048806</c:v>
                </c:pt>
                <c:pt idx="211">
                  <c:v>0.58182583087925954</c:v>
                </c:pt>
                <c:pt idx="212">
                  <c:v>0.57425326041228442</c:v>
                </c:pt>
                <c:pt idx="213">
                  <c:v>0.60643668489692892</c:v>
                </c:pt>
                <c:pt idx="214">
                  <c:v>0.6760622633571729</c:v>
                </c:pt>
                <c:pt idx="215">
                  <c:v>0.79175431215818259</c:v>
                </c:pt>
                <c:pt idx="216">
                  <c:v>0.88346655448043754</c:v>
                </c:pt>
                <c:pt idx="217">
                  <c:v>0.94068153134202781</c:v>
                </c:pt>
                <c:pt idx="218">
                  <c:v>0.96108540176693313</c:v>
                </c:pt>
                <c:pt idx="219">
                  <c:v>0.96108540176693313</c:v>
                </c:pt>
                <c:pt idx="220">
                  <c:v>0.95708876735380732</c:v>
                </c:pt>
                <c:pt idx="221">
                  <c:v>0.95161968868321412</c:v>
                </c:pt>
                <c:pt idx="222">
                  <c:v>0.94488851493479176</c:v>
                </c:pt>
                <c:pt idx="223">
                  <c:v>0.93163651661758518</c:v>
                </c:pt>
                <c:pt idx="224">
                  <c:v>0.91312578880942363</c:v>
                </c:pt>
                <c:pt idx="225">
                  <c:v>0.88136306268405551</c:v>
                </c:pt>
                <c:pt idx="226">
                  <c:v>0.83151030710980223</c:v>
                </c:pt>
                <c:pt idx="227">
                  <c:v>0.74021876314682378</c:v>
                </c:pt>
                <c:pt idx="228">
                  <c:v>0.63357172907025661</c:v>
                </c:pt>
                <c:pt idx="229">
                  <c:v>0.5860328144720236</c:v>
                </c:pt>
                <c:pt idx="230">
                  <c:v>0.58519141775347072</c:v>
                </c:pt>
                <c:pt idx="231">
                  <c:v>0.62431636516617584</c:v>
                </c:pt>
                <c:pt idx="232">
                  <c:v>0.7027766091712242</c:v>
                </c:pt>
                <c:pt idx="233">
                  <c:v>0.81173748422381153</c:v>
                </c:pt>
                <c:pt idx="234">
                  <c:v>0.89608750525872949</c:v>
                </c:pt>
                <c:pt idx="235">
                  <c:v>0.93437105595288183</c:v>
                </c:pt>
                <c:pt idx="236">
                  <c:v>0.94530921329406814</c:v>
                </c:pt>
                <c:pt idx="237">
                  <c:v>0.94362641985696261</c:v>
                </c:pt>
                <c:pt idx="238">
                  <c:v>0.94089188052166595</c:v>
                </c:pt>
                <c:pt idx="239">
                  <c:v>0.93731594446781663</c:v>
                </c:pt>
                <c:pt idx="240">
                  <c:v>0.9267984854859066</c:v>
                </c:pt>
                <c:pt idx="241">
                  <c:v>0.90744636095919229</c:v>
                </c:pt>
                <c:pt idx="242">
                  <c:v>0.8857803954564577</c:v>
                </c:pt>
                <c:pt idx="243">
                  <c:v>0.85233487589398405</c:v>
                </c:pt>
                <c:pt idx="244">
                  <c:v>0.79596129575094654</c:v>
                </c:pt>
                <c:pt idx="245">
                  <c:v>0.70172486327303318</c:v>
                </c:pt>
                <c:pt idx="246">
                  <c:v>0.61253681110643665</c:v>
                </c:pt>
                <c:pt idx="247">
                  <c:v>0.57972233908287762</c:v>
                </c:pt>
                <c:pt idx="248">
                  <c:v>0.58981909970551116</c:v>
                </c:pt>
                <c:pt idx="249">
                  <c:v>0.63819941102229705</c:v>
                </c:pt>
                <c:pt idx="250">
                  <c:v>0.71981489272191834</c:v>
                </c:pt>
                <c:pt idx="251">
                  <c:v>0.82267564156499795</c:v>
                </c:pt>
                <c:pt idx="252">
                  <c:v>0.88346655448043754</c:v>
                </c:pt>
                <c:pt idx="253">
                  <c:v>0.91838451830037859</c:v>
                </c:pt>
                <c:pt idx="254">
                  <c:v>0.928270929743374</c:v>
                </c:pt>
                <c:pt idx="255">
                  <c:v>0.93857803954564578</c:v>
                </c:pt>
                <c:pt idx="256">
                  <c:v>0.93268826251577619</c:v>
                </c:pt>
                <c:pt idx="257">
                  <c:v>0.91922591501893147</c:v>
                </c:pt>
                <c:pt idx="258">
                  <c:v>0.90218763146823733</c:v>
                </c:pt>
                <c:pt idx="259">
                  <c:v>0.87168700042069835</c:v>
                </c:pt>
                <c:pt idx="260">
                  <c:v>0.82730332351703828</c:v>
                </c:pt>
                <c:pt idx="261">
                  <c:v>0.77366428270929744</c:v>
                </c:pt>
                <c:pt idx="262">
                  <c:v>0.68657972233908293</c:v>
                </c:pt>
                <c:pt idx="263">
                  <c:v>0.61253681110643665</c:v>
                </c:pt>
                <c:pt idx="264">
                  <c:v>0.5845603702145562</c:v>
                </c:pt>
                <c:pt idx="265">
                  <c:v>0.60832982751367271</c:v>
                </c:pt>
                <c:pt idx="266">
                  <c:v>0.65565839293226758</c:v>
                </c:pt>
                <c:pt idx="267">
                  <c:v>0.74358435002103496</c:v>
                </c:pt>
                <c:pt idx="268">
                  <c:v>0.84791754312158185</c:v>
                </c:pt>
                <c:pt idx="269">
                  <c:v>0.92259150189314265</c:v>
                </c:pt>
                <c:pt idx="270">
                  <c:v>0.95961295750946574</c:v>
                </c:pt>
                <c:pt idx="271">
                  <c:v>0.97917543121581829</c:v>
                </c:pt>
                <c:pt idx="272">
                  <c:v>0.97875473285654191</c:v>
                </c:pt>
                <c:pt idx="273">
                  <c:v>0.98190997055111484</c:v>
                </c:pt>
                <c:pt idx="274">
                  <c:v>0.96802692469499374</c:v>
                </c:pt>
                <c:pt idx="275">
                  <c:v>0.96024400504838026</c:v>
                </c:pt>
                <c:pt idx="276">
                  <c:v>0.93331931005469082</c:v>
                </c:pt>
                <c:pt idx="277">
                  <c:v>0.90555321834244851</c:v>
                </c:pt>
                <c:pt idx="278">
                  <c:v>0.86600757257046701</c:v>
                </c:pt>
                <c:pt idx="279">
                  <c:v>0.80185107278081613</c:v>
                </c:pt>
                <c:pt idx="280">
                  <c:v>0.70046276819520403</c:v>
                </c:pt>
                <c:pt idx="281">
                  <c:v>0.62978544383676904</c:v>
                </c:pt>
                <c:pt idx="282">
                  <c:v>0.60832982751367271</c:v>
                </c:pt>
                <c:pt idx="283">
                  <c:v>0.62936474547749266</c:v>
                </c:pt>
                <c:pt idx="284">
                  <c:v>0.67732435843500205</c:v>
                </c:pt>
                <c:pt idx="285">
                  <c:v>0.76945729911653349</c:v>
                </c:pt>
                <c:pt idx="286">
                  <c:v>0.86537652503155238</c:v>
                </c:pt>
                <c:pt idx="287">
                  <c:v>0.93331931005469082</c:v>
                </c:pt>
                <c:pt idx="288">
                  <c:v>0.95940260832982749</c:v>
                </c:pt>
                <c:pt idx="289">
                  <c:v>0.97517879680269248</c:v>
                </c:pt>
                <c:pt idx="290">
                  <c:v>0.97538914598233062</c:v>
                </c:pt>
                <c:pt idx="291">
                  <c:v>0.9718132099284813</c:v>
                </c:pt>
                <c:pt idx="292">
                  <c:v>0.95708876735380732</c:v>
                </c:pt>
                <c:pt idx="293">
                  <c:v>0.94236432477913334</c:v>
                </c:pt>
                <c:pt idx="294">
                  <c:v>0.92364324779133367</c:v>
                </c:pt>
                <c:pt idx="295">
                  <c:v>0.89209087084560368</c:v>
                </c:pt>
                <c:pt idx="296">
                  <c:v>0.84455195624737067</c:v>
                </c:pt>
                <c:pt idx="297">
                  <c:v>0.77976440891880516</c:v>
                </c:pt>
                <c:pt idx="298">
                  <c:v>0.68573832562053005</c:v>
                </c:pt>
                <c:pt idx="299">
                  <c:v>0.62431636516617584</c:v>
                </c:pt>
                <c:pt idx="300">
                  <c:v>0.6098022717711401</c:v>
                </c:pt>
                <c:pt idx="301">
                  <c:v>0.63041649137568367</c:v>
                </c:pt>
                <c:pt idx="302">
                  <c:v>0.67879680269246945</c:v>
                </c:pt>
                <c:pt idx="303">
                  <c:v>0.77029869583508626</c:v>
                </c:pt>
                <c:pt idx="304">
                  <c:v>0.86180058897770295</c:v>
                </c:pt>
                <c:pt idx="305">
                  <c:v>0.92069835927639887</c:v>
                </c:pt>
                <c:pt idx="306">
                  <c:v>0.94720235591081192</c:v>
                </c:pt>
                <c:pt idx="307">
                  <c:v>0.96297854438367692</c:v>
                </c:pt>
                <c:pt idx="308">
                  <c:v>0.96171644930584765</c:v>
                </c:pt>
                <c:pt idx="309">
                  <c:v>0.95267143458140513</c:v>
                </c:pt>
                <c:pt idx="310">
                  <c:v>0.93416070677324359</c:v>
                </c:pt>
                <c:pt idx="311">
                  <c:v>0.91333613798906188</c:v>
                </c:pt>
                <c:pt idx="312">
                  <c:v>0.88241480858224652</c:v>
                </c:pt>
                <c:pt idx="313">
                  <c:v>0.84244846445098864</c:v>
                </c:pt>
                <c:pt idx="314">
                  <c:v>0.78607488430795125</c:v>
                </c:pt>
                <c:pt idx="315">
                  <c:v>0.70046276819520403</c:v>
                </c:pt>
                <c:pt idx="316">
                  <c:v>0.63546487168700039</c:v>
                </c:pt>
                <c:pt idx="317">
                  <c:v>0.61674379469920071</c:v>
                </c:pt>
                <c:pt idx="318">
                  <c:v>0.63041649137568367</c:v>
                </c:pt>
                <c:pt idx="319">
                  <c:v>0.67900715187210769</c:v>
                </c:pt>
                <c:pt idx="320">
                  <c:v>0.75641564997896504</c:v>
                </c:pt>
                <c:pt idx="321">
                  <c:v>0.84707614640302897</c:v>
                </c:pt>
                <c:pt idx="322">
                  <c:v>0.90723601177955404</c:v>
                </c:pt>
                <c:pt idx="323">
                  <c:v>0.94215397559949521</c:v>
                </c:pt>
                <c:pt idx="324">
                  <c:v>0.95856121161127472</c:v>
                </c:pt>
                <c:pt idx="325">
                  <c:v>0.96234749684476228</c:v>
                </c:pt>
                <c:pt idx="326">
                  <c:v>0.95708876735380732</c:v>
                </c:pt>
                <c:pt idx="327">
                  <c:v>0.9480437526293648</c:v>
                </c:pt>
                <c:pt idx="328">
                  <c:v>0.92763988220445937</c:v>
                </c:pt>
                <c:pt idx="329">
                  <c:v>0.89945309213294067</c:v>
                </c:pt>
                <c:pt idx="330">
                  <c:v>0.86579722339082876</c:v>
                </c:pt>
                <c:pt idx="331">
                  <c:v>0.8224652923853597</c:v>
                </c:pt>
                <c:pt idx="332">
                  <c:v>0.75662599915860329</c:v>
                </c:pt>
                <c:pt idx="333">
                  <c:v>0.67437946992006736</c:v>
                </c:pt>
                <c:pt idx="334">
                  <c:v>0.61842658813630624</c:v>
                </c:pt>
                <c:pt idx="335">
                  <c:v>0.59739167017248629</c:v>
                </c:pt>
                <c:pt idx="336">
                  <c:v>0.61800588977702986</c:v>
                </c:pt>
                <c:pt idx="337">
                  <c:v>0.66680689945309213</c:v>
                </c:pt>
                <c:pt idx="338">
                  <c:v>0.74968447623054268</c:v>
                </c:pt>
                <c:pt idx="339">
                  <c:v>0.83235170382835511</c:v>
                </c:pt>
                <c:pt idx="340">
                  <c:v>0.88367690366007567</c:v>
                </c:pt>
                <c:pt idx="341">
                  <c:v>0.91354648716870002</c:v>
                </c:pt>
                <c:pt idx="342">
                  <c:v>0.9238535969709718</c:v>
                </c:pt>
                <c:pt idx="343">
                  <c:v>0.92490534286916282</c:v>
                </c:pt>
                <c:pt idx="344">
                  <c:v>0.9099705511148507</c:v>
                </c:pt>
                <c:pt idx="345">
                  <c:v>0.8971392511569205</c:v>
                </c:pt>
                <c:pt idx="346">
                  <c:v>0.87063525452250734</c:v>
                </c:pt>
                <c:pt idx="347">
                  <c:v>0.84749684476230547</c:v>
                </c:pt>
                <c:pt idx="348">
                  <c:v>0.81068573832562052</c:v>
                </c:pt>
                <c:pt idx="349">
                  <c:v>0.76630206142196045</c:v>
                </c:pt>
                <c:pt idx="350">
                  <c:v>0.70488010096760623</c:v>
                </c:pt>
                <c:pt idx="351">
                  <c:v>0.66891039124947416</c:v>
                </c:pt>
                <c:pt idx="352">
                  <c:v>0.67059318468657969</c:v>
                </c:pt>
                <c:pt idx="353">
                  <c:v>0.70740429112326464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CC34-481E-B235-32BDBF85079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50441096"/>
        <c:axId val="350441424"/>
      </c:scatterChart>
      <c:valAx>
        <c:axId val="35044109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Pixels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350441424"/>
        <c:crosses val="autoZero"/>
        <c:crossBetween val="midCat"/>
      </c:valAx>
      <c:valAx>
        <c:axId val="350441424"/>
        <c:scaling>
          <c:orientation val="minMax"/>
          <c:max val="1.5"/>
          <c:min val="0.4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Normalized</a:t>
                </a:r>
                <a:r>
                  <a:rPr lang="en-GB" baseline="0"/>
                  <a:t> intensity</a:t>
                </a:r>
                <a:endParaRPr lang="en-GB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0.00E+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35044109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3462401574803151"/>
          <c:y val="0.13616905763491893"/>
          <c:w val="0.29870931758530184"/>
          <c:h val="0.1541106676733901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</c:chart>
  <c:spPr>
    <a:noFill/>
    <a:ln>
      <a:solidFill>
        <a:schemeClr val="tx1"/>
      </a:solidFill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9444225721784777"/>
          <c:y val="5.0925925925925923E-2"/>
          <c:w val="0.76802930883639553"/>
          <c:h val="0.74350320793234181"/>
        </c:manualLayout>
      </c:layout>
      <c:scatterChart>
        <c:scatterStyle val="lineMarker"/>
        <c:varyColors val="0"/>
        <c:ser>
          <c:idx val="0"/>
          <c:order val="0"/>
          <c:tx>
            <c:v>Eyepiece_Fib10mN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yVal>
            <c:numRef>
              <c:f>Sheet2!$G$4:$G$359</c:f>
              <c:numCache>
                <c:formatCode>0.00E+00</c:formatCode>
                <c:ptCount val="356"/>
                <c:pt idx="0">
                  <c:v>0.59454374412041389</c:v>
                </c:pt>
                <c:pt idx="1">
                  <c:v>0.61618062088428971</c:v>
                </c:pt>
                <c:pt idx="2">
                  <c:v>0.64957666980244588</c:v>
                </c:pt>
                <c:pt idx="3">
                  <c:v>0.67027281279397932</c:v>
                </c:pt>
                <c:pt idx="4">
                  <c:v>0.70931326434619002</c:v>
                </c:pt>
                <c:pt idx="5">
                  <c:v>0.75305738476011286</c:v>
                </c:pt>
                <c:pt idx="6">
                  <c:v>0.80244590780809033</c:v>
                </c:pt>
                <c:pt idx="7">
                  <c:v>0.81561618062088426</c:v>
                </c:pt>
                <c:pt idx="8">
                  <c:v>0.7963311382878645</c:v>
                </c:pt>
                <c:pt idx="9">
                  <c:v>0.80856067732831605</c:v>
                </c:pt>
                <c:pt idx="10">
                  <c:v>0.84054562558795864</c:v>
                </c:pt>
                <c:pt idx="11">
                  <c:v>0.86876763875823138</c:v>
                </c:pt>
                <c:pt idx="12">
                  <c:v>0.84477892756349948</c:v>
                </c:pt>
                <c:pt idx="13">
                  <c:v>0.81514581373471307</c:v>
                </c:pt>
                <c:pt idx="14">
                  <c:v>0.8047977422389464</c:v>
                </c:pt>
                <c:pt idx="15">
                  <c:v>0.83066792097836317</c:v>
                </c:pt>
                <c:pt idx="16">
                  <c:v>0.86406396989651924</c:v>
                </c:pt>
                <c:pt idx="17">
                  <c:v>0.84336782690498591</c:v>
                </c:pt>
                <c:pt idx="18">
                  <c:v>0.79209783631232367</c:v>
                </c:pt>
                <c:pt idx="19">
                  <c:v>0.74788334901222953</c:v>
                </c:pt>
                <c:pt idx="20">
                  <c:v>0.74694261523988714</c:v>
                </c:pt>
                <c:pt idx="21">
                  <c:v>0.73988711194731893</c:v>
                </c:pt>
                <c:pt idx="22">
                  <c:v>0.68203198494825967</c:v>
                </c:pt>
                <c:pt idx="23">
                  <c:v>0.62229539040451554</c:v>
                </c:pt>
                <c:pt idx="24">
                  <c:v>0.62699905926622768</c:v>
                </c:pt>
                <c:pt idx="25">
                  <c:v>0.66603951081843837</c:v>
                </c:pt>
                <c:pt idx="26">
                  <c:v>0.7347130761994356</c:v>
                </c:pt>
                <c:pt idx="27">
                  <c:v>0.7737535277516463</c:v>
                </c:pt>
                <c:pt idx="28">
                  <c:v>0.78174976481655689</c:v>
                </c:pt>
                <c:pt idx="29">
                  <c:v>0.79868297271872057</c:v>
                </c:pt>
                <c:pt idx="30">
                  <c:v>0.852304797742239</c:v>
                </c:pt>
                <c:pt idx="31">
                  <c:v>0.8824082784571966</c:v>
                </c:pt>
                <c:pt idx="32">
                  <c:v>0.86406396989651924</c:v>
                </c:pt>
                <c:pt idx="33">
                  <c:v>0.83160865475070556</c:v>
                </c:pt>
                <c:pt idx="34">
                  <c:v>0.82126058325493889</c:v>
                </c:pt>
                <c:pt idx="35">
                  <c:v>0.85559736594543745</c:v>
                </c:pt>
                <c:pt idx="36">
                  <c:v>0.88476011288805267</c:v>
                </c:pt>
                <c:pt idx="37">
                  <c:v>0.87676387582314208</c:v>
                </c:pt>
                <c:pt idx="38">
                  <c:v>0.84195672624647222</c:v>
                </c:pt>
                <c:pt idx="39">
                  <c:v>0.81796801505174033</c:v>
                </c:pt>
                <c:pt idx="40">
                  <c:v>0.84901222953904043</c:v>
                </c:pt>
                <c:pt idx="41">
                  <c:v>0.87676387582314208</c:v>
                </c:pt>
                <c:pt idx="42">
                  <c:v>0.84148635936030103</c:v>
                </c:pt>
                <c:pt idx="43">
                  <c:v>0.74317968015051739</c:v>
                </c:pt>
                <c:pt idx="44">
                  <c:v>0.67591721542803385</c:v>
                </c:pt>
                <c:pt idx="45">
                  <c:v>0.65945437441204136</c:v>
                </c:pt>
                <c:pt idx="46">
                  <c:v>0.66227657572906873</c:v>
                </c:pt>
                <c:pt idx="47">
                  <c:v>0.66792097836312325</c:v>
                </c:pt>
                <c:pt idx="48">
                  <c:v>0.68720602069614301</c:v>
                </c:pt>
                <c:pt idx="49">
                  <c:v>0.72483537158984013</c:v>
                </c:pt>
                <c:pt idx="50">
                  <c:v>0.81279397930385699</c:v>
                </c:pt>
                <c:pt idx="51">
                  <c:v>0.89228598306679208</c:v>
                </c:pt>
                <c:pt idx="52">
                  <c:v>0.94167450611476955</c:v>
                </c:pt>
                <c:pt idx="53">
                  <c:v>0.90780809031044218</c:v>
                </c:pt>
                <c:pt idx="54">
                  <c:v>0.87064910630291625</c:v>
                </c:pt>
                <c:pt idx="55">
                  <c:v>0.88099717779868292</c:v>
                </c:pt>
                <c:pt idx="56">
                  <c:v>0.95437441204139228</c:v>
                </c:pt>
                <c:pt idx="57">
                  <c:v>0.99294449670743179</c:v>
                </c:pt>
                <c:pt idx="58">
                  <c:v>0.95860771401693323</c:v>
                </c:pt>
                <c:pt idx="59">
                  <c:v>0.90310442144873004</c:v>
                </c:pt>
                <c:pt idx="60">
                  <c:v>0.88476011288805267</c:v>
                </c:pt>
                <c:pt idx="61">
                  <c:v>0.90169332079021636</c:v>
                </c:pt>
                <c:pt idx="62">
                  <c:v>0.94073377234242705</c:v>
                </c:pt>
                <c:pt idx="63">
                  <c:v>0.92427093132643456</c:v>
                </c:pt>
                <c:pt idx="64">
                  <c:v>0.8748824082784572</c:v>
                </c:pt>
                <c:pt idx="65">
                  <c:v>0.84477892756349948</c:v>
                </c:pt>
                <c:pt idx="66">
                  <c:v>0.81984948259642521</c:v>
                </c:pt>
                <c:pt idx="67">
                  <c:v>0.78551269990592665</c:v>
                </c:pt>
                <c:pt idx="68">
                  <c:v>0.7502351834430856</c:v>
                </c:pt>
                <c:pt idx="69">
                  <c:v>0.7036688617121355</c:v>
                </c:pt>
                <c:pt idx="70">
                  <c:v>0.70037629350893693</c:v>
                </c:pt>
                <c:pt idx="71">
                  <c:v>0.7187206020696143</c:v>
                </c:pt>
                <c:pt idx="72">
                  <c:v>0.76999059266227654</c:v>
                </c:pt>
                <c:pt idx="73">
                  <c:v>0.81467544684854187</c:v>
                </c:pt>
                <c:pt idx="74">
                  <c:v>0.86124176857949197</c:v>
                </c:pt>
                <c:pt idx="75">
                  <c:v>0.91533396048918159</c:v>
                </c:pt>
                <c:pt idx="76">
                  <c:v>0.94778927563499527</c:v>
                </c:pt>
                <c:pt idx="77">
                  <c:v>0.91345249294449671</c:v>
                </c:pt>
                <c:pt idx="78">
                  <c:v>0.87347130761994352</c:v>
                </c:pt>
                <c:pt idx="79">
                  <c:v>0.89557855126999064</c:v>
                </c:pt>
                <c:pt idx="80">
                  <c:v>0.96472248353715895</c:v>
                </c:pt>
                <c:pt idx="81">
                  <c:v>1</c:v>
                </c:pt>
                <c:pt idx="82">
                  <c:v>0.99106302916274691</c:v>
                </c:pt>
                <c:pt idx="83">
                  <c:v>0.92615239887111944</c:v>
                </c:pt>
                <c:pt idx="84">
                  <c:v>0.8748824082784572</c:v>
                </c:pt>
                <c:pt idx="85">
                  <c:v>0.87958607714016934</c:v>
                </c:pt>
                <c:pt idx="86">
                  <c:v>0.89322671683913457</c:v>
                </c:pt>
                <c:pt idx="87">
                  <c:v>0.89557855126999064</c:v>
                </c:pt>
                <c:pt idx="88">
                  <c:v>0.85794920037629352</c:v>
                </c:pt>
                <c:pt idx="89">
                  <c:v>0.78316086547507058</c:v>
                </c:pt>
                <c:pt idx="90">
                  <c:v>0.69614299153339609</c:v>
                </c:pt>
                <c:pt idx="91">
                  <c:v>0.62841015992474125</c:v>
                </c:pt>
                <c:pt idx="92">
                  <c:v>0.60442144873000936</c:v>
                </c:pt>
                <c:pt idx="93">
                  <c:v>0.59830667920978364</c:v>
                </c:pt>
                <c:pt idx="94">
                  <c:v>0.63358419567262469</c:v>
                </c:pt>
                <c:pt idx="95">
                  <c:v>0.68344308560677325</c:v>
                </c:pt>
                <c:pt idx="96">
                  <c:v>0.70507996237064907</c:v>
                </c:pt>
                <c:pt idx="97">
                  <c:v>0.70131702728127943</c:v>
                </c:pt>
                <c:pt idx="98">
                  <c:v>0.70413922859830669</c:v>
                </c:pt>
                <c:pt idx="99">
                  <c:v>0.69096895578551265</c:v>
                </c:pt>
                <c:pt idx="100">
                  <c:v>0.66086547507055504</c:v>
                </c:pt>
                <c:pt idx="101">
                  <c:v>0.6095954844778928</c:v>
                </c:pt>
                <c:pt idx="102">
                  <c:v>0.56914393226716842</c:v>
                </c:pt>
                <c:pt idx="103">
                  <c:v>0.57996237064910627</c:v>
                </c:pt>
                <c:pt idx="104">
                  <c:v>0.63875823142050803</c:v>
                </c:pt>
                <c:pt idx="105">
                  <c:v>0.71307619943555978</c:v>
                </c:pt>
                <c:pt idx="106">
                  <c:v>0.74882408278457202</c:v>
                </c:pt>
                <c:pt idx="107">
                  <c:v>0.72859830667920977</c:v>
                </c:pt>
                <c:pt idx="108">
                  <c:v>0.67591721542803385</c:v>
                </c:pt>
                <c:pt idx="109">
                  <c:v>0.63358419567262469</c:v>
                </c:pt>
                <c:pt idx="110">
                  <c:v>0.62088428974600185</c:v>
                </c:pt>
                <c:pt idx="111">
                  <c:v>0.61476952022577613</c:v>
                </c:pt>
                <c:pt idx="112">
                  <c:v>0.6175917215428034</c:v>
                </c:pt>
                <c:pt idx="113">
                  <c:v>0.62370649106302911</c:v>
                </c:pt>
                <c:pt idx="114">
                  <c:v>0.647695202257761</c:v>
                </c:pt>
                <c:pt idx="115">
                  <c:v>0.67873941674506111</c:v>
                </c:pt>
                <c:pt idx="116">
                  <c:v>0.69990592662276574</c:v>
                </c:pt>
                <c:pt idx="117">
                  <c:v>0.6952022577610536</c:v>
                </c:pt>
                <c:pt idx="118">
                  <c:v>0.6561618062088429</c:v>
                </c:pt>
                <c:pt idx="119">
                  <c:v>0.60865475070555031</c:v>
                </c:pt>
                <c:pt idx="120">
                  <c:v>0.6091251175917215</c:v>
                </c:pt>
                <c:pt idx="121">
                  <c:v>0.61006585136406399</c:v>
                </c:pt>
                <c:pt idx="122">
                  <c:v>0.64205079962370648</c:v>
                </c:pt>
                <c:pt idx="123">
                  <c:v>0.68250235183443086</c:v>
                </c:pt>
                <c:pt idx="124">
                  <c:v>0.73988711194731893</c:v>
                </c:pt>
                <c:pt idx="125">
                  <c:v>0.77704609595484475</c:v>
                </c:pt>
                <c:pt idx="126">
                  <c:v>0.73941674506114774</c:v>
                </c:pt>
                <c:pt idx="127">
                  <c:v>0.67403574788334897</c:v>
                </c:pt>
                <c:pt idx="128">
                  <c:v>0.6326434619002822</c:v>
                </c:pt>
                <c:pt idx="129">
                  <c:v>0.61618062088428971</c:v>
                </c:pt>
                <c:pt idx="130">
                  <c:v>0.64205079962370648</c:v>
                </c:pt>
                <c:pt idx="131">
                  <c:v>0.68062088428974599</c:v>
                </c:pt>
                <c:pt idx="132">
                  <c:v>0.69802445907808086</c:v>
                </c:pt>
                <c:pt idx="133">
                  <c:v>0.68861712135465658</c:v>
                </c:pt>
                <c:pt idx="134">
                  <c:v>0.68955785512699908</c:v>
                </c:pt>
                <c:pt idx="135">
                  <c:v>0.70037629350893693</c:v>
                </c:pt>
                <c:pt idx="136">
                  <c:v>0.68344308560677325</c:v>
                </c:pt>
                <c:pt idx="137">
                  <c:v>0.65192850423330195</c:v>
                </c:pt>
                <c:pt idx="138">
                  <c:v>0.60583254938852305</c:v>
                </c:pt>
                <c:pt idx="139">
                  <c:v>0.57996237064910627</c:v>
                </c:pt>
                <c:pt idx="140">
                  <c:v>0.62888052681091255</c:v>
                </c:pt>
                <c:pt idx="141">
                  <c:v>0.6952022577610536</c:v>
                </c:pt>
                <c:pt idx="142">
                  <c:v>0.74412041392285988</c:v>
                </c:pt>
                <c:pt idx="143">
                  <c:v>0.74129821260583251</c:v>
                </c:pt>
                <c:pt idx="144">
                  <c:v>0.72953904045155216</c:v>
                </c:pt>
                <c:pt idx="145">
                  <c:v>0.70084666039510823</c:v>
                </c:pt>
                <c:pt idx="146">
                  <c:v>0.65286923800564445</c:v>
                </c:pt>
                <c:pt idx="147">
                  <c:v>0.6015992474129821</c:v>
                </c:pt>
                <c:pt idx="148">
                  <c:v>0.58748824082784568</c:v>
                </c:pt>
                <c:pt idx="149">
                  <c:v>0.6091251175917215</c:v>
                </c:pt>
                <c:pt idx="150">
                  <c:v>0.64487300094073374</c:v>
                </c:pt>
                <c:pt idx="151">
                  <c:v>0.68579492003762932</c:v>
                </c:pt>
                <c:pt idx="152">
                  <c:v>0.71542803386641585</c:v>
                </c:pt>
                <c:pt idx="153">
                  <c:v>0.73612417685794918</c:v>
                </c:pt>
                <c:pt idx="154">
                  <c:v>0.72530573847601132</c:v>
                </c:pt>
                <c:pt idx="155">
                  <c:v>0.68626528692380051</c:v>
                </c:pt>
                <c:pt idx="156">
                  <c:v>0.6251175917215428</c:v>
                </c:pt>
                <c:pt idx="157">
                  <c:v>0.58184383819379115</c:v>
                </c:pt>
                <c:pt idx="158">
                  <c:v>0.59971777986829722</c:v>
                </c:pt>
                <c:pt idx="159">
                  <c:v>0.66227657572906873</c:v>
                </c:pt>
                <c:pt idx="160">
                  <c:v>0.71307619943555978</c:v>
                </c:pt>
                <c:pt idx="161">
                  <c:v>0.72060206961429918</c:v>
                </c:pt>
                <c:pt idx="162">
                  <c:v>0.69332079021636872</c:v>
                </c:pt>
                <c:pt idx="163">
                  <c:v>0.67732831608654753</c:v>
                </c:pt>
                <c:pt idx="164">
                  <c:v>0.66603951081843837</c:v>
                </c:pt>
                <c:pt idx="165">
                  <c:v>0.62605832549388518</c:v>
                </c:pt>
                <c:pt idx="166">
                  <c:v>0.60206961429915329</c:v>
                </c:pt>
                <c:pt idx="167">
                  <c:v>0.6011288805268109</c:v>
                </c:pt>
                <c:pt idx="168">
                  <c:v>0.65663217309501409</c:v>
                </c:pt>
                <c:pt idx="169">
                  <c:v>0.7111947318908749</c:v>
                </c:pt>
                <c:pt idx="170">
                  <c:v>0.74129821260583251</c:v>
                </c:pt>
                <c:pt idx="171">
                  <c:v>0.74412041392285988</c:v>
                </c:pt>
                <c:pt idx="172">
                  <c:v>0.74082784571966132</c:v>
                </c:pt>
                <c:pt idx="173">
                  <c:v>0.71730950141110061</c:v>
                </c:pt>
                <c:pt idx="174">
                  <c:v>0.67497648165569146</c:v>
                </c:pt>
                <c:pt idx="175">
                  <c:v>0.61806208842897459</c:v>
                </c:pt>
                <c:pt idx="176">
                  <c:v>0.59078080903104424</c:v>
                </c:pt>
                <c:pt idx="177">
                  <c:v>0.62370649106302911</c:v>
                </c:pt>
                <c:pt idx="178">
                  <c:v>0.70555032925682037</c:v>
                </c:pt>
                <c:pt idx="179">
                  <c:v>0.7662276575729069</c:v>
                </c:pt>
                <c:pt idx="180">
                  <c:v>0.77939793038570082</c:v>
                </c:pt>
                <c:pt idx="181">
                  <c:v>0.72953904045155216</c:v>
                </c:pt>
                <c:pt idx="182">
                  <c:v>0.69473189087488241</c:v>
                </c:pt>
                <c:pt idx="183">
                  <c:v>0.67262464722483539</c:v>
                </c:pt>
                <c:pt idx="184">
                  <c:v>0.64534336782690493</c:v>
                </c:pt>
                <c:pt idx="185">
                  <c:v>0.62135465663217304</c:v>
                </c:pt>
                <c:pt idx="186">
                  <c:v>0.62793979303857006</c:v>
                </c:pt>
                <c:pt idx="187">
                  <c:v>0.65804327375352778</c:v>
                </c:pt>
                <c:pt idx="188">
                  <c:v>0.72154280338664156</c:v>
                </c:pt>
                <c:pt idx="189">
                  <c:v>0.75682031984948261</c:v>
                </c:pt>
                <c:pt idx="190">
                  <c:v>0.75917215428033868</c:v>
                </c:pt>
                <c:pt idx="191">
                  <c:v>0.71495766698024454</c:v>
                </c:pt>
                <c:pt idx="192">
                  <c:v>0.66933207902163683</c:v>
                </c:pt>
                <c:pt idx="193">
                  <c:v>0.64299153339604886</c:v>
                </c:pt>
                <c:pt idx="194">
                  <c:v>0.63875823142050803</c:v>
                </c:pt>
                <c:pt idx="195">
                  <c:v>0.65992474129821266</c:v>
                </c:pt>
                <c:pt idx="196">
                  <c:v>0.69002822201317027</c:v>
                </c:pt>
                <c:pt idx="197">
                  <c:v>0.72060206961429918</c:v>
                </c:pt>
                <c:pt idx="198">
                  <c:v>0.74035747883349012</c:v>
                </c:pt>
                <c:pt idx="199">
                  <c:v>0.75917215428033868</c:v>
                </c:pt>
                <c:pt idx="200">
                  <c:v>0.74459078080903107</c:v>
                </c:pt>
                <c:pt idx="201">
                  <c:v>0.69190968955785515</c:v>
                </c:pt>
                <c:pt idx="202">
                  <c:v>0.62041392285983066</c:v>
                </c:pt>
                <c:pt idx="203">
                  <c:v>0.59454374412041389</c:v>
                </c:pt>
                <c:pt idx="204">
                  <c:v>0.6095954844778928</c:v>
                </c:pt>
                <c:pt idx="205">
                  <c:v>0.64722483537158981</c:v>
                </c:pt>
                <c:pt idx="206">
                  <c:v>0.67685794920037634</c:v>
                </c:pt>
                <c:pt idx="207">
                  <c:v>0.70696142991533395</c:v>
                </c:pt>
                <c:pt idx="208">
                  <c:v>0.7262464722483537</c:v>
                </c:pt>
                <c:pt idx="209">
                  <c:v>0.71966133584195668</c:v>
                </c:pt>
                <c:pt idx="210">
                  <c:v>0.67779868297271872</c:v>
                </c:pt>
                <c:pt idx="211">
                  <c:v>0.61994355597365947</c:v>
                </c:pt>
                <c:pt idx="212">
                  <c:v>0.6011288805268109</c:v>
                </c:pt>
                <c:pt idx="213">
                  <c:v>0.61476952022577613</c:v>
                </c:pt>
                <c:pt idx="214">
                  <c:v>0.64534336782690493</c:v>
                </c:pt>
                <c:pt idx="215">
                  <c:v>0.68109125117591718</c:v>
                </c:pt>
                <c:pt idx="216">
                  <c:v>0.69285042333019753</c:v>
                </c:pt>
                <c:pt idx="217">
                  <c:v>0.68861712135465658</c:v>
                </c:pt>
                <c:pt idx="218">
                  <c:v>0.70037629350893693</c:v>
                </c:pt>
                <c:pt idx="219">
                  <c:v>0.68109125117591718</c:v>
                </c:pt>
                <c:pt idx="220">
                  <c:v>0.64957666980244588</c:v>
                </c:pt>
                <c:pt idx="221">
                  <c:v>0.59689557855126996</c:v>
                </c:pt>
                <c:pt idx="222">
                  <c:v>0.59031044214487305</c:v>
                </c:pt>
                <c:pt idx="223">
                  <c:v>0.60206961429915329</c:v>
                </c:pt>
                <c:pt idx="224">
                  <c:v>0.64957666980244588</c:v>
                </c:pt>
                <c:pt idx="225">
                  <c:v>0.68532455315145813</c:v>
                </c:pt>
                <c:pt idx="226">
                  <c:v>0.7031984948259643</c:v>
                </c:pt>
                <c:pt idx="227">
                  <c:v>0.68908748824082788</c:v>
                </c:pt>
                <c:pt idx="228">
                  <c:v>0.68955785512699908</c:v>
                </c:pt>
                <c:pt idx="229">
                  <c:v>0.66462841015992469</c:v>
                </c:pt>
                <c:pt idx="230">
                  <c:v>0.63922859830667922</c:v>
                </c:pt>
                <c:pt idx="231">
                  <c:v>0.60489181561618066</c:v>
                </c:pt>
                <c:pt idx="232">
                  <c:v>0.61335841956726245</c:v>
                </c:pt>
                <c:pt idx="233">
                  <c:v>0.66086547507055504</c:v>
                </c:pt>
                <c:pt idx="234">
                  <c:v>0.70931326434619002</c:v>
                </c:pt>
                <c:pt idx="235">
                  <c:v>0.71683913452492942</c:v>
                </c:pt>
                <c:pt idx="236">
                  <c:v>0.69238005644402634</c:v>
                </c:pt>
                <c:pt idx="237">
                  <c:v>0.67685794920037634</c:v>
                </c:pt>
                <c:pt idx="238">
                  <c:v>0.65239887111947314</c:v>
                </c:pt>
                <c:pt idx="239">
                  <c:v>0.62323612417685792</c:v>
                </c:pt>
                <c:pt idx="240">
                  <c:v>0.59783631232361245</c:v>
                </c:pt>
                <c:pt idx="241">
                  <c:v>0.59642521166509876</c:v>
                </c:pt>
                <c:pt idx="242">
                  <c:v>0.6251175917215428</c:v>
                </c:pt>
                <c:pt idx="243">
                  <c:v>0.67403574788334897</c:v>
                </c:pt>
                <c:pt idx="244">
                  <c:v>0.71260583254938847</c:v>
                </c:pt>
                <c:pt idx="245">
                  <c:v>0.7102539981185324</c:v>
                </c:pt>
                <c:pt idx="246">
                  <c:v>0.68626528692380051</c:v>
                </c:pt>
                <c:pt idx="247">
                  <c:v>0.63546566321730946</c:v>
                </c:pt>
                <c:pt idx="248">
                  <c:v>0.60536218250235185</c:v>
                </c:pt>
                <c:pt idx="249">
                  <c:v>0.58701787394167448</c:v>
                </c:pt>
                <c:pt idx="250">
                  <c:v>0.59501411100658519</c:v>
                </c:pt>
                <c:pt idx="251">
                  <c:v>0.63546566321730946</c:v>
                </c:pt>
                <c:pt idx="252">
                  <c:v>0.66556914393226718</c:v>
                </c:pt>
                <c:pt idx="253">
                  <c:v>0.69661335841956729</c:v>
                </c:pt>
                <c:pt idx="254">
                  <c:v>0.68908748824082788</c:v>
                </c:pt>
                <c:pt idx="255">
                  <c:v>0.66745061147695206</c:v>
                </c:pt>
                <c:pt idx="256">
                  <c:v>0.61665098777046101</c:v>
                </c:pt>
                <c:pt idx="257">
                  <c:v>0.5936030103480715</c:v>
                </c:pt>
                <c:pt idx="258">
                  <c:v>0.59313264346190031</c:v>
                </c:pt>
                <c:pt idx="259">
                  <c:v>0.61571025399811852</c:v>
                </c:pt>
                <c:pt idx="260">
                  <c:v>0.6486359360301035</c:v>
                </c:pt>
                <c:pt idx="261">
                  <c:v>0.67309501411100658</c:v>
                </c:pt>
                <c:pt idx="262">
                  <c:v>0.67826904985888992</c:v>
                </c:pt>
                <c:pt idx="263">
                  <c:v>0.69755409219190967</c:v>
                </c:pt>
                <c:pt idx="264">
                  <c:v>0.71919096895578549</c:v>
                </c:pt>
                <c:pt idx="265">
                  <c:v>0.70413922859830669</c:v>
                </c:pt>
                <c:pt idx="266">
                  <c:v>0.65569143932267171</c:v>
                </c:pt>
                <c:pt idx="267">
                  <c:v>0.60348071495766697</c:v>
                </c:pt>
                <c:pt idx="268">
                  <c:v>0.60253998118532459</c:v>
                </c:pt>
                <c:pt idx="269">
                  <c:v>0.62793979303857006</c:v>
                </c:pt>
                <c:pt idx="270">
                  <c:v>0.68391345249294455</c:v>
                </c:pt>
                <c:pt idx="271">
                  <c:v>0.73800564440263405</c:v>
                </c:pt>
                <c:pt idx="272">
                  <c:v>0.75634995296331142</c:v>
                </c:pt>
                <c:pt idx="273">
                  <c:v>0.73612417685794918</c:v>
                </c:pt>
                <c:pt idx="274">
                  <c:v>0.702728127939793</c:v>
                </c:pt>
                <c:pt idx="275">
                  <c:v>0.66227657572906873</c:v>
                </c:pt>
                <c:pt idx="276">
                  <c:v>0.64628410159924743</c:v>
                </c:pt>
                <c:pt idx="277">
                  <c:v>0.65569143932267171</c:v>
                </c:pt>
                <c:pt idx="278">
                  <c:v>0.6796801505174036</c:v>
                </c:pt>
                <c:pt idx="279">
                  <c:v>0.70884289746001883</c:v>
                </c:pt>
                <c:pt idx="280">
                  <c:v>0.76293508936970833</c:v>
                </c:pt>
                <c:pt idx="281">
                  <c:v>0.83772342427093127</c:v>
                </c:pt>
                <c:pt idx="282">
                  <c:v>0.90404515522107243</c:v>
                </c:pt>
                <c:pt idx="283">
                  <c:v>0.91251175917215432</c:v>
                </c:pt>
                <c:pt idx="284">
                  <c:v>0.86500470366886173</c:v>
                </c:pt>
                <c:pt idx="285">
                  <c:v>0.85700846660395114</c:v>
                </c:pt>
                <c:pt idx="286">
                  <c:v>0.90498588899341481</c:v>
                </c:pt>
                <c:pt idx="287">
                  <c:v>0.94167450611476955</c:v>
                </c:pt>
                <c:pt idx="288">
                  <c:v>0.92944496707431801</c:v>
                </c:pt>
                <c:pt idx="289">
                  <c:v>0.8828786453433678</c:v>
                </c:pt>
                <c:pt idx="290">
                  <c:v>0.88899341486359362</c:v>
                </c:pt>
                <c:pt idx="291">
                  <c:v>0.92427093132643456</c:v>
                </c:pt>
                <c:pt idx="292">
                  <c:v>0.93038570084666039</c:v>
                </c:pt>
                <c:pt idx="293">
                  <c:v>0.87770460959548446</c:v>
                </c:pt>
                <c:pt idx="294">
                  <c:v>0.8363123236124177</c:v>
                </c:pt>
                <c:pt idx="295">
                  <c:v>0.84054562558795864</c:v>
                </c:pt>
                <c:pt idx="296">
                  <c:v>0.85653809971777983</c:v>
                </c:pt>
                <c:pt idx="297">
                  <c:v>0.81702728127939794</c:v>
                </c:pt>
                <c:pt idx="298">
                  <c:v>0.7342427093132643</c:v>
                </c:pt>
                <c:pt idx="299">
                  <c:v>0.66462841015992469</c:v>
                </c:pt>
                <c:pt idx="300">
                  <c:v>0.64957666980244588</c:v>
                </c:pt>
                <c:pt idx="301">
                  <c:v>0.72671683913452489</c:v>
                </c:pt>
                <c:pt idx="302">
                  <c:v>0.81514581373471307</c:v>
                </c:pt>
                <c:pt idx="303">
                  <c:v>0.82267168391345247</c:v>
                </c:pt>
                <c:pt idx="304">
                  <c:v>0.77892756349952963</c:v>
                </c:pt>
                <c:pt idx="305">
                  <c:v>0.78598306679209784</c:v>
                </c:pt>
                <c:pt idx="306">
                  <c:v>0.88570084666039506</c:v>
                </c:pt>
                <c:pt idx="307">
                  <c:v>0.97036688617121358</c:v>
                </c:pt>
                <c:pt idx="308">
                  <c:v>0.9534336782690499</c:v>
                </c:pt>
                <c:pt idx="309">
                  <c:v>0.85747883349012233</c:v>
                </c:pt>
                <c:pt idx="310">
                  <c:v>0.81044214487300092</c:v>
                </c:pt>
                <c:pt idx="311">
                  <c:v>0.88334901222953899</c:v>
                </c:pt>
                <c:pt idx="312">
                  <c:v>0.94449670743179681</c:v>
                </c:pt>
                <c:pt idx="313">
                  <c:v>0.93791157102539979</c:v>
                </c:pt>
                <c:pt idx="314">
                  <c:v>0.8673565380997178</c:v>
                </c:pt>
                <c:pt idx="315">
                  <c:v>0.81796801505174033</c:v>
                </c:pt>
                <c:pt idx="316">
                  <c:v>0.82502351834430854</c:v>
                </c:pt>
                <c:pt idx="317">
                  <c:v>0.85841956726246471</c:v>
                </c:pt>
                <c:pt idx="318">
                  <c:v>0.86171213546566316</c:v>
                </c:pt>
                <c:pt idx="319">
                  <c:v>0.78692380056444022</c:v>
                </c:pt>
                <c:pt idx="320">
                  <c:v>0.72483537158984013</c:v>
                </c:pt>
                <c:pt idx="321">
                  <c:v>0.71683913452492942</c:v>
                </c:pt>
                <c:pt idx="322">
                  <c:v>0.68344308560677325</c:v>
                </c:pt>
                <c:pt idx="323">
                  <c:v>0.64205079962370648</c:v>
                </c:pt>
                <c:pt idx="324">
                  <c:v>0.61476952022577613</c:v>
                </c:pt>
                <c:pt idx="325">
                  <c:v>0.65992474129821266</c:v>
                </c:pt>
                <c:pt idx="326">
                  <c:v>0.79397930385700843</c:v>
                </c:pt>
                <c:pt idx="327">
                  <c:v>0.87017873941674506</c:v>
                </c:pt>
                <c:pt idx="328">
                  <c:v>0.82502351834430854</c:v>
                </c:pt>
                <c:pt idx="329">
                  <c:v>0.76763875823142047</c:v>
                </c:pt>
                <c:pt idx="330">
                  <c:v>0.80338664158043271</c:v>
                </c:pt>
                <c:pt idx="331">
                  <c:v>0.89793038570084671</c:v>
                </c:pt>
                <c:pt idx="332">
                  <c:v>0.94073377234242705</c:v>
                </c:pt>
                <c:pt idx="333">
                  <c:v>0.8588899341486359</c:v>
                </c:pt>
                <c:pt idx="334">
                  <c:v>0.74835371589840072</c:v>
                </c:pt>
                <c:pt idx="335">
                  <c:v>0.77516462841015987</c:v>
                </c:pt>
                <c:pt idx="336">
                  <c:v>0.86594543744120411</c:v>
                </c:pt>
                <c:pt idx="337">
                  <c:v>0.88852304797742243</c:v>
                </c:pt>
                <c:pt idx="338">
                  <c:v>0.81138287864534342</c:v>
                </c:pt>
                <c:pt idx="339">
                  <c:v>0.70931326434619002</c:v>
                </c:pt>
                <c:pt idx="340">
                  <c:v>0.71777986829727192</c:v>
                </c:pt>
                <c:pt idx="341">
                  <c:v>0.80385700846660391</c:v>
                </c:pt>
                <c:pt idx="342">
                  <c:v>0.81138287864534342</c:v>
                </c:pt>
                <c:pt idx="343">
                  <c:v>0.71966133584195668</c:v>
                </c:pt>
                <c:pt idx="344">
                  <c:v>0.62276575729068673</c:v>
                </c:pt>
                <c:pt idx="345">
                  <c:v>0.60583254938852305</c:v>
                </c:pt>
                <c:pt idx="346">
                  <c:v>0.67027281279397932</c:v>
                </c:pt>
                <c:pt idx="347">
                  <c:v>0.70696142991533395</c:v>
                </c:pt>
                <c:pt idx="348">
                  <c:v>0.68908748824082788</c:v>
                </c:pt>
                <c:pt idx="349">
                  <c:v>0.67403574788334897</c:v>
                </c:pt>
                <c:pt idx="350">
                  <c:v>0.73800564440263405</c:v>
                </c:pt>
                <c:pt idx="351">
                  <c:v>0.82267168391345247</c:v>
                </c:pt>
                <c:pt idx="352">
                  <c:v>0.8358419567262465</c:v>
                </c:pt>
                <c:pt idx="353">
                  <c:v>0.77093132643461904</c:v>
                </c:pt>
                <c:pt idx="354">
                  <c:v>0.74317968015051739</c:v>
                </c:pt>
                <c:pt idx="355">
                  <c:v>0.79021636876763879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206C-44B6-99CF-18368C6D10ED}"/>
            </c:ext>
          </c:extLst>
        </c:ser>
        <c:ser>
          <c:idx val="1"/>
          <c:order val="1"/>
          <c:tx>
            <c:v>OBJ_Fib10mN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yVal>
            <c:numRef>
              <c:f>Sheet2!$O$4:$O$359</c:f>
              <c:numCache>
                <c:formatCode>0.00E+00</c:formatCode>
                <c:ptCount val="356"/>
                <c:pt idx="0">
                  <c:v>0.88481675392670156</c:v>
                </c:pt>
                <c:pt idx="1">
                  <c:v>0.89877835951134377</c:v>
                </c:pt>
                <c:pt idx="2">
                  <c:v>0.91797556719022688</c:v>
                </c:pt>
                <c:pt idx="3">
                  <c:v>0.9075043630017452</c:v>
                </c:pt>
                <c:pt idx="4">
                  <c:v>0.89354275741710298</c:v>
                </c:pt>
                <c:pt idx="5">
                  <c:v>0.86910994764397909</c:v>
                </c:pt>
                <c:pt idx="6">
                  <c:v>0.87260034904013961</c:v>
                </c:pt>
                <c:pt idx="7">
                  <c:v>0.8534031413612565</c:v>
                </c:pt>
                <c:pt idx="8">
                  <c:v>0.82024432809773129</c:v>
                </c:pt>
                <c:pt idx="9">
                  <c:v>0.77137870855148338</c:v>
                </c:pt>
                <c:pt idx="10">
                  <c:v>0.74694589877835948</c:v>
                </c:pt>
                <c:pt idx="11">
                  <c:v>0.74869109947643975</c:v>
                </c:pt>
                <c:pt idx="12">
                  <c:v>0.76439790575916233</c:v>
                </c:pt>
                <c:pt idx="13">
                  <c:v>0.78184991273996507</c:v>
                </c:pt>
                <c:pt idx="14">
                  <c:v>0.81151832460732987</c:v>
                </c:pt>
                <c:pt idx="15">
                  <c:v>0.82024432809773129</c:v>
                </c:pt>
                <c:pt idx="16">
                  <c:v>0.84816753926701571</c:v>
                </c:pt>
                <c:pt idx="17">
                  <c:v>0.85689354275741714</c:v>
                </c:pt>
                <c:pt idx="18">
                  <c:v>0.86038394415357766</c:v>
                </c:pt>
                <c:pt idx="19">
                  <c:v>0.86736474694589882</c:v>
                </c:pt>
                <c:pt idx="20">
                  <c:v>0.88481675392670156</c:v>
                </c:pt>
                <c:pt idx="21">
                  <c:v>0.8830715532286213</c:v>
                </c:pt>
                <c:pt idx="22">
                  <c:v>0.89528795811518325</c:v>
                </c:pt>
                <c:pt idx="23">
                  <c:v>0.8830715532286213</c:v>
                </c:pt>
                <c:pt idx="24">
                  <c:v>0.89528795811518325</c:v>
                </c:pt>
                <c:pt idx="25">
                  <c:v>0.90924956369982546</c:v>
                </c:pt>
                <c:pt idx="26">
                  <c:v>0.89179755671902272</c:v>
                </c:pt>
                <c:pt idx="27">
                  <c:v>0.88132635253054104</c:v>
                </c:pt>
                <c:pt idx="28">
                  <c:v>0.84816753926701571</c:v>
                </c:pt>
                <c:pt idx="29">
                  <c:v>0.81675392670157065</c:v>
                </c:pt>
                <c:pt idx="30">
                  <c:v>0.78010471204188481</c:v>
                </c:pt>
                <c:pt idx="31">
                  <c:v>0.77137870855148338</c:v>
                </c:pt>
                <c:pt idx="32">
                  <c:v>0.78883071553228623</c:v>
                </c:pt>
                <c:pt idx="33">
                  <c:v>0.83944153577661429</c:v>
                </c:pt>
                <c:pt idx="34">
                  <c:v>0.85689354275741714</c:v>
                </c:pt>
                <c:pt idx="35">
                  <c:v>0.86910994764397909</c:v>
                </c:pt>
                <c:pt idx="36">
                  <c:v>0.87958115183246077</c:v>
                </c:pt>
                <c:pt idx="37">
                  <c:v>0.90575916230366493</c:v>
                </c:pt>
                <c:pt idx="38">
                  <c:v>0.91972076788830714</c:v>
                </c:pt>
                <c:pt idx="39">
                  <c:v>0.92146596858638741</c:v>
                </c:pt>
                <c:pt idx="40">
                  <c:v>0.90226876090750441</c:v>
                </c:pt>
                <c:pt idx="41">
                  <c:v>0.91623036649214662</c:v>
                </c:pt>
                <c:pt idx="42">
                  <c:v>0.91972076788830714</c:v>
                </c:pt>
                <c:pt idx="43">
                  <c:v>0.93891797556719025</c:v>
                </c:pt>
                <c:pt idx="44">
                  <c:v>0.95986038394415363</c:v>
                </c:pt>
                <c:pt idx="45">
                  <c:v>0.96335078534031415</c:v>
                </c:pt>
                <c:pt idx="46">
                  <c:v>0.94240837696335078</c:v>
                </c:pt>
                <c:pt idx="47">
                  <c:v>0.91448516579406636</c:v>
                </c:pt>
                <c:pt idx="48">
                  <c:v>0.88481675392670156</c:v>
                </c:pt>
                <c:pt idx="49">
                  <c:v>0.86736474694589882</c:v>
                </c:pt>
                <c:pt idx="50">
                  <c:v>0.79057591623036649</c:v>
                </c:pt>
                <c:pt idx="51">
                  <c:v>0.78359511343804533</c:v>
                </c:pt>
                <c:pt idx="52">
                  <c:v>0.78708551483420597</c:v>
                </c:pt>
                <c:pt idx="53">
                  <c:v>0.82198952879581155</c:v>
                </c:pt>
                <c:pt idx="54">
                  <c:v>0.8778359511343804</c:v>
                </c:pt>
                <c:pt idx="55">
                  <c:v>0.87958115183246077</c:v>
                </c:pt>
                <c:pt idx="56">
                  <c:v>0.89354275741710298</c:v>
                </c:pt>
                <c:pt idx="57">
                  <c:v>0.92146596858638741</c:v>
                </c:pt>
                <c:pt idx="58">
                  <c:v>0.93193717277486909</c:v>
                </c:pt>
                <c:pt idx="59">
                  <c:v>0.93717277486910999</c:v>
                </c:pt>
                <c:pt idx="60">
                  <c:v>0.93019197207678883</c:v>
                </c:pt>
                <c:pt idx="61">
                  <c:v>0.95986038394415363</c:v>
                </c:pt>
                <c:pt idx="62">
                  <c:v>0.97905759162303663</c:v>
                </c:pt>
                <c:pt idx="63">
                  <c:v>0.97731239092495636</c:v>
                </c:pt>
                <c:pt idx="64">
                  <c:v>0.94589877835951131</c:v>
                </c:pt>
                <c:pt idx="65">
                  <c:v>0.94589877835951131</c:v>
                </c:pt>
                <c:pt idx="66">
                  <c:v>0.98429319371727753</c:v>
                </c:pt>
                <c:pt idx="67">
                  <c:v>0.96509598603839442</c:v>
                </c:pt>
                <c:pt idx="68">
                  <c:v>0.93542757417102962</c:v>
                </c:pt>
                <c:pt idx="69">
                  <c:v>0.86387434554973819</c:v>
                </c:pt>
                <c:pt idx="70">
                  <c:v>0.84293193717277481</c:v>
                </c:pt>
                <c:pt idx="71">
                  <c:v>0.84118673647469455</c:v>
                </c:pt>
                <c:pt idx="72">
                  <c:v>0.81500872600349039</c:v>
                </c:pt>
                <c:pt idx="73">
                  <c:v>0.84293193717277481</c:v>
                </c:pt>
                <c:pt idx="74">
                  <c:v>0.86387434554973819</c:v>
                </c:pt>
                <c:pt idx="75">
                  <c:v>0.89703315881326351</c:v>
                </c:pt>
                <c:pt idx="76">
                  <c:v>0.91099476439790572</c:v>
                </c:pt>
                <c:pt idx="77">
                  <c:v>0.93368237347294936</c:v>
                </c:pt>
                <c:pt idx="78">
                  <c:v>0.91797556719022688</c:v>
                </c:pt>
                <c:pt idx="79">
                  <c:v>0.94240837696335078</c:v>
                </c:pt>
                <c:pt idx="80">
                  <c:v>0.94764397905759157</c:v>
                </c:pt>
                <c:pt idx="81">
                  <c:v>0.98952879581151831</c:v>
                </c:pt>
                <c:pt idx="82">
                  <c:v>0.96684118673647468</c:v>
                </c:pt>
                <c:pt idx="83">
                  <c:v>0.9703315881326352</c:v>
                </c:pt>
                <c:pt idx="84">
                  <c:v>0.98080279232111689</c:v>
                </c:pt>
                <c:pt idx="85">
                  <c:v>1</c:v>
                </c:pt>
                <c:pt idx="86">
                  <c:v>0.96509598603839442</c:v>
                </c:pt>
                <c:pt idx="87">
                  <c:v>0.94066317626527052</c:v>
                </c:pt>
                <c:pt idx="88">
                  <c:v>0.94938917975567194</c:v>
                </c:pt>
                <c:pt idx="89">
                  <c:v>0.89528795811518325</c:v>
                </c:pt>
                <c:pt idx="90">
                  <c:v>0.8342059336823735</c:v>
                </c:pt>
                <c:pt idx="91">
                  <c:v>0.80279232111692844</c:v>
                </c:pt>
                <c:pt idx="92">
                  <c:v>0.78359511343804533</c:v>
                </c:pt>
                <c:pt idx="93">
                  <c:v>0.77661431064572428</c:v>
                </c:pt>
                <c:pt idx="94">
                  <c:v>0.81849912739965092</c:v>
                </c:pt>
                <c:pt idx="95">
                  <c:v>0.8289703315881326</c:v>
                </c:pt>
                <c:pt idx="96">
                  <c:v>0.84293193717277481</c:v>
                </c:pt>
                <c:pt idx="97">
                  <c:v>0.82722513089005234</c:v>
                </c:pt>
                <c:pt idx="98">
                  <c:v>0.83246073298429324</c:v>
                </c:pt>
                <c:pt idx="99">
                  <c:v>0.78010471204188481</c:v>
                </c:pt>
                <c:pt idx="100">
                  <c:v>0.75741710296684117</c:v>
                </c:pt>
                <c:pt idx="101">
                  <c:v>0.7661431064572426</c:v>
                </c:pt>
                <c:pt idx="102">
                  <c:v>0.77486910994764402</c:v>
                </c:pt>
                <c:pt idx="103">
                  <c:v>0.8097731239092496</c:v>
                </c:pt>
                <c:pt idx="104">
                  <c:v>0.81500872600349039</c:v>
                </c:pt>
                <c:pt idx="105">
                  <c:v>0.82198952879581155</c:v>
                </c:pt>
                <c:pt idx="106">
                  <c:v>0.77486910994764402</c:v>
                </c:pt>
                <c:pt idx="107">
                  <c:v>0.74520069808027922</c:v>
                </c:pt>
                <c:pt idx="108">
                  <c:v>0.72076788830715532</c:v>
                </c:pt>
                <c:pt idx="109">
                  <c:v>0.72251308900523559</c:v>
                </c:pt>
                <c:pt idx="110">
                  <c:v>0.74869109947643975</c:v>
                </c:pt>
                <c:pt idx="111">
                  <c:v>0.77137870855148338</c:v>
                </c:pt>
                <c:pt idx="112">
                  <c:v>0.80628272251308897</c:v>
                </c:pt>
                <c:pt idx="113">
                  <c:v>0.80279232111692844</c:v>
                </c:pt>
                <c:pt idx="114">
                  <c:v>0.79232111692844676</c:v>
                </c:pt>
                <c:pt idx="115">
                  <c:v>0.74694589877835948</c:v>
                </c:pt>
                <c:pt idx="116">
                  <c:v>0.7172774869109948</c:v>
                </c:pt>
                <c:pt idx="117">
                  <c:v>0.7172774869109948</c:v>
                </c:pt>
                <c:pt idx="118">
                  <c:v>0.78184991273996507</c:v>
                </c:pt>
                <c:pt idx="119">
                  <c:v>0.79755671902268765</c:v>
                </c:pt>
                <c:pt idx="120">
                  <c:v>0.81151832460732987</c:v>
                </c:pt>
                <c:pt idx="121">
                  <c:v>0.82198952879581155</c:v>
                </c:pt>
                <c:pt idx="122">
                  <c:v>0.81849912739965092</c:v>
                </c:pt>
                <c:pt idx="123">
                  <c:v>0.78708551483420597</c:v>
                </c:pt>
                <c:pt idx="124">
                  <c:v>0.74345549738219896</c:v>
                </c:pt>
                <c:pt idx="125">
                  <c:v>0.72949389179755675</c:v>
                </c:pt>
                <c:pt idx="126">
                  <c:v>0.75218150087260038</c:v>
                </c:pt>
                <c:pt idx="127">
                  <c:v>0.79930191972076792</c:v>
                </c:pt>
                <c:pt idx="128">
                  <c:v>0.82547993019197208</c:v>
                </c:pt>
                <c:pt idx="129">
                  <c:v>0.8097731239092496</c:v>
                </c:pt>
                <c:pt idx="130">
                  <c:v>0.80104712041884818</c:v>
                </c:pt>
                <c:pt idx="131">
                  <c:v>0.7661431064572426</c:v>
                </c:pt>
                <c:pt idx="132">
                  <c:v>0.73123909249563701</c:v>
                </c:pt>
                <c:pt idx="133">
                  <c:v>0.73298429319371727</c:v>
                </c:pt>
                <c:pt idx="134">
                  <c:v>0.7609075043630017</c:v>
                </c:pt>
                <c:pt idx="135">
                  <c:v>0.79581151832460728</c:v>
                </c:pt>
                <c:pt idx="136">
                  <c:v>0.82024432809773129</c:v>
                </c:pt>
                <c:pt idx="137">
                  <c:v>0.83071553228621287</c:v>
                </c:pt>
                <c:pt idx="138">
                  <c:v>0.81326352530541013</c:v>
                </c:pt>
                <c:pt idx="139">
                  <c:v>0.76788830715532286</c:v>
                </c:pt>
                <c:pt idx="140">
                  <c:v>0.75043630017452012</c:v>
                </c:pt>
                <c:pt idx="141">
                  <c:v>0.73821989528795806</c:v>
                </c:pt>
                <c:pt idx="142">
                  <c:v>0.76963350785340312</c:v>
                </c:pt>
                <c:pt idx="143">
                  <c:v>0.78708551483420597</c:v>
                </c:pt>
                <c:pt idx="144">
                  <c:v>0.79930191972076792</c:v>
                </c:pt>
                <c:pt idx="145">
                  <c:v>0.82373472949389182</c:v>
                </c:pt>
                <c:pt idx="146">
                  <c:v>0.8289703315881326</c:v>
                </c:pt>
                <c:pt idx="147">
                  <c:v>0.79755671902268765</c:v>
                </c:pt>
                <c:pt idx="148">
                  <c:v>0.7661431064572426</c:v>
                </c:pt>
                <c:pt idx="149">
                  <c:v>0.73298429319371727</c:v>
                </c:pt>
                <c:pt idx="150">
                  <c:v>0.75218150087260038</c:v>
                </c:pt>
                <c:pt idx="151">
                  <c:v>0.77486910994764402</c:v>
                </c:pt>
                <c:pt idx="152">
                  <c:v>0.78883071553228623</c:v>
                </c:pt>
                <c:pt idx="153">
                  <c:v>0.81849912739965092</c:v>
                </c:pt>
                <c:pt idx="154">
                  <c:v>0.8097731239092496</c:v>
                </c:pt>
                <c:pt idx="155">
                  <c:v>0.79232111692844676</c:v>
                </c:pt>
                <c:pt idx="156">
                  <c:v>0.75916230366492143</c:v>
                </c:pt>
                <c:pt idx="157">
                  <c:v>0.73472949389179754</c:v>
                </c:pt>
                <c:pt idx="158">
                  <c:v>0.74869109947643975</c:v>
                </c:pt>
                <c:pt idx="159">
                  <c:v>0.79755671902268765</c:v>
                </c:pt>
                <c:pt idx="160">
                  <c:v>0.83769633507853403</c:v>
                </c:pt>
                <c:pt idx="161">
                  <c:v>0.84293193717277481</c:v>
                </c:pt>
                <c:pt idx="162">
                  <c:v>0.82722513089005234</c:v>
                </c:pt>
                <c:pt idx="163">
                  <c:v>0.79930191972076792</c:v>
                </c:pt>
                <c:pt idx="164">
                  <c:v>0.78184991273996507</c:v>
                </c:pt>
                <c:pt idx="165">
                  <c:v>0.75218150087260038</c:v>
                </c:pt>
                <c:pt idx="166">
                  <c:v>0.74869109947643975</c:v>
                </c:pt>
                <c:pt idx="167">
                  <c:v>0.77661431064572428</c:v>
                </c:pt>
                <c:pt idx="168">
                  <c:v>0.80279232111692844</c:v>
                </c:pt>
                <c:pt idx="169">
                  <c:v>0.81675392670157065</c:v>
                </c:pt>
                <c:pt idx="170">
                  <c:v>0.83071553228621287</c:v>
                </c:pt>
                <c:pt idx="171">
                  <c:v>0.8289703315881326</c:v>
                </c:pt>
                <c:pt idx="172">
                  <c:v>0.78883071553228623</c:v>
                </c:pt>
                <c:pt idx="173">
                  <c:v>0.74520069808027922</c:v>
                </c:pt>
                <c:pt idx="174">
                  <c:v>0.74520069808027922</c:v>
                </c:pt>
                <c:pt idx="175">
                  <c:v>0.79930191972076792</c:v>
                </c:pt>
                <c:pt idx="176">
                  <c:v>0.82024432809773129</c:v>
                </c:pt>
                <c:pt idx="177">
                  <c:v>0.84293193717277481</c:v>
                </c:pt>
                <c:pt idx="178">
                  <c:v>0.84816753926701571</c:v>
                </c:pt>
                <c:pt idx="179">
                  <c:v>0.81849912739965092</c:v>
                </c:pt>
                <c:pt idx="180">
                  <c:v>0.77661431064572428</c:v>
                </c:pt>
                <c:pt idx="181">
                  <c:v>0.73472949389179754</c:v>
                </c:pt>
                <c:pt idx="182">
                  <c:v>0.73821989528795806</c:v>
                </c:pt>
                <c:pt idx="183">
                  <c:v>0.7661431064572426</c:v>
                </c:pt>
                <c:pt idx="184">
                  <c:v>0.8097731239092496</c:v>
                </c:pt>
                <c:pt idx="185">
                  <c:v>0.8289703315881326</c:v>
                </c:pt>
                <c:pt idx="186">
                  <c:v>0.83246073298429324</c:v>
                </c:pt>
                <c:pt idx="187">
                  <c:v>0.82547993019197208</c:v>
                </c:pt>
                <c:pt idx="188">
                  <c:v>0.8097731239092496</c:v>
                </c:pt>
                <c:pt idx="189">
                  <c:v>0.75567190226876091</c:v>
                </c:pt>
                <c:pt idx="190">
                  <c:v>0.74345549738219896</c:v>
                </c:pt>
                <c:pt idx="191">
                  <c:v>0.75392670157068065</c:v>
                </c:pt>
                <c:pt idx="192">
                  <c:v>0.77486910994764402</c:v>
                </c:pt>
                <c:pt idx="193">
                  <c:v>0.82373472949389182</c:v>
                </c:pt>
                <c:pt idx="194">
                  <c:v>0.84991273996509598</c:v>
                </c:pt>
                <c:pt idx="195">
                  <c:v>0.84293193717277481</c:v>
                </c:pt>
                <c:pt idx="196">
                  <c:v>0.79232111692844676</c:v>
                </c:pt>
                <c:pt idx="197">
                  <c:v>0.74345549738219896</c:v>
                </c:pt>
                <c:pt idx="198">
                  <c:v>0.7364746945898778</c:v>
                </c:pt>
                <c:pt idx="199">
                  <c:v>0.75741710296684117</c:v>
                </c:pt>
                <c:pt idx="200">
                  <c:v>0.79057591623036649</c:v>
                </c:pt>
                <c:pt idx="201">
                  <c:v>0.81151832460732987</c:v>
                </c:pt>
                <c:pt idx="202">
                  <c:v>0.83944153577661429</c:v>
                </c:pt>
                <c:pt idx="203">
                  <c:v>0.82547993019197208</c:v>
                </c:pt>
                <c:pt idx="204">
                  <c:v>0.80628272251308897</c:v>
                </c:pt>
                <c:pt idx="205">
                  <c:v>0.78010471204188481</c:v>
                </c:pt>
                <c:pt idx="206">
                  <c:v>0.74520069808027922</c:v>
                </c:pt>
                <c:pt idx="207">
                  <c:v>0.7661431064572426</c:v>
                </c:pt>
                <c:pt idx="208">
                  <c:v>0.78359511343804533</c:v>
                </c:pt>
                <c:pt idx="209">
                  <c:v>0.79057591623036649</c:v>
                </c:pt>
                <c:pt idx="210">
                  <c:v>0.80104712041884818</c:v>
                </c:pt>
                <c:pt idx="211">
                  <c:v>0.81500872600349039</c:v>
                </c:pt>
                <c:pt idx="212">
                  <c:v>0.79057591623036649</c:v>
                </c:pt>
                <c:pt idx="213">
                  <c:v>0.74869109947643975</c:v>
                </c:pt>
                <c:pt idx="214">
                  <c:v>0.72076788830715532</c:v>
                </c:pt>
                <c:pt idx="215">
                  <c:v>0.7364746945898778</c:v>
                </c:pt>
                <c:pt idx="216">
                  <c:v>0.7661431064572426</c:v>
                </c:pt>
                <c:pt idx="217">
                  <c:v>0.77137870855148338</c:v>
                </c:pt>
                <c:pt idx="218">
                  <c:v>0.78708551483420597</c:v>
                </c:pt>
                <c:pt idx="219">
                  <c:v>0.81500872600349039</c:v>
                </c:pt>
                <c:pt idx="220">
                  <c:v>0.83595113438045376</c:v>
                </c:pt>
                <c:pt idx="221">
                  <c:v>0.76439790575916233</c:v>
                </c:pt>
                <c:pt idx="222">
                  <c:v>0.71902268760907506</c:v>
                </c:pt>
                <c:pt idx="223">
                  <c:v>0.73821989528795806</c:v>
                </c:pt>
                <c:pt idx="224">
                  <c:v>0.77486910994764402</c:v>
                </c:pt>
                <c:pt idx="225">
                  <c:v>0.80802792321116923</c:v>
                </c:pt>
                <c:pt idx="226">
                  <c:v>0.81500872600349039</c:v>
                </c:pt>
                <c:pt idx="227">
                  <c:v>0.8097731239092496</c:v>
                </c:pt>
                <c:pt idx="228">
                  <c:v>0.8045375218150087</c:v>
                </c:pt>
                <c:pt idx="229">
                  <c:v>0.77137870855148338</c:v>
                </c:pt>
                <c:pt idx="230">
                  <c:v>0.7120418848167539</c:v>
                </c:pt>
                <c:pt idx="231">
                  <c:v>0.7172774869109948</c:v>
                </c:pt>
                <c:pt idx="232">
                  <c:v>0.73472949389179754</c:v>
                </c:pt>
                <c:pt idx="233">
                  <c:v>0.76788830715532286</c:v>
                </c:pt>
                <c:pt idx="234">
                  <c:v>0.81326352530541013</c:v>
                </c:pt>
                <c:pt idx="235">
                  <c:v>0.82373472949389182</c:v>
                </c:pt>
                <c:pt idx="236">
                  <c:v>0.79406631762652702</c:v>
                </c:pt>
                <c:pt idx="237">
                  <c:v>0.75218150087260038</c:v>
                </c:pt>
                <c:pt idx="238">
                  <c:v>0.71029668411867364</c:v>
                </c:pt>
                <c:pt idx="239">
                  <c:v>0.70506108202443285</c:v>
                </c:pt>
                <c:pt idx="240">
                  <c:v>0.74694589877835948</c:v>
                </c:pt>
                <c:pt idx="241">
                  <c:v>0.78359511343804533</c:v>
                </c:pt>
                <c:pt idx="242">
                  <c:v>0.79755671902268765</c:v>
                </c:pt>
                <c:pt idx="243">
                  <c:v>0.8097731239092496</c:v>
                </c:pt>
                <c:pt idx="244">
                  <c:v>0.79930191972076792</c:v>
                </c:pt>
                <c:pt idx="245">
                  <c:v>0.77486910994764402</c:v>
                </c:pt>
                <c:pt idx="246">
                  <c:v>0.71902268760907506</c:v>
                </c:pt>
                <c:pt idx="247">
                  <c:v>0.7172774869109948</c:v>
                </c:pt>
                <c:pt idx="248">
                  <c:v>0.7364746945898778</c:v>
                </c:pt>
                <c:pt idx="249">
                  <c:v>0.76439790575916233</c:v>
                </c:pt>
                <c:pt idx="250">
                  <c:v>0.80104712041884818</c:v>
                </c:pt>
                <c:pt idx="251">
                  <c:v>0.80802792321116923</c:v>
                </c:pt>
                <c:pt idx="252">
                  <c:v>0.81326352530541013</c:v>
                </c:pt>
                <c:pt idx="253">
                  <c:v>0.79930191972076792</c:v>
                </c:pt>
                <c:pt idx="254">
                  <c:v>0.75567190226876091</c:v>
                </c:pt>
                <c:pt idx="255">
                  <c:v>0.71378708551483416</c:v>
                </c:pt>
                <c:pt idx="256">
                  <c:v>0.75567190226876091</c:v>
                </c:pt>
                <c:pt idx="257">
                  <c:v>0.79755671902268765</c:v>
                </c:pt>
                <c:pt idx="258">
                  <c:v>0.8289703315881326</c:v>
                </c:pt>
                <c:pt idx="259">
                  <c:v>0.85689354275741714</c:v>
                </c:pt>
                <c:pt idx="260">
                  <c:v>0.89354275741710298</c:v>
                </c:pt>
                <c:pt idx="261">
                  <c:v>0.93891797556719025</c:v>
                </c:pt>
                <c:pt idx="262">
                  <c:v>0.95287958115183247</c:v>
                </c:pt>
                <c:pt idx="263">
                  <c:v>0.94240837696335078</c:v>
                </c:pt>
                <c:pt idx="264">
                  <c:v>0.94764397905759157</c:v>
                </c:pt>
                <c:pt idx="265">
                  <c:v>0.96160558464223389</c:v>
                </c:pt>
                <c:pt idx="266">
                  <c:v>0.97382198952879584</c:v>
                </c:pt>
                <c:pt idx="267">
                  <c:v>0.95462478184991273</c:v>
                </c:pt>
                <c:pt idx="268">
                  <c:v>0.94938917975567194</c:v>
                </c:pt>
                <c:pt idx="269">
                  <c:v>0.93368237347294936</c:v>
                </c:pt>
                <c:pt idx="270">
                  <c:v>0.94938917975567194</c:v>
                </c:pt>
                <c:pt idx="271">
                  <c:v>0.94764397905759157</c:v>
                </c:pt>
                <c:pt idx="272">
                  <c:v>0.91273996509598598</c:v>
                </c:pt>
                <c:pt idx="273">
                  <c:v>0.87260034904013961</c:v>
                </c:pt>
                <c:pt idx="274">
                  <c:v>0.83071553228621287</c:v>
                </c:pt>
                <c:pt idx="275">
                  <c:v>0.79581151832460728</c:v>
                </c:pt>
                <c:pt idx="276">
                  <c:v>0.79406631762652702</c:v>
                </c:pt>
                <c:pt idx="277">
                  <c:v>0.79930191972076792</c:v>
                </c:pt>
                <c:pt idx="278">
                  <c:v>0.83071553228621287</c:v>
                </c:pt>
                <c:pt idx="279">
                  <c:v>0.85514834205933687</c:v>
                </c:pt>
                <c:pt idx="280">
                  <c:v>0.89354275741710298</c:v>
                </c:pt>
                <c:pt idx="281">
                  <c:v>0.91797556719022688</c:v>
                </c:pt>
                <c:pt idx="282">
                  <c:v>0.91448516579406636</c:v>
                </c:pt>
                <c:pt idx="283">
                  <c:v>0.9075043630017452</c:v>
                </c:pt>
                <c:pt idx="284">
                  <c:v>0.96858638743455494</c:v>
                </c:pt>
                <c:pt idx="285">
                  <c:v>0.98254799301919715</c:v>
                </c:pt>
                <c:pt idx="286">
                  <c:v>0.9703315881326352</c:v>
                </c:pt>
                <c:pt idx="287">
                  <c:v>0.95636998254799299</c:v>
                </c:pt>
                <c:pt idx="288">
                  <c:v>0.97731239092495636</c:v>
                </c:pt>
                <c:pt idx="289">
                  <c:v>0.96858638743455494</c:v>
                </c:pt>
                <c:pt idx="290">
                  <c:v>0.94415357766143104</c:v>
                </c:pt>
                <c:pt idx="291">
                  <c:v>0.93019197207678883</c:v>
                </c:pt>
                <c:pt idx="292">
                  <c:v>0.92321116928446767</c:v>
                </c:pt>
                <c:pt idx="293">
                  <c:v>0.88830715532286209</c:v>
                </c:pt>
                <c:pt idx="294">
                  <c:v>0.85165794066317624</c:v>
                </c:pt>
                <c:pt idx="295">
                  <c:v>0.79755671902268765</c:v>
                </c:pt>
                <c:pt idx="296">
                  <c:v>0.75741710296684117</c:v>
                </c:pt>
                <c:pt idx="297">
                  <c:v>0.75916230366492143</c:v>
                </c:pt>
                <c:pt idx="298">
                  <c:v>0.80104712041884818</c:v>
                </c:pt>
                <c:pt idx="299">
                  <c:v>0.83769633507853403</c:v>
                </c:pt>
                <c:pt idx="300">
                  <c:v>0.86387434554973819</c:v>
                </c:pt>
                <c:pt idx="301">
                  <c:v>0.8778359511343804</c:v>
                </c:pt>
                <c:pt idx="302">
                  <c:v>0.86736474694589882</c:v>
                </c:pt>
                <c:pt idx="303">
                  <c:v>0.88830715532286209</c:v>
                </c:pt>
                <c:pt idx="304">
                  <c:v>0.90226876090750441</c:v>
                </c:pt>
                <c:pt idx="305">
                  <c:v>0.91099476439790572</c:v>
                </c:pt>
                <c:pt idx="306">
                  <c:v>0.91099476439790572</c:v>
                </c:pt>
                <c:pt idx="307">
                  <c:v>0.90401396160558467</c:v>
                </c:pt>
                <c:pt idx="308">
                  <c:v>0.92146596858638741</c:v>
                </c:pt>
                <c:pt idx="309">
                  <c:v>0.93891797556719025</c:v>
                </c:pt>
                <c:pt idx="310">
                  <c:v>0.91623036649214662</c:v>
                </c:pt>
                <c:pt idx="311">
                  <c:v>0.87434554973821987</c:v>
                </c:pt>
                <c:pt idx="312">
                  <c:v>0.85165794066317624</c:v>
                </c:pt>
                <c:pt idx="313">
                  <c:v>0.86212914485165792</c:v>
                </c:pt>
                <c:pt idx="314">
                  <c:v>0.83595113438045376</c:v>
                </c:pt>
                <c:pt idx="315">
                  <c:v>0.78534031413612571</c:v>
                </c:pt>
                <c:pt idx="316">
                  <c:v>0.73472949389179754</c:v>
                </c:pt>
                <c:pt idx="317">
                  <c:v>0.7364746945898778</c:v>
                </c:pt>
                <c:pt idx="318">
                  <c:v>0.78534031413612571</c:v>
                </c:pt>
                <c:pt idx="319">
                  <c:v>0.8289703315881326</c:v>
                </c:pt>
                <c:pt idx="320">
                  <c:v>0.84991273996509598</c:v>
                </c:pt>
                <c:pt idx="321">
                  <c:v>0.8342059336823735</c:v>
                </c:pt>
                <c:pt idx="322">
                  <c:v>0.83944153577661429</c:v>
                </c:pt>
                <c:pt idx="323">
                  <c:v>0.8534031413612565</c:v>
                </c:pt>
                <c:pt idx="324">
                  <c:v>0.86038394415357766</c:v>
                </c:pt>
                <c:pt idx="325">
                  <c:v>0.8534031413612565</c:v>
                </c:pt>
                <c:pt idx="326">
                  <c:v>0.86212914485165792</c:v>
                </c:pt>
                <c:pt idx="327">
                  <c:v>0.87434554973821987</c:v>
                </c:pt>
                <c:pt idx="328">
                  <c:v>0.89005235602094246</c:v>
                </c:pt>
                <c:pt idx="329">
                  <c:v>0.86387434554973819</c:v>
                </c:pt>
                <c:pt idx="330">
                  <c:v>0.87434554973821987</c:v>
                </c:pt>
                <c:pt idx="331">
                  <c:v>0.85689354275741714</c:v>
                </c:pt>
                <c:pt idx="332">
                  <c:v>0.8342059336823735</c:v>
                </c:pt>
                <c:pt idx="333">
                  <c:v>0.81151832460732987</c:v>
                </c:pt>
                <c:pt idx="334">
                  <c:v>0.79406631762652702</c:v>
                </c:pt>
                <c:pt idx="335">
                  <c:v>0.71902268760907506</c:v>
                </c:pt>
                <c:pt idx="336">
                  <c:v>0.68586387434554974</c:v>
                </c:pt>
                <c:pt idx="337">
                  <c:v>0.67888307155322858</c:v>
                </c:pt>
                <c:pt idx="338">
                  <c:v>0.7120418848167539</c:v>
                </c:pt>
                <c:pt idx="339">
                  <c:v>0.7417102966841187</c:v>
                </c:pt>
                <c:pt idx="340">
                  <c:v>0.75567190226876091</c:v>
                </c:pt>
                <c:pt idx="341">
                  <c:v>0.76963350785340312</c:v>
                </c:pt>
                <c:pt idx="342">
                  <c:v>0.80104712041884818</c:v>
                </c:pt>
                <c:pt idx="343">
                  <c:v>0.79057591623036649</c:v>
                </c:pt>
                <c:pt idx="344">
                  <c:v>0.81151832460732987</c:v>
                </c:pt>
                <c:pt idx="345">
                  <c:v>0.80628272251308897</c:v>
                </c:pt>
                <c:pt idx="346">
                  <c:v>0.80802792321116923</c:v>
                </c:pt>
                <c:pt idx="347">
                  <c:v>0.81151832460732987</c:v>
                </c:pt>
                <c:pt idx="348">
                  <c:v>0.79057591623036649</c:v>
                </c:pt>
                <c:pt idx="349">
                  <c:v>0.79406631762652702</c:v>
                </c:pt>
                <c:pt idx="350">
                  <c:v>0.79406631762652702</c:v>
                </c:pt>
                <c:pt idx="351">
                  <c:v>0.79232111692844676</c:v>
                </c:pt>
                <c:pt idx="352">
                  <c:v>0.78534031413612571</c:v>
                </c:pt>
                <c:pt idx="353">
                  <c:v>0.78883071553228623</c:v>
                </c:pt>
                <c:pt idx="354">
                  <c:v>0.7609075043630017</c:v>
                </c:pt>
                <c:pt idx="355">
                  <c:v>0.76788830715532286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206C-44B6-99CF-18368C6D10E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59042408"/>
        <c:axId val="359042736"/>
      </c:scatterChart>
      <c:valAx>
        <c:axId val="35904240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Pixels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359042736"/>
        <c:crosses val="autoZero"/>
        <c:crossBetween val="midCat"/>
      </c:valAx>
      <c:valAx>
        <c:axId val="359042736"/>
        <c:scaling>
          <c:orientation val="minMax"/>
          <c:max val="1.5"/>
          <c:min val="0.60000000000000009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Normalized</a:t>
                </a:r>
                <a:r>
                  <a:rPr lang="en-GB" baseline="0"/>
                  <a:t> intensity</a:t>
                </a:r>
                <a:endParaRPr lang="en-GB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0.00E+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35904240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6758267716535435"/>
          <c:y val="5.7815689705453398E-4"/>
          <c:w val="0.28241732283464566"/>
          <c:h val="0.3506955380577426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</c:chart>
  <c:spPr>
    <a:noFill/>
    <a:ln>
      <a:solidFill>
        <a:schemeClr val="tx1"/>
      </a:solidFill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3647189522101822E-2"/>
          <c:y val="2.2419559974993251E-2"/>
          <c:w val="0.89169934513136351"/>
          <c:h val="0.8612571733618043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Dr [Gy/h]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Sheet1!$A$2:$A$8</c:f>
              <c:numCache>
                <c:formatCode>General</c:formatCode>
                <c:ptCount val="7"/>
                <c:pt idx="0">
                  <c:v>72</c:v>
                </c:pt>
                <c:pt idx="1">
                  <c:v>68</c:v>
                </c:pt>
                <c:pt idx="2">
                  <c:v>66</c:v>
                </c:pt>
                <c:pt idx="3">
                  <c:v>65</c:v>
                </c:pt>
                <c:pt idx="4">
                  <c:v>63</c:v>
                </c:pt>
                <c:pt idx="5">
                  <c:v>60</c:v>
                </c:pt>
                <c:pt idx="6">
                  <c:v>55</c:v>
                </c:pt>
              </c:numCache>
            </c:numRef>
          </c:cat>
          <c:val>
            <c:numRef>
              <c:f>Sheet1!$B$2:$B$8</c:f>
              <c:numCache>
                <c:formatCode>General</c:formatCode>
                <c:ptCount val="7"/>
                <c:pt idx="0">
                  <c:v>4.16</c:v>
                </c:pt>
                <c:pt idx="1">
                  <c:v>4.29</c:v>
                </c:pt>
                <c:pt idx="2">
                  <c:v>4.7300000000000004</c:v>
                </c:pt>
                <c:pt idx="3">
                  <c:v>4.54</c:v>
                </c:pt>
                <c:pt idx="4">
                  <c:v>3.12</c:v>
                </c:pt>
                <c:pt idx="5">
                  <c:v>2.2999999999999998</c:v>
                </c:pt>
                <c:pt idx="6">
                  <c:v>0.98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85E8-4789-A885-C8CE7951E01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377628568"/>
        <c:axId val="205172576"/>
      </c:lineChart>
      <c:catAx>
        <c:axId val="3776285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205172576"/>
        <c:crosses val="autoZero"/>
        <c:auto val="1"/>
        <c:lblAlgn val="ctr"/>
        <c:lblOffset val="100"/>
        <c:noMultiLvlLbl val="0"/>
      </c:catAx>
      <c:valAx>
        <c:axId val="2051725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3776285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79391956543406761"/>
          <c:y val="2.5686048346541063E-2"/>
          <c:w val="0.1919727302530419"/>
          <c:h val="8.760247006795383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FA071-5F5A-40F6-BB29-D1E7214B4968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2E326-A188-447D-BFBF-2DC981F865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06445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FA071-5F5A-40F6-BB29-D1E7214B4968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2E326-A188-447D-BFBF-2DC981F865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1459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FA071-5F5A-40F6-BB29-D1E7214B4968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2E326-A188-447D-BFBF-2DC981F865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32220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FA071-5F5A-40F6-BB29-D1E7214B4968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2E326-A188-447D-BFBF-2DC981F865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48886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FA071-5F5A-40F6-BB29-D1E7214B4968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2E326-A188-447D-BFBF-2DC981F865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40496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FA071-5F5A-40F6-BB29-D1E7214B4968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2E326-A188-447D-BFBF-2DC981F865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45141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FA071-5F5A-40F6-BB29-D1E7214B4968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2E326-A188-447D-BFBF-2DC981F865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9691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FA071-5F5A-40F6-BB29-D1E7214B4968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2E326-A188-447D-BFBF-2DC981F865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80932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FA071-5F5A-40F6-BB29-D1E7214B4968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2E326-A188-447D-BFBF-2DC981F865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5330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FA071-5F5A-40F6-BB29-D1E7214B4968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2E326-A188-447D-BFBF-2DC981F865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42721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FA071-5F5A-40F6-BB29-D1E7214B4968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2E326-A188-447D-BFBF-2DC981F865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67755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CFA071-5F5A-40F6-BB29-D1E7214B4968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22E326-A188-447D-BFBF-2DC981F865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48986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gif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microsoft.com/office/2007/relationships/hdphoto" Target="../media/hdphoto4.wdp"/><Relationship Id="rId3" Type="http://schemas.microsoft.com/office/2007/relationships/hdphoto" Target="../media/hdphoto1.wdp"/><Relationship Id="rId7" Type="http://schemas.openxmlformats.org/officeDocument/2006/relationships/image" Target="../media/image38.png"/><Relationship Id="rId12" Type="http://schemas.openxmlformats.org/officeDocument/2006/relationships/image" Target="../media/image42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41.png"/><Relationship Id="rId5" Type="http://schemas.microsoft.com/office/2007/relationships/hdphoto" Target="../media/hdphoto2.wdp"/><Relationship Id="rId10" Type="http://schemas.openxmlformats.org/officeDocument/2006/relationships/image" Target="../media/image40.png"/><Relationship Id="rId4" Type="http://schemas.openxmlformats.org/officeDocument/2006/relationships/image" Target="../media/image37.png"/><Relationship Id="rId9" Type="http://schemas.openxmlformats.org/officeDocument/2006/relationships/image" Target="../media/image3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7" Type="http://schemas.microsoft.com/office/2007/relationships/hdphoto" Target="../media/hdphoto3.wdp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8.png"/><Relationship Id="rId4" Type="http://schemas.openxmlformats.org/officeDocument/2006/relationships/image" Target="../media/image4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7" Type="http://schemas.openxmlformats.org/officeDocument/2006/relationships/image" Target="../media/image41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46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44.png"/><Relationship Id="rId7" Type="http://schemas.microsoft.com/office/2007/relationships/hdphoto" Target="../media/hdphoto1.wdp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11" Type="http://schemas.microsoft.com/office/2007/relationships/hdphoto" Target="../media/hdphoto4.wdp"/><Relationship Id="rId5" Type="http://schemas.openxmlformats.org/officeDocument/2006/relationships/image" Target="../media/image47.png"/><Relationship Id="rId10" Type="http://schemas.openxmlformats.org/officeDocument/2006/relationships/image" Target="../media/image50.png"/><Relationship Id="rId4" Type="http://schemas.openxmlformats.org/officeDocument/2006/relationships/image" Target="../media/image46.png"/><Relationship Id="rId9" Type="http://schemas.microsoft.com/office/2007/relationships/hdphoto" Target="../media/hdphoto2.wdp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52.png"/><Relationship Id="rId7" Type="http://schemas.microsoft.com/office/2007/relationships/hdphoto" Target="../media/hdphoto3.wdp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11" Type="http://schemas.microsoft.com/office/2007/relationships/hdphoto" Target="../media/hdphoto6.wdp"/><Relationship Id="rId5" Type="http://schemas.openxmlformats.org/officeDocument/2006/relationships/image" Target="../media/image54.png"/><Relationship Id="rId10" Type="http://schemas.openxmlformats.org/officeDocument/2006/relationships/image" Target="../media/image56.png"/><Relationship Id="rId4" Type="http://schemas.openxmlformats.org/officeDocument/2006/relationships/image" Target="../media/image53.png"/><Relationship Id="rId9" Type="http://schemas.microsoft.com/office/2007/relationships/hdphoto" Target="../media/hdphoto5.wdp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3" Type="http://schemas.microsoft.com/office/2007/relationships/hdphoto" Target="../media/hdphoto8.wdp"/><Relationship Id="rId7" Type="http://schemas.microsoft.com/office/2007/relationships/hdphoto" Target="../media/hdphoto10.wdp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png"/><Relationship Id="rId5" Type="http://schemas.microsoft.com/office/2007/relationships/hdphoto" Target="../media/hdphoto9.wdp"/><Relationship Id="rId4" Type="http://schemas.openxmlformats.org/officeDocument/2006/relationships/image" Target="../media/image60.png"/><Relationship Id="rId9" Type="http://schemas.microsoft.com/office/2007/relationships/hdphoto" Target="../media/hdphoto11.wdp"/></Relationships>
</file>

<file path=ppt/slides/_rels/slide28.xml.rels><?xml version="1.0" encoding="UTF-8" standalone="yes"?>
<Relationships xmlns="http://schemas.openxmlformats.org/package/2006/relationships"><Relationship Id="rId3" Type="http://schemas.microsoft.com/office/2007/relationships/hdphoto" Target="../media/hdphoto12.wdp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6" Type="http://schemas.microsoft.com/office/2007/relationships/hdphoto" Target="../media/hdphoto13.wdp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3" Type="http://schemas.microsoft.com/office/2007/relationships/hdphoto" Target="../media/hdphoto14.wdp"/><Relationship Id="rId7" Type="http://schemas.microsoft.com/office/2007/relationships/hdphoto" Target="../media/hdphoto9.wdp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png"/><Relationship Id="rId11" Type="http://schemas.openxmlformats.org/officeDocument/2006/relationships/image" Target="../media/image70.png"/><Relationship Id="rId5" Type="http://schemas.microsoft.com/office/2007/relationships/hdphoto" Target="../media/hdphoto15.wdp"/><Relationship Id="rId10" Type="http://schemas.openxmlformats.org/officeDocument/2006/relationships/image" Target="../media/image69.png"/><Relationship Id="rId4" Type="http://schemas.openxmlformats.org/officeDocument/2006/relationships/image" Target="../media/image68.png"/><Relationship Id="rId9" Type="http://schemas.microsoft.com/office/2007/relationships/hdphoto" Target="../media/hdphoto11.wdp"/></Relationships>
</file>

<file path=ppt/slides/_rels/slide31.xml.rels><?xml version="1.0" encoding="UTF-8" standalone="yes"?>
<Relationships xmlns="http://schemas.openxmlformats.org/package/2006/relationships"><Relationship Id="rId3" Type="http://schemas.microsoft.com/office/2007/relationships/hdphoto" Target="../media/hdphoto15.wdp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2.xml"/><Relationship Id="rId5" Type="http://schemas.microsoft.com/office/2007/relationships/hdphoto" Target="../media/hdphoto11.wdp"/><Relationship Id="rId4" Type="http://schemas.openxmlformats.org/officeDocument/2006/relationships/image" Target="../media/image6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6.wdp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e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8.jpeg"/><Relationship Id="rId4" Type="http://schemas.openxmlformats.org/officeDocument/2006/relationships/image" Target="../media/image77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13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53998" y="1587850"/>
            <a:ext cx="736377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 smtClean="0">
                <a:solidFill>
                  <a:schemeClr val="tx2"/>
                </a:solidFill>
              </a:rPr>
              <a:t>Beam imaging system with radiation tolerant fibre bundle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5"/>
            <a:ext cx="1805909" cy="1802904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>
            <a:off x="0" y="6235183"/>
            <a:ext cx="12192000" cy="0"/>
          </a:xfrm>
          <a:prstGeom prst="line">
            <a:avLst/>
          </a:prstGeom>
          <a:ln w="158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155644" y="3705213"/>
            <a:ext cx="59604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i="1" dirty="0" smtClean="0">
                <a:solidFill>
                  <a:schemeClr val="tx2"/>
                </a:solidFill>
              </a:rPr>
              <a:t>D. Celeste, S. Burger, E. </a:t>
            </a:r>
            <a:r>
              <a:rPr lang="en-GB" sz="2000" i="1" dirty="0" err="1" smtClean="0">
                <a:solidFill>
                  <a:schemeClr val="tx2"/>
                </a:solidFill>
              </a:rPr>
              <a:t>Bravin</a:t>
            </a:r>
            <a:r>
              <a:rPr lang="en-GB" sz="2000" i="1" dirty="0" smtClean="0">
                <a:solidFill>
                  <a:schemeClr val="tx2"/>
                </a:solidFill>
              </a:rPr>
              <a:t>, F. </a:t>
            </a:r>
            <a:r>
              <a:rPr lang="en-GB" sz="2000" i="1" dirty="0" err="1" smtClean="0">
                <a:solidFill>
                  <a:schemeClr val="tx2"/>
                </a:solidFill>
              </a:rPr>
              <a:t>Roncarolo</a:t>
            </a:r>
            <a:r>
              <a:rPr lang="en-GB" sz="2000" i="1" dirty="0" smtClean="0">
                <a:solidFill>
                  <a:schemeClr val="tx2"/>
                </a:solidFill>
              </a:rPr>
              <a:t>   (BE-BI-PM)</a:t>
            </a:r>
          </a:p>
        </p:txBody>
      </p:sp>
      <p:sp>
        <p:nvSpPr>
          <p:cNvPr id="2" name="Rectangle 1"/>
          <p:cNvSpPr/>
          <p:nvPr/>
        </p:nvSpPr>
        <p:spPr>
          <a:xfrm>
            <a:off x="656303" y="5767270"/>
            <a:ext cx="904343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i="1" dirty="0" smtClean="0">
                <a:solidFill>
                  <a:schemeClr val="tx2"/>
                </a:solidFill>
              </a:rPr>
              <a:t>Ack. </a:t>
            </a:r>
            <a:r>
              <a:rPr lang="en-GB" sz="1600" i="1" dirty="0" err="1" smtClean="0">
                <a:solidFill>
                  <a:schemeClr val="tx2"/>
                </a:solidFill>
              </a:rPr>
              <a:t>S.Danzeca</a:t>
            </a:r>
            <a:r>
              <a:rPr lang="en-GB" sz="1600" i="1" dirty="0">
                <a:solidFill>
                  <a:schemeClr val="tx2"/>
                </a:solidFill>
              </a:rPr>
              <a:t>*</a:t>
            </a:r>
            <a:r>
              <a:rPr lang="en-GB" sz="1600" i="1" dirty="0" smtClean="0">
                <a:solidFill>
                  <a:schemeClr val="tx2"/>
                </a:solidFill>
              </a:rPr>
              <a:t>, C. </a:t>
            </a:r>
            <a:r>
              <a:rPr lang="en-GB" sz="1600" i="1" dirty="0" err="1" smtClean="0">
                <a:solidFill>
                  <a:schemeClr val="tx2"/>
                </a:solidFill>
              </a:rPr>
              <a:t>Cangialosi</a:t>
            </a:r>
            <a:r>
              <a:rPr lang="en-GB" sz="1600" i="1" dirty="0" smtClean="0">
                <a:solidFill>
                  <a:schemeClr val="tx2"/>
                </a:solidFill>
              </a:rPr>
              <a:t>*, J. </a:t>
            </a:r>
            <a:r>
              <a:rPr lang="en-GB" sz="1600" i="1" dirty="0" err="1" smtClean="0">
                <a:solidFill>
                  <a:schemeClr val="tx2"/>
                </a:solidFill>
              </a:rPr>
              <a:t>Lendaro</a:t>
            </a:r>
            <a:r>
              <a:rPr lang="en-GB" sz="1600" i="1" dirty="0" smtClean="0">
                <a:solidFill>
                  <a:schemeClr val="tx2"/>
                </a:solidFill>
              </a:rPr>
              <a:t>*, H. </a:t>
            </a:r>
            <a:r>
              <a:rPr lang="en-GB" sz="1600" i="1" dirty="0" err="1" smtClean="0">
                <a:solidFill>
                  <a:schemeClr val="tx2"/>
                </a:solidFill>
              </a:rPr>
              <a:t>Desjonqueres</a:t>
            </a:r>
            <a:r>
              <a:rPr lang="en-GB" sz="1600" i="1" dirty="0" smtClean="0">
                <a:solidFill>
                  <a:schemeClr val="tx2"/>
                </a:solidFill>
              </a:rPr>
              <a:t>**, S. Poirier** (* CERN, ** IRMA-CEA </a:t>
            </a:r>
            <a:r>
              <a:rPr lang="en-GB" sz="1600" i="1" dirty="0" err="1" smtClean="0">
                <a:solidFill>
                  <a:schemeClr val="tx2"/>
                </a:solidFill>
              </a:rPr>
              <a:t>Saclay</a:t>
            </a:r>
            <a:r>
              <a:rPr lang="en-GB" sz="1600" i="1" dirty="0" smtClean="0">
                <a:solidFill>
                  <a:schemeClr val="tx2"/>
                </a:solidFill>
              </a:rPr>
              <a:t>) </a:t>
            </a:r>
            <a:endParaRPr lang="en-GB" sz="1600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1222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0" y="6235183"/>
            <a:ext cx="12192000" cy="0"/>
          </a:xfrm>
          <a:prstGeom prst="line">
            <a:avLst/>
          </a:prstGeom>
          <a:ln w="158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-89064" y="682108"/>
            <a:ext cx="12192000" cy="0"/>
          </a:xfrm>
          <a:prstGeom prst="line">
            <a:avLst/>
          </a:prstGeom>
          <a:ln w="158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33350" y="-25778"/>
            <a:ext cx="71888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 smtClean="0">
                <a:solidFill>
                  <a:schemeClr val="accent5">
                    <a:lumMod val="50000"/>
                  </a:schemeClr>
                </a:solidFill>
              </a:rPr>
              <a:t>Beam imaging test: intro &amp; setup</a:t>
            </a:r>
            <a:endParaRPr lang="en-GB" sz="40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6273284"/>
            <a:ext cx="528445" cy="527566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7861479" y="6398567"/>
            <a:ext cx="42566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 dirty="0">
                <a:solidFill>
                  <a:schemeClr val="accent5">
                    <a:lumMod val="50000"/>
                  </a:schemeClr>
                </a:solidFill>
              </a:rPr>
              <a:t>RADWG </a:t>
            </a:r>
            <a:r>
              <a:rPr lang="en-GB" sz="1200" i="1" dirty="0" smtClean="0">
                <a:solidFill>
                  <a:schemeClr val="accent5">
                    <a:lumMod val="50000"/>
                  </a:schemeClr>
                </a:solidFill>
              </a:rPr>
              <a:t>Meeting, 04th Dec 2018 </a:t>
            </a:r>
            <a:r>
              <a:rPr lang="en-GB" sz="1200" i="1" dirty="0">
                <a:solidFill>
                  <a:schemeClr val="accent5">
                    <a:lumMod val="50000"/>
                  </a:schemeClr>
                </a:solidFill>
              </a:rPr>
              <a:t>	</a:t>
            </a:r>
            <a:r>
              <a:rPr lang="en-GB" sz="1200" i="1" dirty="0" smtClean="0">
                <a:solidFill>
                  <a:schemeClr val="accent5">
                    <a:lumMod val="50000"/>
                  </a:schemeClr>
                </a:solidFill>
              </a:rPr>
              <a:t>D. Celeste, BE-BI-PM </a:t>
            </a:r>
            <a:endParaRPr lang="en-GB" sz="1200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82048" y="829854"/>
            <a:ext cx="65128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/>
              <a:t>Installation of a imaging fibre on FT16.BTV218 instrument in TT2</a:t>
            </a:r>
            <a:endParaRPr lang="en-GB" b="1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93" t="11759" r="16891" b="4550"/>
          <a:stretch/>
        </p:blipFill>
        <p:spPr>
          <a:xfrm>
            <a:off x="838240" y="1501516"/>
            <a:ext cx="2072442" cy="460912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24" t="22728" r="29232" b="15424"/>
          <a:stretch/>
        </p:blipFill>
        <p:spPr>
          <a:xfrm>
            <a:off x="3887260" y="1501515"/>
            <a:ext cx="2186498" cy="4547261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6170010" y="4663038"/>
            <a:ext cx="972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6"/>
                </a:solidFill>
              </a:rPr>
              <a:t>Camera</a:t>
            </a:r>
            <a:endParaRPr lang="en-GB" dirty="0">
              <a:solidFill>
                <a:schemeClr val="accent6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158576" y="3467815"/>
            <a:ext cx="8582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Optics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788701" y="1176701"/>
            <a:ext cx="1178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CC00"/>
                </a:solidFill>
              </a:rPr>
              <a:t>Fibre ‘IN’</a:t>
            </a:r>
            <a:endParaRPr lang="en-GB" dirty="0">
              <a:solidFill>
                <a:srgbClr val="FFCC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606833" y="1153466"/>
            <a:ext cx="1365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CC00"/>
                </a:solidFill>
              </a:rPr>
              <a:t>Fibre ‘OUT’</a:t>
            </a:r>
            <a:endParaRPr lang="en-GB" dirty="0">
              <a:solidFill>
                <a:srgbClr val="FFCC00"/>
              </a:solidFill>
            </a:endParaRPr>
          </a:p>
        </p:txBody>
      </p:sp>
      <p:sp>
        <p:nvSpPr>
          <p:cNvPr id="30" name="Right Arrow 29"/>
          <p:cNvSpPr/>
          <p:nvPr/>
        </p:nvSpPr>
        <p:spPr>
          <a:xfrm rot="16200000">
            <a:off x="1623454" y="4592775"/>
            <a:ext cx="1310037" cy="336885"/>
          </a:xfrm>
          <a:prstGeom prst="right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tx1"/>
                </a:solidFill>
              </a:rPr>
              <a:t>Screen photons</a:t>
            </a:r>
            <a:endParaRPr lang="en-GB" sz="1200" b="1" dirty="0">
              <a:solidFill>
                <a:schemeClr val="tx1"/>
              </a:solidFill>
            </a:endParaRPr>
          </a:p>
        </p:txBody>
      </p:sp>
      <p:cxnSp>
        <p:nvCxnSpPr>
          <p:cNvPr id="7" name="Curved Connector 6"/>
          <p:cNvCxnSpPr/>
          <p:nvPr/>
        </p:nvCxnSpPr>
        <p:spPr>
          <a:xfrm rot="5400000">
            <a:off x="1296683" y="2154935"/>
            <a:ext cx="1626695" cy="319856"/>
          </a:xfrm>
          <a:prstGeom prst="curvedConnector3">
            <a:avLst>
              <a:gd name="adj1" fmla="val 50986"/>
            </a:avLst>
          </a:prstGeom>
          <a:ln w="38100">
            <a:solidFill>
              <a:srgbClr val="FFCC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urved Connector 47"/>
          <p:cNvCxnSpPr/>
          <p:nvPr/>
        </p:nvCxnSpPr>
        <p:spPr>
          <a:xfrm rot="5400000" flipH="1" flipV="1">
            <a:off x="4747560" y="1753489"/>
            <a:ext cx="792047" cy="89671"/>
          </a:xfrm>
          <a:prstGeom prst="curvedConnector3">
            <a:avLst>
              <a:gd name="adj1" fmla="val 50000"/>
            </a:avLst>
          </a:prstGeom>
          <a:ln w="38100">
            <a:solidFill>
              <a:srgbClr val="FFCC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ight Brace 50"/>
          <p:cNvSpPr/>
          <p:nvPr/>
        </p:nvSpPr>
        <p:spPr>
          <a:xfrm>
            <a:off x="5398165" y="2751221"/>
            <a:ext cx="320843" cy="1852011"/>
          </a:xfrm>
          <a:prstGeom prst="righ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52" name="TextBox 51"/>
          <p:cNvSpPr txBox="1"/>
          <p:nvPr/>
        </p:nvSpPr>
        <p:spPr>
          <a:xfrm>
            <a:off x="119383" y="3283149"/>
            <a:ext cx="8582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Optics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54" name="Straight Arrow Connector 53"/>
          <p:cNvCxnSpPr/>
          <p:nvPr/>
        </p:nvCxnSpPr>
        <p:spPr>
          <a:xfrm>
            <a:off x="5556586" y="3677226"/>
            <a:ext cx="650538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ight Brace 54"/>
          <p:cNvSpPr/>
          <p:nvPr/>
        </p:nvSpPr>
        <p:spPr>
          <a:xfrm>
            <a:off x="5398165" y="4625676"/>
            <a:ext cx="264696" cy="444057"/>
          </a:xfrm>
          <a:prstGeom prst="rightBrac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56" name="Straight Arrow Connector 55"/>
          <p:cNvCxnSpPr/>
          <p:nvPr/>
        </p:nvCxnSpPr>
        <p:spPr>
          <a:xfrm>
            <a:off x="5742892" y="4847704"/>
            <a:ext cx="467223" cy="0"/>
          </a:xfrm>
          <a:prstGeom prst="straightConnector1">
            <a:avLst/>
          </a:prstGeom>
          <a:ln w="381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ight Brace 57"/>
          <p:cNvSpPr/>
          <p:nvPr/>
        </p:nvSpPr>
        <p:spPr>
          <a:xfrm rot="10800000">
            <a:off x="1401097" y="3191903"/>
            <a:ext cx="320843" cy="545206"/>
          </a:xfrm>
          <a:prstGeom prst="righ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59" name="Straight Arrow Connector 58"/>
          <p:cNvCxnSpPr/>
          <p:nvPr/>
        </p:nvCxnSpPr>
        <p:spPr>
          <a:xfrm flipH="1">
            <a:off x="829747" y="3467815"/>
            <a:ext cx="450124" cy="469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Right Arrow 65"/>
          <p:cNvSpPr/>
          <p:nvPr/>
        </p:nvSpPr>
        <p:spPr>
          <a:xfrm rot="10328318">
            <a:off x="427175" y="5603925"/>
            <a:ext cx="2965203" cy="31993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sp>
        <p:nvSpPr>
          <p:cNvPr id="67" name="TextBox 66"/>
          <p:cNvSpPr txBox="1"/>
          <p:nvPr/>
        </p:nvSpPr>
        <p:spPr>
          <a:xfrm rot="21127945">
            <a:off x="1305250" y="5572324"/>
            <a:ext cx="14750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</a:rPr>
              <a:t>PROTON BEAM</a:t>
            </a:r>
            <a:endParaRPr lang="fr-CH" sz="1600" b="1" dirty="0">
              <a:solidFill>
                <a:schemeClr val="bg1"/>
              </a:solidFill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133350" y="778042"/>
            <a:ext cx="6883455" cy="536314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70" name="TextBox 69"/>
          <p:cNvSpPr txBox="1"/>
          <p:nvPr/>
        </p:nvSpPr>
        <p:spPr>
          <a:xfrm>
            <a:off x="7154779" y="776107"/>
            <a:ext cx="4908052" cy="31393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Equipment:</a:t>
            </a:r>
          </a:p>
          <a:p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Analog camera connected to control software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Screen CHROMOX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 8mm focal length input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25mm focal length output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10m, 10k optical fibers bundle</a:t>
            </a:r>
            <a:endParaRPr lang="fr-CH" dirty="0"/>
          </a:p>
        </p:txBody>
      </p:sp>
      <p:sp>
        <p:nvSpPr>
          <p:cNvPr id="72" name="TextBox 71"/>
          <p:cNvSpPr txBox="1"/>
          <p:nvPr/>
        </p:nvSpPr>
        <p:spPr>
          <a:xfrm>
            <a:off x="7154779" y="3937236"/>
            <a:ext cx="4908052" cy="220394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dirty="0"/>
              <a:t>Measurements:</a:t>
            </a:r>
          </a:p>
          <a:p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Beam </a:t>
            </a:r>
            <a:r>
              <a:rPr lang="en-US" dirty="0" smtClean="0"/>
              <a:t>LHC_INDIV, intensity </a:t>
            </a:r>
            <a:r>
              <a:rPr lang="en-US" dirty="0"/>
              <a:t>≈ 1 </a:t>
            </a:r>
            <a:r>
              <a:rPr lang="en-US" dirty="0" smtClean="0"/>
              <a:t>E+11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No control on exp. time nor gain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Modifying trigger delay and filters to avoid saturation</a:t>
            </a:r>
            <a:endParaRPr lang="en-US" dirty="0"/>
          </a:p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806599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0" y="6235183"/>
            <a:ext cx="12192000" cy="0"/>
          </a:xfrm>
          <a:prstGeom prst="line">
            <a:avLst/>
          </a:prstGeom>
          <a:ln w="158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-89064" y="682108"/>
            <a:ext cx="12192000" cy="0"/>
          </a:xfrm>
          <a:prstGeom prst="line">
            <a:avLst/>
          </a:prstGeom>
          <a:ln w="158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33350" y="-25778"/>
            <a:ext cx="580620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 smtClean="0">
                <a:solidFill>
                  <a:schemeClr val="accent5">
                    <a:lumMod val="50000"/>
                  </a:schemeClr>
                </a:solidFill>
              </a:rPr>
              <a:t>Beam imaging test: results</a:t>
            </a:r>
            <a:endParaRPr lang="en-GB" sz="40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6273284"/>
            <a:ext cx="528445" cy="527566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7861479" y="6398567"/>
            <a:ext cx="42566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 dirty="0">
                <a:solidFill>
                  <a:schemeClr val="accent5">
                    <a:lumMod val="50000"/>
                  </a:schemeClr>
                </a:solidFill>
              </a:rPr>
              <a:t>RADWG </a:t>
            </a:r>
            <a:r>
              <a:rPr lang="en-GB" sz="1200" i="1" dirty="0" smtClean="0">
                <a:solidFill>
                  <a:schemeClr val="accent5">
                    <a:lumMod val="50000"/>
                  </a:schemeClr>
                </a:solidFill>
              </a:rPr>
              <a:t>Meeting, 04th Dec 2018 </a:t>
            </a:r>
            <a:r>
              <a:rPr lang="en-GB" sz="1200" i="1" dirty="0">
                <a:solidFill>
                  <a:schemeClr val="accent5">
                    <a:lumMod val="50000"/>
                  </a:schemeClr>
                </a:solidFill>
              </a:rPr>
              <a:t>	</a:t>
            </a:r>
            <a:r>
              <a:rPr lang="en-GB" sz="1200" i="1" dirty="0" smtClean="0">
                <a:solidFill>
                  <a:schemeClr val="accent5">
                    <a:lumMod val="50000"/>
                  </a:schemeClr>
                </a:solidFill>
              </a:rPr>
              <a:t>D. Celeste, BE-BI-PM </a:t>
            </a:r>
            <a:endParaRPr lang="en-GB" sz="1200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25" y="1085194"/>
            <a:ext cx="6078939" cy="458218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86666" y="1085194"/>
            <a:ext cx="6105334" cy="458218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TextBox 1"/>
          <p:cNvSpPr txBox="1"/>
          <p:nvPr/>
        </p:nvSpPr>
        <p:spPr>
          <a:xfrm>
            <a:off x="-16870" y="715861"/>
            <a:ext cx="41661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Acquisition with analog camera system </a:t>
            </a:r>
            <a:endParaRPr lang="fr-CH" dirty="0"/>
          </a:p>
        </p:txBody>
      </p:sp>
      <p:sp>
        <p:nvSpPr>
          <p:cNvPr id="15" name="TextBox 14"/>
          <p:cNvSpPr txBox="1"/>
          <p:nvPr/>
        </p:nvSpPr>
        <p:spPr>
          <a:xfrm>
            <a:off x="6034935" y="698985"/>
            <a:ext cx="50467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Acquisition with analog camera and optical fiber </a:t>
            </a:r>
            <a:endParaRPr lang="fr-CH" dirty="0"/>
          </a:p>
        </p:txBody>
      </p:sp>
      <p:sp>
        <p:nvSpPr>
          <p:cNvPr id="3" name="TextBox 2"/>
          <p:cNvSpPr txBox="1"/>
          <p:nvPr/>
        </p:nvSpPr>
        <p:spPr>
          <a:xfrm>
            <a:off x="4431385" y="1981200"/>
            <a:ext cx="168347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200" dirty="0" smtClean="0">
                <a:solidFill>
                  <a:srgbClr val="FF0000"/>
                </a:solidFill>
              </a:rPr>
              <a:t>σ</a:t>
            </a:r>
            <a:r>
              <a:rPr lang="en-US" sz="2200" baseline="-25000" dirty="0" smtClean="0">
                <a:solidFill>
                  <a:srgbClr val="FF0000"/>
                </a:solidFill>
              </a:rPr>
              <a:t>x</a:t>
            </a:r>
            <a:r>
              <a:rPr lang="en-US" sz="2200" dirty="0" smtClean="0">
                <a:solidFill>
                  <a:srgbClr val="FF0000"/>
                </a:solidFill>
              </a:rPr>
              <a:t> = 3.48mm</a:t>
            </a:r>
            <a:endParaRPr lang="fr-CH" sz="2200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0536719" y="2095500"/>
            <a:ext cx="163698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200" dirty="0" smtClean="0">
                <a:solidFill>
                  <a:srgbClr val="FF0000"/>
                </a:solidFill>
              </a:rPr>
              <a:t>σ</a:t>
            </a:r>
            <a:r>
              <a:rPr lang="en-US" sz="2200" baseline="-25000" dirty="0" smtClean="0">
                <a:solidFill>
                  <a:srgbClr val="FF0000"/>
                </a:solidFill>
              </a:rPr>
              <a:t>x</a:t>
            </a:r>
            <a:r>
              <a:rPr lang="en-US" sz="2200" dirty="0" smtClean="0">
                <a:solidFill>
                  <a:srgbClr val="FF0000"/>
                </a:solidFill>
              </a:rPr>
              <a:t> = 4.60mm</a:t>
            </a:r>
            <a:endParaRPr lang="fr-CH" sz="2200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431385" y="4267200"/>
            <a:ext cx="164019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200" dirty="0" smtClean="0">
                <a:solidFill>
                  <a:srgbClr val="FF0000"/>
                </a:solidFill>
              </a:rPr>
              <a:t>σ</a:t>
            </a:r>
            <a:r>
              <a:rPr lang="en-US" sz="2200" baseline="-25000" dirty="0" smtClean="0">
                <a:solidFill>
                  <a:srgbClr val="FF0000"/>
                </a:solidFill>
              </a:rPr>
              <a:t>y</a:t>
            </a:r>
            <a:r>
              <a:rPr lang="en-US" sz="2200" dirty="0" smtClean="0">
                <a:solidFill>
                  <a:srgbClr val="FF0000"/>
                </a:solidFill>
              </a:rPr>
              <a:t> = 1.41mm</a:t>
            </a:r>
            <a:endParaRPr lang="fr-CH" sz="2200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0536719" y="4261246"/>
            <a:ext cx="164019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200" dirty="0" smtClean="0">
                <a:solidFill>
                  <a:srgbClr val="FF0000"/>
                </a:solidFill>
              </a:rPr>
              <a:t>σ</a:t>
            </a:r>
            <a:r>
              <a:rPr lang="en-US" sz="2200" baseline="-25000" dirty="0" smtClean="0">
                <a:solidFill>
                  <a:srgbClr val="FF0000"/>
                </a:solidFill>
              </a:rPr>
              <a:t>y</a:t>
            </a:r>
            <a:r>
              <a:rPr lang="en-US" sz="2200" dirty="0" smtClean="0">
                <a:solidFill>
                  <a:srgbClr val="FF0000"/>
                </a:solidFill>
              </a:rPr>
              <a:t> = 2.34mm</a:t>
            </a:r>
            <a:endParaRPr lang="fr-CH" sz="2200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366008" y="4830488"/>
            <a:ext cx="14954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solidFill>
                  <a:schemeClr val="bg1"/>
                </a:solidFill>
              </a:rPr>
              <a:t>2018_09_14</a:t>
            </a:r>
          </a:p>
          <a:p>
            <a:pPr algn="ctr"/>
            <a:r>
              <a:rPr lang="en-GB" sz="1400" b="1" dirty="0" smtClean="0">
                <a:solidFill>
                  <a:schemeClr val="bg1"/>
                </a:solidFill>
              </a:rPr>
              <a:t>OD1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6200" y="4788696"/>
            <a:ext cx="18408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solidFill>
                  <a:schemeClr val="bg1"/>
                </a:solidFill>
              </a:rPr>
              <a:t>2018_11_06</a:t>
            </a:r>
          </a:p>
          <a:p>
            <a:pPr algn="ctr"/>
            <a:r>
              <a:rPr lang="en-GB" sz="1400" b="1" dirty="0" smtClean="0">
                <a:solidFill>
                  <a:schemeClr val="bg1"/>
                </a:solidFill>
              </a:rPr>
              <a:t>OD3</a:t>
            </a:r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0" y="5638800"/>
            <a:ext cx="54129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100x less light transmitted with fibres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Accuracy of beam size measurement to be checked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26562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6" grpId="0"/>
      <p:bldP spid="17" grpId="0"/>
      <p:bldP spid="1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0" y="6235183"/>
            <a:ext cx="12192000" cy="0"/>
          </a:xfrm>
          <a:prstGeom prst="line">
            <a:avLst/>
          </a:prstGeom>
          <a:ln w="158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-89064" y="682108"/>
            <a:ext cx="12192000" cy="0"/>
          </a:xfrm>
          <a:prstGeom prst="line">
            <a:avLst/>
          </a:prstGeom>
          <a:ln w="158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33350" y="-25778"/>
            <a:ext cx="59104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 smtClean="0">
                <a:solidFill>
                  <a:schemeClr val="accent5">
                    <a:lumMod val="50000"/>
                  </a:schemeClr>
                </a:solidFill>
              </a:rPr>
              <a:t>Conclusions and next steps</a:t>
            </a:r>
            <a:endParaRPr lang="en-GB" sz="40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6273284"/>
            <a:ext cx="528445" cy="52756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86891" y="876198"/>
            <a:ext cx="5566973" cy="51090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u="sng" dirty="0" smtClean="0"/>
              <a:t>Conclusions:</a:t>
            </a:r>
            <a:endParaRPr lang="en-US" sz="2000" i="1" u="sng" dirty="0"/>
          </a:p>
          <a:p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Light loss up to 98 % due to optical coupling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rgbClr val="00B050"/>
                </a:solidFill>
              </a:rPr>
              <a:t>Able to compensate with digital parameters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 smtClean="0"/>
          </a:p>
          <a:p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Fiber radiation hardness confirmed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Non-uniform light loss up to 50% due to radiations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rgbClr val="00B050"/>
                </a:solidFill>
              </a:rPr>
              <a:t>Able to reconstruct qualitative images </a:t>
            </a:r>
          </a:p>
          <a:p>
            <a:endParaRPr lang="en-US" dirty="0" smtClean="0"/>
          </a:p>
          <a:p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Tests in TT2 confirmed 100 times less transmitted light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rgbClr val="00B050"/>
                </a:solidFill>
              </a:rPr>
              <a:t>System able to acquire beam images</a:t>
            </a:r>
          </a:p>
          <a:p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 smtClean="0"/>
          </a:p>
          <a:p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fr-CH" dirty="0"/>
          </a:p>
        </p:txBody>
      </p:sp>
      <p:sp>
        <p:nvSpPr>
          <p:cNvPr id="16" name="TextBox 15"/>
          <p:cNvSpPr txBox="1"/>
          <p:nvPr/>
        </p:nvSpPr>
        <p:spPr>
          <a:xfrm>
            <a:off x="6786422" y="876198"/>
            <a:ext cx="5350824" cy="37240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u="sng" dirty="0" smtClean="0"/>
              <a:t>To be clarified:</a:t>
            </a:r>
          </a:p>
          <a:p>
            <a:endParaRPr lang="en-US" dirty="0"/>
          </a:p>
          <a:p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Non uniform light loss in </a:t>
            </a:r>
            <a:r>
              <a:rPr lang="en-US" dirty="0" err="1" smtClean="0"/>
              <a:t>RadHard</a:t>
            </a:r>
            <a:r>
              <a:rPr lang="en-US" dirty="0" smtClean="0"/>
              <a:t> </a:t>
            </a:r>
            <a:r>
              <a:rPr lang="en-US" dirty="0" err="1" smtClean="0"/>
              <a:t>fibres</a:t>
            </a:r>
            <a:r>
              <a:rPr lang="en-US" dirty="0" smtClean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Due to high rate/TID?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Due to other factors: temperature, cladding,…?</a:t>
            </a:r>
          </a:p>
          <a:p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Different beam </a:t>
            </a:r>
            <a:r>
              <a:rPr lang="en-US" dirty="0" err="1" smtClean="0"/>
              <a:t>sigmas</a:t>
            </a:r>
            <a:r>
              <a:rPr lang="en-US" dirty="0" smtClean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Laser measurements to simulate beam?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Issue with resolution fiber?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fr-CH" dirty="0"/>
          </a:p>
        </p:txBody>
      </p:sp>
      <p:sp>
        <p:nvSpPr>
          <p:cNvPr id="18" name="TextBox 17"/>
          <p:cNvSpPr txBox="1"/>
          <p:nvPr/>
        </p:nvSpPr>
        <p:spPr>
          <a:xfrm>
            <a:off x="7861479" y="6398567"/>
            <a:ext cx="42566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 dirty="0">
                <a:solidFill>
                  <a:schemeClr val="accent5">
                    <a:lumMod val="50000"/>
                  </a:schemeClr>
                </a:solidFill>
              </a:rPr>
              <a:t>RADWG </a:t>
            </a:r>
            <a:r>
              <a:rPr lang="en-GB" sz="1200" i="1" dirty="0" smtClean="0">
                <a:solidFill>
                  <a:schemeClr val="accent5">
                    <a:lumMod val="50000"/>
                  </a:schemeClr>
                </a:solidFill>
              </a:rPr>
              <a:t>Meeting, 04th Dec 2018 </a:t>
            </a:r>
            <a:r>
              <a:rPr lang="en-GB" sz="1200" i="1" dirty="0">
                <a:solidFill>
                  <a:schemeClr val="accent5">
                    <a:lumMod val="50000"/>
                  </a:schemeClr>
                </a:solidFill>
              </a:rPr>
              <a:t>	</a:t>
            </a:r>
            <a:r>
              <a:rPr lang="en-GB" sz="1200" i="1" dirty="0" smtClean="0">
                <a:solidFill>
                  <a:schemeClr val="accent5">
                    <a:lumMod val="50000"/>
                  </a:schemeClr>
                </a:solidFill>
              </a:rPr>
              <a:t>D. Celeste, BE-BI-PM </a:t>
            </a:r>
            <a:endParaRPr lang="en-GB" sz="1200" i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129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Relaxation time profiles</a:t>
            </a:r>
            <a:endParaRPr lang="fr-CH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8820" y="1690688"/>
            <a:ext cx="6371353" cy="4877381"/>
          </a:xfrm>
        </p:spPr>
      </p:pic>
    </p:spTree>
    <p:extLst>
      <p:ext uri="{BB962C8B-B14F-4D97-AF65-F5344CB8AC3E}">
        <p14:creationId xmlns:p14="http://schemas.microsoft.com/office/powerpoint/2010/main" val="1961027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Spikes vs Temperature</a:t>
            </a:r>
            <a:endParaRPr lang="fr-CH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3411" y="1738540"/>
            <a:ext cx="6416761" cy="5119460"/>
          </a:xfrm>
        </p:spPr>
      </p:pic>
      <p:cxnSp>
        <p:nvCxnSpPr>
          <p:cNvPr id="5" name="Straight Connector 4"/>
          <p:cNvCxnSpPr/>
          <p:nvPr/>
        </p:nvCxnSpPr>
        <p:spPr>
          <a:xfrm flipH="1">
            <a:off x="9079832" y="2438400"/>
            <a:ext cx="8021" cy="3376863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H="1">
            <a:off x="2879558" y="2438400"/>
            <a:ext cx="8021" cy="3376863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285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Temperature corrected profiles</a:t>
            </a:r>
            <a:endParaRPr lang="fr-CH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6315" y="1690688"/>
            <a:ext cx="6883925" cy="5140593"/>
          </a:xfrm>
        </p:spPr>
      </p:pic>
    </p:spTree>
    <p:extLst>
      <p:ext uri="{BB962C8B-B14F-4D97-AF65-F5344CB8AC3E}">
        <p14:creationId xmlns:p14="http://schemas.microsoft.com/office/powerpoint/2010/main" val="2889097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1" y="1155700"/>
            <a:ext cx="11366500" cy="430793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937114" y="377072"/>
            <a:ext cx="6457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 smtClean="0"/>
              <a:t>First and last image form irradiation test in IRMA September 2018</a:t>
            </a:r>
            <a:endParaRPr lang="en-GB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38629" y="731590"/>
            <a:ext cx="17649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Slice fibre profile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98055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5379" y="217416"/>
            <a:ext cx="11610474" cy="1325563"/>
          </a:xfrm>
        </p:spPr>
        <p:txBody>
          <a:bodyPr/>
          <a:lstStyle/>
          <a:p>
            <a:r>
              <a:rPr lang="en-US" dirty="0" smtClean="0"/>
              <a:t>Picture of the setup: example with two 25mm lens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525" y="1347329"/>
            <a:ext cx="9785686" cy="5009022"/>
          </a:xfrm>
        </p:spPr>
      </p:pic>
      <p:cxnSp>
        <p:nvCxnSpPr>
          <p:cNvPr id="8" name="Straight Arrow Connector 7"/>
          <p:cNvCxnSpPr/>
          <p:nvPr/>
        </p:nvCxnSpPr>
        <p:spPr>
          <a:xfrm>
            <a:off x="1187116" y="3668899"/>
            <a:ext cx="6705601" cy="224612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8494295" y="3933638"/>
            <a:ext cx="569494" cy="24019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9585158" y="3997851"/>
            <a:ext cx="569494" cy="24019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387516" y="3825194"/>
            <a:ext cx="1242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S1=517mm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216227" y="3299567"/>
            <a:ext cx="1125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S2=38mm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362562" y="3334000"/>
            <a:ext cx="1125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S3=42mm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26/01/2018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BI Technical Board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C4564-9EC5-4D1A-B440-E969640E0C6F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7480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Study of the effect of 180° rotation 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09" t="30719" r="34677" b="32287"/>
          <a:stretch/>
        </p:blipFill>
        <p:spPr>
          <a:xfrm>
            <a:off x="112383" y="2929551"/>
            <a:ext cx="3381375" cy="2442106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03" t="27083" r="35590" b="33611"/>
          <a:stretch/>
        </p:blipFill>
        <p:spPr>
          <a:xfrm>
            <a:off x="6764022" y="1501232"/>
            <a:ext cx="3381375" cy="247909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rot="19854533">
            <a:off x="4220720" y="3113448"/>
            <a:ext cx="17148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</a:t>
            </a:r>
            <a:r>
              <a:rPr lang="en-US" baseline="30000" dirty="0" smtClean="0">
                <a:solidFill>
                  <a:srgbClr val="FF0000"/>
                </a:solidFill>
              </a:rPr>
              <a:t>st</a:t>
            </a:r>
            <a:r>
              <a:rPr lang="en-US" dirty="0" smtClean="0">
                <a:solidFill>
                  <a:srgbClr val="FF0000"/>
                </a:solidFill>
              </a:rPr>
              <a:t> configuration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06" t="45000" r="35849" b="15972"/>
          <a:stretch/>
        </p:blipFill>
        <p:spPr>
          <a:xfrm>
            <a:off x="6800850" y="4208992"/>
            <a:ext cx="3368753" cy="247909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 rot="1808437">
            <a:off x="4176172" y="4836537"/>
            <a:ext cx="17647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2</a:t>
            </a:r>
            <a:r>
              <a:rPr lang="en-US" baseline="30000" dirty="0" smtClean="0">
                <a:solidFill>
                  <a:srgbClr val="FF0000"/>
                </a:solidFill>
              </a:rPr>
              <a:t>nd</a:t>
            </a:r>
            <a:r>
              <a:rPr lang="en-US" dirty="0" smtClean="0">
                <a:solidFill>
                  <a:srgbClr val="FF0000"/>
                </a:solidFill>
              </a:rPr>
              <a:t> configuration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948528" y="1950208"/>
            <a:ext cx="26325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 smtClean="0">
                <a:solidFill>
                  <a:schemeClr val="bg1"/>
                </a:solidFill>
              </a:rPr>
              <a:t>Int</a:t>
            </a:r>
            <a:r>
              <a:rPr lang="en-US" sz="2000" b="1" dirty="0" smtClean="0">
                <a:solidFill>
                  <a:schemeClr val="bg1"/>
                </a:solidFill>
              </a:rPr>
              <a:t> light: 15858842 </a:t>
            </a:r>
            <a:r>
              <a:rPr lang="en-US" sz="2000" b="1" dirty="0" err="1" smtClean="0">
                <a:solidFill>
                  <a:schemeClr val="bg1"/>
                </a:solidFill>
              </a:rPr>
              <a:t>a.u</a:t>
            </a:r>
            <a:r>
              <a:rPr lang="en-US" sz="2000" b="1" dirty="0" smtClean="0">
                <a:solidFill>
                  <a:schemeClr val="bg1"/>
                </a:solidFill>
              </a:rPr>
              <a:t>.</a:t>
            </a:r>
            <a:endParaRPr lang="en-GB" sz="2000" b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948528" y="4467301"/>
            <a:ext cx="26325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 smtClean="0">
                <a:solidFill>
                  <a:schemeClr val="bg1"/>
                </a:solidFill>
              </a:rPr>
              <a:t>Int</a:t>
            </a:r>
            <a:r>
              <a:rPr lang="en-US" sz="2000" b="1" dirty="0" smtClean="0">
                <a:solidFill>
                  <a:schemeClr val="bg1"/>
                </a:solidFill>
              </a:rPr>
              <a:t> light: </a:t>
            </a:r>
            <a:r>
              <a:rPr lang="en-US" sz="2000" b="1" dirty="0">
                <a:solidFill>
                  <a:schemeClr val="bg1"/>
                </a:solidFill>
              </a:rPr>
              <a:t>15993512</a:t>
            </a:r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</a:rPr>
              <a:t>a.u</a:t>
            </a:r>
            <a:r>
              <a:rPr lang="en-US" sz="2000" b="1" dirty="0" smtClean="0">
                <a:solidFill>
                  <a:schemeClr val="bg1"/>
                </a:solidFill>
              </a:rPr>
              <a:t>.</a:t>
            </a:r>
            <a:endParaRPr lang="en-GB" sz="2000" b="1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219688" y="3876375"/>
            <a:ext cx="8122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&lt;1%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13166" y="1692710"/>
            <a:ext cx="181254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Reference image: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Target @500mm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CCD camera 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One 25mm lens</a:t>
            </a:r>
          </a:p>
        </p:txBody>
      </p:sp>
      <p:cxnSp>
        <p:nvCxnSpPr>
          <p:cNvPr id="23" name="Straight Arrow Connector 22"/>
          <p:cNvCxnSpPr/>
          <p:nvPr/>
        </p:nvCxnSpPr>
        <p:spPr>
          <a:xfrm flipV="1">
            <a:off x="3970215" y="2719854"/>
            <a:ext cx="2657231" cy="143075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3970214" y="4150602"/>
            <a:ext cx="2540001" cy="146084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26/01/2018</a:t>
            </a:r>
            <a:endParaRPr lang="en-GB"/>
          </a:p>
        </p:txBody>
      </p:sp>
      <p:sp>
        <p:nvSpPr>
          <p:cNvPr id="27" name="Footer Placeholder 2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BI Technical Board</a:t>
            </a:r>
            <a:endParaRPr lang="en-GB"/>
          </a:p>
        </p:txBody>
      </p:sp>
      <p:sp>
        <p:nvSpPr>
          <p:cNvPr id="28" name="Slide Number Placeholder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C4564-9EC5-4D1A-B440-E969640E0C6F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3761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Study of the effect of 180° rotation 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09" t="30719" r="34677" b="32287"/>
          <a:stretch/>
        </p:blipFill>
        <p:spPr>
          <a:xfrm>
            <a:off x="112383" y="2929551"/>
            <a:ext cx="3381375" cy="2442106"/>
          </a:xfrm>
        </p:spPr>
      </p:pic>
      <p:sp>
        <p:nvSpPr>
          <p:cNvPr id="17" name="TextBox 16"/>
          <p:cNvSpPr txBox="1"/>
          <p:nvPr/>
        </p:nvSpPr>
        <p:spPr>
          <a:xfrm>
            <a:off x="1013166" y="1692710"/>
            <a:ext cx="181254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Reference image: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Target @500mm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CCD camera 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One 25mm lens</a:t>
            </a:r>
          </a:p>
        </p:txBody>
      </p:sp>
      <p:graphicFrame>
        <p:nvGraphicFramePr>
          <p:cNvPr id="14" name="Chart 13"/>
          <p:cNvGraphicFramePr>
            <a:graphicFrameLocks/>
          </p:cNvGraphicFramePr>
          <p:nvPr>
            <p:extLst/>
          </p:nvPr>
        </p:nvGraphicFramePr>
        <p:xfrm>
          <a:off x="5896709" y="2759954"/>
          <a:ext cx="4572000" cy="2781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15" name="Straight Arrow Connector 14"/>
          <p:cNvCxnSpPr>
            <a:stCxn id="4" idx="3"/>
            <a:endCxn id="14" idx="1"/>
          </p:cNvCxnSpPr>
          <p:nvPr/>
        </p:nvCxnSpPr>
        <p:spPr>
          <a:xfrm>
            <a:off x="3493758" y="4150604"/>
            <a:ext cx="2402951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8401538" y="4040554"/>
            <a:ext cx="7816" cy="883138"/>
          </a:xfrm>
          <a:prstGeom prst="straightConnector1">
            <a:avLst/>
          </a:prstGeom>
          <a:ln w="5715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0618215" y="3550439"/>
            <a:ext cx="14711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From 38%</a:t>
            </a:r>
          </a:p>
          <a:p>
            <a:endParaRPr lang="en-US" sz="2400" b="1" dirty="0">
              <a:solidFill>
                <a:srgbClr val="FF0000"/>
              </a:solidFill>
            </a:endParaRPr>
          </a:p>
          <a:p>
            <a:r>
              <a:rPr lang="en-US" sz="2400" b="1" dirty="0" smtClean="0">
                <a:solidFill>
                  <a:srgbClr val="FF0000"/>
                </a:solidFill>
              </a:rPr>
              <a:t>To 52%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26/01/2018</a:t>
            </a:r>
            <a:endParaRPr lang="en-GB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BI Technical Board</a:t>
            </a:r>
            <a:endParaRPr lang="en-GB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C4564-9EC5-4D1A-B440-E969640E0C6F}" type="slidenum">
              <a:rPr lang="en-GB" smtClean="0"/>
              <a:t>19</a:t>
            </a:fld>
            <a:endParaRPr lang="en-GB"/>
          </a:p>
        </p:txBody>
      </p:sp>
      <p:sp>
        <p:nvSpPr>
          <p:cNvPr id="25" name="TextBox 24"/>
          <p:cNvSpPr txBox="1"/>
          <p:nvPr/>
        </p:nvSpPr>
        <p:spPr>
          <a:xfrm>
            <a:off x="6490451" y="2251231"/>
            <a:ext cx="3384516" cy="3693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Light profile and spatial resolution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357005" y="3666846"/>
            <a:ext cx="917272" cy="90515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Arrow Connector 15"/>
          <p:cNvCxnSpPr>
            <a:endCxn id="23" idx="1"/>
          </p:cNvCxnSpPr>
          <p:nvPr/>
        </p:nvCxnSpPr>
        <p:spPr>
          <a:xfrm>
            <a:off x="2274277" y="3721664"/>
            <a:ext cx="1800726" cy="15832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4075003" y="3598996"/>
            <a:ext cx="12702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Central square</a:t>
            </a:r>
            <a:endParaRPr lang="en-GB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0126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0" y="682108"/>
            <a:ext cx="12192000" cy="0"/>
          </a:xfrm>
          <a:prstGeom prst="line">
            <a:avLst/>
          </a:prstGeom>
          <a:ln w="158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33350" y="-25778"/>
            <a:ext cx="28442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 smtClean="0">
                <a:solidFill>
                  <a:schemeClr val="accent5">
                    <a:lumMod val="50000"/>
                  </a:schemeClr>
                </a:solidFill>
              </a:rPr>
              <a:t>Introduction</a:t>
            </a:r>
            <a:endParaRPr lang="en-GB" sz="40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7625" y="74469"/>
            <a:ext cx="514878" cy="49580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6273284"/>
            <a:ext cx="528445" cy="527566"/>
          </a:xfrm>
          <a:prstGeom prst="rect">
            <a:avLst/>
          </a:prstGeom>
        </p:spPr>
      </p:pic>
      <p:sp>
        <p:nvSpPr>
          <p:cNvPr id="36" name="Content Placeholder 3"/>
          <p:cNvSpPr txBox="1">
            <a:spLocks/>
          </p:cNvSpPr>
          <p:nvPr/>
        </p:nvSpPr>
        <p:spPr>
          <a:xfrm>
            <a:off x="76200" y="1002539"/>
            <a:ext cx="7997951" cy="495031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 smtClean="0"/>
              <a:t>Beam profile imaging nowadays: BTV – VIDICON tube cameras</a:t>
            </a:r>
          </a:p>
          <a:p>
            <a:pPr lvl="1" algn="l"/>
            <a:r>
              <a:rPr lang="en-GB" dirty="0" smtClean="0"/>
              <a:t>Advantages:</a:t>
            </a:r>
          </a:p>
          <a:p>
            <a:pPr marL="1257300" lvl="2" indent="-342900" algn="l">
              <a:buFont typeface="+mj-lt"/>
              <a:buAutoNum type="arabicPeriod"/>
            </a:pPr>
            <a:r>
              <a:rPr lang="en-US" sz="1600" dirty="0" smtClean="0"/>
              <a:t>Most Rad Hard so far…</a:t>
            </a:r>
          </a:p>
          <a:p>
            <a:pPr marL="1257300" lvl="2" indent="-342900" algn="l">
              <a:buFont typeface="+mj-lt"/>
              <a:buAutoNum type="arabicPeriod"/>
            </a:pPr>
            <a:r>
              <a:rPr lang="en-US" sz="1600" dirty="0" smtClean="0"/>
              <a:t>No active components inside.</a:t>
            </a:r>
          </a:p>
          <a:p>
            <a:pPr lvl="1" algn="l"/>
            <a:r>
              <a:rPr lang="en-US" dirty="0" smtClean="0"/>
              <a:t>Drawbacks:</a:t>
            </a:r>
          </a:p>
          <a:p>
            <a:pPr marL="1257300" lvl="2" indent="-342900" algn="l">
              <a:buFont typeface="+mj-lt"/>
              <a:buAutoNum type="arabicPeriod"/>
            </a:pPr>
            <a:r>
              <a:rPr lang="en-US" sz="1600" dirty="0" smtClean="0"/>
              <a:t>Limited life.</a:t>
            </a:r>
          </a:p>
          <a:p>
            <a:pPr marL="1257300" lvl="2" indent="-342900" algn="l">
              <a:buFont typeface="+mj-lt"/>
              <a:buAutoNum type="arabicPeriod"/>
            </a:pPr>
            <a:r>
              <a:rPr lang="en-US" sz="1600" dirty="0" smtClean="0"/>
              <a:t>Limited sensitivity (observation instruments).</a:t>
            </a:r>
          </a:p>
          <a:p>
            <a:pPr marL="1257300" lvl="2" indent="-342900" algn="l">
              <a:buFont typeface="+mj-lt"/>
              <a:buAutoNum type="arabicPeriod"/>
            </a:pPr>
            <a:r>
              <a:rPr lang="en-US" sz="1600" dirty="0" smtClean="0">
                <a:solidFill>
                  <a:srgbClr val="FF0000"/>
                </a:solidFill>
              </a:rPr>
              <a:t>Issues of procurement (no production since &gt; 5years, still </a:t>
            </a:r>
            <a:r>
              <a:rPr lang="en-GB" dirty="0" smtClean="0">
                <a:solidFill>
                  <a:srgbClr val="FF0000"/>
                </a:solidFill>
              </a:rPr>
              <a:t>≈</a:t>
            </a:r>
            <a:r>
              <a:rPr lang="en-GB" sz="1600" dirty="0" smtClean="0">
                <a:solidFill>
                  <a:srgbClr val="FF0000"/>
                </a:solidFill>
              </a:rPr>
              <a:t>100 pieces in stock).</a:t>
            </a:r>
          </a:p>
          <a:p>
            <a:pPr lvl="2" algn="l"/>
            <a:endParaRPr lang="en-US" sz="1600" dirty="0" smtClean="0">
              <a:solidFill>
                <a:srgbClr val="FF0000"/>
              </a:solidFill>
            </a:endParaRPr>
          </a:p>
          <a:p>
            <a:pPr algn="l"/>
            <a:r>
              <a:rPr lang="en-US" dirty="0" smtClean="0"/>
              <a:t>Beam profile imaging upgrade: imaging fiber system</a:t>
            </a:r>
          </a:p>
          <a:p>
            <a:pPr lvl="1" algn="l"/>
            <a:r>
              <a:rPr lang="en-US" i="1" u="sng" dirty="0" smtClean="0"/>
              <a:t>Principle</a:t>
            </a:r>
            <a:r>
              <a:rPr lang="en-US" dirty="0" smtClean="0"/>
              <a:t>: </a:t>
            </a:r>
            <a:r>
              <a:rPr lang="en-GB" dirty="0" smtClean="0"/>
              <a:t>Transport an image away from a high radiation </a:t>
            </a:r>
          </a:p>
          <a:p>
            <a:pPr lvl="1" algn="l"/>
            <a:r>
              <a:rPr lang="en-GB" dirty="0" smtClean="0"/>
              <a:t>    level area up to the camera located in a ‘safer’ place</a:t>
            </a:r>
            <a:r>
              <a:rPr lang="en-GB" dirty="0" smtClean="0"/>
              <a:t>.</a:t>
            </a:r>
          </a:p>
          <a:p>
            <a:pPr lvl="1" algn="l"/>
            <a:endParaRPr lang="en-GB" dirty="0" smtClean="0"/>
          </a:p>
          <a:p>
            <a:pPr lvl="1" algn="l"/>
            <a:r>
              <a:rPr lang="en-US" dirty="0" smtClean="0"/>
              <a:t>Advantages: Increased life </a:t>
            </a:r>
            <a:r>
              <a:rPr lang="en-US" dirty="0" smtClean="0"/>
              <a:t>time.</a:t>
            </a:r>
          </a:p>
          <a:p>
            <a:pPr lvl="1" algn="l"/>
            <a:endParaRPr lang="en-US" dirty="0" smtClean="0"/>
          </a:p>
          <a:p>
            <a:pPr lvl="1" algn="l"/>
            <a:r>
              <a:rPr lang="en-US" dirty="0" smtClean="0"/>
              <a:t>Procurement </a:t>
            </a:r>
            <a:r>
              <a:rPr lang="en-US" dirty="0" smtClean="0"/>
              <a:t>of </a:t>
            </a:r>
            <a:r>
              <a:rPr lang="en-US" dirty="0" smtClean="0"/>
              <a:t>2x2m </a:t>
            </a:r>
            <a:r>
              <a:rPr lang="en-US" dirty="0" smtClean="0"/>
              <a:t>and 2x10m long/bunch of 10k fibers.</a:t>
            </a:r>
          </a:p>
        </p:txBody>
      </p:sp>
      <p:cxnSp>
        <p:nvCxnSpPr>
          <p:cNvPr id="38" name="Straight Connector 37"/>
          <p:cNvCxnSpPr/>
          <p:nvPr/>
        </p:nvCxnSpPr>
        <p:spPr>
          <a:xfrm>
            <a:off x="0" y="6235183"/>
            <a:ext cx="12192000" cy="0"/>
          </a:xfrm>
          <a:prstGeom prst="line">
            <a:avLst/>
          </a:prstGeom>
          <a:ln w="158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7861479" y="6398567"/>
            <a:ext cx="42566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 dirty="0">
                <a:solidFill>
                  <a:schemeClr val="accent5">
                    <a:lumMod val="50000"/>
                  </a:schemeClr>
                </a:solidFill>
              </a:rPr>
              <a:t>RADWG </a:t>
            </a:r>
            <a:r>
              <a:rPr lang="en-GB" sz="1200" i="1" dirty="0" smtClean="0">
                <a:solidFill>
                  <a:schemeClr val="accent5">
                    <a:lumMod val="50000"/>
                  </a:schemeClr>
                </a:solidFill>
              </a:rPr>
              <a:t>Meeting, 04th Dec 2018 </a:t>
            </a:r>
            <a:r>
              <a:rPr lang="en-GB" sz="1200" i="1" dirty="0">
                <a:solidFill>
                  <a:schemeClr val="accent5">
                    <a:lumMod val="50000"/>
                  </a:schemeClr>
                </a:solidFill>
              </a:rPr>
              <a:t>	</a:t>
            </a:r>
            <a:r>
              <a:rPr lang="en-GB" sz="1200" i="1" dirty="0" smtClean="0">
                <a:solidFill>
                  <a:schemeClr val="accent5">
                    <a:lumMod val="50000"/>
                  </a:schemeClr>
                </a:solidFill>
              </a:rPr>
              <a:t>D. Celeste, BE-BI-PM </a:t>
            </a:r>
            <a:endParaRPr lang="en-GB" sz="1200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56" name="Picture 5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7" t="14" r="2873" b="1"/>
          <a:stretch/>
        </p:blipFill>
        <p:spPr>
          <a:xfrm>
            <a:off x="7964424" y="693645"/>
            <a:ext cx="4227576" cy="3465468"/>
          </a:xfrm>
          <a:prstGeom prst="rect">
            <a:avLst/>
          </a:prstGeom>
        </p:spPr>
      </p:pic>
      <p:grpSp>
        <p:nvGrpSpPr>
          <p:cNvPr id="42" name="Group 41"/>
          <p:cNvGrpSpPr/>
          <p:nvPr/>
        </p:nvGrpSpPr>
        <p:grpSpPr>
          <a:xfrm>
            <a:off x="7123295" y="3989113"/>
            <a:ext cx="4751753" cy="2284169"/>
            <a:chOff x="4346801" y="4418919"/>
            <a:chExt cx="6132903" cy="1743075"/>
          </a:xfrm>
        </p:grpSpPr>
        <p:pic>
          <p:nvPicPr>
            <p:cNvPr id="44" name="Picture 43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46801" y="4418919"/>
              <a:ext cx="4543425" cy="1743075"/>
            </a:xfrm>
            <a:prstGeom prst="rect">
              <a:avLst/>
            </a:prstGeom>
          </p:spPr>
        </p:pic>
        <p:sp>
          <p:nvSpPr>
            <p:cNvPr id="45" name="Oval 44"/>
            <p:cNvSpPr/>
            <p:nvPr/>
          </p:nvSpPr>
          <p:spPr>
            <a:xfrm>
              <a:off x="8639175" y="5595938"/>
              <a:ext cx="352425" cy="523875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9493248" y="5614422"/>
              <a:ext cx="986456" cy="505391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dirty="0" smtClean="0"/>
                <a:t>Camera</a:t>
              </a:r>
              <a:endParaRPr lang="en-GB" sz="1200" dirty="0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9480550" y="5688806"/>
              <a:ext cx="88900" cy="347664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cxnSp>
          <p:nvCxnSpPr>
            <p:cNvPr id="48" name="Straight Connector 47"/>
            <p:cNvCxnSpPr/>
            <p:nvPr/>
          </p:nvCxnSpPr>
          <p:spPr>
            <a:xfrm>
              <a:off x="8312944" y="5734050"/>
              <a:ext cx="319881" cy="61913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>
              <a:off x="8837614" y="5833779"/>
              <a:ext cx="615949" cy="14366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>
              <a:stCxn id="45" idx="2"/>
            </p:cNvCxnSpPr>
            <p:nvPr/>
          </p:nvCxnSpPr>
          <p:spPr>
            <a:xfrm flipH="1">
              <a:off x="8355807" y="5857876"/>
              <a:ext cx="283368" cy="4788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flipH="1">
              <a:off x="8837615" y="5734050"/>
              <a:ext cx="615948" cy="10211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81296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profile imaging with optical fibers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9" t="10628" r="14213" b="4303"/>
          <a:stretch/>
        </p:blipFill>
        <p:spPr>
          <a:xfrm>
            <a:off x="3857618" y="1291539"/>
            <a:ext cx="7496182" cy="5160618"/>
          </a:xfrm>
        </p:spPr>
      </p:pic>
      <p:cxnSp>
        <p:nvCxnSpPr>
          <p:cNvPr id="10" name="Straight Arrow Connector 9"/>
          <p:cNvCxnSpPr/>
          <p:nvPr/>
        </p:nvCxnSpPr>
        <p:spPr>
          <a:xfrm>
            <a:off x="4709705" y="2215609"/>
            <a:ext cx="4295500" cy="1953999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9005205" y="3690772"/>
            <a:ext cx="8398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Lens 1</a:t>
            </a:r>
            <a:endParaRPr lang="en-GB" sz="1400" b="1" dirty="0">
              <a:solidFill>
                <a:srgbClr val="FF0000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9946503" y="4658554"/>
            <a:ext cx="1187115" cy="55345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0302444" y="4554860"/>
            <a:ext cx="13405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accent4"/>
                </a:solidFill>
              </a:rPr>
              <a:t>Opt fiber in</a:t>
            </a:r>
            <a:endParaRPr lang="en-GB" sz="1400" b="1" dirty="0">
              <a:solidFill>
                <a:schemeClr val="accent4"/>
              </a:solidFill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flipH="1" flipV="1">
            <a:off x="10438434" y="2135137"/>
            <a:ext cx="1204548" cy="427422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0296858" y="1757706"/>
            <a:ext cx="14876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accent4"/>
                </a:solidFill>
              </a:rPr>
              <a:t>Opt fiber out</a:t>
            </a:r>
            <a:endParaRPr lang="en-GB" sz="1400" b="1" dirty="0">
              <a:solidFill>
                <a:schemeClr val="accent4"/>
              </a:solidFill>
            </a:endParaRPr>
          </a:p>
        </p:txBody>
      </p:sp>
      <p:sp>
        <p:nvSpPr>
          <p:cNvPr id="22" name="Freeform 21"/>
          <p:cNvSpPr/>
          <p:nvPr/>
        </p:nvSpPr>
        <p:spPr>
          <a:xfrm>
            <a:off x="11165462" y="2575725"/>
            <a:ext cx="955041" cy="2845648"/>
          </a:xfrm>
          <a:custGeom>
            <a:avLst/>
            <a:gdLst>
              <a:gd name="connsiteX0" fmla="*/ 0 w 738619"/>
              <a:gd name="connsiteY0" fmla="*/ 1989221 h 2147085"/>
              <a:gd name="connsiteX1" fmla="*/ 328863 w 738619"/>
              <a:gd name="connsiteY1" fmla="*/ 2133600 h 2147085"/>
              <a:gd name="connsiteX2" fmla="*/ 505326 w 738619"/>
              <a:gd name="connsiteY2" fmla="*/ 2133600 h 2147085"/>
              <a:gd name="connsiteX3" fmla="*/ 689810 w 738619"/>
              <a:gd name="connsiteY3" fmla="*/ 2069432 h 2147085"/>
              <a:gd name="connsiteX4" fmla="*/ 737937 w 738619"/>
              <a:gd name="connsiteY4" fmla="*/ 1852863 h 2147085"/>
              <a:gd name="connsiteX5" fmla="*/ 665747 w 738619"/>
              <a:gd name="connsiteY5" fmla="*/ 1620253 h 2147085"/>
              <a:gd name="connsiteX6" fmla="*/ 529389 w 738619"/>
              <a:gd name="connsiteY6" fmla="*/ 1467853 h 2147085"/>
              <a:gd name="connsiteX7" fmla="*/ 328863 w 738619"/>
              <a:gd name="connsiteY7" fmla="*/ 1331495 h 2147085"/>
              <a:gd name="connsiteX8" fmla="*/ 240632 w 738619"/>
              <a:gd name="connsiteY8" fmla="*/ 1050758 h 2147085"/>
              <a:gd name="connsiteX9" fmla="*/ 328863 w 738619"/>
              <a:gd name="connsiteY9" fmla="*/ 753979 h 2147085"/>
              <a:gd name="connsiteX10" fmla="*/ 521368 w 738619"/>
              <a:gd name="connsiteY10" fmla="*/ 601579 h 2147085"/>
              <a:gd name="connsiteX11" fmla="*/ 617621 w 738619"/>
              <a:gd name="connsiteY11" fmla="*/ 521368 h 2147085"/>
              <a:gd name="connsiteX12" fmla="*/ 657726 w 738619"/>
              <a:gd name="connsiteY12" fmla="*/ 409074 h 2147085"/>
              <a:gd name="connsiteX13" fmla="*/ 641684 w 738619"/>
              <a:gd name="connsiteY13" fmla="*/ 264695 h 2147085"/>
              <a:gd name="connsiteX14" fmla="*/ 577516 w 738619"/>
              <a:gd name="connsiteY14" fmla="*/ 128337 h 2147085"/>
              <a:gd name="connsiteX15" fmla="*/ 457200 w 738619"/>
              <a:gd name="connsiteY15" fmla="*/ 32084 h 2147085"/>
              <a:gd name="connsiteX16" fmla="*/ 336884 w 738619"/>
              <a:gd name="connsiteY16" fmla="*/ 0 h 2147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738619" h="2147085">
                <a:moveTo>
                  <a:pt x="0" y="1989221"/>
                </a:moveTo>
                <a:cubicBezTo>
                  <a:pt x="122321" y="2049379"/>
                  <a:pt x="244642" y="2109537"/>
                  <a:pt x="328863" y="2133600"/>
                </a:cubicBezTo>
                <a:cubicBezTo>
                  <a:pt x="413084" y="2157663"/>
                  <a:pt x="445168" y="2144295"/>
                  <a:pt x="505326" y="2133600"/>
                </a:cubicBezTo>
                <a:cubicBezTo>
                  <a:pt x="565484" y="2122905"/>
                  <a:pt x="651042" y="2116221"/>
                  <a:pt x="689810" y="2069432"/>
                </a:cubicBezTo>
                <a:cubicBezTo>
                  <a:pt x="728578" y="2022643"/>
                  <a:pt x="741947" y="1927726"/>
                  <a:pt x="737937" y="1852863"/>
                </a:cubicBezTo>
                <a:cubicBezTo>
                  <a:pt x="733927" y="1778000"/>
                  <a:pt x="700505" y="1684421"/>
                  <a:pt x="665747" y="1620253"/>
                </a:cubicBezTo>
                <a:cubicBezTo>
                  <a:pt x="630989" y="1556085"/>
                  <a:pt x="585536" y="1515979"/>
                  <a:pt x="529389" y="1467853"/>
                </a:cubicBezTo>
                <a:cubicBezTo>
                  <a:pt x="473242" y="1419727"/>
                  <a:pt x="376989" y="1401011"/>
                  <a:pt x="328863" y="1331495"/>
                </a:cubicBezTo>
                <a:cubicBezTo>
                  <a:pt x="280737" y="1261979"/>
                  <a:pt x="240632" y="1147011"/>
                  <a:pt x="240632" y="1050758"/>
                </a:cubicBezTo>
                <a:cubicBezTo>
                  <a:pt x="240632" y="954505"/>
                  <a:pt x="282074" y="828842"/>
                  <a:pt x="328863" y="753979"/>
                </a:cubicBezTo>
                <a:cubicBezTo>
                  <a:pt x="375652" y="679116"/>
                  <a:pt x="473242" y="640348"/>
                  <a:pt x="521368" y="601579"/>
                </a:cubicBezTo>
                <a:cubicBezTo>
                  <a:pt x="569494" y="562810"/>
                  <a:pt x="594895" y="553452"/>
                  <a:pt x="617621" y="521368"/>
                </a:cubicBezTo>
                <a:cubicBezTo>
                  <a:pt x="640347" y="489284"/>
                  <a:pt x="653716" y="451853"/>
                  <a:pt x="657726" y="409074"/>
                </a:cubicBezTo>
                <a:cubicBezTo>
                  <a:pt x="661736" y="366295"/>
                  <a:pt x="655052" y="311484"/>
                  <a:pt x="641684" y="264695"/>
                </a:cubicBezTo>
                <a:cubicBezTo>
                  <a:pt x="628316" y="217906"/>
                  <a:pt x="608263" y="167105"/>
                  <a:pt x="577516" y="128337"/>
                </a:cubicBezTo>
                <a:cubicBezTo>
                  <a:pt x="546769" y="89568"/>
                  <a:pt x="497305" y="53473"/>
                  <a:pt x="457200" y="32084"/>
                </a:cubicBezTo>
                <a:cubicBezTo>
                  <a:pt x="417095" y="10695"/>
                  <a:pt x="376989" y="5347"/>
                  <a:pt x="336884" y="0"/>
                </a:cubicBezTo>
              </a:path>
            </a:pathLst>
          </a:cu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TextBox 33"/>
          <p:cNvSpPr txBox="1"/>
          <p:nvPr/>
        </p:nvSpPr>
        <p:spPr>
          <a:xfrm>
            <a:off x="9522535" y="1401020"/>
            <a:ext cx="8398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Lens 2</a:t>
            </a:r>
            <a:endParaRPr lang="en-GB" sz="1400" b="1" dirty="0">
              <a:solidFill>
                <a:srgbClr val="FF00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8310768" y="1218879"/>
            <a:ext cx="13888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accent1"/>
                </a:solidFill>
              </a:rPr>
              <a:t>CCD camera</a:t>
            </a:r>
            <a:endParaRPr lang="en-GB" sz="1400" b="1" dirty="0">
              <a:solidFill>
                <a:schemeClr val="accent1"/>
              </a:solidFill>
            </a:endParaRPr>
          </a:p>
        </p:txBody>
      </p:sp>
      <p:pic>
        <p:nvPicPr>
          <p:cNvPr id="37" name="Content Placeholder 3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212830"/>
              </a:clrFrom>
              <a:clrTo>
                <a:srgbClr val="212830">
                  <a:alpha val="0"/>
                </a:srgbClr>
              </a:clrTo>
            </a:clrChange>
            <a:biLevel thresh="75000"/>
          </a:blip>
          <a:srcRect l="27144" t="24742" r="30672" b="26811"/>
          <a:stretch/>
        </p:blipFill>
        <p:spPr>
          <a:xfrm rot="20507834" flipH="1">
            <a:off x="4271678" y="1927169"/>
            <a:ext cx="877105" cy="57688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40" name="TextBox 39"/>
          <p:cNvSpPr txBox="1"/>
          <p:nvPr/>
        </p:nvSpPr>
        <p:spPr>
          <a:xfrm>
            <a:off x="420821" y="1291539"/>
            <a:ext cx="3348565" cy="51606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algn="just"/>
            <a:r>
              <a:rPr lang="en-US" dirty="0" smtClean="0"/>
              <a:t>Set up description:</a:t>
            </a:r>
          </a:p>
          <a:p>
            <a:pPr algn="just"/>
            <a:endParaRPr lang="en-US" dirty="0" smtClean="0"/>
          </a:p>
          <a:p>
            <a:pPr algn="just"/>
            <a:endParaRPr lang="en-US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/>
              <a:t>LED screen at 500mm from the 1</a:t>
            </a:r>
            <a:r>
              <a:rPr lang="en-US" baseline="30000" dirty="0" smtClean="0"/>
              <a:t>st</a:t>
            </a:r>
            <a:r>
              <a:rPr lang="en-US" dirty="0" smtClean="0"/>
              <a:t> lens (25mm or 9mm)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/>
              <a:t>The optical fiber interface is placed at a distance d=f to catch the focalized image of the screen, created by the 1</a:t>
            </a:r>
            <a:r>
              <a:rPr lang="en-US" baseline="30000" dirty="0" smtClean="0"/>
              <a:t>st</a:t>
            </a:r>
            <a:r>
              <a:rPr lang="en-US" dirty="0" smtClean="0"/>
              <a:t> lens.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/>
              <a:t>A 2</a:t>
            </a:r>
            <a:r>
              <a:rPr lang="en-US" baseline="30000" dirty="0" smtClean="0"/>
              <a:t>nd</a:t>
            </a:r>
            <a:r>
              <a:rPr lang="en-US" dirty="0" smtClean="0"/>
              <a:t> lens is placed at the fiber output to obtain a certain magnification factor of the image on the CCD camera.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838200" y="6375010"/>
            <a:ext cx="2743200" cy="365125"/>
          </a:xfrm>
        </p:spPr>
        <p:txBody>
          <a:bodyPr/>
          <a:lstStyle/>
          <a:p>
            <a:r>
              <a:rPr lang="en-US" dirty="0" smtClean="0"/>
              <a:t>26/01/2018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4038600" y="6365677"/>
            <a:ext cx="4114800" cy="365125"/>
          </a:xfrm>
        </p:spPr>
        <p:txBody>
          <a:bodyPr/>
          <a:lstStyle/>
          <a:p>
            <a:r>
              <a:rPr lang="en-GB" dirty="0" smtClean="0"/>
              <a:t>BI Technical Board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</p:spPr>
        <p:txBody>
          <a:bodyPr/>
          <a:lstStyle/>
          <a:p>
            <a:fld id="{F4DC4564-9EC5-4D1A-B440-E969640E0C6F}" type="slidenum">
              <a:rPr lang="en-GB" smtClean="0"/>
              <a:t>20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8630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4077" y="-150732"/>
            <a:ext cx="10515600" cy="1325563"/>
          </a:xfrm>
        </p:spPr>
        <p:txBody>
          <a:bodyPr/>
          <a:lstStyle/>
          <a:p>
            <a:r>
              <a:rPr lang="en-US" dirty="0" smtClean="0"/>
              <a:t>Acquired images: same MAG on camera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8814" t="34097" r="35639" b="31155"/>
          <a:stretch/>
        </p:blipFill>
        <p:spPr>
          <a:xfrm>
            <a:off x="9086850" y="4982808"/>
            <a:ext cx="2596331" cy="1680411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9824" t="33567" r="35088" b="32281"/>
          <a:stretch/>
        </p:blipFill>
        <p:spPr>
          <a:xfrm>
            <a:off x="9086850" y="3187648"/>
            <a:ext cx="2596331" cy="168041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71" t="27486" r="38377" b="38479"/>
          <a:stretch/>
        </p:blipFill>
        <p:spPr>
          <a:xfrm>
            <a:off x="178438" y="1344216"/>
            <a:ext cx="2350264" cy="168041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8231" t="38011" r="32017" b="27837"/>
          <a:stretch/>
        </p:blipFill>
        <p:spPr>
          <a:xfrm>
            <a:off x="182353" y="5009906"/>
            <a:ext cx="2346349" cy="168337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94" t="34043" r="36692" b="32604"/>
          <a:stretch/>
        </p:blipFill>
        <p:spPr>
          <a:xfrm>
            <a:off x="3764101" y="3164993"/>
            <a:ext cx="2346349" cy="168041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73" t="34090" r="37008" b="32102"/>
          <a:stretch/>
        </p:blipFill>
        <p:spPr>
          <a:xfrm>
            <a:off x="3764101" y="5022716"/>
            <a:ext cx="2358748" cy="165775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25" t="34425" r="36248" b="30579"/>
          <a:stretch/>
        </p:blipFill>
        <p:spPr>
          <a:xfrm>
            <a:off x="3767015" y="1344246"/>
            <a:ext cx="2336800" cy="168540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sharpenSoften amount="500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2822" t="36725" r="37500" b="29445"/>
          <a:stretch/>
        </p:blipFill>
        <p:spPr>
          <a:xfrm>
            <a:off x="9086851" y="1344215"/>
            <a:ext cx="2602284" cy="168041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83188" y="3024626"/>
            <a:ext cx="19575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Reference image: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Cam + Lens 25mm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3187" y="4635563"/>
            <a:ext cx="21275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5"/>
                </a:solidFill>
              </a:rPr>
              <a:t>Cam + 2 Lens 25mm </a:t>
            </a:r>
            <a:endParaRPr lang="en-GB" dirty="0">
              <a:solidFill>
                <a:schemeClr val="accent5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906171" y="974883"/>
            <a:ext cx="20746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Cam + 2 Lens 25mm</a:t>
            </a:r>
            <a:endParaRPr lang="en-GB" dirty="0"/>
          </a:p>
        </p:txBody>
      </p:sp>
      <p:sp>
        <p:nvSpPr>
          <p:cNvPr id="15" name="Down Arrow 14"/>
          <p:cNvSpPr/>
          <p:nvPr/>
        </p:nvSpPr>
        <p:spPr>
          <a:xfrm>
            <a:off x="1285875" y="3670957"/>
            <a:ext cx="324332" cy="96460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3668851" y="2710059"/>
            <a:ext cx="19068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Old 10m opt. fiber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687784" y="4540794"/>
            <a:ext cx="18912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New 2m opt. fiber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687784" y="6356654"/>
            <a:ext cx="20083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New 10m opt. fiber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1" name="Right Arrow 20"/>
          <p:cNvSpPr/>
          <p:nvPr/>
        </p:nvSpPr>
        <p:spPr>
          <a:xfrm>
            <a:off x="2727780" y="3347791"/>
            <a:ext cx="857250" cy="1287772"/>
          </a:xfrm>
          <a:prstGeom prst="rightArrow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ight Arrow 21"/>
          <p:cNvSpPr/>
          <p:nvPr/>
        </p:nvSpPr>
        <p:spPr>
          <a:xfrm>
            <a:off x="6638646" y="3361313"/>
            <a:ext cx="857250" cy="1287772"/>
          </a:xfrm>
          <a:prstGeom prst="rightArrow">
            <a:avLst/>
          </a:prstGeom>
          <a:solidFill>
            <a:schemeClr val="bg1"/>
          </a:solidFill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/>
          <p:cNvSpPr txBox="1"/>
          <p:nvPr/>
        </p:nvSpPr>
        <p:spPr>
          <a:xfrm>
            <a:off x="8641606" y="1044800"/>
            <a:ext cx="3429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Cam + 1 Lens 9mm + 1 Lens 25mm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113769" y="2431341"/>
            <a:ext cx="10556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Old 10m 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opt. fiber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113769" y="4279102"/>
            <a:ext cx="10556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New 2m 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opt. fiber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091442" y="6131637"/>
            <a:ext cx="11372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New 10m 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opt. fiber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>
          <a:xfrm>
            <a:off x="9286998" y="6345847"/>
            <a:ext cx="2743200" cy="365125"/>
          </a:xfrm>
        </p:spPr>
        <p:txBody>
          <a:bodyPr/>
          <a:lstStyle/>
          <a:p>
            <a:fld id="{F4DC4564-9EC5-4D1A-B440-E969640E0C6F}" type="slidenum">
              <a:rPr lang="en-GB" smtClean="0"/>
              <a:t>21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00492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/>
      <p:bldP spid="24" grpId="0"/>
      <p:bldP spid="25" grpId="0"/>
      <p:bldP spid="2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X-integrated light profile (</a:t>
            </a:r>
            <a:r>
              <a:rPr lang="en-US" dirty="0" err="1" smtClean="0"/>
              <a:t>a.u</a:t>
            </a:r>
            <a:r>
              <a:rPr lang="en-US" dirty="0" smtClean="0"/>
              <a:t>.)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26" t="9923" r="9188"/>
          <a:stretch/>
        </p:blipFill>
        <p:spPr>
          <a:xfrm>
            <a:off x="2009775" y="1690688"/>
            <a:ext cx="6157302" cy="4783732"/>
          </a:xfr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72" t="9824" r="7969"/>
          <a:stretch/>
        </p:blipFill>
        <p:spPr>
          <a:xfrm>
            <a:off x="335818" y="1690688"/>
            <a:ext cx="8362950" cy="481655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818" y="1677491"/>
            <a:ext cx="8943975" cy="48101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622674" y="5695461"/>
            <a:ext cx="733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#Pixel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71" t="27486" r="38377" b="38479"/>
          <a:stretch/>
        </p:blipFill>
        <p:spPr>
          <a:xfrm>
            <a:off x="9338652" y="1690688"/>
            <a:ext cx="2350264" cy="168041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8231" t="38011" r="32017" b="27837"/>
          <a:stretch/>
        </p:blipFill>
        <p:spPr>
          <a:xfrm>
            <a:off x="9355888" y="4283075"/>
            <a:ext cx="2346349" cy="1683375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767753" y="1951741"/>
            <a:ext cx="203200" cy="19538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5767753" y="2265699"/>
            <a:ext cx="203200" cy="195385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5899822" y="1895544"/>
            <a:ext cx="25648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Reference image one 25mm lens</a:t>
            </a:r>
            <a:endParaRPr lang="en-GB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5899822" y="2216518"/>
            <a:ext cx="21644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Image with two 25mm lens</a:t>
            </a:r>
            <a:endParaRPr lang="en-GB" sz="1400" dirty="0"/>
          </a:p>
        </p:txBody>
      </p:sp>
      <p:sp>
        <p:nvSpPr>
          <p:cNvPr id="13" name="Rectangle 12"/>
          <p:cNvSpPr/>
          <p:nvPr/>
        </p:nvSpPr>
        <p:spPr>
          <a:xfrm>
            <a:off x="5697415" y="1808117"/>
            <a:ext cx="2767276" cy="8347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9137058" y="1684529"/>
            <a:ext cx="203200" cy="19538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9152688" y="4283672"/>
            <a:ext cx="203200" cy="195385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26/01/2018</a:t>
            </a:r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BI Technical Board</a:t>
            </a:r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C4564-9EC5-4D1A-B440-E969640E0C6F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1197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X-integrated light profile (</a:t>
            </a:r>
            <a:r>
              <a:rPr lang="en-US" dirty="0" err="1" smtClean="0"/>
              <a:t>a.u</a:t>
            </a:r>
            <a:r>
              <a:rPr lang="en-US" dirty="0" smtClean="0"/>
              <a:t>.)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26" t="9923" r="9188"/>
          <a:stretch/>
        </p:blipFill>
        <p:spPr>
          <a:xfrm>
            <a:off x="2009775" y="1690688"/>
            <a:ext cx="6157302" cy="4783732"/>
          </a:xfr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72" t="9824" r="7969"/>
          <a:stretch/>
        </p:blipFill>
        <p:spPr>
          <a:xfrm>
            <a:off x="335818" y="1690688"/>
            <a:ext cx="8362950" cy="4816557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767753" y="1951741"/>
            <a:ext cx="203200" cy="19538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5767753" y="2265699"/>
            <a:ext cx="203200" cy="195385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5899822" y="1895544"/>
            <a:ext cx="25648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Reference image one 25mm lens</a:t>
            </a:r>
            <a:endParaRPr lang="en-GB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5899822" y="2216518"/>
            <a:ext cx="21644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Image with two 25mm lens</a:t>
            </a:r>
            <a:endParaRPr lang="en-GB" sz="1400" dirty="0"/>
          </a:p>
        </p:txBody>
      </p:sp>
      <p:sp>
        <p:nvSpPr>
          <p:cNvPr id="13" name="Rectangle 12"/>
          <p:cNvSpPr/>
          <p:nvPr/>
        </p:nvSpPr>
        <p:spPr>
          <a:xfrm>
            <a:off x="5697415" y="1808117"/>
            <a:ext cx="2767276" cy="8347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Content Placeholder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48" t="9267" r="9350" b="5363"/>
          <a:stretch/>
        </p:blipFill>
        <p:spPr>
          <a:xfrm>
            <a:off x="158019" y="1488943"/>
            <a:ext cx="8540749" cy="4981575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643793" y="1473197"/>
            <a:ext cx="7830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a.u</a:t>
            </a:r>
            <a:r>
              <a:rPr lang="en-US" dirty="0" smtClean="0"/>
              <a:t>.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6572501" y="1657863"/>
            <a:ext cx="30013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Old 10</a:t>
            </a:r>
          </a:p>
          <a:p>
            <a:r>
              <a:rPr lang="en-US" dirty="0" smtClean="0"/>
              <a:t>New 2</a:t>
            </a:r>
          </a:p>
          <a:p>
            <a:r>
              <a:rPr lang="en-US" dirty="0" smtClean="0"/>
              <a:t>New 10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7864793" y="5597118"/>
            <a:ext cx="733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#Pixel</a:t>
            </a:r>
            <a:endParaRPr lang="en-GB" dirty="0"/>
          </a:p>
        </p:txBody>
      </p:sp>
      <p:sp>
        <p:nvSpPr>
          <p:cNvPr id="18" name="Rectangle 17"/>
          <p:cNvSpPr/>
          <p:nvPr/>
        </p:nvSpPr>
        <p:spPr>
          <a:xfrm>
            <a:off x="6382002" y="1747279"/>
            <a:ext cx="190500" cy="1905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6382002" y="2025736"/>
            <a:ext cx="190500" cy="1905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6382002" y="2304193"/>
            <a:ext cx="190500" cy="190500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94" t="34043" r="36692" b="32604"/>
          <a:stretch/>
        </p:blipFill>
        <p:spPr>
          <a:xfrm>
            <a:off x="9573855" y="2955038"/>
            <a:ext cx="2346349" cy="1680412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73" t="34090" r="37008" b="32102"/>
          <a:stretch/>
        </p:blipFill>
        <p:spPr>
          <a:xfrm>
            <a:off x="9573855" y="4812761"/>
            <a:ext cx="2358748" cy="1657757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33" t="33336" r="37056" b="33067"/>
          <a:stretch/>
        </p:blipFill>
        <p:spPr>
          <a:xfrm>
            <a:off x="9563878" y="1129004"/>
            <a:ext cx="2360644" cy="1660849"/>
          </a:xfrm>
          <a:prstGeom prst="rect">
            <a:avLst/>
          </a:prstGeom>
        </p:spPr>
      </p:pic>
      <p:sp>
        <p:nvSpPr>
          <p:cNvPr id="24" name="Rectangle 23"/>
          <p:cNvSpPr/>
          <p:nvPr/>
        </p:nvSpPr>
        <p:spPr>
          <a:xfrm>
            <a:off x="9559228" y="1132772"/>
            <a:ext cx="190500" cy="1905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/>
          <p:cNvSpPr/>
          <p:nvPr/>
        </p:nvSpPr>
        <p:spPr>
          <a:xfrm>
            <a:off x="9575807" y="2955038"/>
            <a:ext cx="190500" cy="1905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/>
          <p:cNvSpPr/>
          <p:nvPr/>
        </p:nvSpPr>
        <p:spPr>
          <a:xfrm>
            <a:off x="9573855" y="4820576"/>
            <a:ext cx="190500" cy="190500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/>
          <p:cNvSpPr/>
          <p:nvPr/>
        </p:nvSpPr>
        <p:spPr>
          <a:xfrm>
            <a:off x="6239467" y="1632056"/>
            <a:ext cx="1224225" cy="10108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26/01/2018</a:t>
            </a:r>
            <a:endParaRPr lang="en-GB"/>
          </a:p>
        </p:txBody>
      </p:sp>
      <p:sp>
        <p:nvSpPr>
          <p:cNvPr id="32" name="Footer Placeholder 3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BI Technical Board</a:t>
            </a:r>
            <a:endParaRPr lang="en-GB"/>
          </a:p>
        </p:txBody>
      </p:sp>
      <p:sp>
        <p:nvSpPr>
          <p:cNvPr id="33" name="Slide Number Placeholder 3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C4564-9EC5-4D1A-B440-E969640E0C6F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5640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X-integrated light profile (</a:t>
            </a:r>
            <a:r>
              <a:rPr lang="en-US" dirty="0" err="1" smtClean="0"/>
              <a:t>a.u</a:t>
            </a:r>
            <a:r>
              <a:rPr lang="en-US" dirty="0" smtClean="0"/>
              <a:t>.)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26" t="9923" r="9188"/>
          <a:stretch/>
        </p:blipFill>
        <p:spPr>
          <a:xfrm>
            <a:off x="2009775" y="1690688"/>
            <a:ext cx="6157302" cy="4783732"/>
          </a:xfr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72" t="9824" r="7969"/>
          <a:stretch/>
        </p:blipFill>
        <p:spPr>
          <a:xfrm>
            <a:off x="335818" y="1690688"/>
            <a:ext cx="8362950" cy="4816557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767753" y="1951741"/>
            <a:ext cx="203200" cy="19538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5767753" y="2265699"/>
            <a:ext cx="203200" cy="195385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5899822" y="1895544"/>
            <a:ext cx="25648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Reference image one 25mm lens</a:t>
            </a:r>
            <a:endParaRPr lang="en-GB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5899822" y="2216518"/>
            <a:ext cx="21644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Image with two 25mm lens</a:t>
            </a:r>
            <a:endParaRPr lang="en-GB" sz="1400" dirty="0"/>
          </a:p>
        </p:txBody>
      </p:sp>
      <p:sp>
        <p:nvSpPr>
          <p:cNvPr id="13" name="Rectangle 12"/>
          <p:cNvSpPr/>
          <p:nvPr/>
        </p:nvSpPr>
        <p:spPr>
          <a:xfrm>
            <a:off x="5697415" y="1808117"/>
            <a:ext cx="2767276" cy="8347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Content Placeholder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48" t="9267" r="9350" b="5363"/>
          <a:stretch/>
        </p:blipFill>
        <p:spPr>
          <a:xfrm>
            <a:off x="158019" y="1488943"/>
            <a:ext cx="8540749" cy="4981575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643793" y="1473197"/>
            <a:ext cx="7830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a.u</a:t>
            </a:r>
            <a:r>
              <a:rPr lang="en-US" dirty="0" smtClean="0"/>
              <a:t>.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6572502" y="1657863"/>
            <a:ext cx="15945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Old 10m fib.</a:t>
            </a:r>
          </a:p>
          <a:p>
            <a:r>
              <a:rPr lang="en-US" dirty="0" smtClean="0"/>
              <a:t>New 2m fib.</a:t>
            </a:r>
          </a:p>
          <a:p>
            <a:r>
              <a:rPr lang="en-US" dirty="0" smtClean="0"/>
              <a:t>New 10m fib.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7864793" y="5597118"/>
            <a:ext cx="733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#Pixel</a:t>
            </a:r>
            <a:endParaRPr lang="en-GB" dirty="0"/>
          </a:p>
        </p:txBody>
      </p:sp>
      <p:sp>
        <p:nvSpPr>
          <p:cNvPr id="18" name="Rectangle 17"/>
          <p:cNvSpPr/>
          <p:nvPr/>
        </p:nvSpPr>
        <p:spPr>
          <a:xfrm>
            <a:off x="6382002" y="1747279"/>
            <a:ext cx="190500" cy="1905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6382002" y="2025736"/>
            <a:ext cx="190500" cy="1905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6382002" y="2304193"/>
            <a:ext cx="190500" cy="190500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7" name="Content Placeholder 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50" t="9486" r="8903" b="4707"/>
          <a:stretch/>
        </p:blipFill>
        <p:spPr>
          <a:xfrm>
            <a:off x="126757" y="1451053"/>
            <a:ext cx="8640941" cy="5048250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7872462" y="5664486"/>
            <a:ext cx="11209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#pixel</a:t>
            </a:r>
            <a:endParaRPr lang="en-GB" dirty="0"/>
          </a:p>
        </p:txBody>
      </p:sp>
      <p:sp>
        <p:nvSpPr>
          <p:cNvPr id="29" name="TextBox 28"/>
          <p:cNvSpPr txBox="1"/>
          <p:nvPr/>
        </p:nvSpPr>
        <p:spPr>
          <a:xfrm>
            <a:off x="817578" y="1443111"/>
            <a:ext cx="8105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a.u</a:t>
            </a:r>
            <a:r>
              <a:rPr lang="en-US" dirty="0" smtClean="0"/>
              <a:t>.</a:t>
            </a:r>
            <a:endParaRPr lang="en-GB" dirty="0"/>
          </a:p>
        </p:txBody>
      </p:sp>
      <p:sp>
        <p:nvSpPr>
          <p:cNvPr id="30" name="TextBox 29"/>
          <p:cNvSpPr txBox="1"/>
          <p:nvPr/>
        </p:nvSpPr>
        <p:spPr>
          <a:xfrm>
            <a:off x="6810585" y="1629078"/>
            <a:ext cx="16505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Old 10</a:t>
            </a:r>
          </a:p>
          <a:p>
            <a:r>
              <a:rPr lang="en-US" dirty="0" smtClean="0"/>
              <a:t>New 2</a:t>
            </a:r>
          </a:p>
          <a:p>
            <a:r>
              <a:rPr lang="en-US" dirty="0" smtClean="0"/>
              <a:t>New 10</a:t>
            </a:r>
            <a:endParaRPr lang="en-GB" dirty="0"/>
          </a:p>
        </p:txBody>
      </p:sp>
      <p:sp>
        <p:nvSpPr>
          <p:cNvPr id="31" name="Rectangle 30"/>
          <p:cNvSpPr/>
          <p:nvPr/>
        </p:nvSpPr>
        <p:spPr>
          <a:xfrm>
            <a:off x="6620085" y="1690693"/>
            <a:ext cx="186983" cy="190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/>
          <p:cNvSpPr/>
          <p:nvPr/>
        </p:nvSpPr>
        <p:spPr>
          <a:xfrm>
            <a:off x="6620085" y="1969150"/>
            <a:ext cx="186983" cy="1905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/>
          <p:cNvSpPr/>
          <p:nvPr/>
        </p:nvSpPr>
        <p:spPr>
          <a:xfrm>
            <a:off x="6620085" y="2247607"/>
            <a:ext cx="186983" cy="1905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4" name="Content Placeholder 3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8814" t="34097" r="35639" b="31155"/>
          <a:stretch/>
        </p:blipFill>
        <p:spPr>
          <a:xfrm>
            <a:off x="9334446" y="4824123"/>
            <a:ext cx="2596331" cy="1680411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9824" t="33567" r="35088" b="32281"/>
          <a:stretch/>
        </p:blipFill>
        <p:spPr>
          <a:xfrm>
            <a:off x="9334446" y="3028963"/>
            <a:ext cx="2596331" cy="1680411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 rotWithShape="1"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2822" t="36725" r="37500" b="29445"/>
          <a:stretch/>
        </p:blipFill>
        <p:spPr>
          <a:xfrm>
            <a:off x="9334447" y="1185530"/>
            <a:ext cx="2602284" cy="1680411"/>
          </a:xfrm>
          <a:prstGeom prst="rect">
            <a:avLst/>
          </a:prstGeom>
        </p:spPr>
      </p:pic>
      <p:sp>
        <p:nvSpPr>
          <p:cNvPr id="37" name="Rectangle 36"/>
          <p:cNvSpPr/>
          <p:nvPr/>
        </p:nvSpPr>
        <p:spPr>
          <a:xfrm>
            <a:off x="9139648" y="1185530"/>
            <a:ext cx="186983" cy="190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/>
          <p:nvPr/>
        </p:nvSpPr>
        <p:spPr>
          <a:xfrm>
            <a:off x="9140123" y="3039497"/>
            <a:ext cx="186983" cy="1905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ectangle 38"/>
          <p:cNvSpPr/>
          <p:nvPr/>
        </p:nvSpPr>
        <p:spPr>
          <a:xfrm>
            <a:off x="9140123" y="4824438"/>
            <a:ext cx="186983" cy="1905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Rectangle 39"/>
          <p:cNvSpPr/>
          <p:nvPr/>
        </p:nvSpPr>
        <p:spPr>
          <a:xfrm>
            <a:off x="6352310" y="1585337"/>
            <a:ext cx="1353659" cy="10108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838200" y="6393674"/>
            <a:ext cx="2743200" cy="365125"/>
          </a:xfrm>
        </p:spPr>
        <p:txBody>
          <a:bodyPr/>
          <a:lstStyle/>
          <a:p>
            <a:r>
              <a:rPr lang="en-US" dirty="0" smtClean="0"/>
              <a:t>26/01/2018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4038600" y="6393674"/>
            <a:ext cx="4114800" cy="365125"/>
          </a:xfrm>
        </p:spPr>
        <p:txBody>
          <a:bodyPr/>
          <a:lstStyle/>
          <a:p>
            <a:r>
              <a:rPr lang="en-GB" dirty="0" smtClean="0"/>
              <a:t>BI Technical Board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610600" y="6393674"/>
            <a:ext cx="2743200" cy="365125"/>
          </a:xfrm>
        </p:spPr>
        <p:txBody>
          <a:bodyPr/>
          <a:lstStyle/>
          <a:p>
            <a:fld id="{F4DC4564-9EC5-4D1A-B440-E969640E0C6F}" type="slidenum">
              <a:rPr lang="en-GB" smtClean="0"/>
              <a:t>24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6947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 of the presence of the optical fiber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71" t="27486" r="38377" b="38479"/>
          <a:stretch/>
        </p:blipFill>
        <p:spPr>
          <a:xfrm>
            <a:off x="838200" y="1846644"/>
            <a:ext cx="3524250" cy="251974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276474" y="2790825"/>
            <a:ext cx="657226" cy="62865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94" t="34043" r="36692" b="32604"/>
          <a:stretch/>
        </p:blipFill>
        <p:spPr>
          <a:xfrm>
            <a:off x="2823312" y="4452718"/>
            <a:ext cx="1533365" cy="109816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73" t="34090" r="37008" b="32102"/>
          <a:stretch/>
        </p:blipFill>
        <p:spPr>
          <a:xfrm>
            <a:off x="2823311" y="5684809"/>
            <a:ext cx="1539139" cy="110451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79" t="31517" r="34570" b="30579"/>
          <a:stretch/>
        </p:blipFill>
        <p:spPr>
          <a:xfrm>
            <a:off x="838198" y="5684809"/>
            <a:ext cx="1546995" cy="110451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8231" t="38011" r="32017" b="27837"/>
          <a:stretch/>
        </p:blipFill>
        <p:spPr>
          <a:xfrm>
            <a:off x="838199" y="4452718"/>
            <a:ext cx="1546995" cy="110988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colorTemperature colorTemp="11200"/>
                    </a14:imgEffect>
                    <a14:imgEffect>
                      <a14:saturation sat="400000"/>
                    </a14:imgEffect>
                    <a14:imgEffect>
                      <a14:brightnessContrast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328" t="9682" r="9608" b="5835"/>
          <a:stretch/>
        </p:blipFill>
        <p:spPr>
          <a:xfrm>
            <a:off x="5276850" y="1846644"/>
            <a:ext cx="6076950" cy="3286125"/>
          </a:xfrm>
          <a:prstGeom prst="rect">
            <a:avLst/>
          </a:prstGeom>
        </p:spPr>
      </p:pic>
      <p:sp>
        <p:nvSpPr>
          <p:cNvPr id="16" name="Right Arrow 15"/>
          <p:cNvSpPr/>
          <p:nvPr/>
        </p:nvSpPr>
        <p:spPr>
          <a:xfrm>
            <a:off x="4495800" y="3981450"/>
            <a:ext cx="538236" cy="92811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5402834" y="5291075"/>
            <a:ext cx="1855589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Integral value: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 smtClean="0"/>
              <a:t>1217222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 smtClean="0"/>
              <a:t>319084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 smtClean="0"/>
              <a:t>43197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 smtClean="0"/>
              <a:t>35316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 smtClean="0"/>
              <a:t>24443</a:t>
            </a:r>
          </a:p>
          <a:p>
            <a:endParaRPr lang="en-US" dirty="0" smtClean="0"/>
          </a:p>
          <a:p>
            <a:pPr algn="r"/>
            <a:r>
              <a:rPr lang="en-US" dirty="0"/>
              <a:t>	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838198" y="1846644"/>
            <a:ext cx="301686" cy="369332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838198" y="4445508"/>
            <a:ext cx="301686" cy="369332"/>
          </a:xfrm>
          <a:prstGeom prst="rect">
            <a:avLst/>
          </a:prstGeom>
          <a:solidFill>
            <a:srgbClr val="00FFCC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838198" y="5685016"/>
            <a:ext cx="301686" cy="369332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2823311" y="4453323"/>
            <a:ext cx="301686" cy="369332"/>
          </a:xfrm>
          <a:prstGeom prst="rect">
            <a:avLst/>
          </a:prstGeom>
          <a:solidFill>
            <a:srgbClr val="F707DA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2818831" y="5685016"/>
            <a:ext cx="301686" cy="369332"/>
          </a:xfrm>
          <a:prstGeom prst="rect">
            <a:avLst/>
          </a:prstGeom>
          <a:solidFill>
            <a:srgbClr val="2906FA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9081383" y="5278899"/>
            <a:ext cx="2406449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Normalized integral value: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 smtClean="0"/>
              <a:t>1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 smtClean="0"/>
              <a:t>0.2621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 smtClean="0"/>
              <a:t>0.0355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 smtClean="0"/>
              <a:t>0.0290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 smtClean="0"/>
              <a:t>0.0201</a:t>
            </a:r>
          </a:p>
          <a:p>
            <a:endParaRPr lang="en-US" dirty="0" smtClean="0"/>
          </a:p>
          <a:p>
            <a:pPr algn="r"/>
            <a:r>
              <a:rPr lang="en-US" dirty="0"/>
              <a:t>	</a:t>
            </a:r>
            <a:endParaRPr lang="en-GB" dirty="0"/>
          </a:p>
        </p:txBody>
      </p:sp>
      <p:sp>
        <p:nvSpPr>
          <p:cNvPr id="24" name="Right Arrow 23"/>
          <p:cNvSpPr/>
          <p:nvPr/>
        </p:nvSpPr>
        <p:spPr>
          <a:xfrm>
            <a:off x="7264197" y="6015416"/>
            <a:ext cx="1162051" cy="221651"/>
          </a:xfrm>
          <a:prstGeom prst="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2933700" y="2926080"/>
            <a:ext cx="1562100" cy="762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413227" y="2702867"/>
            <a:ext cx="9101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Central square</a:t>
            </a:r>
            <a:endParaRPr lang="en-GB" sz="1200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282623" y="1862759"/>
            <a:ext cx="6086475" cy="329565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0635884" y="4591591"/>
            <a:ext cx="733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#Pixel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226073" y="1754405"/>
            <a:ext cx="532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a.u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778447" y="5648930"/>
            <a:ext cx="6623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Old 10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733411" y="4435712"/>
            <a:ext cx="6486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New 2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673216" y="5690194"/>
            <a:ext cx="7400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New 10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519670" y="1862410"/>
            <a:ext cx="9273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Reference</a:t>
            </a:r>
            <a:endParaRPr lang="en-GB" sz="14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1621588" y="4402267"/>
            <a:ext cx="8230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Two lens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C4564-9EC5-4D1A-B440-E969640E0C6F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9043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907" t="8248" r="7840" b="5747"/>
          <a:stretch/>
        </p:blipFill>
        <p:spPr>
          <a:xfrm>
            <a:off x="390770" y="1555263"/>
            <a:ext cx="5536266" cy="497058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70" t="9253" r="7013" b="5083"/>
          <a:stretch/>
        </p:blipFill>
        <p:spPr>
          <a:xfrm>
            <a:off x="5927035" y="1625600"/>
            <a:ext cx="6030503" cy="493932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Light attenuation in fibers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5057754" y="5733562"/>
            <a:ext cx="736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#pixel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838200" y="1548111"/>
            <a:ext cx="532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a.u</a:t>
            </a:r>
            <a:r>
              <a:rPr lang="en-US" dirty="0" smtClean="0"/>
              <a:t>.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4779481" y="1711107"/>
            <a:ext cx="108439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r>
              <a:rPr lang="en-US" dirty="0" smtClean="0"/>
              <a:t>New 2m</a:t>
            </a:r>
          </a:p>
          <a:p>
            <a:r>
              <a:rPr lang="en-US" dirty="0" smtClean="0"/>
              <a:t>New 10m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4588981" y="2051179"/>
            <a:ext cx="190500" cy="1905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4588981" y="2329636"/>
            <a:ext cx="190500" cy="1905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10985590" y="5735027"/>
            <a:ext cx="736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#pixel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6677025" y="1565404"/>
            <a:ext cx="532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a.u</a:t>
            </a:r>
            <a:r>
              <a:rPr lang="en-US" dirty="0" smtClean="0"/>
              <a:t>.</a:t>
            </a:r>
            <a:endParaRPr lang="en-GB" dirty="0"/>
          </a:p>
        </p:txBody>
      </p:sp>
      <p:sp>
        <p:nvSpPr>
          <p:cNvPr id="14" name="Down Arrow 13"/>
          <p:cNvSpPr/>
          <p:nvPr/>
        </p:nvSpPr>
        <p:spPr>
          <a:xfrm>
            <a:off x="3041912" y="2456826"/>
            <a:ext cx="171450" cy="642937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Down Arrow 14"/>
          <p:cNvSpPr/>
          <p:nvPr/>
        </p:nvSpPr>
        <p:spPr>
          <a:xfrm>
            <a:off x="8849724" y="2512083"/>
            <a:ext cx="171450" cy="642937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3599465" y="2520136"/>
            <a:ext cx="8290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-12.6%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306094" y="2597373"/>
            <a:ext cx="8290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-15.5%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757637" y="1210851"/>
            <a:ext cx="54339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Light loss ~ 14% in 8m (1.75%/m if linear -&gt; 0.68 dB/km)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0779715" y="1690688"/>
            <a:ext cx="108439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r>
              <a:rPr lang="en-US" dirty="0" smtClean="0"/>
              <a:t>New 2m</a:t>
            </a:r>
          </a:p>
          <a:p>
            <a:r>
              <a:rPr lang="en-US" dirty="0" smtClean="0"/>
              <a:t>New 10m</a:t>
            </a:r>
            <a:endParaRPr lang="en-GB" dirty="0"/>
          </a:p>
        </p:txBody>
      </p:sp>
      <p:sp>
        <p:nvSpPr>
          <p:cNvPr id="23" name="Rectangle 22"/>
          <p:cNvSpPr/>
          <p:nvPr/>
        </p:nvSpPr>
        <p:spPr>
          <a:xfrm>
            <a:off x="10589215" y="2030760"/>
            <a:ext cx="190500" cy="1905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/>
          <p:cNvSpPr/>
          <p:nvPr/>
        </p:nvSpPr>
        <p:spPr>
          <a:xfrm>
            <a:off x="10589215" y="2309217"/>
            <a:ext cx="190500" cy="190500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26/01/2018</a:t>
            </a:r>
            <a:endParaRPr lang="en-GB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BI Technical Board</a:t>
            </a:r>
            <a:endParaRPr lang="en-GB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C4564-9EC5-4D1A-B440-E969640E0C6F}" type="slidenum">
              <a:rPr lang="en-GB" smtClean="0"/>
              <a:t>26</a:t>
            </a:fld>
            <a:endParaRPr lang="en-GB"/>
          </a:p>
        </p:txBody>
      </p:sp>
      <p:sp>
        <p:nvSpPr>
          <p:cNvPr id="28" name="TextBox 27"/>
          <p:cNvSpPr txBox="1"/>
          <p:nvPr/>
        </p:nvSpPr>
        <p:spPr>
          <a:xfrm>
            <a:off x="4584094" y="1648973"/>
            <a:ext cx="11031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9mm lens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0539960" y="1620271"/>
            <a:ext cx="1220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25mm lens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2863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/>
      <p:bldP spid="17" grpId="0"/>
      <p:bldP spid="1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Reproducible measurements </a:t>
            </a:r>
            <a:r>
              <a:rPr lang="en-US" sz="2800" dirty="0" smtClean="0"/>
              <a:t>(camera </a:t>
            </a:r>
            <a:r>
              <a:rPr lang="en-US" sz="2800" dirty="0" err="1" smtClean="0"/>
              <a:t>t</a:t>
            </a:r>
            <a:r>
              <a:rPr lang="en-US" sz="2800" baseline="-25000" dirty="0" err="1" smtClean="0"/>
              <a:t>exp</a:t>
            </a:r>
            <a:r>
              <a:rPr lang="en-US" sz="2800" baseline="-25000" dirty="0" smtClean="0"/>
              <a:t>  </a:t>
            </a:r>
            <a:r>
              <a:rPr lang="en-US" sz="2800" dirty="0" smtClean="0"/>
              <a:t>= 20 </a:t>
            </a:r>
            <a:r>
              <a:rPr lang="en-US" sz="2800" dirty="0" err="1" smtClean="0"/>
              <a:t>ms</a:t>
            </a:r>
            <a:r>
              <a:rPr lang="en-US" sz="2800" dirty="0" smtClean="0"/>
              <a:t>)</a:t>
            </a:r>
            <a:endParaRPr lang="en-GB" sz="2800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3918" t="31813" r="37500" b="31696"/>
          <a:stretch/>
        </p:blipFill>
        <p:spPr>
          <a:xfrm>
            <a:off x="838200" y="1690688"/>
            <a:ext cx="3136232" cy="2502569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4029" t="32632" r="37463" b="30852"/>
          <a:stretch/>
        </p:blipFill>
        <p:spPr>
          <a:xfrm>
            <a:off x="838200" y="4209299"/>
            <a:ext cx="3136232" cy="2504323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3699" t="33217" r="37646" b="29825"/>
          <a:stretch/>
        </p:blipFill>
        <p:spPr>
          <a:xfrm>
            <a:off x="8209546" y="1674646"/>
            <a:ext cx="3140243" cy="2518611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3479" t="33333" r="37938" b="29824"/>
          <a:stretch/>
        </p:blipFill>
        <p:spPr>
          <a:xfrm>
            <a:off x="8213557" y="4207378"/>
            <a:ext cx="3136232" cy="2526632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3971856" y="1690688"/>
            <a:ext cx="423769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dirty="0" smtClean="0"/>
          </a:p>
          <a:p>
            <a:pPr algn="ctr"/>
            <a:endParaRPr lang="en-US" dirty="0"/>
          </a:p>
          <a:p>
            <a:endParaRPr lang="en-US" dirty="0" smtClean="0"/>
          </a:p>
          <a:p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1) 6820955 </a:t>
            </a:r>
            <a:r>
              <a:rPr lang="en-US" dirty="0" err="1" smtClean="0">
                <a:solidFill>
                  <a:srgbClr val="FF0000"/>
                </a:solidFill>
              </a:rPr>
              <a:t>a.u</a:t>
            </a:r>
            <a:r>
              <a:rPr lang="en-US" dirty="0" smtClean="0">
                <a:solidFill>
                  <a:srgbClr val="FF0000"/>
                </a:solidFill>
              </a:rPr>
              <a:t>.</a:t>
            </a:r>
            <a:r>
              <a:rPr lang="en-US" dirty="0" smtClean="0"/>
              <a:t>	              </a:t>
            </a:r>
            <a:r>
              <a:rPr lang="en-US" dirty="0" smtClean="0">
                <a:solidFill>
                  <a:schemeClr val="accent1"/>
                </a:solidFill>
              </a:rPr>
              <a:t>1) 5743142 </a:t>
            </a:r>
            <a:r>
              <a:rPr lang="en-US" dirty="0" err="1" smtClean="0">
                <a:solidFill>
                  <a:schemeClr val="accent1"/>
                </a:solidFill>
              </a:rPr>
              <a:t>a.u</a:t>
            </a:r>
            <a:r>
              <a:rPr lang="en-US" dirty="0" smtClean="0">
                <a:solidFill>
                  <a:schemeClr val="accent1"/>
                </a:solidFill>
              </a:rPr>
              <a:t>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2) 7005164 </a:t>
            </a:r>
            <a:r>
              <a:rPr lang="en-US" dirty="0" err="1" smtClean="0">
                <a:solidFill>
                  <a:srgbClr val="FF0000"/>
                </a:solidFill>
              </a:rPr>
              <a:t>a.u</a:t>
            </a:r>
            <a:r>
              <a:rPr lang="en-US" dirty="0" smtClean="0">
                <a:solidFill>
                  <a:srgbClr val="FF0000"/>
                </a:solidFill>
              </a:rPr>
              <a:t>.</a:t>
            </a:r>
            <a:r>
              <a:rPr lang="en-US" dirty="0" smtClean="0"/>
              <a:t>	              </a:t>
            </a:r>
            <a:r>
              <a:rPr lang="en-US" dirty="0" smtClean="0">
                <a:solidFill>
                  <a:schemeClr val="accent1"/>
                </a:solidFill>
              </a:rPr>
              <a:t>2) 5921904 </a:t>
            </a:r>
            <a:r>
              <a:rPr lang="en-US" dirty="0" err="1" smtClean="0">
                <a:solidFill>
                  <a:schemeClr val="accent1"/>
                </a:solidFill>
              </a:rPr>
              <a:t>a.u</a:t>
            </a:r>
            <a:r>
              <a:rPr lang="en-US" dirty="0" smtClean="0">
                <a:solidFill>
                  <a:schemeClr val="accent1"/>
                </a:solidFill>
              </a:rPr>
              <a:t>.</a:t>
            </a:r>
            <a:endParaRPr lang="en-US" dirty="0">
              <a:solidFill>
                <a:schemeClr val="accent1"/>
              </a:solidFill>
            </a:endParaRPr>
          </a:p>
          <a:p>
            <a:endParaRPr lang="en-US" dirty="0" smtClean="0"/>
          </a:p>
        </p:txBody>
      </p:sp>
      <p:sp>
        <p:nvSpPr>
          <p:cNvPr id="28" name="TextBox 27"/>
          <p:cNvSpPr txBox="1"/>
          <p:nvPr/>
        </p:nvSpPr>
        <p:spPr>
          <a:xfrm>
            <a:off x="2802842" y="6330226"/>
            <a:ext cx="42376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Differences &lt; 3%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978769" y="1337398"/>
            <a:ext cx="0" cy="494617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78154" y="1337398"/>
            <a:ext cx="54493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Comparison between two new 2m opt. fibers by Fujikura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541736" y="1329082"/>
            <a:ext cx="55663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Comparison between two new 10m opt. fibers by Fujikura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>
          <a:xfrm>
            <a:off x="8927841" y="6344290"/>
            <a:ext cx="2743200" cy="365125"/>
          </a:xfrm>
        </p:spPr>
        <p:txBody>
          <a:bodyPr/>
          <a:lstStyle/>
          <a:p>
            <a:fld id="{F4DC4564-9EC5-4D1A-B440-E969640E0C6F}" type="slidenum">
              <a:rPr lang="en-GB" smtClean="0"/>
              <a:t>27</a:t>
            </a:fld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5098821" y="6314184"/>
            <a:ext cx="42376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Differences &lt; 3%</a:t>
            </a:r>
          </a:p>
        </p:txBody>
      </p:sp>
    </p:spTree>
    <p:extLst>
      <p:ext uri="{BB962C8B-B14F-4D97-AF65-F5344CB8AC3E}">
        <p14:creationId xmlns:p14="http://schemas.microsoft.com/office/powerpoint/2010/main" val="1530742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0816"/>
            <a:ext cx="10515600" cy="1325563"/>
          </a:xfrm>
        </p:spPr>
        <p:txBody>
          <a:bodyPr/>
          <a:lstStyle/>
          <a:p>
            <a:r>
              <a:rPr lang="en-US" dirty="0" smtClean="0"/>
              <a:t>Resolution loss: analysis of the central square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943" t="7757" r="8898" b="3843"/>
          <a:stretch/>
        </p:blipFill>
        <p:spPr>
          <a:xfrm>
            <a:off x="838200" y="1690688"/>
            <a:ext cx="4845955" cy="2552449"/>
          </a:xfrm>
          <a:ln>
            <a:solidFill>
              <a:schemeClr val="tx1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5" t="8112" r="8716" b="3849"/>
          <a:stretch/>
        </p:blipFill>
        <p:spPr>
          <a:xfrm>
            <a:off x="838200" y="4291705"/>
            <a:ext cx="4845955" cy="255398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904" t="8311" r="8891" b="4842"/>
          <a:stretch/>
        </p:blipFill>
        <p:spPr>
          <a:xfrm>
            <a:off x="7091231" y="1690687"/>
            <a:ext cx="4935247" cy="255244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3890211" y="1221001"/>
            <a:ext cx="1793944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Cam + Lens 25mm</a:t>
            </a:r>
          </a:p>
          <a:p>
            <a:r>
              <a:rPr lang="en-US" sz="1200" dirty="0" smtClean="0"/>
              <a:t>Cam + 2xLens 25mm</a:t>
            </a:r>
            <a:endParaRPr lang="en-GB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7083210" y="1405667"/>
            <a:ext cx="2461843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 Lens 9mm + </a:t>
            </a:r>
            <a:r>
              <a:rPr lang="en-US" sz="1200" dirty="0" err="1" smtClean="0"/>
              <a:t>OptFib</a:t>
            </a:r>
            <a:r>
              <a:rPr lang="en-US" sz="1200" dirty="0" smtClean="0"/>
              <a:t>+ 1 Lens 25mm</a:t>
            </a:r>
            <a:endParaRPr lang="en-GB" sz="1200" dirty="0"/>
          </a:p>
        </p:txBody>
      </p:sp>
      <p:sp>
        <p:nvSpPr>
          <p:cNvPr id="10" name="Rectangle 9"/>
          <p:cNvSpPr/>
          <p:nvPr/>
        </p:nvSpPr>
        <p:spPr>
          <a:xfrm>
            <a:off x="5486400" y="1497841"/>
            <a:ext cx="112295" cy="11851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5486400" y="1300164"/>
            <a:ext cx="112295" cy="118515"/>
          </a:xfrm>
          <a:prstGeom prst="rect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9545053" y="1035927"/>
            <a:ext cx="1307431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2m New fiber</a:t>
            </a:r>
          </a:p>
          <a:p>
            <a:r>
              <a:rPr lang="en-US" sz="1200" dirty="0" smtClean="0"/>
              <a:t>10m Old fiber</a:t>
            </a:r>
          </a:p>
          <a:p>
            <a:r>
              <a:rPr lang="en-US" sz="1200" dirty="0" smtClean="0"/>
              <a:t>10m New fiber</a:t>
            </a:r>
            <a:endParaRPr lang="en-GB" sz="1200" dirty="0"/>
          </a:p>
        </p:txBody>
      </p:sp>
      <p:sp>
        <p:nvSpPr>
          <p:cNvPr id="14" name="Rectangle 13"/>
          <p:cNvSpPr/>
          <p:nvPr/>
        </p:nvSpPr>
        <p:spPr>
          <a:xfrm>
            <a:off x="10651958" y="1301439"/>
            <a:ext cx="112295" cy="118515"/>
          </a:xfrm>
          <a:prstGeom prst="rect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10651958" y="1494369"/>
            <a:ext cx="112295" cy="118515"/>
          </a:xfrm>
          <a:prstGeom prst="rect">
            <a:avLst/>
          </a:prstGeom>
          <a:solidFill>
            <a:srgbClr val="FF33CC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10651958" y="1113550"/>
            <a:ext cx="112295" cy="118515"/>
          </a:xfrm>
          <a:prstGeom prst="rect">
            <a:avLst/>
          </a:prstGeom>
          <a:solidFill>
            <a:srgbClr val="00B0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5684155" y="4283684"/>
            <a:ext cx="1307431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 Lens 25mm + </a:t>
            </a:r>
          </a:p>
          <a:p>
            <a:r>
              <a:rPr lang="en-US" sz="1200" dirty="0" err="1" smtClean="0"/>
              <a:t>OptFib</a:t>
            </a:r>
            <a:r>
              <a:rPr lang="en-US" sz="1200" dirty="0" smtClean="0"/>
              <a:t> + </a:t>
            </a:r>
          </a:p>
          <a:p>
            <a:r>
              <a:rPr lang="en-US" sz="1200" dirty="0" smtClean="0"/>
              <a:t>1 Lens 25mm</a:t>
            </a:r>
            <a:endParaRPr lang="en-GB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5684155" y="4930015"/>
            <a:ext cx="1307431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2m New fiber</a:t>
            </a:r>
          </a:p>
          <a:p>
            <a:r>
              <a:rPr lang="en-US" sz="1200" dirty="0" smtClean="0"/>
              <a:t>10m Old fiber</a:t>
            </a:r>
          </a:p>
          <a:p>
            <a:r>
              <a:rPr lang="en-US" sz="1200" dirty="0" smtClean="0"/>
              <a:t>10m New fiber</a:t>
            </a:r>
            <a:endParaRPr lang="en-GB" sz="1200" dirty="0"/>
          </a:p>
        </p:txBody>
      </p:sp>
      <p:sp>
        <p:nvSpPr>
          <p:cNvPr id="19" name="Rectangle 18"/>
          <p:cNvSpPr/>
          <p:nvPr/>
        </p:nvSpPr>
        <p:spPr>
          <a:xfrm>
            <a:off x="6791060" y="5185886"/>
            <a:ext cx="112295" cy="118515"/>
          </a:xfrm>
          <a:prstGeom prst="rect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6791060" y="5378816"/>
            <a:ext cx="112295" cy="118515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6791060" y="4997997"/>
            <a:ext cx="112295" cy="118515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/>
          <p:cNvSpPr txBox="1"/>
          <p:nvPr/>
        </p:nvSpPr>
        <p:spPr>
          <a:xfrm>
            <a:off x="7091231" y="4291704"/>
            <a:ext cx="4935247" cy="249299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Conclusions:</a:t>
            </a:r>
          </a:p>
          <a:p>
            <a:endParaRPr lang="en-US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1200" dirty="0" smtClean="0"/>
              <a:t>The first main factor worsening the resolution is the presence of the 2</a:t>
            </a:r>
            <a:r>
              <a:rPr lang="en-US" sz="1200" baseline="30000" dirty="0" smtClean="0"/>
              <a:t>nd</a:t>
            </a:r>
            <a:r>
              <a:rPr lang="en-US" sz="1200" dirty="0" smtClean="0"/>
              <a:t> lens: with respect to the mean value, we go from 90% to 34% approximately (graph A).</a:t>
            </a:r>
          </a:p>
          <a:p>
            <a:pPr marL="342900" indent="-342900">
              <a:buFont typeface="+mj-lt"/>
              <a:buAutoNum type="arabicPeriod"/>
            </a:pPr>
            <a:endParaRPr lang="en-US" sz="1200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1200" dirty="0" smtClean="0"/>
              <a:t>The presence of the optical fibers does not drive further resolution losses in the case with two 25mm lens (graph B).</a:t>
            </a:r>
          </a:p>
          <a:p>
            <a:pPr marL="342900" indent="-342900">
              <a:buFont typeface="+mj-lt"/>
              <a:buAutoNum type="arabicPeriod"/>
            </a:pPr>
            <a:endParaRPr lang="en-US" sz="1200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1200" dirty="0" smtClean="0"/>
              <a:t>In the case of the 9mm lens before the optical fiber, a further decrease of the spatial resolution is noticed: 16%</a:t>
            </a:r>
          </a:p>
          <a:p>
            <a:endParaRPr lang="en-GB" sz="1200" dirty="0"/>
          </a:p>
        </p:txBody>
      </p:sp>
      <p:sp>
        <p:nvSpPr>
          <p:cNvPr id="23" name="TextBox 22"/>
          <p:cNvSpPr txBox="1"/>
          <p:nvPr/>
        </p:nvSpPr>
        <p:spPr>
          <a:xfrm>
            <a:off x="5413408" y="3970814"/>
            <a:ext cx="273518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A</a:t>
            </a:r>
            <a:endParaRPr lang="en-GB" sz="12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5413408" y="6568695"/>
            <a:ext cx="273518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B</a:t>
            </a:r>
            <a:endParaRPr lang="en-GB" sz="12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11752960" y="3970814"/>
            <a:ext cx="273518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C</a:t>
            </a:r>
            <a:endParaRPr lang="en-GB" sz="1200" b="1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8750559" y="6463460"/>
            <a:ext cx="2743200" cy="365125"/>
          </a:xfrm>
        </p:spPr>
        <p:txBody>
          <a:bodyPr/>
          <a:lstStyle/>
          <a:p>
            <a:fld id="{F4DC4564-9EC5-4D1A-B440-E969640E0C6F}" type="slidenum">
              <a:rPr lang="en-GB" smtClean="0"/>
              <a:t>28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47824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with Eyepiece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5375031" cy="4351338"/>
          </a:xfrm>
        </p:spPr>
        <p:txBody>
          <a:bodyPr/>
          <a:lstStyle/>
          <a:p>
            <a:r>
              <a:rPr lang="en-US" dirty="0" smtClean="0"/>
              <a:t>Main goals: 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Increase light collection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Improve spatial resolution</a:t>
            </a:r>
          </a:p>
          <a:p>
            <a:pPr lvl="1"/>
            <a:endParaRPr lang="en-US" dirty="0"/>
          </a:p>
          <a:p>
            <a:r>
              <a:rPr lang="en-US" dirty="0"/>
              <a:t>Choice of the eye piece: </a:t>
            </a:r>
            <a:r>
              <a:rPr lang="en-US" dirty="0" smtClean="0"/>
              <a:t>f=24mm</a:t>
            </a:r>
          </a:p>
          <a:p>
            <a:endParaRPr lang="en-GB" dirty="0"/>
          </a:p>
          <a:p>
            <a:r>
              <a:rPr lang="en-US" dirty="0" smtClean="0"/>
              <a:t>Comparison with the 25mm lens</a:t>
            </a:r>
          </a:p>
          <a:p>
            <a:endParaRPr lang="en-US" dirty="0"/>
          </a:p>
        </p:txBody>
      </p:sp>
      <p:pic>
        <p:nvPicPr>
          <p:cNvPr id="5" name="Content Placeholder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9" t="10628" r="14213" b="4303"/>
          <a:stretch/>
        </p:blipFill>
        <p:spPr>
          <a:xfrm>
            <a:off x="6049108" y="1679691"/>
            <a:ext cx="6010142" cy="4137579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10324124" y="1609969"/>
            <a:ext cx="1100015" cy="1039662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78" r="28078"/>
          <a:stretch/>
        </p:blipFill>
        <p:spPr>
          <a:xfrm rot="5400000">
            <a:off x="5892928" y="1835870"/>
            <a:ext cx="4137579" cy="3825221"/>
          </a:xfrm>
          <a:prstGeom prst="rect">
            <a:avLst/>
          </a:prstGeom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26/01/2018</a:t>
            </a:r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BI Technical Board</a:t>
            </a:r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C4564-9EC5-4D1A-B440-E969640E0C6F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1152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0" y="6235183"/>
            <a:ext cx="12192000" cy="0"/>
          </a:xfrm>
          <a:prstGeom prst="line">
            <a:avLst/>
          </a:prstGeom>
          <a:ln w="158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0" y="682108"/>
            <a:ext cx="12192000" cy="0"/>
          </a:xfrm>
          <a:prstGeom prst="line">
            <a:avLst/>
          </a:prstGeom>
          <a:ln w="158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33350" y="-25778"/>
            <a:ext cx="221791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>
                <a:solidFill>
                  <a:schemeClr val="accent5">
                    <a:lumMod val="50000"/>
                  </a:schemeClr>
                </a:solidFill>
              </a:rPr>
              <a:t>Summary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04645" y="1645651"/>
            <a:ext cx="5793253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dirty="0" smtClean="0">
                <a:solidFill>
                  <a:schemeClr val="accent5">
                    <a:lumMod val="50000"/>
                  </a:schemeClr>
                </a:solidFill>
              </a:rPr>
              <a:t>Introduction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GB" sz="2400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dirty="0" smtClean="0">
                <a:solidFill>
                  <a:schemeClr val="accent5">
                    <a:lumMod val="50000"/>
                  </a:schemeClr>
                </a:solidFill>
              </a:rPr>
              <a:t>Optical characterization setup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GB" sz="2400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dirty="0" smtClean="0">
                <a:solidFill>
                  <a:schemeClr val="accent5">
                    <a:lumMod val="50000"/>
                  </a:schemeClr>
                </a:solidFill>
              </a:rPr>
              <a:t>Radiation hardness tests on fibre @ IRMA </a:t>
            </a:r>
          </a:p>
          <a:p>
            <a:endParaRPr lang="en-GB" sz="2400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dirty="0" smtClean="0">
                <a:solidFill>
                  <a:schemeClr val="accent5">
                    <a:lumMod val="50000"/>
                  </a:schemeClr>
                </a:solidFill>
              </a:rPr>
              <a:t>Beam imaging test @ TT2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GB" sz="2400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dirty="0" smtClean="0">
                <a:solidFill>
                  <a:schemeClr val="accent5">
                    <a:lumMod val="50000"/>
                  </a:schemeClr>
                </a:solidFill>
              </a:rPr>
              <a:t>Conclusions</a:t>
            </a:r>
            <a:endParaRPr lang="en-GB" sz="2400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GB" sz="2400" dirty="0" smtClean="0">
              <a:solidFill>
                <a:schemeClr val="accent5">
                  <a:lumMod val="50000"/>
                </a:schemeClr>
              </a:solidFill>
            </a:endParaRPr>
          </a:p>
          <a:p>
            <a:endParaRPr lang="en-GB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6273284"/>
            <a:ext cx="528445" cy="527566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>
          <a:xfrm>
            <a:off x="0" y="678416"/>
            <a:ext cx="12192000" cy="0"/>
          </a:xfrm>
          <a:prstGeom prst="line">
            <a:avLst/>
          </a:prstGeom>
          <a:ln w="158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7861479" y="6398567"/>
            <a:ext cx="42566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 dirty="0">
                <a:solidFill>
                  <a:schemeClr val="accent5">
                    <a:lumMod val="50000"/>
                  </a:schemeClr>
                </a:solidFill>
              </a:rPr>
              <a:t>RADWG </a:t>
            </a:r>
            <a:r>
              <a:rPr lang="en-GB" sz="1200" i="1" dirty="0" smtClean="0">
                <a:solidFill>
                  <a:schemeClr val="accent5">
                    <a:lumMod val="50000"/>
                  </a:schemeClr>
                </a:solidFill>
              </a:rPr>
              <a:t>Meeting, 04th Dec 2018 </a:t>
            </a:r>
            <a:r>
              <a:rPr lang="en-GB" sz="1200" i="1" dirty="0">
                <a:solidFill>
                  <a:schemeClr val="accent5">
                    <a:lumMod val="50000"/>
                  </a:schemeClr>
                </a:solidFill>
              </a:rPr>
              <a:t>	</a:t>
            </a:r>
            <a:r>
              <a:rPr lang="en-GB" sz="1200" i="1" dirty="0" smtClean="0">
                <a:solidFill>
                  <a:schemeClr val="accent5">
                    <a:lumMod val="50000"/>
                  </a:schemeClr>
                </a:solidFill>
              </a:rPr>
              <a:t>D. Celeste, BE-BI-PM </a:t>
            </a:r>
            <a:endParaRPr lang="en-GB" sz="1200" i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5376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0816"/>
            <a:ext cx="10515600" cy="1325563"/>
          </a:xfrm>
        </p:spPr>
        <p:txBody>
          <a:bodyPr/>
          <a:lstStyle/>
          <a:p>
            <a:r>
              <a:rPr lang="en-US" dirty="0" smtClean="0"/>
              <a:t>Comparison with eye-piece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838200" y="1200425"/>
            <a:ext cx="10591799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Set-up and measurements:</a:t>
            </a:r>
          </a:p>
          <a:p>
            <a:endParaRPr lang="en-US" dirty="0" smtClean="0"/>
          </a:p>
          <a:p>
            <a:pPr marL="342900" indent="-342900" algn="just">
              <a:buFont typeface="+mj-lt"/>
              <a:buAutoNum type="arabicPeriod"/>
            </a:pPr>
            <a:r>
              <a:rPr lang="en-US" sz="1200" dirty="0" smtClean="0"/>
              <a:t>The 9mm lens is used as 1</a:t>
            </a:r>
            <a:r>
              <a:rPr lang="en-US" sz="1200" baseline="30000" dirty="0" smtClean="0"/>
              <a:t>st</a:t>
            </a:r>
            <a:r>
              <a:rPr lang="en-US" sz="1200" dirty="0" smtClean="0"/>
              <a:t> optical input in the fiber.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US" sz="1200" dirty="0" smtClean="0"/>
              <a:t>The 2</a:t>
            </a:r>
            <a:r>
              <a:rPr lang="en-US" sz="1200" baseline="30000" dirty="0" smtClean="0"/>
              <a:t>nd</a:t>
            </a:r>
            <a:r>
              <a:rPr lang="en-US" sz="1200" dirty="0" smtClean="0"/>
              <a:t> camera lens (f=25mm) is substituted with an eye-piece (f=24mm) and the distance with the camera is adjusted to obtain approximately the same MAG.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US" sz="1200" dirty="0" smtClean="0"/>
              <a:t>Two comparative measurements were performed with both the 2m and 10m new optical fibers, with </a:t>
            </a:r>
            <a:r>
              <a:rPr lang="en-US" sz="1200" dirty="0" err="1" smtClean="0"/>
              <a:t>t</a:t>
            </a:r>
            <a:r>
              <a:rPr lang="en-US" sz="1200" baseline="-25000" dirty="0" err="1" smtClean="0"/>
              <a:t>exp</a:t>
            </a:r>
            <a:r>
              <a:rPr lang="en-US" sz="1200" dirty="0" smtClean="0"/>
              <a:t>=20ms.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2282" t="31642" r="35288" b="26849"/>
          <a:stretch/>
        </p:blipFill>
        <p:spPr>
          <a:xfrm>
            <a:off x="838199" y="2848699"/>
            <a:ext cx="2466475" cy="197318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2495" t="32609" r="35801" b="26811"/>
          <a:stretch/>
        </p:blipFill>
        <p:spPr>
          <a:xfrm>
            <a:off x="838199" y="4884815"/>
            <a:ext cx="2466475" cy="1973181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4029" t="32632" r="37463" b="30852"/>
          <a:stretch/>
        </p:blipFill>
        <p:spPr>
          <a:xfrm>
            <a:off x="3364831" y="2848700"/>
            <a:ext cx="2471067" cy="197318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3479" t="33333" r="37938" b="29824"/>
          <a:stretch/>
        </p:blipFill>
        <p:spPr>
          <a:xfrm>
            <a:off x="3364831" y="4884815"/>
            <a:ext cx="2471067" cy="1973181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1202544" y="2510214"/>
            <a:ext cx="17377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Eye-piece 24mm</a:t>
            </a:r>
            <a:endParaRPr lang="en-GB" dirty="0"/>
          </a:p>
        </p:txBody>
      </p:sp>
      <p:sp>
        <p:nvSpPr>
          <p:cNvPr id="29" name="TextBox 28"/>
          <p:cNvSpPr txBox="1"/>
          <p:nvPr/>
        </p:nvSpPr>
        <p:spPr>
          <a:xfrm>
            <a:off x="3603905" y="2510214"/>
            <a:ext cx="19929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Camera lens 25mm</a:t>
            </a:r>
            <a:endParaRPr lang="en-GB" dirty="0"/>
          </a:p>
        </p:txBody>
      </p:sp>
      <p:sp>
        <p:nvSpPr>
          <p:cNvPr id="30" name="TextBox 29"/>
          <p:cNvSpPr txBox="1"/>
          <p:nvPr/>
        </p:nvSpPr>
        <p:spPr>
          <a:xfrm rot="16200000">
            <a:off x="59974" y="3613047"/>
            <a:ext cx="11871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2m Opt fib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 rot="16200000">
            <a:off x="1463" y="5686739"/>
            <a:ext cx="13041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10m Opt fib</a:t>
            </a:r>
            <a:endParaRPr lang="en-GB" dirty="0">
              <a:solidFill>
                <a:schemeClr val="accent1"/>
              </a:solidFill>
            </a:endParaRPr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5" t="8213" r="7957" b="5744"/>
          <a:stretch/>
        </p:blipFill>
        <p:spPr>
          <a:xfrm>
            <a:off x="5896054" y="2848699"/>
            <a:ext cx="3350683" cy="197318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3" name="Picture 32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4" t="8430" r="8210" b="5287"/>
          <a:stretch/>
        </p:blipFill>
        <p:spPr>
          <a:xfrm>
            <a:off x="5896054" y="4884821"/>
            <a:ext cx="3350683" cy="197317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4" name="TextBox 33"/>
          <p:cNvSpPr txBox="1"/>
          <p:nvPr/>
        </p:nvSpPr>
        <p:spPr>
          <a:xfrm>
            <a:off x="7034485" y="2510214"/>
            <a:ext cx="1073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X-Profiles</a:t>
            </a:r>
            <a:endParaRPr lang="en-GB" dirty="0"/>
          </a:p>
        </p:txBody>
      </p:sp>
      <p:sp>
        <p:nvSpPr>
          <p:cNvPr id="35" name="TextBox 34"/>
          <p:cNvSpPr txBox="1"/>
          <p:nvPr/>
        </p:nvSpPr>
        <p:spPr>
          <a:xfrm>
            <a:off x="9218105" y="2479367"/>
            <a:ext cx="2085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Integral values [</a:t>
            </a:r>
            <a:r>
              <a:rPr lang="en-US" dirty="0" err="1" smtClean="0"/>
              <a:t>a.u</a:t>
            </a:r>
            <a:r>
              <a:rPr lang="en-US" dirty="0" smtClean="0"/>
              <a:t>.]</a:t>
            </a:r>
            <a:endParaRPr lang="en-GB" dirty="0"/>
          </a:p>
        </p:txBody>
      </p:sp>
      <p:sp>
        <p:nvSpPr>
          <p:cNvPr id="36" name="TextBox 35"/>
          <p:cNvSpPr txBox="1"/>
          <p:nvPr/>
        </p:nvSpPr>
        <p:spPr>
          <a:xfrm>
            <a:off x="9424123" y="3204153"/>
            <a:ext cx="1673856" cy="32008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EyeP_2m: 9066809</a:t>
            </a:r>
          </a:p>
          <a:p>
            <a:endParaRPr lang="en-US" sz="1400" dirty="0">
              <a:solidFill>
                <a:srgbClr val="FF0000"/>
              </a:solidFill>
            </a:endParaRPr>
          </a:p>
          <a:p>
            <a:endParaRPr lang="en-US" sz="1400" dirty="0" smtClean="0">
              <a:solidFill>
                <a:srgbClr val="FF0000"/>
              </a:solidFill>
            </a:endParaRPr>
          </a:p>
          <a:p>
            <a:r>
              <a:rPr lang="en-US" sz="1400" dirty="0" smtClean="0">
                <a:solidFill>
                  <a:srgbClr val="FF0000"/>
                </a:solidFill>
              </a:rPr>
              <a:t>Lens_2m: 7005164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r>
              <a:rPr lang="en-US" sz="1400" dirty="0" smtClean="0">
                <a:solidFill>
                  <a:schemeClr val="accent1"/>
                </a:solidFill>
              </a:rPr>
              <a:t>EyeP_10m: 7515769</a:t>
            </a:r>
          </a:p>
          <a:p>
            <a:endParaRPr lang="en-US" sz="1400" dirty="0">
              <a:solidFill>
                <a:schemeClr val="accent1"/>
              </a:solidFill>
            </a:endParaRPr>
          </a:p>
          <a:p>
            <a:endParaRPr lang="en-US" sz="1400" dirty="0" smtClean="0">
              <a:solidFill>
                <a:schemeClr val="accent1"/>
              </a:solidFill>
            </a:endParaRPr>
          </a:p>
          <a:p>
            <a:r>
              <a:rPr lang="en-US" sz="1400" dirty="0" smtClean="0">
                <a:solidFill>
                  <a:schemeClr val="accent1"/>
                </a:solidFill>
              </a:rPr>
              <a:t>Lens_10m: 5921904</a:t>
            </a:r>
            <a:endParaRPr lang="en-US" sz="1400" dirty="0">
              <a:solidFill>
                <a:schemeClr val="accent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0966570" y="3465957"/>
            <a:ext cx="9268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+ 29.4%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1028490" y="5744337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+ 26.9 %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C4564-9EC5-4D1A-B440-E969640E0C6F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263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0816"/>
            <a:ext cx="10515600" cy="1325563"/>
          </a:xfrm>
        </p:spPr>
        <p:txBody>
          <a:bodyPr/>
          <a:lstStyle/>
          <a:p>
            <a:r>
              <a:rPr lang="en-US" dirty="0" smtClean="0"/>
              <a:t>Comparison with eye-piece</a:t>
            </a:r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2495" t="32609" r="35801" b="26811"/>
          <a:stretch/>
        </p:blipFill>
        <p:spPr>
          <a:xfrm>
            <a:off x="410246" y="2655335"/>
            <a:ext cx="2466475" cy="1973181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3479" t="33333" r="37938" b="29824"/>
          <a:stretch/>
        </p:blipFill>
        <p:spPr>
          <a:xfrm>
            <a:off x="2936878" y="2655335"/>
            <a:ext cx="2471067" cy="1973181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714435" y="1838947"/>
            <a:ext cx="17377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Eye-piece 24mm</a:t>
            </a:r>
            <a:endParaRPr lang="en-GB" dirty="0"/>
          </a:p>
        </p:txBody>
      </p:sp>
      <p:sp>
        <p:nvSpPr>
          <p:cNvPr id="29" name="TextBox 28"/>
          <p:cNvSpPr txBox="1"/>
          <p:nvPr/>
        </p:nvSpPr>
        <p:spPr>
          <a:xfrm>
            <a:off x="3115796" y="1838947"/>
            <a:ext cx="19929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Camera lens 25mm</a:t>
            </a:r>
            <a:endParaRPr lang="en-GB" dirty="0"/>
          </a:p>
        </p:txBody>
      </p:sp>
      <p:sp>
        <p:nvSpPr>
          <p:cNvPr id="31" name="TextBox 30"/>
          <p:cNvSpPr txBox="1"/>
          <p:nvPr/>
        </p:nvSpPr>
        <p:spPr>
          <a:xfrm rot="16200000">
            <a:off x="-475781" y="3455201"/>
            <a:ext cx="13041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10m Opt fib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184216" y="1838947"/>
            <a:ext cx="1073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X-Profiles</a:t>
            </a:r>
            <a:endParaRPr lang="en-GB" dirty="0"/>
          </a:p>
        </p:txBody>
      </p:sp>
      <p:sp>
        <p:nvSpPr>
          <p:cNvPr id="35" name="TextBox 34"/>
          <p:cNvSpPr txBox="1"/>
          <p:nvPr/>
        </p:nvSpPr>
        <p:spPr>
          <a:xfrm>
            <a:off x="9755627" y="1838947"/>
            <a:ext cx="2436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Spatial resolution value:</a:t>
            </a:r>
            <a:endParaRPr lang="en-GB" dirty="0"/>
          </a:p>
        </p:txBody>
      </p:sp>
      <p:sp>
        <p:nvSpPr>
          <p:cNvPr id="37" name="TextBox 36"/>
          <p:cNvSpPr txBox="1"/>
          <p:nvPr/>
        </p:nvSpPr>
        <p:spPr>
          <a:xfrm>
            <a:off x="10180765" y="2655335"/>
            <a:ext cx="182659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From 20% to 30%</a:t>
            </a:r>
          </a:p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(in 2.5mm gaps)</a:t>
            </a:r>
          </a:p>
        </p:txBody>
      </p:sp>
      <p:sp>
        <p:nvSpPr>
          <p:cNvPr id="21" name="Rectangle 20"/>
          <p:cNvSpPr/>
          <p:nvPr/>
        </p:nvSpPr>
        <p:spPr>
          <a:xfrm>
            <a:off x="849865" y="2916944"/>
            <a:ext cx="1495767" cy="144584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/>
          <p:cNvSpPr/>
          <p:nvPr/>
        </p:nvSpPr>
        <p:spPr>
          <a:xfrm>
            <a:off x="3442059" y="2916944"/>
            <a:ext cx="1495767" cy="144584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25" name="Chart 24"/>
          <p:cNvGraphicFramePr>
            <a:graphicFrameLocks/>
          </p:cNvGraphicFramePr>
          <p:nvPr>
            <p:extLst/>
          </p:nvPr>
        </p:nvGraphicFramePr>
        <p:xfrm>
          <a:off x="5536368" y="2312610"/>
          <a:ext cx="4369516" cy="26335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39" name="TextBox 38"/>
          <p:cNvSpPr txBox="1"/>
          <p:nvPr/>
        </p:nvSpPr>
        <p:spPr>
          <a:xfrm>
            <a:off x="10180764" y="3737939"/>
            <a:ext cx="182659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From 10% to 15%</a:t>
            </a:r>
          </a:p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(in 1mm gaps)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26/01/2018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BI Technical Board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C4564-9EC5-4D1A-B440-E969640E0C6F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9951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Best images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29" t="32632" r="37463" b="30852"/>
          <a:stretch/>
        </p:blipFill>
        <p:spPr>
          <a:xfrm>
            <a:off x="998962" y="1992267"/>
            <a:ext cx="5214271" cy="417436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98961" y="1583934"/>
            <a:ext cx="5214271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Target @500mm, </a:t>
            </a:r>
            <a:r>
              <a:rPr lang="en-US" sz="1400" dirty="0" err="1" smtClean="0"/>
              <a:t>texp</a:t>
            </a:r>
            <a:r>
              <a:rPr lang="en-US" sz="1400" dirty="0" smtClean="0"/>
              <a:t>=20ms, 1</a:t>
            </a:r>
            <a:r>
              <a:rPr lang="en-US" sz="1400" baseline="30000" dirty="0" smtClean="0"/>
              <a:t>st</a:t>
            </a:r>
            <a:r>
              <a:rPr lang="en-US" sz="1400" dirty="0" smtClean="0"/>
              <a:t> lens 9mm, 2</a:t>
            </a:r>
            <a:r>
              <a:rPr lang="en-US" sz="1400" baseline="30000" dirty="0" smtClean="0"/>
              <a:t>nd</a:t>
            </a:r>
            <a:r>
              <a:rPr lang="en-US" sz="1400" dirty="0" smtClean="0"/>
              <a:t> lens 25mm</a:t>
            </a:r>
            <a:endParaRPr lang="en-GB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6300291" y="1583934"/>
            <a:ext cx="4685088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Target @200mm, </a:t>
            </a:r>
            <a:r>
              <a:rPr lang="en-US" sz="1400" dirty="0" err="1" smtClean="0"/>
              <a:t>texp</a:t>
            </a:r>
            <a:r>
              <a:rPr lang="en-US" sz="1400" dirty="0" smtClean="0"/>
              <a:t>=40ms, 1</a:t>
            </a:r>
            <a:r>
              <a:rPr lang="en-US" sz="1400" baseline="30000" dirty="0" smtClean="0"/>
              <a:t>st</a:t>
            </a:r>
            <a:r>
              <a:rPr lang="en-US" sz="1400" dirty="0" smtClean="0"/>
              <a:t> lens 9mm, 2</a:t>
            </a:r>
            <a:r>
              <a:rPr lang="en-US" sz="1400" baseline="30000" dirty="0" smtClean="0"/>
              <a:t>nd</a:t>
            </a:r>
            <a:r>
              <a:rPr lang="en-US" sz="1400" dirty="0" smtClean="0"/>
              <a:t> lens 25mm</a:t>
            </a:r>
            <a:endParaRPr lang="en-GB" sz="1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780" r="47401" b="11568"/>
          <a:stretch/>
        </p:blipFill>
        <p:spPr>
          <a:xfrm>
            <a:off x="6300290" y="1992267"/>
            <a:ext cx="4685088" cy="4174361"/>
          </a:xfrm>
          <a:prstGeom prst="rect">
            <a:avLst/>
          </a:prstGeom>
        </p:spPr>
      </p:pic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26/01/2018</a:t>
            </a:r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BI Technical Board</a:t>
            </a:r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C4564-9EC5-4D1A-B440-E969640E0C6F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0652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Fiber radiation hardness: mapping test set up</a:t>
            </a:r>
            <a:endParaRPr lang="en-GB" dirty="0"/>
          </a:p>
        </p:txBody>
      </p:sp>
      <p:sp>
        <p:nvSpPr>
          <p:cNvPr id="4" name="Oval 3"/>
          <p:cNvSpPr/>
          <p:nvPr/>
        </p:nvSpPr>
        <p:spPr>
          <a:xfrm>
            <a:off x="585536" y="2759242"/>
            <a:ext cx="1515979" cy="1548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aseline="30000" dirty="0" smtClean="0"/>
              <a:t>60</a:t>
            </a:r>
            <a:r>
              <a:rPr lang="en-US" dirty="0" smtClean="0"/>
              <a:t>Co</a:t>
            </a:r>
          </a:p>
          <a:p>
            <a:pPr algn="ctr"/>
            <a:r>
              <a:rPr lang="en-US" dirty="0" smtClean="0"/>
              <a:t>irradiator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2045368" y="3384884"/>
            <a:ext cx="56147" cy="37699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Arrow Connector 8"/>
          <p:cNvCxnSpPr>
            <a:stCxn id="7" idx="2"/>
          </p:cNvCxnSpPr>
          <p:nvPr/>
        </p:nvCxnSpPr>
        <p:spPr>
          <a:xfrm flipH="1">
            <a:off x="2073441" y="3761874"/>
            <a:ext cx="1" cy="72991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690515" y="4426133"/>
            <a:ext cx="7658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window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1732553" y="3521244"/>
            <a:ext cx="72190" cy="7218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1768648" y="2727157"/>
            <a:ext cx="1" cy="79408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470068" y="2489821"/>
            <a:ext cx="6693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source</a:t>
            </a:r>
            <a:endParaRPr lang="en-GB" sz="1400" dirty="0">
              <a:solidFill>
                <a:srgbClr val="FF0000"/>
              </a:solidFill>
            </a:endParaRPr>
          </a:p>
        </p:txBody>
      </p:sp>
      <p:cxnSp>
        <p:nvCxnSpPr>
          <p:cNvPr id="16" name="Straight Connector 15"/>
          <p:cNvCxnSpPr>
            <a:stCxn id="11" idx="0"/>
          </p:cNvCxnSpPr>
          <p:nvPr/>
        </p:nvCxnSpPr>
        <p:spPr>
          <a:xfrm flipV="1">
            <a:off x="1768648" y="2727157"/>
            <a:ext cx="2354173" cy="7940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732553" y="3569371"/>
            <a:ext cx="2390268" cy="95436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/>
        </p:nvSpPr>
        <p:spPr>
          <a:xfrm>
            <a:off x="2879556" y="3100095"/>
            <a:ext cx="56148" cy="1010653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/>
          <p:cNvSpPr/>
          <p:nvPr/>
        </p:nvSpPr>
        <p:spPr>
          <a:xfrm>
            <a:off x="2907631" y="3104964"/>
            <a:ext cx="56148" cy="1010653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/>
          <p:cNvSpPr/>
          <p:nvPr/>
        </p:nvSpPr>
        <p:spPr>
          <a:xfrm>
            <a:off x="2927687" y="3088106"/>
            <a:ext cx="56148" cy="1010653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/>
          <p:cNvSpPr/>
          <p:nvPr/>
        </p:nvSpPr>
        <p:spPr>
          <a:xfrm>
            <a:off x="2951749" y="3096535"/>
            <a:ext cx="56148" cy="1010653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" name="Straight Arrow Connector 24"/>
          <p:cNvCxnSpPr/>
          <p:nvPr/>
        </p:nvCxnSpPr>
        <p:spPr>
          <a:xfrm flipH="1">
            <a:off x="2955761" y="2470280"/>
            <a:ext cx="8018" cy="52959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2437367" y="2238328"/>
            <a:ext cx="10849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Optical fiber</a:t>
            </a:r>
            <a:endParaRPr lang="en-GB" sz="1400" dirty="0"/>
          </a:p>
        </p:txBody>
      </p:sp>
      <p:sp>
        <p:nvSpPr>
          <p:cNvPr id="28" name="TextBox 27"/>
          <p:cNvSpPr txBox="1"/>
          <p:nvPr/>
        </p:nvSpPr>
        <p:spPr>
          <a:xfrm rot="16200000">
            <a:off x="3135683" y="3360642"/>
            <a:ext cx="16377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Radiation cone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30" name="Straight Connector 29"/>
          <p:cNvCxnSpPr/>
          <p:nvPr/>
        </p:nvCxnSpPr>
        <p:spPr>
          <a:xfrm>
            <a:off x="1768648" y="3601861"/>
            <a:ext cx="0" cy="17080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2907630" y="4126831"/>
            <a:ext cx="8036" cy="118310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1768648" y="5231415"/>
            <a:ext cx="1147018" cy="14353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2184042" y="5187991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</a:t>
            </a:r>
            <a:endParaRPr lang="en-GB" dirty="0"/>
          </a:p>
        </p:txBody>
      </p:sp>
      <p:sp>
        <p:nvSpPr>
          <p:cNvPr id="39" name="TextBox 38"/>
          <p:cNvSpPr txBox="1"/>
          <p:nvPr/>
        </p:nvSpPr>
        <p:spPr>
          <a:xfrm>
            <a:off x="200528" y="5870162"/>
            <a:ext cx="5614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Where d is the distance chosen to maximize the dose rate</a:t>
            </a:r>
            <a:endParaRPr lang="en-GB" dirty="0"/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1673" y="2004548"/>
            <a:ext cx="5974793" cy="3360821"/>
          </a:xfrm>
          <a:prstGeom prst="rect">
            <a:avLst/>
          </a:prstGeom>
        </p:spPr>
      </p:pic>
      <p:sp>
        <p:nvSpPr>
          <p:cNvPr id="41" name="Rounded Rectangle 40"/>
          <p:cNvSpPr/>
          <p:nvPr/>
        </p:nvSpPr>
        <p:spPr>
          <a:xfrm>
            <a:off x="2754315" y="3963217"/>
            <a:ext cx="105185" cy="304800"/>
          </a:xfrm>
          <a:prstGeom prst="roundRect">
            <a:avLst/>
          </a:prstGeom>
          <a:solidFill>
            <a:schemeClr val="accent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Freeform 42"/>
          <p:cNvSpPr/>
          <p:nvPr/>
        </p:nvSpPr>
        <p:spPr>
          <a:xfrm>
            <a:off x="2796323" y="4243137"/>
            <a:ext cx="596582" cy="529389"/>
          </a:xfrm>
          <a:custGeom>
            <a:avLst/>
            <a:gdLst>
              <a:gd name="connsiteX0" fmla="*/ 11045 w 596582"/>
              <a:gd name="connsiteY0" fmla="*/ 0 h 529389"/>
              <a:gd name="connsiteX1" fmla="*/ 19066 w 596582"/>
              <a:gd name="connsiteY1" fmla="*/ 296779 h 529389"/>
              <a:gd name="connsiteX2" fmla="*/ 187509 w 596582"/>
              <a:gd name="connsiteY2" fmla="*/ 481263 h 529389"/>
              <a:gd name="connsiteX3" fmla="*/ 388035 w 596582"/>
              <a:gd name="connsiteY3" fmla="*/ 336884 h 529389"/>
              <a:gd name="connsiteX4" fmla="*/ 556477 w 596582"/>
              <a:gd name="connsiteY4" fmla="*/ 304800 h 529389"/>
              <a:gd name="connsiteX5" fmla="*/ 596582 w 596582"/>
              <a:gd name="connsiteY5" fmla="*/ 521368 h 529389"/>
              <a:gd name="connsiteX6" fmla="*/ 596582 w 596582"/>
              <a:gd name="connsiteY6" fmla="*/ 521368 h 529389"/>
              <a:gd name="connsiteX7" fmla="*/ 596582 w 596582"/>
              <a:gd name="connsiteY7" fmla="*/ 529389 h 529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96582" h="529389">
                <a:moveTo>
                  <a:pt x="11045" y="0"/>
                </a:moveTo>
                <a:cubicBezTo>
                  <a:pt x="350" y="108284"/>
                  <a:pt x="-10345" y="216569"/>
                  <a:pt x="19066" y="296779"/>
                </a:cubicBezTo>
                <a:cubicBezTo>
                  <a:pt x="48477" y="376990"/>
                  <a:pt x="126014" y="474579"/>
                  <a:pt x="187509" y="481263"/>
                </a:cubicBezTo>
                <a:cubicBezTo>
                  <a:pt x="249004" y="487947"/>
                  <a:pt x="326540" y="366295"/>
                  <a:pt x="388035" y="336884"/>
                </a:cubicBezTo>
                <a:cubicBezTo>
                  <a:pt x="449530" y="307474"/>
                  <a:pt x="521719" y="274053"/>
                  <a:pt x="556477" y="304800"/>
                </a:cubicBezTo>
                <a:cubicBezTo>
                  <a:pt x="591235" y="335547"/>
                  <a:pt x="596582" y="521368"/>
                  <a:pt x="596582" y="521368"/>
                </a:cubicBezTo>
                <a:lnTo>
                  <a:pt x="596582" y="521368"/>
                </a:lnTo>
                <a:lnTo>
                  <a:pt x="596582" y="529389"/>
                </a:lnTo>
              </a:path>
            </a:pathLst>
          </a:cu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5" name="Straight Arrow Connector 44"/>
          <p:cNvCxnSpPr/>
          <p:nvPr/>
        </p:nvCxnSpPr>
        <p:spPr>
          <a:xfrm>
            <a:off x="3392905" y="4772526"/>
            <a:ext cx="0" cy="352927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2869649" y="5064880"/>
            <a:ext cx="11047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accent6"/>
                </a:solidFill>
              </a:rPr>
              <a:t>Ion chamber</a:t>
            </a:r>
            <a:endParaRPr lang="en-GB" sz="1400" dirty="0">
              <a:solidFill>
                <a:schemeClr val="accent6"/>
              </a:solidFill>
            </a:endParaRPr>
          </a:p>
        </p:txBody>
      </p:sp>
      <p:cxnSp>
        <p:nvCxnSpPr>
          <p:cNvPr id="29" name="Straight Arrow Connector 28"/>
          <p:cNvCxnSpPr/>
          <p:nvPr/>
        </p:nvCxnSpPr>
        <p:spPr>
          <a:xfrm>
            <a:off x="7136480" y="1913043"/>
            <a:ext cx="10642" cy="846199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6565349" y="1690688"/>
            <a:ext cx="11047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accent6"/>
                </a:solidFill>
              </a:rPr>
              <a:t>Ion chamber</a:t>
            </a:r>
            <a:endParaRPr lang="en-GB" sz="1400" dirty="0">
              <a:solidFill>
                <a:schemeClr val="accent6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 flipH="1" flipV="1">
            <a:off x="9544050" y="4316831"/>
            <a:ext cx="1943100" cy="42660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H="1" flipV="1">
            <a:off x="8959069" y="4883333"/>
            <a:ext cx="1937531" cy="48932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10772775" y="4718384"/>
            <a:ext cx="653521" cy="646985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11211163" y="4903406"/>
            <a:ext cx="6254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35 cm</a:t>
            </a:r>
            <a:endParaRPr lang="en-GB" sz="1400" b="1" dirty="0">
              <a:solidFill>
                <a:srgbClr val="FF0000"/>
              </a:solidFill>
            </a:endParaRPr>
          </a:p>
        </p:txBody>
      </p:sp>
      <p:cxnSp>
        <p:nvCxnSpPr>
          <p:cNvPr id="44" name="Straight Arrow Connector 43"/>
          <p:cNvCxnSpPr/>
          <p:nvPr/>
        </p:nvCxnSpPr>
        <p:spPr>
          <a:xfrm>
            <a:off x="7035906" y="3590926"/>
            <a:ext cx="1679469" cy="238124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7458313" y="3709988"/>
            <a:ext cx="6286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40 cm</a:t>
            </a:r>
            <a:endParaRPr lang="en-GB" sz="1400" b="1" dirty="0">
              <a:solidFill>
                <a:srgbClr val="FF000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26/01/2018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BI Technical Board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C4564-9EC5-4D1A-B440-E969640E0C6F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6600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Choice of the distance 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825625"/>
          <a:ext cx="360045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2635">
                  <a:extLst>
                    <a:ext uri="{9D8B030D-6E8A-4147-A177-3AD203B41FA5}">
                      <a16:colId xmlns:a16="http://schemas.microsoft.com/office/drawing/2014/main" val="85883828"/>
                    </a:ext>
                  </a:extLst>
                </a:gridCol>
                <a:gridCol w="1777815">
                  <a:extLst>
                    <a:ext uri="{9D8B030D-6E8A-4147-A177-3AD203B41FA5}">
                      <a16:colId xmlns:a16="http://schemas.microsoft.com/office/drawing/2014/main" val="230845874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Distance [cm]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Dose</a:t>
                      </a:r>
                      <a:r>
                        <a:rPr lang="en-US" baseline="0" dirty="0" smtClean="0"/>
                        <a:t> rate [</a:t>
                      </a:r>
                      <a:r>
                        <a:rPr lang="en-US" baseline="0" dirty="0" err="1" smtClean="0"/>
                        <a:t>Gy</a:t>
                      </a:r>
                      <a:r>
                        <a:rPr lang="en-US" baseline="0" dirty="0" smtClean="0"/>
                        <a:t>/h]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32915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4.16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94386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4.29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96628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4.73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39201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4.54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97024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3.12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19117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2.30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16649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0.98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8733689"/>
                  </a:ext>
                </a:extLst>
              </a:tr>
            </a:tbl>
          </a:graphicData>
        </a:graphic>
      </p:graphicFrame>
      <p:graphicFrame>
        <p:nvGraphicFramePr>
          <p:cNvPr id="7" name="Chart 6"/>
          <p:cNvGraphicFramePr/>
          <p:nvPr>
            <p:extLst/>
          </p:nvPr>
        </p:nvGraphicFramePr>
        <p:xfrm>
          <a:off x="5543549" y="1825625"/>
          <a:ext cx="5514976" cy="29667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10" name="Straight Connector 9"/>
          <p:cNvCxnSpPr/>
          <p:nvPr/>
        </p:nvCxnSpPr>
        <p:spPr>
          <a:xfrm>
            <a:off x="8086725" y="1943100"/>
            <a:ext cx="0" cy="24765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7334250" y="1952625"/>
            <a:ext cx="0" cy="24765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258050" y="1419880"/>
            <a:ext cx="9219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Radiation </a:t>
            </a:r>
          </a:p>
          <a:p>
            <a:r>
              <a:rPr lang="en-US" sz="1400" dirty="0" smtClean="0">
                <a:solidFill>
                  <a:srgbClr val="FF0000"/>
                </a:solidFill>
              </a:rPr>
              <a:t>cone limit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204568" y="1419880"/>
            <a:ext cx="8827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Dose rate</a:t>
            </a:r>
          </a:p>
          <a:p>
            <a:pPr algn="ctr"/>
            <a:r>
              <a:rPr lang="en-GB" sz="1400" dirty="0" smtClean="0">
                <a:solidFill>
                  <a:srgbClr val="FF0000"/>
                </a:solidFill>
              </a:rPr>
              <a:t>≃ 1/r</a:t>
            </a:r>
            <a:r>
              <a:rPr lang="en-GB" sz="1400" baseline="30000" dirty="0" smtClean="0">
                <a:solidFill>
                  <a:srgbClr val="FF0000"/>
                </a:solidFill>
              </a:rPr>
              <a:t>2</a:t>
            </a:r>
            <a:endParaRPr lang="en-GB" sz="1400" baseline="30000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008709" y="1429405"/>
            <a:ext cx="12052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Region out of</a:t>
            </a:r>
          </a:p>
          <a:p>
            <a:r>
              <a:rPr lang="en-US" sz="1400" dirty="0">
                <a:solidFill>
                  <a:srgbClr val="FF0000"/>
                </a:solidFill>
              </a:rPr>
              <a:t>r</a:t>
            </a:r>
            <a:r>
              <a:rPr lang="en-US" sz="1400" dirty="0" smtClean="0">
                <a:solidFill>
                  <a:srgbClr val="FF0000"/>
                </a:solidFill>
              </a:rPr>
              <a:t>adiation field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639023" y="5734050"/>
            <a:ext cx="94195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The distance of 66 cm between the fiber support and the source is chosen</a:t>
            </a: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07533" y="1536799"/>
            <a:ext cx="5411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Gy</a:t>
            </a:r>
            <a:r>
              <a:rPr lang="en-US" sz="1400" dirty="0" smtClean="0"/>
              <a:t>/h</a:t>
            </a:r>
            <a:endParaRPr lang="en-GB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10857188" y="4275236"/>
            <a:ext cx="4026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cm</a:t>
            </a:r>
            <a:endParaRPr lang="en-GB" sz="14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26/01/2018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BI Technical Board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C4564-9EC5-4D1A-B440-E969640E0C6F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2204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Uniformity check</a:t>
            </a:r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838200" y="2585355"/>
          <a:ext cx="3930650" cy="20955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06955">
                  <a:extLst>
                    <a:ext uri="{9D8B030D-6E8A-4147-A177-3AD203B41FA5}">
                      <a16:colId xmlns:a16="http://schemas.microsoft.com/office/drawing/2014/main" val="530912177"/>
                    </a:ext>
                  </a:extLst>
                </a:gridCol>
                <a:gridCol w="631320">
                  <a:extLst>
                    <a:ext uri="{9D8B030D-6E8A-4147-A177-3AD203B41FA5}">
                      <a16:colId xmlns:a16="http://schemas.microsoft.com/office/drawing/2014/main" val="716187716"/>
                    </a:ext>
                  </a:extLst>
                </a:gridCol>
                <a:gridCol w="618158">
                  <a:extLst>
                    <a:ext uri="{9D8B030D-6E8A-4147-A177-3AD203B41FA5}">
                      <a16:colId xmlns:a16="http://schemas.microsoft.com/office/drawing/2014/main" val="2575289519"/>
                    </a:ext>
                  </a:extLst>
                </a:gridCol>
                <a:gridCol w="624739">
                  <a:extLst>
                    <a:ext uri="{9D8B030D-6E8A-4147-A177-3AD203B41FA5}">
                      <a16:colId xmlns:a16="http://schemas.microsoft.com/office/drawing/2014/main" val="1771574112"/>
                    </a:ext>
                  </a:extLst>
                </a:gridCol>
                <a:gridCol w="624739">
                  <a:extLst>
                    <a:ext uri="{9D8B030D-6E8A-4147-A177-3AD203B41FA5}">
                      <a16:colId xmlns:a16="http://schemas.microsoft.com/office/drawing/2014/main" val="3771657980"/>
                    </a:ext>
                  </a:extLst>
                </a:gridCol>
                <a:gridCol w="624739">
                  <a:extLst>
                    <a:ext uri="{9D8B030D-6E8A-4147-A177-3AD203B41FA5}">
                      <a16:colId xmlns:a16="http://schemas.microsoft.com/office/drawing/2014/main" val="3865782036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 smtClean="0">
                          <a:effectLst/>
                        </a:rPr>
                        <a:t>Position [</a:t>
                      </a:r>
                      <a:r>
                        <a:rPr lang="en-GB" sz="1100" u="none" strike="noStrike" dirty="0" err="1" smtClean="0">
                          <a:effectLst/>
                        </a:rPr>
                        <a:t>deg</a:t>
                      </a:r>
                      <a:r>
                        <a:rPr lang="en-GB" sz="1100" u="none" strike="noStrike" dirty="0" smtClean="0">
                          <a:effectLst/>
                        </a:rPr>
                        <a:t>]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Gy/10s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 err="1">
                          <a:effectLst/>
                        </a:rPr>
                        <a:t>Gy</a:t>
                      </a:r>
                      <a:r>
                        <a:rPr lang="en-GB" sz="1100" u="none" strike="noStrike" dirty="0">
                          <a:effectLst/>
                        </a:rPr>
                        <a:t>/s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mean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std%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7058233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14.39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5.1804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5.27652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0.766482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36950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14.84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5.3424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163551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14.64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5.2704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6682704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14.64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5.2704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3856331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5.256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5944577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14.69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5.2884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8231934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14.76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5.3136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6340163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14.61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5.2596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6011132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5.292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071073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5.292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2497270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838200" y="1733333"/>
            <a:ext cx="3930650" cy="7386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For each point, 10 dose measurements integrated</a:t>
            </a:r>
          </a:p>
          <a:p>
            <a:r>
              <a:rPr lang="en-US" sz="1400" dirty="0" smtClean="0"/>
              <a:t>over 10s were taken and then the </a:t>
            </a:r>
            <a:r>
              <a:rPr lang="en-US" sz="1400" dirty="0" err="1" smtClean="0"/>
              <a:t>avg</a:t>
            </a:r>
            <a:r>
              <a:rPr lang="en-US" sz="1400" dirty="0" smtClean="0"/>
              <a:t> and the </a:t>
            </a:r>
            <a:r>
              <a:rPr lang="en-US" sz="1400" dirty="0" err="1" smtClean="0"/>
              <a:t>std</a:t>
            </a:r>
            <a:r>
              <a:rPr lang="en-US" sz="1400" dirty="0" smtClean="0"/>
              <a:t> dev is calculated, as follows:</a:t>
            </a:r>
            <a:endParaRPr lang="en-GB" sz="1400" dirty="0"/>
          </a:p>
        </p:txBody>
      </p:sp>
      <p:sp>
        <p:nvSpPr>
          <p:cNvPr id="21" name="Oval 20"/>
          <p:cNvSpPr>
            <a:spLocks noChangeAspect="1"/>
          </p:cNvSpPr>
          <p:nvPr/>
        </p:nvSpPr>
        <p:spPr>
          <a:xfrm>
            <a:off x="6797356" y="1890680"/>
            <a:ext cx="4466206" cy="44644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sz="1100"/>
          </a:p>
        </p:txBody>
      </p:sp>
      <p:sp>
        <p:nvSpPr>
          <p:cNvPr id="22" name="TextBox 2"/>
          <p:cNvSpPr txBox="1"/>
          <p:nvPr/>
        </p:nvSpPr>
        <p:spPr>
          <a:xfrm>
            <a:off x="8192366" y="1690688"/>
            <a:ext cx="1657351" cy="43678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/>
              <a:t>angle = 0°</a:t>
            </a:r>
            <a:br>
              <a:rPr lang="en-GB" sz="1100"/>
            </a:br>
            <a:r>
              <a:rPr lang="en-GB" sz="1100"/>
              <a:t>Dose</a:t>
            </a:r>
            <a:r>
              <a:rPr lang="en-GB" sz="1100" baseline="0"/>
              <a:t> Rate = 5.43 Gy/h </a:t>
            </a:r>
            <a:endParaRPr lang="en-GB" sz="1100"/>
          </a:p>
        </p:txBody>
      </p:sp>
      <p:sp>
        <p:nvSpPr>
          <p:cNvPr id="23" name="TextBox 3"/>
          <p:cNvSpPr txBox="1"/>
          <p:nvPr/>
        </p:nvSpPr>
        <p:spPr>
          <a:xfrm>
            <a:off x="8220941" y="6138863"/>
            <a:ext cx="1657351" cy="43678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/>
              <a:t>angle = 180°</a:t>
            </a:r>
            <a:br>
              <a:rPr lang="en-GB" sz="1100"/>
            </a:br>
            <a:r>
              <a:rPr lang="en-GB" sz="1100"/>
              <a:t>Dose</a:t>
            </a:r>
            <a:r>
              <a:rPr lang="en-GB" sz="1100" baseline="0"/>
              <a:t> Rate = 5.03 Gy/h </a:t>
            </a:r>
            <a:endParaRPr lang="en-GB" sz="1100"/>
          </a:p>
        </p:txBody>
      </p:sp>
      <p:sp>
        <p:nvSpPr>
          <p:cNvPr id="24" name="TextBox 4"/>
          <p:cNvSpPr txBox="1"/>
          <p:nvPr/>
        </p:nvSpPr>
        <p:spPr>
          <a:xfrm>
            <a:off x="10393507" y="3910013"/>
            <a:ext cx="1657351" cy="43678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 dirty="0"/>
              <a:t>angle = 90°</a:t>
            </a:r>
            <a:br>
              <a:rPr lang="en-GB" sz="1100" dirty="0"/>
            </a:br>
            <a:r>
              <a:rPr lang="en-GB" sz="1100" dirty="0"/>
              <a:t>Dose</a:t>
            </a:r>
            <a:r>
              <a:rPr lang="en-GB" sz="1100" baseline="0" dirty="0"/>
              <a:t> Rate = 4.40 </a:t>
            </a:r>
            <a:r>
              <a:rPr lang="en-GB" sz="1100" baseline="0" dirty="0" err="1"/>
              <a:t>Gy</a:t>
            </a:r>
            <a:r>
              <a:rPr lang="en-GB" sz="1100" baseline="0" dirty="0"/>
              <a:t>/h </a:t>
            </a:r>
            <a:endParaRPr lang="en-GB" sz="1100" dirty="0"/>
          </a:p>
        </p:txBody>
      </p:sp>
      <p:sp>
        <p:nvSpPr>
          <p:cNvPr id="25" name="TextBox 5"/>
          <p:cNvSpPr txBox="1"/>
          <p:nvPr/>
        </p:nvSpPr>
        <p:spPr>
          <a:xfrm>
            <a:off x="6096000" y="3890963"/>
            <a:ext cx="1657351" cy="43678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/>
              <a:t>angle = 270°</a:t>
            </a:r>
            <a:br>
              <a:rPr lang="en-GB" sz="1100"/>
            </a:br>
            <a:r>
              <a:rPr lang="en-GB" sz="1100"/>
              <a:t>Dose</a:t>
            </a:r>
            <a:r>
              <a:rPr lang="en-GB" sz="1100" baseline="0"/>
              <a:t> Rate = 4.89 Gy/h </a:t>
            </a:r>
            <a:endParaRPr lang="en-GB" sz="1100"/>
          </a:p>
        </p:txBody>
      </p:sp>
      <p:sp>
        <p:nvSpPr>
          <p:cNvPr id="26" name="TextBox 6"/>
          <p:cNvSpPr txBox="1"/>
          <p:nvPr/>
        </p:nvSpPr>
        <p:spPr>
          <a:xfrm>
            <a:off x="10119014" y="2614613"/>
            <a:ext cx="1657351" cy="43678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/>
              <a:t>angle = 45°</a:t>
            </a:r>
            <a:br>
              <a:rPr lang="en-GB" sz="1100"/>
            </a:br>
            <a:r>
              <a:rPr lang="en-GB" sz="1100"/>
              <a:t>Dose</a:t>
            </a:r>
            <a:r>
              <a:rPr lang="en-GB" sz="1100" baseline="0"/>
              <a:t> Rate = 5.20 Gy/h </a:t>
            </a:r>
            <a:endParaRPr lang="en-GB" sz="1100"/>
          </a:p>
        </p:txBody>
      </p:sp>
      <p:sp>
        <p:nvSpPr>
          <p:cNvPr id="27" name="TextBox 7"/>
          <p:cNvSpPr txBox="1"/>
          <p:nvPr/>
        </p:nvSpPr>
        <p:spPr>
          <a:xfrm>
            <a:off x="6435437" y="2614613"/>
            <a:ext cx="1657351" cy="43678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/>
              <a:t>angle = 315°</a:t>
            </a:r>
            <a:br>
              <a:rPr lang="en-GB" sz="1100"/>
            </a:br>
            <a:r>
              <a:rPr lang="en-GB" sz="1100"/>
              <a:t>Dose</a:t>
            </a:r>
            <a:r>
              <a:rPr lang="en-GB" sz="1100" baseline="0"/>
              <a:t> Rate = 5.23 Gy/h </a:t>
            </a:r>
            <a:endParaRPr lang="en-GB" sz="1100"/>
          </a:p>
        </p:txBody>
      </p:sp>
      <p:sp>
        <p:nvSpPr>
          <p:cNvPr id="28" name="TextBox 8"/>
          <p:cNvSpPr txBox="1"/>
          <p:nvPr/>
        </p:nvSpPr>
        <p:spPr>
          <a:xfrm>
            <a:off x="6530687" y="5043488"/>
            <a:ext cx="1657351" cy="43678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/>
              <a:t>angle = 225°</a:t>
            </a:r>
            <a:br>
              <a:rPr lang="en-GB" sz="1100"/>
            </a:br>
            <a:r>
              <a:rPr lang="en-GB" sz="1100"/>
              <a:t>Dose</a:t>
            </a:r>
            <a:r>
              <a:rPr lang="en-GB" sz="1100" baseline="0"/>
              <a:t> Rate = 4.94 Gy/h </a:t>
            </a:r>
            <a:endParaRPr lang="en-GB" sz="1100"/>
          </a:p>
        </p:txBody>
      </p:sp>
      <p:sp>
        <p:nvSpPr>
          <p:cNvPr id="29" name="TextBox 9"/>
          <p:cNvSpPr txBox="1"/>
          <p:nvPr/>
        </p:nvSpPr>
        <p:spPr>
          <a:xfrm>
            <a:off x="9976139" y="5024438"/>
            <a:ext cx="1657351" cy="43678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/>
              <a:t>angle = 135°</a:t>
            </a:r>
            <a:br>
              <a:rPr lang="en-GB" sz="1100"/>
            </a:br>
            <a:r>
              <a:rPr lang="en-GB" sz="1100"/>
              <a:t>Dose</a:t>
            </a:r>
            <a:r>
              <a:rPr lang="en-GB" sz="1100" baseline="0"/>
              <a:t> Rate = 4.94 Gy/h </a:t>
            </a:r>
            <a:endParaRPr lang="en-GB" sz="1100"/>
          </a:p>
        </p:txBody>
      </p:sp>
      <p:sp>
        <p:nvSpPr>
          <p:cNvPr id="30" name="TextBox 29"/>
          <p:cNvSpPr txBox="1"/>
          <p:nvPr/>
        </p:nvSpPr>
        <p:spPr>
          <a:xfrm>
            <a:off x="6175663" y="697669"/>
            <a:ext cx="5702012" cy="97251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The obtained map is presented below, where the average dose rate is approximately 5 </a:t>
            </a:r>
            <a:r>
              <a:rPr lang="en-US" sz="1400" dirty="0" err="1" smtClean="0"/>
              <a:t>Gy</a:t>
            </a:r>
            <a:r>
              <a:rPr lang="en-US" sz="1400" dirty="0" smtClean="0"/>
              <a:t>/h over the all fiber. In this situation at the limit of the radiation cone and very close to the source, even 1-2 cm of displacement can drive a big difference in the dose rate.</a:t>
            </a:r>
            <a:endParaRPr lang="en-GB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812907" y="5687795"/>
            <a:ext cx="6347250" cy="95410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The best obtained result, looking for a compromise between </a:t>
            </a:r>
          </a:p>
          <a:p>
            <a:r>
              <a:rPr lang="en-US" dirty="0" smtClean="0"/>
              <a:t>the maximum achievable dose rate and the irradiation uniformity,</a:t>
            </a:r>
          </a:p>
          <a:p>
            <a:r>
              <a:rPr lang="en-US" dirty="0" smtClean="0"/>
              <a:t>is </a:t>
            </a:r>
            <a:r>
              <a:rPr lang="en-GB" dirty="0" smtClean="0"/>
              <a:t>≃ </a:t>
            </a:r>
            <a:r>
              <a:rPr lang="en-GB" sz="2000" dirty="0" smtClean="0">
                <a:solidFill>
                  <a:srgbClr val="FF0000"/>
                </a:solidFill>
              </a:rPr>
              <a:t>5Gy/h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16" name="Oval 15"/>
          <p:cNvSpPr>
            <a:spLocks noChangeAspect="1"/>
          </p:cNvSpPr>
          <p:nvPr/>
        </p:nvSpPr>
        <p:spPr>
          <a:xfrm>
            <a:off x="6794736" y="1890394"/>
            <a:ext cx="4464474" cy="44644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sz="1100"/>
          </a:p>
        </p:txBody>
      </p:sp>
      <p:sp>
        <p:nvSpPr>
          <p:cNvPr id="17" name="TextBox 11"/>
          <p:cNvSpPr txBox="1"/>
          <p:nvPr/>
        </p:nvSpPr>
        <p:spPr>
          <a:xfrm>
            <a:off x="8185417" y="1690402"/>
            <a:ext cx="1657351" cy="43678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/>
              <a:t>angle = 0°</a:t>
            </a:r>
            <a:br>
              <a:rPr lang="en-GB" sz="1100"/>
            </a:br>
            <a:r>
              <a:rPr lang="en-GB" sz="1100"/>
              <a:t>Dose</a:t>
            </a:r>
            <a:r>
              <a:rPr lang="en-GB" sz="1100" baseline="0"/>
              <a:t> Rate = 5.27 Gy/h </a:t>
            </a:r>
            <a:endParaRPr lang="en-GB" sz="1100"/>
          </a:p>
        </p:txBody>
      </p:sp>
      <p:sp>
        <p:nvSpPr>
          <p:cNvPr id="18" name="TextBox 12"/>
          <p:cNvSpPr txBox="1"/>
          <p:nvPr/>
        </p:nvSpPr>
        <p:spPr>
          <a:xfrm>
            <a:off x="8213992" y="6138577"/>
            <a:ext cx="1657351" cy="43678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/>
              <a:t>angle = 180°</a:t>
            </a:r>
            <a:br>
              <a:rPr lang="en-GB" sz="1100"/>
            </a:br>
            <a:r>
              <a:rPr lang="en-GB" sz="1100"/>
              <a:t>Dose</a:t>
            </a:r>
            <a:r>
              <a:rPr lang="en-GB" sz="1100" baseline="0"/>
              <a:t> Rate = 5.05 Gy/h </a:t>
            </a:r>
            <a:endParaRPr lang="en-GB" sz="1100"/>
          </a:p>
        </p:txBody>
      </p:sp>
      <p:sp>
        <p:nvSpPr>
          <p:cNvPr id="19" name="TextBox 13"/>
          <p:cNvSpPr txBox="1"/>
          <p:nvPr/>
        </p:nvSpPr>
        <p:spPr>
          <a:xfrm>
            <a:off x="10385692" y="3909727"/>
            <a:ext cx="1657351" cy="43678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/>
              <a:t>angle = 90°</a:t>
            </a:r>
            <a:br>
              <a:rPr lang="en-GB" sz="1100"/>
            </a:br>
            <a:r>
              <a:rPr lang="en-GB" sz="1100"/>
              <a:t>Dose</a:t>
            </a:r>
            <a:r>
              <a:rPr lang="en-GB" sz="1100" baseline="0"/>
              <a:t> Rate = 4.56 Gy/h </a:t>
            </a:r>
            <a:endParaRPr lang="en-GB" sz="1100"/>
          </a:p>
        </p:txBody>
      </p:sp>
      <p:sp>
        <p:nvSpPr>
          <p:cNvPr id="20" name="TextBox 14"/>
          <p:cNvSpPr txBox="1"/>
          <p:nvPr/>
        </p:nvSpPr>
        <p:spPr>
          <a:xfrm>
            <a:off x="6089917" y="3890677"/>
            <a:ext cx="1657351" cy="43678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/>
              <a:t>angle = 270°</a:t>
            </a:r>
            <a:br>
              <a:rPr lang="en-GB" sz="1100"/>
            </a:br>
            <a:r>
              <a:rPr lang="en-GB" sz="1100"/>
              <a:t>Dose</a:t>
            </a:r>
            <a:r>
              <a:rPr lang="en-GB" sz="1100" baseline="0"/>
              <a:t> Rate = 4.71 Gy/h </a:t>
            </a:r>
            <a:endParaRPr lang="en-GB" sz="1100"/>
          </a:p>
        </p:txBody>
      </p:sp>
      <p:sp>
        <p:nvSpPr>
          <p:cNvPr id="31" name="TextBox 15"/>
          <p:cNvSpPr txBox="1"/>
          <p:nvPr/>
        </p:nvSpPr>
        <p:spPr>
          <a:xfrm>
            <a:off x="10118992" y="2614327"/>
            <a:ext cx="1657351" cy="43678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/>
              <a:t>angle = 45°</a:t>
            </a:r>
            <a:br>
              <a:rPr lang="en-GB" sz="1100"/>
            </a:br>
            <a:r>
              <a:rPr lang="en-GB" sz="1100"/>
              <a:t>Dose</a:t>
            </a:r>
            <a:r>
              <a:rPr lang="en-GB" sz="1100" baseline="0"/>
              <a:t> Rate = 5.14 Gy/h </a:t>
            </a:r>
            <a:endParaRPr lang="en-GB" sz="1100"/>
          </a:p>
        </p:txBody>
      </p:sp>
      <p:sp>
        <p:nvSpPr>
          <p:cNvPr id="32" name="TextBox 16"/>
          <p:cNvSpPr txBox="1"/>
          <p:nvPr/>
        </p:nvSpPr>
        <p:spPr>
          <a:xfrm>
            <a:off x="6432817" y="2614327"/>
            <a:ext cx="1657351" cy="43678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/>
              <a:t>angle = 315°</a:t>
            </a:r>
            <a:br>
              <a:rPr lang="en-GB" sz="1100"/>
            </a:br>
            <a:r>
              <a:rPr lang="en-GB" sz="1100"/>
              <a:t>Dose</a:t>
            </a:r>
            <a:r>
              <a:rPr lang="en-GB" sz="1100" baseline="0"/>
              <a:t> Rate = 5.07 Gy/h </a:t>
            </a:r>
            <a:endParaRPr lang="en-GB" sz="1100"/>
          </a:p>
        </p:txBody>
      </p:sp>
      <p:sp>
        <p:nvSpPr>
          <p:cNvPr id="33" name="TextBox 17"/>
          <p:cNvSpPr txBox="1"/>
          <p:nvPr/>
        </p:nvSpPr>
        <p:spPr>
          <a:xfrm>
            <a:off x="6528067" y="5043202"/>
            <a:ext cx="1657351" cy="43678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/>
              <a:t>angle = 225°</a:t>
            </a:r>
            <a:br>
              <a:rPr lang="en-GB" sz="1100"/>
            </a:br>
            <a:r>
              <a:rPr lang="en-GB" sz="1100"/>
              <a:t>Dose</a:t>
            </a:r>
            <a:r>
              <a:rPr lang="en-GB" sz="1100" baseline="0"/>
              <a:t> Rate = 4.98 Gy/h </a:t>
            </a:r>
            <a:endParaRPr lang="en-GB" sz="1100"/>
          </a:p>
        </p:txBody>
      </p:sp>
      <p:sp>
        <p:nvSpPr>
          <p:cNvPr id="34" name="TextBox 18"/>
          <p:cNvSpPr txBox="1"/>
          <p:nvPr/>
        </p:nvSpPr>
        <p:spPr>
          <a:xfrm>
            <a:off x="9976117" y="5024152"/>
            <a:ext cx="1657351" cy="43678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/>
              <a:t>angle = 135°</a:t>
            </a:r>
            <a:br>
              <a:rPr lang="en-GB" sz="1100"/>
            </a:br>
            <a:r>
              <a:rPr lang="en-GB" sz="1100"/>
              <a:t>Dose</a:t>
            </a:r>
            <a:r>
              <a:rPr lang="en-GB" sz="1100" baseline="0"/>
              <a:t> Rate = 4.99 Gy/h </a:t>
            </a:r>
            <a:endParaRPr lang="en-GB" sz="110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C4564-9EC5-4D1A-B440-E969640E0C6F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860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Starting irradiation test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0134" y="2354997"/>
            <a:ext cx="5226538" cy="4391526"/>
          </a:xfrm>
          <a:prstGeom prst="rect">
            <a:avLst/>
          </a:prstGeom>
        </p:spPr>
      </p:pic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090134" y="1429300"/>
            <a:ext cx="5226538" cy="857127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en-US" sz="1400" dirty="0" smtClean="0"/>
              <a:t>Testing the new 10m fiber by Fujikura</a:t>
            </a:r>
          </a:p>
          <a:p>
            <a:r>
              <a:rPr lang="en-US" sz="1400" dirty="0" smtClean="0"/>
              <a:t>10 </a:t>
            </a:r>
            <a:r>
              <a:rPr lang="en-US" sz="1400" dirty="0" err="1" smtClean="0"/>
              <a:t>TBq</a:t>
            </a:r>
            <a:r>
              <a:rPr lang="en-US" sz="1400" dirty="0" smtClean="0"/>
              <a:t> active Co60 source</a:t>
            </a:r>
          </a:p>
          <a:p>
            <a:r>
              <a:rPr lang="en-US" sz="1400" dirty="0" smtClean="0"/>
              <a:t>Integrated dose over 3 weeks: 2 </a:t>
            </a:r>
            <a:r>
              <a:rPr lang="en-US" sz="1400" dirty="0" err="1" smtClean="0"/>
              <a:t>kGy</a:t>
            </a:r>
            <a:endParaRPr lang="en-US" sz="1400" dirty="0" smtClean="0"/>
          </a:p>
          <a:p>
            <a:endParaRPr lang="en-US" sz="1400" dirty="0" smtClean="0"/>
          </a:p>
        </p:txBody>
      </p:sp>
      <p:sp>
        <p:nvSpPr>
          <p:cNvPr id="5" name="Content Placeholder 3"/>
          <p:cNvSpPr txBox="1">
            <a:spLocks/>
          </p:cNvSpPr>
          <p:nvPr/>
        </p:nvSpPr>
        <p:spPr>
          <a:xfrm>
            <a:off x="767855" y="1433025"/>
            <a:ext cx="5226538" cy="85712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/>
              <a:t>Reference image taken at the beginning</a:t>
            </a:r>
          </a:p>
          <a:p>
            <a:r>
              <a:rPr lang="en-US" sz="1400" dirty="0" smtClean="0"/>
              <a:t>Acquired image every hour</a:t>
            </a:r>
          </a:p>
          <a:p>
            <a:r>
              <a:rPr lang="en-US" sz="1400" dirty="0" smtClean="0"/>
              <a:t>Light-tight box with all optical components and supports </a:t>
            </a:r>
          </a:p>
          <a:p>
            <a:endParaRPr lang="en-US" sz="1400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769" t="-66" r="12992" b="15382"/>
          <a:stretch/>
        </p:blipFill>
        <p:spPr>
          <a:xfrm>
            <a:off x="765903" y="2352431"/>
            <a:ext cx="5228493" cy="4394092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>
            <a:off x="1758462" y="5158154"/>
            <a:ext cx="1289538" cy="4689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3802185" y="5205046"/>
            <a:ext cx="1324707" cy="1953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 flipV="1">
            <a:off x="3634154" y="4431323"/>
            <a:ext cx="1578709" cy="2303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825919" y="5427109"/>
            <a:ext cx="8082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9mm lens</a:t>
            </a:r>
            <a:endParaRPr lang="en-GB" sz="1200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915404" y="4043292"/>
            <a:ext cx="8867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25mm lens</a:t>
            </a:r>
            <a:endParaRPr lang="en-GB" sz="1200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282380" y="5698785"/>
            <a:ext cx="8738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accent6"/>
                </a:solidFill>
              </a:rPr>
              <a:t>LED screen</a:t>
            </a:r>
            <a:endParaRPr lang="en-GB" sz="1200" b="1" dirty="0">
              <a:solidFill>
                <a:schemeClr val="accent6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022237" y="5324210"/>
            <a:ext cx="9471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accent4"/>
                </a:solidFill>
              </a:rPr>
              <a:t>Opt fib OUT</a:t>
            </a:r>
            <a:endParaRPr lang="en-GB" sz="1200" b="1" dirty="0">
              <a:solidFill>
                <a:schemeClr val="accent4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128485" y="4235796"/>
            <a:ext cx="8076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accent4"/>
                </a:solidFill>
              </a:rPr>
              <a:t>Opt fib IN</a:t>
            </a:r>
            <a:endParaRPr lang="en-GB" sz="1200" b="1" dirty="0">
              <a:solidFill>
                <a:schemeClr val="accent4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118173" y="4137347"/>
            <a:ext cx="7448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CCD cam</a:t>
            </a:r>
            <a:endParaRPr lang="en-GB" sz="12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 flipV="1">
            <a:off x="7666892" y="3587262"/>
            <a:ext cx="1930400" cy="55008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7666892" y="4821125"/>
            <a:ext cx="1797539" cy="101615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9184298" y="4340736"/>
            <a:ext cx="6649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accent4"/>
                </a:solidFill>
              </a:rPr>
              <a:t>Opt fib </a:t>
            </a:r>
          </a:p>
          <a:p>
            <a:r>
              <a:rPr lang="en-US" sz="1200" b="1" dirty="0" smtClean="0">
                <a:solidFill>
                  <a:schemeClr val="accent4"/>
                </a:solidFill>
              </a:rPr>
              <a:t>bundle</a:t>
            </a:r>
            <a:endParaRPr lang="en-GB" sz="1200" b="1" dirty="0">
              <a:solidFill>
                <a:schemeClr val="accent4"/>
              </a:solidFill>
            </a:endParaRPr>
          </a:p>
        </p:txBody>
      </p:sp>
      <p:sp>
        <p:nvSpPr>
          <p:cNvPr id="32" name="Slide Number Placeholder 31"/>
          <p:cNvSpPr>
            <a:spLocks noGrp="1"/>
          </p:cNvSpPr>
          <p:nvPr>
            <p:ph type="sldNum" sz="quarter" idx="12"/>
          </p:nvPr>
        </p:nvSpPr>
        <p:spPr>
          <a:xfrm>
            <a:off x="8881189" y="6356350"/>
            <a:ext cx="2743200" cy="365125"/>
          </a:xfrm>
        </p:spPr>
        <p:txBody>
          <a:bodyPr/>
          <a:lstStyle/>
          <a:p>
            <a:fld id="{F4DC4564-9EC5-4D1A-B440-E969640E0C6F}" type="slidenum">
              <a:rPr lang="en-GB" smtClean="0"/>
              <a:t>36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13271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6201" y="737298"/>
            <a:ext cx="7966112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accent5">
                    <a:lumMod val="50000"/>
                  </a:schemeClr>
                </a:solidFill>
              </a:rPr>
              <a:t>Increase of the use of high performance digital cameras in BI.</a:t>
            </a:r>
          </a:p>
          <a:p>
            <a:pPr algn="ctr"/>
            <a:r>
              <a:rPr lang="en-GB" dirty="0" smtClean="0">
                <a:solidFill>
                  <a:schemeClr val="accent5">
                    <a:lumMod val="50000"/>
                  </a:schemeClr>
                </a:solidFill>
              </a:rPr>
              <a:t>Radiation effect issue mitigated with optical line, shielding and </a:t>
            </a:r>
            <a:r>
              <a:rPr lang="en-GB" dirty="0" err="1" smtClean="0">
                <a:solidFill>
                  <a:schemeClr val="accent5">
                    <a:lumMod val="50000"/>
                  </a:schemeClr>
                </a:solidFill>
              </a:rPr>
              <a:t>RadHard</a:t>
            </a:r>
            <a:r>
              <a:rPr lang="en-GB" dirty="0" smtClean="0">
                <a:solidFill>
                  <a:schemeClr val="accent5">
                    <a:lumMod val="50000"/>
                  </a:schemeClr>
                </a:solidFill>
              </a:rPr>
              <a:t> innovation.</a:t>
            </a:r>
            <a:endParaRPr lang="en-GB" dirty="0">
              <a:solidFill>
                <a:schemeClr val="accent5">
                  <a:lumMod val="50000"/>
                </a:schemeClr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6235183"/>
            <a:ext cx="12192000" cy="0"/>
          </a:xfrm>
          <a:prstGeom prst="line">
            <a:avLst/>
          </a:prstGeom>
          <a:ln w="158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0" y="682108"/>
            <a:ext cx="12192000" cy="0"/>
          </a:xfrm>
          <a:prstGeom prst="line">
            <a:avLst/>
          </a:prstGeom>
          <a:ln w="158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33350" y="-25778"/>
            <a:ext cx="1032096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 smtClean="0">
                <a:solidFill>
                  <a:schemeClr val="accent5">
                    <a:lumMod val="50000"/>
                  </a:schemeClr>
                </a:solidFill>
              </a:rPr>
              <a:t>ETH/</a:t>
            </a:r>
            <a:r>
              <a:rPr lang="en-GB" sz="4000" b="1" dirty="0" err="1" smtClean="0">
                <a:solidFill>
                  <a:schemeClr val="accent5">
                    <a:lumMod val="50000"/>
                  </a:schemeClr>
                </a:solidFill>
              </a:rPr>
              <a:t>Fiber</a:t>
            </a:r>
            <a:r>
              <a:rPr lang="en-GB" sz="4000" b="1" dirty="0" smtClean="0">
                <a:solidFill>
                  <a:schemeClr val="accent5">
                    <a:lumMod val="50000"/>
                  </a:schemeClr>
                </a:solidFill>
              </a:rPr>
              <a:t> converters radiation hardness: intro</a:t>
            </a:r>
            <a:endParaRPr lang="en-GB" sz="40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6273284"/>
            <a:ext cx="528445" cy="52756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68853" y="737298"/>
            <a:ext cx="3637109" cy="540813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3" name="Down Arrow 42"/>
          <p:cNvSpPr/>
          <p:nvPr/>
        </p:nvSpPr>
        <p:spPr>
          <a:xfrm rot="16200000">
            <a:off x="6904847" y="1940861"/>
            <a:ext cx="366929" cy="2161082"/>
          </a:xfrm>
          <a:prstGeom prst="down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76201" y="1616266"/>
            <a:ext cx="7966112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accent5">
                    <a:lumMod val="50000"/>
                  </a:schemeClr>
                </a:solidFill>
              </a:rPr>
              <a:t>Distance </a:t>
            </a:r>
            <a:r>
              <a:rPr lang="en-GB" dirty="0">
                <a:solidFill>
                  <a:schemeClr val="accent5">
                    <a:lumMod val="50000"/>
                  </a:schemeClr>
                </a:solidFill>
              </a:rPr>
              <a:t>to its control front </a:t>
            </a:r>
            <a:r>
              <a:rPr lang="en-GB" dirty="0" smtClean="0">
                <a:solidFill>
                  <a:schemeClr val="accent5">
                    <a:lumMod val="50000"/>
                  </a:schemeClr>
                </a:solidFill>
              </a:rPr>
              <a:t>end.</a:t>
            </a:r>
          </a:p>
          <a:p>
            <a:pPr algn="ctr"/>
            <a:r>
              <a:rPr lang="en-GB" dirty="0">
                <a:solidFill>
                  <a:schemeClr val="accent5">
                    <a:lumMod val="50000"/>
                  </a:schemeClr>
                </a:solidFill>
              </a:rPr>
              <a:t>The Gigabit Ethernet </a:t>
            </a:r>
            <a:r>
              <a:rPr lang="en-GB" dirty="0" smtClean="0">
                <a:solidFill>
                  <a:schemeClr val="accent5">
                    <a:lumMod val="50000"/>
                  </a:schemeClr>
                </a:solidFill>
              </a:rPr>
              <a:t>allows </a:t>
            </a:r>
            <a:r>
              <a:rPr lang="en-GB" dirty="0">
                <a:solidFill>
                  <a:schemeClr val="accent5">
                    <a:lumMod val="50000"/>
                  </a:schemeClr>
                </a:solidFill>
              </a:rPr>
              <a:t>up to 100m </a:t>
            </a:r>
            <a:r>
              <a:rPr lang="en-GB" dirty="0" smtClean="0">
                <a:solidFill>
                  <a:schemeClr val="accent5">
                    <a:lumMod val="50000"/>
                  </a:schemeClr>
                </a:solidFill>
              </a:rPr>
              <a:t>connections.</a:t>
            </a:r>
          </a:p>
          <a:p>
            <a:pPr algn="ctr"/>
            <a:r>
              <a:rPr lang="en-GB" dirty="0">
                <a:solidFill>
                  <a:schemeClr val="accent5">
                    <a:lumMod val="50000"/>
                  </a:schemeClr>
                </a:solidFill>
              </a:rPr>
              <a:t>Not enough in the case of the SPS BTV dump future camera based (BTV) system</a:t>
            </a:r>
            <a:r>
              <a:rPr lang="en-GB" dirty="0" smtClean="0">
                <a:solidFill>
                  <a:schemeClr val="accent5">
                    <a:lumMod val="50000"/>
                  </a:schemeClr>
                </a:solidFill>
              </a:rPr>
              <a:t>.</a:t>
            </a:r>
            <a:endParaRPr lang="en-GB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657937" y="2844770"/>
            <a:ext cx="3286605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just"/>
            <a:r>
              <a:rPr lang="en-GB" dirty="0" smtClean="0">
                <a:solidFill>
                  <a:schemeClr val="accent5">
                    <a:lumMod val="50000"/>
                  </a:schemeClr>
                </a:solidFill>
              </a:rPr>
              <a:t>Ethernet </a:t>
            </a:r>
            <a:r>
              <a:rPr lang="en-GB" dirty="0">
                <a:solidFill>
                  <a:schemeClr val="accent5">
                    <a:lumMod val="50000"/>
                  </a:schemeClr>
                </a:solidFill>
              </a:rPr>
              <a:t>to Fibre Optic </a:t>
            </a:r>
            <a:r>
              <a:rPr lang="en-GB" dirty="0" smtClean="0">
                <a:solidFill>
                  <a:schemeClr val="accent5">
                    <a:lumMod val="50000"/>
                  </a:schemeClr>
                </a:solidFill>
              </a:rPr>
              <a:t>converter</a:t>
            </a:r>
            <a:endParaRPr lang="en-GB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9" name="Down Arrow 28"/>
          <p:cNvSpPr/>
          <p:nvPr/>
        </p:nvSpPr>
        <p:spPr>
          <a:xfrm>
            <a:off x="3855721" y="1333808"/>
            <a:ext cx="783937" cy="307100"/>
          </a:xfrm>
          <a:prstGeom prst="down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Down Arrow 29"/>
          <p:cNvSpPr/>
          <p:nvPr/>
        </p:nvSpPr>
        <p:spPr>
          <a:xfrm>
            <a:off x="3855721" y="2544314"/>
            <a:ext cx="783937" cy="307100"/>
          </a:xfrm>
          <a:prstGeom prst="down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3" name="Group 12"/>
          <p:cNvGrpSpPr/>
          <p:nvPr/>
        </p:nvGrpSpPr>
        <p:grpSpPr>
          <a:xfrm>
            <a:off x="292767" y="3368842"/>
            <a:ext cx="7624011" cy="1674084"/>
            <a:chOff x="292767" y="3368842"/>
            <a:chExt cx="7624011" cy="1674084"/>
          </a:xfrm>
        </p:grpSpPr>
        <p:sp>
          <p:nvSpPr>
            <p:cNvPr id="15" name="Rectangle 14"/>
            <p:cNvSpPr/>
            <p:nvPr/>
          </p:nvSpPr>
          <p:spPr>
            <a:xfrm>
              <a:off x="2022358" y="3949502"/>
              <a:ext cx="1076827" cy="637673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Eth/fibre</a:t>
              </a:r>
            </a:p>
            <a:p>
              <a:pPr algn="ctr"/>
              <a:r>
                <a:rPr lang="en-GB" sz="1200" dirty="0" smtClean="0"/>
                <a:t>1G/Single </a:t>
              </a:r>
              <a:r>
                <a:rPr lang="en-GB" sz="1200" dirty="0" err="1" smtClean="0"/>
                <a:t>ch.</a:t>
              </a:r>
              <a:endParaRPr lang="en-GB" sz="1200" dirty="0"/>
            </a:p>
          </p:txBody>
        </p:sp>
        <p:cxnSp>
          <p:nvCxnSpPr>
            <p:cNvPr id="16" name="Straight Arrow Connector 15"/>
            <p:cNvCxnSpPr>
              <a:stCxn id="17" idx="3"/>
              <a:endCxn id="15" idx="1"/>
            </p:cNvCxnSpPr>
            <p:nvPr/>
          </p:nvCxnSpPr>
          <p:spPr>
            <a:xfrm>
              <a:off x="1266850" y="4268339"/>
              <a:ext cx="755508" cy="0"/>
            </a:xfrm>
            <a:prstGeom prst="straightConnector1">
              <a:avLst/>
            </a:prstGeom>
            <a:ln w="22225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453727" y="4068284"/>
              <a:ext cx="813123" cy="40011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b="1" dirty="0" smtClean="0">
                  <a:solidFill>
                    <a:schemeClr val="bg1"/>
                  </a:solidFill>
                </a:rPr>
                <a:t>Digital Camera </a:t>
              </a:r>
              <a:endParaRPr lang="en-GB" sz="1000" b="1" dirty="0">
                <a:solidFill>
                  <a:schemeClr val="bg1"/>
                </a:solidFill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4432266" y="3949502"/>
              <a:ext cx="1076827" cy="637673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Eth/fibre</a:t>
              </a:r>
            </a:p>
            <a:p>
              <a:pPr algn="ctr"/>
              <a:r>
                <a:rPr lang="en-GB" sz="1200" dirty="0" smtClean="0"/>
                <a:t>1G/Single </a:t>
              </a:r>
              <a:r>
                <a:rPr lang="en-GB" sz="1200" dirty="0" err="1" smtClean="0"/>
                <a:t>ch.</a:t>
              </a:r>
              <a:endParaRPr lang="en-GB" sz="1200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205394" y="3578077"/>
              <a:ext cx="851516" cy="41549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000" b="1">
                  <a:solidFill>
                    <a:schemeClr val="bg1">
                      <a:lumMod val="50000"/>
                    </a:schemeClr>
                  </a:solidFill>
                </a:defRPr>
              </a:lvl1pPr>
            </a:lstStyle>
            <a:p>
              <a:r>
                <a:rPr lang="en-GB" dirty="0"/>
                <a:t>Ethernet</a:t>
              </a:r>
            </a:p>
            <a:p>
              <a:r>
                <a:rPr lang="en-GB" dirty="0"/>
                <a:t>(max 100m)</a:t>
              </a:r>
            </a:p>
          </p:txBody>
        </p:sp>
        <p:sp>
          <p:nvSpPr>
            <p:cNvPr id="3" name="Rectangle 2"/>
            <p:cNvSpPr/>
            <p:nvPr/>
          </p:nvSpPr>
          <p:spPr>
            <a:xfrm>
              <a:off x="355818" y="4170307"/>
              <a:ext cx="97908" cy="16173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2" name="Straight Arrow Connector 21"/>
            <p:cNvCxnSpPr>
              <a:stCxn id="15" idx="3"/>
            </p:cNvCxnSpPr>
            <p:nvPr/>
          </p:nvCxnSpPr>
          <p:spPr>
            <a:xfrm flipV="1">
              <a:off x="3099185" y="4268337"/>
              <a:ext cx="602481" cy="2"/>
            </a:xfrm>
            <a:prstGeom prst="straightConnector1">
              <a:avLst/>
            </a:prstGeom>
            <a:ln w="25400">
              <a:solidFill>
                <a:schemeClr val="accent2">
                  <a:lumMod val="60000"/>
                  <a:lumOff val="40000"/>
                </a:schemeClr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3318985" y="3585771"/>
              <a:ext cx="895507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b="1" dirty="0" smtClean="0">
                  <a:solidFill>
                    <a:schemeClr val="bg1">
                      <a:lumMod val="50000"/>
                    </a:schemeClr>
                  </a:solidFill>
                </a:rPr>
                <a:t>Dual Fibre SC single mode</a:t>
              </a:r>
              <a:endParaRPr lang="en-GB" sz="1000" b="1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cxnSp>
          <p:nvCxnSpPr>
            <p:cNvPr id="28" name="Straight Arrow Connector 27"/>
            <p:cNvCxnSpPr>
              <a:stCxn id="18" idx="1"/>
            </p:cNvCxnSpPr>
            <p:nvPr/>
          </p:nvCxnSpPr>
          <p:spPr>
            <a:xfrm flipH="1">
              <a:off x="3799575" y="4268339"/>
              <a:ext cx="632691" cy="2517"/>
            </a:xfrm>
            <a:prstGeom prst="straightConnector1">
              <a:avLst/>
            </a:prstGeom>
            <a:ln w="25400">
              <a:solidFill>
                <a:schemeClr val="accent2">
                  <a:lumMod val="60000"/>
                  <a:lumOff val="40000"/>
                </a:schemeClr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flipV="1">
              <a:off x="3637967" y="4209673"/>
              <a:ext cx="127399" cy="127399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flipV="1">
              <a:off x="3735876" y="4204638"/>
              <a:ext cx="127399" cy="127399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>
              <a:endCxn id="40" idx="1"/>
            </p:cNvCxnSpPr>
            <p:nvPr/>
          </p:nvCxnSpPr>
          <p:spPr>
            <a:xfrm flipV="1">
              <a:off x="5532479" y="4268337"/>
              <a:ext cx="734361" cy="2238"/>
            </a:xfrm>
            <a:prstGeom prst="straightConnector1">
              <a:avLst/>
            </a:prstGeom>
            <a:ln w="22225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/>
            <p:cNvSpPr txBox="1"/>
            <p:nvPr/>
          </p:nvSpPr>
          <p:spPr>
            <a:xfrm>
              <a:off x="5473901" y="3564072"/>
              <a:ext cx="851516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000" b="1">
                  <a:solidFill>
                    <a:schemeClr val="bg1">
                      <a:lumMod val="50000"/>
                    </a:schemeClr>
                  </a:solidFill>
                </a:defRPr>
              </a:lvl1pPr>
            </a:lstStyle>
            <a:p>
              <a:r>
                <a:rPr lang="en-GB" dirty="0" smtClean="0"/>
                <a:t>Ethernet</a:t>
              </a:r>
              <a:endParaRPr lang="en-GB" dirty="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6266840" y="4006727"/>
              <a:ext cx="1543375" cy="52322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 smtClean="0"/>
                <a:t>PowerPC, Ethernet network, etc.</a:t>
              </a:r>
              <a:endParaRPr lang="en-GB" sz="1400" dirty="0"/>
            </a:p>
          </p:txBody>
        </p:sp>
        <p:sp>
          <p:nvSpPr>
            <p:cNvPr id="6" name="Rectangle 5"/>
            <p:cNvSpPr/>
            <p:nvPr/>
          </p:nvSpPr>
          <p:spPr>
            <a:xfrm>
              <a:off x="292767" y="3368842"/>
              <a:ext cx="7624011" cy="1674084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2172223" y="5438920"/>
            <a:ext cx="3865097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just"/>
            <a:r>
              <a:rPr lang="en-GB" dirty="0" smtClean="0">
                <a:solidFill>
                  <a:schemeClr val="accent5">
                    <a:lumMod val="50000"/>
                  </a:schemeClr>
                </a:solidFill>
              </a:rPr>
              <a:t>As SPS machine…test in CHARM facility</a:t>
            </a:r>
            <a:endParaRPr lang="en-GB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5" name="Down Arrow 34"/>
          <p:cNvSpPr/>
          <p:nvPr/>
        </p:nvSpPr>
        <p:spPr>
          <a:xfrm>
            <a:off x="3822523" y="5042925"/>
            <a:ext cx="783937" cy="420187"/>
          </a:xfrm>
          <a:prstGeom prst="down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TextBox 40"/>
          <p:cNvSpPr txBox="1"/>
          <p:nvPr/>
        </p:nvSpPr>
        <p:spPr>
          <a:xfrm>
            <a:off x="7861479" y="6398567"/>
            <a:ext cx="42566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 dirty="0">
                <a:solidFill>
                  <a:schemeClr val="accent5">
                    <a:lumMod val="50000"/>
                  </a:schemeClr>
                </a:solidFill>
              </a:rPr>
              <a:t>RADWG </a:t>
            </a:r>
            <a:r>
              <a:rPr lang="en-GB" sz="1200" i="1" dirty="0" smtClean="0">
                <a:solidFill>
                  <a:schemeClr val="accent5">
                    <a:lumMod val="50000"/>
                  </a:schemeClr>
                </a:solidFill>
              </a:rPr>
              <a:t>Meeting, 04th Dec 2018 </a:t>
            </a:r>
            <a:r>
              <a:rPr lang="en-GB" sz="1200" i="1" dirty="0">
                <a:solidFill>
                  <a:schemeClr val="accent5">
                    <a:lumMod val="50000"/>
                  </a:schemeClr>
                </a:solidFill>
              </a:rPr>
              <a:t>	</a:t>
            </a:r>
            <a:r>
              <a:rPr lang="en-GB" sz="1200" i="1" dirty="0" smtClean="0">
                <a:solidFill>
                  <a:schemeClr val="accent5">
                    <a:lumMod val="50000"/>
                  </a:schemeClr>
                </a:solidFill>
              </a:rPr>
              <a:t>D. Celeste, BE-BI-PM </a:t>
            </a:r>
            <a:endParaRPr lang="en-GB" sz="1200" i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8163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8607" y="750789"/>
            <a:ext cx="4917752" cy="109305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noAutofit/>
          </a:bodyPr>
          <a:lstStyle/>
          <a:p>
            <a:r>
              <a:rPr lang="en-GB" sz="1600" dirty="0" smtClean="0"/>
              <a:t>Request: 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1600" dirty="0" smtClean="0"/>
              <a:t>To reach approximately 50 </a:t>
            </a:r>
            <a:r>
              <a:rPr lang="en-GB" sz="1600" dirty="0" err="1" smtClean="0"/>
              <a:t>Gy</a:t>
            </a:r>
            <a:r>
              <a:rPr lang="en-GB" sz="1600" dirty="0" smtClean="0"/>
              <a:t> TID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1600" dirty="0" smtClean="0"/>
              <a:t>RUN1: from 08/08/2018 to 14/08/2018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1600" dirty="0" smtClean="0"/>
              <a:t>RUN2: from 16/08/2018 to 21/08/2018</a:t>
            </a:r>
            <a:r>
              <a:rPr lang="en-GB" sz="1600" dirty="0"/>
              <a:t>	</a:t>
            </a:r>
            <a:r>
              <a:rPr lang="en-GB" sz="1600" dirty="0" smtClean="0"/>
              <a:t> </a:t>
            </a:r>
            <a:endParaRPr lang="en-GB" sz="1600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6235183"/>
            <a:ext cx="12192000" cy="0"/>
          </a:xfrm>
          <a:prstGeom prst="line">
            <a:avLst/>
          </a:prstGeom>
          <a:ln w="158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0" y="682108"/>
            <a:ext cx="12192000" cy="0"/>
          </a:xfrm>
          <a:prstGeom prst="line">
            <a:avLst/>
          </a:prstGeom>
          <a:ln w="158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33350" y="-25778"/>
            <a:ext cx="102066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>
                <a:solidFill>
                  <a:schemeClr val="accent5">
                    <a:lumMod val="50000"/>
                  </a:schemeClr>
                </a:solidFill>
              </a:rPr>
              <a:t>ETH/</a:t>
            </a:r>
            <a:r>
              <a:rPr lang="en-GB" sz="4000" b="1" dirty="0" err="1">
                <a:solidFill>
                  <a:schemeClr val="accent5">
                    <a:lumMod val="50000"/>
                  </a:schemeClr>
                </a:solidFill>
              </a:rPr>
              <a:t>Fiber</a:t>
            </a:r>
            <a:r>
              <a:rPr lang="en-GB" sz="4000" b="1" dirty="0">
                <a:solidFill>
                  <a:schemeClr val="accent5">
                    <a:lumMod val="50000"/>
                  </a:schemeClr>
                </a:solidFill>
              </a:rPr>
              <a:t> converters radiation hardness: </a:t>
            </a:r>
            <a:r>
              <a:rPr lang="en-GB" sz="4000" b="1" dirty="0" smtClean="0">
                <a:solidFill>
                  <a:schemeClr val="accent5">
                    <a:lumMod val="50000"/>
                  </a:schemeClr>
                </a:solidFill>
              </a:rPr>
              <a:t>setup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6273284"/>
            <a:ext cx="528445" cy="527566"/>
          </a:xfrm>
          <a:prstGeom prst="rect">
            <a:avLst/>
          </a:prstGeom>
        </p:spPr>
      </p:pic>
      <p:sp>
        <p:nvSpPr>
          <p:cNvPr id="9" name="Down Arrow 8"/>
          <p:cNvSpPr/>
          <p:nvPr/>
        </p:nvSpPr>
        <p:spPr>
          <a:xfrm rot="4474449">
            <a:off x="3698953" y="5190147"/>
            <a:ext cx="68752" cy="37667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3" name="Group 22"/>
          <p:cNvGrpSpPr/>
          <p:nvPr/>
        </p:nvGrpSpPr>
        <p:grpSpPr>
          <a:xfrm>
            <a:off x="48608" y="1916104"/>
            <a:ext cx="4917752" cy="4198683"/>
            <a:chOff x="340422" y="1975147"/>
            <a:chExt cx="5343539" cy="4198683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3"/>
            <a:srcRect r="29265"/>
            <a:stretch/>
          </p:blipFill>
          <p:spPr>
            <a:xfrm>
              <a:off x="340422" y="1975147"/>
              <a:ext cx="5343539" cy="4198683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grpSp>
          <p:nvGrpSpPr>
            <p:cNvPr id="8" name="Group 7"/>
            <p:cNvGrpSpPr/>
            <p:nvPr/>
          </p:nvGrpSpPr>
          <p:grpSpPr>
            <a:xfrm>
              <a:off x="1658374" y="2354880"/>
              <a:ext cx="3779900" cy="2294396"/>
              <a:chOff x="1658374" y="2499257"/>
              <a:chExt cx="3779900" cy="2294396"/>
            </a:xfrm>
          </p:grpSpPr>
          <p:sp>
            <p:nvSpPr>
              <p:cNvPr id="2" name="TextBox 1"/>
              <p:cNvSpPr txBox="1"/>
              <p:nvPr/>
            </p:nvSpPr>
            <p:spPr>
              <a:xfrm rot="293521">
                <a:off x="1658374" y="2499257"/>
                <a:ext cx="901209" cy="83099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200" b="1" dirty="0" smtClean="0">
                    <a:solidFill>
                      <a:srgbClr val="FF0000"/>
                    </a:solidFill>
                  </a:rPr>
                  <a:t>24GeV</a:t>
                </a:r>
              </a:p>
              <a:p>
                <a:pPr algn="ctr"/>
                <a:r>
                  <a:rPr lang="en-GB" sz="1200" b="1" dirty="0" smtClean="0">
                    <a:solidFill>
                      <a:srgbClr val="FF0000"/>
                    </a:solidFill>
                  </a:rPr>
                  <a:t>~4E11p</a:t>
                </a:r>
              </a:p>
              <a:p>
                <a:pPr algn="ctr"/>
                <a:r>
                  <a:rPr lang="en-GB" sz="1200" b="1" dirty="0" smtClean="0">
                    <a:solidFill>
                      <a:srgbClr val="FF0000"/>
                    </a:solidFill>
                  </a:rPr>
                  <a:t>400ms spill</a:t>
                </a:r>
              </a:p>
              <a:p>
                <a:pPr algn="ctr"/>
                <a:r>
                  <a:rPr lang="en-GB" sz="1200" b="1" dirty="0" smtClean="0">
                    <a:solidFill>
                      <a:srgbClr val="FF0000"/>
                    </a:solidFill>
                  </a:rPr>
                  <a:t>Every ~30s</a:t>
                </a:r>
                <a:endParaRPr lang="en-GB" sz="12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5163266" y="3423844"/>
                <a:ext cx="226882" cy="1262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4936384" y="4393700"/>
                <a:ext cx="501890" cy="3999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22" name="TextBox 21"/>
          <p:cNvSpPr txBox="1"/>
          <p:nvPr/>
        </p:nvSpPr>
        <p:spPr>
          <a:xfrm>
            <a:off x="2808209" y="4952572"/>
            <a:ext cx="2239780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rgbClr val="FF0000"/>
                </a:solidFill>
              </a:rPr>
              <a:t>Location of the modules</a:t>
            </a:r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861479" y="6398567"/>
            <a:ext cx="42566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 dirty="0">
                <a:solidFill>
                  <a:schemeClr val="accent5">
                    <a:lumMod val="50000"/>
                  </a:schemeClr>
                </a:solidFill>
              </a:rPr>
              <a:t>RADWG </a:t>
            </a:r>
            <a:r>
              <a:rPr lang="en-GB" sz="1200" i="1" dirty="0" smtClean="0">
                <a:solidFill>
                  <a:schemeClr val="accent5">
                    <a:lumMod val="50000"/>
                  </a:schemeClr>
                </a:solidFill>
              </a:rPr>
              <a:t>Meeting, 04th Dec 2018 </a:t>
            </a:r>
            <a:r>
              <a:rPr lang="en-GB" sz="1200" i="1" dirty="0">
                <a:solidFill>
                  <a:schemeClr val="accent5">
                    <a:lumMod val="50000"/>
                  </a:schemeClr>
                </a:solidFill>
              </a:rPr>
              <a:t>	</a:t>
            </a:r>
            <a:r>
              <a:rPr lang="en-GB" sz="1200" i="1" dirty="0" smtClean="0">
                <a:solidFill>
                  <a:schemeClr val="accent5">
                    <a:lumMod val="50000"/>
                  </a:schemeClr>
                </a:solidFill>
              </a:rPr>
              <a:t>D. Celeste, BE-BI-PM </a:t>
            </a:r>
            <a:endParaRPr lang="en-GB" sz="1200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 flipH="1">
            <a:off x="9088090" y="804514"/>
            <a:ext cx="2888" cy="2094134"/>
          </a:xfrm>
          <a:prstGeom prst="line">
            <a:avLst/>
          </a:prstGeom>
          <a:ln w="161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9452495" y="732338"/>
            <a:ext cx="26353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Radiation area CHARM G0</a:t>
            </a:r>
            <a:endParaRPr lang="en-GB" dirty="0"/>
          </a:p>
        </p:txBody>
      </p:sp>
      <p:sp>
        <p:nvSpPr>
          <p:cNvPr id="31" name="TextBox 30"/>
          <p:cNvSpPr txBox="1"/>
          <p:nvPr/>
        </p:nvSpPr>
        <p:spPr>
          <a:xfrm>
            <a:off x="6440643" y="735815"/>
            <a:ext cx="10465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Safe area</a:t>
            </a:r>
            <a:endParaRPr lang="en-GB" dirty="0"/>
          </a:p>
        </p:txBody>
      </p:sp>
      <p:sp>
        <p:nvSpPr>
          <p:cNvPr id="32" name="Rectangle 31"/>
          <p:cNvSpPr/>
          <p:nvPr/>
        </p:nvSpPr>
        <p:spPr>
          <a:xfrm>
            <a:off x="5705948" y="1437166"/>
            <a:ext cx="1043529" cy="637673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Eth/fibre</a:t>
            </a:r>
          </a:p>
          <a:p>
            <a:pPr algn="ctr"/>
            <a:r>
              <a:rPr lang="en-GB" sz="1200" dirty="0" smtClean="0"/>
              <a:t>1G/Single </a:t>
            </a:r>
            <a:r>
              <a:rPr lang="en-GB" sz="1200" dirty="0" err="1" smtClean="0"/>
              <a:t>ch.</a:t>
            </a:r>
            <a:endParaRPr lang="en-GB" sz="1200" dirty="0"/>
          </a:p>
        </p:txBody>
      </p:sp>
      <p:cxnSp>
        <p:nvCxnSpPr>
          <p:cNvPr id="33" name="Straight Arrow Connector 32"/>
          <p:cNvCxnSpPr/>
          <p:nvPr/>
        </p:nvCxnSpPr>
        <p:spPr>
          <a:xfrm>
            <a:off x="8102765" y="1545382"/>
            <a:ext cx="2667400" cy="1"/>
          </a:xfrm>
          <a:prstGeom prst="straightConnector1">
            <a:avLst/>
          </a:prstGeom>
          <a:ln w="2222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6905797" y="1404438"/>
            <a:ext cx="1196968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00" dirty="0" smtClean="0"/>
              <a:t>Digital Camera </a:t>
            </a:r>
            <a:endParaRPr lang="en-GB" sz="1000" dirty="0"/>
          </a:p>
        </p:txBody>
      </p:sp>
      <p:sp>
        <p:nvSpPr>
          <p:cNvPr id="35" name="TextBox 34"/>
          <p:cNvSpPr txBox="1"/>
          <p:nvPr/>
        </p:nvSpPr>
        <p:spPr>
          <a:xfrm>
            <a:off x="5020795" y="1213897"/>
            <a:ext cx="7270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Ethernet</a:t>
            </a:r>
            <a:endParaRPr lang="en-GB" sz="1200" dirty="0"/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6725822" y="1755936"/>
            <a:ext cx="4044343" cy="0"/>
          </a:xfrm>
          <a:prstGeom prst="straightConnector1">
            <a:avLst/>
          </a:prstGeom>
          <a:ln w="25400">
            <a:solidFill>
              <a:schemeClr val="accent2">
                <a:lumMod val="60000"/>
                <a:lumOff val="4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6733374" y="1914374"/>
            <a:ext cx="4036791" cy="979"/>
          </a:xfrm>
          <a:prstGeom prst="straightConnector1">
            <a:avLst/>
          </a:prstGeom>
          <a:ln w="25400">
            <a:solidFill>
              <a:schemeClr val="accent2">
                <a:lumMod val="60000"/>
                <a:lumOff val="4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Elbow Connector 38"/>
          <p:cNvCxnSpPr>
            <a:stCxn id="40" idx="3"/>
          </p:cNvCxnSpPr>
          <p:nvPr/>
        </p:nvCxnSpPr>
        <p:spPr>
          <a:xfrm flipV="1">
            <a:off x="8187462" y="2042472"/>
            <a:ext cx="3205814" cy="153451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6990494" y="2072812"/>
            <a:ext cx="1196968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00" b="1" dirty="0" smtClean="0">
                <a:solidFill>
                  <a:srgbClr val="FF0000"/>
                </a:solidFill>
              </a:rPr>
              <a:t>Power supply1</a:t>
            </a:r>
            <a:endParaRPr lang="en-GB" sz="1000" b="1" dirty="0">
              <a:solidFill>
                <a:srgbClr val="FF0000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10770164" y="1433348"/>
            <a:ext cx="1076827" cy="637673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Eth/fibre</a:t>
            </a:r>
          </a:p>
          <a:p>
            <a:pPr algn="ctr"/>
            <a:r>
              <a:rPr lang="en-GB" sz="1200" dirty="0" smtClean="0"/>
              <a:t>1G/Single </a:t>
            </a:r>
            <a:r>
              <a:rPr lang="en-GB" sz="1200" dirty="0" err="1" smtClean="0"/>
              <a:t>ch.</a:t>
            </a:r>
            <a:endParaRPr lang="en-GB" sz="1200" dirty="0"/>
          </a:p>
        </p:txBody>
      </p:sp>
      <p:sp>
        <p:nvSpPr>
          <p:cNvPr id="42" name="Oval 41"/>
          <p:cNvSpPr/>
          <p:nvPr/>
        </p:nvSpPr>
        <p:spPr>
          <a:xfrm>
            <a:off x="11292037" y="2651985"/>
            <a:ext cx="833873" cy="568440"/>
          </a:xfrm>
          <a:prstGeom prst="ellipse">
            <a:avLst/>
          </a:prstGeom>
          <a:noFill/>
          <a:ln w="539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smtClean="0">
                <a:solidFill>
                  <a:schemeClr val="accent1">
                    <a:lumMod val="50000"/>
                  </a:schemeClr>
                </a:solidFill>
              </a:rPr>
              <a:t>x2</a:t>
            </a:r>
            <a:endParaRPr lang="en-GB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994494" y="1705440"/>
            <a:ext cx="1196968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00" b="1" dirty="0" smtClean="0">
                <a:solidFill>
                  <a:schemeClr val="bg1">
                    <a:lumMod val="50000"/>
                  </a:schemeClr>
                </a:solidFill>
              </a:rPr>
              <a:t>Fibre type 1</a:t>
            </a:r>
            <a:endParaRPr lang="en-GB" sz="1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084963" y="1105421"/>
            <a:ext cx="7033194" cy="1444455"/>
          </a:xfrm>
          <a:prstGeom prst="rect">
            <a:avLst/>
          </a:prstGeom>
          <a:noFill/>
          <a:ln w="349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5" name="Elbow Connector 44"/>
          <p:cNvCxnSpPr/>
          <p:nvPr/>
        </p:nvCxnSpPr>
        <p:spPr>
          <a:xfrm flipV="1">
            <a:off x="6904634" y="2309549"/>
            <a:ext cx="690837" cy="103215"/>
          </a:xfrm>
          <a:prstGeom prst="bentConnector3">
            <a:avLst>
              <a:gd name="adj1" fmla="val 100297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5183677" y="2259670"/>
            <a:ext cx="1703354" cy="2616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‘GUDE‘ power switch CTRL</a:t>
            </a:r>
            <a:endParaRPr lang="en-GB" sz="1100" dirty="0"/>
          </a:p>
        </p:txBody>
      </p:sp>
      <p:sp>
        <p:nvSpPr>
          <p:cNvPr id="47" name="TextBox 46"/>
          <p:cNvSpPr txBox="1"/>
          <p:nvPr/>
        </p:nvSpPr>
        <p:spPr>
          <a:xfrm>
            <a:off x="8253026" y="1319518"/>
            <a:ext cx="68480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 smtClean="0"/>
              <a:t>Ethernet</a:t>
            </a:r>
            <a:endParaRPr lang="en-GB" sz="1050" dirty="0"/>
          </a:p>
        </p:txBody>
      </p:sp>
      <p:cxnSp>
        <p:nvCxnSpPr>
          <p:cNvPr id="55" name="Straight Arrow Connector 54"/>
          <p:cNvCxnSpPr/>
          <p:nvPr/>
        </p:nvCxnSpPr>
        <p:spPr>
          <a:xfrm>
            <a:off x="5172502" y="1589122"/>
            <a:ext cx="469278" cy="1"/>
          </a:xfrm>
          <a:prstGeom prst="straightConnector1">
            <a:avLst/>
          </a:prstGeom>
          <a:ln w="2222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Down Arrow 60"/>
          <p:cNvSpPr/>
          <p:nvPr/>
        </p:nvSpPr>
        <p:spPr>
          <a:xfrm rot="4474449">
            <a:off x="3141045" y="5147354"/>
            <a:ext cx="68752" cy="37667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Oval 61"/>
          <p:cNvSpPr/>
          <p:nvPr/>
        </p:nvSpPr>
        <p:spPr>
          <a:xfrm>
            <a:off x="2619264" y="5330593"/>
            <a:ext cx="377889" cy="39712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3" name="Picture 6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76" r="17259"/>
          <a:stretch/>
        </p:blipFill>
        <p:spPr>
          <a:xfrm>
            <a:off x="9196105" y="3340821"/>
            <a:ext cx="2894200" cy="2789322"/>
          </a:xfrm>
          <a:prstGeom prst="rect">
            <a:avLst/>
          </a:prstGeom>
        </p:spPr>
      </p:pic>
      <p:pic>
        <p:nvPicPr>
          <p:cNvPr id="65" name="Picture 6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41" r="12538"/>
          <a:stretch/>
        </p:blipFill>
        <p:spPr>
          <a:xfrm>
            <a:off x="5142873" y="3336861"/>
            <a:ext cx="3619334" cy="2779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7087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7370" y="2416521"/>
            <a:ext cx="3919535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Analysis: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Logging cameras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Logging GUDE power switch</a:t>
            </a:r>
            <a:endParaRPr lang="en-GB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Checking communication failures</a:t>
            </a:r>
            <a:endParaRPr lang="en-GB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0" y="6235183"/>
            <a:ext cx="12192000" cy="0"/>
          </a:xfrm>
          <a:prstGeom prst="line">
            <a:avLst/>
          </a:prstGeom>
          <a:ln w="158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0" y="682108"/>
            <a:ext cx="12192000" cy="0"/>
          </a:xfrm>
          <a:prstGeom prst="line">
            <a:avLst/>
          </a:prstGeom>
          <a:ln w="158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33350" y="-25778"/>
            <a:ext cx="1044324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>
                <a:solidFill>
                  <a:schemeClr val="accent5">
                    <a:lumMod val="50000"/>
                  </a:schemeClr>
                </a:solidFill>
              </a:rPr>
              <a:t>ETH/</a:t>
            </a:r>
            <a:r>
              <a:rPr lang="en-GB" sz="4000" b="1" dirty="0" err="1">
                <a:solidFill>
                  <a:schemeClr val="accent5">
                    <a:lumMod val="50000"/>
                  </a:schemeClr>
                </a:solidFill>
              </a:rPr>
              <a:t>Fiber</a:t>
            </a:r>
            <a:r>
              <a:rPr lang="en-GB" sz="4000" b="1" dirty="0">
                <a:solidFill>
                  <a:schemeClr val="accent5">
                    <a:lumMod val="50000"/>
                  </a:schemeClr>
                </a:solidFill>
              </a:rPr>
              <a:t> converters radiation hardness: </a:t>
            </a:r>
            <a:r>
              <a:rPr lang="en-GB" sz="4000" b="1" dirty="0" smtClean="0">
                <a:solidFill>
                  <a:schemeClr val="accent5">
                    <a:lumMod val="50000"/>
                  </a:schemeClr>
                </a:solidFill>
              </a:rPr>
              <a:t>results</a:t>
            </a:r>
            <a:endParaRPr lang="en-GB" sz="40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6273284"/>
            <a:ext cx="528445" cy="52756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47371" y="732151"/>
            <a:ext cx="3919535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Test procedure: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Image acquisitions every minute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Power cycles at each connection loss</a:t>
            </a:r>
          </a:p>
          <a:p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5389" y="732151"/>
            <a:ext cx="7557114" cy="514728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0" name="TextBox 19"/>
          <p:cNvSpPr txBox="1"/>
          <p:nvPr/>
        </p:nvSpPr>
        <p:spPr>
          <a:xfrm>
            <a:off x="7861479" y="6398567"/>
            <a:ext cx="42566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 dirty="0">
                <a:solidFill>
                  <a:schemeClr val="accent5">
                    <a:lumMod val="50000"/>
                  </a:schemeClr>
                </a:solidFill>
              </a:rPr>
              <a:t>RADWG </a:t>
            </a:r>
            <a:r>
              <a:rPr lang="en-GB" sz="1200" i="1" dirty="0" smtClean="0">
                <a:solidFill>
                  <a:schemeClr val="accent5">
                    <a:lumMod val="50000"/>
                  </a:schemeClr>
                </a:solidFill>
              </a:rPr>
              <a:t>Meeting, 04th Dec 2018 </a:t>
            </a:r>
            <a:r>
              <a:rPr lang="en-GB" sz="1200" i="1" dirty="0">
                <a:solidFill>
                  <a:schemeClr val="accent5">
                    <a:lumMod val="50000"/>
                  </a:schemeClr>
                </a:solidFill>
              </a:rPr>
              <a:t>	</a:t>
            </a:r>
            <a:r>
              <a:rPr lang="en-GB" sz="1200" i="1" dirty="0" smtClean="0">
                <a:solidFill>
                  <a:schemeClr val="accent5">
                    <a:lumMod val="50000"/>
                  </a:schemeClr>
                </a:solidFill>
              </a:rPr>
              <a:t>D. Celeste, BE-BI-PM </a:t>
            </a:r>
            <a:endParaRPr lang="en-GB" sz="1200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448673" y="1150536"/>
            <a:ext cx="28829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B050"/>
                </a:solidFill>
              </a:rPr>
              <a:t>SETUP STILL WORKING AT </a:t>
            </a:r>
          </a:p>
          <a:p>
            <a:pPr algn="ctr"/>
            <a:r>
              <a:rPr lang="en-US" b="1" dirty="0" smtClean="0">
                <a:solidFill>
                  <a:srgbClr val="00B050"/>
                </a:solidFill>
              </a:rPr>
              <a:t>THE END OF THE TWO RUNS</a:t>
            </a:r>
            <a:endParaRPr lang="fr-CH" b="1" dirty="0">
              <a:solidFill>
                <a:srgbClr val="00B05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675162" y="2271516"/>
            <a:ext cx="105990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00B050"/>
                </a:solidFill>
              </a:rPr>
              <a:t>OK!</a:t>
            </a:r>
            <a:endParaRPr lang="fr-CH" sz="4400" b="1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3" name="Table 22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442401" y="4100891"/>
              <a:ext cx="3924504" cy="1767840"/>
            </p:xfrm>
            <a:graphic>
              <a:graphicData uri="http://schemas.openxmlformats.org/drawingml/2006/table">
                <a:tbl>
                  <a:tblPr firstRow="1" bandRow="1">
                    <a:tableStyleId>{93296810-A885-4BE3-A3E7-6D5BEEA58F35}</a:tableStyleId>
                  </a:tblPr>
                  <a:tblGrid>
                    <a:gridCol w="1568450">
                      <a:extLst>
                        <a:ext uri="{9D8B030D-6E8A-4147-A177-3AD203B41FA5}">
                          <a16:colId xmlns:a16="http://schemas.microsoft.com/office/drawing/2014/main" val="411776636"/>
                        </a:ext>
                      </a:extLst>
                    </a:gridCol>
                    <a:gridCol w="116840">
                      <a:extLst>
                        <a:ext uri="{9D8B030D-6E8A-4147-A177-3AD203B41FA5}">
                          <a16:colId xmlns:a16="http://schemas.microsoft.com/office/drawing/2014/main" val="2631493498"/>
                        </a:ext>
                      </a:extLst>
                    </a:gridCol>
                    <a:gridCol w="1225038">
                      <a:extLst>
                        <a:ext uri="{9D8B030D-6E8A-4147-A177-3AD203B41FA5}">
                          <a16:colId xmlns:a16="http://schemas.microsoft.com/office/drawing/2014/main" val="2098406558"/>
                        </a:ext>
                      </a:extLst>
                    </a:gridCol>
                    <a:gridCol w="1014176">
                      <a:extLst>
                        <a:ext uri="{9D8B030D-6E8A-4147-A177-3AD203B41FA5}">
                          <a16:colId xmlns:a16="http://schemas.microsoft.com/office/drawing/2014/main" val="2429931169"/>
                        </a:ext>
                      </a:extLst>
                    </a:gridCol>
                  </a:tblGrid>
                  <a:tr h="118533"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endParaRPr lang="en-GB" sz="1400" i="1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GB" sz="1400" i="1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Module 1</a:t>
                          </a:r>
                          <a:endParaRPr lang="en-GB" sz="1400" i="1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endParaRPr lang="en-GB" sz="1400" i="1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GB" sz="1400" i="1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Module 2</a:t>
                          </a:r>
                          <a:endParaRPr lang="en-GB" sz="1400" i="1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36043946"/>
                      </a:ext>
                    </a:extLst>
                  </a:tr>
                  <a:tr h="118533"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GB" sz="1600" i="1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Reset number</a:t>
                          </a:r>
                        </a:p>
                      </a:txBody>
                      <a:tcPr marL="0" marR="0" marT="0" marB="0" anchor="b"/>
                    </a:tc>
                    <a:tc gridSpan="2"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GB" sz="1600" i="1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28</a:t>
                          </a:r>
                          <a:endParaRPr lang="en-GB" sz="1600" i="1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0" marR="0" marT="0" marB="0" anchor="b"/>
                    </a:tc>
                    <a:tc hMerge="1"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endParaRPr lang="en-GB" sz="1600" i="1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0" marR="0" marT="0" marB="0" anchor="b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GB" sz="1600" i="1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22</a:t>
                          </a:r>
                          <a:endParaRPr lang="en-GB" sz="1600" i="1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0" marR="0" marT="0" marB="0" anchor="b"/>
                    </a:tc>
                    <a:extLst>
                      <a:ext uri="{0D108BD9-81ED-4DB2-BD59-A6C34878D82A}">
                        <a16:rowId xmlns:a16="http://schemas.microsoft.com/office/drawing/2014/main" val="167552658"/>
                      </a:ext>
                    </a:extLst>
                  </a:tr>
                  <a:tr h="118533"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GB" sz="1600" i="1" kern="1200" dirty="0" err="1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HEHeq</a:t>
                          </a:r>
                          <a:endParaRPr lang="en-GB" sz="1600" i="1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0" marR="0" marT="0" marB="0" anchor="b"/>
                    </a:tc>
                    <a:tc gridSpan="2"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GB" sz="1600" i="1" kern="120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8.91E+10</a:t>
                          </a:r>
                        </a:p>
                      </a:txBody>
                      <a:tcPr marL="0" marR="0" marT="0" marB="0" anchor="b"/>
                    </a:tc>
                    <a:tc hMerge="1"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endParaRPr lang="en-GB" sz="1600" i="1" kern="120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0" marR="0" marT="0" marB="0" anchor="b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GB" sz="1600" i="1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8.91E+10</a:t>
                          </a:r>
                        </a:p>
                      </a:txBody>
                      <a:tcPr marL="0" marR="0" marT="0" marB="0" anchor="b"/>
                    </a:tc>
                    <a:extLst>
                      <a:ext uri="{0D108BD9-81ED-4DB2-BD59-A6C34878D82A}">
                        <a16:rowId xmlns:a16="http://schemas.microsoft.com/office/drawing/2014/main" val="3436806602"/>
                      </a:ext>
                    </a:extLst>
                  </a:tr>
                  <a:tr h="118533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GB" sz="1600" i="1" kern="1200" smtClean="0">
                                  <a:solidFill>
                                    <a:schemeClr val="dk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𝜎</m:t>
                              </m:r>
                              <m:r>
                                <a:rPr lang="en-GB" sz="1600" i="1" kern="1200" baseline="-25000" smtClean="0">
                                  <a:solidFill>
                                    <a:schemeClr val="dk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𝑆𝐸𝐸</m:t>
                              </m:r>
                            </m:oMath>
                          </a14:m>
                          <a:r>
                            <a:rPr lang="en-GB" sz="1600" i="1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[cm2]</a:t>
                          </a:r>
                          <a:endParaRPr lang="en-GB" sz="1600" i="1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0" marR="0" marT="0" marB="0"/>
                    </a:tc>
                    <a:tc gridSpan="2"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GB" sz="1600" i="1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3.14E-10</a:t>
                          </a:r>
                          <a:endParaRPr lang="en-GB" sz="1600" i="1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0" marR="0" marT="0" marB="0" anchor="b"/>
                    </a:tc>
                    <a:tc hMerge="1"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endParaRPr lang="en-GB" sz="1600" i="1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0" marR="0" marT="0" marB="0" anchor="b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GB" sz="1600" i="1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2.47E-10</a:t>
                          </a:r>
                          <a:endParaRPr lang="en-GB" sz="1600" i="1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0" marR="0" marT="0" marB="0" anchor="b"/>
                    </a:tc>
                    <a:extLst>
                      <a:ext uri="{0D108BD9-81ED-4DB2-BD59-A6C34878D82A}">
                        <a16:rowId xmlns:a16="http://schemas.microsoft.com/office/drawing/2014/main" val="2534190436"/>
                      </a:ext>
                    </a:extLst>
                  </a:tr>
                  <a:tr h="118533"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GB" sz="1600" i="1" kern="1200" dirty="0" err="1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Φ</a:t>
                          </a:r>
                          <a:r>
                            <a:rPr lang="en-GB" sz="1600" i="1" kern="1200" baseline="-25000" dirty="0" err="1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fail</a:t>
                          </a:r>
                          <a:r>
                            <a:rPr lang="en-GB" sz="1600" i="1" kern="1200" baseline="-250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</a:t>
                          </a:r>
                          <a:r>
                            <a:rPr lang="en-GB" sz="1600" i="1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[cm-2]</a:t>
                          </a:r>
                          <a:endParaRPr lang="en-GB" sz="1600" i="1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0" marR="0" marT="0" marB="0" anchor="b"/>
                    </a:tc>
                    <a:tc gridSpan="2"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GB" sz="1600" i="1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3.18E+09</a:t>
                          </a:r>
                          <a:endParaRPr lang="en-GB" sz="1600" i="1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0" marR="0" marT="0" marB="0" anchor="b"/>
                    </a:tc>
                    <a:tc hMerge="1"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endParaRPr lang="en-GB" sz="1600" i="1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0" marR="0" marT="0" marB="0" anchor="b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GB" sz="1600" i="1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4.05E+09</a:t>
                          </a:r>
                          <a:endParaRPr lang="en-GB" sz="1600" i="1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0" marR="0" marT="0" marB="0" anchor="b"/>
                    </a:tc>
                    <a:extLst>
                      <a:ext uri="{0D108BD9-81ED-4DB2-BD59-A6C34878D82A}">
                        <a16:rowId xmlns:a16="http://schemas.microsoft.com/office/drawing/2014/main" val="747868913"/>
                      </a:ext>
                    </a:extLst>
                  </a:tr>
                  <a:tr h="118533">
                    <a:tc gridSpan="4"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endParaRPr lang="en-GB" sz="1600" i="1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0" marR="0" marT="0" marB="0" anchor="b"/>
                    </a:tc>
                    <a:tc hMerge="1">
                      <a:txBody>
                        <a:bodyPr/>
                        <a:lstStyle/>
                        <a:p>
                          <a:endParaRPr lang="fr-CH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fr-CH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endParaRPr lang="en-GB" sz="1400" i="1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0" marR="0" marT="0" marB="0" anchor="b"/>
                    </a:tc>
                    <a:extLst>
                      <a:ext uri="{0D108BD9-81ED-4DB2-BD59-A6C34878D82A}">
                        <a16:rowId xmlns:a16="http://schemas.microsoft.com/office/drawing/2014/main" val="2099983081"/>
                      </a:ext>
                    </a:extLst>
                  </a:tr>
                  <a:tr h="118533"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i="1" kern="1200" dirty="0" err="1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Φ</a:t>
                          </a:r>
                          <a:r>
                            <a:rPr lang="en-GB" sz="1600" i="1" kern="1200" baseline="-25000" dirty="0" err="1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failCam</a:t>
                          </a:r>
                          <a:r>
                            <a:rPr lang="en-GB" sz="1600" i="1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[cm-2]</a:t>
                          </a:r>
                          <a:endParaRPr lang="en-GB" sz="1600" i="1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0" marR="0" marT="0" marB="0" anchor="b"/>
                    </a:tc>
                    <a:tc hMerge="1">
                      <a:txBody>
                        <a:bodyPr/>
                        <a:lstStyle/>
                        <a:p>
                          <a:endParaRPr lang="fr-CH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GB" sz="16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1.5</a:t>
                          </a:r>
                          <a:r>
                            <a:rPr lang="en-GB" sz="1600" kern="1200" baseline="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E+0</a:t>
                          </a:r>
                          <a:r>
                            <a:rPr lang="en-GB" sz="16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9 </a:t>
                          </a:r>
                          <a:endParaRPr lang="en-GB" sz="1600" i="1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0" marR="0" marT="0" marB="0" anchor="b"/>
                    </a:tc>
                    <a:tc hMerge="1"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endParaRPr lang="en-GB" sz="1800" i="1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0" marR="0" marT="0" marB="0" anchor="b"/>
                    </a:tc>
                    <a:extLst>
                      <a:ext uri="{0D108BD9-81ED-4DB2-BD59-A6C34878D82A}">
                        <a16:rowId xmlns:a16="http://schemas.microsoft.com/office/drawing/2014/main" val="262632662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3" name="Table 2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92422407"/>
                  </p:ext>
                </p:extLst>
              </p:nvPr>
            </p:nvGraphicFramePr>
            <p:xfrm>
              <a:off x="442401" y="4100891"/>
              <a:ext cx="3924504" cy="1767840"/>
            </p:xfrm>
            <a:graphic>
              <a:graphicData uri="http://schemas.openxmlformats.org/drawingml/2006/table">
                <a:tbl>
                  <a:tblPr firstRow="1" bandRow="1">
                    <a:tableStyleId>{93296810-A885-4BE3-A3E7-6D5BEEA58F35}</a:tableStyleId>
                  </a:tblPr>
                  <a:tblGrid>
                    <a:gridCol w="1568450">
                      <a:extLst>
                        <a:ext uri="{9D8B030D-6E8A-4147-A177-3AD203B41FA5}">
                          <a16:colId xmlns:a16="http://schemas.microsoft.com/office/drawing/2014/main" val="411776636"/>
                        </a:ext>
                      </a:extLst>
                    </a:gridCol>
                    <a:gridCol w="116840">
                      <a:extLst>
                        <a:ext uri="{9D8B030D-6E8A-4147-A177-3AD203B41FA5}">
                          <a16:colId xmlns:a16="http://schemas.microsoft.com/office/drawing/2014/main" val="2631493498"/>
                        </a:ext>
                      </a:extLst>
                    </a:gridCol>
                    <a:gridCol w="1225038">
                      <a:extLst>
                        <a:ext uri="{9D8B030D-6E8A-4147-A177-3AD203B41FA5}">
                          <a16:colId xmlns:a16="http://schemas.microsoft.com/office/drawing/2014/main" val="2098406558"/>
                        </a:ext>
                      </a:extLst>
                    </a:gridCol>
                    <a:gridCol w="1014176">
                      <a:extLst>
                        <a:ext uri="{9D8B030D-6E8A-4147-A177-3AD203B41FA5}">
                          <a16:colId xmlns:a16="http://schemas.microsoft.com/office/drawing/2014/main" val="2429931169"/>
                        </a:ext>
                      </a:extLst>
                    </a:gridCol>
                  </a:tblGrid>
                  <a:tr h="304800"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endParaRPr lang="en-GB" sz="1400" i="1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GB" sz="1400" i="1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Module 1</a:t>
                          </a:r>
                          <a:endParaRPr lang="en-GB" sz="1400" i="1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endParaRPr lang="en-GB" sz="1400" i="1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GB" sz="1400" i="1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Module 2</a:t>
                          </a:r>
                          <a:endParaRPr lang="en-GB" sz="1400" i="1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36043946"/>
                      </a:ext>
                    </a:extLst>
                  </a:tr>
                  <a:tr h="243840"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GB" sz="1600" i="1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Reset number</a:t>
                          </a:r>
                        </a:p>
                      </a:txBody>
                      <a:tcPr marL="0" marR="0" marT="0" marB="0" anchor="b"/>
                    </a:tc>
                    <a:tc gridSpan="2"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GB" sz="1600" i="1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28</a:t>
                          </a:r>
                          <a:endParaRPr lang="en-GB" sz="1600" i="1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0" marR="0" marT="0" marB="0" anchor="b"/>
                    </a:tc>
                    <a:tc hMerge="1"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endParaRPr lang="en-GB" sz="1600" i="1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0" marR="0" marT="0" marB="0" anchor="b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GB" sz="1600" i="1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22</a:t>
                          </a:r>
                          <a:endParaRPr lang="en-GB" sz="1600" i="1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0" marR="0" marT="0" marB="0" anchor="b"/>
                    </a:tc>
                    <a:extLst>
                      <a:ext uri="{0D108BD9-81ED-4DB2-BD59-A6C34878D82A}">
                        <a16:rowId xmlns:a16="http://schemas.microsoft.com/office/drawing/2014/main" val="167552658"/>
                      </a:ext>
                    </a:extLst>
                  </a:tr>
                  <a:tr h="243840"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GB" sz="1600" i="1" kern="1200" dirty="0" err="1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HEHeq</a:t>
                          </a:r>
                          <a:endParaRPr lang="en-GB" sz="1600" i="1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0" marR="0" marT="0" marB="0" anchor="b"/>
                    </a:tc>
                    <a:tc gridSpan="2"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GB" sz="1600" i="1" kern="120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8.91E+10</a:t>
                          </a:r>
                        </a:p>
                      </a:txBody>
                      <a:tcPr marL="0" marR="0" marT="0" marB="0" anchor="b"/>
                    </a:tc>
                    <a:tc hMerge="1"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endParaRPr lang="en-GB" sz="1600" i="1" kern="120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0" marR="0" marT="0" marB="0" anchor="b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GB" sz="1600" i="1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8.91E+10</a:t>
                          </a:r>
                        </a:p>
                      </a:txBody>
                      <a:tcPr marL="0" marR="0" marT="0" marB="0" anchor="b"/>
                    </a:tc>
                    <a:extLst>
                      <a:ext uri="{0D108BD9-81ED-4DB2-BD59-A6C34878D82A}">
                        <a16:rowId xmlns:a16="http://schemas.microsoft.com/office/drawing/2014/main" val="3436806602"/>
                      </a:ext>
                    </a:extLst>
                  </a:tr>
                  <a:tr h="24384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0" marR="0" marT="0" marB="0">
                        <a:blipFill>
                          <a:blip r:embed="rId4"/>
                          <a:stretch>
                            <a:fillRect l="-388" t="-319512" r="-151550" b="-343902"/>
                          </a:stretch>
                        </a:blipFill>
                      </a:tcPr>
                    </a:tc>
                    <a:tc gridSpan="2"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GB" sz="1600" i="1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3.14E-10</a:t>
                          </a:r>
                          <a:endParaRPr lang="en-GB" sz="1600" i="1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0" marR="0" marT="0" marB="0" anchor="b"/>
                    </a:tc>
                    <a:tc hMerge="1"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endParaRPr lang="en-GB" sz="1600" i="1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0" marR="0" marT="0" marB="0" anchor="b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GB" sz="1600" i="1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2.47E-10</a:t>
                          </a:r>
                          <a:endParaRPr lang="en-GB" sz="1600" i="1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0" marR="0" marT="0" marB="0" anchor="b"/>
                    </a:tc>
                    <a:extLst>
                      <a:ext uri="{0D108BD9-81ED-4DB2-BD59-A6C34878D82A}">
                        <a16:rowId xmlns:a16="http://schemas.microsoft.com/office/drawing/2014/main" val="2534190436"/>
                      </a:ext>
                    </a:extLst>
                  </a:tr>
                  <a:tr h="243840"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GB" sz="1600" i="1" kern="1200" dirty="0" err="1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Φ</a:t>
                          </a:r>
                          <a:r>
                            <a:rPr lang="en-GB" sz="1600" i="1" kern="1200" baseline="-25000" dirty="0" err="1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fail</a:t>
                          </a:r>
                          <a:r>
                            <a:rPr lang="en-GB" sz="1600" i="1" kern="1200" baseline="-250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</a:t>
                          </a:r>
                          <a:r>
                            <a:rPr lang="en-GB" sz="1600" i="1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[cm-2]</a:t>
                          </a:r>
                          <a:endParaRPr lang="en-GB" sz="1600" i="1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0" marR="0" marT="0" marB="0" anchor="b"/>
                    </a:tc>
                    <a:tc gridSpan="2"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GB" sz="1600" i="1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3.18E+09</a:t>
                          </a:r>
                          <a:endParaRPr lang="en-GB" sz="1600" i="1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0" marR="0" marT="0" marB="0" anchor="b"/>
                    </a:tc>
                    <a:tc hMerge="1"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endParaRPr lang="en-GB" sz="1600" i="1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0" marR="0" marT="0" marB="0" anchor="b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GB" sz="1600" i="1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4.05E+09</a:t>
                          </a:r>
                          <a:endParaRPr lang="en-GB" sz="1600" i="1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0" marR="0" marT="0" marB="0" anchor="b"/>
                    </a:tc>
                    <a:extLst>
                      <a:ext uri="{0D108BD9-81ED-4DB2-BD59-A6C34878D82A}">
                        <a16:rowId xmlns:a16="http://schemas.microsoft.com/office/drawing/2014/main" val="747868913"/>
                      </a:ext>
                    </a:extLst>
                  </a:tr>
                  <a:tr h="243840">
                    <a:tc gridSpan="4"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endParaRPr lang="en-GB" sz="1600" i="1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0" marR="0" marT="0" marB="0" anchor="b"/>
                    </a:tc>
                    <a:tc hMerge="1">
                      <a:txBody>
                        <a:bodyPr/>
                        <a:lstStyle/>
                        <a:p>
                          <a:endParaRPr lang="fr-CH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fr-CH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endParaRPr lang="en-GB" sz="1400" i="1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0" marR="0" marT="0" marB="0" anchor="b"/>
                    </a:tc>
                    <a:extLst>
                      <a:ext uri="{0D108BD9-81ED-4DB2-BD59-A6C34878D82A}">
                        <a16:rowId xmlns:a16="http://schemas.microsoft.com/office/drawing/2014/main" val="2099983081"/>
                      </a:ext>
                    </a:extLst>
                  </a:tr>
                  <a:tr h="243840"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i="1" kern="1200" dirty="0" err="1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Φ</a:t>
                          </a:r>
                          <a:r>
                            <a:rPr lang="en-GB" sz="1600" i="1" kern="1200" baseline="-25000" dirty="0" err="1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failCam</a:t>
                          </a:r>
                          <a:r>
                            <a:rPr lang="en-GB" sz="1600" i="1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</a:t>
                          </a:r>
                          <a:r>
                            <a:rPr lang="en-GB" sz="1600" i="1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[cm-2]</a:t>
                          </a:r>
                          <a:endParaRPr lang="en-GB" sz="1600" i="1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0" marR="0" marT="0" marB="0" anchor="b"/>
                    </a:tc>
                    <a:tc hMerge="1">
                      <a:txBody>
                        <a:bodyPr/>
                        <a:lstStyle/>
                        <a:p>
                          <a:endParaRPr lang="fr-CH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GB" sz="16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1.5</a:t>
                          </a:r>
                          <a:r>
                            <a:rPr lang="en-GB" sz="1600" kern="1200" baseline="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E+0</a:t>
                          </a:r>
                          <a:r>
                            <a:rPr lang="en-GB" sz="16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9 </a:t>
                          </a:r>
                          <a:endParaRPr lang="en-GB" sz="1600" i="1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0" marR="0" marT="0" marB="0" anchor="b"/>
                    </a:tc>
                    <a:tc hMerge="1"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endParaRPr lang="en-GB" sz="1800" i="1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0" marR="0" marT="0" marB="0" anchor="b"/>
                    </a:tc>
                    <a:extLst>
                      <a:ext uri="{0D108BD9-81ED-4DB2-BD59-A6C34878D82A}">
                        <a16:rowId xmlns:a16="http://schemas.microsoft.com/office/drawing/2014/main" val="2626326626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99844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0" y="6235183"/>
            <a:ext cx="12192000" cy="0"/>
          </a:xfrm>
          <a:prstGeom prst="line">
            <a:avLst/>
          </a:prstGeom>
          <a:ln w="158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0" y="682108"/>
            <a:ext cx="12192000" cy="0"/>
          </a:xfrm>
          <a:prstGeom prst="line">
            <a:avLst/>
          </a:prstGeom>
          <a:ln w="158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33350" y="-25778"/>
            <a:ext cx="1007993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chemeClr val="accent5">
                    <a:lumMod val="50000"/>
                  </a:schemeClr>
                </a:solidFill>
              </a:rPr>
              <a:t>Beam profile imaging with optical fiber bundle</a:t>
            </a:r>
            <a:endParaRPr lang="en-GB" sz="40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6273284"/>
            <a:ext cx="528445" cy="527566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>
          <a:xfrm>
            <a:off x="0" y="678416"/>
            <a:ext cx="12192000" cy="0"/>
          </a:xfrm>
          <a:prstGeom prst="line">
            <a:avLst/>
          </a:prstGeom>
          <a:ln w="158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RADWG Meeting 22-23 May 2018     </a:t>
            </a:r>
            <a:r>
              <a:rPr lang="en-GB" dirty="0" err="1" smtClean="0"/>
              <a:t>D.Celeste</a:t>
            </a:r>
            <a:r>
              <a:rPr lang="en-GB" dirty="0" smtClean="0"/>
              <a:t> BE-BI-PM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2E326-A188-447D-BFBF-2DC981F865D8}" type="slidenum">
              <a:rPr lang="en-GB" smtClean="0"/>
              <a:t>4</a:t>
            </a:fld>
            <a:endParaRPr lang="en-GB" dirty="0"/>
          </a:p>
        </p:txBody>
      </p:sp>
      <p:pic>
        <p:nvPicPr>
          <p:cNvPr id="10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9" t="10628" r="14213" b="4303"/>
          <a:stretch/>
        </p:blipFill>
        <p:spPr>
          <a:xfrm>
            <a:off x="3700471" y="760326"/>
            <a:ext cx="7837594" cy="5395657"/>
          </a:xfrm>
        </p:spPr>
      </p:pic>
      <p:sp>
        <p:nvSpPr>
          <p:cNvPr id="14" name="Freeform 13"/>
          <p:cNvSpPr/>
          <p:nvPr/>
        </p:nvSpPr>
        <p:spPr>
          <a:xfrm>
            <a:off x="11008315" y="1961387"/>
            <a:ext cx="998538" cy="2952111"/>
          </a:xfrm>
          <a:custGeom>
            <a:avLst/>
            <a:gdLst>
              <a:gd name="connsiteX0" fmla="*/ 0 w 738619"/>
              <a:gd name="connsiteY0" fmla="*/ 1989221 h 2147085"/>
              <a:gd name="connsiteX1" fmla="*/ 328863 w 738619"/>
              <a:gd name="connsiteY1" fmla="*/ 2133600 h 2147085"/>
              <a:gd name="connsiteX2" fmla="*/ 505326 w 738619"/>
              <a:gd name="connsiteY2" fmla="*/ 2133600 h 2147085"/>
              <a:gd name="connsiteX3" fmla="*/ 689810 w 738619"/>
              <a:gd name="connsiteY3" fmla="*/ 2069432 h 2147085"/>
              <a:gd name="connsiteX4" fmla="*/ 737937 w 738619"/>
              <a:gd name="connsiteY4" fmla="*/ 1852863 h 2147085"/>
              <a:gd name="connsiteX5" fmla="*/ 665747 w 738619"/>
              <a:gd name="connsiteY5" fmla="*/ 1620253 h 2147085"/>
              <a:gd name="connsiteX6" fmla="*/ 529389 w 738619"/>
              <a:gd name="connsiteY6" fmla="*/ 1467853 h 2147085"/>
              <a:gd name="connsiteX7" fmla="*/ 328863 w 738619"/>
              <a:gd name="connsiteY7" fmla="*/ 1331495 h 2147085"/>
              <a:gd name="connsiteX8" fmla="*/ 240632 w 738619"/>
              <a:gd name="connsiteY8" fmla="*/ 1050758 h 2147085"/>
              <a:gd name="connsiteX9" fmla="*/ 328863 w 738619"/>
              <a:gd name="connsiteY9" fmla="*/ 753979 h 2147085"/>
              <a:gd name="connsiteX10" fmla="*/ 521368 w 738619"/>
              <a:gd name="connsiteY10" fmla="*/ 601579 h 2147085"/>
              <a:gd name="connsiteX11" fmla="*/ 617621 w 738619"/>
              <a:gd name="connsiteY11" fmla="*/ 521368 h 2147085"/>
              <a:gd name="connsiteX12" fmla="*/ 657726 w 738619"/>
              <a:gd name="connsiteY12" fmla="*/ 409074 h 2147085"/>
              <a:gd name="connsiteX13" fmla="*/ 641684 w 738619"/>
              <a:gd name="connsiteY13" fmla="*/ 264695 h 2147085"/>
              <a:gd name="connsiteX14" fmla="*/ 577516 w 738619"/>
              <a:gd name="connsiteY14" fmla="*/ 128337 h 2147085"/>
              <a:gd name="connsiteX15" fmla="*/ 457200 w 738619"/>
              <a:gd name="connsiteY15" fmla="*/ 32084 h 2147085"/>
              <a:gd name="connsiteX16" fmla="*/ 336884 w 738619"/>
              <a:gd name="connsiteY16" fmla="*/ 0 h 2147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738619" h="2147085">
                <a:moveTo>
                  <a:pt x="0" y="1989221"/>
                </a:moveTo>
                <a:cubicBezTo>
                  <a:pt x="122321" y="2049379"/>
                  <a:pt x="244642" y="2109537"/>
                  <a:pt x="328863" y="2133600"/>
                </a:cubicBezTo>
                <a:cubicBezTo>
                  <a:pt x="413084" y="2157663"/>
                  <a:pt x="445168" y="2144295"/>
                  <a:pt x="505326" y="2133600"/>
                </a:cubicBezTo>
                <a:cubicBezTo>
                  <a:pt x="565484" y="2122905"/>
                  <a:pt x="651042" y="2116221"/>
                  <a:pt x="689810" y="2069432"/>
                </a:cubicBezTo>
                <a:cubicBezTo>
                  <a:pt x="728578" y="2022643"/>
                  <a:pt x="741947" y="1927726"/>
                  <a:pt x="737937" y="1852863"/>
                </a:cubicBezTo>
                <a:cubicBezTo>
                  <a:pt x="733927" y="1778000"/>
                  <a:pt x="700505" y="1684421"/>
                  <a:pt x="665747" y="1620253"/>
                </a:cubicBezTo>
                <a:cubicBezTo>
                  <a:pt x="630989" y="1556085"/>
                  <a:pt x="585536" y="1515979"/>
                  <a:pt x="529389" y="1467853"/>
                </a:cubicBezTo>
                <a:cubicBezTo>
                  <a:pt x="473242" y="1419727"/>
                  <a:pt x="376989" y="1401011"/>
                  <a:pt x="328863" y="1331495"/>
                </a:cubicBezTo>
                <a:cubicBezTo>
                  <a:pt x="280737" y="1261979"/>
                  <a:pt x="240632" y="1147011"/>
                  <a:pt x="240632" y="1050758"/>
                </a:cubicBezTo>
                <a:cubicBezTo>
                  <a:pt x="240632" y="954505"/>
                  <a:pt x="282074" y="828842"/>
                  <a:pt x="328863" y="753979"/>
                </a:cubicBezTo>
                <a:cubicBezTo>
                  <a:pt x="375652" y="679116"/>
                  <a:pt x="473242" y="640348"/>
                  <a:pt x="521368" y="601579"/>
                </a:cubicBezTo>
                <a:cubicBezTo>
                  <a:pt x="569494" y="562810"/>
                  <a:pt x="594895" y="553452"/>
                  <a:pt x="617621" y="521368"/>
                </a:cubicBezTo>
                <a:cubicBezTo>
                  <a:pt x="640347" y="489284"/>
                  <a:pt x="653716" y="451853"/>
                  <a:pt x="657726" y="409074"/>
                </a:cubicBezTo>
                <a:cubicBezTo>
                  <a:pt x="661736" y="366295"/>
                  <a:pt x="655052" y="311484"/>
                  <a:pt x="641684" y="264695"/>
                </a:cubicBezTo>
                <a:cubicBezTo>
                  <a:pt x="628316" y="217906"/>
                  <a:pt x="608263" y="167105"/>
                  <a:pt x="577516" y="128337"/>
                </a:cubicBezTo>
                <a:cubicBezTo>
                  <a:pt x="546769" y="89568"/>
                  <a:pt x="497305" y="53473"/>
                  <a:pt x="457200" y="32084"/>
                </a:cubicBezTo>
                <a:cubicBezTo>
                  <a:pt x="417095" y="10695"/>
                  <a:pt x="376989" y="5347"/>
                  <a:pt x="336884" y="0"/>
                </a:cubicBezTo>
              </a:path>
            </a:pathLst>
          </a:cu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4514312" y="1658043"/>
            <a:ext cx="4491138" cy="2027103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8809812" y="3133206"/>
            <a:ext cx="878108" cy="3192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Lens 1</a:t>
            </a:r>
            <a:endParaRPr lang="en-GB" sz="1400" b="1" dirty="0">
              <a:solidFill>
                <a:srgbClr val="FF0000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9751110" y="4100988"/>
            <a:ext cx="1241182" cy="574159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0107051" y="3997294"/>
            <a:ext cx="1401594" cy="3192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accent4"/>
                </a:solidFill>
              </a:rPr>
              <a:t>Opt fiber in</a:t>
            </a:r>
            <a:endParaRPr lang="en-GB" sz="1400" b="1" dirty="0">
              <a:solidFill>
                <a:schemeClr val="accent4"/>
              </a:solidFill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10539527" y="1619943"/>
            <a:ext cx="962923" cy="362941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0101465" y="1200140"/>
            <a:ext cx="1555456" cy="3192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accent4"/>
                </a:solidFill>
              </a:rPr>
              <a:t>Opt fiber out</a:t>
            </a:r>
            <a:endParaRPr lang="en-GB" sz="1400" b="1" dirty="0">
              <a:solidFill>
                <a:schemeClr val="accent4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327142" y="843454"/>
            <a:ext cx="878108" cy="3192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Lens 2</a:t>
            </a:r>
            <a:endParaRPr lang="en-GB" sz="1400" b="1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115375" y="661313"/>
            <a:ext cx="1452129" cy="3192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accent1"/>
                </a:solidFill>
              </a:rPr>
              <a:t>CCD camera</a:t>
            </a:r>
            <a:endParaRPr lang="en-GB" sz="1400" b="1" dirty="0">
              <a:solidFill>
                <a:schemeClr val="accent1"/>
              </a:solidFill>
            </a:endParaRPr>
          </a:p>
        </p:txBody>
      </p:sp>
      <p:pic>
        <p:nvPicPr>
          <p:cNvPr id="23" name="Content Placeholder 3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212830"/>
              </a:clrFrom>
              <a:clrTo>
                <a:srgbClr val="212830">
                  <a:alpha val="0"/>
                </a:srgbClr>
              </a:clrTo>
            </a:clrChange>
            <a:biLevel thresh="75000"/>
          </a:blip>
          <a:srcRect l="27144" t="24742" r="30672" b="26811"/>
          <a:stretch/>
        </p:blipFill>
        <p:spPr>
          <a:xfrm rot="20507834" flipH="1">
            <a:off x="4079388" y="1362706"/>
            <a:ext cx="917053" cy="60315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24" name="TextBox 23"/>
          <p:cNvSpPr txBox="1"/>
          <p:nvPr/>
        </p:nvSpPr>
        <p:spPr>
          <a:xfrm>
            <a:off x="83475" y="770874"/>
            <a:ext cx="3483646" cy="538609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800" dirty="0" smtClean="0"/>
              <a:t>Fiber bundle choice: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/>
              <a:t>10m Fujikura </a:t>
            </a:r>
            <a:r>
              <a:rPr lang="en-US" sz="2400" dirty="0" err="1" smtClean="0"/>
              <a:t>RadHard</a:t>
            </a:r>
            <a:r>
              <a:rPr lang="en-US" sz="2400" dirty="0" smtClean="0"/>
              <a:t> 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      FIGR10 – 10k fibers in </a:t>
            </a:r>
          </a:p>
          <a:p>
            <a:r>
              <a:rPr lang="en-US" sz="2400" dirty="0" smtClean="0"/>
              <a:t>       1.5mm diameter.</a:t>
            </a:r>
          </a:p>
          <a:p>
            <a:endParaRPr lang="en-US" sz="2400" dirty="0"/>
          </a:p>
          <a:p>
            <a:r>
              <a:rPr lang="en-US" sz="2800" dirty="0" smtClean="0"/>
              <a:t>Lens choice: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/>
              <a:t>9mm lens to focus a </a:t>
            </a:r>
          </a:p>
          <a:p>
            <a:r>
              <a:rPr lang="en-US" sz="2400" dirty="0" smtClean="0"/>
              <a:t>      65mm diameter </a:t>
            </a:r>
          </a:p>
          <a:p>
            <a:r>
              <a:rPr lang="en-US" sz="2400" dirty="0" smtClean="0"/>
              <a:t>      circular</a:t>
            </a:r>
            <a:r>
              <a:rPr lang="en-US" sz="2400" dirty="0"/>
              <a:t> </a:t>
            </a:r>
            <a:r>
              <a:rPr lang="en-US" sz="2400" dirty="0" smtClean="0"/>
              <a:t>area 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     @ 500mm into the</a:t>
            </a:r>
          </a:p>
          <a:p>
            <a:r>
              <a:rPr lang="en-US" sz="2400" dirty="0" smtClean="0"/>
              <a:t>      fiber bundle.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/>
              <a:t>25 or 50mm lens to </a:t>
            </a:r>
          </a:p>
          <a:p>
            <a:r>
              <a:rPr lang="en-US" sz="2400" dirty="0" smtClean="0"/>
              <a:t>       magnify the image on </a:t>
            </a:r>
          </a:p>
          <a:p>
            <a:r>
              <a:rPr lang="en-US" sz="2400" dirty="0" smtClean="0"/>
              <a:t>       the camera sensor</a:t>
            </a:r>
          </a:p>
        </p:txBody>
      </p:sp>
    </p:spTree>
    <p:extLst>
      <p:ext uri="{BB962C8B-B14F-4D97-AF65-F5344CB8AC3E}">
        <p14:creationId xmlns:p14="http://schemas.microsoft.com/office/powerpoint/2010/main" val="435480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0" y="6235183"/>
            <a:ext cx="12192000" cy="0"/>
          </a:xfrm>
          <a:prstGeom prst="line">
            <a:avLst/>
          </a:prstGeom>
          <a:ln w="158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0" y="682108"/>
            <a:ext cx="12192000" cy="0"/>
          </a:xfrm>
          <a:prstGeom prst="line">
            <a:avLst/>
          </a:prstGeom>
          <a:ln w="158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33350" y="-25778"/>
            <a:ext cx="678147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chemeClr val="accent5">
                    <a:lumMod val="50000"/>
                  </a:schemeClr>
                </a:solidFill>
              </a:rPr>
              <a:t>Optical characterization results</a:t>
            </a:r>
            <a:endParaRPr lang="en-GB" sz="40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6273284"/>
            <a:ext cx="528445" cy="527566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>
          <a:xfrm>
            <a:off x="0" y="678416"/>
            <a:ext cx="12192000" cy="0"/>
          </a:xfrm>
          <a:prstGeom prst="line">
            <a:avLst/>
          </a:prstGeom>
          <a:ln w="158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RADWG Meeting 22-23 May 2018     </a:t>
            </a:r>
            <a:r>
              <a:rPr lang="en-GB" dirty="0" err="1" smtClean="0"/>
              <a:t>D.Celeste</a:t>
            </a:r>
            <a:r>
              <a:rPr lang="en-GB" dirty="0" smtClean="0"/>
              <a:t> BE-BI-PM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2E326-A188-447D-BFBF-2DC981F865D8}" type="slidenum">
              <a:rPr lang="en-GB" smtClean="0"/>
              <a:t>5</a:t>
            </a:fld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6370077" y="3529159"/>
            <a:ext cx="5619373" cy="243143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Advantage:</a:t>
            </a:r>
          </a:p>
          <a:p>
            <a:endParaRPr lang="en-US" sz="28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/>
              <a:t>Digital cameras allow many options 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      (exposure time, etc..) that can 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      significantly compensate optical losses.</a:t>
            </a:r>
          </a:p>
          <a:p>
            <a:endParaRPr lang="en-US" sz="2400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71" t="27486" r="38377" b="38479"/>
          <a:stretch/>
        </p:blipFill>
        <p:spPr>
          <a:xfrm>
            <a:off x="174674" y="723708"/>
            <a:ext cx="3754305" cy="2684284"/>
          </a:xfrm>
          <a:prstGeom prst="rect">
            <a:avLst/>
          </a:prstGeom>
        </p:spPr>
      </p:pic>
      <p:pic>
        <p:nvPicPr>
          <p:cNvPr id="26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29" t="32632" r="37463" b="30852"/>
          <a:stretch/>
        </p:blipFill>
        <p:spPr>
          <a:xfrm>
            <a:off x="176576" y="3444498"/>
            <a:ext cx="3752403" cy="2763699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3928979" y="696722"/>
            <a:ext cx="190468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Reference image: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Target @ 500mm</a:t>
            </a:r>
          </a:p>
          <a:p>
            <a:r>
              <a:rPr lang="en-US" dirty="0" err="1" smtClean="0">
                <a:solidFill>
                  <a:srgbClr val="FF0000"/>
                </a:solidFill>
              </a:rPr>
              <a:t>Texp</a:t>
            </a:r>
            <a:r>
              <a:rPr lang="en-US" dirty="0" smtClean="0">
                <a:solidFill>
                  <a:srgbClr val="FF0000"/>
                </a:solidFill>
              </a:rPr>
              <a:t> = 20ms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Cam + Lens 25mm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965493" y="3456206"/>
            <a:ext cx="1868175" cy="175432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66CC"/>
                </a:solidFill>
              </a:rPr>
              <a:t>Acquired image:</a:t>
            </a:r>
          </a:p>
          <a:p>
            <a:r>
              <a:rPr lang="en-US" dirty="0" smtClean="0">
                <a:solidFill>
                  <a:srgbClr val="0066CC"/>
                </a:solidFill>
              </a:rPr>
              <a:t>Target @500mm</a:t>
            </a:r>
          </a:p>
          <a:p>
            <a:r>
              <a:rPr lang="en-US" dirty="0" err="1" smtClean="0">
                <a:solidFill>
                  <a:srgbClr val="0066CC"/>
                </a:solidFill>
              </a:rPr>
              <a:t>texp</a:t>
            </a:r>
            <a:r>
              <a:rPr lang="en-US" dirty="0" smtClean="0">
                <a:solidFill>
                  <a:srgbClr val="0066CC"/>
                </a:solidFill>
              </a:rPr>
              <a:t>=20ms</a:t>
            </a:r>
          </a:p>
          <a:p>
            <a:r>
              <a:rPr lang="en-US" dirty="0" smtClean="0">
                <a:solidFill>
                  <a:srgbClr val="0066CC"/>
                </a:solidFill>
              </a:rPr>
              <a:t>1</a:t>
            </a:r>
            <a:r>
              <a:rPr lang="en-US" baseline="30000" dirty="0" smtClean="0">
                <a:solidFill>
                  <a:srgbClr val="0066CC"/>
                </a:solidFill>
              </a:rPr>
              <a:t>st</a:t>
            </a:r>
            <a:r>
              <a:rPr lang="en-US" dirty="0" smtClean="0">
                <a:solidFill>
                  <a:srgbClr val="0066CC"/>
                </a:solidFill>
              </a:rPr>
              <a:t> lens 9mm</a:t>
            </a:r>
          </a:p>
          <a:p>
            <a:r>
              <a:rPr lang="en-US" b="1" dirty="0" smtClean="0">
                <a:solidFill>
                  <a:srgbClr val="0066CC"/>
                </a:solidFill>
              </a:rPr>
              <a:t>10k fiber bundle</a:t>
            </a:r>
          </a:p>
          <a:p>
            <a:r>
              <a:rPr lang="en-US" dirty="0" smtClean="0">
                <a:solidFill>
                  <a:srgbClr val="0066CC"/>
                </a:solidFill>
              </a:rPr>
              <a:t>2</a:t>
            </a:r>
            <a:r>
              <a:rPr lang="en-US" baseline="30000" dirty="0" smtClean="0">
                <a:solidFill>
                  <a:srgbClr val="0066CC"/>
                </a:solidFill>
              </a:rPr>
              <a:t>nd</a:t>
            </a:r>
            <a:r>
              <a:rPr lang="en-US" dirty="0" smtClean="0">
                <a:solidFill>
                  <a:srgbClr val="0066CC"/>
                </a:solidFill>
              </a:rPr>
              <a:t> lens 25mm</a:t>
            </a:r>
            <a:endParaRPr lang="en-GB" dirty="0">
              <a:solidFill>
                <a:srgbClr val="0066CC"/>
              </a:solidFill>
            </a:endParaRPr>
          </a:p>
        </p:txBody>
      </p:sp>
      <p:graphicFrame>
        <p:nvGraphicFramePr>
          <p:cNvPr id="30" name="Table 29"/>
          <p:cNvGraphicFramePr>
            <a:graphicFrameLocks noGrp="1"/>
          </p:cNvGraphicFramePr>
          <p:nvPr>
            <p:extLst/>
          </p:nvPr>
        </p:nvGraphicFramePr>
        <p:xfrm>
          <a:off x="6370077" y="723708"/>
          <a:ext cx="5619373" cy="26842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1085">
                  <a:extLst>
                    <a:ext uri="{9D8B030D-6E8A-4147-A177-3AD203B41FA5}">
                      <a16:colId xmlns:a16="http://schemas.microsoft.com/office/drawing/2014/main" val="91080141"/>
                    </a:ext>
                  </a:extLst>
                </a:gridCol>
                <a:gridCol w="2198288">
                  <a:extLst>
                    <a:ext uri="{9D8B030D-6E8A-4147-A177-3AD203B41FA5}">
                      <a16:colId xmlns:a16="http://schemas.microsoft.com/office/drawing/2014/main" val="1175276085"/>
                    </a:ext>
                  </a:extLst>
                </a:gridCol>
              </a:tblGrid>
              <a:tr h="416036">
                <a:tc>
                  <a:txBody>
                    <a:bodyPr/>
                    <a:lstStyle/>
                    <a:p>
                      <a:r>
                        <a:rPr lang="en-US" dirty="0" smtClean="0"/>
                        <a:t>Analysis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Results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1257771"/>
                  </a:ext>
                </a:extLst>
              </a:tr>
              <a:tr h="416036">
                <a:tc>
                  <a:txBody>
                    <a:bodyPr/>
                    <a:lstStyle/>
                    <a:p>
                      <a:r>
                        <a:rPr lang="en-US" dirty="0" smtClean="0"/>
                        <a:t>Light loss due to 2</a:t>
                      </a:r>
                      <a:r>
                        <a:rPr lang="en-US" baseline="30000" dirty="0" smtClean="0"/>
                        <a:t>nd</a:t>
                      </a:r>
                      <a:r>
                        <a:rPr lang="en-US" dirty="0" smtClean="0"/>
                        <a:t> lens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From 100% to 26.2%</a:t>
                      </a:r>
                      <a:endParaRPr lang="en-GB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478518"/>
                  </a:ext>
                </a:extLst>
              </a:tr>
              <a:tr h="718089">
                <a:tc>
                  <a:txBody>
                    <a:bodyPr/>
                    <a:lstStyle/>
                    <a:p>
                      <a:r>
                        <a:rPr lang="en-US" dirty="0" smtClean="0"/>
                        <a:t>Light loss due to</a:t>
                      </a:r>
                      <a:r>
                        <a:rPr lang="en-US" baseline="0" dirty="0" smtClean="0"/>
                        <a:t> Fujikura </a:t>
                      </a:r>
                    </a:p>
                    <a:p>
                      <a:r>
                        <a:rPr lang="en-US" baseline="0" dirty="0" smtClean="0"/>
                        <a:t>fiber interfaces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From 26% to 2.9%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6163065"/>
                  </a:ext>
                </a:extLst>
              </a:tr>
              <a:tr h="416036">
                <a:tc>
                  <a:txBody>
                    <a:bodyPr/>
                    <a:lstStyle/>
                    <a:p>
                      <a:r>
                        <a:rPr lang="en-US" dirty="0" smtClean="0"/>
                        <a:t>Light</a:t>
                      </a:r>
                      <a:r>
                        <a:rPr lang="en-US" baseline="0" dirty="0" smtClean="0"/>
                        <a:t> attenuation in fibers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0.65 dB/km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0848332"/>
                  </a:ext>
                </a:extLst>
              </a:tr>
              <a:tr h="71808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Contrast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loss due to fibers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with</a:t>
                      </a:r>
                      <a:r>
                        <a:rPr lang="en-US" baseline="0" dirty="0" smtClean="0"/>
                        <a:t> 9mm lens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From 34% to 16%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98853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58739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10310" y="2949994"/>
            <a:ext cx="5061517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accent5">
                    <a:lumMod val="50000"/>
                  </a:schemeClr>
                </a:solidFill>
              </a:rPr>
              <a:t>Isotropic </a:t>
            </a:r>
            <a:r>
              <a:rPr lang="en-GB" baseline="30000" dirty="0" smtClean="0">
                <a:solidFill>
                  <a:schemeClr val="accent5">
                    <a:lumMod val="50000"/>
                  </a:schemeClr>
                </a:solidFill>
              </a:rPr>
              <a:t>60</a:t>
            </a:r>
            <a:r>
              <a:rPr lang="en-GB" dirty="0" smtClean="0">
                <a:solidFill>
                  <a:schemeClr val="accent5">
                    <a:lumMod val="50000"/>
                  </a:schemeClr>
                </a:solidFill>
              </a:rPr>
              <a:t>Co source facility</a:t>
            </a:r>
          </a:p>
          <a:p>
            <a:pPr algn="ctr"/>
            <a:r>
              <a:rPr lang="en-GB" dirty="0" smtClean="0">
                <a:solidFill>
                  <a:schemeClr val="accent5">
                    <a:lumMod val="50000"/>
                  </a:schemeClr>
                </a:solidFill>
              </a:rPr>
              <a:t>Dose rate to reach at least 500 </a:t>
            </a:r>
            <a:r>
              <a:rPr lang="en-GB" dirty="0" err="1" smtClean="0">
                <a:solidFill>
                  <a:schemeClr val="accent5">
                    <a:lumMod val="50000"/>
                  </a:schemeClr>
                </a:solidFill>
              </a:rPr>
              <a:t>kGy</a:t>
            </a:r>
            <a:r>
              <a:rPr lang="en-GB" dirty="0" smtClean="0">
                <a:solidFill>
                  <a:schemeClr val="accent5">
                    <a:lumMod val="50000"/>
                  </a:schemeClr>
                </a:solidFill>
              </a:rPr>
              <a:t> total dose</a:t>
            </a:r>
          </a:p>
          <a:p>
            <a:pPr algn="ctr"/>
            <a:r>
              <a:rPr lang="en-GB" dirty="0" smtClean="0">
                <a:solidFill>
                  <a:schemeClr val="accent5">
                    <a:lumMod val="50000"/>
                  </a:schemeClr>
                </a:solidFill>
              </a:rPr>
              <a:t>Reasonable measurement time (days/month)</a:t>
            </a:r>
          </a:p>
          <a:p>
            <a:pPr algn="ctr"/>
            <a:r>
              <a:rPr lang="en-GB" dirty="0" smtClean="0">
                <a:solidFill>
                  <a:schemeClr val="accent5">
                    <a:lumMod val="50000"/>
                  </a:schemeClr>
                </a:solidFill>
              </a:rPr>
              <a:t>Reasonable cost 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6235183"/>
            <a:ext cx="12192000" cy="0"/>
          </a:xfrm>
          <a:prstGeom prst="line">
            <a:avLst/>
          </a:prstGeom>
          <a:ln w="158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0" y="682108"/>
            <a:ext cx="12192000" cy="0"/>
          </a:xfrm>
          <a:prstGeom prst="line">
            <a:avLst/>
          </a:prstGeom>
          <a:ln w="158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33350" y="-25778"/>
            <a:ext cx="66297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 smtClean="0">
                <a:solidFill>
                  <a:schemeClr val="accent5">
                    <a:lumMod val="50000"/>
                  </a:schemeClr>
                </a:solidFill>
              </a:rPr>
              <a:t>Fibre radiation hardness: intro</a:t>
            </a:r>
            <a:endParaRPr lang="en-GB" sz="40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6273284"/>
            <a:ext cx="528445" cy="52756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10312" y="1528344"/>
            <a:ext cx="5061517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accent5">
                    <a:lumMod val="50000"/>
                  </a:schemeClr>
                </a:solidFill>
              </a:rPr>
              <a:t>Simulating 10 years of operation of </a:t>
            </a:r>
            <a:r>
              <a:rPr lang="en-GB" dirty="0" err="1" smtClean="0">
                <a:solidFill>
                  <a:schemeClr val="accent5">
                    <a:lumMod val="50000"/>
                  </a:schemeClr>
                </a:solidFill>
              </a:rPr>
              <a:t>fiber</a:t>
            </a:r>
            <a:r>
              <a:rPr lang="en-GB" dirty="0" smtClean="0">
                <a:solidFill>
                  <a:schemeClr val="accent5">
                    <a:lumMod val="50000"/>
                  </a:schemeClr>
                </a:solidFill>
              </a:rPr>
              <a:t> bundle</a:t>
            </a:r>
          </a:p>
          <a:p>
            <a:pPr algn="ctr"/>
            <a:r>
              <a:rPr lang="en-GB" dirty="0" smtClean="0">
                <a:solidFill>
                  <a:schemeClr val="accent5">
                    <a:lumMod val="50000"/>
                  </a:schemeClr>
                </a:solidFill>
              </a:rPr>
              <a:t>Choice of gamma radiation and 10m bundle</a:t>
            </a:r>
          </a:p>
          <a:p>
            <a:pPr algn="ctr"/>
            <a:r>
              <a:rPr lang="en-GB" dirty="0" smtClean="0">
                <a:solidFill>
                  <a:schemeClr val="accent5">
                    <a:lumMod val="50000"/>
                  </a:schemeClr>
                </a:solidFill>
              </a:rPr>
              <a:t>On-line results to monitor behaviour  </a:t>
            </a:r>
            <a:endParaRPr lang="en-GB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0310" y="4721050"/>
            <a:ext cx="506151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accent5">
                    <a:lumMod val="50000"/>
                  </a:schemeClr>
                </a:solidFill>
              </a:rPr>
              <a:t>IRMA facility at CEA </a:t>
            </a:r>
            <a:r>
              <a:rPr lang="en-GB" dirty="0" err="1" smtClean="0">
                <a:solidFill>
                  <a:schemeClr val="accent5">
                    <a:lumMod val="50000"/>
                  </a:schemeClr>
                </a:solidFill>
              </a:rPr>
              <a:t>Saclay</a:t>
            </a:r>
            <a:endParaRPr lang="en-GB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9" name="Down Arrow 28"/>
          <p:cNvSpPr/>
          <p:nvPr/>
        </p:nvSpPr>
        <p:spPr>
          <a:xfrm>
            <a:off x="2315149" y="2461070"/>
            <a:ext cx="851841" cy="493942"/>
          </a:xfrm>
          <a:prstGeom prst="down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Down Arrow 29"/>
          <p:cNvSpPr/>
          <p:nvPr/>
        </p:nvSpPr>
        <p:spPr>
          <a:xfrm>
            <a:off x="2316213" y="4150323"/>
            <a:ext cx="851841" cy="570727"/>
          </a:xfrm>
          <a:prstGeom prst="down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6" name="Content Placeholder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4689" y="1527842"/>
            <a:ext cx="6438812" cy="356253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2" name="TextBox 41"/>
          <p:cNvSpPr txBox="1"/>
          <p:nvPr/>
        </p:nvSpPr>
        <p:spPr>
          <a:xfrm>
            <a:off x="7861479" y="6398567"/>
            <a:ext cx="42566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 dirty="0">
                <a:solidFill>
                  <a:schemeClr val="accent5">
                    <a:lumMod val="50000"/>
                  </a:schemeClr>
                </a:solidFill>
              </a:rPr>
              <a:t>RADWG </a:t>
            </a:r>
            <a:r>
              <a:rPr lang="en-GB" sz="1200" i="1" dirty="0" smtClean="0">
                <a:solidFill>
                  <a:schemeClr val="accent5">
                    <a:lumMod val="50000"/>
                  </a:schemeClr>
                </a:solidFill>
              </a:rPr>
              <a:t>Meeting, 04th Dec 2018 </a:t>
            </a:r>
            <a:r>
              <a:rPr lang="en-GB" sz="1200" i="1" dirty="0">
                <a:solidFill>
                  <a:schemeClr val="accent5">
                    <a:lumMod val="50000"/>
                  </a:schemeClr>
                </a:solidFill>
              </a:rPr>
              <a:t>	</a:t>
            </a:r>
            <a:r>
              <a:rPr lang="en-GB" sz="1200" i="1" dirty="0" smtClean="0">
                <a:solidFill>
                  <a:schemeClr val="accent5">
                    <a:lumMod val="50000"/>
                  </a:schemeClr>
                </a:solidFill>
              </a:rPr>
              <a:t>D. Celeste, BE-BI-PM </a:t>
            </a:r>
            <a:endParaRPr lang="en-GB" sz="1200" i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2719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0" y="6235183"/>
            <a:ext cx="12192000" cy="0"/>
          </a:xfrm>
          <a:prstGeom prst="line">
            <a:avLst/>
          </a:prstGeom>
          <a:ln w="158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0" y="682108"/>
            <a:ext cx="12192000" cy="0"/>
          </a:xfrm>
          <a:prstGeom prst="line">
            <a:avLst/>
          </a:prstGeom>
          <a:ln w="158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33350" y="-25778"/>
            <a:ext cx="820654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>
                <a:solidFill>
                  <a:schemeClr val="accent5">
                    <a:lumMod val="50000"/>
                  </a:schemeClr>
                </a:solidFill>
              </a:rPr>
              <a:t>Fibre radiation hardness: </a:t>
            </a:r>
            <a:r>
              <a:rPr lang="en-GB" sz="4000" b="1" dirty="0" smtClean="0">
                <a:solidFill>
                  <a:schemeClr val="accent5">
                    <a:lumMod val="50000"/>
                  </a:schemeClr>
                </a:solidFill>
              </a:rPr>
              <a:t>IRMA setup</a:t>
            </a:r>
            <a:endParaRPr lang="en-GB" sz="40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6273284"/>
            <a:ext cx="528445" cy="527566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630" y="727836"/>
            <a:ext cx="6014816" cy="3521592"/>
          </a:xfrm>
          <a:prstGeom prst="rect">
            <a:avLst/>
          </a:prstGeom>
        </p:spPr>
      </p:pic>
      <p:pic>
        <p:nvPicPr>
          <p:cNvPr id="24" name="D18EFA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 rot="5400000">
            <a:off x="7654760" y="1951294"/>
            <a:ext cx="5385822" cy="3014705"/>
          </a:xfrm>
          <a:prstGeom prst="rect">
            <a:avLst/>
          </a:prstGeom>
        </p:spPr>
      </p:pic>
      <p:sp>
        <p:nvSpPr>
          <p:cNvPr id="41" name="TextBox 40"/>
          <p:cNvSpPr txBox="1"/>
          <p:nvPr/>
        </p:nvSpPr>
        <p:spPr>
          <a:xfrm>
            <a:off x="6219296" y="4270953"/>
            <a:ext cx="2530817" cy="191535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noAutofit/>
          </a:bodyPr>
          <a:lstStyle/>
          <a:p>
            <a:pPr marL="285750" indent="-28575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1700" dirty="0" smtClean="0"/>
              <a:t>Dose Rate = 3.6kGy/h</a:t>
            </a:r>
          </a:p>
          <a:p>
            <a:pPr marL="285750" indent="-28575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1700" dirty="0" smtClean="0"/>
              <a:t>Irradiation Time = 8 d</a:t>
            </a:r>
          </a:p>
          <a:p>
            <a:pPr marL="285750" indent="-28575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1700" dirty="0" smtClean="0"/>
              <a:t>Relaxation time =  1 d</a:t>
            </a:r>
          </a:p>
          <a:p>
            <a:pPr marL="285750" indent="-28575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1700" dirty="0" err="1" smtClean="0"/>
              <a:t>Acq</a:t>
            </a:r>
            <a:r>
              <a:rPr lang="en-US" sz="1700" dirty="0" smtClean="0"/>
              <a:t>. Image delay = 15’</a:t>
            </a:r>
          </a:p>
          <a:p>
            <a:pPr marL="285750" indent="-28575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1700" dirty="0" smtClean="0"/>
              <a:t>Temperature = 24-27 </a:t>
            </a:r>
            <a:r>
              <a:rPr lang="fr-CH" sz="1700" dirty="0"/>
              <a:t>°</a:t>
            </a:r>
            <a:r>
              <a:rPr lang="en-US" sz="1700" dirty="0"/>
              <a:t>C</a:t>
            </a:r>
            <a:endParaRPr lang="en-US" sz="1700" dirty="0" smtClean="0"/>
          </a:p>
          <a:p>
            <a:endParaRPr lang="en-US" sz="1600" dirty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19296" y="727837"/>
            <a:ext cx="2530817" cy="3521592"/>
          </a:xfrm>
          <a:prstGeom prst="rect">
            <a:avLst/>
          </a:prstGeom>
        </p:spPr>
      </p:pic>
      <p:graphicFrame>
        <p:nvGraphicFramePr>
          <p:cNvPr id="42" name="Table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4531861"/>
              </p:ext>
            </p:extLst>
          </p:nvPr>
        </p:nvGraphicFramePr>
        <p:xfrm>
          <a:off x="154630" y="4270953"/>
          <a:ext cx="6014816" cy="19153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417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730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0021">
                <a:tc gridSpan="2"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Date/Time                  </a:t>
                      </a:r>
                      <a:r>
                        <a:rPr lang="en-GB" baseline="0" dirty="0" smtClean="0"/>
                        <a:t>                                  Integrated Dose [</a:t>
                      </a:r>
                      <a:r>
                        <a:rPr lang="en-GB" baseline="0" dirty="0" err="1" smtClean="0"/>
                        <a:t>Gy</a:t>
                      </a:r>
                      <a:r>
                        <a:rPr lang="en-GB" baseline="0" dirty="0" smtClean="0"/>
                        <a:t>]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0021">
                <a:tc>
                  <a:txBody>
                    <a:bodyPr/>
                    <a:lstStyle/>
                    <a:p>
                      <a:pPr algn="r" fontAlgn="ctr"/>
                      <a:r>
                        <a:rPr lang="fr-CH" sz="1800" u="none" strike="noStrike" dirty="0" smtClean="0">
                          <a:effectLst/>
                        </a:rPr>
                        <a:t>Start acquisition: 10/09/2018 14:41:03</a:t>
                      </a:r>
                      <a:endParaRPr lang="fr-CH" sz="18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0021">
                <a:tc>
                  <a:txBody>
                    <a:bodyPr/>
                    <a:lstStyle/>
                    <a:p>
                      <a:pPr algn="r" fontAlgn="ctr"/>
                      <a:r>
                        <a:rPr lang="fr-CH" sz="1800" u="none" strike="noStrike" dirty="0" smtClean="0">
                          <a:effectLst/>
                        </a:rPr>
                        <a:t>Start</a:t>
                      </a:r>
                      <a:r>
                        <a:rPr lang="fr-CH" sz="1800" u="none" strike="noStrike" baseline="0" dirty="0" smtClean="0">
                          <a:effectLst/>
                        </a:rPr>
                        <a:t> irradiation:  </a:t>
                      </a:r>
                      <a:r>
                        <a:rPr lang="fr-CH" sz="1800" u="none" strike="noStrike" dirty="0" smtClean="0">
                          <a:effectLst/>
                        </a:rPr>
                        <a:t>10/09/2018 15:14:05</a:t>
                      </a:r>
                      <a:endParaRPr lang="fr-CH" sz="18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0021">
                <a:tc>
                  <a:txBody>
                    <a:bodyPr/>
                    <a:lstStyle/>
                    <a:p>
                      <a:pPr algn="r" fontAlgn="ctr"/>
                      <a:r>
                        <a:rPr lang="fr-CH" sz="1800" u="none" strike="noStrike" dirty="0" smtClean="0">
                          <a:effectLst/>
                        </a:rPr>
                        <a:t>Stop irradiation:</a:t>
                      </a:r>
                      <a:r>
                        <a:rPr lang="fr-CH" sz="1800" u="none" strike="noStrike" baseline="0" dirty="0" smtClean="0">
                          <a:effectLst/>
                        </a:rPr>
                        <a:t>  </a:t>
                      </a:r>
                      <a:r>
                        <a:rPr lang="fr-CH" sz="1800" u="none" strike="noStrike" dirty="0" smtClean="0">
                          <a:effectLst/>
                        </a:rPr>
                        <a:t>18/09/2018 15:14:31</a:t>
                      </a:r>
                      <a:endParaRPr lang="fr-CH" sz="18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694.076 E+03</a:t>
                      </a:r>
                      <a:endParaRPr lang="fr-CH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2317">
                <a:tc>
                  <a:txBody>
                    <a:bodyPr/>
                    <a:lstStyle/>
                    <a:p>
                      <a:pPr algn="r" fontAlgn="ctr"/>
                      <a:r>
                        <a:rPr lang="fr-CH" sz="1800" u="none" strike="noStrike" dirty="0" smtClean="0">
                          <a:effectLst/>
                        </a:rPr>
                        <a:t>Stop Acquisition: 19/09/2018 14:36:25</a:t>
                      </a:r>
                      <a:endParaRPr lang="fr-CH" sz="18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694.076 E+03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5" name="TextBox 44"/>
          <p:cNvSpPr txBox="1"/>
          <p:nvPr/>
        </p:nvSpPr>
        <p:spPr>
          <a:xfrm>
            <a:off x="7861479" y="6398567"/>
            <a:ext cx="42566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 dirty="0">
                <a:solidFill>
                  <a:schemeClr val="accent5">
                    <a:lumMod val="50000"/>
                  </a:schemeClr>
                </a:solidFill>
              </a:rPr>
              <a:t>RADWG </a:t>
            </a:r>
            <a:r>
              <a:rPr lang="en-GB" sz="1200" i="1" dirty="0" smtClean="0">
                <a:solidFill>
                  <a:schemeClr val="accent5">
                    <a:lumMod val="50000"/>
                  </a:schemeClr>
                </a:solidFill>
              </a:rPr>
              <a:t>Meeting, 04th Dec 2018 </a:t>
            </a:r>
            <a:r>
              <a:rPr lang="en-GB" sz="1200" i="1" dirty="0">
                <a:solidFill>
                  <a:schemeClr val="accent5">
                    <a:lumMod val="50000"/>
                  </a:schemeClr>
                </a:solidFill>
              </a:rPr>
              <a:t>	</a:t>
            </a:r>
            <a:r>
              <a:rPr lang="en-GB" sz="1200" i="1" dirty="0" smtClean="0">
                <a:solidFill>
                  <a:schemeClr val="accent5">
                    <a:lumMod val="50000"/>
                  </a:schemeClr>
                </a:solidFill>
              </a:rPr>
              <a:t>D. Celeste, BE-BI-PM </a:t>
            </a:r>
            <a:endParaRPr lang="en-GB" sz="1200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46" name="Picture 45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38"/>
          <a:stretch/>
        </p:blipFill>
        <p:spPr>
          <a:xfrm>
            <a:off x="154630" y="727837"/>
            <a:ext cx="6014816" cy="3521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3084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video>
              <p:cMediaNode vol="100000">
                <p:cTn id="7" fill="hold" display="0">
                  <p:stCondLst>
                    <p:cond delay="indefinite"/>
                  </p:stCondLst>
                </p:cTn>
                <p:tgtEl>
                  <p:spTgt spid="24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0" y="6235183"/>
            <a:ext cx="12192000" cy="0"/>
          </a:xfrm>
          <a:prstGeom prst="line">
            <a:avLst/>
          </a:prstGeom>
          <a:ln w="158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0" y="682108"/>
            <a:ext cx="12192000" cy="0"/>
          </a:xfrm>
          <a:prstGeom prst="line">
            <a:avLst/>
          </a:prstGeom>
          <a:ln w="158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82200" y="-32398"/>
            <a:ext cx="772339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>
                <a:solidFill>
                  <a:schemeClr val="accent5">
                    <a:lumMod val="50000"/>
                  </a:schemeClr>
                </a:solidFill>
              </a:rPr>
              <a:t>Fibre radiation hardness: </a:t>
            </a:r>
            <a:r>
              <a:rPr lang="en-GB" sz="4000" b="1" dirty="0" smtClean="0">
                <a:solidFill>
                  <a:schemeClr val="accent5">
                    <a:lumMod val="50000"/>
                  </a:schemeClr>
                </a:solidFill>
              </a:rPr>
              <a:t>results (1)</a:t>
            </a:r>
            <a:endParaRPr lang="en-GB" sz="40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6273284"/>
            <a:ext cx="528445" cy="52756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20" t="12611" r="20149" b="26460"/>
          <a:stretch/>
        </p:blipFill>
        <p:spPr>
          <a:xfrm>
            <a:off x="133350" y="720992"/>
            <a:ext cx="2292911" cy="2317149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60" t="12730" r="20962" b="26341"/>
          <a:stretch/>
        </p:blipFill>
        <p:spPr>
          <a:xfrm>
            <a:off x="2523778" y="720992"/>
            <a:ext cx="2195194" cy="2317148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55" t="14178" r="20063" b="25232"/>
          <a:stretch/>
        </p:blipFill>
        <p:spPr>
          <a:xfrm>
            <a:off x="4816489" y="720992"/>
            <a:ext cx="2235477" cy="2304312"/>
          </a:xfrm>
          <a:prstGeom prst="rect">
            <a:avLst/>
          </a:prstGeom>
        </p:spPr>
      </p:pic>
      <p:sp>
        <p:nvSpPr>
          <p:cNvPr id="10" name="Right Arrow 9"/>
          <p:cNvSpPr/>
          <p:nvPr/>
        </p:nvSpPr>
        <p:spPr>
          <a:xfrm>
            <a:off x="133350" y="3384208"/>
            <a:ext cx="6918616" cy="23122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0" name="TextBox 19"/>
          <p:cNvSpPr txBox="1"/>
          <p:nvPr/>
        </p:nvSpPr>
        <p:spPr>
          <a:xfrm>
            <a:off x="31782" y="3090458"/>
            <a:ext cx="12128435" cy="389116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noAutofit/>
          </a:bodyPr>
          <a:lstStyle/>
          <a:p>
            <a:r>
              <a:rPr lang="fr-CH" sz="1600" dirty="0" err="1" smtClean="0"/>
              <a:t>Before</a:t>
            </a:r>
            <a:r>
              <a:rPr lang="fr-CH" sz="1600" dirty="0" smtClean="0"/>
              <a:t> Irradiation (0 Gy)         </a:t>
            </a:r>
            <a:r>
              <a:rPr lang="fr-CH" sz="1600" dirty="0" err="1" smtClean="0"/>
              <a:t>After</a:t>
            </a:r>
            <a:r>
              <a:rPr lang="fr-CH" sz="1600" dirty="0" smtClean="0"/>
              <a:t> Irradiation (700 </a:t>
            </a:r>
            <a:r>
              <a:rPr lang="fr-CH" sz="1600" dirty="0" err="1" smtClean="0"/>
              <a:t>kGy</a:t>
            </a:r>
            <a:r>
              <a:rPr lang="fr-CH" sz="1600" dirty="0" smtClean="0"/>
              <a:t>)   </a:t>
            </a:r>
            <a:r>
              <a:rPr lang="fr-CH" sz="1600" dirty="0" err="1" smtClean="0"/>
              <a:t>After</a:t>
            </a:r>
            <a:r>
              <a:rPr lang="fr-CH" sz="1600" dirty="0" smtClean="0"/>
              <a:t> relaxation (700 </a:t>
            </a:r>
            <a:r>
              <a:rPr lang="fr-CH" sz="1600" dirty="0" err="1" smtClean="0"/>
              <a:t>kGy</a:t>
            </a:r>
            <a:r>
              <a:rPr lang="fr-CH" sz="1600" dirty="0" smtClean="0"/>
              <a:t>)</a:t>
            </a:r>
            <a:endParaRPr lang="fr-CH" sz="1600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0112" y="720992"/>
            <a:ext cx="4232391" cy="297426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1" name="TextBox 10"/>
          <p:cNvSpPr txBox="1"/>
          <p:nvPr/>
        </p:nvSpPr>
        <p:spPr>
          <a:xfrm>
            <a:off x="2124575" y="70806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</a:t>
            </a:r>
            <a:endParaRPr lang="fr-CH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417286" y="68210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2</a:t>
            </a:r>
            <a:endParaRPr lang="fr-CH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750280" y="70806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3</a:t>
            </a:r>
            <a:endParaRPr lang="fr-CH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891712" y="987272"/>
            <a:ext cx="288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1</a:t>
            </a:r>
            <a:endParaRPr lang="fr-CH" sz="1600" b="1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0923670" y="3179903"/>
            <a:ext cx="288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2</a:t>
            </a:r>
            <a:endParaRPr lang="fr-CH" sz="1600" b="1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1263022" y="2628466"/>
            <a:ext cx="288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3</a:t>
            </a:r>
            <a:endParaRPr lang="fr-CH" sz="1600" b="1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 rot="16200000">
            <a:off x="-452007" y="4662820"/>
            <a:ext cx="1559833" cy="389116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noAutofit/>
          </a:bodyPr>
          <a:lstStyle/>
          <a:p>
            <a:r>
              <a:rPr lang="fr-CH" sz="1600" b="1" dirty="0" smtClean="0">
                <a:solidFill>
                  <a:srgbClr val="FF0000"/>
                </a:solidFill>
              </a:rPr>
              <a:t>NORMALIZATION</a:t>
            </a:r>
            <a:endParaRPr lang="fr-CH" sz="1600" b="1" dirty="0">
              <a:solidFill>
                <a:srgbClr val="FF0000"/>
              </a:solidFill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775" t="24441" r="19776" b="18106"/>
          <a:stretch/>
        </p:blipFill>
        <p:spPr>
          <a:xfrm>
            <a:off x="522468" y="3773472"/>
            <a:ext cx="2266385" cy="2246029"/>
          </a:xfrm>
          <a:prstGeom prst="rect">
            <a:avLst/>
          </a:prstGeom>
        </p:spPr>
      </p:pic>
      <p:sp>
        <p:nvSpPr>
          <p:cNvPr id="29" name="Right Arrow 28"/>
          <p:cNvSpPr/>
          <p:nvPr/>
        </p:nvSpPr>
        <p:spPr>
          <a:xfrm>
            <a:off x="2793434" y="4700525"/>
            <a:ext cx="294354" cy="52938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616" y="720991"/>
            <a:ext cx="4905887" cy="5267316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32" name="Group 31"/>
          <p:cNvGrpSpPr/>
          <p:nvPr/>
        </p:nvGrpSpPr>
        <p:grpSpPr>
          <a:xfrm>
            <a:off x="3090165" y="4540489"/>
            <a:ext cx="3968361" cy="919301"/>
            <a:chOff x="6426930" y="3419809"/>
            <a:chExt cx="5256558" cy="1061251"/>
          </a:xfrm>
        </p:grpSpPr>
        <p:pic>
          <p:nvPicPr>
            <p:cNvPr id="33" name="Picture 32"/>
            <p:cNvPicPr>
              <a:picLocks noChangeAspect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68" t="26889" r="9356" b="27408"/>
            <a:stretch/>
          </p:blipFill>
          <p:spPr>
            <a:xfrm>
              <a:off x="6426930" y="3419809"/>
              <a:ext cx="5256558" cy="1061251"/>
            </a:xfrm>
            <a:prstGeom prst="rect">
              <a:avLst/>
            </a:prstGeom>
          </p:spPr>
        </p:pic>
        <p:sp>
          <p:nvSpPr>
            <p:cNvPr id="34" name="Rectangle 33"/>
            <p:cNvSpPr/>
            <p:nvPr/>
          </p:nvSpPr>
          <p:spPr>
            <a:xfrm>
              <a:off x="6782764" y="3734557"/>
              <a:ext cx="156033" cy="300942"/>
            </a:xfrm>
            <a:prstGeom prst="rect">
              <a:avLst/>
            </a:prstGeom>
            <a:no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7211876" y="3726029"/>
              <a:ext cx="309536" cy="300942"/>
            </a:xfrm>
            <a:prstGeom prst="rect">
              <a:avLst/>
            </a:prstGeom>
            <a:noFill/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7892213" y="3732329"/>
              <a:ext cx="309536" cy="300942"/>
            </a:xfrm>
            <a:prstGeom prst="rect">
              <a:avLst/>
            </a:prstGeom>
            <a:noFill/>
            <a:ln w="381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8601026" y="3726029"/>
              <a:ext cx="309536" cy="300942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9280260" y="3726029"/>
              <a:ext cx="309536" cy="300942"/>
            </a:xfrm>
            <a:prstGeom prst="rect">
              <a:avLst/>
            </a:prstGeom>
            <a:noFill/>
            <a:ln w="3810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10030045" y="3722982"/>
              <a:ext cx="309536" cy="300942"/>
            </a:xfrm>
            <a:prstGeom prst="rect">
              <a:avLst/>
            </a:prstGeom>
            <a:noFill/>
            <a:ln w="38100">
              <a:solidFill>
                <a:srgbClr val="92544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10625062" y="3722982"/>
              <a:ext cx="309536" cy="300942"/>
            </a:xfrm>
            <a:prstGeom prst="rect">
              <a:avLst/>
            </a:prstGeom>
            <a:noFill/>
            <a:ln w="38100">
              <a:solidFill>
                <a:srgbClr val="F983E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41" name="Rectangle 40"/>
            <p:cNvSpPr/>
            <p:nvPr/>
          </p:nvSpPr>
          <p:spPr>
            <a:xfrm>
              <a:off x="11252024" y="3724909"/>
              <a:ext cx="207040" cy="300942"/>
            </a:xfrm>
            <a:prstGeom prst="rect">
              <a:avLst/>
            </a:prstGeom>
            <a:noFill/>
            <a:ln w="3810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7861479" y="6398567"/>
            <a:ext cx="42566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 dirty="0">
                <a:solidFill>
                  <a:schemeClr val="accent5">
                    <a:lumMod val="50000"/>
                  </a:schemeClr>
                </a:solidFill>
              </a:rPr>
              <a:t>RADWG </a:t>
            </a:r>
            <a:r>
              <a:rPr lang="en-GB" sz="1200" i="1" dirty="0" smtClean="0">
                <a:solidFill>
                  <a:schemeClr val="accent5">
                    <a:lumMod val="50000"/>
                  </a:schemeClr>
                </a:solidFill>
              </a:rPr>
              <a:t>Meeting, 04th Dec 2018 </a:t>
            </a:r>
            <a:r>
              <a:rPr lang="en-GB" sz="1200" i="1" dirty="0">
                <a:solidFill>
                  <a:schemeClr val="accent5">
                    <a:lumMod val="50000"/>
                  </a:schemeClr>
                </a:solidFill>
              </a:rPr>
              <a:t>	</a:t>
            </a:r>
            <a:r>
              <a:rPr lang="en-GB" sz="1200" i="1" dirty="0" smtClean="0">
                <a:solidFill>
                  <a:schemeClr val="accent5">
                    <a:lumMod val="50000"/>
                  </a:schemeClr>
                </a:solidFill>
              </a:rPr>
              <a:t>D. Celeste, BE-BI-PM </a:t>
            </a:r>
            <a:endParaRPr lang="en-GB" sz="1200" i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5565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6501384" y="1039261"/>
            <a:ext cx="5612717" cy="46300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noAutofit/>
          </a:bodyPr>
          <a:lstStyle/>
          <a:p>
            <a:r>
              <a:rPr lang="fr-CH" dirty="0" err="1" smtClean="0"/>
              <a:t>Analysis</a:t>
            </a:r>
            <a:r>
              <a:rPr lang="fr-CH" dirty="0" smtClean="0"/>
              <a:t>:</a:t>
            </a:r>
          </a:p>
          <a:p>
            <a:endParaRPr lang="fr-CH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smtClean="0"/>
              <a:t>Images </a:t>
            </a:r>
            <a:r>
              <a:rPr lang="fr-CH" dirty="0" err="1" smtClean="0"/>
              <a:t>selected</a:t>
            </a:r>
            <a:r>
              <a:rPr lang="fr-CH" dirty="0" smtClean="0"/>
              <a:t> </a:t>
            </a:r>
            <a:r>
              <a:rPr lang="fr-CH" dirty="0" err="1" smtClean="0"/>
              <a:t>every</a:t>
            </a:r>
            <a:r>
              <a:rPr lang="fr-CH" dirty="0" smtClean="0"/>
              <a:t> 10 </a:t>
            </a:r>
            <a:r>
              <a:rPr lang="fr-CH" dirty="0" err="1" smtClean="0"/>
              <a:t>kGy</a:t>
            </a:r>
            <a:endParaRPr lang="fr-CH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smtClean="0"/>
              <a:t>Up to </a:t>
            </a:r>
            <a:r>
              <a:rPr lang="fr-CH" dirty="0" err="1" smtClean="0"/>
              <a:t>Dtot</a:t>
            </a:r>
            <a:r>
              <a:rPr lang="fr-CH" dirty="0" smtClean="0"/>
              <a:t> = 240 </a:t>
            </a:r>
            <a:r>
              <a:rPr lang="fr-CH" dirty="0" err="1" smtClean="0"/>
              <a:t>kGy</a:t>
            </a:r>
            <a:r>
              <a:rPr lang="fr-CH" dirty="0" smtClean="0"/>
              <a:t> (3 </a:t>
            </a:r>
            <a:r>
              <a:rPr lang="fr-CH" dirty="0" err="1" smtClean="0"/>
              <a:t>days</a:t>
            </a:r>
            <a:r>
              <a:rPr lang="fr-CH" dirty="0"/>
              <a:t>)</a:t>
            </a:r>
            <a:endParaRPr lang="fr-CH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err="1" smtClean="0"/>
              <a:t>Normalized</a:t>
            </a:r>
            <a:r>
              <a:rPr lang="fr-CH" dirty="0" smtClean="0"/>
              <a:t> to </a:t>
            </a:r>
            <a:r>
              <a:rPr lang="fr-CH" dirty="0" err="1" smtClean="0"/>
              <a:t>reference</a:t>
            </a:r>
            <a:endParaRPr lang="fr-CH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dirty="0"/>
          </a:p>
          <a:p>
            <a:r>
              <a:rPr lang="fr-CH" dirty="0" err="1" smtClean="0"/>
              <a:t>Results</a:t>
            </a:r>
            <a:r>
              <a:rPr lang="fr-CH" dirty="0" smtClean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smtClean="0"/>
              <a:t>Center stable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err="1" smtClean="0"/>
              <a:t>Edges</a:t>
            </a:r>
            <a:r>
              <a:rPr lang="fr-CH" dirty="0" smtClean="0"/>
              <a:t> down to 50%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dirty="0"/>
          </a:p>
          <a:p>
            <a:endParaRPr lang="fr-CH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0" y="6235183"/>
            <a:ext cx="12192000" cy="0"/>
          </a:xfrm>
          <a:prstGeom prst="line">
            <a:avLst/>
          </a:prstGeom>
          <a:ln w="158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0" y="682108"/>
            <a:ext cx="12192000" cy="0"/>
          </a:xfrm>
          <a:prstGeom prst="line">
            <a:avLst/>
          </a:prstGeom>
          <a:ln w="158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33350" y="-25778"/>
            <a:ext cx="783881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>
                <a:solidFill>
                  <a:schemeClr val="accent5">
                    <a:lumMod val="50000"/>
                  </a:schemeClr>
                </a:solidFill>
              </a:rPr>
              <a:t>Fibre radiation hardness: </a:t>
            </a:r>
            <a:r>
              <a:rPr lang="en-GB" sz="4000" b="1" dirty="0" smtClean="0">
                <a:solidFill>
                  <a:schemeClr val="accent5">
                    <a:lumMod val="50000"/>
                  </a:schemeClr>
                </a:solidFill>
              </a:rPr>
              <a:t>results (2)</a:t>
            </a:r>
            <a:endParaRPr lang="en-GB" sz="40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6273284"/>
            <a:ext cx="528445" cy="527566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76200" y="1039261"/>
            <a:ext cx="5917800" cy="46300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noAutofit/>
          </a:bodyPr>
          <a:lstStyle/>
          <a:p>
            <a:r>
              <a:rPr lang="fr-CH" dirty="0" err="1" smtClean="0"/>
              <a:t>Analysis</a:t>
            </a:r>
            <a:r>
              <a:rPr lang="fr-CH" dirty="0" smtClean="0"/>
              <a:t>:</a:t>
            </a:r>
          </a:p>
          <a:p>
            <a:endParaRPr lang="fr-CH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smtClean="0"/>
              <a:t>Images </a:t>
            </a:r>
            <a:r>
              <a:rPr lang="fr-CH" dirty="0" err="1" smtClean="0"/>
              <a:t>selected</a:t>
            </a:r>
            <a:r>
              <a:rPr lang="fr-CH" dirty="0" smtClean="0"/>
              <a:t> </a:t>
            </a:r>
            <a:r>
              <a:rPr lang="fr-CH" dirty="0" err="1" smtClean="0"/>
              <a:t>every</a:t>
            </a:r>
            <a:r>
              <a:rPr lang="fr-CH" dirty="0" smtClean="0"/>
              <a:t> 10 </a:t>
            </a:r>
            <a:r>
              <a:rPr lang="fr-CH" dirty="0" err="1" smtClean="0"/>
              <a:t>kGy</a:t>
            </a:r>
            <a:endParaRPr lang="fr-CH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err="1" smtClean="0"/>
              <a:t>From</a:t>
            </a:r>
            <a:r>
              <a:rPr lang="fr-CH" dirty="0" smtClean="0"/>
              <a:t> Day  3 to Day 8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err="1" smtClean="0"/>
              <a:t>From</a:t>
            </a:r>
            <a:r>
              <a:rPr lang="fr-CH" dirty="0" smtClean="0"/>
              <a:t> 240 </a:t>
            </a:r>
            <a:r>
              <a:rPr lang="fr-CH" dirty="0" err="1" smtClean="0"/>
              <a:t>kGy</a:t>
            </a:r>
            <a:r>
              <a:rPr lang="fr-CH" dirty="0" smtClean="0"/>
              <a:t> to 700 </a:t>
            </a:r>
            <a:r>
              <a:rPr lang="fr-CH" dirty="0" err="1" smtClean="0"/>
              <a:t>kGy</a:t>
            </a:r>
            <a:endParaRPr lang="fr-CH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err="1" smtClean="0"/>
              <a:t>Normalized</a:t>
            </a:r>
            <a:r>
              <a:rPr lang="fr-CH" dirty="0" smtClean="0"/>
              <a:t> to </a:t>
            </a:r>
            <a:r>
              <a:rPr lang="fr-CH" dirty="0" err="1" smtClean="0"/>
              <a:t>reference</a:t>
            </a:r>
            <a:endParaRPr lang="fr-CH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dirty="0"/>
          </a:p>
          <a:p>
            <a:r>
              <a:rPr lang="fr-CH" dirty="0" err="1" smtClean="0"/>
              <a:t>Results</a:t>
            </a:r>
            <a:r>
              <a:rPr lang="fr-CH" dirty="0" smtClean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smtClean="0"/>
              <a:t>Center </a:t>
            </a:r>
            <a:r>
              <a:rPr lang="fr-CH" dirty="0" err="1" smtClean="0"/>
              <a:t>starts</a:t>
            </a:r>
            <a:r>
              <a:rPr lang="fr-CH" dirty="0" smtClean="0"/>
              <a:t> </a:t>
            </a:r>
            <a:r>
              <a:rPr lang="fr-CH" dirty="0" err="1" smtClean="0"/>
              <a:t>decreasing</a:t>
            </a:r>
            <a:r>
              <a:rPr lang="fr-CH" dirty="0" smtClean="0"/>
              <a:t> </a:t>
            </a:r>
            <a:r>
              <a:rPr lang="fr-CH" dirty="0" err="1" smtClean="0"/>
              <a:t>faster</a:t>
            </a:r>
            <a:r>
              <a:rPr lang="fr-CH" dirty="0" smtClean="0"/>
              <a:t> </a:t>
            </a:r>
          </a:p>
          <a:p>
            <a:r>
              <a:rPr lang="fr-CH" dirty="0" smtClean="0"/>
              <a:t>      down to 70 %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err="1" smtClean="0"/>
              <a:t>Edges</a:t>
            </a:r>
            <a:r>
              <a:rPr lang="fr-CH" dirty="0" smtClean="0"/>
              <a:t> down to 30 %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dirty="0"/>
          </a:p>
          <a:p>
            <a:endParaRPr lang="fr-CH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1384" y="1039261"/>
            <a:ext cx="5612717" cy="4630063"/>
          </a:xfrm>
          <a:prstGeom prst="rect">
            <a:avLst/>
          </a:prstGeom>
          <a:ln>
            <a:solidFill>
              <a:schemeClr val="bg2">
                <a:lumMod val="25000"/>
              </a:schemeClr>
            </a:solidFill>
          </a:ln>
        </p:spPr>
      </p:pic>
      <p:sp>
        <p:nvSpPr>
          <p:cNvPr id="14" name="Down Arrow 13"/>
          <p:cNvSpPr/>
          <p:nvPr/>
        </p:nvSpPr>
        <p:spPr>
          <a:xfrm>
            <a:off x="9391490" y="1505481"/>
            <a:ext cx="165959" cy="184881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5" name="Down Arrow 14"/>
          <p:cNvSpPr/>
          <p:nvPr/>
        </p:nvSpPr>
        <p:spPr>
          <a:xfrm>
            <a:off x="7431024" y="3662972"/>
            <a:ext cx="153306" cy="1245009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6" name="Down Arrow 15"/>
          <p:cNvSpPr/>
          <p:nvPr/>
        </p:nvSpPr>
        <p:spPr>
          <a:xfrm>
            <a:off x="11400972" y="3525813"/>
            <a:ext cx="153306" cy="1245009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99" y="1039259"/>
            <a:ext cx="5917801" cy="4630065"/>
          </a:xfrm>
          <a:prstGeom prst="rect">
            <a:avLst/>
          </a:prstGeom>
          <a:ln>
            <a:solidFill>
              <a:schemeClr val="bg2">
                <a:lumMod val="25000"/>
              </a:schemeClr>
            </a:solidFill>
          </a:ln>
        </p:spPr>
      </p:pic>
      <p:sp>
        <p:nvSpPr>
          <p:cNvPr id="11" name="Down Arrow 10"/>
          <p:cNvSpPr/>
          <p:nvPr/>
        </p:nvSpPr>
        <p:spPr>
          <a:xfrm>
            <a:off x="1088821" y="2146233"/>
            <a:ext cx="175885" cy="184881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2" name="Down Arrow 11"/>
          <p:cNvSpPr/>
          <p:nvPr/>
        </p:nvSpPr>
        <p:spPr>
          <a:xfrm>
            <a:off x="5193783" y="2210241"/>
            <a:ext cx="175885" cy="184881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9" name="TextBox 18"/>
          <p:cNvSpPr txBox="1"/>
          <p:nvPr/>
        </p:nvSpPr>
        <p:spPr>
          <a:xfrm>
            <a:off x="7861479" y="6398567"/>
            <a:ext cx="42566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 dirty="0">
                <a:solidFill>
                  <a:schemeClr val="accent5">
                    <a:lumMod val="50000"/>
                  </a:schemeClr>
                </a:solidFill>
              </a:rPr>
              <a:t>RADWG </a:t>
            </a:r>
            <a:r>
              <a:rPr lang="en-GB" sz="1200" i="1" dirty="0" smtClean="0">
                <a:solidFill>
                  <a:schemeClr val="accent5">
                    <a:lumMod val="50000"/>
                  </a:schemeClr>
                </a:solidFill>
              </a:rPr>
              <a:t>Meeting, 04th Dec 2018 </a:t>
            </a:r>
            <a:r>
              <a:rPr lang="en-GB" sz="1200" i="1" dirty="0">
                <a:solidFill>
                  <a:schemeClr val="accent5">
                    <a:lumMod val="50000"/>
                  </a:schemeClr>
                </a:solidFill>
              </a:rPr>
              <a:t>	</a:t>
            </a:r>
            <a:r>
              <a:rPr lang="en-GB" sz="1200" i="1" dirty="0" smtClean="0">
                <a:solidFill>
                  <a:schemeClr val="accent5">
                    <a:lumMod val="50000"/>
                  </a:schemeClr>
                </a:solidFill>
              </a:rPr>
              <a:t>D. Celeste, BE-BI-PM </a:t>
            </a:r>
            <a:endParaRPr lang="en-GB" sz="1200" i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0398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1" grpId="0" animBg="1"/>
      <p:bldP spid="11" grpId="1" animBg="1"/>
      <p:bldP spid="12" grpId="0" animBg="1"/>
      <p:bldP spid="12" grpId="1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11951</TotalTime>
  <Words>2373</Words>
  <Application>Microsoft Office PowerPoint</Application>
  <PresentationFormat>Widescreen</PresentationFormat>
  <Paragraphs>687</Paragraphs>
  <Slides>39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6" baseType="lpstr">
      <vt:lpstr>Arial</vt:lpstr>
      <vt:lpstr>Calibri</vt:lpstr>
      <vt:lpstr>Calibri Light</vt:lpstr>
      <vt:lpstr>Cambria Math</vt:lpstr>
      <vt:lpstr>Trebuchet MS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Relaxation time profiles</vt:lpstr>
      <vt:lpstr>Spikes vs Temperature</vt:lpstr>
      <vt:lpstr>Temperature corrected profiles</vt:lpstr>
      <vt:lpstr>PowerPoint Presentation</vt:lpstr>
      <vt:lpstr>Picture of the setup: example with two 25mm lens</vt:lpstr>
      <vt:lpstr>Study of the effect of 180° rotation </vt:lpstr>
      <vt:lpstr>Study of the effect of 180° rotation </vt:lpstr>
      <vt:lpstr>Beam profile imaging with optical fibers</vt:lpstr>
      <vt:lpstr>Acquired images: same MAG on camera</vt:lpstr>
      <vt:lpstr>X-integrated light profile (a.u.)</vt:lpstr>
      <vt:lpstr>X-integrated light profile (a.u.)</vt:lpstr>
      <vt:lpstr>X-integrated light profile (a.u.)</vt:lpstr>
      <vt:lpstr>Effect of the presence of the optical fiber</vt:lpstr>
      <vt:lpstr>Light attenuation in fibers</vt:lpstr>
      <vt:lpstr>Reproducible measurements (camera texp  = 20 ms)</vt:lpstr>
      <vt:lpstr>Resolution loss: analysis of the central square</vt:lpstr>
      <vt:lpstr>Comparison with Eyepiece</vt:lpstr>
      <vt:lpstr>Comparison with eye-piece</vt:lpstr>
      <vt:lpstr>Comparison with eye-piece</vt:lpstr>
      <vt:lpstr>Best images</vt:lpstr>
      <vt:lpstr>Fiber radiation hardness: mapping test set up</vt:lpstr>
      <vt:lpstr>Choice of the distance </vt:lpstr>
      <vt:lpstr>Uniformity check</vt:lpstr>
      <vt:lpstr>Starting irradiation test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Stephane Burger</dc:creator>
  <cp:lastModifiedBy>Damiano Celeste</cp:lastModifiedBy>
  <cp:revision>165</cp:revision>
  <dcterms:created xsi:type="dcterms:W3CDTF">2017-02-03T09:54:30Z</dcterms:created>
  <dcterms:modified xsi:type="dcterms:W3CDTF">2018-12-03T14:28:56Z</dcterms:modified>
</cp:coreProperties>
</file>