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y="5143500" cx="9144000"/>
  <p:notesSz cx="6858000" cy="9144000"/>
  <p:embeddedFontLst>
    <p:embeddedFont>
      <p:font typeface="Roboto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4" name="Luisa Sánchez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italic.fntdata"/><Relationship Id="rId20" Type="http://schemas.openxmlformats.org/officeDocument/2006/relationships/slide" Target="slides/slide14.xml"/><Relationship Id="rId41" Type="http://schemas.openxmlformats.org/officeDocument/2006/relationships/font" Target="fonts/Roboto-bold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Roboto-bold.fntdata"/><Relationship Id="rId16" Type="http://schemas.openxmlformats.org/officeDocument/2006/relationships/slide" Target="slides/slide10.xml"/><Relationship Id="rId38" Type="http://schemas.openxmlformats.org/officeDocument/2006/relationships/font" Target="fonts/Roboto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8-11-30T16:29:53.544">
    <p:pos x="3980" y="1265"/>
    <p:text>Root Means Square
-Maybe a line under 0.1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2" dt="2018-12-03T14:27:24.447">
    <p:pos x="331" y="1804"/>
    <p:text>following the development of FESA class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3" dt="2018-11-28T16:15:21.178">
    <p:pos x="520" y="499"/>
    <p:text>reference for the restart</p:tex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4" dt="2018-11-26T14:22:17.371">
    <p:pos x="243" y="449"/>
    <p:text>global view for the raw traces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5e800d9bb_1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45e800d9bb_1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45e800d9bb_1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45e800d9bb_1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46ff96702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46ff96702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6ff967029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6ff967029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473e024b40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473e024b40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4968d25978_4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4968d25978_4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46ff96702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46ff96702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4968d25978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4968d25978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473e024b40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473e024b40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473e024b40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473e024b4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5e800d9bb_1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5e800d9bb_1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473e024b40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473e024b40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473e024b40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473e024b40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45e800d9bb_1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45e800d9bb_1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473e024b4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473e024b4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473e024b40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473e024b40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473e024b40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473e024b40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45e800d9bb_1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45e800d9bb_1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473e024b40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473e024b4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473e024b40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473e024b40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473e024b40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473e024b40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5e800d9bb_1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45e800d9bb_1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473e024b40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473e024b40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473e024b40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473e024b40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6ff967029_6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6ff967029_6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6ff967029_6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6ff967029_6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45e800d9bb_1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45e800d9bb_1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45e800d9bb_1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45e800d9bb_1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45e800d9bb_1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45e800d9bb_1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5e800d9bb_1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45e800d9bb_1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</a:defRPr>
            </a:lvl1pPr>
            <a:lvl2pPr lvl="1" rtl="0">
              <a:buNone/>
              <a:defRPr>
                <a:solidFill>
                  <a:schemeClr val="dk2"/>
                </a:solidFill>
              </a:defRPr>
            </a:lvl2pPr>
            <a:lvl3pPr lvl="2" rtl="0">
              <a:buNone/>
              <a:defRPr>
                <a:solidFill>
                  <a:schemeClr val="dk2"/>
                </a:solidFill>
              </a:defRPr>
            </a:lvl3pPr>
            <a:lvl4pPr lvl="3" rtl="0">
              <a:buNone/>
              <a:defRPr>
                <a:solidFill>
                  <a:schemeClr val="dk2"/>
                </a:solidFill>
              </a:defRPr>
            </a:lvl4pPr>
            <a:lvl5pPr lvl="4" rtl="0">
              <a:buNone/>
              <a:defRPr>
                <a:solidFill>
                  <a:schemeClr val="dk2"/>
                </a:solidFill>
              </a:defRPr>
            </a:lvl5pPr>
            <a:lvl6pPr lvl="5" rtl="0">
              <a:buNone/>
              <a:defRPr>
                <a:solidFill>
                  <a:schemeClr val="dk2"/>
                </a:solidFill>
              </a:defRPr>
            </a:lvl6pPr>
            <a:lvl7pPr lvl="6" rtl="0">
              <a:buNone/>
              <a:defRPr>
                <a:solidFill>
                  <a:schemeClr val="dk2"/>
                </a:solidFill>
              </a:defRPr>
            </a:lvl7pPr>
            <a:lvl8pPr lvl="7" rtl="0">
              <a:buNone/>
              <a:defRPr>
                <a:solidFill>
                  <a:schemeClr val="dk2"/>
                </a:solidFill>
              </a:defRPr>
            </a:lvl8pPr>
            <a:lvl9pPr lvl="8" rtl="0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Relationship Id="rId4" Type="http://schemas.openxmlformats.org/officeDocument/2006/relationships/image" Target="../media/image17.png"/><Relationship Id="rId5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comments" Target="../comments/comment1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24.png"/><Relationship Id="rId9" Type="http://schemas.openxmlformats.org/officeDocument/2006/relationships/image" Target="../media/image32.png"/><Relationship Id="rId5" Type="http://schemas.openxmlformats.org/officeDocument/2006/relationships/image" Target="../media/image2.png"/><Relationship Id="rId6" Type="http://schemas.openxmlformats.org/officeDocument/2006/relationships/image" Target="../media/image7.png"/><Relationship Id="rId7" Type="http://schemas.openxmlformats.org/officeDocument/2006/relationships/image" Target="../media/image18.png"/><Relationship Id="rId8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27.gif"/><Relationship Id="rId5" Type="http://schemas.openxmlformats.org/officeDocument/2006/relationships/image" Target="../media/image8.png"/><Relationship Id="rId6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5" Type="http://schemas.openxmlformats.org/officeDocument/2006/relationships/image" Target="../media/image2.png"/><Relationship Id="rId6" Type="http://schemas.openxmlformats.org/officeDocument/2006/relationships/image" Target="../media/image1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6.png"/><Relationship Id="rId4" Type="http://schemas.openxmlformats.org/officeDocument/2006/relationships/image" Target="../media/image29.png"/><Relationship Id="rId5" Type="http://schemas.openxmlformats.org/officeDocument/2006/relationships/image" Target="../media/image9.png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comments" Target="../comments/comment2.xml"/><Relationship Id="rId4" Type="http://schemas.openxmlformats.org/officeDocument/2006/relationships/image" Target="../media/image2.png"/><Relationship Id="rId5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comments" Target="../comments/comment3.xml"/><Relationship Id="rId4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png"/><Relationship Id="rId4" Type="http://schemas.openxmlformats.org/officeDocument/2006/relationships/image" Target="../media/image25.png"/><Relationship Id="rId5" Type="http://schemas.openxmlformats.org/officeDocument/2006/relationships/image" Target="../media/image21.jpg"/><Relationship Id="rId6" Type="http://schemas.openxmlformats.org/officeDocument/2006/relationships/image" Target="../media/image12.png"/><Relationship Id="rId7" Type="http://schemas.openxmlformats.org/officeDocument/2006/relationships/image" Target="../media/image1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1.gif"/><Relationship Id="rId4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0.gif"/><Relationship Id="rId4" Type="http://schemas.openxmlformats.org/officeDocument/2006/relationships/image" Target="../media/image13.png"/><Relationship Id="rId5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0.gif"/><Relationship Id="rId4" Type="http://schemas.openxmlformats.org/officeDocument/2006/relationships/image" Target="../media/image2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comments" Target="../comments/comment4.xml"/><Relationship Id="rId4" Type="http://schemas.openxmlformats.org/officeDocument/2006/relationships/image" Target="../media/image2.png"/><Relationship Id="rId5" Type="http://schemas.openxmlformats.org/officeDocument/2006/relationships/image" Target="../media/image2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3.png"/><Relationship Id="rId4" Type="http://schemas.openxmlformats.org/officeDocument/2006/relationships/image" Target="../media/image14.jp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gif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1B4283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335450" y="572375"/>
            <a:ext cx="8678700" cy="363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6000"/>
              <a:t>Software for the new BPM systems in LEIR</a:t>
            </a:r>
            <a:endParaRPr b="1" sz="6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rgbClr val="CFE2F3"/>
                </a:solidFill>
              </a:rPr>
              <a:t>Luisa Sanchez Avivar</a:t>
            </a:r>
            <a:endParaRPr sz="1400">
              <a:solidFill>
                <a:srgbClr val="CFE2F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>
                <a:solidFill>
                  <a:srgbClr val="CFE2F3"/>
                </a:solidFill>
              </a:rPr>
              <a:t>BI-SW</a:t>
            </a:r>
            <a:endParaRPr sz="1400">
              <a:solidFill>
                <a:srgbClr val="CFE2F3"/>
              </a:solidFill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4850" y="4124500"/>
            <a:ext cx="1029150" cy="101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Ring Orbit  </a:t>
            </a:r>
            <a:r>
              <a:rPr b="1" i="1" lang="es">
                <a:solidFill>
                  <a:schemeClr val="lt2"/>
                </a:solidFill>
              </a:rPr>
              <a:t>What did we do?</a:t>
            </a:r>
            <a:endParaRPr b="1" i="1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2"/>
          <p:cNvSpPr txBox="1"/>
          <p:nvPr>
            <p:ph idx="4294967295" type="body"/>
          </p:nvPr>
        </p:nvSpPr>
        <p:spPr>
          <a:xfrm>
            <a:off x="379675" y="1395550"/>
            <a:ext cx="8520600" cy="7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 digital 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acquisition system 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DSP-based 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was installed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by Ole Marqversen and other staff from BE-BI-PI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2"/>
          <p:cNvSpPr txBox="1"/>
          <p:nvPr>
            <p:ph idx="4294967295" type="body"/>
          </p:nvPr>
        </p:nvSpPr>
        <p:spPr>
          <a:xfrm>
            <a:off x="379675" y="2538550"/>
            <a:ext cx="8520600" cy="164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BPMADLNA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class development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i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existing common class for AD and ELENA was reused and adapted</a:t>
            </a:r>
            <a:endParaRPr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i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</a:t>
            </a:r>
            <a:r>
              <a:rPr i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iver upgrade was needed for trajectory feature</a:t>
            </a:r>
            <a:endParaRPr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i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Re-Commissioning of orbit feature after the driver upgrade</a:t>
            </a:r>
            <a:endParaRPr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2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10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199" name="Google Shape;199;p22"/>
          <p:cNvPicPr preferRelativeResize="0"/>
          <p:nvPr/>
        </p:nvPicPr>
        <p:blipFill rotWithShape="1">
          <a:blip r:embed="rId3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3"/>
          <p:cNvSpPr txBox="1"/>
          <p:nvPr/>
        </p:nvSpPr>
        <p:spPr>
          <a:xfrm>
            <a:off x="570200" y="2262475"/>
            <a:ext cx="3861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▷</a:t>
            </a:r>
            <a:endParaRPr/>
          </a:p>
        </p:txBody>
      </p:sp>
      <p:sp>
        <p:nvSpPr>
          <p:cNvPr id="205" name="Google Shape;205;p23"/>
          <p:cNvSpPr txBox="1"/>
          <p:nvPr>
            <p:ph type="ctrTitle"/>
          </p:nvPr>
        </p:nvSpPr>
        <p:spPr>
          <a:xfrm>
            <a:off x="902900" y="815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LEIR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The Orbit System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Ring Orbit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Challenge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Solution</a:t>
            </a:r>
            <a:endParaRPr sz="2400">
              <a:solidFill>
                <a:srgbClr val="FFFFFF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</a:rPr>
              <a:t>Results</a:t>
            </a:r>
            <a:endParaRPr b="1"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MXBPM </a:t>
            </a:r>
            <a:r>
              <a:rPr lang="es" sz="2400">
                <a:solidFill>
                  <a:schemeClr val="accent6"/>
                </a:solidFill>
              </a:rPr>
              <a:t>Expert </a:t>
            </a:r>
            <a:r>
              <a:rPr lang="es" sz="2400">
                <a:solidFill>
                  <a:schemeClr val="accent6"/>
                </a:solidFill>
              </a:rPr>
              <a:t>GUI 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Injection Line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Challenge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Bpmli Expert GUI</a:t>
            </a:r>
            <a:endParaRPr sz="18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 txBox="1"/>
          <p:nvPr>
            <p:ph idx="4294967295" type="title"/>
          </p:nvPr>
        </p:nvSpPr>
        <p:spPr>
          <a:xfrm>
            <a:off x="311700" y="2576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Results  </a:t>
            </a:r>
            <a:r>
              <a:rPr b="1" i="1" lang="es">
                <a:solidFill>
                  <a:schemeClr val="lt2"/>
                </a:solidFill>
              </a:rPr>
              <a:t>Orbit comparison</a:t>
            </a:r>
            <a:endParaRPr/>
          </a:p>
        </p:txBody>
      </p:sp>
      <p:pic>
        <p:nvPicPr>
          <p:cNvPr id="211" name="Google Shape;21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250" y="2957231"/>
            <a:ext cx="5473862" cy="1778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9250" y="801125"/>
            <a:ext cx="5473873" cy="1932013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4"/>
          <p:cNvSpPr txBox="1"/>
          <p:nvPr/>
        </p:nvSpPr>
        <p:spPr>
          <a:xfrm rot="-5400000">
            <a:off x="-184025" y="3758950"/>
            <a:ext cx="12132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45818E"/>
                </a:solidFill>
              </a:rPr>
              <a:t>VERTICAL</a:t>
            </a:r>
            <a:endParaRPr b="1" sz="1200">
              <a:solidFill>
                <a:srgbClr val="45818E"/>
              </a:solidFill>
            </a:endParaRPr>
          </a:p>
        </p:txBody>
      </p:sp>
      <p:sp>
        <p:nvSpPr>
          <p:cNvPr id="214" name="Google Shape;214;p24"/>
          <p:cNvSpPr txBox="1"/>
          <p:nvPr/>
        </p:nvSpPr>
        <p:spPr>
          <a:xfrm rot="-5400000">
            <a:off x="-184025" y="1701550"/>
            <a:ext cx="12132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45818E"/>
                </a:solidFill>
              </a:rPr>
              <a:t>HORIZONTAL</a:t>
            </a:r>
            <a:endParaRPr b="1" sz="1200">
              <a:solidFill>
                <a:srgbClr val="45818E"/>
              </a:solidFill>
            </a:endParaRPr>
          </a:p>
        </p:txBody>
      </p:sp>
      <p:sp>
        <p:nvSpPr>
          <p:cNvPr id="215" name="Google Shape;215;p24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12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216" name="Google Shape;216;p24"/>
          <p:cNvPicPr preferRelativeResize="0"/>
          <p:nvPr/>
        </p:nvPicPr>
        <p:blipFill rotWithShape="1">
          <a:blip r:embed="rId5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4"/>
          <p:cNvSpPr txBox="1"/>
          <p:nvPr/>
        </p:nvSpPr>
        <p:spPr>
          <a:xfrm>
            <a:off x="6225200" y="1716250"/>
            <a:ext cx="2955000" cy="15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3D85C6"/>
                </a:solidFill>
              </a:rPr>
              <a:t>How was the data taken?</a:t>
            </a:r>
            <a:endParaRPr b="1" sz="1800">
              <a:solidFill>
                <a:srgbClr val="3D85C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</a:t>
            </a:r>
            <a:r>
              <a:rPr lang="es"/>
              <a:t>tatistics</a:t>
            </a:r>
            <a:r>
              <a:rPr lang="es"/>
              <a:t> for 40 different cycles with both system in parallel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3D85C6"/>
                </a:solidFill>
              </a:rPr>
              <a:t>What are we showing?</a:t>
            </a:r>
            <a:endParaRPr b="1" sz="1800">
              <a:solidFill>
                <a:srgbClr val="3D85C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accuracy is the same as the old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5"/>
          <p:cNvSpPr txBox="1"/>
          <p:nvPr>
            <p:ph idx="4294967295" type="title"/>
          </p:nvPr>
        </p:nvSpPr>
        <p:spPr>
          <a:xfrm>
            <a:off x="311700" y="2576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Results  </a:t>
            </a:r>
            <a:r>
              <a:rPr b="1" i="1" lang="es">
                <a:solidFill>
                  <a:schemeClr val="lt2"/>
                </a:solidFill>
              </a:rPr>
              <a:t>Standard Deviation</a:t>
            </a:r>
            <a:r>
              <a:rPr b="1" i="1" lang="es">
                <a:solidFill>
                  <a:schemeClr val="lt2"/>
                </a:solidFill>
              </a:rPr>
              <a:t> comparison</a:t>
            </a:r>
            <a:endParaRPr/>
          </a:p>
        </p:txBody>
      </p:sp>
      <p:pic>
        <p:nvPicPr>
          <p:cNvPr id="223" name="Google Shape;22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1336" y="3043215"/>
            <a:ext cx="5627481" cy="1855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6525" y="789200"/>
            <a:ext cx="5664724" cy="2068993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5"/>
          <p:cNvSpPr txBox="1"/>
          <p:nvPr/>
        </p:nvSpPr>
        <p:spPr>
          <a:xfrm rot="-5400000">
            <a:off x="-260225" y="3758950"/>
            <a:ext cx="12132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45818E"/>
                </a:solidFill>
              </a:rPr>
              <a:t>VERTICAL</a:t>
            </a:r>
            <a:endParaRPr b="1" sz="1200">
              <a:solidFill>
                <a:srgbClr val="45818E"/>
              </a:solidFill>
            </a:endParaRPr>
          </a:p>
        </p:txBody>
      </p:sp>
      <p:sp>
        <p:nvSpPr>
          <p:cNvPr id="226" name="Google Shape;226;p25"/>
          <p:cNvSpPr txBox="1"/>
          <p:nvPr/>
        </p:nvSpPr>
        <p:spPr>
          <a:xfrm rot="-5400000">
            <a:off x="-260225" y="1777750"/>
            <a:ext cx="12132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45818E"/>
                </a:solidFill>
              </a:rPr>
              <a:t>HORIZONTAL</a:t>
            </a:r>
            <a:endParaRPr b="1" sz="1200">
              <a:solidFill>
                <a:srgbClr val="45818E"/>
              </a:solidFill>
            </a:endParaRPr>
          </a:p>
        </p:txBody>
      </p:sp>
      <p:sp>
        <p:nvSpPr>
          <p:cNvPr id="227" name="Google Shape;227;p25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13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228" name="Google Shape;228;p25"/>
          <p:cNvPicPr preferRelativeResize="0"/>
          <p:nvPr/>
        </p:nvPicPr>
        <p:blipFill rotWithShape="1">
          <a:blip r:embed="rId6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5"/>
          <p:cNvSpPr txBox="1"/>
          <p:nvPr/>
        </p:nvSpPr>
        <p:spPr>
          <a:xfrm>
            <a:off x="6318825" y="2008300"/>
            <a:ext cx="2939400" cy="15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3D85C6"/>
                </a:solidFill>
              </a:rPr>
              <a:t>How was the data taken?</a:t>
            </a:r>
            <a:endParaRPr b="1" sz="1800">
              <a:solidFill>
                <a:srgbClr val="3D85C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Statistics for 40 different cycles with both system in parallel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3D85C6"/>
                </a:solidFill>
              </a:rPr>
              <a:t>What are we showing?</a:t>
            </a:r>
            <a:endParaRPr b="1" sz="1800">
              <a:solidFill>
                <a:srgbClr val="3D85C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The precision is better, </a:t>
            </a:r>
            <a:r>
              <a:rPr b="1" lang="es"/>
              <a:t>within the</a:t>
            </a:r>
            <a:r>
              <a:rPr lang="es"/>
              <a:t> </a:t>
            </a:r>
            <a:r>
              <a:rPr b="1" lang="es"/>
              <a:t>specifications </a:t>
            </a:r>
            <a:r>
              <a:rPr lang="es"/>
              <a:t>(0.1mm </a:t>
            </a:r>
            <a:r>
              <a:rPr lang="es"/>
              <a:t>RMS</a:t>
            </a:r>
            <a:r>
              <a:rPr lang="es"/>
              <a:t>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AA84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"/>
          <p:cNvSpPr txBox="1"/>
          <p:nvPr/>
        </p:nvSpPr>
        <p:spPr>
          <a:xfrm>
            <a:off x="570200" y="2643475"/>
            <a:ext cx="3861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▷</a:t>
            </a:r>
            <a:endParaRPr/>
          </a:p>
        </p:txBody>
      </p:sp>
      <p:sp>
        <p:nvSpPr>
          <p:cNvPr id="235" name="Google Shape;235;p26"/>
          <p:cNvSpPr txBox="1"/>
          <p:nvPr>
            <p:ph type="ctrTitle"/>
          </p:nvPr>
        </p:nvSpPr>
        <p:spPr>
          <a:xfrm>
            <a:off x="902900" y="815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LEIR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The Orbit System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Ring Orbit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Motivation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Solution</a:t>
            </a:r>
            <a:endParaRPr sz="2400">
              <a:solidFill>
                <a:srgbClr val="FFFFFF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Results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</a:rPr>
              <a:t>MXBPM GUI Expert</a:t>
            </a:r>
            <a:endParaRPr b="1"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Injection Line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Motivation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Bpmli Expert GUI</a:t>
            </a:r>
            <a:endParaRPr sz="18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289032">
            <a:off x="6319700" y="3913753"/>
            <a:ext cx="1191748" cy="1032296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sp>
        <p:nvSpPr>
          <p:cNvPr id="241" name="Google Shape;241;p27"/>
          <p:cNvSpPr txBox="1"/>
          <p:nvPr>
            <p:ph idx="4294967295" type="title"/>
          </p:nvPr>
        </p:nvSpPr>
        <p:spPr>
          <a:xfrm>
            <a:off x="311700" y="1052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MXBPM Expert </a:t>
            </a:r>
            <a:r>
              <a:rPr b="1" lang="es"/>
              <a:t>GUI </a:t>
            </a:r>
            <a:r>
              <a:rPr b="1" lang="es"/>
              <a:t>  </a:t>
            </a:r>
            <a:r>
              <a:rPr b="1" i="1" lang="es">
                <a:solidFill>
                  <a:srgbClr val="B7B7B7"/>
                </a:solidFill>
              </a:rPr>
              <a:t>Overview</a:t>
            </a:r>
            <a:endParaRPr/>
          </a:p>
        </p:txBody>
      </p:sp>
      <p:sp>
        <p:nvSpPr>
          <p:cNvPr id="242" name="Google Shape;242;p27"/>
          <p:cNvSpPr txBox="1"/>
          <p:nvPr/>
        </p:nvSpPr>
        <p:spPr>
          <a:xfrm>
            <a:off x="2914625" y="4383703"/>
            <a:ext cx="3798300" cy="4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800"/>
              <a:t>Common class for AD and ELENA accelerators adapted to LEIR</a:t>
            </a:r>
            <a:endParaRPr i="1" sz="1800"/>
          </a:p>
        </p:txBody>
      </p:sp>
      <p:pic>
        <p:nvPicPr>
          <p:cNvPr id="243" name="Google Shape;24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09972" y="3792488"/>
            <a:ext cx="1938390" cy="127482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7"/>
          <p:cNvSpPr txBox="1"/>
          <p:nvPr/>
        </p:nvSpPr>
        <p:spPr>
          <a:xfrm>
            <a:off x="-16075" y="789200"/>
            <a:ext cx="3919500" cy="3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s" sz="1800">
                <a:latin typeface="Roboto"/>
                <a:ea typeface="Roboto"/>
                <a:cs typeface="Roboto"/>
                <a:sym typeface="Roboto"/>
              </a:rPr>
              <a:t>Position traces for all the BPMs.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s" sz="1800">
                <a:latin typeface="Roboto"/>
                <a:ea typeface="Roboto"/>
                <a:cs typeface="Roboto"/>
                <a:sym typeface="Roboto"/>
              </a:rPr>
              <a:t>Orbit for Vertical and Horizontal planes at once.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s" sz="1800">
                <a:latin typeface="Roboto"/>
                <a:ea typeface="Roboto"/>
                <a:cs typeface="Roboto"/>
                <a:sym typeface="Roboto"/>
              </a:rPr>
              <a:t>Calibration and Expert Settings.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s" sz="1800">
                <a:latin typeface="Roboto"/>
                <a:ea typeface="Roboto"/>
                <a:cs typeface="Roboto"/>
                <a:sym typeface="Roboto"/>
              </a:rPr>
              <a:t>Trajectory measurement.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45" name="Google Shape;245;p27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15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246" name="Google Shape;246;p27"/>
          <p:cNvPicPr preferRelativeResize="0"/>
          <p:nvPr/>
        </p:nvPicPr>
        <p:blipFill rotWithShape="1">
          <a:blip r:embed="rId5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67929" y="2243524"/>
            <a:ext cx="2216417" cy="1509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15625" y="812712"/>
            <a:ext cx="2632135" cy="1430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942147" y="819539"/>
            <a:ext cx="1994677" cy="1704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12913" y="2286208"/>
            <a:ext cx="2149133" cy="1211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217363">
            <a:off x="5149942" y="4395883"/>
            <a:ext cx="632713" cy="639959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8"/>
          <p:cNvSpPr txBox="1"/>
          <p:nvPr>
            <p:ph idx="4294967295" type="title"/>
          </p:nvPr>
        </p:nvSpPr>
        <p:spPr>
          <a:xfrm>
            <a:off x="311700" y="1052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MXBPM </a:t>
            </a:r>
            <a:r>
              <a:rPr b="1" lang="es"/>
              <a:t>Expert GUI </a:t>
            </a:r>
            <a:r>
              <a:rPr b="1" lang="es"/>
              <a:t>  </a:t>
            </a:r>
            <a:r>
              <a:rPr b="1" i="1" lang="es">
                <a:solidFill>
                  <a:srgbClr val="B7B7B7"/>
                </a:solidFill>
              </a:rPr>
              <a:t>Acquisition</a:t>
            </a:r>
            <a:endParaRPr i="1">
              <a:solidFill>
                <a:srgbClr val="B7B7B7"/>
              </a:solidFill>
            </a:endParaRPr>
          </a:p>
        </p:txBody>
      </p:sp>
      <p:pic>
        <p:nvPicPr>
          <p:cNvPr id="257" name="Google Shape;25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75" y="915475"/>
            <a:ext cx="6629327" cy="348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3300" y="3006975"/>
            <a:ext cx="3464498" cy="2060326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28"/>
          <p:cNvSpPr txBox="1"/>
          <p:nvPr/>
        </p:nvSpPr>
        <p:spPr>
          <a:xfrm>
            <a:off x="7988400" y="2665575"/>
            <a:ext cx="10794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Acquisition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60" name="Google Shape;260;p28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16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261" name="Google Shape;261;p28"/>
          <p:cNvPicPr preferRelativeResize="0"/>
          <p:nvPr/>
        </p:nvPicPr>
        <p:blipFill rotWithShape="1">
          <a:blip r:embed="rId6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8"/>
          <p:cNvSpPr txBox="1"/>
          <p:nvPr/>
        </p:nvSpPr>
        <p:spPr>
          <a:xfrm>
            <a:off x="6495125" y="561800"/>
            <a:ext cx="26820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●"/>
            </a:pPr>
            <a:r>
              <a:rPr lang="es" sz="1600">
                <a:latin typeface="Roboto"/>
                <a:ea typeface="Roboto"/>
                <a:cs typeface="Roboto"/>
                <a:sym typeface="Roboto"/>
              </a:rPr>
              <a:t>Measures the beam positions for the 4 different timestamps</a:t>
            </a:r>
            <a:endParaRPr sz="1600"/>
          </a:p>
        </p:txBody>
      </p:sp>
      <p:sp>
        <p:nvSpPr>
          <p:cNvPr id="263" name="Google Shape;263;p28"/>
          <p:cNvSpPr txBox="1"/>
          <p:nvPr/>
        </p:nvSpPr>
        <p:spPr>
          <a:xfrm>
            <a:off x="6528149" y="1659750"/>
            <a:ext cx="26484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●"/>
            </a:pPr>
            <a:r>
              <a:rPr lang="es" sz="1600">
                <a:latin typeface="Roboto"/>
                <a:ea typeface="Roboto"/>
                <a:cs typeface="Roboto"/>
                <a:sym typeface="Roboto"/>
              </a:rPr>
              <a:t>User can easily select which BPMs traces to display</a:t>
            </a:r>
            <a:endParaRPr sz="1600"/>
          </a:p>
        </p:txBody>
      </p:sp>
      <p:sp>
        <p:nvSpPr>
          <p:cNvPr id="264" name="Google Shape;264;p28"/>
          <p:cNvSpPr txBox="1"/>
          <p:nvPr/>
        </p:nvSpPr>
        <p:spPr>
          <a:xfrm>
            <a:off x="2299650" y="2373675"/>
            <a:ext cx="15984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200">
                <a:solidFill>
                  <a:srgbClr val="0B5394"/>
                </a:solidFill>
              </a:rPr>
              <a:t>position Window 1</a:t>
            </a:r>
            <a:endParaRPr i="1" sz="1200">
              <a:solidFill>
                <a:srgbClr val="0B5394"/>
              </a:solidFill>
            </a:endParaRPr>
          </a:p>
        </p:txBody>
      </p:sp>
      <p:sp>
        <p:nvSpPr>
          <p:cNvPr id="265" name="Google Shape;265;p28"/>
          <p:cNvSpPr txBox="1"/>
          <p:nvPr/>
        </p:nvSpPr>
        <p:spPr>
          <a:xfrm>
            <a:off x="5275075" y="2361450"/>
            <a:ext cx="15984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200">
                <a:solidFill>
                  <a:srgbClr val="0B5394"/>
                </a:solidFill>
              </a:rPr>
              <a:t>position Window 2</a:t>
            </a:r>
            <a:endParaRPr i="1" sz="1200">
              <a:solidFill>
                <a:srgbClr val="0B5394"/>
              </a:solidFill>
            </a:endParaRPr>
          </a:p>
        </p:txBody>
      </p:sp>
      <p:sp>
        <p:nvSpPr>
          <p:cNvPr id="266" name="Google Shape;266;p28"/>
          <p:cNvSpPr txBox="1"/>
          <p:nvPr/>
        </p:nvSpPr>
        <p:spPr>
          <a:xfrm>
            <a:off x="3949775" y="4051700"/>
            <a:ext cx="15984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200">
                <a:solidFill>
                  <a:srgbClr val="0B5394"/>
                </a:solidFill>
              </a:rPr>
              <a:t>position Window 4</a:t>
            </a:r>
            <a:endParaRPr i="1" sz="1200">
              <a:solidFill>
                <a:srgbClr val="0B5394"/>
              </a:solidFill>
            </a:endParaRPr>
          </a:p>
        </p:txBody>
      </p:sp>
      <p:sp>
        <p:nvSpPr>
          <p:cNvPr id="267" name="Google Shape;267;p28"/>
          <p:cNvSpPr txBox="1"/>
          <p:nvPr/>
        </p:nvSpPr>
        <p:spPr>
          <a:xfrm>
            <a:off x="2244275" y="4123825"/>
            <a:ext cx="15984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200">
                <a:solidFill>
                  <a:srgbClr val="0B5394"/>
                </a:solidFill>
              </a:rPr>
              <a:t>position Window 3</a:t>
            </a:r>
            <a:endParaRPr i="1" sz="12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-9866192">
            <a:off x="682975" y="2346574"/>
            <a:ext cx="840075" cy="920727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sp>
        <p:nvSpPr>
          <p:cNvPr id="273" name="Google Shape;273;p29"/>
          <p:cNvSpPr txBox="1"/>
          <p:nvPr>
            <p:ph idx="4294967295" type="title"/>
          </p:nvPr>
        </p:nvSpPr>
        <p:spPr>
          <a:xfrm>
            <a:off x="311700" y="1052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MXBPM Expert GUI  </a:t>
            </a:r>
            <a:r>
              <a:rPr b="1" i="1" lang="es">
                <a:solidFill>
                  <a:srgbClr val="B7B7B7"/>
                </a:solidFill>
              </a:rPr>
              <a:t>Orbit</a:t>
            </a:r>
            <a:endParaRPr i="1">
              <a:solidFill>
                <a:srgbClr val="B7B7B7"/>
              </a:solidFill>
            </a:endParaRPr>
          </a:p>
        </p:txBody>
      </p:sp>
      <p:sp>
        <p:nvSpPr>
          <p:cNvPr id="274" name="Google Shape;274;p29"/>
          <p:cNvSpPr txBox="1"/>
          <p:nvPr/>
        </p:nvSpPr>
        <p:spPr>
          <a:xfrm>
            <a:off x="-197275" y="1504125"/>
            <a:ext cx="2579100" cy="10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s"/>
              <a:t>One point per timestamp and per BPM as the evolution of the orbit can be seen easily</a:t>
            </a:r>
            <a:endParaRPr/>
          </a:p>
        </p:txBody>
      </p:sp>
      <p:pic>
        <p:nvPicPr>
          <p:cNvPr id="275" name="Google Shape;27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40900" y="751125"/>
            <a:ext cx="6719499" cy="379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9"/>
          <p:cNvPicPr preferRelativeResize="0"/>
          <p:nvPr/>
        </p:nvPicPr>
        <p:blipFill rotWithShape="1">
          <a:blip r:embed="rId5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9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17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278" name="Google Shape;278;p29"/>
          <p:cNvSpPr txBox="1"/>
          <p:nvPr/>
        </p:nvSpPr>
        <p:spPr>
          <a:xfrm>
            <a:off x="30650" y="1082350"/>
            <a:ext cx="10794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Orbit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79" name="Google Shape;279;p29"/>
          <p:cNvSpPr txBox="1"/>
          <p:nvPr/>
        </p:nvSpPr>
        <p:spPr>
          <a:xfrm>
            <a:off x="6098075" y="1807800"/>
            <a:ext cx="954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6AA84F"/>
                </a:solidFill>
              </a:rPr>
              <a:t>700 ms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280" name="Google Shape;280;p29"/>
          <p:cNvSpPr txBox="1"/>
          <p:nvPr/>
        </p:nvSpPr>
        <p:spPr>
          <a:xfrm>
            <a:off x="2830875" y="1512200"/>
            <a:ext cx="954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3C78D8"/>
                </a:solidFill>
              </a:rPr>
              <a:t>1500 ms</a:t>
            </a:r>
            <a:endParaRPr>
              <a:solidFill>
                <a:srgbClr val="3C78D8"/>
              </a:solidFill>
            </a:endParaRPr>
          </a:p>
        </p:txBody>
      </p:sp>
      <p:sp>
        <p:nvSpPr>
          <p:cNvPr id="281" name="Google Shape;281;p29"/>
          <p:cNvSpPr txBox="1"/>
          <p:nvPr/>
        </p:nvSpPr>
        <p:spPr>
          <a:xfrm>
            <a:off x="3810325" y="2053100"/>
            <a:ext cx="954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CC4125"/>
                </a:solidFill>
              </a:rPr>
              <a:t>1000 ms</a:t>
            </a:r>
            <a:endParaRPr>
              <a:solidFill>
                <a:srgbClr val="CC4125"/>
              </a:solidFill>
            </a:endParaRPr>
          </a:p>
        </p:txBody>
      </p:sp>
      <p:pic>
        <p:nvPicPr>
          <p:cNvPr id="282" name="Google Shape;282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04200" y="773450"/>
            <a:ext cx="6719503" cy="37994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" name="Google Shape;283;p29"/>
          <p:cNvGrpSpPr/>
          <p:nvPr/>
        </p:nvGrpSpPr>
        <p:grpSpPr>
          <a:xfrm>
            <a:off x="3521575" y="1300425"/>
            <a:ext cx="2039400" cy="1419000"/>
            <a:chOff x="3521575" y="1300425"/>
            <a:chExt cx="2039400" cy="1419000"/>
          </a:xfrm>
        </p:grpSpPr>
        <p:cxnSp>
          <p:nvCxnSpPr>
            <p:cNvPr id="284" name="Google Shape;284;p29"/>
            <p:cNvCxnSpPr/>
            <p:nvPr/>
          </p:nvCxnSpPr>
          <p:spPr>
            <a:xfrm flipH="1" rot="10800000">
              <a:off x="4893416" y="1300425"/>
              <a:ext cx="6900" cy="1359000"/>
            </a:xfrm>
            <a:prstGeom prst="straightConnector1">
              <a:avLst/>
            </a:prstGeom>
            <a:noFill/>
            <a:ln cap="flat" cmpd="sng" w="19050">
              <a:solidFill>
                <a:srgbClr val="3C78D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5" name="Google Shape;285;p29"/>
            <p:cNvCxnSpPr/>
            <p:nvPr/>
          </p:nvCxnSpPr>
          <p:spPr>
            <a:xfrm flipH="1" rot="10800000">
              <a:off x="4211133" y="1300425"/>
              <a:ext cx="6900" cy="13590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86" name="Google Shape;286;p29"/>
            <p:cNvCxnSpPr/>
            <p:nvPr/>
          </p:nvCxnSpPr>
          <p:spPr>
            <a:xfrm flipH="1" rot="10800000">
              <a:off x="3986050" y="1300425"/>
              <a:ext cx="6900" cy="1359000"/>
            </a:xfrm>
            <a:prstGeom prst="straightConnector1">
              <a:avLst/>
            </a:prstGeom>
            <a:noFill/>
            <a:ln cap="flat" cmpd="sng" w="19050">
              <a:solidFill>
                <a:srgbClr val="38761D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7" name="Google Shape;287;p29"/>
            <p:cNvSpPr txBox="1"/>
            <p:nvPr/>
          </p:nvSpPr>
          <p:spPr>
            <a:xfrm rot="-3065938">
              <a:off x="3488817" y="2199048"/>
              <a:ext cx="756715" cy="277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solidFill>
                    <a:srgbClr val="38761D"/>
                  </a:solidFill>
                </a:rPr>
                <a:t>0.7 s</a:t>
              </a:r>
              <a:endParaRPr b="1">
                <a:solidFill>
                  <a:srgbClr val="38761D"/>
                </a:solidFill>
              </a:endParaRPr>
            </a:p>
          </p:txBody>
        </p:sp>
        <p:sp>
          <p:nvSpPr>
            <p:cNvPr id="288" name="Google Shape;288;p29"/>
            <p:cNvSpPr txBox="1"/>
            <p:nvPr/>
          </p:nvSpPr>
          <p:spPr>
            <a:xfrm rot="-3065907">
              <a:off x="4054011" y="2181446"/>
              <a:ext cx="632978" cy="277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solidFill>
                    <a:srgbClr val="990000"/>
                  </a:solidFill>
                </a:rPr>
                <a:t>1 s</a:t>
              </a:r>
              <a:endParaRPr b="1">
                <a:solidFill>
                  <a:srgbClr val="990000"/>
                </a:solidFill>
              </a:endParaRPr>
            </a:p>
          </p:txBody>
        </p:sp>
        <p:sp>
          <p:nvSpPr>
            <p:cNvPr id="289" name="Google Shape;289;p29"/>
            <p:cNvSpPr txBox="1"/>
            <p:nvPr/>
          </p:nvSpPr>
          <p:spPr>
            <a:xfrm rot="-3066622">
              <a:off x="4768473" y="2090000"/>
              <a:ext cx="841002" cy="277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>
                  <a:solidFill>
                    <a:srgbClr val="0B5394"/>
                  </a:solidFill>
                </a:rPr>
                <a:t>1.5 s</a:t>
              </a:r>
              <a:endParaRPr b="1">
                <a:solidFill>
                  <a:srgbClr val="0B5394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0"/>
          <p:cNvPicPr preferRelativeResize="0"/>
          <p:nvPr/>
        </p:nvPicPr>
        <p:blipFill rotWithShape="1">
          <a:blip r:embed="rId3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30"/>
          <p:cNvSpPr txBox="1"/>
          <p:nvPr>
            <p:ph idx="4294967295" type="title"/>
          </p:nvPr>
        </p:nvSpPr>
        <p:spPr>
          <a:xfrm>
            <a:off x="311700" y="1052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MXBPM </a:t>
            </a:r>
            <a:r>
              <a:rPr b="1" lang="es"/>
              <a:t>Expert </a:t>
            </a:r>
            <a:r>
              <a:rPr b="1" lang="es"/>
              <a:t>GUI  </a:t>
            </a:r>
            <a:r>
              <a:rPr b="1" i="1" lang="es" sz="2400">
                <a:solidFill>
                  <a:srgbClr val="B7B7B7"/>
                </a:solidFill>
              </a:rPr>
              <a:t>Calibration and Expert Settings</a:t>
            </a:r>
            <a:endParaRPr i="1"/>
          </a:p>
        </p:txBody>
      </p:sp>
      <p:pic>
        <p:nvPicPr>
          <p:cNvPr id="296" name="Google Shape;29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6675" y="704750"/>
            <a:ext cx="6039676" cy="393471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0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18</a:t>
            </a:r>
            <a:endParaRPr b="1">
              <a:solidFill>
                <a:srgbClr val="6FA8DC"/>
              </a:solidFill>
            </a:endParaRPr>
          </a:p>
        </p:txBody>
      </p:sp>
      <p:sp>
        <p:nvSpPr>
          <p:cNvPr id="298" name="Google Shape;298;p30"/>
          <p:cNvSpPr txBox="1"/>
          <p:nvPr/>
        </p:nvSpPr>
        <p:spPr>
          <a:xfrm>
            <a:off x="5991000" y="1676950"/>
            <a:ext cx="3200100" cy="25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D</a:t>
            </a:r>
            <a:r>
              <a:rPr lang="es" sz="1800"/>
              <a:t>efines the timestamp and the sampling rate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Sets the harmonic (number of circulating bunches) </a:t>
            </a:r>
            <a:endParaRPr sz="1800"/>
          </a:p>
        </p:txBody>
      </p:sp>
      <p:sp>
        <p:nvSpPr>
          <p:cNvPr id="299" name="Google Shape;299;p30"/>
          <p:cNvSpPr txBox="1"/>
          <p:nvPr/>
        </p:nvSpPr>
        <p:spPr>
          <a:xfrm>
            <a:off x="6347800" y="1335550"/>
            <a:ext cx="10794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Settings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1"/>
          <p:cNvSpPr txBox="1"/>
          <p:nvPr>
            <p:ph idx="4294967295" type="title"/>
          </p:nvPr>
        </p:nvSpPr>
        <p:spPr>
          <a:xfrm>
            <a:off x="311700" y="1052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MXBPM </a:t>
            </a:r>
            <a:r>
              <a:rPr b="1" lang="es"/>
              <a:t>Expert </a:t>
            </a:r>
            <a:r>
              <a:rPr b="1" lang="es"/>
              <a:t>GUI  </a:t>
            </a:r>
            <a:r>
              <a:rPr b="1" i="1" lang="es" sz="2400">
                <a:solidFill>
                  <a:srgbClr val="B7B7B7"/>
                </a:solidFill>
              </a:rPr>
              <a:t>Calibration and Expert Settings</a:t>
            </a:r>
            <a:endParaRPr i="1" sz="2400">
              <a:solidFill>
                <a:srgbClr val="B7B7B7"/>
              </a:solidFill>
            </a:endParaRPr>
          </a:p>
        </p:txBody>
      </p:sp>
      <p:pic>
        <p:nvPicPr>
          <p:cNvPr id="305" name="Google Shape;30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025" y="1227425"/>
            <a:ext cx="2801898" cy="2290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9049" y="1023300"/>
            <a:ext cx="3775649" cy="236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1000" y="2590700"/>
            <a:ext cx="3088699" cy="2476601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1"/>
          <p:cNvSpPr txBox="1"/>
          <p:nvPr/>
        </p:nvSpPr>
        <p:spPr>
          <a:xfrm>
            <a:off x="279025" y="3517800"/>
            <a:ext cx="9972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</a:rPr>
              <a:t>Calibration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309" name="Google Shape;309;p31"/>
          <p:cNvSpPr txBox="1"/>
          <p:nvPr/>
        </p:nvSpPr>
        <p:spPr>
          <a:xfrm>
            <a:off x="3041000" y="2249300"/>
            <a:ext cx="11796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</a:rPr>
              <a:t>Scale Factor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310" name="Google Shape;310;p31"/>
          <p:cNvSpPr txBox="1"/>
          <p:nvPr/>
        </p:nvSpPr>
        <p:spPr>
          <a:xfrm>
            <a:off x="7987500" y="3388800"/>
            <a:ext cx="9972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</a:rPr>
              <a:t>Diagnostic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311" name="Google Shape;311;p31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19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312" name="Google Shape;312;p31"/>
          <p:cNvPicPr preferRelativeResize="0"/>
          <p:nvPr/>
        </p:nvPicPr>
        <p:blipFill rotWithShape="1">
          <a:blip r:embed="rId6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1B4283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902900" y="434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LEIR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The Orbit System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Ring Orbit</a:t>
            </a:r>
            <a:endParaRPr sz="24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Challenge</a:t>
            </a:r>
            <a:endParaRPr sz="24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Solution</a:t>
            </a:r>
            <a:endParaRPr sz="2400"/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Results</a:t>
            </a:r>
            <a:endParaRPr sz="24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/>
              <a:t>MXBPM Expert GUI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Injection Line</a:t>
            </a:r>
            <a:endParaRPr sz="24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/>
              <a:t>Challenge</a:t>
            </a:r>
            <a:endParaRPr sz="24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Solution</a:t>
            </a:r>
            <a:endParaRPr sz="24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Bpmli Expert GUI</a:t>
            </a:r>
            <a:endParaRPr sz="1800"/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4850" y="4124500"/>
            <a:ext cx="1029150" cy="101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p32"/>
          <p:cNvPicPr preferRelativeResize="0"/>
          <p:nvPr/>
        </p:nvPicPr>
        <p:blipFill rotWithShape="1">
          <a:blip r:embed="rId4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2"/>
          <p:cNvSpPr txBox="1"/>
          <p:nvPr>
            <p:ph idx="4294967295" type="title"/>
          </p:nvPr>
        </p:nvSpPr>
        <p:spPr>
          <a:xfrm>
            <a:off x="311700" y="1052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MXBPM Expert </a:t>
            </a:r>
            <a:r>
              <a:rPr b="1" lang="es"/>
              <a:t>GUI </a:t>
            </a:r>
            <a:r>
              <a:rPr b="1" lang="es"/>
              <a:t>  </a:t>
            </a:r>
            <a:r>
              <a:rPr b="1" i="1" lang="es">
                <a:solidFill>
                  <a:srgbClr val="B7B7B7"/>
                </a:solidFill>
              </a:rPr>
              <a:t>Trajectory</a:t>
            </a:r>
            <a:endParaRPr i="1">
              <a:solidFill>
                <a:srgbClr val="B7B7B7"/>
              </a:solidFill>
            </a:endParaRPr>
          </a:p>
        </p:txBody>
      </p:sp>
      <p:sp>
        <p:nvSpPr>
          <p:cNvPr id="319" name="Google Shape;319;p32"/>
          <p:cNvSpPr txBox="1"/>
          <p:nvPr/>
        </p:nvSpPr>
        <p:spPr>
          <a:xfrm>
            <a:off x="7248500" y="1352425"/>
            <a:ext cx="1923600" cy="10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Trajectory</a:t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/>
              <a:t>BPMs names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/>
              <a:t>Bunch turn by turn positions</a:t>
            </a:r>
            <a:endParaRPr sz="1600"/>
          </a:p>
        </p:txBody>
      </p:sp>
      <p:sp>
        <p:nvSpPr>
          <p:cNvPr id="320" name="Google Shape;320;p32"/>
          <p:cNvSpPr txBox="1"/>
          <p:nvPr/>
        </p:nvSpPr>
        <p:spPr>
          <a:xfrm>
            <a:off x="7220250" y="3057900"/>
            <a:ext cx="1890600" cy="8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600"/>
              <a:t>Trajectory OASIS</a:t>
            </a:r>
            <a:endParaRPr b="1"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/>
              <a:t>Delta traces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/>
              <a:t>Sigma traces</a:t>
            </a:r>
            <a:endParaRPr sz="1600"/>
          </a:p>
        </p:txBody>
      </p:sp>
      <p:sp>
        <p:nvSpPr>
          <p:cNvPr id="321" name="Google Shape;321;p32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19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322" name="Google Shape;322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750" y="713000"/>
            <a:ext cx="7180755" cy="3870225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32"/>
          <p:cNvSpPr/>
          <p:nvPr/>
        </p:nvSpPr>
        <p:spPr>
          <a:xfrm>
            <a:off x="526050" y="2864000"/>
            <a:ext cx="3558000" cy="1205400"/>
          </a:xfrm>
          <a:prstGeom prst="rect">
            <a:avLst/>
          </a:prstGeom>
          <a:solidFill>
            <a:srgbClr val="FFFFFF">
              <a:alpha val="6423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32"/>
          <p:cNvSpPr txBox="1"/>
          <p:nvPr/>
        </p:nvSpPr>
        <p:spPr>
          <a:xfrm rot="-999537">
            <a:off x="1285818" y="3353582"/>
            <a:ext cx="2001924" cy="3140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A61C00"/>
                </a:solidFill>
              </a:rPr>
              <a:t>will be replaced by trajectory traces</a:t>
            </a:r>
            <a:endParaRPr b="1">
              <a:solidFill>
                <a:srgbClr val="A61C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3"/>
          <p:cNvSpPr txBox="1"/>
          <p:nvPr/>
        </p:nvSpPr>
        <p:spPr>
          <a:xfrm>
            <a:off x="825600" y="793150"/>
            <a:ext cx="7188300" cy="318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1C4587"/>
                </a:solidFill>
              </a:rPr>
              <a:t>Future improvements</a:t>
            </a:r>
            <a:endParaRPr b="1" sz="2400">
              <a:solidFill>
                <a:srgbClr val="1C4587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●"/>
            </a:pPr>
            <a:r>
              <a:rPr lang="es" sz="1800">
                <a:solidFill>
                  <a:srgbClr val="1C4587"/>
                </a:solidFill>
              </a:rPr>
              <a:t>Showing the trajectory traces, reorganizing data to follow the BPM order</a:t>
            </a:r>
            <a:endParaRPr sz="1800">
              <a:solidFill>
                <a:srgbClr val="1C4587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1C4587"/>
                </a:solidFill>
              </a:rPr>
              <a:t>Conclusions</a:t>
            </a:r>
            <a:endParaRPr b="1" sz="2400">
              <a:solidFill>
                <a:srgbClr val="1C4587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●"/>
            </a:pPr>
            <a:r>
              <a:rPr lang="es" sz="1800">
                <a:solidFill>
                  <a:srgbClr val="0B5394"/>
                </a:solidFill>
              </a:rPr>
              <a:t>New orbit system is used operationally by BI and OP for orbit and trajectory</a:t>
            </a:r>
            <a:endParaRPr sz="1800">
              <a:solidFill>
                <a:srgbClr val="0B5394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0B5394"/>
              </a:buClr>
              <a:buSzPts val="1800"/>
              <a:buChar char="●"/>
            </a:pPr>
            <a:r>
              <a:rPr lang="es" sz="1800">
                <a:solidFill>
                  <a:srgbClr val="0B5394"/>
                </a:solidFill>
              </a:rPr>
              <a:t>The old system will be removed during LS2</a:t>
            </a:r>
            <a:endParaRPr sz="1800">
              <a:solidFill>
                <a:srgbClr val="0B5394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0B5394"/>
              </a:buClr>
              <a:buSzPts val="1800"/>
              <a:buChar char="●"/>
            </a:pPr>
            <a:r>
              <a:rPr lang="es" sz="1800">
                <a:solidFill>
                  <a:srgbClr val="0B5394"/>
                </a:solidFill>
              </a:rPr>
              <a:t>That software is useful for debugging new features for the</a:t>
            </a:r>
            <a:r>
              <a:rPr lang="es" sz="1800">
                <a:solidFill>
                  <a:srgbClr val="0B5394"/>
                </a:solidFill>
              </a:rPr>
              <a:t> first turn positions</a:t>
            </a:r>
            <a:endParaRPr sz="1800">
              <a:solidFill>
                <a:srgbClr val="0B5394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rgbClr val="0B5394"/>
              </a:buClr>
              <a:buSzPts val="1800"/>
              <a:buChar char="●"/>
            </a:pPr>
            <a:r>
              <a:rPr lang="es" sz="1800">
                <a:solidFill>
                  <a:srgbClr val="0B5394"/>
                </a:solidFill>
              </a:rPr>
              <a:t>Common FESA class and Expert GUI for the </a:t>
            </a:r>
            <a:br>
              <a:rPr lang="es" sz="1800">
                <a:solidFill>
                  <a:srgbClr val="0B5394"/>
                </a:solidFill>
              </a:rPr>
            </a:br>
            <a:r>
              <a:rPr lang="es" sz="1800">
                <a:solidFill>
                  <a:srgbClr val="0B5394"/>
                </a:solidFill>
              </a:rPr>
              <a:t>LEIR, AD and ELENA</a:t>
            </a:r>
            <a:endParaRPr sz="1800">
              <a:solidFill>
                <a:srgbClr val="0B5394"/>
              </a:solidFill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4587"/>
              </a:solidFill>
            </a:endParaRPr>
          </a:p>
        </p:txBody>
      </p:sp>
      <p:sp>
        <p:nvSpPr>
          <p:cNvPr id="330" name="Google Shape;330;p33"/>
          <p:cNvSpPr txBox="1"/>
          <p:nvPr/>
        </p:nvSpPr>
        <p:spPr>
          <a:xfrm>
            <a:off x="669900" y="45070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20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331" name="Google Shape;331;p33"/>
          <p:cNvPicPr preferRelativeResize="0"/>
          <p:nvPr/>
        </p:nvPicPr>
        <p:blipFill rotWithShape="1">
          <a:blip r:embed="rId4">
            <a:alphaModFix/>
          </a:blip>
          <a:srcRect b="11473" l="10322" r="-8" t="0"/>
          <a:stretch/>
        </p:blipFill>
        <p:spPr>
          <a:xfrm>
            <a:off x="-5625" y="42798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3"/>
          <p:cNvSpPr txBox="1"/>
          <p:nvPr>
            <p:ph type="title"/>
          </p:nvPr>
        </p:nvSpPr>
        <p:spPr>
          <a:xfrm>
            <a:off x="311700" y="1052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MXBPM Expert </a:t>
            </a:r>
            <a:r>
              <a:rPr b="1" lang="es"/>
              <a:t>GUI </a:t>
            </a:r>
            <a:endParaRPr i="1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4"/>
          <p:cNvSpPr txBox="1"/>
          <p:nvPr/>
        </p:nvSpPr>
        <p:spPr>
          <a:xfrm>
            <a:off x="570200" y="3024475"/>
            <a:ext cx="3861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▷</a:t>
            </a:r>
            <a:endParaRPr/>
          </a:p>
        </p:txBody>
      </p:sp>
      <p:sp>
        <p:nvSpPr>
          <p:cNvPr id="338" name="Google Shape;338;p34"/>
          <p:cNvSpPr txBox="1"/>
          <p:nvPr>
            <p:ph type="ctrTitle"/>
          </p:nvPr>
        </p:nvSpPr>
        <p:spPr>
          <a:xfrm>
            <a:off x="902900" y="815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LEIR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The Orbit System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Ring Orbit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Challenges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Solution</a:t>
            </a:r>
            <a:endParaRPr sz="2400">
              <a:solidFill>
                <a:srgbClr val="FFFFFF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Results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MXBPM Expert </a:t>
            </a:r>
            <a:r>
              <a:rPr lang="es" sz="2400"/>
              <a:t>GUI 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</a:rPr>
              <a:t>Injection Line</a:t>
            </a:r>
            <a:endParaRPr b="1"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Challenges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Bpmli Expert GUI</a:t>
            </a:r>
            <a:endParaRPr sz="18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5"/>
          <p:cNvSpPr txBox="1"/>
          <p:nvPr>
            <p:ph idx="4294967295" type="title"/>
          </p:nvPr>
        </p:nvSpPr>
        <p:spPr>
          <a:xfrm>
            <a:off x="311700" y="181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Injection Line </a:t>
            </a:r>
            <a:r>
              <a:rPr b="1" i="1" lang="es">
                <a:solidFill>
                  <a:schemeClr val="lt2"/>
                </a:solidFill>
              </a:rPr>
              <a:t>What was the challenge?</a:t>
            </a:r>
            <a:endParaRPr b="1" i="1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>
              <a:solidFill>
                <a:schemeClr val="lt2"/>
              </a:solidFill>
            </a:endParaRPr>
          </a:p>
        </p:txBody>
      </p:sp>
      <p:pic>
        <p:nvPicPr>
          <p:cNvPr id="344" name="Google Shape;34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900" y="1822350"/>
            <a:ext cx="6650201" cy="302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35"/>
          <p:cNvSpPr txBox="1"/>
          <p:nvPr/>
        </p:nvSpPr>
        <p:spPr>
          <a:xfrm>
            <a:off x="846950" y="246035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1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46" name="Google Shape;346;p35"/>
          <p:cNvSpPr txBox="1"/>
          <p:nvPr/>
        </p:nvSpPr>
        <p:spPr>
          <a:xfrm>
            <a:off x="1242650" y="1824875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2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47" name="Google Shape;347;p35"/>
          <p:cNvSpPr txBox="1"/>
          <p:nvPr/>
        </p:nvSpPr>
        <p:spPr>
          <a:xfrm>
            <a:off x="2711525" y="258430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3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48" name="Google Shape;348;p35"/>
          <p:cNvSpPr txBox="1"/>
          <p:nvPr/>
        </p:nvSpPr>
        <p:spPr>
          <a:xfrm>
            <a:off x="3564725" y="286990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4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49" name="Google Shape;349;p35"/>
          <p:cNvSpPr txBox="1"/>
          <p:nvPr/>
        </p:nvSpPr>
        <p:spPr>
          <a:xfrm>
            <a:off x="4372700" y="307665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5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50" name="Google Shape;350;p35"/>
          <p:cNvSpPr txBox="1"/>
          <p:nvPr/>
        </p:nvSpPr>
        <p:spPr>
          <a:xfrm>
            <a:off x="5237175" y="333375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6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51" name="Google Shape;351;p35"/>
          <p:cNvSpPr txBox="1"/>
          <p:nvPr/>
        </p:nvSpPr>
        <p:spPr>
          <a:xfrm>
            <a:off x="5932100" y="355560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7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52" name="Google Shape;352;p35"/>
          <p:cNvSpPr txBox="1"/>
          <p:nvPr/>
        </p:nvSpPr>
        <p:spPr>
          <a:xfrm>
            <a:off x="6141000" y="409230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8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53" name="Google Shape;353;p35"/>
          <p:cNvSpPr txBox="1"/>
          <p:nvPr/>
        </p:nvSpPr>
        <p:spPr>
          <a:xfrm>
            <a:off x="6417750" y="4454100"/>
            <a:ext cx="3957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CC0000"/>
                </a:solidFill>
              </a:rPr>
              <a:t>9</a:t>
            </a:r>
            <a:endParaRPr b="1">
              <a:solidFill>
                <a:srgbClr val="CC0000"/>
              </a:solidFill>
            </a:endParaRPr>
          </a:p>
        </p:txBody>
      </p:sp>
      <p:sp>
        <p:nvSpPr>
          <p:cNvPr id="354" name="Google Shape;354;p35"/>
          <p:cNvSpPr txBox="1"/>
          <p:nvPr/>
        </p:nvSpPr>
        <p:spPr>
          <a:xfrm>
            <a:off x="490650" y="789200"/>
            <a:ext cx="6322800" cy="11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/>
              <a:t>Optimization the injection efficiency </a:t>
            </a:r>
            <a:br>
              <a:rPr lang="es" sz="1800"/>
            </a:br>
            <a:r>
              <a:rPr i="1" lang="es"/>
              <a:t>Need to optimize and measure the trajectory of the low intensity ion beams coming from LINAC3 </a:t>
            </a:r>
            <a:endParaRPr i="1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355" name="Google Shape;355;p35"/>
          <p:cNvSpPr txBox="1"/>
          <p:nvPr/>
        </p:nvSpPr>
        <p:spPr>
          <a:xfrm rot="1846">
            <a:off x="3116948" y="1826900"/>
            <a:ext cx="3911701" cy="4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1800"/>
              <a:t>Nine new electrostatic BPMs were installed into LEIR’s injection line</a:t>
            </a:r>
            <a:endParaRPr sz="1800"/>
          </a:p>
        </p:txBody>
      </p:sp>
      <p:sp>
        <p:nvSpPr>
          <p:cNvPr id="356" name="Google Shape;356;p35"/>
          <p:cNvSpPr txBox="1"/>
          <p:nvPr/>
        </p:nvSpPr>
        <p:spPr>
          <a:xfrm rot="-351786">
            <a:off x="331241" y="3790519"/>
            <a:ext cx="3712119" cy="5735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s" sz="1200"/>
              <a:t>T</a:t>
            </a:r>
            <a:r>
              <a:rPr i="1" lang="es" sz="1200"/>
              <a:t>he low noise charge amplifier was mounted directly on the BPM</a:t>
            </a:r>
            <a:endParaRPr sz="1200"/>
          </a:p>
        </p:txBody>
      </p:sp>
      <p:sp>
        <p:nvSpPr>
          <p:cNvPr id="357" name="Google Shape;357;p35"/>
          <p:cNvSpPr txBox="1"/>
          <p:nvPr/>
        </p:nvSpPr>
        <p:spPr>
          <a:xfrm rot="1437791">
            <a:off x="6041705" y="3213871"/>
            <a:ext cx="2488492" cy="601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s" sz="1200"/>
              <a:t>New Reception amplifiers and PS were installed</a:t>
            </a:r>
            <a:br>
              <a:rPr i="1" lang="es" sz="1200"/>
            </a:br>
            <a:endParaRPr sz="1200"/>
          </a:p>
        </p:txBody>
      </p:sp>
      <p:sp>
        <p:nvSpPr>
          <p:cNvPr id="358" name="Google Shape;358;p35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22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359" name="Google Shape;359;p35"/>
          <p:cNvPicPr preferRelativeResize="0"/>
          <p:nvPr/>
        </p:nvPicPr>
        <p:blipFill rotWithShape="1">
          <a:blip r:embed="rId4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1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1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2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2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6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Injection Line </a:t>
            </a:r>
            <a:r>
              <a:rPr b="1" i="1" lang="es">
                <a:solidFill>
                  <a:schemeClr val="lt2"/>
                </a:solidFill>
              </a:rPr>
              <a:t>What did we do?</a:t>
            </a:r>
            <a:endParaRPr b="1" i="1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36"/>
          <p:cNvSpPr txBox="1"/>
          <p:nvPr>
            <p:ph idx="4294967295" type="body"/>
          </p:nvPr>
        </p:nvSpPr>
        <p:spPr>
          <a:xfrm>
            <a:off x="311700" y="1382275"/>
            <a:ext cx="8311500" cy="144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b="1" lang="es">
                <a:solidFill>
                  <a:srgbClr val="000000"/>
                </a:solidFill>
              </a:rPr>
              <a:t>BPMLI </a:t>
            </a:r>
            <a:r>
              <a:rPr lang="es">
                <a:solidFill>
                  <a:srgbClr val="000000"/>
                </a:solidFill>
              </a:rPr>
              <a:t>new FESA class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>
                <a:solidFill>
                  <a:srgbClr val="000000"/>
                </a:solidFill>
              </a:rPr>
              <a:t>A new acquisition system was installed in the injection line which required the development of a new FESA class</a:t>
            </a:r>
            <a:endParaRPr i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Calibration</a:t>
            </a: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366" name="Google Shape;366;p36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23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367" name="Google Shape;367;p36"/>
          <p:cNvPicPr preferRelativeResize="0"/>
          <p:nvPr/>
        </p:nvPicPr>
        <p:blipFill rotWithShape="1">
          <a:blip r:embed="rId3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6025" y="2887975"/>
            <a:ext cx="917400" cy="9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5000" y="2847725"/>
            <a:ext cx="859075" cy="1140299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6"/>
          <p:cNvSpPr txBox="1"/>
          <p:nvPr/>
        </p:nvSpPr>
        <p:spPr>
          <a:xfrm>
            <a:off x="2526350" y="4090825"/>
            <a:ext cx="12066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3D85C6"/>
                </a:solidFill>
              </a:rPr>
              <a:t>SIS 3300 card</a:t>
            </a:r>
            <a:endParaRPr sz="1800">
              <a:solidFill>
                <a:srgbClr val="3D85C6"/>
              </a:solidFill>
            </a:endParaRPr>
          </a:p>
        </p:txBody>
      </p:sp>
      <p:sp>
        <p:nvSpPr>
          <p:cNvPr id="371" name="Google Shape;371;p36"/>
          <p:cNvSpPr txBox="1"/>
          <p:nvPr/>
        </p:nvSpPr>
        <p:spPr>
          <a:xfrm>
            <a:off x="563075" y="4099300"/>
            <a:ext cx="1689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3D85C6"/>
                </a:solidFill>
              </a:rPr>
              <a:t>Beam Position Monitor</a:t>
            </a:r>
            <a:endParaRPr sz="1800">
              <a:solidFill>
                <a:srgbClr val="3D85C6"/>
              </a:solidFill>
            </a:endParaRPr>
          </a:p>
        </p:txBody>
      </p:sp>
      <p:cxnSp>
        <p:nvCxnSpPr>
          <p:cNvPr id="372" name="Google Shape;372;p36"/>
          <p:cNvCxnSpPr/>
          <p:nvPr/>
        </p:nvCxnSpPr>
        <p:spPr>
          <a:xfrm flipH="1" rot="10800000">
            <a:off x="1959625" y="3378275"/>
            <a:ext cx="549000" cy="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3" name="Google Shape;373;p36"/>
          <p:cNvCxnSpPr/>
          <p:nvPr/>
        </p:nvCxnSpPr>
        <p:spPr>
          <a:xfrm flipH="1" rot="10800000">
            <a:off x="3589475" y="3378375"/>
            <a:ext cx="671700" cy="8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4" name="Google Shape;374;p36"/>
          <p:cNvCxnSpPr/>
          <p:nvPr/>
        </p:nvCxnSpPr>
        <p:spPr>
          <a:xfrm flipH="1" rot="10800000">
            <a:off x="5646875" y="3378375"/>
            <a:ext cx="671700" cy="8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75" name="Google Shape;375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1994" y="2877275"/>
            <a:ext cx="1012800" cy="10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6"/>
          <p:cNvSpPr txBox="1"/>
          <p:nvPr/>
        </p:nvSpPr>
        <p:spPr>
          <a:xfrm>
            <a:off x="4507550" y="4014625"/>
            <a:ext cx="12066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3D85C6"/>
                </a:solidFill>
              </a:rPr>
              <a:t>FESA</a:t>
            </a:r>
            <a:endParaRPr sz="1800">
              <a:solidFill>
                <a:srgbClr val="3D85C6"/>
              </a:solidFill>
            </a:endParaRPr>
          </a:p>
        </p:txBody>
      </p:sp>
      <p:pic>
        <p:nvPicPr>
          <p:cNvPr id="377" name="Google Shape;377;p3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56850" y="2877275"/>
            <a:ext cx="1689299" cy="100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6"/>
          <p:cNvSpPr txBox="1"/>
          <p:nvPr/>
        </p:nvSpPr>
        <p:spPr>
          <a:xfrm>
            <a:off x="6456850" y="4014625"/>
            <a:ext cx="1689300" cy="34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rgbClr val="3D85C6"/>
                </a:solidFill>
              </a:rPr>
              <a:t>Expert GUI</a:t>
            </a:r>
            <a:endParaRPr sz="1800">
              <a:solidFill>
                <a:srgbClr val="3D85C6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7"/>
          <p:cNvSpPr txBox="1"/>
          <p:nvPr/>
        </p:nvSpPr>
        <p:spPr>
          <a:xfrm>
            <a:off x="570200" y="4091275"/>
            <a:ext cx="3861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▷</a:t>
            </a:r>
            <a:endParaRPr/>
          </a:p>
        </p:txBody>
      </p:sp>
      <p:sp>
        <p:nvSpPr>
          <p:cNvPr id="384" name="Google Shape;384;p37"/>
          <p:cNvSpPr txBox="1"/>
          <p:nvPr>
            <p:ph type="ctrTitle"/>
          </p:nvPr>
        </p:nvSpPr>
        <p:spPr>
          <a:xfrm>
            <a:off x="902900" y="815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LEIR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The Orbit System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Ring Orbit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Challenges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Solution</a:t>
            </a:r>
            <a:endParaRPr sz="2400">
              <a:solidFill>
                <a:srgbClr val="FFFFFF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Results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MXBPM Expert </a:t>
            </a:r>
            <a:r>
              <a:rPr lang="es" sz="2400"/>
              <a:t>GUI 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Injection Line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Challenges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Solution</a:t>
            </a:r>
            <a:endParaRPr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</a:rPr>
              <a:t>Bpmli Expert GUI</a:t>
            </a:r>
            <a:endParaRPr b="1" sz="18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2636" y="713000"/>
            <a:ext cx="7591315" cy="4265474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8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25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391" name="Google Shape;391;p38"/>
          <p:cNvPicPr preferRelativeResize="0"/>
          <p:nvPr/>
        </p:nvPicPr>
        <p:blipFill rotWithShape="1">
          <a:blip r:embed="rId4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8"/>
          <p:cNvSpPr txBox="1"/>
          <p:nvPr>
            <p:ph idx="4294967295" type="title"/>
          </p:nvPr>
        </p:nvSpPr>
        <p:spPr>
          <a:xfrm>
            <a:off x="311700" y="181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Bpmli </a:t>
            </a:r>
            <a:r>
              <a:rPr b="1" lang="es"/>
              <a:t>Expert </a:t>
            </a:r>
            <a:r>
              <a:rPr b="1" lang="es"/>
              <a:t>GUI  </a:t>
            </a:r>
            <a:r>
              <a:rPr b="1" i="1" lang="es">
                <a:solidFill>
                  <a:srgbClr val="B7B7B7"/>
                </a:solidFill>
              </a:rPr>
              <a:t>Global Overview</a:t>
            </a:r>
            <a:endParaRPr i="1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1575" y="1226800"/>
            <a:ext cx="4266250" cy="237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8150" y="1226800"/>
            <a:ext cx="3959791" cy="2371874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39"/>
          <p:cNvSpPr txBox="1"/>
          <p:nvPr/>
        </p:nvSpPr>
        <p:spPr>
          <a:xfrm>
            <a:off x="238150" y="885400"/>
            <a:ext cx="8199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FFFFFF"/>
                </a:solidFill>
              </a:rPr>
              <a:t>YASP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00" name="Google Shape;400;p39"/>
          <p:cNvSpPr txBox="1"/>
          <p:nvPr/>
        </p:nvSpPr>
        <p:spPr>
          <a:xfrm>
            <a:off x="157800" y="3753900"/>
            <a:ext cx="3959700" cy="8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/>
              <a:t>Displays one injection for each BPM</a:t>
            </a:r>
            <a:endParaRPr sz="1600"/>
          </a:p>
        </p:txBody>
      </p:sp>
      <p:sp>
        <p:nvSpPr>
          <p:cNvPr id="401" name="Google Shape;401;p39"/>
          <p:cNvSpPr txBox="1"/>
          <p:nvPr/>
        </p:nvSpPr>
        <p:spPr>
          <a:xfrm>
            <a:off x="7472825" y="885400"/>
            <a:ext cx="1455000" cy="341400"/>
          </a:xfrm>
          <a:prstGeom prst="rect">
            <a:avLst/>
          </a:prstGeom>
          <a:solidFill>
            <a:srgbClr val="0B539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FFFFFF"/>
                </a:solidFill>
              </a:rPr>
              <a:t>Bpmli </a:t>
            </a:r>
            <a:r>
              <a:rPr lang="es" sz="1200">
                <a:solidFill>
                  <a:srgbClr val="FFFFFF"/>
                </a:solidFill>
              </a:rPr>
              <a:t>GUI</a:t>
            </a:r>
            <a:r>
              <a:rPr lang="es" sz="1200">
                <a:solidFill>
                  <a:srgbClr val="FFFFFF"/>
                </a:solidFill>
              </a:rPr>
              <a:t> Expert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402" name="Google Shape;402;p39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26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403" name="Google Shape;403;p39"/>
          <p:cNvPicPr preferRelativeResize="0"/>
          <p:nvPr/>
        </p:nvPicPr>
        <p:blipFill rotWithShape="1">
          <a:blip r:embed="rId5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9"/>
          <p:cNvSpPr txBox="1"/>
          <p:nvPr>
            <p:ph idx="4294967295" type="title"/>
          </p:nvPr>
        </p:nvSpPr>
        <p:spPr>
          <a:xfrm>
            <a:off x="311700" y="181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Bpmli Expert </a:t>
            </a:r>
            <a:r>
              <a:rPr b="1" lang="es"/>
              <a:t>GUI </a:t>
            </a:r>
            <a:r>
              <a:rPr b="1" lang="es"/>
              <a:t> </a:t>
            </a:r>
            <a:r>
              <a:rPr b="1" i="1" lang="es">
                <a:solidFill>
                  <a:srgbClr val="B7B7B7"/>
                </a:solidFill>
              </a:rPr>
              <a:t>Global Overview</a:t>
            </a:r>
            <a:endParaRPr i="1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405" name="Google Shape;405;p39"/>
          <p:cNvSpPr txBox="1"/>
          <p:nvPr/>
        </p:nvSpPr>
        <p:spPr>
          <a:xfrm>
            <a:off x="4661575" y="3768825"/>
            <a:ext cx="4266300" cy="8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/>
              <a:t>Displays all 7 injections per BPM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s" sz="1600"/>
              <a:t>It allows operators to monitor all injections at once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Google Shape;41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3875" y="920650"/>
            <a:ext cx="6981900" cy="3901901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40"/>
          <p:cNvSpPr txBox="1"/>
          <p:nvPr/>
        </p:nvSpPr>
        <p:spPr>
          <a:xfrm>
            <a:off x="-5625" y="1058975"/>
            <a:ext cx="2125800" cy="24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200">
                <a:solidFill>
                  <a:srgbClr val="0B5394"/>
                </a:solidFill>
              </a:rPr>
              <a:t>Sigma and delta traces for ETL.BPMI.40 (Horizontal), NOMINAL cycle</a:t>
            </a:r>
            <a:endParaRPr i="1" sz="1200">
              <a:solidFill>
                <a:srgbClr val="0B539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0B539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0B539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0B539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200">
                <a:solidFill>
                  <a:srgbClr val="0B5394"/>
                </a:solidFill>
              </a:rPr>
              <a:t>Sigma and Delta traces are useful to </a:t>
            </a:r>
            <a:r>
              <a:rPr b="1" i="1" lang="es" sz="1200">
                <a:solidFill>
                  <a:srgbClr val="0B5394"/>
                </a:solidFill>
              </a:rPr>
              <a:t>detect problems</a:t>
            </a:r>
            <a:r>
              <a:rPr i="1" lang="es" sz="1200">
                <a:solidFill>
                  <a:srgbClr val="0B5394"/>
                </a:solidFill>
              </a:rPr>
              <a:t> in the measurements</a:t>
            </a:r>
            <a:endParaRPr i="1" sz="1200">
              <a:solidFill>
                <a:srgbClr val="0B539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rgbClr val="0B5394"/>
              </a:solidFill>
            </a:endParaRPr>
          </a:p>
        </p:txBody>
      </p:sp>
      <p:sp>
        <p:nvSpPr>
          <p:cNvPr id="412" name="Google Shape;412;p40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27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413" name="Google Shape;413;p40"/>
          <p:cNvPicPr preferRelativeResize="0"/>
          <p:nvPr/>
        </p:nvPicPr>
        <p:blipFill rotWithShape="1">
          <a:blip r:embed="rId4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40"/>
          <p:cNvSpPr txBox="1"/>
          <p:nvPr>
            <p:ph idx="4294967295" type="title"/>
          </p:nvPr>
        </p:nvSpPr>
        <p:spPr>
          <a:xfrm>
            <a:off x="311700" y="181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Bpmli Expert </a:t>
            </a:r>
            <a:r>
              <a:rPr b="1" lang="es"/>
              <a:t>GUI </a:t>
            </a:r>
            <a:r>
              <a:rPr b="1" lang="es"/>
              <a:t> </a:t>
            </a:r>
            <a:r>
              <a:rPr b="1" i="1" lang="es">
                <a:solidFill>
                  <a:srgbClr val="B7B7B7"/>
                </a:solidFill>
              </a:rPr>
              <a:t>Global Overview</a:t>
            </a:r>
            <a:endParaRPr i="1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41"/>
          <p:cNvPicPr preferRelativeResize="0"/>
          <p:nvPr/>
        </p:nvPicPr>
        <p:blipFill rotWithShape="1">
          <a:blip r:embed="rId4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41"/>
          <p:cNvSpPr txBox="1"/>
          <p:nvPr>
            <p:ph idx="4294967295" type="title"/>
          </p:nvPr>
        </p:nvSpPr>
        <p:spPr>
          <a:xfrm>
            <a:off x="311700" y="181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Bpmli Expert </a:t>
            </a:r>
            <a:r>
              <a:rPr b="1" lang="es"/>
              <a:t>GUI</a:t>
            </a:r>
            <a:r>
              <a:rPr b="1" lang="es"/>
              <a:t> </a:t>
            </a:r>
            <a:r>
              <a:rPr b="1" i="1" lang="es">
                <a:solidFill>
                  <a:srgbClr val="B7B7B7"/>
                </a:solidFill>
              </a:rPr>
              <a:t>Global Expert Overview</a:t>
            </a:r>
            <a:endParaRPr i="1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421" name="Google Shape;421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7075" y="713000"/>
            <a:ext cx="8445226" cy="3921400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41"/>
          <p:cNvSpPr txBox="1"/>
          <p:nvPr/>
        </p:nvSpPr>
        <p:spPr>
          <a:xfrm>
            <a:off x="4487750" y="4623300"/>
            <a:ext cx="398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" sz="1200">
                <a:solidFill>
                  <a:srgbClr val="0B5394"/>
                </a:solidFill>
              </a:rPr>
              <a:t>Sigma and delta traces for all BPMs along the injection line for Vertical, in NOMINAL</a:t>
            </a:r>
            <a:endParaRPr i="1" sz="1200">
              <a:solidFill>
                <a:srgbClr val="0B5394"/>
              </a:solidFill>
            </a:endParaRPr>
          </a:p>
        </p:txBody>
      </p:sp>
      <p:sp>
        <p:nvSpPr>
          <p:cNvPr id="423" name="Google Shape;423;p41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28</a:t>
            </a:r>
            <a:endParaRPr b="1">
              <a:solidFill>
                <a:srgbClr val="6FA8D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1B4283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ctrTitle"/>
          </p:nvPr>
        </p:nvSpPr>
        <p:spPr>
          <a:xfrm>
            <a:off x="902900" y="434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/>
              <a:t>LEIR</a:t>
            </a:r>
            <a:endParaRPr b="1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The Orbit System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Ring Orbit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Challenge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Results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MXBPM Expert GUI 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Injection Line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Challenge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Bpmli Expert GUI</a:t>
            </a:r>
            <a:endParaRPr sz="1800">
              <a:solidFill>
                <a:schemeClr val="accent6"/>
              </a:solidFill>
            </a:endParaRPr>
          </a:p>
        </p:txBody>
      </p:sp>
      <p:sp>
        <p:nvSpPr>
          <p:cNvPr id="98" name="Google Shape;98;p15"/>
          <p:cNvSpPr txBox="1"/>
          <p:nvPr/>
        </p:nvSpPr>
        <p:spPr>
          <a:xfrm>
            <a:off x="570200" y="433675"/>
            <a:ext cx="3861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▷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4850" y="4124500"/>
            <a:ext cx="1029150" cy="101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2"/>
          <p:cNvSpPr txBox="1"/>
          <p:nvPr/>
        </p:nvSpPr>
        <p:spPr>
          <a:xfrm>
            <a:off x="635625" y="827325"/>
            <a:ext cx="6991800" cy="3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0000">
            <a:noAutofit/>
          </a:bodyPr>
          <a:lstStyle/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1C4587"/>
                </a:solidFill>
              </a:rPr>
              <a:t>Future and improvements</a:t>
            </a:r>
            <a:endParaRPr sz="2400">
              <a:solidFill>
                <a:srgbClr val="1C4587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●"/>
            </a:pPr>
            <a:r>
              <a:rPr lang="es" sz="1800">
                <a:solidFill>
                  <a:srgbClr val="1C4587"/>
                </a:solidFill>
              </a:rPr>
              <a:t>Switch between the raw traces and the position traces for a global overview of all BPMs (Global Expert tab)</a:t>
            </a:r>
            <a:endParaRPr sz="1800">
              <a:solidFill>
                <a:srgbClr val="1C458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4587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1C4587"/>
                </a:solidFill>
              </a:rPr>
              <a:t>Conclusions</a:t>
            </a:r>
            <a:endParaRPr sz="2400">
              <a:solidFill>
                <a:srgbClr val="1C4587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●"/>
            </a:pPr>
            <a:r>
              <a:rPr lang="es" sz="1800">
                <a:solidFill>
                  <a:srgbClr val="1C4587"/>
                </a:solidFill>
              </a:rPr>
              <a:t>This Expert GUI is helping to debug the new system</a:t>
            </a:r>
            <a:endParaRPr sz="1800">
              <a:solidFill>
                <a:srgbClr val="1C4587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●"/>
            </a:pPr>
            <a:r>
              <a:rPr lang="es" sz="1800">
                <a:solidFill>
                  <a:srgbClr val="1C4587"/>
                </a:solidFill>
              </a:rPr>
              <a:t>It is used operationally by BI and OP</a:t>
            </a:r>
            <a:endParaRPr sz="1800">
              <a:solidFill>
                <a:srgbClr val="1C4587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●"/>
            </a:pPr>
            <a:r>
              <a:rPr lang="es" sz="1800">
                <a:solidFill>
                  <a:srgbClr val="1C4587"/>
                </a:solidFill>
              </a:rPr>
              <a:t>Easy to maintain and take over by others (code is using the standard software pattern)</a:t>
            </a:r>
            <a:endParaRPr sz="1800">
              <a:solidFill>
                <a:srgbClr val="1C4587"/>
              </a:solidFill>
            </a:endParaRPr>
          </a:p>
        </p:txBody>
      </p:sp>
      <p:sp>
        <p:nvSpPr>
          <p:cNvPr id="429" name="Google Shape;429;p42"/>
          <p:cNvSpPr txBox="1"/>
          <p:nvPr/>
        </p:nvSpPr>
        <p:spPr>
          <a:xfrm>
            <a:off x="669900" y="45070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29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430" name="Google Shape;430;p42"/>
          <p:cNvPicPr preferRelativeResize="0"/>
          <p:nvPr/>
        </p:nvPicPr>
        <p:blipFill rotWithShape="1">
          <a:blip r:embed="rId3">
            <a:alphaModFix/>
          </a:blip>
          <a:srcRect b="11473" l="10322" r="-8" t="0"/>
          <a:stretch/>
        </p:blipFill>
        <p:spPr>
          <a:xfrm>
            <a:off x="-5625" y="427982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42"/>
          <p:cNvSpPr txBox="1"/>
          <p:nvPr>
            <p:ph type="title"/>
          </p:nvPr>
        </p:nvSpPr>
        <p:spPr>
          <a:xfrm>
            <a:off x="311700" y="1814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Bpmli Expert </a:t>
            </a:r>
            <a:r>
              <a:rPr b="1" lang="es"/>
              <a:t>GUI </a:t>
            </a:r>
            <a:endParaRPr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3488" y="975775"/>
            <a:ext cx="3537035" cy="319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43"/>
          <p:cNvSpPr txBox="1"/>
          <p:nvPr/>
        </p:nvSpPr>
        <p:spPr>
          <a:xfrm>
            <a:off x="2629150" y="4053425"/>
            <a:ext cx="41049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>
                <a:solidFill>
                  <a:srgbClr val="0B5394"/>
                </a:solidFill>
              </a:rPr>
              <a:t>Thank you</a:t>
            </a:r>
            <a:endParaRPr sz="6000">
              <a:solidFill>
                <a:srgbClr val="0B5394"/>
              </a:solidFill>
            </a:endParaRPr>
          </a:p>
        </p:txBody>
      </p:sp>
      <p:sp>
        <p:nvSpPr>
          <p:cNvPr id="438" name="Google Shape;438;p43"/>
          <p:cNvSpPr txBox="1"/>
          <p:nvPr/>
        </p:nvSpPr>
        <p:spPr>
          <a:xfrm>
            <a:off x="2705350" y="91025"/>
            <a:ext cx="4104900" cy="5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>
                <a:solidFill>
                  <a:srgbClr val="0B5394"/>
                </a:solidFill>
              </a:rPr>
              <a:t>Questions</a:t>
            </a:r>
            <a:endParaRPr sz="6000">
              <a:solidFill>
                <a:srgbClr val="0B539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6"/>
          <p:cNvPicPr preferRelativeResize="0"/>
          <p:nvPr/>
        </p:nvPicPr>
        <p:blipFill rotWithShape="1">
          <a:blip r:embed="rId3">
            <a:alphaModFix amt="50000"/>
          </a:blip>
          <a:srcRect b="12417" l="0" r="0" t="12326"/>
          <a:stretch/>
        </p:blipFill>
        <p:spPr>
          <a:xfrm>
            <a:off x="-39375" y="0"/>
            <a:ext cx="9477614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6"/>
          <p:cNvPicPr preferRelativeResize="0"/>
          <p:nvPr/>
        </p:nvPicPr>
        <p:blipFill rotWithShape="1">
          <a:blip r:embed="rId4">
            <a:alphaModFix/>
          </a:blip>
          <a:srcRect b="12415" l="33898" r="24323" t="67137"/>
          <a:stretch/>
        </p:blipFill>
        <p:spPr>
          <a:xfrm>
            <a:off x="3173450" y="3746025"/>
            <a:ext cx="3959524" cy="139747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6"/>
          <p:cNvSpPr txBox="1"/>
          <p:nvPr/>
        </p:nvSpPr>
        <p:spPr>
          <a:xfrm>
            <a:off x="6727750" y="4213375"/>
            <a:ext cx="2154300" cy="2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Low Energy Ion Ring</a:t>
            </a:r>
            <a:endParaRPr b="1"/>
          </a:p>
        </p:txBody>
      </p:sp>
      <p:sp>
        <p:nvSpPr>
          <p:cNvPr id="107" name="Google Shape;107;p16"/>
          <p:cNvSpPr/>
          <p:nvPr/>
        </p:nvSpPr>
        <p:spPr>
          <a:xfrm>
            <a:off x="7417125" y="4539325"/>
            <a:ext cx="767954" cy="397475"/>
          </a:xfrm>
          <a:custGeom>
            <a:rect b="b" l="l" r="r" t="t"/>
            <a:pathLst>
              <a:path extrusionOk="0" h="15899" w="18634">
                <a:moveTo>
                  <a:pt x="13356" y="0"/>
                </a:moveTo>
                <a:cubicBezTo>
                  <a:pt x="14151" y="1484"/>
                  <a:pt x="20351" y="6253"/>
                  <a:pt x="18125" y="8903"/>
                </a:cubicBezTo>
                <a:cubicBezTo>
                  <a:pt x="15899" y="11553"/>
                  <a:pt x="3021" y="14733"/>
                  <a:pt x="0" y="15899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08" name="Google Shape;108;p16"/>
          <p:cNvSpPr txBox="1"/>
          <p:nvPr>
            <p:ph idx="4294967295" type="title"/>
          </p:nvPr>
        </p:nvSpPr>
        <p:spPr>
          <a:xfrm>
            <a:off x="311700" y="29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LEIR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666025" y="4684450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4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5">
            <a:alphaModFix/>
          </a:blip>
          <a:srcRect b="11473" l="10322" r="-8" t="0"/>
          <a:stretch/>
        </p:blipFill>
        <p:spPr>
          <a:xfrm>
            <a:off x="8250" y="4470975"/>
            <a:ext cx="733975" cy="6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7"/>
          <p:cNvPicPr preferRelativeResize="0"/>
          <p:nvPr/>
        </p:nvPicPr>
        <p:blipFill rotWithShape="1">
          <a:blip r:embed="rId3">
            <a:alphaModFix/>
          </a:blip>
          <a:srcRect b="0" l="0" r="6568" t="0"/>
          <a:stretch/>
        </p:blipFill>
        <p:spPr>
          <a:xfrm>
            <a:off x="457200" y="457200"/>
            <a:ext cx="8258702" cy="441960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7"/>
          <p:cNvSpPr txBox="1"/>
          <p:nvPr>
            <p:ph idx="4294967295" type="title"/>
          </p:nvPr>
        </p:nvSpPr>
        <p:spPr>
          <a:xfrm>
            <a:off x="311700" y="29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LEIR</a:t>
            </a:r>
            <a:endParaRPr/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387774">
            <a:off x="3951500" y="1544824"/>
            <a:ext cx="840075" cy="920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7055592">
            <a:off x="8051316" y="1347211"/>
            <a:ext cx="911989" cy="948133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3264600" y="2383950"/>
            <a:ext cx="13458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B5394"/>
                </a:solidFill>
              </a:rPr>
              <a:t>Injection Line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7588425" y="986200"/>
            <a:ext cx="1345800" cy="4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B5394"/>
                </a:solidFill>
              </a:rPr>
              <a:t>LEIR </a:t>
            </a:r>
            <a:r>
              <a:rPr lang="es">
                <a:solidFill>
                  <a:srgbClr val="0B5394"/>
                </a:solidFill>
              </a:rPr>
              <a:t>Ring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66025" y="4684450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5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 rotWithShape="1">
          <a:blip r:embed="rId5">
            <a:alphaModFix/>
          </a:blip>
          <a:srcRect b="11473" l="10322" r="-8" t="0"/>
          <a:stretch/>
        </p:blipFill>
        <p:spPr>
          <a:xfrm>
            <a:off x="8250" y="4470975"/>
            <a:ext cx="733975" cy="60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/>
          <p:nvPr/>
        </p:nvSpPr>
        <p:spPr>
          <a:xfrm>
            <a:off x="-152400" y="1436975"/>
            <a:ext cx="2547600" cy="9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s">
                <a:solidFill>
                  <a:srgbClr val="000000"/>
                </a:solidFill>
              </a:rPr>
              <a:t>Pulses of up to 30uA, 200us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s">
                <a:solidFill>
                  <a:srgbClr val="000000"/>
                </a:solidFill>
              </a:rPr>
              <a:t>Accelerated to 72MeV/u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-152400" y="751175"/>
            <a:ext cx="2867700" cy="4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s">
                <a:solidFill>
                  <a:srgbClr val="000000"/>
                </a:solidFill>
              </a:rPr>
              <a:t>Mainly heavy ions PB53+, at an energy of 4.2MeV/u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7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type="ctrTitle"/>
          </p:nvPr>
        </p:nvSpPr>
        <p:spPr>
          <a:xfrm>
            <a:off x="902900" y="815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LEIR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</a:rPr>
              <a:t>The Orbit System</a:t>
            </a:r>
            <a:endParaRPr b="1"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Ring Orbit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Challenge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Results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MXBPM Expert GUI 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Injection Line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Challenge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Bpmli Expert GUI</a:t>
            </a:r>
            <a:endParaRPr sz="18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accent6"/>
              </a:solidFill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570200" y="814675"/>
            <a:ext cx="3861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▷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idx="4294967295" type="title"/>
          </p:nvPr>
        </p:nvSpPr>
        <p:spPr>
          <a:xfrm>
            <a:off x="311700" y="29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The Orbit System</a:t>
            </a:r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1300" y="642200"/>
            <a:ext cx="3948675" cy="394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/>
        </p:nvSpPr>
        <p:spPr>
          <a:xfrm>
            <a:off x="5397775" y="585900"/>
            <a:ext cx="3746100" cy="14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System installed for ion </a:t>
            </a:r>
            <a:r>
              <a:rPr lang="es" sz="1800"/>
              <a:t>accelerations</a:t>
            </a:r>
            <a:r>
              <a:rPr lang="es" sz="1800"/>
              <a:t> at LEIR’s </a:t>
            </a:r>
            <a:endParaRPr sz="1800"/>
          </a:p>
        </p:txBody>
      </p:sp>
      <p:sp>
        <p:nvSpPr>
          <p:cNvPr id="138" name="Google Shape;138;p19"/>
          <p:cNvSpPr txBox="1"/>
          <p:nvPr/>
        </p:nvSpPr>
        <p:spPr>
          <a:xfrm>
            <a:off x="5397775" y="2186100"/>
            <a:ext cx="38082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" sz="1800"/>
              <a:t>Allows position measurement of the bunched beam</a:t>
            </a:r>
            <a:endParaRPr sz="1800"/>
          </a:p>
        </p:txBody>
      </p:sp>
      <p:sp>
        <p:nvSpPr>
          <p:cNvPr id="139" name="Google Shape;139;p19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7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140" name="Google Shape;140;p19"/>
          <p:cNvPicPr preferRelativeResize="0"/>
          <p:nvPr/>
        </p:nvPicPr>
        <p:blipFill rotWithShape="1">
          <a:blip r:embed="rId4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1" name="Google Shape;141;p19"/>
          <p:cNvGrpSpPr/>
          <p:nvPr/>
        </p:nvGrpSpPr>
        <p:grpSpPr>
          <a:xfrm>
            <a:off x="304800" y="563600"/>
            <a:ext cx="5719525" cy="4292175"/>
            <a:chOff x="304800" y="563600"/>
            <a:chExt cx="5719525" cy="4292175"/>
          </a:xfrm>
        </p:grpSpPr>
        <p:sp>
          <p:nvSpPr>
            <p:cNvPr id="142" name="Google Shape;142;p19"/>
            <p:cNvSpPr txBox="1"/>
            <p:nvPr/>
          </p:nvSpPr>
          <p:spPr>
            <a:xfrm>
              <a:off x="368450" y="1883400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UEHV11</a:t>
              </a:r>
              <a:endParaRPr b="1" sz="1100"/>
            </a:p>
          </p:txBody>
        </p:sp>
        <p:sp>
          <p:nvSpPr>
            <p:cNvPr id="143" name="Google Shape;143;p19"/>
            <p:cNvSpPr txBox="1"/>
            <p:nvPr/>
          </p:nvSpPr>
          <p:spPr>
            <a:xfrm>
              <a:off x="304800" y="2813963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UEHV12</a:t>
              </a:r>
              <a:endParaRPr b="1" sz="1100"/>
            </a:p>
          </p:txBody>
        </p:sp>
        <p:cxnSp>
          <p:nvCxnSpPr>
            <p:cNvPr id="144" name="Google Shape;144;p19"/>
            <p:cNvCxnSpPr>
              <a:stCxn id="142" idx="3"/>
            </p:cNvCxnSpPr>
            <p:nvPr/>
          </p:nvCxnSpPr>
          <p:spPr>
            <a:xfrm>
              <a:off x="1119950" y="2013150"/>
              <a:ext cx="530400" cy="3450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5" name="Google Shape;145;p19"/>
            <p:cNvCxnSpPr>
              <a:stCxn id="143" idx="3"/>
            </p:cNvCxnSpPr>
            <p:nvPr/>
          </p:nvCxnSpPr>
          <p:spPr>
            <a:xfrm>
              <a:off x="1056300" y="2943713"/>
              <a:ext cx="642000" cy="1998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46" name="Google Shape;146;p19"/>
            <p:cNvSpPr txBox="1"/>
            <p:nvPr/>
          </p:nvSpPr>
          <p:spPr>
            <a:xfrm>
              <a:off x="1975150" y="2420088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UEHV44</a:t>
              </a:r>
              <a:endParaRPr b="1" sz="1100"/>
            </a:p>
          </p:txBody>
        </p:sp>
        <p:cxnSp>
          <p:nvCxnSpPr>
            <p:cNvPr id="147" name="Google Shape;147;p19"/>
            <p:cNvCxnSpPr>
              <a:stCxn id="148" idx="3"/>
            </p:cNvCxnSpPr>
            <p:nvPr/>
          </p:nvCxnSpPr>
          <p:spPr>
            <a:xfrm flipH="1" rot="10800000">
              <a:off x="1170650" y="3793275"/>
              <a:ext cx="556800" cy="4953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49" name="Google Shape;149;p19"/>
            <p:cNvSpPr txBox="1"/>
            <p:nvPr/>
          </p:nvSpPr>
          <p:spPr>
            <a:xfrm>
              <a:off x="2183225" y="3159575"/>
              <a:ext cx="751500" cy="29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UEHV21</a:t>
              </a:r>
              <a:endParaRPr b="1" sz="1100"/>
            </a:p>
          </p:txBody>
        </p:sp>
        <p:cxnSp>
          <p:nvCxnSpPr>
            <p:cNvPr id="150" name="Google Shape;150;p19"/>
            <p:cNvCxnSpPr>
              <a:stCxn id="149" idx="2"/>
            </p:cNvCxnSpPr>
            <p:nvPr/>
          </p:nvCxnSpPr>
          <p:spPr>
            <a:xfrm>
              <a:off x="2558975" y="3455375"/>
              <a:ext cx="442800" cy="611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51" name="Google Shape;151;p19"/>
            <p:cNvCxnSpPr>
              <a:stCxn id="152" idx="2"/>
            </p:cNvCxnSpPr>
            <p:nvPr/>
          </p:nvCxnSpPr>
          <p:spPr>
            <a:xfrm flipH="1">
              <a:off x="3330800" y="3455375"/>
              <a:ext cx="416700" cy="6378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2" name="Google Shape;152;p19"/>
            <p:cNvSpPr txBox="1"/>
            <p:nvPr/>
          </p:nvSpPr>
          <p:spPr>
            <a:xfrm>
              <a:off x="3371750" y="3159575"/>
              <a:ext cx="751500" cy="29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UEHV22</a:t>
              </a:r>
              <a:endParaRPr b="1" sz="1100"/>
            </a:p>
          </p:txBody>
        </p:sp>
        <p:sp>
          <p:nvSpPr>
            <p:cNvPr id="153" name="Google Shape;153;p19"/>
            <p:cNvSpPr txBox="1"/>
            <p:nvPr/>
          </p:nvSpPr>
          <p:spPr>
            <a:xfrm>
              <a:off x="5272825" y="4093175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UEHV24</a:t>
              </a:r>
              <a:endParaRPr b="1" sz="1100"/>
            </a:p>
          </p:txBody>
        </p:sp>
        <p:cxnSp>
          <p:nvCxnSpPr>
            <p:cNvPr id="154" name="Google Shape;154;p19"/>
            <p:cNvCxnSpPr>
              <a:stCxn id="153" idx="1"/>
            </p:cNvCxnSpPr>
            <p:nvPr/>
          </p:nvCxnSpPr>
          <p:spPr>
            <a:xfrm rot="10800000">
              <a:off x="4614925" y="3792425"/>
              <a:ext cx="657900" cy="4305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5" name="Google Shape;155;p19"/>
            <p:cNvSpPr txBox="1"/>
            <p:nvPr/>
          </p:nvSpPr>
          <p:spPr>
            <a:xfrm>
              <a:off x="5195575" y="3105925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UEHV31</a:t>
              </a:r>
              <a:endParaRPr b="1" sz="1100"/>
            </a:p>
          </p:txBody>
        </p:sp>
        <p:cxnSp>
          <p:nvCxnSpPr>
            <p:cNvPr id="156" name="Google Shape;156;p19"/>
            <p:cNvCxnSpPr/>
            <p:nvPr/>
          </p:nvCxnSpPr>
          <p:spPr>
            <a:xfrm rot="10800000">
              <a:off x="4696975" y="3082075"/>
              <a:ext cx="803400" cy="774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7" name="Google Shape;157;p19"/>
            <p:cNvSpPr txBox="1"/>
            <p:nvPr/>
          </p:nvSpPr>
          <p:spPr>
            <a:xfrm>
              <a:off x="5147750" y="1702350"/>
              <a:ext cx="751500" cy="29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UEHV32</a:t>
              </a:r>
              <a:endParaRPr b="1" sz="1100"/>
            </a:p>
          </p:txBody>
        </p:sp>
        <p:cxnSp>
          <p:nvCxnSpPr>
            <p:cNvPr id="158" name="Google Shape;158;p19"/>
            <p:cNvCxnSpPr>
              <a:stCxn id="157" idx="2"/>
            </p:cNvCxnSpPr>
            <p:nvPr/>
          </p:nvCxnSpPr>
          <p:spPr>
            <a:xfrm flipH="1">
              <a:off x="4683200" y="1998150"/>
              <a:ext cx="840300" cy="4827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9" name="Google Shape;159;p19"/>
            <p:cNvSpPr txBox="1"/>
            <p:nvPr/>
          </p:nvSpPr>
          <p:spPr>
            <a:xfrm>
              <a:off x="3610850" y="2077050"/>
              <a:ext cx="751500" cy="21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UEHV33</a:t>
              </a:r>
              <a:endParaRPr b="1" sz="1100"/>
            </a:p>
          </p:txBody>
        </p:sp>
        <p:cxnSp>
          <p:nvCxnSpPr>
            <p:cNvPr id="160" name="Google Shape;160;p19"/>
            <p:cNvCxnSpPr>
              <a:stCxn id="159" idx="0"/>
            </p:cNvCxnSpPr>
            <p:nvPr/>
          </p:nvCxnSpPr>
          <p:spPr>
            <a:xfrm flipH="1" rot="10800000">
              <a:off x="3986600" y="1702350"/>
              <a:ext cx="567000" cy="3747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61" name="Google Shape;161;p19"/>
            <p:cNvSpPr txBox="1"/>
            <p:nvPr/>
          </p:nvSpPr>
          <p:spPr>
            <a:xfrm>
              <a:off x="4173075" y="575400"/>
              <a:ext cx="751500" cy="34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UEHV34</a:t>
              </a:r>
              <a:endParaRPr b="1" sz="1100"/>
            </a:p>
          </p:txBody>
        </p:sp>
        <p:cxnSp>
          <p:nvCxnSpPr>
            <p:cNvPr id="162" name="Google Shape;162;p19"/>
            <p:cNvCxnSpPr>
              <a:stCxn id="161" idx="2"/>
            </p:cNvCxnSpPr>
            <p:nvPr/>
          </p:nvCxnSpPr>
          <p:spPr>
            <a:xfrm flipH="1">
              <a:off x="4273425" y="920400"/>
              <a:ext cx="275400" cy="4881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63" name="Google Shape;163;p19"/>
            <p:cNvSpPr txBox="1"/>
            <p:nvPr/>
          </p:nvSpPr>
          <p:spPr>
            <a:xfrm>
              <a:off x="1937225" y="599900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UEHV42</a:t>
              </a:r>
              <a:endParaRPr b="1" sz="1100"/>
            </a:p>
          </p:txBody>
        </p:sp>
        <p:sp>
          <p:nvSpPr>
            <p:cNvPr id="164" name="Google Shape;164;p19"/>
            <p:cNvSpPr txBox="1"/>
            <p:nvPr/>
          </p:nvSpPr>
          <p:spPr>
            <a:xfrm>
              <a:off x="3105500" y="563600"/>
              <a:ext cx="751500" cy="29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UEHV41</a:t>
              </a:r>
              <a:endParaRPr b="1" sz="1100"/>
            </a:p>
          </p:txBody>
        </p:sp>
        <p:cxnSp>
          <p:nvCxnSpPr>
            <p:cNvPr id="165" name="Google Shape;165;p19"/>
            <p:cNvCxnSpPr>
              <a:stCxn id="163" idx="2"/>
            </p:cNvCxnSpPr>
            <p:nvPr/>
          </p:nvCxnSpPr>
          <p:spPr>
            <a:xfrm>
              <a:off x="2312975" y="859400"/>
              <a:ext cx="492000" cy="5292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6" name="Google Shape;166;p19"/>
            <p:cNvCxnSpPr>
              <a:stCxn id="164" idx="2"/>
            </p:cNvCxnSpPr>
            <p:nvPr/>
          </p:nvCxnSpPr>
          <p:spPr>
            <a:xfrm>
              <a:off x="3481250" y="859400"/>
              <a:ext cx="100500" cy="5490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7" name="Google Shape;167;p19"/>
            <p:cNvCxnSpPr>
              <a:stCxn id="146" idx="1"/>
            </p:cNvCxnSpPr>
            <p:nvPr/>
          </p:nvCxnSpPr>
          <p:spPr>
            <a:xfrm rot="10800000">
              <a:off x="1748350" y="1663938"/>
              <a:ext cx="226800" cy="8859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48" name="Google Shape;148;p19"/>
            <p:cNvSpPr txBox="1"/>
            <p:nvPr/>
          </p:nvSpPr>
          <p:spPr>
            <a:xfrm>
              <a:off x="419150" y="4158825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UEHV13</a:t>
              </a:r>
              <a:endParaRPr b="1" sz="1100"/>
            </a:p>
          </p:txBody>
        </p:sp>
        <p:sp>
          <p:nvSpPr>
            <p:cNvPr id="168" name="Google Shape;168;p19"/>
            <p:cNvSpPr txBox="1"/>
            <p:nvPr/>
          </p:nvSpPr>
          <p:spPr>
            <a:xfrm>
              <a:off x="3894350" y="4537900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UEHV23</a:t>
              </a:r>
              <a:endParaRPr b="1" sz="1100"/>
            </a:p>
          </p:txBody>
        </p:sp>
        <p:cxnSp>
          <p:nvCxnSpPr>
            <p:cNvPr id="169" name="Google Shape;169;p19"/>
            <p:cNvCxnSpPr>
              <a:stCxn id="168" idx="0"/>
            </p:cNvCxnSpPr>
            <p:nvPr/>
          </p:nvCxnSpPr>
          <p:spPr>
            <a:xfrm flipH="1" rot="10800000">
              <a:off x="4270100" y="4087900"/>
              <a:ext cx="45600" cy="4500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70" name="Google Shape;170;p19"/>
            <p:cNvSpPr txBox="1"/>
            <p:nvPr/>
          </p:nvSpPr>
          <p:spPr>
            <a:xfrm>
              <a:off x="1521450" y="4596275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UEHV14</a:t>
              </a:r>
              <a:endParaRPr b="1" sz="1100"/>
            </a:p>
          </p:txBody>
        </p:sp>
        <p:cxnSp>
          <p:nvCxnSpPr>
            <p:cNvPr id="171" name="Google Shape;171;p19"/>
            <p:cNvCxnSpPr>
              <a:stCxn id="170" idx="0"/>
            </p:cNvCxnSpPr>
            <p:nvPr/>
          </p:nvCxnSpPr>
          <p:spPr>
            <a:xfrm flipH="1" rot="10800000">
              <a:off x="1897200" y="4121675"/>
              <a:ext cx="121200" cy="4746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72" name="Google Shape;172;p19"/>
            <p:cNvSpPr txBox="1"/>
            <p:nvPr/>
          </p:nvSpPr>
          <p:spPr>
            <a:xfrm>
              <a:off x="2525825" y="1774588"/>
              <a:ext cx="751500" cy="259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1100"/>
                <a:t>UEHV43</a:t>
              </a:r>
              <a:endParaRPr b="1" sz="1100"/>
            </a:p>
          </p:txBody>
        </p:sp>
        <p:cxnSp>
          <p:nvCxnSpPr>
            <p:cNvPr id="173" name="Google Shape;173;p19"/>
            <p:cNvCxnSpPr>
              <a:stCxn id="172" idx="1"/>
            </p:cNvCxnSpPr>
            <p:nvPr/>
          </p:nvCxnSpPr>
          <p:spPr>
            <a:xfrm rot="10800000">
              <a:off x="2043725" y="1486438"/>
              <a:ext cx="482100" cy="417900"/>
            </a:xfrm>
            <a:prstGeom prst="straightConnector1">
              <a:avLst/>
            </a:prstGeom>
            <a:noFill/>
            <a:ln cap="flat" cmpd="sng" w="19050">
              <a:solidFill>
                <a:srgbClr val="CC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/>
          <p:nvPr/>
        </p:nvSpPr>
        <p:spPr>
          <a:xfrm>
            <a:off x="570200" y="1195675"/>
            <a:ext cx="3861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▷</a:t>
            </a:r>
            <a:endParaRPr/>
          </a:p>
        </p:txBody>
      </p:sp>
      <p:sp>
        <p:nvSpPr>
          <p:cNvPr id="179" name="Google Shape;179;p20"/>
          <p:cNvSpPr txBox="1"/>
          <p:nvPr>
            <p:ph type="ctrTitle"/>
          </p:nvPr>
        </p:nvSpPr>
        <p:spPr>
          <a:xfrm>
            <a:off x="902900" y="434271"/>
            <a:ext cx="8222100" cy="4161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/>
              <a:t>LEIR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FFFFFF"/>
                </a:solidFill>
              </a:rPr>
              <a:t>The Orbit System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FFFFFF"/>
                </a:solidFill>
              </a:rPr>
              <a:t>Ring Orbit</a:t>
            </a:r>
            <a:endParaRPr b="1" sz="2400"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Challenge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Results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MXBPM </a:t>
            </a:r>
            <a:r>
              <a:rPr lang="es" sz="2400">
                <a:solidFill>
                  <a:schemeClr val="accent6"/>
                </a:solidFill>
              </a:rPr>
              <a:t>Expert </a:t>
            </a:r>
            <a:r>
              <a:rPr lang="es" sz="2400">
                <a:solidFill>
                  <a:schemeClr val="accent6"/>
                </a:solidFill>
              </a:rPr>
              <a:t>GUI </a:t>
            </a:r>
            <a:endParaRPr sz="24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Injection Line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2400">
                <a:solidFill>
                  <a:schemeClr val="accent6"/>
                </a:solidFill>
              </a:rPr>
              <a:t>Challenge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Solution</a:t>
            </a:r>
            <a:endParaRPr sz="2400">
              <a:solidFill>
                <a:schemeClr val="accent6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chemeClr val="accent6"/>
                </a:solidFill>
              </a:rPr>
              <a:t>Bpmli Expert GUI</a:t>
            </a:r>
            <a:endParaRPr sz="18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idx="4294967295"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/>
              <a:t>Ring Orbit  </a:t>
            </a:r>
            <a:r>
              <a:rPr b="1" i="1" lang="es">
                <a:solidFill>
                  <a:srgbClr val="999999"/>
                </a:solidFill>
              </a:rPr>
              <a:t>What was the challenge?</a:t>
            </a:r>
            <a:endParaRPr b="1" i="1">
              <a:solidFill>
                <a:srgbClr val="999999"/>
              </a:solidFill>
            </a:endParaRPr>
          </a:p>
        </p:txBody>
      </p:sp>
      <p:sp>
        <p:nvSpPr>
          <p:cNvPr id="185" name="Google Shape;185;p21"/>
          <p:cNvSpPr txBox="1"/>
          <p:nvPr>
            <p:ph idx="4294967295" type="body"/>
          </p:nvPr>
        </p:nvSpPr>
        <p:spPr>
          <a:xfrm>
            <a:off x="311700" y="1229875"/>
            <a:ext cx="8520600" cy="7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LEIR orbit upgrade due to a change of electronics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21"/>
          <p:cNvSpPr txBox="1"/>
          <p:nvPr>
            <p:ph idx="4294967295" type="body"/>
          </p:nvPr>
        </p:nvSpPr>
        <p:spPr>
          <a:xfrm>
            <a:off x="684475" y="1774950"/>
            <a:ext cx="8520600" cy="7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Old System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i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was not precise enough (OP requested precision of 0.1mm)</a:t>
            </a:r>
            <a:endParaRPr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1"/>
          <p:cNvSpPr txBox="1"/>
          <p:nvPr>
            <p:ph idx="4294967295" type="body"/>
          </p:nvPr>
        </p:nvSpPr>
        <p:spPr>
          <a:xfrm>
            <a:off x="684475" y="2690950"/>
            <a:ext cx="8520600" cy="7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Add trajectory feature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1"/>
          <p:cNvSpPr txBox="1"/>
          <p:nvPr>
            <p:ph idx="4294967295" type="body"/>
          </p:nvPr>
        </p:nvSpPr>
        <p:spPr>
          <a:xfrm>
            <a:off x="379675" y="3452950"/>
            <a:ext cx="8520600" cy="7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current software and calibration programs were </a:t>
            </a: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obsolete </a:t>
            </a:r>
            <a:r>
              <a:rPr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had to be </a:t>
            </a: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replaced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1"/>
          <p:cNvSpPr txBox="1"/>
          <p:nvPr/>
        </p:nvSpPr>
        <p:spPr>
          <a:xfrm>
            <a:off x="669900" y="4735625"/>
            <a:ext cx="473100" cy="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6FA8DC"/>
                </a:solidFill>
              </a:rPr>
              <a:t>9</a:t>
            </a:r>
            <a:endParaRPr b="1">
              <a:solidFill>
                <a:srgbClr val="6FA8DC"/>
              </a:solidFill>
            </a:endParaRPr>
          </a:p>
        </p:txBody>
      </p:sp>
      <p:pic>
        <p:nvPicPr>
          <p:cNvPr id="190" name="Google Shape;190;p21"/>
          <p:cNvPicPr preferRelativeResize="0"/>
          <p:nvPr/>
        </p:nvPicPr>
        <p:blipFill rotWithShape="1">
          <a:blip r:embed="rId3">
            <a:alphaModFix/>
          </a:blip>
          <a:srcRect b="11473" l="10322" r="-8" t="0"/>
          <a:stretch/>
        </p:blipFill>
        <p:spPr>
          <a:xfrm>
            <a:off x="-5625" y="4508425"/>
            <a:ext cx="733975" cy="6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