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73" r:id="rId2"/>
    <p:sldId id="256" r:id="rId3"/>
    <p:sldId id="257" r:id="rId4"/>
    <p:sldId id="258" r:id="rId5"/>
    <p:sldId id="259" r:id="rId6"/>
    <p:sldId id="261" r:id="rId7"/>
    <p:sldId id="264" r:id="rId8"/>
    <p:sldId id="265" r:id="rId9"/>
    <p:sldId id="266" r:id="rId10"/>
    <p:sldId id="267" r:id="rId11"/>
    <p:sldId id="268" r:id="rId12"/>
    <p:sldId id="270" r:id="rId13"/>
    <p:sldId id="271" r:id="rId14"/>
    <p:sldId id="274" r:id="rId15"/>
    <p:sldId id="276" r:id="rId16"/>
    <p:sldId id="277" r:id="rId17"/>
    <p:sldId id="278" r:id="rId18"/>
    <p:sldId id="279" r:id="rId19"/>
    <p:sldId id="280"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0" autoAdjust="0"/>
    <p:restoredTop sz="88065" autoAdjust="0"/>
  </p:normalViewPr>
  <p:slideViewPr>
    <p:cSldViewPr snapToGrid="0">
      <p:cViewPr varScale="1">
        <p:scale>
          <a:sx n="106" d="100"/>
          <a:sy n="106" d="100"/>
        </p:scale>
        <p:origin x="126" y="18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A85E039-CF21-4A51-9E38-CE7629AF5F4F}" type="datetimeFigureOut">
              <a:rPr lang="en-GB" smtClean="0"/>
              <a:t>03/12/2018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EDD0FE0-97B9-4F73-A7F6-98794E719534}" type="slidenum">
              <a:rPr lang="en-GB" smtClean="0"/>
              <a:t>‹#›</a:t>
            </a:fld>
            <a:endParaRPr lang="en-GB"/>
          </a:p>
        </p:txBody>
      </p:sp>
    </p:spTree>
    <p:extLst>
      <p:ext uri="{BB962C8B-B14F-4D97-AF65-F5344CB8AC3E}">
        <p14:creationId xmlns:p14="http://schemas.microsoft.com/office/powerpoint/2010/main" val="532920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A quadrupolar pick-up is</a:t>
            </a:r>
            <a:r>
              <a:rPr lang="en-US" baseline="0" dirty="0" smtClean="0"/>
              <a:t> an electromagnetic pick-up optimized for measuring the quadrupolar moment</a:t>
            </a:r>
          </a:p>
          <a:p>
            <a:pPr marL="171450" indent="-171450">
              <a:buFontTx/>
              <a:buChar char="-"/>
            </a:pPr>
            <a:r>
              <a:rPr lang="en-US" dirty="0" smtClean="0"/>
              <a:t>This</a:t>
            </a:r>
            <a:r>
              <a:rPr lang="en-US" baseline="0" dirty="0" smtClean="0"/>
              <a:t> can be for example a BPM, as shown in the figure (beam pipe, beam - represented here off center and with finite size and the 4 electrodes)</a:t>
            </a:r>
          </a:p>
          <a:p>
            <a:pPr marL="171450" indent="-171450">
              <a:buFontTx/>
              <a:buChar char="-"/>
            </a:pPr>
            <a:r>
              <a:rPr lang="en-US" baseline="0" dirty="0" smtClean="0"/>
              <a:t>For a circular BPM the intensity normalized electrode signal can be expressed in this form. Where we can see the pure intensity term, the typical position dependent term and also the quadrupolar term</a:t>
            </a:r>
          </a:p>
          <a:p>
            <a:pPr marL="171450" indent="-171450">
              <a:buFontTx/>
              <a:buChar char="-"/>
            </a:pPr>
            <a:r>
              <a:rPr lang="en-US" baseline="0" dirty="0" smtClean="0"/>
              <a:t>The weight of each term depends on the geometry</a:t>
            </a:r>
          </a:p>
          <a:p>
            <a:pPr marL="171450" indent="-171450">
              <a:buFontTx/>
              <a:buChar char="-"/>
            </a:pPr>
            <a:r>
              <a:rPr lang="en-US" baseline="0" dirty="0" smtClean="0"/>
              <a:t>The motivation for quadrupolar measurements is to extract information about the beam size</a:t>
            </a:r>
            <a:endParaRPr lang="en-GB" dirty="0"/>
          </a:p>
        </p:txBody>
      </p:sp>
      <p:sp>
        <p:nvSpPr>
          <p:cNvPr id="4" name="Slide Number Placeholder 3"/>
          <p:cNvSpPr>
            <a:spLocks noGrp="1"/>
          </p:cNvSpPr>
          <p:nvPr>
            <p:ph type="sldNum" sz="quarter" idx="10"/>
          </p:nvPr>
        </p:nvSpPr>
        <p:spPr/>
        <p:txBody>
          <a:bodyPr/>
          <a:lstStyle/>
          <a:p>
            <a:fld id="{1EDD0FE0-97B9-4F73-A7F6-98794E719534}" type="slidenum">
              <a:rPr lang="en-GB" smtClean="0"/>
              <a:t>2</a:t>
            </a:fld>
            <a:endParaRPr lang="en-GB"/>
          </a:p>
        </p:txBody>
      </p:sp>
    </p:spTree>
    <p:extLst>
      <p:ext uri="{BB962C8B-B14F-4D97-AF65-F5344CB8AC3E}">
        <p14:creationId xmlns:p14="http://schemas.microsoft.com/office/powerpoint/2010/main" val="13231412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Example</a:t>
            </a:r>
            <a:r>
              <a:rPr lang="en-US" baseline="0" dirty="0" smtClean="0"/>
              <a:t> of differential measurements</a:t>
            </a:r>
          </a:p>
          <a:p>
            <a:pPr marL="171450" indent="-171450">
              <a:buFontTx/>
              <a:buChar char="-"/>
            </a:pPr>
            <a:r>
              <a:rPr lang="en-US" baseline="0" dirty="0" smtClean="0"/>
              <a:t>Note the difference in beta function, desirable for not having same transverse beam sizes in </a:t>
            </a:r>
            <a:r>
              <a:rPr lang="en-US" b="1" baseline="0" dirty="0" smtClean="0"/>
              <a:t>x</a:t>
            </a:r>
            <a:r>
              <a:rPr lang="en-US" baseline="0" dirty="0" smtClean="0"/>
              <a:t> and </a:t>
            </a:r>
            <a:r>
              <a:rPr lang="en-US" b="1" baseline="0" dirty="0" smtClean="0"/>
              <a:t>y</a:t>
            </a:r>
            <a:r>
              <a:rPr lang="en-US" baseline="0" dirty="0" smtClean="0"/>
              <a:t> at the location of the BPM</a:t>
            </a:r>
          </a:p>
          <a:p>
            <a:pPr marL="171450" indent="-171450">
              <a:buFontTx/>
              <a:buChar char="-"/>
            </a:pPr>
            <a:r>
              <a:rPr lang="en-US" baseline="0" dirty="0" smtClean="0"/>
              <a:t>As expected, changes in transverse beam size have opposite signs</a:t>
            </a:r>
          </a:p>
          <a:p>
            <a:pPr marL="171450" indent="-171450">
              <a:buFontTx/>
              <a:buChar char="-"/>
            </a:pPr>
            <a:endParaRPr lang="en-GB" dirty="0"/>
          </a:p>
        </p:txBody>
      </p:sp>
      <p:sp>
        <p:nvSpPr>
          <p:cNvPr id="4" name="Slide Number Placeholder 3"/>
          <p:cNvSpPr>
            <a:spLocks noGrp="1"/>
          </p:cNvSpPr>
          <p:nvPr>
            <p:ph type="sldNum" sz="quarter" idx="10"/>
          </p:nvPr>
        </p:nvSpPr>
        <p:spPr/>
        <p:txBody>
          <a:bodyPr/>
          <a:lstStyle/>
          <a:p>
            <a:fld id="{1EDD0FE0-97B9-4F73-A7F6-98794E719534}" type="slidenum">
              <a:rPr lang="en-GB" smtClean="0"/>
              <a:t>11</a:t>
            </a:fld>
            <a:endParaRPr lang="en-GB"/>
          </a:p>
        </p:txBody>
      </p:sp>
    </p:spTree>
    <p:extLst>
      <p:ext uri="{BB962C8B-B14F-4D97-AF65-F5344CB8AC3E}">
        <p14:creationId xmlns:p14="http://schemas.microsoft.com/office/powerpoint/2010/main" val="38105252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Assuming</a:t>
            </a:r>
            <a:r>
              <a:rPr lang="en-US" baseline="0" dirty="0" smtClean="0"/>
              <a:t> negligible changes in beam position</a:t>
            </a:r>
          </a:p>
          <a:p>
            <a:pPr marL="171450" indent="-171450">
              <a:buFontTx/>
              <a:buChar char="-"/>
            </a:pPr>
            <a:r>
              <a:rPr lang="en-US" baseline="0" dirty="0" smtClean="0"/>
              <a:t>Assuming  stationary and known beta functions</a:t>
            </a:r>
            <a:endParaRPr lang="en-GB" dirty="0"/>
          </a:p>
        </p:txBody>
      </p:sp>
      <p:sp>
        <p:nvSpPr>
          <p:cNvPr id="4" name="Slide Number Placeholder 3"/>
          <p:cNvSpPr>
            <a:spLocks noGrp="1"/>
          </p:cNvSpPr>
          <p:nvPr>
            <p:ph type="sldNum" sz="quarter" idx="10"/>
          </p:nvPr>
        </p:nvSpPr>
        <p:spPr/>
        <p:txBody>
          <a:bodyPr/>
          <a:lstStyle/>
          <a:p>
            <a:fld id="{1EDD0FE0-97B9-4F73-A7F6-98794E719534}" type="slidenum">
              <a:rPr lang="en-GB" smtClean="0"/>
              <a:t>12</a:t>
            </a:fld>
            <a:endParaRPr lang="en-GB"/>
          </a:p>
        </p:txBody>
      </p:sp>
    </p:spTree>
    <p:extLst>
      <p:ext uri="{BB962C8B-B14F-4D97-AF65-F5344CB8AC3E}">
        <p14:creationId xmlns:p14="http://schemas.microsoft.com/office/powerpoint/2010/main" val="29671553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So</a:t>
            </a:r>
            <a:r>
              <a:rPr lang="en-US" baseline="0" dirty="0" smtClean="0"/>
              <a:t> now we have movable pick-ups which hopefully will help by allowing for a more precise removal of the position contribution to the </a:t>
            </a:r>
            <a:r>
              <a:rPr lang="en-US" b="1" baseline="0" dirty="0" smtClean="0"/>
              <a:t>Q</a:t>
            </a:r>
          </a:p>
          <a:p>
            <a:pPr marL="171450" indent="-171450">
              <a:buFontTx/>
              <a:buChar char="-"/>
            </a:pPr>
            <a:endParaRPr lang="en-GB" b="1" dirty="0"/>
          </a:p>
        </p:txBody>
      </p:sp>
      <p:sp>
        <p:nvSpPr>
          <p:cNvPr id="4" name="Slide Number Placeholder 3"/>
          <p:cNvSpPr>
            <a:spLocks noGrp="1"/>
          </p:cNvSpPr>
          <p:nvPr>
            <p:ph type="sldNum" sz="quarter" idx="10"/>
          </p:nvPr>
        </p:nvSpPr>
        <p:spPr/>
        <p:txBody>
          <a:bodyPr/>
          <a:lstStyle/>
          <a:p>
            <a:fld id="{1EDD0FE0-97B9-4F73-A7F6-98794E719534}" type="slidenum">
              <a:rPr lang="en-GB" smtClean="0"/>
              <a:t>18</a:t>
            </a:fld>
            <a:endParaRPr lang="en-GB"/>
          </a:p>
        </p:txBody>
      </p:sp>
    </p:spTree>
    <p:extLst>
      <p:ext uri="{BB962C8B-B14F-4D97-AF65-F5344CB8AC3E}">
        <p14:creationId xmlns:p14="http://schemas.microsoft.com/office/powerpoint/2010/main" val="19647648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There</a:t>
            </a:r>
            <a:r>
              <a:rPr lang="en-US" baseline="0" dirty="0" smtClean="0"/>
              <a:t> is a standard and straightforward way of calculating the quadrupolar moment </a:t>
            </a:r>
            <a:r>
              <a:rPr lang="en-US" b="1" baseline="0" dirty="0" smtClean="0"/>
              <a:t>Q</a:t>
            </a:r>
            <a:r>
              <a:rPr lang="en-US" baseline="0" dirty="0" smtClean="0"/>
              <a:t> using the signals of all 4 electrodes</a:t>
            </a:r>
          </a:p>
          <a:p>
            <a:pPr marL="171450" indent="-171450">
              <a:buFontTx/>
              <a:buChar char="-"/>
            </a:pPr>
            <a:r>
              <a:rPr lang="en-US" baseline="0" dirty="0" smtClean="0"/>
              <a:t>By taking the sum of 2 opposite electrodes, the dipole moment (linear position dependency) is cancelled</a:t>
            </a:r>
          </a:p>
          <a:p>
            <a:pPr marL="171450" indent="-171450">
              <a:buFontTx/>
              <a:buChar char="-"/>
            </a:pPr>
            <a:r>
              <a:rPr lang="en-US" baseline="0" dirty="0" smtClean="0"/>
              <a:t>By taking the difference of the 2 sums, the monopole moment is cancelled</a:t>
            </a:r>
            <a:endParaRPr lang="en-GB" dirty="0"/>
          </a:p>
        </p:txBody>
      </p:sp>
      <p:sp>
        <p:nvSpPr>
          <p:cNvPr id="4" name="Slide Number Placeholder 3"/>
          <p:cNvSpPr>
            <a:spLocks noGrp="1"/>
          </p:cNvSpPr>
          <p:nvPr>
            <p:ph type="sldNum" sz="quarter" idx="10"/>
          </p:nvPr>
        </p:nvSpPr>
        <p:spPr/>
        <p:txBody>
          <a:bodyPr/>
          <a:lstStyle/>
          <a:p>
            <a:fld id="{1EDD0FE0-97B9-4F73-A7F6-98794E719534}" type="slidenum">
              <a:rPr lang="en-GB" smtClean="0"/>
              <a:t>3</a:t>
            </a:fld>
            <a:endParaRPr lang="en-GB"/>
          </a:p>
        </p:txBody>
      </p:sp>
    </p:spTree>
    <p:extLst>
      <p:ext uri="{BB962C8B-B14F-4D97-AF65-F5344CB8AC3E}">
        <p14:creationId xmlns:p14="http://schemas.microsoft.com/office/powerpoint/2010/main" val="1926444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For</a:t>
            </a:r>
            <a:r>
              <a:rPr lang="en-US" baseline="0" dirty="0" smtClean="0"/>
              <a:t> typical LHC BPMs the sensitivity of this measurement is of the order of 1e-3</a:t>
            </a:r>
          </a:p>
          <a:p>
            <a:pPr marL="171450" indent="-171450">
              <a:buFontTx/>
              <a:buChar char="-"/>
            </a:pPr>
            <a:r>
              <a:rPr lang="en-US" baseline="0" dirty="0" smtClean="0"/>
              <a:t>The low sensitivity to the Quadrupolar moment, combined with inevitable electrode channel asymmetries leads to potentially large offsets</a:t>
            </a:r>
            <a:endParaRPr lang="en-GB" dirty="0"/>
          </a:p>
        </p:txBody>
      </p:sp>
      <p:sp>
        <p:nvSpPr>
          <p:cNvPr id="4" name="Slide Number Placeholder 3"/>
          <p:cNvSpPr>
            <a:spLocks noGrp="1"/>
          </p:cNvSpPr>
          <p:nvPr>
            <p:ph type="sldNum" sz="quarter" idx="10"/>
          </p:nvPr>
        </p:nvSpPr>
        <p:spPr/>
        <p:txBody>
          <a:bodyPr/>
          <a:lstStyle/>
          <a:p>
            <a:fld id="{1EDD0FE0-97B9-4F73-A7F6-98794E719534}" type="slidenum">
              <a:rPr lang="en-GB" smtClean="0"/>
              <a:t>4</a:t>
            </a:fld>
            <a:endParaRPr lang="en-GB"/>
          </a:p>
        </p:txBody>
      </p:sp>
    </p:spTree>
    <p:extLst>
      <p:ext uri="{BB962C8B-B14F-4D97-AF65-F5344CB8AC3E}">
        <p14:creationId xmlns:p14="http://schemas.microsoft.com/office/powerpoint/2010/main" val="18883047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Furthermore,</a:t>
            </a:r>
            <a:r>
              <a:rPr lang="en-US" baseline="0" dirty="0" smtClean="0"/>
              <a:t> even if one succeeds in estimating the Quadrupolar moment accurately enough, in order to extract beam size information, one still has to subtract the position dependence</a:t>
            </a:r>
            <a:endParaRPr lang="en-GB" dirty="0"/>
          </a:p>
        </p:txBody>
      </p:sp>
      <p:sp>
        <p:nvSpPr>
          <p:cNvPr id="4" name="Slide Number Placeholder 3"/>
          <p:cNvSpPr>
            <a:spLocks noGrp="1"/>
          </p:cNvSpPr>
          <p:nvPr>
            <p:ph type="sldNum" sz="quarter" idx="10"/>
          </p:nvPr>
        </p:nvSpPr>
        <p:spPr/>
        <p:txBody>
          <a:bodyPr/>
          <a:lstStyle/>
          <a:p>
            <a:fld id="{1EDD0FE0-97B9-4F73-A7F6-98794E719534}" type="slidenum">
              <a:rPr lang="en-GB" smtClean="0"/>
              <a:t>5</a:t>
            </a:fld>
            <a:endParaRPr lang="en-GB"/>
          </a:p>
        </p:txBody>
      </p:sp>
    </p:spTree>
    <p:extLst>
      <p:ext uri="{BB962C8B-B14F-4D97-AF65-F5344CB8AC3E}">
        <p14:creationId xmlns:p14="http://schemas.microsoft.com/office/powerpoint/2010/main" val="15276651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Let us now consider 2 scenarios</a:t>
            </a:r>
          </a:p>
          <a:p>
            <a:pPr marL="171450" indent="-171450">
              <a:buFontTx/>
              <a:buChar char="-"/>
            </a:pPr>
            <a:r>
              <a:rPr lang="en-US" dirty="0" smtClean="0"/>
              <a:t>In the first scenario we</a:t>
            </a:r>
            <a:r>
              <a:rPr lang="en-US" baseline="0" dirty="0" smtClean="0"/>
              <a:t> subtract the position dependence of the </a:t>
            </a:r>
            <a:r>
              <a:rPr lang="en-US" b="1" baseline="0" dirty="0" smtClean="0"/>
              <a:t>Q</a:t>
            </a:r>
            <a:r>
              <a:rPr lang="en-US" baseline="0" dirty="0" smtClean="0"/>
              <a:t> by using the measured beam position – trouble is that the error is proportional to the position times the error</a:t>
            </a:r>
          </a:p>
          <a:p>
            <a:pPr marL="171450" indent="-171450">
              <a:buFontTx/>
              <a:buChar char="-"/>
            </a:pPr>
            <a:r>
              <a:rPr lang="en-US" baseline="0" dirty="0" smtClean="0"/>
              <a:t>In the second case we assume that we have movable pick-ups that can center the beam – the error now becomes proportional to the square of the error</a:t>
            </a:r>
            <a:endParaRPr lang="en-GB" dirty="0"/>
          </a:p>
        </p:txBody>
      </p:sp>
      <p:sp>
        <p:nvSpPr>
          <p:cNvPr id="4" name="Slide Number Placeholder 3"/>
          <p:cNvSpPr>
            <a:spLocks noGrp="1"/>
          </p:cNvSpPr>
          <p:nvPr>
            <p:ph type="sldNum" sz="quarter" idx="10"/>
          </p:nvPr>
        </p:nvSpPr>
        <p:spPr/>
        <p:txBody>
          <a:bodyPr/>
          <a:lstStyle/>
          <a:p>
            <a:fld id="{1EDD0FE0-97B9-4F73-A7F6-98794E719534}" type="slidenum">
              <a:rPr lang="en-GB" smtClean="0"/>
              <a:t>6</a:t>
            </a:fld>
            <a:endParaRPr lang="en-GB"/>
          </a:p>
        </p:txBody>
      </p:sp>
    </p:spTree>
    <p:extLst>
      <p:ext uri="{BB962C8B-B14F-4D97-AF65-F5344CB8AC3E}">
        <p14:creationId xmlns:p14="http://schemas.microsoft.com/office/powerpoint/2010/main" val="26909066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Assuming</a:t>
            </a:r>
            <a:r>
              <a:rPr lang="en-US" baseline="0" dirty="0" smtClean="0"/>
              <a:t> an ideal circular </a:t>
            </a:r>
            <a:r>
              <a:rPr lang="en-US" b="1" baseline="0" dirty="0" smtClean="0"/>
              <a:t>PU</a:t>
            </a:r>
            <a:r>
              <a:rPr lang="en-US" baseline="0" dirty="0" smtClean="0"/>
              <a:t> of variable aperture one can see how the geometrical coefficients change as a function of the aperture</a:t>
            </a:r>
          </a:p>
          <a:p>
            <a:pPr marL="171450" indent="-171450">
              <a:buFontTx/>
              <a:buChar char="-"/>
            </a:pPr>
            <a:r>
              <a:rPr lang="en-US" dirty="0" smtClean="0"/>
              <a:t>In</a:t>
            </a:r>
            <a:r>
              <a:rPr lang="en-US" baseline="0" dirty="0" smtClean="0"/>
              <a:t> reality, the c</a:t>
            </a:r>
            <a:r>
              <a:rPr lang="en-US" dirty="0" smtClean="0"/>
              <a:t>ollimator</a:t>
            </a:r>
            <a:r>
              <a:rPr lang="en-US" baseline="0" dirty="0" smtClean="0"/>
              <a:t> BPMs in the LHC can be used as movable PUs</a:t>
            </a:r>
          </a:p>
          <a:p>
            <a:pPr marL="171450" indent="-171450">
              <a:buFontTx/>
              <a:buChar char="-"/>
            </a:pPr>
            <a:r>
              <a:rPr lang="en-US" baseline="0" dirty="0" smtClean="0"/>
              <a:t>Typically a 1m </a:t>
            </a:r>
            <a:r>
              <a:rPr lang="en-US" b="1" baseline="0" dirty="0" smtClean="0"/>
              <a:t>H</a:t>
            </a:r>
            <a:r>
              <a:rPr lang="en-US" baseline="0" dirty="0" smtClean="0"/>
              <a:t> collimator is followed by a </a:t>
            </a:r>
            <a:r>
              <a:rPr lang="en-US" b="1" baseline="0" dirty="0" smtClean="0"/>
              <a:t>V</a:t>
            </a:r>
            <a:r>
              <a:rPr lang="en-US" baseline="0" dirty="0" smtClean="0"/>
              <a:t> one. Each collimator carries 2 pairs of BPM electrodes, a pair upstream and a pair downstream</a:t>
            </a:r>
            <a:endParaRPr lang="en-GB" baseline="0" dirty="0" smtClean="0"/>
          </a:p>
          <a:p>
            <a:pPr marL="171450" indent="-171450">
              <a:buFontTx/>
              <a:buChar char="-"/>
            </a:pPr>
            <a:r>
              <a:rPr lang="en-US" baseline="0" dirty="0" smtClean="0"/>
              <a:t>For these BPM types, </a:t>
            </a:r>
            <a:r>
              <a:rPr lang="en-US" b="1" baseline="0" dirty="0" smtClean="0"/>
              <a:t>EM</a:t>
            </a:r>
            <a:r>
              <a:rPr lang="en-US" baseline="0" dirty="0" smtClean="0"/>
              <a:t> simulations were performed to calculate the geometrical coefficients as a function of the variable aperture</a:t>
            </a:r>
          </a:p>
        </p:txBody>
      </p:sp>
      <p:sp>
        <p:nvSpPr>
          <p:cNvPr id="4" name="Slide Number Placeholder 3"/>
          <p:cNvSpPr>
            <a:spLocks noGrp="1"/>
          </p:cNvSpPr>
          <p:nvPr>
            <p:ph type="sldNum" sz="quarter" idx="10"/>
          </p:nvPr>
        </p:nvSpPr>
        <p:spPr/>
        <p:txBody>
          <a:bodyPr/>
          <a:lstStyle/>
          <a:p>
            <a:fld id="{1EDD0FE0-97B9-4F73-A7F6-98794E719534}" type="slidenum">
              <a:rPr lang="en-GB" smtClean="0"/>
              <a:t>7</a:t>
            </a:fld>
            <a:endParaRPr lang="en-GB"/>
          </a:p>
        </p:txBody>
      </p:sp>
    </p:spTree>
    <p:extLst>
      <p:ext uri="{BB962C8B-B14F-4D97-AF65-F5344CB8AC3E}">
        <p14:creationId xmlns:p14="http://schemas.microsoft.com/office/powerpoint/2010/main" val="41962065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dirty="0" smtClean="0"/>
              <a:t>So</a:t>
            </a:r>
            <a:r>
              <a:rPr lang="en-US" baseline="0" dirty="0" smtClean="0"/>
              <a:t> now we have movable pick-ups which hopefully will help by allowing for a more precise removal of the position contribution to the </a:t>
            </a:r>
            <a:r>
              <a:rPr lang="en-US" b="1" baseline="0" dirty="0" smtClean="0"/>
              <a:t>Q</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b="0" baseline="0" dirty="0" smtClean="0"/>
              <a:t>Could they also be useful for removing the channel asymmetries? Yes, for example, using the following technique</a:t>
            </a:r>
            <a:endParaRPr lang="en-GB" b="0" baseline="0" dirty="0" smtClean="0"/>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b="0" baseline="0" dirty="0" smtClean="0"/>
              <a:t>Taking 2 measurements with different apertures, the asymmetric circuit gains can be canceled out</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b="0" baseline="0" dirty="0" smtClean="0"/>
              <a:t>Then, by taking the ratio of the relative horizontal and vertical sums, the intensity contribution can also be cancelled</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b="0" baseline="0" dirty="0" smtClean="0"/>
              <a:t>The use of aperture scans can in principle provide absolute measurements of the </a:t>
            </a:r>
            <a:r>
              <a:rPr lang="en-US" b="1" baseline="0" dirty="0" smtClean="0"/>
              <a:t>Q</a:t>
            </a:r>
          </a:p>
        </p:txBody>
      </p:sp>
      <p:sp>
        <p:nvSpPr>
          <p:cNvPr id="4" name="Slide Number Placeholder 3"/>
          <p:cNvSpPr>
            <a:spLocks noGrp="1"/>
          </p:cNvSpPr>
          <p:nvPr>
            <p:ph type="sldNum" sz="quarter" idx="10"/>
          </p:nvPr>
        </p:nvSpPr>
        <p:spPr/>
        <p:txBody>
          <a:bodyPr/>
          <a:lstStyle/>
          <a:p>
            <a:fld id="{1EDD0FE0-97B9-4F73-A7F6-98794E719534}" type="slidenum">
              <a:rPr lang="en-GB" smtClean="0"/>
              <a:t>8</a:t>
            </a:fld>
            <a:endParaRPr lang="en-GB"/>
          </a:p>
        </p:txBody>
      </p:sp>
    </p:spTree>
    <p:extLst>
      <p:ext uri="{BB962C8B-B14F-4D97-AF65-F5344CB8AC3E}">
        <p14:creationId xmlns:p14="http://schemas.microsoft.com/office/powerpoint/2010/main" val="21519057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1</a:t>
            </a:r>
            <a:r>
              <a:rPr lang="en-US" baseline="30000" dirty="0" smtClean="0"/>
              <a:t>st</a:t>
            </a:r>
            <a:r>
              <a:rPr lang="en-US" dirty="0" smtClean="0"/>
              <a:t> phase: alignment</a:t>
            </a:r>
          </a:p>
          <a:p>
            <a:pPr marL="171450" indent="-171450">
              <a:buFontTx/>
              <a:buChar char="-"/>
            </a:pPr>
            <a:r>
              <a:rPr lang="en-US" dirty="0" smtClean="0"/>
              <a:t>Main axis alignment using position readings</a:t>
            </a:r>
          </a:p>
          <a:p>
            <a:pPr marL="171450" indent="-171450">
              <a:buFontTx/>
              <a:buChar char="-"/>
            </a:pPr>
            <a:r>
              <a:rPr lang="en-US" dirty="0" smtClean="0"/>
              <a:t>Secondary axis alignment</a:t>
            </a:r>
            <a:r>
              <a:rPr lang="en-US" baseline="0" dirty="0" smtClean="0"/>
              <a:t> by maximizing </a:t>
            </a:r>
            <a:r>
              <a:rPr lang="en-US" b="1" baseline="0" dirty="0" smtClean="0"/>
              <a:t>Q</a:t>
            </a:r>
            <a:r>
              <a:rPr lang="en-US" baseline="0" dirty="0" smtClean="0"/>
              <a:t> readings</a:t>
            </a:r>
            <a:endParaRPr lang="en-GB" dirty="0"/>
          </a:p>
        </p:txBody>
      </p:sp>
      <p:sp>
        <p:nvSpPr>
          <p:cNvPr id="4" name="Slide Number Placeholder 3"/>
          <p:cNvSpPr>
            <a:spLocks noGrp="1"/>
          </p:cNvSpPr>
          <p:nvPr>
            <p:ph type="sldNum" sz="quarter" idx="10"/>
          </p:nvPr>
        </p:nvSpPr>
        <p:spPr/>
        <p:txBody>
          <a:bodyPr/>
          <a:lstStyle/>
          <a:p>
            <a:fld id="{1EDD0FE0-97B9-4F73-A7F6-98794E719534}" type="slidenum">
              <a:rPr lang="en-GB" smtClean="0"/>
              <a:t>9</a:t>
            </a:fld>
            <a:endParaRPr lang="en-GB"/>
          </a:p>
        </p:txBody>
      </p:sp>
    </p:spTree>
    <p:extLst>
      <p:ext uri="{BB962C8B-B14F-4D97-AF65-F5344CB8AC3E}">
        <p14:creationId xmlns:p14="http://schemas.microsoft.com/office/powerpoint/2010/main" val="34939269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2</a:t>
            </a:r>
            <a:r>
              <a:rPr lang="en-US" baseline="30000" dirty="0" smtClean="0"/>
              <a:t>nd</a:t>
            </a:r>
            <a:r>
              <a:rPr lang="en-US" baseline="0" dirty="0" smtClean="0"/>
              <a:t> phase: aperture scan using the d-Norm technique to cancel circuit asymmetries</a:t>
            </a:r>
          </a:p>
          <a:p>
            <a:pPr marL="171450" indent="-171450">
              <a:buFontTx/>
              <a:buChar char="-"/>
            </a:pPr>
            <a:r>
              <a:rPr lang="en-US" dirty="0" smtClean="0"/>
              <a:t>Here we see a sequence of aperture</a:t>
            </a:r>
            <a:r>
              <a:rPr lang="en-US" baseline="0" dirty="0" smtClean="0"/>
              <a:t> scans and emittance blow-up performed during an </a:t>
            </a:r>
            <a:r>
              <a:rPr lang="en-US" b="1" baseline="0" dirty="0" smtClean="0"/>
              <a:t>MD</a:t>
            </a:r>
          </a:p>
          <a:p>
            <a:pPr marL="171450" indent="-171450">
              <a:buFontTx/>
              <a:buChar char="-"/>
            </a:pPr>
            <a:r>
              <a:rPr lang="en-US" b="0" baseline="0" dirty="0" smtClean="0"/>
              <a:t>The nominal value of </a:t>
            </a:r>
            <a:r>
              <a:rPr lang="en-US" b="1" baseline="0" dirty="0" err="1" smtClean="0"/>
              <a:t>Qsigma</a:t>
            </a:r>
            <a:r>
              <a:rPr lang="en-US" b="0" baseline="0" dirty="0" smtClean="0"/>
              <a:t> estimated from </a:t>
            </a:r>
            <a:r>
              <a:rPr lang="en-US" b="1" baseline="0" dirty="0" smtClean="0"/>
              <a:t>WS</a:t>
            </a:r>
            <a:r>
              <a:rPr lang="en-US" b="0" baseline="0" dirty="0" smtClean="0"/>
              <a:t> measurements was ~0.47mm^2</a:t>
            </a:r>
          </a:p>
          <a:p>
            <a:pPr marL="171450" indent="-171450">
              <a:buFontTx/>
              <a:buChar char="-"/>
            </a:pPr>
            <a:r>
              <a:rPr lang="en-US" b="0" dirty="0" smtClean="0"/>
              <a:t>In the plot below we can see the absolute value of </a:t>
            </a:r>
            <a:r>
              <a:rPr lang="en-US" b="1" dirty="0" smtClean="0"/>
              <a:t>Q</a:t>
            </a:r>
            <a:r>
              <a:rPr lang="en-US" b="0" dirty="0" smtClean="0"/>
              <a:t> calculated from the various possible combinations of electrode signals</a:t>
            </a:r>
          </a:p>
          <a:p>
            <a:pPr marL="171450" indent="-171450">
              <a:buFontTx/>
              <a:buChar char="-"/>
            </a:pPr>
            <a:r>
              <a:rPr lang="en-US" b="0" dirty="0" smtClean="0"/>
              <a:t>The difference between</a:t>
            </a:r>
            <a:r>
              <a:rPr lang="en-US" b="0" baseline="0" dirty="0" smtClean="0"/>
              <a:t> the standard method and the d-Norm method is obvious</a:t>
            </a:r>
            <a:endParaRPr lang="en-GB" b="0" dirty="0"/>
          </a:p>
        </p:txBody>
      </p:sp>
      <p:sp>
        <p:nvSpPr>
          <p:cNvPr id="4" name="Slide Number Placeholder 3"/>
          <p:cNvSpPr>
            <a:spLocks noGrp="1"/>
          </p:cNvSpPr>
          <p:nvPr>
            <p:ph type="sldNum" sz="quarter" idx="10"/>
          </p:nvPr>
        </p:nvSpPr>
        <p:spPr/>
        <p:txBody>
          <a:bodyPr/>
          <a:lstStyle/>
          <a:p>
            <a:fld id="{1EDD0FE0-97B9-4F73-A7F6-98794E719534}" type="slidenum">
              <a:rPr lang="en-GB" smtClean="0"/>
              <a:t>10</a:t>
            </a:fld>
            <a:endParaRPr lang="en-GB"/>
          </a:p>
        </p:txBody>
      </p:sp>
    </p:spTree>
    <p:extLst>
      <p:ext uri="{BB962C8B-B14F-4D97-AF65-F5344CB8AC3E}">
        <p14:creationId xmlns:p14="http://schemas.microsoft.com/office/powerpoint/2010/main" val="39423742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BE4DF88-AC06-44F7-98BF-29FC45B7F84A}" type="datetimeFigureOut">
              <a:rPr lang="en-GB" smtClean="0"/>
              <a:t>03/12/2018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7DBEC3-1495-45B1-A8E0-DC56ABE82086}" type="slidenum">
              <a:rPr lang="en-GB" smtClean="0"/>
              <a:t>‹#›</a:t>
            </a:fld>
            <a:endParaRPr lang="en-GB"/>
          </a:p>
        </p:txBody>
      </p:sp>
    </p:spTree>
    <p:extLst>
      <p:ext uri="{BB962C8B-B14F-4D97-AF65-F5344CB8AC3E}">
        <p14:creationId xmlns:p14="http://schemas.microsoft.com/office/powerpoint/2010/main" val="3316787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BE4DF88-AC06-44F7-98BF-29FC45B7F84A}" type="datetimeFigureOut">
              <a:rPr lang="en-GB" smtClean="0"/>
              <a:t>03/12/2018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7DBEC3-1495-45B1-A8E0-DC56ABE82086}" type="slidenum">
              <a:rPr lang="en-GB" smtClean="0"/>
              <a:t>‹#›</a:t>
            </a:fld>
            <a:endParaRPr lang="en-GB"/>
          </a:p>
        </p:txBody>
      </p:sp>
    </p:spTree>
    <p:extLst>
      <p:ext uri="{BB962C8B-B14F-4D97-AF65-F5344CB8AC3E}">
        <p14:creationId xmlns:p14="http://schemas.microsoft.com/office/powerpoint/2010/main" val="42472408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BE4DF88-AC06-44F7-98BF-29FC45B7F84A}" type="datetimeFigureOut">
              <a:rPr lang="en-GB" smtClean="0"/>
              <a:t>03/12/2018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7DBEC3-1495-45B1-A8E0-DC56ABE82086}" type="slidenum">
              <a:rPr lang="en-GB" smtClean="0"/>
              <a:t>‹#›</a:t>
            </a:fld>
            <a:endParaRPr lang="en-GB"/>
          </a:p>
        </p:txBody>
      </p:sp>
    </p:spTree>
    <p:extLst>
      <p:ext uri="{BB962C8B-B14F-4D97-AF65-F5344CB8AC3E}">
        <p14:creationId xmlns:p14="http://schemas.microsoft.com/office/powerpoint/2010/main" val="7993382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12473" y="1770399"/>
            <a:ext cx="3360000" cy="3326232"/>
          </a:xfrm>
          <a:prstGeom prst="rect">
            <a:avLst/>
          </a:prstGeom>
        </p:spPr>
      </p:pic>
    </p:spTree>
    <p:extLst>
      <p:ext uri="{BB962C8B-B14F-4D97-AF65-F5344CB8AC3E}">
        <p14:creationId xmlns:p14="http://schemas.microsoft.com/office/powerpoint/2010/main" val="297825723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BE4DF88-AC06-44F7-98BF-29FC45B7F84A}" type="datetimeFigureOut">
              <a:rPr lang="en-GB" smtClean="0"/>
              <a:t>03/12/2018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7DBEC3-1495-45B1-A8E0-DC56ABE82086}" type="slidenum">
              <a:rPr lang="en-GB" smtClean="0"/>
              <a:t>‹#›</a:t>
            </a:fld>
            <a:endParaRPr lang="en-GB"/>
          </a:p>
        </p:txBody>
      </p:sp>
    </p:spTree>
    <p:extLst>
      <p:ext uri="{BB962C8B-B14F-4D97-AF65-F5344CB8AC3E}">
        <p14:creationId xmlns:p14="http://schemas.microsoft.com/office/powerpoint/2010/main" val="3520879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BE4DF88-AC06-44F7-98BF-29FC45B7F84A}" type="datetimeFigureOut">
              <a:rPr lang="en-GB" smtClean="0"/>
              <a:t>03/12/2018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7DBEC3-1495-45B1-A8E0-DC56ABE82086}" type="slidenum">
              <a:rPr lang="en-GB" smtClean="0"/>
              <a:t>‹#›</a:t>
            </a:fld>
            <a:endParaRPr lang="en-GB"/>
          </a:p>
        </p:txBody>
      </p:sp>
    </p:spTree>
    <p:extLst>
      <p:ext uri="{BB962C8B-B14F-4D97-AF65-F5344CB8AC3E}">
        <p14:creationId xmlns:p14="http://schemas.microsoft.com/office/powerpoint/2010/main" val="19384537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BE4DF88-AC06-44F7-98BF-29FC45B7F84A}" type="datetimeFigureOut">
              <a:rPr lang="en-GB" smtClean="0"/>
              <a:t>03/12/2018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C7DBEC3-1495-45B1-A8E0-DC56ABE82086}" type="slidenum">
              <a:rPr lang="en-GB" smtClean="0"/>
              <a:t>‹#›</a:t>
            </a:fld>
            <a:endParaRPr lang="en-GB"/>
          </a:p>
        </p:txBody>
      </p:sp>
    </p:spTree>
    <p:extLst>
      <p:ext uri="{BB962C8B-B14F-4D97-AF65-F5344CB8AC3E}">
        <p14:creationId xmlns:p14="http://schemas.microsoft.com/office/powerpoint/2010/main" val="26751454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BE4DF88-AC06-44F7-98BF-29FC45B7F84A}" type="datetimeFigureOut">
              <a:rPr lang="en-GB" smtClean="0"/>
              <a:t>03/12/2018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C7DBEC3-1495-45B1-A8E0-DC56ABE82086}" type="slidenum">
              <a:rPr lang="en-GB" smtClean="0"/>
              <a:t>‹#›</a:t>
            </a:fld>
            <a:endParaRPr lang="en-GB"/>
          </a:p>
        </p:txBody>
      </p:sp>
    </p:spTree>
    <p:extLst>
      <p:ext uri="{BB962C8B-B14F-4D97-AF65-F5344CB8AC3E}">
        <p14:creationId xmlns:p14="http://schemas.microsoft.com/office/powerpoint/2010/main" val="25403069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BE4DF88-AC06-44F7-98BF-29FC45B7F84A}" type="datetimeFigureOut">
              <a:rPr lang="en-GB" smtClean="0"/>
              <a:t>03/12/2018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C7DBEC3-1495-45B1-A8E0-DC56ABE82086}" type="slidenum">
              <a:rPr lang="en-GB" smtClean="0"/>
              <a:t>‹#›</a:t>
            </a:fld>
            <a:endParaRPr lang="en-GB"/>
          </a:p>
        </p:txBody>
      </p:sp>
    </p:spTree>
    <p:extLst>
      <p:ext uri="{BB962C8B-B14F-4D97-AF65-F5344CB8AC3E}">
        <p14:creationId xmlns:p14="http://schemas.microsoft.com/office/powerpoint/2010/main" val="1513931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E4DF88-AC06-44F7-98BF-29FC45B7F84A}" type="datetimeFigureOut">
              <a:rPr lang="en-GB" smtClean="0"/>
              <a:t>03/12/2018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C7DBEC3-1495-45B1-A8E0-DC56ABE82086}" type="slidenum">
              <a:rPr lang="en-GB" smtClean="0"/>
              <a:t>‹#›</a:t>
            </a:fld>
            <a:endParaRPr lang="en-GB"/>
          </a:p>
        </p:txBody>
      </p:sp>
    </p:spTree>
    <p:extLst>
      <p:ext uri="{BB962C8B-B14F-4D97-AF65-F5344CB8AC3E}">
        <p14:creationId xmlns:p14="http://schemas.microsoft.com/office/powerpoint/2010/main" val="8386273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BE4DF88-AC06-44F7-98BF-29FC45B7F84A}" type="datetimeFigureOut">
              <a:rPr lang="en-GB" smtClean="0"/>
              <a:t>03/12/2018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C7DBEC3-1495-45B1-A8E0-DC56ABE82086}" type="slidenum">
              <a:rPr lang="en-GB" smtClean="0"/>
              <a:t>‹#›</a:t>
            </a:fld>
            <a:endParaRPr lang="en-GB"/>
          </a:p>
        </p:txBody>
      </p:sp>
    </p:spTree>
    <p:extLst>
      <p:ext uri="{BB962C8B-B14F-4D97-AF65-F5344CB8AC3E}">
        <p14:creationId xmlns:p14="http://schemas.microsoft.com/office/powerpoint/2010/main" val="29237607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BE4DF88-AC06-44F7-98BF-29FC45B7F84A}" type="datetimeFigureOut">
              <a:rPr lang="en-GB" smtClean="0"/>
              <a:t>03/12/2018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C7DBEC3-1495-45B1-A8E0-DC56ABE82086}" type="slidenum">
              <a:rPr lang="en-GB" smtClean="0"/>
              <a:t>‹#›</a:t>
            </a:fld>
            <a:endParaRPr lang="en-GB"/>
          </a:p>
        </p:txBody>
      </p:sp>
    </p:spTree>
    <p:extLst>
      <p:ext uri="{BB962C8B-B14F-4D97-AF65-F5344CB8AC3E}">
        <p14:creationId xmlns:p14="http://schemas.microsoft.com/office/powerpoint/2010/main" val="12285747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E4DF88-AC06-44F7-98BF-29FC45B7F84A}" type="datetimeFigureOut">
              <a:rPr lang="en-GB" smtClean="0"/>
              <a:t>03/12/2018</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7DBEC3-1495-45B1-A8E0-DC56ABE82086}" type="slidenum">
              <a:rPr lang="en-GB" smtClean="0"/>
              <a:t>‹#›</a:t>
            </a:fld>
            <a:endParaRPr lang="en-GB"/>
          </a:p>
        </p:txBody>
      </p:sp>
    </p:spTree>
    <p:extLst>
      <p:ext uri="{BB962C8B-B14F-4D97-AF65-F5344CB8AC3E}">
        <p14:creationId xmlns:p14="http://schemas.microsoft.com/office/powerpoint/2010/main" val="13213705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0" y="229958"/>
            <a:ext cx="12192000"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800" b="1" dirty="0" smtClean="0"/>
              <a:t>Quadrupolar pick-up measurements in the LHC</a:t>
            </a:r>
          </a:p>
          <a:p>
            <a:pPr algn="ctr"/>
            <a:r>
              <a:rPr lang="en-US" sz="2800" b="1" dirty="0" smtClean="0"/>
              <a:t>M</a:t>
            </a:r>
            <a:r>
              <a:rPr lang="en-US" sz="2800" b="1" dirty="0" smtClean="0"/>
              <a:t>. Gasior, </a:t>
            </a:r>
            <a:r>
              <a:rPr lang="en-US" sz="2800" b="1" dirty="0"/>
              <a:t>T. </a:t>
            </a:r>
            <a:r>
              <a:rPr lang="en-US" sz="2800" b="1" dirty="0" smtClean="0"/>
              <a:t>Lefevre, </a:t>
            </a:r>
            <a:r>
              <a:rPr lang="en-US" sz="2800" b="1" dirty="0"/>
              <a:t>J</a:t>
            </a:r>
            <a:r>
              <a:rPr lang="en-US" sz="2800" b="1" dirty="0" smtClean="0"/>
              <a:t>. Olexa</a:t>
            </a:r>
            <a:r>
              <a:rPr lang="en-US" sz="2800" b="1" dirty="0" smtClean="0"/>
              <a:t>, </a:t>
            </a:r>
            <a:r>
              <a:rPr lang="en-US" sz="2800" b="1" u="sng" dirty="0"/>
              <a:t>A. Sounas</a:t>
            </a:r>
            <a:r>
              <a:rPr lang="en-US" sz="2800" b="1" dirty="0" smtClean="0"/>
              <a:t>, M. Wendt</a:t>
            </a:r>
            <a:endParaRPr lang="en-GB" sz="2800" b="1" dirty="0"/>
          </a:p>
        </p:txBody>
      </p:sp>
      <p:sp>
        <p:nvSpPr>
          <p:cNvPr id="4" name="TextBox 3"/>
          <p:cNvSpPr txBox="1"/>
          <p:nvPr/>
        </p:nvSpPr>
        <p:spPr>
          <a:xfrm>
            <a:off x="4633805" y="5502298"/>
            <a:ext cx="2924390" cy="523220"/>
          </a:xfrm>
          <a:prstGeom prst="rect">
            <a:avLst/>
          </a:prstGeom>
          <a:noFill/>
        </p:spPr>
        <p:txBody>
          <a:bodyPr wrap="none" rtlCol="0">
            <a:spAutoFit/>
          </a:bodyPr>
          <a:lstStyle/>
          <a:p>
            <a:r>
              <a:rPr lang="en-US" sz="2800" dirty="0" smtClean="0"/>
              <a:t>Presenter: D. Alves</a:t>
            </a:r>
            <a:endParaRPr lang="en-GB" sz="2800" dirty="0"/>
          </a:p>
        </p:txBody>
      </p:sp>
      <p:sp>
        <p:nvSpPr>
          <p:cNvPr id="5" name="TextBox 4"/>
          <p:cNvSpPr txBox="1"/>
          <p:nvPr/>
        </p:nvSpPr>
        <p:spPr>
          <a:xfrm>
            <a:off x="1" y="6488668"/>
            <a:ext cx="12191999" cy="369332"/>
          </a:xfrm>
          <a:prstGeom prst="rect">
            <a:avLst/>
          </a:prstGeom>
          <a:noFill/>
        </p:spPr>
        <p:txBody>
          <a:bodyPr wrap="square" rtlCol="0">
            <a:spAutoFit/>
          </a:bodyPr>
          <a:lstStyle/>
          <a:p>
            <a:r>
              <a:rPr lang="en-US" dirty="0" smtClean="0"/>
              <a:t>BI day 				Quadrupolar pick-up measurements in the </a:t>
            </a:r>
            <a:r>
              <a:rPr lang="en-US" dirty="0" smtClean="0"/>
              <a:t>LHC		             </a:t>
            </a:r>
            <a:r>
              <a:rPr lang="en-US" dirty="0" err="1" smtClean="0"/>
              <a:t>Archamps</a:t>
            </a:r>
            <a:r>
              <a:rPr lang="en-US" dirty="0" smtClean="0"/>
              <a:t>, 04/12/2018</a:t>
            </a:r>
            <a:endParaRPr lang="en-GB" dirty="0"/>
          </a:p>
        </p:txBody>
      </p:sp>
    </p:spTree>
    <p:extLst>
      <p:ext uri="{BB962C8B-B14F-4D97-AF65-F5344CB8AC3E}">
        <p14:creationId xmlns:p14="http://schemas.microsoft.com/office/powerpoint/2010/main" val="20578120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528637" y="47625"/>
            <a:ext cx="11134725" cy="6762750"/>
          </a:xfrm>
          <a:prstGeom prst="rect">
            <a:avLst/>
          </a:prstGeom>
        </p:spPr>
      </p:pic>
    </p:spTree>
    <p:extLst>
      <p:ext uri="{BB962C8B-B14F-4D97-AF65-F5344CB8AC3E}">
        <p14:creationId xmlns:p14="http://schemas.microsoft.com/office/powerpoint/2010/main" val="7009658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447675" y="133350"/>
            <a:ext cx="11296650" cy="6591300"/>
          </a:xfrm>
          <a:prstGeom prst="rect">
            <a:avLst/>
          </a:prstGeom>
        </p:spPr>
      </p:pic>
      <p:pic>
        <p:nvPicPr>
          <p:cNvPr id="2" name="Picture 1"/>
          <p:cNvPicPr>
            <a:picLocks noChangeAspect="1"/>
          </p:cNvPicPr>
          <p:nvPr/>
        </p:nvPicPr>
        <p:blipFill>
          <a:blip r:embed="rId4"/>
          <a:stretch>
            <a:fillRect/>
          </a:stretch>
        </p:blipFill>
        <p:spPr>
          <a:xfrm>
            <a:off x="6096000" y="3429000"/>
            <a:ext cx="5343525" cy="3181350"/>
          </a:xfrm>
          <a:prstGeom prst="rect">
            <a:avLst/>
          </a:prstGeom>
        </p:spPr>
      </p:pic>
      <mc:AlternateContent xmlns:mc="http://schemas.openxmlformats.org/markup-compatibility/2006">
        <mc:Choice xmlns:a14="http://schemas.microsoft.com/office/drawing/2010/main" Requires="a14">
          <p:sp>
            <p:nvSpPr>
              <p:cNvPr id="5" name="TextBox 4"/>
              <p:cNvSpPr txBox="1"/>
              <p:nvPr/>
            </p:nvSpPr>
            <p:spPr>
              <a:xfrm>
                <a:off x="9914707" y="3393081"/>
                <a:ext cx="2183034" cy="430887"/>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lang="en-GB" sz="2800" i="1" smtClean="0">
                          <a:latin typeface="Cambria Math" panose="02040503050406030204" pitchFamily="18" charset="0"/>
                          <a:ea typeface="Cambria Math" panose="02040503050406030204" pitchFamily="18" charset="0"/>
                        </a:rPr>
                        <m:t>→</m:t>
                      </m:r>
                      <m:r>
                        <a:rPr lang="en-GB" sz="2800" i="1" smtClean="0">
                          <a:latin typeface="Cambria Math" panose="02040503050406030204" pitchFamily="18" charset="0"/>
                          <a:ea typeface="Cambria Math" panose="02040503050406030204" pitchFamily="18" charset="0"/>
                        </a:rPr>
                        <m:t>𝜀</m:t>
                      </m:r>
                      <m:r>
                        <a:rPr lang="en-GB" sz="2800" i="1" smtClean="0">
                          <a:latin typeface="Cambria Math" panose="02040503050406030204" pitchFamily="18" charset="0"/>
                          <a:ea typeface="Cambria Math" panose="02040503050406030204" pitchFamily="18" charset="0"/>
                        </a:rPr>
                        <m:t>∝</m:t>
                      </m:r>
                      <m:sSup>
                        <m:sSupPr>
                          <m:ctrlPr>
                            <a:rPr lang="en-GB" sz="2800" i="1" smtClean="0">
                              <a:latin typeface="Cambria Math" panose="02040503050406030204" pitchFamily="18" charset="0"/>
                              <a:ea typeface="Cambria Math" panose="02040503050406030204" pitchFamily="18" charset="0"/>
                            </a:rPr>
                          </m:ctrlPr>
                        </m:sSupPr>
                        <m:e>
                          <m:d>
                            <m:dPr>
                              <m:ctrlPr>
                                <a:rPr lang="en-GB" sz="2800" i="1" smtClean="0">
                                  <a:latin typeface="Cambria Math" panose="02040503050406030204" pitchFamily="18" charset="0"/>
                                  <a:ea typeface="Cambria Math" panose="02040503050406030204" pitchFamily="18" charset="0"/>
                                </a:rPr>
                              </m:ctrlPr>
                            </m:dPr>
                            <m:e>
                              <m:r>
                                <a:rPr lang="en-GB" sz="2800" i="1" smtClean="0">
                                  <a:latin typeface="Cambria Math" panose="02040503050406030204" pitchFamily="18" charset="0"/>
                                  <a:ea typeface="Cambria Math" panose="02040503050406030204" pitchFamily="18" charset="0"/>
                                </a:rPr>
                                <m:t>𝛾𝛽</m:t>
                              </m:r>
                            </m:e>
                          </m:d>
                        </m:e>
                        <m:sup>
                          <m:r>
                            <a:rPr lang="en-US" sz="2800" b="0" i="1" smtClean="0">
                              <a:latin typeface="Cambria Math" panose="02040503050406030204" pitchFamily="18" charset="0"/>
                              <a:ea typeface="Cambria Math" panose="02040503050406030204" pitchFamily="18" charset="0"/>
                            </a:rPr>
                            <m:t>−1</m:t>
                          </m:r>
                        </m:sup>
                      </m:sSup>
                    </m:oMath>
                  </m:oMathPara>
                </a14:m>
                <a:endParaRPr lang="en-GB" sz="2800" dirty="0"/>
              </a:p>
            </p:txBody>
          </p:sp>
        </mc:Choice>
        <mc:Fallback>
          <p:sp>
            <p:nvSpPr>
              <p:cNvPr id="5" name="TextBox 4"/>
              <p:cNvSpPr txBox="1">
                <a:spLocks noRot="1" noChangeAspect="1" noMove="1" noResize="1" noEditPoints="1" noAdjustHandles="1" noChangeArrowheads="1" noChangeShapeType="1" noTextEdit="1"/>
              </p:cNvSpPr>
              <p:nvPr/>
            </p:nvSpPr>
            <p:spPr>
              <a:xfrm>
                <a:off x="9914707" y="3393081"/>
                <a:ext cx="2183034" cy="430887"/>
              </a:xfrm>
              <a:prstGeom prst="rect">
                <a:avLst/>
              </a:prstGeom>
              <a:blipFill>
                <a:blip r:embed="rId5"/>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2223065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742950" y="1253362"/>
            <a:ext cx="10706100" cy="5553075"/>
          </a:xfrm>
          <a:prstGeom prst="rect">
            <a:avLst/>
          </a:prstGeom>
        </p:spPr>
      </p:pic>
      <p:sp>
        <p:nvSpPr>
          <p:cNvPr id="4" name="Rectangle 3"/>
          <p:cNvSpPr/>
          <p:nvPr/>
        </p:nvSpPr>
        <p:spPr>
          <a:xfrm>
            <a:off x="5415379" y="1270780"/>
            <a:ext cx="6033671" cy="37759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971169" y="-34842"/>
            <a:ext cx="10477882" cy="1446550"/>
          </a:xfrm>
          <a:prstGeom prst="rect">
            <a:avLst/>
          </a:prstGeom>
          <a:noFill/>
        </p:spPr>
        <p:txBody>
          <a:bodyPr wrap="square" rtlCol="0">
            <a:spAutoFit/>
          </a:bodyPr>
          <a:lstStyle/>
          <a:p>
            <a:pPr algn="ctr"/>
            <a:r>
              <a:rPr lang="en-US" sz="4400" dirty="0" smtClean="0"/>
              <a:t>Estimating change of geometrical emittance during the ramp</a:t>
            </a:r>
            <a:endParaRPr lang="en-GB" sz="4400" dirty="0"/>
          </a:p>
        </p:txBody>
      </p:sp>
    </p:spTree>
    <p:extLst>
      <p:ext uri="{BB962C8B-B14F-4D97-AF65-F5344CB8AC3E}">
        <p14:creationId xmlns:p14="http://schemas.microsoft.com/office/powerpoint/2010/main" val="40884780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52462" y="1533534"/>
            <a:ext cx="10887075" cy="5010150"/>
          </a:xfrm>
          <a:prstGeom prst="rect">
            <a:avLst/>
          </a:prstGeom>
        </p:spPr>
      </p:pic>
      <p:sp>
        <p:nvSpPr>
          <p:cNvPr id="3" name="TextBox 2"/>
          <p:cNvSpPr txBox="1"/>
          <p:nvPr/>
        </p:nvSpPr>
        <p:spPr>
          <a:xfrm>
            <a:off x="3773890" y="69666"/>
            <a:ext cx="4644220" cy="1200329"/>
          </a:xfrm>
          <a:prstGeom prst="rect">
            <a:avLst/>
          </a:prstGeom>
          <a:noFill/>
        </p:spPr>
        <p:txBody>
          <a:bodyPr wrap="none" rtlCol="0">
            <a:spAutoFit/>
          </a:bodyPr>
          <a:lstStyle/>
          <a:p>
            <a:r>
              <a:rPr lang="en-US" sz="7200" dirty="0" smtClean="0"/>
              <a:t>Conclusions</a:t>
            </a:r>
            <a:endParaRPr lang="en-GB" sz="7200" dirty="0"/>
          </a:p>
        </p:txBody>
      </p:sp>
    </p:spTree>
    <p:extLst>
      <p:ext uri="{BB962C8B-B14F-4D97-AF65-F5344CB8AC3E}">
        <p14:creationId xmlns:p14="http://schemas.microsoft.com/office/powerpoint/2010/main" val="37224830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34655" y="389616"/>
            <a:ext cx="9122690" cy="1015663"/>
          </a:xfrm>
          <a:prstGeom prst="rect">
            <a:avLst/>
          </a:prstGeom>
          <a:noFill/>
        </p:spPr>
        <p:txBody>
          <a:bodyPr wrap="none" rtlCol="0">
            <a:spAutoFit/>
          </a:bodyPr>
          <a:lstStyle/>
          <a:p>
            <a:r>
              <a:rPr lang="en-US" sz="6000" dirty="0" smtClean="0"/>
              <a:t>Thank you for your attention</a:t>
            </a:r>
            <a:endParaRPr lang="en-GB" sz="6000" dirty="0"/>
          </a:p>
        </p:txBody>
      </p:sp>
    </p:spTree>
    <p:extLst>
      <p:ext uri="{BB962C8B-B14F-4D97-AF65-F5344CB8AC3E}">
        <p14:creationId xmlns:p14="http://schemas.microsoft.com/office/powerpoint/2010/main" val="42221655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941536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t="-2551" b="-2551"/>
          <a:stretch/>
        </p:blipFill>
        <p:spPr>
          <a:xfrm>
            <a:off x="757238" y="45000"/>
            <a:ext cx="10677525" cy="6768000"/>
          </a:xfrm>
          <a:prstGeom prst="rect">
            <a:avLst/>
          </a:prstGeom>
        </p:spPr>
      </p:pic>
    </p:spTree>
    <p:extLst>
      <p:ext uri="{BB962C8B-B14F-4D97-AF65-F5344CB8AC3E}">
        <p14:creationId xmlns:p14="http://schemas.microsoft.com/office/powerpoint/2010/main" val="41704214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61962" y="114300"/>
            <a:ext cx="11268075" cy="6629400"/>
          </a:xfrm>
          <a:prstGeom prst="rect">
            <a:avLst/>
          </a:prstGeom>
        </p:spPr>
      </p:pic>
    </p:spTree>
    <p:extLst>
      <p:ext uri="{BB962C8B-B14F-4D97-AF65-F5344CB8AC3E}">
        <p14:creationId xmlns:p14="http://schemas.microsoft.com/office/powerpoint/2010/main" val="6435115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742950" y="738187"/>
            <a:ext cx="10706100" cy="5381625"/>
          </a:xfrm>
          <a:prstGeom prst="rect">
            <a:avLst/>
          </a:prstGeom>
        </p:spPr>
      </p:pic>
      <p:sp>
        <p:nvSpPr>
          <p:cNvPr id="3" name="Rectangle 2"/>
          <p:cNvSpPr/>
          <p:nvPr/>
        </p:nvSpPr>
        <p:spPr>
          <a:xfrm>
            <a:off x="4528457" y="2821577"/>
            <a:ext cx="3230880" cy="4615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7326688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57237" y="147637"/>
            <a:ext cx="10677525" cy="6562725"/>
          </a:xfrm>
          <a:prstGeom prst="rect">
            <a:avLst/>
          </a:prstGeom>
        </p:spPr>
      </p:pic>
    </p:spTree>
    <p:extLst>
      <p:ext uri="{BB962C8B-B14F-4D97-AF65-F5344CB8AC3E}">
        <p14:creationId xmlns:p14="http://schemas.microsoft.com/office/powerpoint/2010/main" val="35296776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566654" y="257175"/>
            <a:ext cx="10963275" cy="6600825"/>
          </a:xfrm>
          <a:prstGeom prst="rect">
            <a:avLst/>
          </a:prstGeom>
        </p:spPr>
      </p:pic>
      <p:sp>
        <p:nvSpPr>
          <p:cNvPr id="2" name="TextBox 1"/>
          <p:cNvSpPr txBox="1"/>
          <p:nvPr/>
        </p:nvSpPr>
        <p:spPr>
          <a:xfrm>
            <a:off x="1017767" y="5462546"/>
            <a:ext cx="2075289" cy="461665"/>
          </a:xfrm>
          <a:prstGeom prst="rect">
            <a:avLst/>
          </a:prstGeom>
          <a:solidFill>
            <a:schemeClr val="bg1"/>
          </a:solidFill>
        </p:spPr>
        <p:txBody>
          <a:bodyPr wrap="square" rtlCol="0">
            <a:spAutoFit/>
          </a:bodyPr>
          <a:lstStyle/>
          <a:p>
            <a:r>
              <a:rPr lang="en-US" sz="2400" dirty="0" smtClean="0"/>
              <a:t>Non-invasive</a:t>
            </a:r>
            <a:endParaRPr lang="en-GB" sz="2400" dirty="0"/>
          </a:p>
        </p:txBody>
      </p:sp>
      <p:sp>
        <p:nvSpPr>
          <p:cNvPr id="4" name="TextBox 3"/>
          <p:cNvSpPr txBox="1"/>
          <p:nvPr/>
        </p:nvSpPr>
        <p:spPr>
          <a:xfrm>
            <a:off x="7545792" y="4945465"/>
            <a:ext cx="3022820" cy="461665"/>
          </a:xfrm>
          <a:prstGeom prst="rect">
            <a:avLst/>
          </a:prstGeom>
          <a:solidFill>
            <a:schemeClr val="bg1"/>
          </a:solidFill>
        </p:spPr>
        <p:txBody>
          <a:bodyPr wrap="square" rtlCol="0">
            <a:spAutoFit/>
          </a:bodyPr>
          <a:lstStyle/>
          <a:p>
            <a:r>
              <a:rPr lang="en-US" sz="2400" dirty="0" smtClean="0"/>
              <a:t>Invasive</a:t>
            </a:r>
            <a:endParaRPr lang="en-GB" sz="2400" dirty="0"/>
          </a:p>
        </p:txBody>
      </p:sp>
      <p:sp>
        <p:nvSpPr>
          <p:cNvPr id="6" name="TextBox 5"/>
          <p:cNvSpPr txBox="1"/>
          <p:nvPr/>
        </p:nvSpPr>
        <p:spPr>
          <a:xfrm>
            <a:off x="7545792" y="5304599"/>
            <a:ext cx="4269846" cy="461665"/>
          </a:xfrm>
          <a:prstGeom prst="rect">
            <a:avLst/>
          </a:prstGeom>
          <a:solidFill>
            <a:schemeClr val="bg1"/>
          </a:solidFill>
        </p:spPr>
        <p:txBody>
          <a:bodyPr wrap="square" rtlCol="0">
            <a:spAutoFit/>
          </a:bodyPr>
          <a:lstStyle/>
          <a:p>
            <a:r>
              <a:rPr lang="en-US" sz="2400" dirty="0" smtClean="0"/>
              <a:t>Intensity &amp; energy restrictions</a:t>
            </a:r>
            <a:endParaRPr lang="en-GB" sz="2400" dirty="0"/>
          </a:p>
        </p:txBody>
      </p:sp>
      <p:sp>
        <p:nvSpPr>
          <p:cNvPr id="7" name="TextBox 6"/>
          <p:cNvSpPr txBox="1"/>
          <p:nvPr/>
        </p:nvSpPr>
        <p:spPr>
          <a:xfrm>
            <a:off x="10314167" y="6465735"/>
            <a:ext cx="2075289" cy="461665"/>
          </a:xfrm>
          <a:prstGeom prst="rect">
            <a:avLst/>
          </a:prstGeom>
          <a:solidFill>
            <a:schemeClr val="bg1"/>
          </a:solidFill>
        </p:spPr>
        <p:txBody>
          <a:bodyPr wrap="square" rtlCol="0">
            <a:spAutoFit/>
          </a:bodyPr>
          <a:lstStyle/>
          <a:p>
            <a:r>
              <a:rPr lang="en-US" sz="2400" dirty="0" smtClean="0"/>
              <a:t>- Non-invasive</a:t>
            </a:r>
            <a:endParaRPr lang="en-GB" sz="2400" dirty="0"/>
          </a:p>
        </p:txBody>
      </p:sp>
      <p:sp>
        <p:nvSpPr>
          <p:cNvPr id="3" name="TextBox 2"/>
          <p:cNvSpPr txBox="1"/>
          <p:nvPr/>
        </p:nvSpPr>
        <p:spPr>
          <a:xfrm>
            <a:off x="2732632" y="1542555"/>
            <a:ext cx="418704" cy="461665"/>
          </a:xfrm>
          <a:prstGeom prst="rect">
            <a:avLst/>
          </a:prstGeom>
          <a:noFill/>
        </p:spPr>
        <p:txBody>
          <a:bodyPr wrap="none" rtlCol="0">
            <a:spAutoFit/>
          </a:bodyPr>
          <a:lstStyle/>
          <a:p>
            <a:r>
              <a:rPr lang="en-US" sz="2400" dirty="0" smtClean="0">
                <a:solidFill>
                  <a:schemeClr val="accent1">
                    <a:lumMod val="50000"/>
                  </a:schemeClr>
                </a:solidFill>
              </a:rPr>
              <a:t>c</a:t>
            </a:r>
            <a:r>
              <a:rPr lang="en-US" sz="2400" baseline="-25000" dirty="0" smtClean="0">
                <a:solidFill>
                  <a:schemeClr val="accent1">
                    <a:lumMod val="50000"/>
                  </a:schemeClr>
                </a:solidFill>
              </a:rPr>
              <a:t>0</a:t>
            </a:r>
            <a:endParaRPr lang="en-GB" sz="2400" dirty="0">
              <a:solidFill>
                <a:schemeClr val="accent1">
                  <a:lumMod val="50000"/>
                </a:schemeClr>
              </a:solidFill>
            </a:endParaRPr>
          </a:p>
        </p:txBody>
      </p:sp>
      <p:sp>
        <p:nvSpPr>
          <p:cNvPr id="8" name="Oval 7"/>
          <p:cNvSpPr/>
          <p:nvPr/>
        </p:nvSpPr>
        <p:spPr>
          <a:xfrm>
            <a:off x="2695492" y="1972416"/>
            <a:ext cx="477078" cy="83439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ounded Rectangle 9"/>
          <p:cNvSpPr/>
          <p:nvPr/>
        </p:nvSpPr>
        <p:spPr>
          <a:xfrm>
            <a:off x="3419061" y="1972416"/>
            <a:ext cx="1534601" cy="818492"/>
          </a:xfrm>
          <a:prstGeom prst="roundRect">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966390" y="1518208"/>
            <a:ext cx="418704" cy="461665"/>
          </a:xfrm>
          <a:prstGeom prst="rect">
            <a:avLst/>
          </a:prstGeom>
          <a:noFill/>
        </p:spPr>
        <p:txBody>
          <a:bodyPr wrap="none" rtlCol="0">
            <a:spAutoFit/>
          </a:bodyPr>
          <a:lstStyle/>
          <a:p>
            <a:r>
              <a:rPr lang="en-US" sz="2400" dirty="0" smtClean="0">
                <a:solidFill>
                  <a:schemeClr val="accent2">
                    <a:lumMod val="75000"/>
                  </a:schemeClr>
                </a:solidFill>
              </a:rPr>
              <a:t>c</a:t>
            </a:r>
            <a:r>
              <a:rPr lang="en-US" sz="2400" baseline="-25000" dirty="0" smtClean="0">
                <a:solidFill>
                  <a:schemeClr val="accent2">
                    <a:lumMod val="75000"/>
                  </a:schemeClr>
                </a:solidFill>
              </a:rPr>
              <a:t>1</a:t>
            </a:r>
            <a:endParaRPr lang="en-GB" sz="2400" dirty="0">
              <a:solidFill>
                <a:schemeClr val="accent2">
                  <a:lumMod val="75000"/>
                </a:schemeClr>
              </a:solidFill>
            </a:endParaRPr>
          </a:p>
        </p:txBody>
      </p:sp>
      <p:sp>
        <p:nvSpPr>
          <p:cNvPr id="12" name="Rounded Rectangle 11"/>
          <p:cNvSpPr/>
          <p:nvPr/>
        </p:nvSpPr>
        <p:spPr>
          <a:xfrm>
            <a:off x="2798859" y="2838617"/>
            <a:ext cx="1033670" cy="572494"/>
          </a:xfrm>
          <a:prstGeom prst="round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p:cNvSpPr txBox="1"/>
          <p:nvPr/>
        </p:nvSpPr>
        <p:spPr>
          <a:xfrm>
            <a:off x="3093056" y="3268477"/>
            <a:ext cx="418704" cy="461665"/>
          </a:xfrm>
          <a:prstGeom prst="rect">
            <a:avLst/>
          </a:prstGeom>
          <a:noFill/>
        </p:spPr>
        <p:txBody>
          <a:bodyPr wrap="none" rtlCol="0">
            <a:spAutoFit/>
          </a:bodyPr>
          <a:lstStyle/>
          <a:p>
            <a:r>
              <a:rPr lang="en-US" sz="2400" dirty="0" smtClean="0">
                <a:solidFill>
                  <a:schemeClr val="accent6">
                    <a:lumMod val="75000"/>
                  </a:schemeClr>
                </a:solidFill>
              </a:rPr>
              <a:t>c</a:t>
            </a:r>
            <a:r>
              <a:rPr lang="en-US" sz="2400" baseline="-25000" dirty="0" smtClean="0">
                <a:solidFill>
                  <a:schemeClr val="accent6">
                    <a:lumMod val="75000"/>
                  </a:schemeClr>
                </a:solidFill>
              </a:rPr>
              <a:t>2</a:t>
            </a:r>
            <a:endParaRPr lang="en-GB" sz="2400" dirty="0">
              <a:solidFill>
                <a:schemeClr val="accent6">
                  <a:lumMod val="75000"/>
                </a:schemeClr>
              </a:solidFill>
            </a:endParaRPr>
          </a:p>
        </p:txBody>
      </p:sp>
      <p:sp>
        <p:nvSpPr>
          <p:cNvPr id="14" name="Rounded Rectangle 13"/>
          <p:cNvSpPr/>
          <p:nvPr/>
        </p:nvSpPr>
        <p:spPr>
          <a:xfrm>
            <a:off x="3950488" y="2838617"/>
            <a:ext cx="987272" cy="500931"/>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5268309" y="2381662"/>
            <a:ext cx="2274277" cy="369332"/>
          </a:xfrm>
          <a:prstGeom prst="rect">
            <a:avLst/>
          </a:prstGeom>
          <a:noFill/>
          <a:ln w="3175">
            <a:solidFill>
              <a:srgbClr val="FF0000"/>
            </a:solidFill>
          </a:ln>
        </p:spPr>
        <p:txBody>
          <a:bodyPr wrap="none" rtlCol="0">
            <a:spAutoFit/>
          </a:bodyPr>
          <a:lstStyle/>
          <a:p>
            <a:r>
              <a:rPr lang="en-US" dirty="0">
                <a:solidFill>
                  <a:srgbClr val="FF0000"/>
                </a:solidFill>
              </a:rPr>
              <a:t>b</a:t>
            </a:r>
            <a:r>
              <a:rPr lang="en-US" dirty="0" smtClean="0">
                <a:solidFill>
                  <a:srgbClr val="FF0000"/>
                </a:solidFill>
              </a:rPr>
              <a:t>eam size information</a:t>
            </a:r>
            <a:endParaRPr lang="en-GB" dirty="0">
              <a:solidFill>
                <a:srgbClr val="FF0000"/>
              </a:solidFill>
            </a:endParaRPr>
          </a:p>
        </p:txBody>
      </p:sp>
      <p:cxnSp>
        <p:nvCxnSpPr>
          <p:cNvPr id="17" name="Straight Connector 16"/>
          <p:cNvCxnSpPr/>
          <p:nvPr/>
        </p:nvCxnSpPr>
        <p:spPr>
          <a:xfrm flipV="1">
            <a:off x="4914693" y="2735249"/>
            <a:ext cx="386715" cy="166977"/>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6510038" y="3473798"/>
            <a:ext cx="2797432" cy="369332"/>
          </a:xfrm>
          <a:prstGeom prst="rect">
            <a:avLst/>
          </a:prstGeom>
          <a:noFill/>
          <a:ln w="3175">
            <a:solidFill>
              <a:srgbClr val="7030A0"/>
            </a:solidFill>
          </a:ln>
        </p:spPr>
        <p:txBody>
          <a:bodyPr wrap="none" rtlCol="0">
            <a:spAutoFit/>
          </a:bodyPr>
          <a:lstStyle/>
          <a:p>
            <a:r>
              <a:rPr lang="en-US" dirty="0" smtClean="0">
                <a:solidFill>
                  <a:srgbClr val="7030A0"/>
                </a:solidFill>
              </a:rPr>
              <a:t>(more) position information</a:t>
            </a:r>
            <a:endParaRPr lang="en-GB" dirty="0">
              <a:solidFill>
                <a:srgbClr val="7030A0"/>
              </a:solidFill>
            </a:endParaRPr>
          </a:p>
        </p:txBody>
      </p:sp>
      <p:sp>
        <p:nvSpPr>
          <p:cNvPr id="20" name="Rounded Rectangle 19"/>
          <p:cNvSpPr/>
          <p:nvPr/>
        </p:nvSpPr>
        <p:spPr>
          <a:xfrm>
            <a:off x="5253882" y="2838616"/>
            <a:ext cx="973913" cy="500931"/>
          </a:xfrm>
          <a:prstGeom prst="round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2" name="Straight Connector 21"/>
          <p:cNvCxnSpPr/>
          <p:nvPr/>
        </p:nvCxnSpPr>
        <p:spPr>
          <a:xfrm>
            <a:off x="6227795" y="3268477"/>
            <a:ext cx="282243" cy="20532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25" name="TextBox 24"/>
              <p:cNvSpPr txBox="1"/>
              <p:nvPr/>
            </p:nvSpPr>
            <p:spPr>
              <a:xfrm>
                <a:off x="1952968" y="1993816"/>
                <a:ext cx="543803" cy="753861"/>
              </a:xfrm>
              <a:prstGeom prst="rect">
                <a:avLst/>
              </a:prstGeom>
              <a:solidFill>
                <a:schemeClr val="bg1"/>
              </a:solid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f>
                        <m:fPr>
                          <m:ctrlPr>
                            <a:rPr lang="en-GB" sz="2400" i="1" smtClean="0">
                              <a:latin typeface="Cambria Math" panose="02040503050406030204" pitchFamily="18" charset="0"/>
                            </a:rPr>
                          </m:ctrlPr>
                        </m:fPr>
                        <m:num>
                          <m:sSub>
                            <m:sSubPr>
                              <m:ctrlPr>
                                <a:rPr lang="en-GB" sz="2400" i="1" smtClean="0">
                                  <a:latin typeface="Cambria Math" panose="02040503050406030204" pitchFamily="18" charset="0"/>
                                </a:rPr>
                              </m:ctrlPr>
                            </m:sSubPr>
                            <m:e>
                              <m:r>
                                <a:rPr lang="en-US" sz="2400" b="0" i="1" smtClean="0">
                                  <a:latin typeface="Cambria Math" panose="02040503050406030204" pitchFamily="18" charset="0"/>
                                </a:rPr>
                                <m:t>𝑈</m:t>
                              </m:r>
                            </m:e>
                            <m:sub>
                              <m:r>
                                <a:rPr lang="en-US" sz="2400" b="0" i="1" smtClean="0">
                                  <a:latin typeface="Cambria Math" panose="02040503050406030204" pitchFamily="18" charset="0"/>
                                </a:rPr>
                                <m:t>h</m:t>
                              </m:r>
                              <m:r>
                                <a:rPr lang="en-US" sz="2400" b="0" i="1" smtClean="0">
                                  <a:latin typeface="Cambria Math" panose="02040503050406030204" pitchFamily="18" charset="0"/>
                                </a:rPr>
                                <m:t>1</m:t>
                              </m:r>
                            </m:sub>
                          </m:sSub>
                        </m:num>
                        <m:den>
                          <m:sSub>
                            <m:sSubPr>
                              <m:ctrlPr>
                                <a:rPr lang="en-GB" sz="2400" i="1" smtClean="0">
                                  <a:latin typeface="Cambria Math" panose="02040503050406030204" pitchFamily="18" charset="0"/>
                                </a:rPr>
                              </m:ctrlPr>
                            </m:sSubPr>
                            <m:e>
                              <m:r>
                                <a:rPr lang="en-US" sz="2400" b="0" i="1" smtClean="0">
                                  <a:latin typeface="Cambria Math" panose="02040503050406030204" pitchFamily="18" charset="0"/>
                                </a:rPr>
                                <m:t>𝑖</m:t>
                              </m:r>
                            </m:e>
                            <m:sub>
                              <m:r>
                                <a:rPr lang="en-US" sz="2400" b="0" i="1" smtClean="0">
                                  <a:latin typeface="Cambria Math" panose="02040503050406030204" pitchFamily="18" charset="0"/>
                                </a:rPr>
                                <m:t>𝑏</m:t>
                              </m:r>
                            </m:sub>
                          </m:sSub>
                        </m:den>
                      </m:f>
                    </m:oMath>
                  </m:oMathPara>
                </a14:m>
                <a:endParaRPr lang="en-GB" sz="2400" dirty="0"/>
              </a:p>
            </p:txBody>
          </p:sp>
        </mc:Choice>
        <mc:Fallback>
          <p:sp>
            <p:nvSpPr>
              <p:cNvPr id="25" name="TextBox 24"/>
              <p:cNvSpPr txBox="1">
                <a:spLocks noRot="1" noChangeAspect="1" noMove="1" noResize="1" noEditPoints="1" noAdjustHandles="1" noChangeArrowheads="1" noChangeShapeType="1" noTextEdit="1"/>
              </p:cNvSpPr>
              <p:nvPr/>
            </p:nvSpPr>
            <p:spPr>
              <a:xfrm>
                <a:off x="1952968" y="1993816"/>
                <a:ext cx="543803" cy="753861"/>
              </a:xfrm>
              <a:prstGeom prst="rect">
                <a:avLst/>
              </a:prstGeom>
              <a:blipFill>
                <a:blip r:embed="rId4"/>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25387085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800100" y="271462"/>
            <a:ext cx="10591800" cy="6315075"/>
          </a:xfrm>
          <a:prstGeom prst="rect">
            <a:avLst/>
          </a:prstGeom>
        </p:spPr>
      </p:pic>
    </p:spTree>
    <p:extLst>
      <p:ext uri="{BB962C8B-B14F-4D97-AF65-F5344CB8AC3E}">
        <p14:creationId xmlns:p14="http://schemas.microsoft.com/office/powerpoint/2010/main" val="22882792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585787" y="52387"/>
            <a:ext cx="11020425" cy="6753225"/>
          </a:xfrm>
          <a:prstGeom prst="rect">
            <a:avLst/>
          </a:prstGeom>
        </p:spPr>
      </p:pic>
      <mc:AlternateContent xmlns:mc="http://schemas.openxmlformats.org/markup-compatibility/2006">
        <mc:Choice xmlns:a14="http://schemas.microsoft.com/office/drawing/2010/main" Requires="a14">
          <p:sp>
            <p:nvSpPr>
              <p:cNvPr id="2" name="TextBox 1"/>
              <p:cNvSpPr txBox="1"/>
              <p:nvPr/>
            </p:nvSpPr>
            <p:spPr>
              <a:xfrm>
                <a:off x="5978434" y="2129244"/>
                <a:ext cx="1388009" cy="695127"/>
              </a:xfrm>
              <a:prstGeom prst="rect">
                <a:avLst/>
              </a:prstGeom>
              <a:noFill/>
              <a:ln w="19050">
                <a:solidFill>
                  <a:srgbClr val="C00000"/>
                </a:solidFill>
              </a:ln>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f>
                        <m:fPr>
                          <m:ctrlPr>
                            <a:rPr lang="en-GB" sz="2400" i="1" smtClean="0">
                              <a:solidFill>
                                <a:srgbClr val="C00000"/>
                              </a:solidFill>
                              <a:latin typeface="Cambria Math" panose="02040503050406030204" pitchFamily="18" charset="0"/>
                            </a:rPr>
                          </m:ctrlPr>
                        </m:fPr>
                        <m:num>
                          <m:sSub>
                            <m:sSubPr>
                              <m:ctrlPr>
                                <a:rPr lang="en-GB" sz="2400" i="1" smtClean="0">
                                  <a:solidFill>
                                    <a:srgbClr val="C00000"/>
                                  </a:solidFill>
                                  <a:latin typeface="Cambria Math" panose="02040503050406030204" pitchFamily="18" charset="0"/>
                                </a:rPr>
                              </m:ctrlPr>
                            </m:sSubPr>
                            <m:e>
                              <m:r>
                                <a:rPr lang="en-US" sz="2400" b="0" i="1" smtClean="0">
                                  <a:solidFill>
                                    <a:srgbClr val="C00000"/>
                                  </a:solidFill>
                                  <a:latin typeface="Cambria Math" panose="02040503050406030204" pitchFamily="18" charset="0"/>
                                </a:rPr>
                                <m:t>𝑐</m:t>
                              </m:r>
                            </m:e>
                            <m:sub>
                              <m:r>
                                <a:rPr lang="en-US" sz="2400" b="0" i="1" smtClean="0">
                                  <a:solidFill>
                                    <a:srgbClr val="C00000"/>
                                  </a:solidFill>
                                  <a:latin typeface="Cambria Math" panose="02040503050406030204" pitchFamily="18" charset="0"/>
                                </a:rPr>
                                <m:t>2</m:t>
                              </m:r>
                            </m:sub>
                          </m:sSub>
                        </m:num>
                        <m:den>
                          <m:sSub>
                            <m:sSubPr>
                              <m:ctrlPr>
                                <a:rPr lang="en-GB" sz="2400" i="1" smtClean="0">
                                  <a:solidFill>
                                    <a:srgbClr val="C00000"/>
                                  </a:solidFill>
                                  <a:latin typeface="Cambria Math" panose="02040503050406030204" pitchFamily="18" charset="0"/>
                                </a:rPr>
                              </m:ctrlPr>
                            </m:sSubPr>
                            <m:e>
                              <m:r>
                                <a:rPr lang="en-US" sz="2400" b="0" i="1" smtClean="0">
                                  <a:solidFill>
                                    <a:srgbClr val="C00000"/>
                                  </a:solidFill>
                                  <a:latin typeface="Cambria Math" panose="02040503050406030204" pitchFamily="18" charset="0"/>
                                </a:rPr>
                                <m:t>𝑐</m:t>
                              </m:r>
                            </m:e>
                            <m:sub>
                              <m:r>
                                <a:rPr lang="en-US" sz="2400" b="0" i="1" smtClean="0">
                                  <a:solidFill>
                                    <a:srgbClr val="C00000"/>
                                  </a:solidFill>
                                  <a:latin typeface="Cambria Math" panose="02040503050406030204" pitchFamily="18" charset="0"/>
                                </a:rPr>
                                <m:t>0</m:t>
                              </m:r>
                            </m:sub>
                          </m:sSub>
                        </m:den>
                      </m:f>
                      <m:r>
                        <a:rPr lang="en-GB" sz="2400" i="1" smtClean="0">
                          <a:solidFill>
                            <a:srgbClr val="C00000"/>
                          </a:solidFill>
                          <a:latin typeface="Cambria Math" panose="02040503050406030204" pitchFamily="18" charset="0"/>
                          <a:ea typeface="Cambria Math" panose="02040503050406030204" pitchFamily="18" charset="0"/>
                        </a:rPr>
                        <m:t>≈</m:t>
                      </m:r>
                      <m:sSup>
                        <m:sSupPr>
                          <m:ctrlPr>
                            <a:rPr lang="en-GB" sz="2400" i="1" smtClean="0">
                              <a:solidFill>
                                <a:srgbClr val="C00000"/>
                              </a:solidFill>
                              <a:latin typeface="Cambria Math" panose="02040503050406030204" pitchFamily="18" charset="0"/>
                              <a:ea typeface="Cambria Math" panose="02040503050406030204" pitchFamily="18" charset="0"/>
                            </a:rPr>
                          </m:ctrlPr>
                        </m:sSupPr>
                        <m:e>
                          <m:r>
                            <a:rPr lang="en-US" sz="2400" b="0" i="1" smtClean="0">
                              <a:solidFill>
                                <a:srgbClr val="C00000"/>
                              </a:solidFill>
                              <a:latin typeface="Cambria Math" panose="02040503050406030204" pitchFamily="18" charset="0"/>
                              <a:ea typeface="Cambria Math" panose="02040503050406030204" pitchFamily="18" charset="0"/>
                            </a:rPr>
                            <m:t>10</m:t>
                          </m:r>
                        </m:e>
                        <m:sup>
                          <m:r>
                            <a:rPr lang="en-US" sz="2400" b="0" i="1" smtClean="0">
                              <a:solidFill>
                                <a:srgbClr val="C00000"/>
                              </a:solidFill>
                              <a:latin typeface="Cambria Math" panose="02040503050406030204" pitchFamily="18" charset="0"/>
                              <a:ea typeface="Cambria Math" panose="02040503050406030204" pitchFamily="18" charset="0"/>
                            </a:rPr>
                            <m:t>−3</m:t>
                          </m:r>
                        </m:sup>
                      </m:sSup>
                    </m:oMath>
                  </m:oMathPara>
                </a14:m>
                <a:endParaRPr lang="en-GB" sz="2400" dirty="0">
                  <a:solidFill>
                    <a:srgbClr val="C00000"/>
                  </a:solidFill>
                </a:endParaRPr>
              </a:p>
            </p:txBody>
          </p:sp>
        </mc:Choice>
        <mc:Fallback>
          <p:sp>
            <p:nvSpPr>
              <p:cNvPr id="2" name="TextBox 1"/>
              <p:cNvSpPr txBox="1">
                <a:spLocks noRot="1" noChangeAspect="1" noMove="1" noResize="1" noEditPoints="1" noAdjustHandles="1" noChangeArrowheads="1" noChangeShapeType="1" noTextEdit="1"/>
              </p:cNvSpPr>
              <p:nvPr/>
            </p:nvSpPr>
            <p:spPr>
              <a:xfrm>
                <a:off x="5978434" y="2129244"/>
                <a:ext cx="1388009" cy="695127"/>
              </a:xfrm>
              <a:prstGeom prst="rect">
                <a:avLst/>
              </a:prstGeom>
              <a:blipFill>
                <a:blip r:embed="rId4"/>
                <a:stretch>
                  <a:fillRect/>
                </a:stretch>
              </a:blipFill>
              <a:ln w="19050">
                <a:solidFill>
                  <a:srgbClr val="C00000"/>
                </a:solidFill>
              </a:ln>
            </p:spPr>
            <p:txBody>
              <a:bodyPr/>
              <a:lstStyle/>
              <a:p>
                <a:r>
                  <a:rPr lang="en-GB">
                    <a:noFill/>
                  </a:rPr>
                  <a:t> </a:t>
                </a:r>
              </a:p>
            </p:txBody>
          </p:sp>
        </mc:Fallback>
      </mc:AlternateContent>
    </p:spTree>
    <p:extLst>
      <p:ext uri="{BB962C8B-B14F-4D97-AF65-F5344CB8AC3E}">
        <p14:creationId xmlns:p14="http://schemas.microsoft.com/office/powerpoint/2010/main" val="21439789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904875" y="114300"/>
            <a:ext cx="10382250" cy="6629400"/>
          </a:xfrm>
          <a:prstGeom prst="rect">
            <a:avLst/>
          </a:prstGeom>
        </p:spPr>
      </p:pic>
    </p:spTree>
    <p:extLst>
      <p:ext uri="{BB962C8B-B14F-4D97-AF65-F5344CB8AC3E}">
        <p14:creationId xmlns:p14="http://schemas.microsoft.com/office/powerpoint/2010/main" val="31903847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747713" y="185738"/>
            <a:ext cx="10696575" cy="6486525"/>
          </a:xfrm>
          <a:prstGeom prst="rect">
            <a:avLst/>
          </a:prstGeom>
        </p:spPr>
      </p:pic>
    </p:spTree>
    <p:extLst>
      <p:ext uri="{BB962C8B-B14F-4D97-AF65-F5344CB8AC3E}">
        <p14:creationId xmlns:p14="http://schemas.microsoft.com/office/powerpoint/2010/main" val="16352329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419100" y="71437"/>
            <a:ext cx="11353800" cy="6715125"/>
          </a:xfrm>
          <a:prstGeom prst="rect">
            <a:avLst/>
          </a:prstGeom>
        </p:spPr>
      </p:pic>
      <p:sp>
        <p:nvSpPr>
          <p:cNvPr id="3" name="Rectangle 2"/>
          <p:cNvSpPr/>
          <p:nvPr/>
        </p:nvSpPr>
        <p:spPr>
          <a:xfrm>
            <a:off x="3762103" y="2856411"/>
            <a:ext cx="8142514" cy="125403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p:cNvSpPr txBox="1"/>
          <p:nvPr/>
        </p:nvSpPr>
        <p:spPr>
          <a:xfrm>
            <a:off x="2952202" y="3405044"/>
            <a:ext cx="8663397" cy="523220"/>
          </a:xfrm>
          <a:prstGeom prst="rect">
            <a:avLst/>
          </a:prstGeom>
          <a:noFill/>
        </p:spPr>
        <p:txBody>
          <a:bodyPr wrap="none" rtlCol="0">
            <a:spAutoFit/>
          </a:bodyPr>
          <a:lstStyle/>
          <a:p>
            <a:r>
              <a:rPr lang="en-US" sz="2800" b="1" dirty="0" smtClean="0">
                <a:solidFill>
                  <a:schemeClr val="accent1">
                    <a:lumMod val="50000"/>
                  </a:schemeClr>
                </a:solidFill>
              </a:rPr>
              <a:t>BPMs with DOROS electronics installed in LHC collimators</a:t>
            </a:r>
            <a:endParaRPr lang="en-GB" sz="2800" b="1" dirty="0">
              <a:solidFill>
                <a:schemeClr val="accent1">
                  <a:lumMod val="50000"/>
                </a:schemeClr>
              </a:solidFill>
            </a:endParaRPr>
          </a:p>
        </p:txBody>
      </p:sp>
    </p:spTree>
    <p:extLst>
      <p:ext uri="{BB962C8B-B14F-4D97-AF65-F5344CB8AC3E}">
        <p14:creationId xmlns:p14="http://schemas.microsoft.com/office/powerpoint/2010/main" val="1492045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500062" y="123825"/>
            <a:ext cx="11191875" cy="6610350"/>
          </a:xfrm>
          <a:prstGeom prst="rect">
            <a:avLst/>
          </a:prstGeom>
        </p:spPr>
      </p:pic>
    </p:spTree>
    <p:extLst>
      <p:ext uri="{BB962C8B-B14F-4D97-AF65-F5344CB8AC3E}">
        <p14:creationId xmlns:p14="http://schemas.microsoft.com/office/powerpoint/2010/main" val="35771374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419100" y="90487"/>
            <a:ext cx="11353800" cy="6677025"/>
          </a:xfrm>
          <a:prstGeom prst="rect">
            <a:avLst/>
          </a:prstGeom>
        </p:spPr>
      </p:pic>
    </p:spTree>
    <p:extLst>
      <p:ext uri="{BB962C8B-B14F-4D97-AF65-F5344CB8AC3E}">
        <p14:creationId xmlns:p14="http://schemas.microsoft.com/office/powerpoint/2010/main" val="367093048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4513</TotalTime>
  <Words>720</Words>
  <Application>Microsoft Office PowerPoint</Application>
  <PresentationFormat>Widescreen</PresentationFormat>
  <Paragraphs>69</Paragraphs>
  <Slides>19</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Calibri Light</vt:lpstr>
      <vt:lpstr>Cambria Math</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Diogo Miguel Louro Alves</dc:creator>
  <cp:lastModifiedBy>Diogo Miguel Louro Alves</cp:lastModifiedBy>
  <cp:revision>70</cp:revision>
  <dcterms:created xsi:type="dcterms:W3CDTF">2018-11-27T16:07:53Z</dcterms:created>
  <dcterms:modified xsi:type="dcterms:W3CDTF">2018-12-03T17:00:24Z</dcterms:modified>
</cp:coreProperties>
</file>