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79" r:id="rId1"/>
  </p:sldMasterIdLst>
  <p:notesMasterIdLst>
    <p:notesMasterId r:id="rId13"/>
  </p:notesMasterIdLst>
  <p:handoutMasterIdLst>
    <p:handoutMasterId r:id="rId14"/>
  </p:handoutMasterIdLst>
  <p:sldIdLst>
    <p:sldId id="261" r:id="rId2"/>
    <p:sldId id="476" r:id="rId3"/>
    <p:sldId id="415" r:id="rId4"/>
    <p:sldId id="477" r:id="rId5"/>
    <p:sldId id="478" r:id="rId6"/>
    <p:sldId id="479" r:id="rId7"/>
    <p:sldId id="480" r:id="rId8"/>
    <p:sldId id="481" r:id="rId9"/>
    <p:sldId id="379" r:id="rId10"/>
    <p:sldId id="433" r:id="rId11"/>
    <p:sldId id="434" r:id="rId12"/>
  </p:sldIdLst>
  <p:sldSz cx="9144000" cy="6858000" type="screen4x3"/>
  <p:notesSz cx="6797675"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5A0"/>
    <a:srgbClr val="0967AD"/>
    <a:srgbClr val="09035A"/>
    <a:srgbClr val="01050E"/>
    <a:srgbClr val="104282"/>
    <a:srgbClr val="FFFFFF"/>
    <a:srgbClr val="000000"/>
    <a:srgbClr val="403008"/>
    <a:srgbClr val="210F07"/>
    <a:srgbClr val="1F0F0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657" autoAdjust="0"/>
    <p:restoredTop sz="82418" autoAdjust="0"/>
  </p:normalViewPr>
  <p:slideViewPr>
    <p:cSldViewPr snapToGrid="0" showGuides="1">
      <p:cViewPr varScale="1">
        <p:scale>
          <a:sx n="94" d="100"/>
          <a:sy n="94" d="100"/>
        </p:scale>
        <p:origin x="78" y="132"/>
      </p:cViewPr>
      <p:guideLst/>
    </p:cSldViewPr>
  </p:slideViewPr>
  <p:outlineViewPr>
    <p:cViewPr>
      <p:scale>
        <a:sx n="33" d="100"/>
        <a:sy n="33" d="100"/>
      </p:scale>
      <p:origin x="0" y="-25608"/>
    </p:cViewPr>
  </p:outlineViewPr>
  <p:notesTextViewPr>
    <p:cViewPr>
      <p:scale>
        <a:sx n="1" d="1"/>
        <a:sy n="1" d="1"/>
      </p:scale>
      <p:origin x="0" y="0"/>
    </p:cViewPr>
  </p:notesTextViewPr>
  <p:sorterViewPr>
    <p:cViewPr varScale="1">
      <p:scale>
        <a:sx n="100" d="100"/>
        <a:sy n="100" d="100"/>
      </p:scale>
      <p:origin x="0" y="0"/>
    </p:cViewPr>
  </p:sorterViewPr>
  <p:notesViewPr>
    <p:cSldViewPr snapToGrid="0" showGuides="1">
      <p:cViewPr varScale="1">
        <p:scale>
          <a:sx n="117" d="100"/>
          <a:sy n="117" d="100"/>
        </p:scale>
        <p:origin x="1128"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2"/>
            <a:ext cx="2944957" cy="49696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1099" y="2"/>
            <a:ext cx="2944957" cy="496968"/>
          </a:xfrm>
          <a:prstGeom prst="rect">
            <a:avLst/>
          </a:prstGeom>
        </p:spPr>
        <p:txBody>
          <a:bodyPr vert="horz" lIns="91440" tIns="45720" rIns="91440" bIns="45720" rtlCol="0"/>
          <a:lstStyle>
            <a:lvl1pPr algn="r">
              <a:defRPr sz="1200"/>
            </a:lvl1pPr>
          </a:lstStyle>
          <a:p>
            <a:fld id="{3E5C98A3-AD06-4B51-8EC3-73C53AE79DE7}" type="datetimeFigureOut">
              <a:rPr lang="en-GB" smtClean="0"/>
              <a:t>14/11/2018</a:t>
            </a:fld>
            <a:endParaRPr lang="en-GB"/>
          </a:p>
        </p:txBody>
      </p:sp>
      <p:sp>
        <p:nvSpPr>
          <p:cNvPr id="4" name="Footer Placeholder 3"/>
          <p:cNvSpPr>
            <a:spLocks noGrp="1"/>
          </p:cNvSpPr>
          <p:nvPr>
            <p:ph type="ftr" sz="quarter" idx="2"/>
          </p:nvPr>
        </p:nvSpPr>
        <p:spPr>
          <a:xfrm>
            <a:off x="2" y="9431259"/>
            <a:ext cx="2944957" cy="496968"/>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1099" y="9431259"/>
            <a:ext cx="2944957" cy="496968"/>
          </a:xfrm>
          <a:prstGeom prst="rect">
            <a:avLst/>
          </a:prstGeom>
        </p:spPr>
        <p:txBody>
          <a:bodyPr vert="horz" lIns="91440" tIns="45720" rIns="91440" bIns="45720" rtlCol="0" anchor="b"/>
          <a:lstStyle>
            <a:lvl1pPr algn="r">
              <a:defRPr sz="1200"/>
            </a:lvl1pPr>
          </a:lstStyle>
          <a:p>
            <a:fld id="{09C9AAA8-191E-4885-8E8C-3CFA21E56991}" type="slidenum">
              <a:rPr lang="en-GB" smtClean="0"/>
              <a:t>‹#›</a:t>
            </a:fld>
            <a:endParaRPr lang="en-GB"/>
          </a:p>
        </p:txBody>
      </p:sp>
    </p:spTree>
    <p:extLst>
      <p:ext uri="{BB962C8B-B14F-4D97-AF65-F5344CB8AC3E}">
        <p14:creationId xmlns:p14="http://schemas.microsoft.com/office/powerpoint/2010/main" val="37563432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945659" cy="498137"/>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3"/>
            <a:ext cx="2945659" cy="498137"/>
          </a:xfrm>
          <a:prstGeom prst="rect">
            <a:avLst/>
          </a:prstGeom>
        </p:spPr>
        <p:txBody>
          <a:bodyPr vert="horz" lIns="91440" tIns="45720" rIns="91440" bIns="45720" rtlCol="0"/>
          <a:lstStyle>
            <a:lvl1pPr algn="r">
              <a:defRPr sz="1200"/>
            </a:lvl1pPr>
          </a:lstStyle>
          <a:p>
            <a:fld id="{0FEC9F85-845B-4F9C-AE20-90E89B4664DB}" type="datetimeFigureOut">
              <a:rPr lang="en-GB" smtClean="0"/>
              <a:t>14/11/2018</a:t>
            </a:fld>
            <a:endParaRPr lang="en-GB"/>
          </a:p>
        </p:txBody>
      </p:sp>
      <p:sp>
        <p:nvSpPr>
          <p:cNvPr id="4" name="Slide Image Placeholder 3"/>
          <p:cNvSpPr>
            <a:spLocks noGrp="1" noRot="1" noChangeAspect="1"/>
          </p:cNvSpPr>
          <p:nvPr>
            <p:ph type="sldImg" idx="2"/>
          </p:nvPr>
        </p:nvSpPr>
        <p:spPr>
          <a:xfrm>
            <a:off x="1165225" y="1239838"/>
            <a:ext cx="4467225" cy="3351212"/>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960"/>
            <a:ext cx="5438140" cy="3909239"/>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30093"/>
            <a:ext cx="2945659" cy="49813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3"/>
            <a:ext cx="2945659" cy="498135"/>
          </a:xfrm>
          <a:prstGeom prst="rect">
            <a:avLst/>
          </a:prstGeom>
        </p:spPr>
        <p:txBody>
          <a:bodyPr vert="horz" lIns="91440" tIns="45720" rIns="91440" bIns="45720" rtlCol="0" anchor="b"/>
          <a:lstStyle>
            <a:lvl1pPr algn="r">
              <a:defRPr sz="1200"/>
            </a:lvl1pPr>
          </a:lstStyle>
          <a:p>
            <a:fld id="{58374B54-9BF4-4224-B98A-D42A2C22AF54}" type="slidenum">
              <a:rPr lang="en-GB" smtClean="0"/>
              <a:t>‹#›</a:t>
            </a:fld>
            <a:endParaRPr lang="en-GB"/>
          </a:p>
        </p:txBody>
      </p:sp>
    </p:spTree>
    <p:extLst>
      <p:ext uri="{BB962C8B-B14F-4D97-AF65-F5344CB8AC3E}">
        <p14:creationId xmlns:p14="http://schemas.microsoft.com/office/powerpoint/2010/main" val="1014481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8374B54-9BF4-4224-B98A-D42A2C22AF54}" type="slidenum">
              <a:rPr lang="en-GB" smtClean="0"/>
              <a:t>3</a:t>
            </a:fld>
            <a:endParaRPr lang="en-GB"/>
          </a:p>
        </p:txBody>
      </p:sp>
    </p:spTree>
    <p:extLst>
      <p:ext uri="{BB962C8B-B14F-4D97-AF65-F5344CB8AC3E}">
        <p14:creationId xmlns:p14="http://schemas.microsoft.com/office/powerpoint/2010/main" val="7306636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it-IT" smtClean="0"/>
              <a:t>Kevin Li - BI-TB - 15.11. 2018</a:t>
            </a:r>
            <a:endParaRPr lang="en-GB"/>
          </a:p>
        </p:txBody>
      </p:sp>
      <p:sp>
        <p:nvSpPr>
          <p:cNvPr id="6" name="Slide Number Placeholder 5"/>
          <p:cNvSpPr>
            <a:spLocks noGrp="1"/>
          </p:cNvSpPr>
          <p:nvPr>
            <p:ph type="sldNum" sz="quarter" idx="12"/>
          </p:nvPr>
        </p:nvSpPr>
        <p:spPr/>
        <p:txBody>
          <a:bodyPr/>
          <a:lstStyle/>
          <a:p>
            <a:fld id="{633CC1A6-AE81-4220-97E8-2DBAC9DABC59}" type="slidenum">
              <a:rPr lang="en-GB" smtClean="0"/>
              <a:t>‹#›</a:t>
            </a:fld>
            <a:endParaRPr lang="en-GB"/>
          </a:p>
        </p:txBody>
      </p:sp>
    </p:spTree>
    <p:extLst>
      <p:ext uri="{BB962C8B-B14F-4D97-AF65-F5344CB8AC3E}">
        <p14:creationId xmlns:p14="http://schemas.microsoft.com/office/powerpoint/2010/main" val="46541757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it-IT" smtClean="0"/>
              <a:t>Kevin Li - BI-TB - 15.11. 2018</a:t>
            </a:r>
            <a:endParaRPr lang="en-GB"/>
          </a:p>
        </p:txBody>
      </p:sp>
      <p:sp>
        <p:nvSpPr>
          <p:cNvPr id="6" name="Slide Number Placeholder 5"/>
          <p:cNvSpPr>
            <a:spLocks noGrp="1"/>
          </p:cNvSpPr>
          <p:nvPr>
            <p:ph type="sldNum" sz="quarter" idx="12"/>
          </p:nvPr>
        </p:nvSpPr>
        <p:spPr/>
        <p:txBody>
          <a:bodyPr/>
          <a:lstStyle/>
          <a:p>
            <a:fld id="{633CC1A6-AE81-4220-97E8-2DBAC9DABC59}" type="slidenum">
              <a:rPr lang="en-GB" smtClean="0"/>
              <a:pPr/>
              <a:t>‹#›</a:t>
            </a:fld>
            <a:endParaRPr lang="en-GB" dirty="0"/>
          </a:p>
        </p:txBody>
      </p:sp>
    </p:spTree>
    <p:extLst>
      <p:ext uri="{BB962C8B-B14F-4D97-AF65-F5344CB8AC3E}">
        <p14:creationId xmlns:p14="http://schemas.microsoft.com/office/powerpoint/2010/main" val="191435342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GB" dirty="0"/>
          </a:p>
        </p:txBody>
      </p:sp>
      <p:sp>
        <p:nvSpPr>
          <p:cNvPr id="5" name="Footer Placeholder 4"/>
          <p:cNvSpPr>
            <a:spLocks noGrp="1"/>
          </p:cNvSpPr>
          <p:nvPr>
            <p:ph type="ftr" sz="quarter" idx="11"/>
          </p:nvPr>
        </p:nvSpPr>
        <p:spPr/>
        <p:txBody>
          <a:bodyPr/>
          <a:lstStyle/>
          <a:p>
            <a:r>
              <a:rPr lang="it-IT" smtClean="0"/>
              <a:t>Kevin Li - BI-TB - 15.11. 2018</a:t>
            </a:r>
            <a:endParaRPr lang="en-GB"/>
          </a:p>
        </p:txBody>
      </p:sp>
      <p:sp>
        <p:nvSpPr>
          <p:cNvPr id="6" name="Slide Number Placeholder 5"/>
          <p:cNvSpPr>
            <a:spLocks noGrp="1"/>
          </p:cNvSpPr>
          <p:nvPr>
            <p:ph type="sldNum" sz="quarter" idx="12"/>
          </p:nvPr>
        </p:nvSpPr>
        <p:spPr/>
        <p:txBody>
          <a:bodyPr/>
          <a:lstStyle/>
          <a:p>
            <a:fld id="{A1069F8A-BCEA-4CC5-B22C-C7764489C224}" type="slidenum">
              <a:rPr lang="en-GB" smtClean="0"/>
              <a:t>‹#›</a:t>
            </a:fld>
            <a:endParaRPr lang="en-GB"/>
          </a:p>
        </p:txBody>
      </p:sp>
    </p:spTree>
    <p:extLst>
      <p:ext uri="{BB962C8B-B14F-4D97-AF65-F5344CB8AC3E}">
        <p14:creationId xmlns:p14="http://schemas.microsoft.com/office/powerpoint/2010/main" val="33854523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endParaRPr lang="en-GB"/>
          </a:p>
        </p:txBody>
      </p:sp>
      <p:sp>
        <p:nvSpPr>
          <p:cNvPr id="4" name="Footer Placeholder 3"/>
          <p:cNvSpPr>
            <a:spLocks noGrp="1"/>
          </p:cNvSpPr>
          <p:nvPr>
            <p:ph type="ftr" sz="quarter" idx="11"/>
          </p:nvPr>
        </p:nvSpPr>
        <p:spPr/>
        <p:txBody>
          <a:bodyPr/>
          <a:lstStyle/>
          <a:p>
            <a:r>
              <a:rPr lang="it-IT" smtClean="0"/>
              <a:t>Kevin Li - BI-TB - 15.11. 2018</a:t>
            </a:r>
            <a:endParaRPr lang="en-GB"/>
          </a:p>
        </p:txBody>
      </p:sp>
      <p:sp>
        <p:nvSpPr>
          <p:cNvPr id="5" name="Slide Number Placeholder 4"/>
          <p:cNvSpPr>
            <a:spLocks noGrp="1"/>
          </p:cNvSpPr>
          <p:nvPr>
            <p:ph type="sldNum" sz="quarter" idx="12"/>
          </p:nvPr>
        </p:nvSpPr>
        <p:spPr/>
        <p:txBody>
          <a:bodyPr/>
          <a:lstStyle/>
          <a:p>
            <a:fld id="{633CC1A6-AE81-4220-97E8-2DBAC9DABC59}" type="slidenum">
              <a:rPr lang="en-GB" smtClean="0"/>
              <a:pPr/>
              <a:t>‹#›</a:t>
            </a:fld>
            <a:endParaRPr lang="en-GB" dirty="0" smtClean="0"/>
          </a:p>
        </p:txBody>
      </p:sp>
    </p:spTree>
    <p:extLst>
      <p:ext uri="{BB962C8B-B14F-4D97-AF65-F5344CB8AC3E}">
        <p14:creationId xmlns:p14="http://schemas.microsoft.com/office/powerpoint/2010/main" val="20295711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p>
            <a:r>
              <a:rPr lang="it-IT" smtClean="0"/>
              <a:t>Kevin Li - BI-TB - 15.11. 2018</a:t>
            </a:r>
            <a:endParaRPr lang="en-GB"/>
          </a:p>
        </p:txBody>
      </p:sp>
      <p:sp>
        <p:nvSpPr>
          <p:cNvPr id="4" name="Slide Number Placeholder 3"/>
          <p:cNvSpPr>
            <a:spLocks noGrp="1"/>
          </p:cNvSpPr>
          <p:nvPr>
            <p:ph type="sldNum" sz="quarter" idx="12"/>
          </p:nvPr>
        </p:nvSpPr>
        <p:spPr/>
        <p:txBody>
          <a:bodyPr/>
          <a:lstStyle/>
          <a:p>
            <a:fld id="{A1069F8A-BCEA-4CC5-B22C-C7764489C224}" type="slidenum">
              <a:rPr lang="en-GB" smtClean="0"/>
              <a:t>‹#›</a:t>
            </a:fld>
            <a:endParaRPr lang="en-GB"/>
          </a:p>
        </p:txBody>
      </p:sp>
    </p:spTree>
    <p:extLst>
      <p:ext uri="{BB962C8B-B14F-4D97-AF65-F5344CB8AC3E}">
        <p14:creationId xmlns:p14="http://schemas.microsoft.com/office/powerpoint/2010/main" val="401245500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4" name="Image 4"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extLst>
      <p:ext uri="{BB962C8B-B14F-4D97-AF65-F5344CB8AC3E}">
        <p14:creationId xmlns:p14="http://schemas.microsoft.com/office/powerpoint/2010/main" val="54328269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2000" y="2528097"/>
            <a:ext cx="1440000" cy="1801807"/>
          </a:xfrm>
          <a:prstGeom prst="rect">
            <a:avLst/>
          </a:prstGeom>
        </p:spPr>
      </p:pic>
    </p:spTree>
    <p:extLst>
      <p:ext uri="{BB962C8B-B14F-4D97-AF65-F5344CB8AC3E}">
        <p14:creationId xmlns:p14="http://schemas.microsoft.com/office/powerpoint/2010/main" val="154462328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Image 4" descr="bande-01.eps"/>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0" y="6150798"/>
            <a:ext cx="9144000" cy="707202"/>
          </a:xfrm>
          <a:prstGeom prst="rect">
            <a:avLst/>
          </a:prstGeom>
        </p:spPr>
      </p:pic>
      <p:sp>
        <p:nvSpPr>
          <p:cNvPr id="2" name="Title Placeholder 1"/>
          <p:cNvSpPr>
            <a:spLocks noGrp="1"/>
          </p:cNvSpPr>
          <p:nvPr>
            <p:ph type="title"/>
          </p:nvPr>
        </p:nvSpPr>
        <p:spPr>
          <a:xfrm>
            <a:off x="792000" y="144000"/>
            <a:ext cx="7560000" cy="576000"/>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252000" y="864000"/>
            <a:ext cx="8640000" cy="51840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252000" y="6462000"/>
            <a:ext cx="1800000" cy="360000"/>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dirty="0"/>
          </a:p>
        </p:txBody>
      </p:sp>
      <p:sp>
        <p:nvSpPr>
          <p:cNvPr id="5" name="Footer Placeholder 4"/>
          <p:cNvSpPr>
            <a:spLocks noGrp="1"/>
          </p:cNvSpPr>
          <p:nvPr>
            <p:ph type="ftr" sz="quarter" idx="3"/>
          </p:nvPr>
        </p:nvSpPr>
        <p:spPr>
          <a:xfrm>
            <a:off x="3132000" y="6462000"/>
            <a:ext cx="2880000" cy="3600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smtClean="0"/>
              <a:t>Kevin Li - BI-TB - 15.11. 2018</a:t>
            </a:r>
            <a:endParaRPr lang="en-GB" dirty="0"/>
          </a:p>
        </p:txBody>
      </p:sp>
      <p:sp>
        <p:nvSpPr>
          <p:cNvPr id="6" name="Slide Number Placeholder 5"/>
          <p:cNvSpPr>
            <a:spLocks noGrp="1"/>
          </p:cNvSpPr>
          <p:nvPr>
            <p:ph type="sldNum" sz="quarter" idx="4"/>
          </p:nvPr>
        </p:nvSpPr>
        <p:spPr>
          <a:xfrm>
            <a:off x="7092000" y="6462000"/>
            <a:ext cx="1800000" cy="360000"/>
          </a:xfrm>
          <a:prstGeom prst="rect">
            <a:avLst/>
          </a:prstGeom>
        </p:spPr>
        <p:txBody>
          <a:bodyPr vert="horz" lIns="91440" tIns="45720" rIns="91440" bIns="45720" rtlCol="0" anchor="ctr"/>
          <a:lstStyle>
            <a:lvl1pPr algn="r">
              <a:defRPr sz="1200">
                <a:solidFill>
                  <a:schemeClr val="tx1">
                    <a:tint val="75000"/>
                  </a:schemeClr>
                </a:solidFill>
              </a:defRPr>
            </a:lvl1pPr>
          </a:lstStyle>
          <a:p>
            <a:fld id="{A1069F8A-BCEA-4CC5-B22C-C7764489C224}" type="slidenum">
              <a:rPr lang="en-GB" smtClean="0"/>
              <a:t>‹#›</a:t>
            </a:fld>
            <a:endParaRPr lang="en-GB"/>
          </a:p>
        </p:txBody>
      </p:sp>
      <p:pic>
        <p:nvPicPr>
          <p:cNvPr id="9" name="Picture 2" descr="Home"/>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8064000" y="-72000"/>
            <a:ext cx="1152000" cy="115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1392584"/>
      </p:ext>
    </p:extLst>
  </p:cSld>
  <p:clrMap bg1="lt1" tx1="dk1" bg2="lt2" tx2="dk2" accent1="accent1" accent2="accent2" accent3="accent3" accent4="accent4" accent5="accent5" accent6="accent6" hlink="hlink" folHlink="folHlink"/>
  <p:sldLayoutIdLst>
    <p:sldLayoutId id="2147483780" r:id="rId1"/>
    <p:sldLayoutId id="2147483781" r:id="rId2"/>
    <p:sldLayoutId id="2147483782" r:id="rId3"/>
    <p:sldLayoutId id="2147483785" r:id="rId4"/>
    <p:sldLayoutId id="2147483786" r:id="rId5"/>
    <p:sldLayoutId id="2147483745" r:id="rId6"/>
    <p:sldLayoutId id="2147483746" r:id="rId7"/>
  </p:sldLayoutIdLst>
  <p:timing>
    <p:tnLst>
      <p:par>
        <p:cTn id="1" dur="indefinite" restart="never" nodeType="tmRoot"/>
      </p:par>
    </p:tnLst>
  </p:timing>
  <p:hf sldNum="0" hdr="0" dt="0"/>
  <p:txStyles>
    <p:titleStyle>
      <a:lvl1pPr algn="ctr" defTabSz="914400" rtl="0" eaLnBrk="1" latinLnBrk="0" hangingPunct="1">
        <a:lnSpc>
          <a:spcPct val="90000"/>
        </a:lnSpc>
        <a:spcBef>
          <a:spcPct val="0"/>
        </a:spcBef>
        <a:buNone/>
        <a:defRPr sz="3200" kern="1200">
          <a:solidFill>
            <a:srgbClr val="0055A0"/>
          </a:solidFill>
          <a:effectLst>
            <a:outerShdw blurRad="38100" dist="38100" dir="2700000" algn="tl">
              <a:srgbClr val="000000">
                <a:alpha val="43137"/>
              </a:srgbClr>
            </a:outerShdw>
          </a:effectLst>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rgbClr val="0055A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4000" dirty="0"/>
              <a:t>Reminder of SPS interlocks from BI with new requests </a:t>
            </a:r>
            <a:endParaRPr lang="en-US" sz="4000" dirty="0"/>
          </a:p>
        </p:txBody>
      </p:sp>
      <p:sp>
        <p:nvSpPr>
          <p:cNvPr id="3" name="Subtitle 2"/>
          <p:cNvSpPr>
            <a:spLocks noGrp="1"/>
          </p:cNvSpPr>
          <p:nvPr>
            <p:ph type="subTitle" idx="1"/>
          </p:nvPr>
        </p:nvSpPr>
        <p:spPr/>
        <p:txBody>
          <a:bodyPr>
            <a:normAutofit/>
          </a:bodyPr>
          <a:lstStyle/>
          <a:p>
            <a:endParaRPr lang="en-US" sz="2000" dirty="0" smtClean="0"/>
          </a:p>
          <a:p>
            <a:r>
              <a:rPr lang="en-US" sz="2000" dirty="0" smtClean="0"/>
              <a:t>Kevin </a:t>
            </a:r>
            <a:r>
              <a:rPr lang="en-US" sz="2000" dirty="0" smtClean="0"/>
              <a:t>Li, Francesco Velotti</a:t>
            </a:r>
            <a:endParaRPr lang="en-US" sz="2000" dirty="0" smtClean="0"/>
          </a:p>
          <a:p>
            <a:r>
              <a:rPr lang="en-US" sz="1800" b="1" dirty="0" smtClean="0"/>
              <a:t>15. November </a:t>
            </a:r>
            <a:r>
              <a:rPr lang="en-US" sz="1800" b="1" dirty="0" smtClean="0"/>
              <a:t>2018</a:t>
            </a:r>
            <a:endParaRPr lang="en-US" sz="1800" b="1" dirty="0"/>
          </a:p>
        </p:txBody>
      </p:sp>
      <p:sp>
        <p:nvSpPr>
          <p:cNvPr id="5" name="Footer Placeholder 4"/>
          <p:cNvSpPr>
            <a:spLocks noGrp="1"/>
          </p:cNvSpPr>
          <p:nvPr>
            <p:ph type="ftr" sz="quarter" idx="11"/>
          </p:nvPr>
        </p:nvSpPr>
        <p:spPr/>
        <p:txBody>
          <a:bodyPr/>
          <a:lstStyle/>
          <a:p>
            <a:r>
              <a:rPr lang="it-IT" smtClean="0"/>
              <a:t>Kevin Li - BI-TB - 15.11. 2018</a:t>
            </a:r>
            <a:endParaRPr lang="en-GB"/>
          </a:p>
        </p:txBody>
      </p:sp>
    </p:spTree>
    <p:extLst>
      <p:ext uri="{BB962C8B-B14F-4D97-AF65-F5344CB8AC3E}">
        <p14:creationId xmlns:p14="http://schemas.microsoft.com/office/powerpoint/2010/main" val="333786806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Loss profiles from half-integer</a:t>
            </a:r>
            <a:endParaRPr lang="en-US" sz="2800" dirty="0"/>
          </a:p>
        </p:txBody>
      </p:sp>
      <p:sp>
        <p:nvSpPr>
          <p:cNvPr id="4" name="Footer Placeholder 3"/>
          <p:cNvSpPr>
            <a:spLocks noGrp="1"/>
          </p:cNvSpPr>
          <p:nvPr>
            <p:ph type="ftr" sz="quarter" idx="11"/>
          </p:nvPr>
        </p:nvSpPr>
        <p:spPr/>
        <p:txBody>
          <a:bodyPr/>
          <a:lstStyle/>
          <a:p>
            <a:r>
              <a:rPr lang="it-IT" smtClean="0"/>
              <a:t>Kevin Li - BI-TB - 15.11. 2018</a:t>
            </a:r>
            <a:endParaRPr lang="en-GB"/>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080000"/>
            <a:ext cx="9144000" cy="4987322"/>
          </a:xfrm>
          <a:prstGeom prst="rect">
            <a:avLst/>
          </a:prstGeom>
        </p:spPr>
      </p:pic>
    </p:spTree>
    <p:extLst>
      <p:ext uri="{BB962C8B-B14F-4D97-AF65-F5344CB8AC3E}">
        <p14:creationId xmlns:p14="http://schemas.microsoft.com/office/powerpoint/2010/main" val="5718567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Loss profiles from </a:t>
            </a:r>
            <a:r>
              <a:rPr lang="en-US" sz="2800" dirty="0"/>
              <a:t>d</a:t>
            </a:r>
            <a:r>
              <a:rPr lang="en-US" sz="2800" dirty="0" smtClean="0"/>
              <a:t>amper trip</a:t>
            </a:r>
            <a:endParaRPr lang="en-US" sz="2800" dirty="0"/>
          </a:p>
        </p:txBody>
      </p:sp>
      <p:sp>
        <p:nvSpPr>
          <p:cNvPr id="4" name="Footer Placeholder 3"/>
          <p:cNvSpPr>
            <a:spLocks noGrp="1"/>
          </p:cNvSpPr>
          <p:nvPr>
            <p:ph type="ftr" sz="quarter" idx="11"/>
          </p:nvPr>
        </p:nvSpPr>
        <p:spPr/>
        <p:txBody>
          <a:bodyPr/>
          <a:lstStyle/>
          <a:p>
            <a:r>
              <a:rPr lang="it-IT" smtClean="0"/>
              <a:t>Kevin Li - BI-TB - 15.11. 2018</a:t>
            </a:r>
            <a:endParaRPr lang="en-GB"/>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080000"/>
            <a:ext cx="9144000" cy="4987322"/>
          </a:xfrm>
          <a:prstGeom prst="rect">
            <a:avLst/>
          </a:prstGeom>
        </p:spPr>
      </p:pic>
    </p:spTree>
    <p:extLst>
      <p:ext uri="{BB962C8B-B14F-4D97-AF65-F5344CB8AC3E}">
        <p14:creationId xmlns:p14="http://schemas.microsoft.com/office/powerpoint/2010/main" val="41085439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a:t>
            </a:r>
            <a:endParaRPr lang="en-GB" dirty="0"/>
          </a:p>
        </p:txBody>
      </p:sp>
      <p:sp>
        <p:nvSpPr>
          <p:cNvPr id="3" name="Footer Placeholder 2"/>
          <p:cNvSpPr>
            <a:spLocks noGrp="1"/>
          </p:cNvSpPr>
          <p:nvPr>
            <p:ph type="ftr" sz="quarter" idx="11"/>
          </p:nvPr>
        </p:nvSpPr>
        <p:spPr/>
        <p:txBody>
          <a:bodyPr/>
          <a:lstStyle/>
          <a:p>
            <a:r>
              <a:rPr lang="it-IT" smtClean="0"/>
              <a:t>Kevin Li - BI-TB - 15.11. 2018</a:t>
            </a:r>
            <a:endParaRPr lang="en-GB"/>
          </a:p>
        </p:txBody>
      </p:sp>
      <p:pic>
        <p:nvPicPr>
          <p:cNvPr id="4" name="A030AA83-6A25-41CF-99B7-0725504EB7E5" descr="351EF16D-D756-4E99-BE00-2AB8A37F29B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134" t="26599" r="2428" b="29384"/>
          <a:stretch/>
        </p:blipFill>
        <p:spPr bwMode="auto">
          <a:xfrm>
            <a:off x="0" y="648000"/>
            <a:ext cx="9144000" cy="5569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val 4"/>
          <p:cNvSpPr/>
          <p:nvPr/>
        </p:nvSpPr>
        <p:spPr>
          <a:xfrm>
            <a:off x="3924000" y="3312000"/>
            <a:ext cx="792000" cy="648000"/>
          </a:xfrm>
          <a:prstGeom prst="ellipse">
            <a:avLst/>
          </a:prstGeom>
          <a:noFill/>
          <a:ln w="25400">
            <a:solidFill>
              <a:srgbClr val="FF0000"/>
            </a:solidFill>
          </a:ln>
          <a:effectLst>
            <a:glow rad="101600">
              <a:srgbClr val="FF00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0000" y="3672000"/>
            <a:ext cx="4176000" cy="2436001"/>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49209665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limitation and proposed schemes</a:t>
            </a:r>
            <a:endParaRPr lang="en-GB" dirty="0"/>
          </a:p>
        </p:txBody>
      </p:sp>
      <p:sp>
        <p:nvSpPr>
          <p:cNvPr id="3" name="Content Placeholder 2"/>
          <p:cNvSpPr>
            <a:spLocks noGrp="1"/>
          </p:cNvSpPr>
          <p:nvPr>
            <p:ph idx="1"/>
          </p:nvPr>
        </p:nvSpPr>
        <p:spPr/>
        <p:txBody>
          <a:bodyPr>
            <a:normAutofit/>
          </a:bodyPr>
          <a:lstStyle/>
          <a:p>
            <a:pPr algn="just"/>
            <a:r>
              <a:rPr lang="en-US" sz="2000" dirty="0" smtClean="0"/>
              <a:t>Only diagnostics for general fast failures in the ring are our ring BLMs. These have a very low response time of 20 </a:t>
            </a:r>
            <a:r>
              <a:rPr lang="en-US" sz="2000" dirty="0" err="1" smtClean="0"/>
              <a:t>ms.</a:t>
            </a:r>
            <a:endParaRPr lang="en-US" sz="2000" dirty="0" smtClean="0"/>
          </a:p>
          <a:p>
            <a:pPr algn="just"/>
            <a:r>
              <a:rPr lang="en-US" sz="2000" dirty="0" smtClean="0"/>
              <a:t>For extraction, we also have the extraction BPMs. There is the 30 mm interlock, but not sure whether this is actually still working.</a:t>
            </a:r>
            <a:endParaRPr lang="en-US" sz="2000" dirty="0" smtClean="0"/>
          </a:p>
          <a:p>
            <a:pPr algn="just"/>
            <a:endParaRPr lang="en-US" sz="2000" dirty="0"/>
          </a:p>
          <a:p>
            <a:pPr algn="just"/>
            <a:r>
              <a:rPr lang="en-US" sz="2000" dirty="0" smtClean="0"/>
              <a:t>Additional protection and possible upgrades include:</a:t>
            </a:r>
          </a:p>
          <a:p>
            <a:pPr lvl="1" algn="just"/>
            <a:endParaRPr lang="en-US" sz="1600" dirty="0" smtClean="0"/>
          </a:p>
          <a:p>
            <a:pPr lvl="1" algn="just"/>
            <a:r>
              <a:rPr lang="en-US" sz="1600" dirty="0" err="1" smtClean="0"/>
              <a:t>dI</a:t>
            </a:r>
            <a:r>
              <a:rPr lang="en-US" sz="1600" dirty="0" smtClean="0"/>
              <a:t>/</a:t>
            </a:r>
            <a:r>
              <a:rPr lang="en-US" sz="1600" dirty="0" err="1" smtClean="0"/>
              <a:t>dt</a:t>
            </a:r>
            <a:r>
              <a:rPr lang="en-US" sz="1600" dirty="0" smtClean="0"/>
              <a:t> interlock</a:t>
            </a:r>
          </a:p>
          <a:p>
            <a:pPr lvl="1" algn="just"/>
            <a:endParaRPr lang="en-US" sz="1600" dirty="0"/>
          </a:p>
          <a:p>
            <a:pPr lvl="1" algn="just"/>
            <a:r>
              <a:rPr lang="en-US" sz="1600" dirty="0" smtClean="0"/>
              <a:t>BLM software upgrades</a:t>
            </a:r>
          </a:p>
          <a:p>
            <a:pPr lvl="1" algn="just"/>
            <a:endParaRPr lang="en-US" sz="1600" dirty="0"/>
          </a:p>
          <a:p>
            <a:pPr lvl="1" algn="just"/>
            <a:r>
              <a:rPr lang="en-US" sz="1600" dirty="0" smtClean="0"/>
              <a:t>BPM ALPS upgrade</a:t>
            </a:r>
          </a:p>
          <a:p>
            <a:pPr lvl="1" algn="just"/>
            <a:endParaRPr lang="en-US" sz="1600" dirty="0"/>
          </a:p>
          <a:p>
            <a:pPr algn="just"/>
            <a:r>
              <a:rPr lang="en-US" sz="2000" dirty="0" smtClean="0"/>
              <a:t>Specification </a:t>
            </a:r>
            <a:r>
              <a:rPr lang="en-US" sz="2000" dirty="0"/>
              <a:t>document (SPS-B-ES-0005-00-10</a:t>
            </a:r>
            <a:r>
              <a:rPr lang="en-US" sz="2000" dirty="0" smtClean="0"/>
              <a:t>) has </a:t>
            </a:r>
            <a:r>
              <a:rPr lang="en-US" sz="2000" dirty="0"/>
              <a:t>been drafted </a:t>
            </a:r>
            <a:r>
              <a:rPr lang="en-US" sz="2000" dirty="0" smtClean="0"/>
              <a:t>and </a:t>
            </a:r>
            <a:r>
              <a:rPr lang="en-US" sz="2000" dirty="0"/>
              <a:t>is now </a:t>
            </a:r>
            <a:r>
              <a:rPr lang="en-US" sz="2000" dirty="0" smtClean="0"/>
              <a:t>circulating; this is what we now are iterating on.</a:t>
            </a:r>
            <a:endParaRPr lang="en-GB" sz="2000" dirty="0"/>
          </a:p>
        </p:txBody>
      </p:sp>
      <p:sp>
        <p:nvSpPr>
          <p:cNvPr id="8" name="Footer Placeholder 7"/>
          <p:cNvSpPr>
            <a:spLocks noGrp="1"/>
          </p:cNvSpPr>
          <p:nvPr>
            <p:ph type="ftr" sz="quarter" idx="11"/>
          </p:nvPr>
        </p:nvSpPr>
        <p:spPr/>
        <p:txBody>
          <a:bodyPr/>
          <a:lstStyle/>
          <a:p>
            <a:r>
              <a:rPr lang="it-IT" smtClean="0"/>
              <a:t>Kevin Li - BI-TB - 15.11. 2018</a:t>
            </a:r>
            <a:endParaRPr lang="en-GB"/>
          </a:p>
        </p:txBody>
      </p:sp>
    </p:spTree>
    <p:extLst>
      <p:ext uri="{BB962C8B-B14F-4D97-AF65-F5344CB8AC3E}">
        <p14:creationId xmlns:p14="http://schemas.microsoft.com/office/powerpoint/2010/main" val="212232381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5" end="5"/>
                                            </p:txEl>
                                          </p:spTgt>
                                        </p:tgtEl>
                                        <p:attrNameLst>
                                          <p:attrName>style.visibility</p:attrName>
                                        </p:attrNameLst>
                                      </p:cBhvr>
                                      <p:to>
                                        <p:strVal val="visible"/>
                                      </p:to>
                                    </p:set>
                                    <p:animEffect transition="in" filter="fade">
                                      <p:cBhvr>
                                        <p:cTn id="10" dur="500"/>
                                        <p:tgtEl>
                                          <p:spTgt spid="3">
                                            <p:txEl>
                                              <p:pRg st="5" end="5"/>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animEffect transition="in" filter="fade">
                                      <p:cBhvr>
                                        <p:cTn id="13" dur="500"/>
                                        <p:tgtEl>
                                          <p:spTgt spid="3">
                                            <p:txEl>
                                              <p:pRg st="7" end="7"/>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9" end="9"/>
                                            </p:txEl>
                                          </p:spTgt>
                                        </p:tgtEl>
                                        <p:attrNameLst>
                                          <p:attrName>style.visibility</p:attrName>
                                        </p:attrNameLst>
                                      </p:cBhvr>
                                      <p:to>
                                        <p:strVal val="visible"/>
                                      </p:to>
                                    </p:set>
                                    <p:animEffect transition="in" filter="fade">
                                      <p:cBhvr>
                                        <p:cTn id="16" dur="500"/>
                                        <p:tgtEl>
                                          <p:spTgt spid="3">
                                            <p:txEl>
                                              <p:pRg st="9" end="9"/>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xEl>
                                              <p:pRg st="11" end="11"/>
                                            </p:txEl>
                                          </p:spTgt>
                                        </p:tgtEl>
                                        <p:attrNameLst>
                                          <p:attrName>style.visibility</p:attrName>
                                        </p:attrNameLst>
                                      </p:cBhvr>
                                      <p:to>
                                        <p:strVal val="visible"/>
                                      </p:to>
                                    </p:set>
                                    <p:animEffect transition="in" filter="fade">
                                      <p:cBhvr>
                                        <p:cTn id="21"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dI</a:t>
            </a:r>
            <a:r>
              <a:rPr lang="en-US" dirty="0" smtClean="0"/>
              <a:t>/</a:t>
            </a:r>
            <a:r>
              <a:rPr lang="en-US" dirty="0" err="1" smtClean="0"/>
              <a:t>dt</a:t>
            </a:r>
            <a:r>
              <a:rPr lang="en-US" dirty="0" smtClean="0"/>
              <a:t> interlock</a:t>
            </a:r>
            <a:endParaRPr lang="en-GB" dirty="0"/>
          </a:p>
        </p:txBody>
      </p:sp>
      <p:sp>
        <p:nvSpPr>
          <p:cNvPr id="3" name="Content Placeholder 2"/>
          <p:cNvSpPr>
            <a:spLocks noGrp="1"/>
          </p:cNvSpPr>
          <p:nvPr>
            <p:ph idx="1"/>
          </p:nvPr>
        </p:nvSpPr>
        <p:spPr/>
        <p:txBody>
          <a:bodyPr>
            <a:normAutofit/>
          </a:bodyPr>
          <a:lstStyle/>
          <a:p>
            <a:pPr algn="just"/>
            <a:r>
              <a:rPr lang="en-US" sz="2000" dirty="0" smtClean="0"/>
              <a:t>Spot fast changes in intensity – could use the BCT(?)</a:t>
            </a:r>
          </a:p>
          <a:p>
            <a:pPr algn="just"/>
            <a:endParaRPr lang="en-US" sz="2000" dirty="0"/>
          </a:p>
          <a:p>
            <a:pPr algn="just"/>
            <a:endParaRPr lang="en-US" sz="2000" dirty="0" smtClean="0"/>
          </a:p>
          <a:p>
            <a:pPr algn="just"/>
            <a:endParaRPr lang="en-US" sz="2000" dirty="0"/>
          </a:p>
          <a:p>
            <a:pPr algn="just"/>
            <a:endParaRPr lang="en-US" sz="2000" dirty="0" smtClean="0"/>
          </a:p>
          <a:p>
            <a:pPr algn="just"/>
            <a:endParaRPr lang="en-US" sz="2000" dirty="0"/>
          </a:p>
          <a:p>
            <a:pPr algn="just"/>
            <a:r>
              <a:rPr lang="en-US" sz="2000" dirty="0"/>
              <a:t>Response time </a:t>
            </a:r>
            <a:r>
              <a:rPr lang="en-US" sz="2000" b="1" dirty="0">
                <a:solidFill>
                  <a:srgbClr val="FF0000"/>
                </a:solidFill>
              </a:rPr>
              <a:t>of 1ms</a:t>
            </a:r>
            <a:r>
              <a:rPr lang="en-US" sz="2000" dirty="0"/>
              <a:t>. </a:t>
            </a:r>
          </a:p>
          <a:p>
            <a:pPr algn="just"/>
            <a:r>
              <a:rPr lang="en-US" sz="2000" dirty="0"/>
              <a:t>Dedicated </a:t>
            </a:r>
            <a:r>
              <a:rPr lang="en-US" sz="2000" b="1" dirty="0">
                <a:solidFill>
                  <a:srgbClr val="FF0000"/>
                </a:solidFill>
              </a:rPr>
              <a:t>input to the BIS </a:t>
            </a:r>
            <a:r>
              <a:rPr lang="en-US" sz="2000" dirty="0"/>
              <a:t>and </a:t>
            </a:r>
            <a:r>
              <a:rPr lang="en-US" sz="2000" dirty="0" err="1"/>
              <a:t>maskable</a:t>
            </a:r>
            <a:r>
              <a:rPr lang="en-US" sz="2000" dirty="0"/>
              <a:t> at this level.</a:t>
            </a:r>
          </a:p>
          <a:p>
            <a:pPr algn="just"/>
            <a:r>
              <a:rPr lang="en-US" sz="2000" dirty="0"/>
              <a:t>Fire when threshold levels are crossed; simultaneously latch the SIS.</a:t>
            </a:r>
          </a:p>
          <a:p>
            <a:pPr algn="just"/>
            <a:r>
              <a:rPr lang="en-US" sz="2000" dirty="0"/>
              <a:t>Problematic with </a:t>
            </a:r>
            <a:r>
              <a:rPr lang="en-US" sz="2000" b="1" dirty="0">
                <a:solidFill>
                  <a:srgbClr val="FF0000"/>
                </a:solidFill>
              </a:rPr>
              <a:t>programmed dumps or fast extraction </a:t>
            </a:r>
            <a:r>
              <a:rPr lang="en-US" sz="2000" dirty="0"/>
              <a:t>can be handled by implementing additional logic on the SIS (interlock is fine but prevent latching).</a:t>
            </a:r>
          </a:p>
          <a:p>
            <a:pPr algn="just"/>
            <a:endParaRPr lang="en-GB" sz="2000" dirty="0"/>
          </a:p>
        </p:txBody>
      </p:sp>
      <p:sp>
        <p:nvSpPr>
          <p:cNvPr id="4" name="Footer Placeholder 3"/>
          <p:cNvSpPr>
            <a:spLocks noGrp="1"/>
          </p:cNvSpPr>
          <p:nvPr>
            <p:ph type="ftr" sz="quarter" idx="11"/>
          </p:nvPr>
        </p:nvSpPr>
        <p:spPr/>
        <p:txBody>
          <a:bodyPr/>
          <a:lstStyle/>
          <a:p>
            <a:r>
              <a:rPr lang="it-IT" smtClean="0"/>
              <a:t>Kevin Li - BI-TB - 15.11. 2018</a:t>
            </a:r>
            <a:endParaRPr lang="en-GB"/>
          </a:p>
        </p:txBody>
      </p:sp>
      <p:graphicFrame>
        <p:nvGraphicFramePr>
          <p:cNvPr id="5" name="Table 4"/>
          <p:cNvGraphicFramePr>
            <a:graphicFrameLocks noGrp="1"/>
          </p:cNvGraphicFramePr>
          <p:nvPr>
            <p:extLst>
              <p:ext uri="{D42A27DB-BD31-4B8C-83A1-F6EECF244321}">
                <p14:modId xmlns:p14="http://schemas.microsoft.com/office/powerpoint/2010/main" val="1034711043"/>
              </p:ext>
            </p:extLst>
          </p:nvPr>
        </p:nvGraphicFramePr>
        <p:xfrm>
          <a:off x="1152000" y="1800000"/>
          <a:ext cx="6840000" cy="1080000"/>
        </p:xfrm>
        <a:graphic>
          <a:graphicData uri="http://schemas.openxmlformats.org/drawingml/2006/table">
            <a:tbl>
              <a:tblPr firstRow="1" bandRow="1">
                <a:tableStyleId>{912C8C85-51F0-491E-9774-3900AFEF0FD7}</a:tableStyleId>
              </a:tblPr>
              <a:tblGrid>
                <a:gridCol w="1710581">
                  <a:extLst>
                    <a:ext uri="{9D8B030D-6E8A-4147-A177-3AD203B41FA5}">
                      <a16:colId xmlns:a16="http://schemas.microsoft.com/office/drawing/2014/main" val="2820508862"/>
                    </a:ext>
                  </a:extLst>
                </a:gridCol>
                <a:gridCol w="1860672">
                  <a:extLst>
                    <a:ext uri="{9D8B030D-6E8A-4147-A177-3AD203B41FA5}">
                      <a16:colId xmlns:a16="http://schemas.microsoft.com/office/drawing/2014/main" val="2067962110"/>
                    </a:ext>
                  </a:extLst>
                </a:gridCol>
                <a:gridCol w="1752358">
                  <a:extLst>
                    <a:ext uri="{9D8B030D-6E8A-4147-A177-3AD203B41FA5}">
                      <a16:colId xmlns:a16="http://schemas.microsoft.com/office/drawing/2014/main" val="2124004892"/>
                    </a:ext>
                  </a:extLst>
                </a:gridCol>
                <a:gridCol w="1516389">
                  <a:extLst>
                    <a:ext uri="{9D8B030D-6E8A-4147-A177-3AD203B41FA5}">
                      <a16:colId xmlns:a16="http://schemas.microsoft.com/office/drawing/2014/main" val="2112585428"/>
                    </a:ext>
                  </a:extLst>
                </a:gridCol>
              </a:tblGrid>
              <a:tr h="360000">
                <a:tc>
                  <a:txBody>
                    <a:bodyPr/>
                    <a:lstStyle/>
                    <a:p>
                      <a:pPr algn="just">
                        <a:lnSpc>
                          <a:spcPct val="120000"/>
                        </a:lnSpc>
                        <a:spcAft>
                          <a:spcPts val="0"/>
                        </a:spcAft>
                      </a:pPr>
                      <a:r>
                        <a:rPr lang="en-GB" sz="1600" dirty="0">
                          <a:effectLst/>
                        </a:rPr>
                        <a:t>Integration time</a:t>
                      </a:r>
                      <a:endParaRPr lang="en-GB" sz="16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20000"/>
                        </a:lnSpc>
                        <a:spcAft>
                          <a:spcPts val="0"/>
                        </a:spcAft>
                      </a:pPr>
                      <a:r>
                        <a:rPr lang="en-GB" sz="1600">
                          <a:effectLst/>
                        </a:rPr>
                        <a:t>Total loss threshold</a:t>
                      </a:r>
                      <a:endParaRPr lang="en-GB" sz="16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20000"/>
                        </a:lnSpc>
                        <a:spcAft>
                          <a:spcPts val="0"/>
                        </a:spcAft>
                      </a:pPr>
                      <a:r>
                        <a:rPr lang="en-GB" sz="1600">
                          <a:effectLst/>
                        </a:rPr>
                        <a:t>Average loss rate</a:t>
                      </a:r>
                      <a:endParaRPr lang="en-GB" sz="16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20000"/>
                        </a:lnSpc>
                        <a:spcAft>
                          <a:spcPts val="0"/>
                        </a:spcAft>
                      </a:pPr>
                      <a:r>
                        <a:rPr lang="en-GB" sz="1600">
                          <a:effectLst/>
                        </a:rPr>
                        <a:t>Comments</a:t>
                      </a:r>
                      <a:endParaRPr lang="en-GB" sz="16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004873597"/>
                  </a:ext>
                </a:extLst>
              </a:tr>
              <a:tr h="360000">
                <a:tc>
                  <a:txBody>
                    <a:bodyPr/>
                    <a:lstStyle/>
                    <a:p>
                      <a:pPr algn="just">
                        <a:lnSpc>
                          <a:spcPct val="120000"/>
                        </a:lnSpc>
                        <a:spcAft>
                          <a:spcPts val="0"/>
                        </a:spcAft>
                      </a:pPr>
                      <a:r>
                        <a:rPr lang="en-GB" sz="1600" dirty="0">
                          <a:effectLst/>
                        </a:rPr>
                        <a:t>1 </a:t>
                      </a:r>
                      <a:r>
                        <a:rPr lang="en-GB" sz="1600" dirty="0" err="1">
                          <a:effectLst/>
                        </a:rPr>
                        <a:t>ms</a:t>
                      </a:r>
                      <a:endParaRPr lang="en-GB" sz="16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20000"/>
                        </a:lnSpc>
                        <a:spcAft>
                          <a:spcPts val="0"/>
                        </a:spcAft>
                      </a:pPr>
                      <a:r>
                        <a:rPr lang="en-GB" sz="1600">
                          <a:effectLst/>
                        </a:rPr>
                        <a:t>3e11 p+ </a:t>
                      </a:r>
                      <a:endParaRPr lang="en-GB" sz="16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20000"/>
                        </a:lnSpc>
                        <a:spcAft>
                          <a:spcPts val="0"/>
                        </a:spcAft>
                      </a:pPr>
                      <a:r>
                        <a:rPr lang="en-GB" sz="1600">
                          <a:effectLst/>
                        </a:rPr>
                        <a:t>3e11 p+/ms</a:t>
                      </a:r>
                      <a:endParaRPr lang="en-GB" sz="16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20000"/>
                        </a:lnSpc>
                        <a:spcAft>
                          <a:spcPts val="0"/>
                        </a:spcAft>
                      </a:pPr>
                      <a:r>
                        <a:rPr lang="en-GB" sz="1600">
                          <a:effectLst/>
                        </a:rPr>
                        <a:t>ppm</a:t>
                      </a:r>
                      <a:endParaRPr lang="en-GB" sz="16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020829829"/>
                  </a:ext>
                </a:extLst>
              </a:tr>
              <a:tr h="360000">
                <a:tc>
                  <a:txBody>
                    <a:bodyPr/>
                    <a:lstStyle/>
                    <a:p>
                      <a:pPr algn="just">
                        <a:lnSpc>
                          <a:spcPct val="120000"/>
                        </a:lnSpc>
                        <a:spcAft>
                          <a:spcPts val="0"/>
                        </a:spcAft>
                      </a:pPr>
                      <a:r>
                        <a:rPr lang="en-GB" sz="1600" dirty="0">
                          <a:effectLst/>
                        </a:rPr>
                        <a:t>10 </a:t>
                      </a:r>
                      <a:r>
                        <a:rPr lang="en-GB" sz="1600" dirty="0" err="1">
                          <a:effectLst/>
                        </a:rPr>
                        <a:t>ms</a:t>
                      </a:r>
                      <a:endParaRPr lang="en-GB" sz="16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20000"/>
                        </a:lnSpc>
                        <a:spcAft>
                          <a:spcPts val="0"/>
                        </a:spcAft>
                      </a:pPr>
                      <a:r>
                        <a:rPr lang="en-GB" sz="1600" dirty="0">
                          <a:effectLst/>
                        </a:rPr>
                        <a:t>1e12 p+</a:t>
                      </a:r>
                      <a:endParaRPr lang="en-GB" sz="16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20000"/>
                        </a:lnSpc>
                        <a:spcAft>
                          <a:spcPts val="0"/>
                        </a:spcAft>
                      </a:pPr>
                      <a:r>
                        <a:rPr lang="en-GB" sz="1600">
                          <a:effectLst/>
                        </a:rPr>
                        <a:t>1e11 p+/ms</a:t>
                      </a:r>
                      <a:endParaRPr lang="en-GB" sz="16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20000"/>
                        </a:lnSpc>
                        <a:spcAft>
                          <a:spcPts val="0"/>
                        </a:spcAft>
                      </a:pPr>
                      <a:r>
                        <a:rPr lang="en-GB" sz="1600" dirty="0">
                          <a:effectLst/>
                        </a:rPr>
                        <a:t>ppm</a:t>
                      </a:r>
                      <a:endParaRPr lang="en-GB" sz="16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131852373"/>
                  </a:ext>
                </a:extLst>
              </a:tr>
            </a:tbl>
          </a:graphicData>
        </a:graphic>
      </p:graphicFrame>
    </p:spTree>
    <p:extLst>
      <p:ext uri="{BB962C8B-B14F-4D97-AF65-F5344CB8AC3E}">
        <p14:creationId xmlns:p14="http://schemas.microsoft.com/office/powerpoint/2010/main" val="111448773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BLM software upgrade</a:t>
            </a:r>
            <a:endParaRPr lang="en-GB" dirty="0"/>
          </a:p>
        </p:txBody>
      </p:sp>
      <p:sp>
        <p:nvSpPr>
          <p:cNvPr id="3" name="Content Placeholder 2"/>
          <p:cNvSpPr>
            <a:spLocks noGrp="1"/>
          </p:cNvSpPr>
          <p:nvPr>
            <p:ph idx="1"/>
          </p:nvPr>
        </p:nvSpPr>
        <p:spPr>
          <a:xfrm>
            <a:off x="252000" y="864000"/>
            <a:ext cx="8640000" cy="5256000"/>
          </a:xfrm>
        </p:spPr>
        <p:txBody>
          <a:bodyPr>
            <a:normAutofit fontScale="92500" lnSpcReduction="10000"/>
          </a:bodyPr>
          <a:lstStyle/>
          <a:p>
            <a:pPr algn="just"/>
            <a:r>
              <a:rPr lang="en-US" sz="2000" dirty="0" smtClean="0"/>
              <a:t>Reduce response time of BLMs to become practical; implementation of running sums to narrow down thresholds.</a:t>
            </a:r>
          </a:p>
          <a:p>
            <a:pPr algn="just"/>
            <a:endParaRPr lang="en-US" sz="2000" dirty="0"/>
          </a:p>
          <a:p>
            <a:pPr algn="just"/>
            <a:endParaRPr lang="en-US" sz="2000" dirty="0" smtClean="0"/>
          </a:p>
          <a:p>
            <a:pPr algn="just"/>
            <a:endParaRPr lang="en-US" sz="2000" dirty="0"/>
          </a:p>
          <a:p>
            <a:pPr algn="just"/>
            <a:endParaRPr lang="en-US" sz="2000" dirty="0"/>
          </a:p>
          <a:p>
            <a:pPr algn="just"/>
            <a:endParaRPr lang="en-US" sz="2000" dirty="0" smtClean="0"/>
          </a:p>
          <a:p>
            <a:pPr algn="just"/>
            <a:endParaRPr lang="en-US" sz="2000" dirty="0" smtClean="0"/>
          </a:p>
          <a:p>
            <a:pPr algn="just"/>
            <a:endParaRPr lang="en-US" sz="2000" dirty="0"/>
          </a:p>
          <a:p>
            <a:pPr algn="just"/>
            <a:r>
              <a:rPr lang="en-US" sz="2000" dirty="0" smtClean="0"/>
              <a:t>Response time </a:t>
            </a:r>
            <a:r>
              <a:rPr lang="en-US" sz="2000" b="1" dirty="0" smtClean="0">
                <a:solidFill>
                  <a:srgbClr val="FF0000"/>
                </a:solidFill>
              </a:rPr>
              <a:t>of 2ms is highly desirable</a:t>
            </a:r>
            <a:r>
              <a:rPr lang="en-US" sz="2000" dirty="0" smtClean="0"/>
              <a:t> as clearly indicated by the use cases that occurred during this year.</a:t>
            </a:r>
          </a:p>
          <a:p>
            <a:pPr algn="just"/>
            <a:r>
              <a:rPr lang="en-GB" sz="2000" dirty="0" smtClean="0"/>
              <a:t>One </a:t>
            </a:r>
            <a:r>
              <a:rPr lang="en-GB" sz="2000" dirty="0"/>
              <a:t>veto ppm per running sum and per </a:t>
            </a:r>
            <a:r>
              <a:rPr lang="en-GB" sz="2000" dirty="0" smtClean="0"/>
              <a:t>device </a:t>
            </a:r>
            <a:r>
              <a:rPr lang="en-GB" sz="2000" dirty="0" smtClean="0">
                <a:sym typeface="Wingdings" panose="05000000000000000000" pitchFamily="2" charset="2"/>
              </a:rPr>
              <a:t> </a:t>
            </a:r>
            <a:r>
              <a:rPr lang="en-GB" sz="2000" dirty="0" smtClean="0"/>
              <a:t>would </a:t>
            </a:r>
            <a:r>
              <a:rPr lang="en-GB" sz="2000" b="1" dirty="0">
                <a:solidFill>
                  <a:srgbClr val="FF0000"/>
                </a:solidFill>
              </a:rPr>
              <a:t>effectively add a factor 4 to today’s number</a:t>
            </a:r>
            <a:r>
              <a:rPr lang="en-GB" sz="2000" dirty="0"/>
              <a:t> of veto fields.</a:t>
            </a:r>
          </a:p>
          <a:p>
            <a:pPr algn="just"/>
            <a:r>
              <a:rPr lang="en-GB" sz="2000" dirty="0" smtClean="0"/>
              <a:t>One </a:t>
            </a:r>
            <a:r>
              <a:rPr lang="en-GB" sz="2000" dirty="0"/>
              <a:t>channel </a:t>
            </a:r>
            <a:r>
              <a:rPr lang="en-GB" sz="2000" b="1" dirty="0">
                <a:solidFill>
                  <a:srgbClr val="FF0000"/>
                </a:solidFill>
              </a:rPr>
              <a:t>input into the </a:t>
            </a:r>
            <a:r>
              <a:rPr lang="en-GB" sz="2000" b="1" dirty="0" smtClean="0">
                <a:solidFill>
                  <a:srgbClr val="FF0000"/>
                </a:solidFill>
              </a:rPr>
              <a:t>BIS </a:t>
            </a:r>
            <a:r>
              <a:rPr lang="en-GB" sz="2000" dirty="0"/>
              <a:t>which will be </a:t>
            </a:r>
            <a:r>
              <a:rPr lang="en-GB" sz="2000" dirty="0" err="1" smtClean="0"/>
              <a:t>maskable</a:t>
            </a:r>
            <a:r>
              <a:rPr lang="en-GB" sz="2000" dirty="0" smtClean="0"/>
              <a:t> (signals combined </a:t>
            </a:r>
            <a:r>
              <a:rPr lang="en-GB" sz="2000" dirty="0"/>
              <a:t>in OR configuration; a veto from any running sum on any device will trigger an </a:t>
            </a:r>
            <a:r>
              <a:rPr lang="en-GB" sz="2000" dirty="0" smtClean="0"/>
              <a:t>interlock)</a:t>
            </a:r>
            <a:endParaRPr lang="en-GB" sz="2000" dirty="0"/>
          </a:p>
          <a:p>
            <a:pPr algn="just"/>
            <a:endParaRPr lang="en-US" sz="2000" dirty="0" smtClean="0"/>
          </a:p>
          <a:p>
            <a:pPr algn="just"/>
            <a:endParaRPr lang="en-GB" sz="2000" dirty="0"/>
          </a:p>
        </p:txBody>
      </p:sp>
      <p:sp>
        <p:nvSpPr>
          <p:cNvPr id="4" name="Footer Placeholder 3"/>
          <p:cNvSpPr>
            <a:spLocks noGrp="1"/>
          </p:cNvSpPr>
          <p:nvPr>
            <p:ph type="ftr" sz="quarter" idx="11"/>
          </p:nvPr>
        </p:nvSpPr>
        <p:spPr/>
        <p:txBody>
          <a:bodyPr/>
          <a:lstStyle/>
          <a:p>
            <a:r>
              <a:rPr lang="it-IT" smtClean="0"/>
              <a:t>Kevin Li - BI-TB - 15.11. 2018</a:t>
            </a:r>
            <a:endParaRPr lang="en-GB"/>
          </a:p>
        </p:txBody>
      </p:sp>
      <p:graphicFrame>
        <p:nvGraphicFramePr>
          <p:cNvPr id="6" name="Table 5"/>
          <p:cNvGraphicFramePr>
            <a:graphicFrameLocks noGrp="1"/>
          </p:cNvGraphicFramePr>
          <p:nvPr>
            <p:extLst>
              <p:ext uri="{D42A27DB-BD31-4B8C-83A1-F6EECF244321}">
                <p14:modId xmlns:p14="http://schemas.microsoft.com/office/powerpoint/2010/main" val="2712937587"/>
              </p:ext>
            </p:extLst>
          </p:nvPr>
        </p:nvGraphicFramePr>
        <p:xfrm>
          <a:off x="792001" y="1584000"/>
          <a:ext cx="7559999" cy="2160000"/>
        </p:xfrm>
        <a:graphic>
          <a:graphicData uri="http://schemas.openxmlformats.org/drawingml/2006/table">
            <a:tbl>
              <a:tblPr firstRow="1" bandRow="1">
                <a:tableStyleId>{912C8C85-51F0-491E-9774-3900AFEF0FD7}</a:tableStyleId>
              </a:tblPr>
              <a:tblGrid>
                <a:gridCol w="1768476">
                  <a:extLst>
                    <a:ext uri="{9D8B030D-6E8A-4147-A177-3AD203B41FA5}">
                      <a16:colId xmlns:a16="http://schemas.microsoft.com/office/drawing/2014/main" val="3431345919"/>
                    </a:ext>
                  </a:extLst>
                </a:gridCol>
                <a:gridCol w="1962567">
                  <a:extLst>
                    <a:ext uri="{9D8B030D-6E8A-4147-A177-3AD203B41FA5}">
                      <a16:colId xmlns:a16="http://schemas.microsoft.com/office/drawing/2014/main" val="2707014230"/>
                    </a:ext>
                  </a:extLst>
                </a:gridCol>
                <a:gridCol w="1962567">
                  <a:extLst>
                    <a:ext uri="{9D8B030D-6E8A-4147-A177-3AD203B41FA5}">
                      <a16:colId xmlns:a16="http://schemas.microsoft.com/office/drawing/2014/main" val="2267634868"/>
                    </a:ext>
                  </a:extLst>
                </a:gridCol>
                <a:gridCol w="1866389">
                  <a:extLst>
                    <a:ext uri="{9D8B030D-6E8A-4147-A177-3AD203B41FA5}">
                      <a16:colId xmlns:a16="http://schemas.microsoft.com/office/drawing/2014/main" val="1845731114"/>
                    </a:ext>
                  </a:extLst>
                </a:gridCol>
              </a:tblGrid>
              <a:tr h="360000">
                <a:tc>
                  <a:txBody>
                    <a:bodyPr/>
                    <a:lstStyle/>
                    <a:p>
                      <a:pPr algn="just">
                        <a:lnSpc>
                          <a:spcPct val="120000"/>
                        </a:lnSpc>
                        <a:spcAft>
                          <a:spcPts val="0"/>
                        </a:spcAft>
                      </a:pPr>
                      <a:r>
                        <a:rPr lang="en-GB" sz="1600">
                          <a:effectLst/>
                        </a:rPr>
                        <a:t>Integration time</a:t>
                      </a:r>
                      <a:endParaRPr lang="en-GB" sz="16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20000"/>
                        </a:lnSpc>
                        <a:spcAft>
                          <a:spcPts val="0"/>
                        </a:spcAft>
                      </a:pPr>
                      <a:r>
                        <a:rPr lang="en-GB" sz="1600">
                          <a:effectLst/>
                        </a:rPr>
                        <a:t>Adjustable threshold</a:t>
                      </a:r>
                      <a:endParaRPr lang="en-GB" sz="16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20000"/>
                        </a:lnSpc>
                        <a:spcAft>
                          <a:spcPts val="0"/>
                        </a:spcAft>
                      </a:pPr>
                      <a:r>
                        <a:rPr lang="en-GB" sz="1600" dirty="0">
                          <a:effectLst/>
                        </a:rPr>
                        <a:t>Veto</a:t>
                      </a:r>
                      <a:endParaRPr lang="en-GB" sz="16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20000"/>
                        </a:lnSpc>
                        <a:spcAft>
                          <a:spcPts val="0"/>
                        </a:spcAft>
                      </a:pPr>
                      <a:r>
                        <a:rPr lang="en-GB" sz="1600">
                          <a:effectLst/>
                        </a:rPr>
                        <a:t>Enable/disable</a:t>
                      </a:r>
                      <a:endParaRPr lang="en-GB" sz="16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413209140"/>
                  </a:ext>
                </a:extLst>
              </a:tr>
              <a:tr h="360000">
                <a:tc>
                  <a:txBody>
                    <a:bodyPr/>
                    <a:lstStyle/>
                    <a:p>
                      <a:pPr algn="just">
                        <a:lnSpc>
                          <a:spcPct val="120000"/>
                        </a:lnSpc>
                        <a:spcAft>
                          <a:spcPts val="0"/>
                        </a:spcAft>
                      </a:pPr>
                      <a:r>
                        <a:rPr lang="en-GB" sz="1600">
                          <a:effectLst/>
                        </a:rPr>
                        <a:t>1 tick</a:t>
                      </a:r>
                      <a:endParaRPr lang="en-GB" sz="16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20000"/>
                        </a:lnSpc>
                        <a:spcAft>
                          <a:spcPts val="0"/>
                        </a:spcAft>
                      </a:pPr>
                      <a:r>
                        <a:rPr lang="en-GB" sz="1600">
                          <a:effectLst/>
                        </a:rPr>
                        <a:t>Yes (ppm)</a:t>
                      </a:r>
                      <a:endParaRPr lang="en-GB" sz="16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20000"/>
                        </a:lnSpc>
                        <a:spcAft>
                          <a:spcPts val="0"/>
                        </a:spcAft>
                      </a:pPr>
                      <a:r>
                        <a:rPr lang="en-GB" sz="1600">
                          <a:effectLst/>
                        </a:rPr>
                        <a:t>1 per device (ppm)</a:t>
                      </a:r>
                      <a:endParaRPr lang="en-GB" sz="16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20000"/>
                        </a:lnSpc>
                        <a:spcAft>
                          <a:spcPts val="0"/>
                        </a:spcAft>
                      </a:pPr>
                      <a:r>
                        <a:rPr lang="en-GB" sz="1600">
                          <a:effectLst/>
                        </a:rPr>
                        <a:t>ppm</a:t>
                      </a:r>
                      <a:endParaRPr lang="en-GB" sz="16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882170695"/>
                  </a:ext>
                </a:extLst>
              </a:tr>
              <a:tr h="360000">
                <a:tc>
                  <a:txBody>
                    <a:bodyPr/>
                    <a:lstStyle/>
                    <a:p>
                      <a:pPr algn="just">
                        <a:lnSpc>
                          <a:spcPct val="120000"/>
                        </a:lnSpc>
                        <a:spcAft>
                          <a:spcPts val="0"/>
                        </a:spcAft>
                      </a:pPr>
                      <a:r>
                        <a:rPr lang="en-GB" sz="1600">
                          <a:effectLst/>
                        </a:rPr>
                        <a:t>5 ticks</a:t>
                      </a:r>
                      <a:endParaRPr lang="en-GB" sz="16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20000"/>
                        </a:lnSpc>
                        <a:spcAft>
                          <a:spcPts val="0"/>
                        </a:spcAft>
                      </a:pPr>
                      <a:r>
                        <a:rPr lang="en-GB" sz="1600">
                          <a:effectLst/>
                        </a:rPr>
                        <a:t>Yes (ppm)</a:t>
                      </a:r>
                      <a:endParaRPr lang="en-GB" sz="16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20000"/>
                        </a:lnSpc>
                        <a:spcAft>
                          <a:spcPts val="0"/>
                        </a:spcAft>
                      </a:pPr>
                      <a:r>
                        <a:rPr lang="en-GB" sz="1600">
                          <a:effectLst/>
                        </a:rPr>
                        <a:t>1 per device (ppm)</a:t>
                      </a:r>
                      <a:endParaRPr lang="en-GB" sz="16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20000"/>
                        </a:lnSpc>
                        <a:spcAft>
                          <a:spcPts val="0"/>
                        </a:spcAft>
                      </a:pPr>
                      <a:r>
                        <a:rPr lang="en-GB" sz="1600">
                          <a:effectLst/>
                        </a:rPr>
                        <a:t>ppm</a:t>
                      </a:r>
                      <a:endParaRPr lang="en-GB" sz="16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512190262"/>
                  </a:ext>
                </a:extLst>
              </a:tr>
              <a:tr h="360000">
                <a:tc>
                  <a:txBody>
                    <a:bodyPr/>
                    <a:lstStyle/>
                    <a:p>
                      <a:pPr algn="just">
                        <a:lnSpc>
                          <a:spcPct val="120000"/>
                        </a:lnSpc>
                        <a:spcAft>
                          <a:spcPts val="0"/>
                        </a:spcAft>
                      </a:pPr>
                      <a:r>
                        <a:rPr lang="en-GB" sz="1600">
                          <a:effectLst/>
                        </a:rPr>
                        <a:t>200 ticks</a:t>
                      </a:r>
                      <a:endParaRPr lang="en-GB" sz="16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20000"/>
                        </a:lnSpc>
                        <a:spcAft>
                          <a:spcPts val="0"/>
                        </a:spcAft>
                      </a:pPr>
                      <a:r>
                        <a:rPr lang="en-GB" sz="1600">
                          <a:effectLst/>
                        </a:rPr>
                        <a:t>Yes (ppm)</a:t>
                      </a:r>
                      <a:endParaRPr lang="en-GB" sz="16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20000"/>
                        </a:lnSpc>
                        <a:spcAft>
                          <a:spcPts val="0"/>
                        </a:spcAft>
                      </a:pPr>
                      <a:r>
                        <a:rPr lang="en-GB" sz="1600">
                          <a:effectLst/>
                        </a:rPr>
                        <a:t>1 per device (ppm)</a:t>
                      </a:r>
                      <a:endParaRPr lang="en-GB" sz="16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20000"/>
                        </a:lnSpc>
                        <a:spcAft>
                          <a:spcPts val="0"/>
                        </a:spcAft>
                      </a:pPr>
                      <a:r>
                        <a:rPr lang="en-GB" sz="1600">
                          <a:effectLst/>
                        </a:rPr>
                        <a:t>ppm</a:t>
                      </a:r>
                      <a:endParaRPr lang="en-GB" sz="16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46079279"/>
                  </a:ext>
                </a:extLst>
              </a:tr>
              <a:tr h="360000">
                <a:tc>
                  <a:txBody>
                    <a:bodyPr/>
                    <a:lstStyle/>
                    <a:p>
                      <a:pPr algn="just">
                        <a:lnSpc>
                          <a:spcPct val="120000"/>
                        </a:lnSpc>
                        <a:spcAft>
                          <a:spcPts val="0"/>
                        </a:spcAft>
                      </a:pPr>
                      <a:r>
                        <a:rPr lang="en-GB" sz="1600">
                          <a:effectLst/>
                        </a:rPr>
                        <a:t>500 ticks</a:t>
                      </a:r>
                      <a:endParaRPr lang="en-GB" sz="16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20000"/>
                        </a:lnSpc>
                        <a:spcAft>
                          <a:spcPts val="0"/>
                        </a:spcAft>
                      </a:pPr>
                      <a:r>
                        <a:rPr lang="en-GB" sz="1600">
                          <a:effectLst/>
                        </a:rPr>
                        <a:t>Yes (ppm)</a:t>
                      </a:r>
                      <a:endParaRPr lang="en-GB" sz="16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20000"/>
                        </a:lnSpc>
                        <a:spcAft>
                          <a:spcPts val="0"/>
                        </a:spcAft>
                      </a:pPr>
                      <a:r>
                        <a:rPr lang="en-GB" sz="1600">
                          <a:effectLst/>
                        </a:rPr>
                        <a:t>1 per device (ppm)</a:t>
                      </a:r>
                      <a:endParaRPr lang="en-GB" sz="16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20000"/>
                        </a:lnSpc>
                        <a:spcAft>
                          <a:spcPts val="0"/>
                        </a:spcAft>
                      </a:pPr>
                      <a:r>
                        <a:rPr lang="en-GB" sz="1600">
                          <a:effectLst/>
                        </a:rPr>
                        <a:t>ppm</a:t>
                      </a:r>
                      <a:endParaRPr lang="en-GB" sz="16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15989266"/>
                  </a:ext>
                </a:extLst>
              </a:tr>
              <a:tr h="360000">
                <a:tc>
                  <a:txBody>
                    <a:bodyPr/>
                    <a:lstStyle/>
                    <a:p>
                      <a:pPr algn="just">
                        <a:lnSpc>
                          <a:spcPct val="120000"/>
                        </a:lnSpc>
                        <a:spcAft>
                          <a:spcPts val="0"/>
                        </a:spcAft>
                      </a:pPr>
                      <a:r>
                        <a:rPr lang="en-GB" sz="1600">
                          <a:effectLst/>
                        </a:rPr>
                        <a:t>Full cycle</a:t>
                      </a:r>
                      <a:endParaRPr lang="en-GB" sz="16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20000"/>
                        </a:lnSpc>
                        <a:spcAft>
                          <a:spcPts val="0"/>
                        </a:spcAft>
                      </a:pPr>
                      <a:r>
                        <a:rPr lang="en-GB" sz="1600">
                          <a:effectLst/>
                        </a:rPr>
                        <a:t>Yes (ppm)</a:t>
                      </a:r>
                      <a:endParaRPr lang="en-GB" sz="16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20000"/>
                        </a:lnSpc>
                        <a:spcAft>
                          <a:spcPts val="0"/>
                        </a:spcAft>
                      </a:pPr>
                      <a:r>
                        <a:rPr lang="en-GB" sz="1600">
                          <a:effectLst/>
                        </a:rPr>
                        <a:t>1 per device (ppm)</a:t>
                      </a:r>
                      <a:endParaRPr lang="en-GB" sz="16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20000"/>
                        </a:lnSpc>
                        <a:spcAft>
                          <a:spcPts val="0"/>
                        </a:spcAft>
                      </a:pPr>
                      <a:r>
                        <a:rPr lang="en-GB" sz="1600" dirty="0">
                          <a:effectLst/>
                        </a:rPr>
                        <a:t>ppm</a:t>
                      </a:r>
                      <a:endParaRPr lang="en-GB" sz="16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897601242"/>
                  </a:ext>
                </a:extLst>
              </a:tr>
            </a:tbl>
          </a:graphicData>
        </a:graphic>
      </p:graphicFrame>
    </p:spTree>
    <p:extLst>
      <p:ext uri="{BB962C8B-B14F-4D97-AF65-F5344CB8AC3E}">
        <p14:creationId xmlns:p14="http://schemas.microsoft.com/office/powerpoint/2010/main" val="36579544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ALPS interlocks</a:t>
            </a:r>
            <a:endParaRPr lang="en-GB" dirty="0"/>
          </a:p>
        </p:txBody>
      </p:sp>
      <p:sp>
        <p:nvSpPr>
          <p:cNvPr id="3" name="Content Placeholder 2"/>
          <p:cNvSpPr>
            <a:spLocks noGrp="1"/>
          </p:cNvSpPr>
          <p:nvPr>
            <p:ph idx="1"/>
          </p:nvPr>
        </p:nvSpPr>
        <p:spPr/>
        <p:txBody>
          <a:bodyPr>
            <a:normAutofit/>
          </a:bodyPr>
          <a:lstStyle/>
          <a:p>
            <a:pPr algn="just"/>
            <a:r>
              <a:rPr lang="en-US" sz="2000" dirty="0" smtClean="0"/>
              <a:t>Spot excessive excursions from orbit – very fast response time at the level of turns.</a:t>
            </a:r>
          </a:p>
        </p:txBody>
      </p:sp>
      <p:sp>
        <p:nvSpPr>
          <p:cNvPr id="4" name="Footer Placeholder 3"/>
          <p:cNvSpPr>
            <a:spLocks noGrp="1"/>
          </p:cNvSpPr>
          <p:nvPr>
            <p:ph type="ftr" sz="quarter" idx="11"/>
          </p:nvPr>
        </p:nvSpPr>
        <p:spPr/>
        <p:txBody>
          <a:bodyPr/>
          <a:lstStyle/>
          <a:p>
            <a:r>
              <a:rPr lang="it-IT" smtClean="0"/>
              <a:t>Kevin Li - BI-TB - 15.11. 2018</a:t>
            </a:r>
            <a:endParaRPr lang="en-GB"/>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40000" y="1296000"/>
            <a:ext cx="3960000" cy="2669271"/>
          </a:xfrm>
          <a:prstGeom prst="rect">
            <a:avLst/>
          </a:prstGeom>
        </p:spPr>
      </p:pic>
      <p:sp>
        <p:nvSpPr>
          <p:cNvPr id="10" name="Content Placeholder 2"/>
          <p:cNvSpPr txBox="1">
            <a:spLocks/>
          </p:cNvSpPr>
          <p:nvPr/>
        </p:nvSpPr>
        <p:spPr>
          <a:xfrm>
            <a:off x="252000" y="1584000"/>
            <a:ext cx="4680000" cy="24840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rgbClr val="0055A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GB" sz="1600" dirty="0" smtClean="0"/>
              <a:t>Currently for the extraction interlock BPMs, </a:t>
            </a:r>
            <a:r>
              <a:rPr lang="en-GB" sz="1600" b="1" dirty="0" smtClean="0">
                <a:solidFill>
                  <a:srgbClr val="FF0000"/>
                </a:solidFill>
              </a:rPr>
              <a:t>we allow a 0.5 mm RMS window</a:t>
            </a:r>
            <a:r>
              <a:rPr lang="en-GB" sz="1600" dirty="0" smtClean="0"/>
              <a:t>. The extraction beam permit must be given no later than 15 </a:t>
            </a:r>
            <a:r>
              <a:rPr lang="en-GB" sz="1600" dirty="0" err="1" smtClean="0"/>
              <a:t>ms</a:t>
            </a:r>
            <a:r>
              <a:rPr lang="en-GB" sz="1600" dirty="0" smtClean="0"/>
              <a:t> before extraction takes place.</a:t>
            </a:r>
          </a:p>
          <a:p>
            <a:pPr algn="just"/>
            <a:r>
              <a:rPr lang="en-US" sz="1600" dirty="0" smtClean="0"/>
              <a:t>We normally give a time </a:t>
            </a:r>
            <a:r>
              <a:rPr lang="en-US" sz="1600" b="1" dirty="0" smtClean="0">
                <a:solidFill>
                  <a:srgbClr val="FF0000"/>
                </a:solidFill>
              </a:rPr>
              <a:t>when to measure </a:t>
            </a:r>
            <a:r>
              <a:rPr lang="en-US" sz="1600" dirty="0" smtClean="0"/>
              <a:t>in the cycle (delay from some event) and </a:t>
            </a:r>
            <a:r>
              <a:rPr lang="en-US" sz="1600" b="1" dirty="0" smtClean="0">
                <a:solidFill>
                  <a:srgbClr val="FF0000"/>
                </a:solidFill>
              </a:rPr>
              <a:t>the number of turns to measure</a:t>
            </a:r>
            <a:r>
              <a:rPr lang="en-US" sz="1600" dirty="0" smtClean="0"/>
              <a:t> (typically between 220 and 440 turns). It would be </a:t>
            </a:r>
            <a:r>
              <a:rPr lang="en-US" sz="1600" b="1" dirty="0" smtClean="0">
                <a:solidFill>
                  <a:srgbClr val="FF0000"/>
                </a:solidFill>
              </a:rPr>
              <a:t>more practical to have this in </a:t>
            </a:r>
            <a:r>
              <a:rPr lang="en-US" sz="1600" b="1" dirty="0" err="1" smtClean="0">
                <a:solidFill>
                  <a:srgbClr val="FF0000"/>
                </a:solidFill>
              </a:rPr>
              <a:t>ms</a:t>
            </a:r>
            <a:r>
              <a:rPr lang="en-US" sz="1600" b="1" dirty="0" smtClean="0">
                <a:solidFill>
                  <a:srgbClr val="FF0000"/>
                </a:solidFill>
              </a:rPr>
              <a:t> before extraction or in </a:t>
            </a:r>
            <a:r>
              <a:rPr lang="en-US" sz="1600" b="1" dirty="0" err="1" smtClean="0">
                <a:solidFill>
                  <a:srgbClr val="FF0000"/>
                </a:solidFill>
              </a:rPr>
              <a:t>ms</a:t>
            </a:r>
            <a:r>
              <a:rPr lang="en-US" sz="1600" b="1" dirty="0" smtClean="0">
                <a:solidFill>
                  <a:srgbClr val="FF0000"/>
                </a:solidFill>
              </a:rPr>
              <a:t> after injection</a:t>
            </a:r>
            <a:r>
              <a:rPr lang="en-US" sz="1600" dirty="0" smtClean="0"/>
              <a:t>. Total measurement time can be up to 20ms.</a:t>
            </a:r>
            <a:endParaRPr lang="en-GB" sz="1600" dirty="0" smtClean="0"/>
          </a:p>
        </p:txBody>
      </p:sp>
      <p:sp>
        <p:nvSpPr>
          <p:cNvPr id="11" name="Content Placeholder 2"/>
          <p:cNvSpPr txBox="1">
            <a:spLocks/>
          </p:cNvSpPr>
          <p:nvPr/>
        </p:nvSpPr>
        <p:spPr>
          <a:xfrm>
            <a:off x="252000" y="4104000"/>
            <a:ext cx="8640000" cy="21960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rgbClr val="0055A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GB" sz="1600" dirty="0" smtClean="0"/>
              <a:t>For the future system to be effective, </a:t>
            </a:r>
            <a:r>
              <a:rPr lang="en-GB" sz="1600" b="1" dirty="0" smtClean="0">
                <a:solidFill>
                  <a:srgbClr val="FF0000"/>
                </a:solidFill>
              </a:rPr>
              <a:t>a reaction time of the order of 1-2 SPS turns</a:t>
            </a:r>
            <a:r>
              <a:rPr lang="en-GB" sz="1600" dirty="0" smtClean="0"/>
              <a:t> is required. The system should directly dump the beam by providing an input to the SPS Ring Beam Interlock loop. To avoid issues with injection, the </a:t>
            </a:r>
            <a:r>
              <a:rPr lang="en-GB" sz="1600" b="1" dirty="0" smtClean="0">
                <a:solidFill>
                  <a:srgbClr val="FF0000"/>
                </a:solidFill>
              </a:rPr>
              <a:t>position interlock must not be active in a window of a few </a:t>
            </a:r>
            <a:r>
              <a:rPr lang="en-GB" sz="1600" b="1" dirty="0" err="1" smtClean="0">
                <a:solidFill>
                  <a:srgbClr val="FF0000"/>
                </a:solidFill>
              </a:rPr>
              <a:t>ms</a:t>
            </a:r>
            <a:r>
              <a:rPr lang="en-GB" sz="1600" b="1" dirty="0" smtClean="0">
                <a:solidFill>
                  <a:srgbClr val="FF0000"/>
                </a:solidFill>
              </a:rPr>
              <a:t> around each SPS injection</a:t>
            </a:r>
            <a:r>
              <a:rPr lang="en-GB" sz="1600" dirty="0" smtClean="0"/>
              <a:t>. </a:t>
            </a:r>
          </a:p>
          <a:p>
            <a:pPr algn="just"/>
            <a:r>
              <a:rPr lang="en-GB" sz="1600" dirty="0" smtClean="0"/>
              <a:t>It must be possible to define the maximum amplitude for the interlock and a simple filter on the data (even if at the expense of the reaction speed).</a:t>
            </a:r>
          </a:p>
          <a:p>
            <a:pPr algn="just"/>
            <a:r>
              <a:rPr lang="en-GB" sz="1600" dirty="0" smtClean="0"/>
              <a:t>The exact BPMs to be equipped are being identified. For the moment we have is one BIC channel in BA1.</a:t>
            </a:r>
          </a:p>
        </p:txBody>
      </p:sp>
    </p:spTree>
    <p:extLst>
      <p:ext uri="{BB962C8B-B14F-4D97-AF65-F5344CB8AC3E}">
        <p14:creationId xmlns:p14="http://schemas.microsoft.com/office/powerpoint/2010/main" val="265798480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ALPS interlocks</a:t>
            </a:r>
            <a:endParaRPr lang="en-GB" dirty="0"/>
          </a:p>
        </p:txBody>
      </p:sp>
      <p:sp>
        <p:nvSpPr>
          <p:cNvPr id="3" name="Content Placeholder 2"/>
          <p:cNvSpPr>
            <a:spLocks noGrp="1"/>
          </p:cNvSpPr>
          <p:nvPr>
            <p:ph idx="1"/>
          </p:nvPr>
        </p:nvSpPr>
        <p:spPr/>
        <p:txBody>
          <a:bodyPr>
            <a:normAutofit/>
          </a:bodyPr>
          <a:lstStyle/>
          <a:p>
            <a:pPr algn="just"/>
            <a:r>
              <a:rPr lang="en-US" sz="2000" dirty="0" smtClean="0"/>
              <a:t>Spot excessive excursions from orbit – very fast response time at the level of turns.</a:t>
            </a:r>
          </a:p>
        </p:txBody>
      </p:sp>
      <p:sp>
        <p:nvSpPr>
          <p:cNvPr id="4" name="Footer Placeholder 3"/>
          <p:cNvSpPr>
            <a:spLocks noGrp="1"/>
          </p:cNvSpPr>
          <p:nvPr>
            <p:ph type="ftr" sz="quarter" idx="11"/>
          </p:nvPr>
        </p:nvSpPr>
        <p:spPr/>
        <p:txBody>
          <a:bodyPr/>
          <a:lstStyle/>
          <a:p>
            <a:r>
              <a:rPr lang="it-IT" smtClean="0"/>
              <a:t>Kevin Li - BI-TB - 15.11. 2018</a:t>
            </a:r>
            <a:endParaRPr lang="en-GB"/>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40000" y="1296000"/>
            <a:ext cx="3960000" cy="2669271"/>
          </a:xfrm>
          <a:prstGeom prst="rect">
            <a:avLst/>
          </a:prstGeom>
        </p:spPr>
      </p:pic>
      <p:sp>
        <p:nvSpPr>
          <p:cNvPr id="10" name="Content Placeholder 2"/>
          <p:cNvSpPr txBox="1">
            <a:spLocks/>
          </p:cNvSpPr>
          <p:nvPr/>
        </p:nvSpPr>
        <p:spPr>
          <a:xfrm>
            <a:off x="252000" y="1584000"/>
            <a:ext cx="4680000" cy="24840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rgbClr val="0055A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GB" sz="1600" dirty="0" smtClean="0"/>
              <a:t>Currently for the extraction interlock BPMs, </a:t>
            </a:r>
            <a:r>
              <a:rPr lang="en-GB" sz="1600" b="1" dirty="0" smtClean="0">
                <a:solidFill>
                  <a:srgbClr val="FF0000"/>
                </a:solidFill>
              </a:rPr>
              <a:t>we allow a 0.5 mm RMS window</a:t>
            </a:r>
            <a:r>
              <a:rPr lang="en-GB" sz="1600" dirty="0" smtClean="0"/>
              <a:t>. The extraction beam permit must be given no later than 15 </a:t>
            </a:r>
            <a:r>
              <a:rPr lang="en-GB" sz="1600" dirty="0" err="1" smtClean="0"/>
              <a:t>ms</a:t>
            </a:r>
            <a:r>
              <a:rPr lang="en-GB" sz="1600" dirty="0" smtClean="0"/>
              <a:t> before extraction takes place.</a:t>
            </a:r>
          </a:p>
          <a:p>
            <a:pPr algn="just"/>
            <a:r>
              <a:rPr lang="en-US" sz="1600" dirty="0" smtClean="0"/>
              <a:t>We normally give a time </a:t>
            </a:r>
            <a:r>
              <a:rPr lang="en-US" sz="1600" b="1" dirty="0" smtClean="0">
                <a:solidFill>
                  <a:srgbClr val="FF0000"/>
                </a:solidFill>
              </a:rPr>
              <a:t>when to measure </a:t>
            </a:r>
            <a:r>
              <a:rPr lang="en-US" sz="1600" dirty="0" smtClean="0"/>
              <a:t>in the cycle (delay from some event) and </a:t>
            </a:r>
            <a:r>
              <a:rPr lang="en-US" sz="1600" b="1" dirty="0" smtClean="0">
                <a:solidFill>
                  <a:srgbClr val="FF0000"/>
                </a:solidFill>
              </a:rPr>
              <a:t>the number of turns to measure</a:t>
            </a:r>
            <a:r>
              <a:rPr lang="en-US" sz="1600" dirty="0" smtClean="0"/>
              <a:t> (typically between 220 and 440 turns). It would be </a:t>
            </a:r>
            <a:r>
              <a:rPr lang="en-US" sz="1600" b="1" dirty="0" smtClean="0">
                <a:solidFill>
                  <a:srgbClr val="FF0000"/>
                </a:solidFill>
              </a:rPr>
              <a:t>more practical to have this in </a:t>
            </a:r>
            <a:r>
              <a:rPr lang="en-US" sz="1600" b="1" dirty="0" err="1" smtClean="0">
                <a:solidFill>
                  <a:srgbClr val="FF0000"/>
                </a:solidFill>
              </a:rPr>
              <a:t>ms</a:t>
            </a:r>
            <a:r>
              <a:rPr lang="en-US" sz="1600" b="1" dirty="0" smtClean="0">
                <a:solidFill>
                  <a:srgbClr val="FF0000"/>
                </a:solidFill>
              </a:rPr>
              <a:t> before extraction or in </a:t>
            </a:r>
            <a:r>
              <a:rPr lang="en-US" sz="1600" b="1" dirty="0" err="1" smtClean="0">
                <a:solidFill>
                  <a:srgbClr val="FF0000"/>
                </a:solidFill>
              </a:rPr>
              <a:t>ms</a:t>
            </a:r>
            <a:r>
              <a:rPr lang="en-US" sz="1600" b="1" dirty="0" smtClean="0">
                <a:solidFill>
                  <a:srgbClr val="FF0000"/>
                </a:solidFill>
              </a:rPr>
              <a:t> after injection</a:t>
            </a:r>
            <a:r>
              <a:rPr lang="en-US" sz="1600" dirty="0" smtClean="0"/>
              <a:t>. Total measurement time can be up to 20ms.</a:t>
            </a:r>
            <a:endParaRPr lang="en-GB" sz="1600" dirty="0" smtClean="0"/>
          </a:p>
        </p:txBody>
      </p:sp>
      <p:sp>
        <p:nvSpPr>
          <p:cNvPr id="11" name="Content Placeholder 2"/>
          <p:cNvSpPr txBox="1">
            <a:spLocks/>
          </p:cNvSpPr>
          <p:nvPr/>
        </p:nvSpPr>
        <p:spPr>
          <a:xfrm>
            <a:off x="252000" y="4104000"/>
            <a:ext cx="8640000" cy="21960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rgbClr val="0055A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GB" sz="1600" dirty="0" smtClean="0"/>
              <a:t>For the future system to be effective, </a:t>
            </a:r>
            <a:r>
              <a:rPr lang="en-GB" sz="1600" b="1" dirty="0" smtClean="0">
                <a:solidFill>
                  <a:srgbClr val="FF0000"/>
                </a:solidFill>
              </a:rPr>
              <a:t>a reaction time of the order of 1-2 SPS turns</a:t>
            </a:r>
            <a:r>
              <a:rPr lang="en-GB" sz="1600" dirty="0" smtClean="0"/>
              <a:t> is required. The system should directly dump the beam by providing an input to the SPS Ring Beam Interlock loop. To avoid issues with injection, the position interlock must not be active in a window of a few </a:t>
            </a:r>
            <a:r>
              <a:rPr lang="en-GB" sz="1600" dirty="0" err="1" smtClean="0"/>
              <a:t>ms</a:t>
            </a:r>
            <a:r>
              <a:rPr lang="en-GB" sz="1600" dirty="0" smtClean="0"/>
              <a:t> around each SPS injection. </a:t>
            </a:r>
          </a:p>
          <a:p>
            <a:pPr algn="just"/>
            <a:r>
              <a:rPr lang="en-GB" sz="1600" dirty="0" smtClean="0"/>
              <a:t>It must be possible to define the maximum amplitude for the interlock and a simple filter on the data (even if at the expense of the reaction speed).</a:t>
            </a:r>
          </a:p>
          <a:p>
            <a:pPr algn="just"/>
            <a:r>
              <a:rPr lang="en-GB" sz="1600" dirty="0" smtClean="0"/>
              <a:t>The exact BPMs to be equipped are being identified. For the moment we have is one BIC channel in BA1.</a:t>
            </a:r>
          </a:p>
        </p:txBody>
      </p:sp>
      <p:sp>
        <p:nvSpPr>
          <p:cNvPr id="5" name="Rounded Rectangle 4"/>
          <p:cNvSpPr/>
          <p:nvPr/>
        </p:nvSpPr>
        <p:spPr>
          <a:xfrm>
            <a:off x="432000" y="936000"/>
            <a:ext cx="8280000" cy="5040000"/>
          </a:xfrm>
          <a:prstGeom prst="roundRect">
            <a:avLst>
              <a:gd name="adj" fmla="val 4908"/>
            </a:avLst>
          </a:prstGeom>
          <a:solidFill>
            <a:schemeClr val="lt1">
              <a:alpha val="90000"/>
            </a:schemeClr>
          </a:solidFill>
          <a:ln w="25400">
            <a:solidFill>
              <a:srgbClr val="C00000"/>
            </a:solidFill>
          </a:ln>
          <a:effectLst>
            <a:outerShdw blurRad="63500" sx="102000" sy="102000" algn="ctr"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algn="just"/>
            <a:r>
              <a:rPr lang="en-US" sz="2000" dirty="0" smtClean="0"/>
              <a:t>Recent proposition – strategy:</a:t>
            </a:r>
          </a:p>
          <a:p>
            <a:pPr algn="just"/>
            <a:endParaRPr lang="en-GB" dirty="0" smtClean="0"/>
          </a:p>
          <a:p>
            <a:pPr marL="285750" indent="-285750" algn="just">
              <a:buFont typeface="Arial" panose="020B0604020202020204" pitchFamily="34" charset="0"/>
              <a:buChar char="•"/>
            </a:pPr>
            <a:r>
              <a:rPr lang="en-GB" dirty="0" smtClean="0"/>
              <a:t>Pick </a:t>
            </a:r>
            <a:r>
              <a:rPr lang="en-GB" dirty="0"/>
              <a:t>4 BPMs per plane to protect against large coherent oscillations </a:t>
            </a:r>
          </a:p>
          <a:p>
            <a:pPr marL="285750" indent="-285750" algn="just">
              <a:buFont typeface="Arial" panose="020B0604020202020204" pitchFamily="34" charset="0"/>
              <a:buChar char="•"/>
            </a:pPr>
            <a:endParaRPr lang="en-GB" dirty="0" smtClean="0"/>
          </a:p>
          <a:p>
            <a:pPr marL="285750" indent="-285750" algn="just">
              <a:buFont typeface="Arial" panose="020B0604020202020204" pitchFamily="34" charset="0"/>
              <a:buChar char="•"/>
            </a:pPr>
            <a:r>
              <a:rPr lang="en-GB" dirty="0" smtClean="0"/>
              <a:t>Main </a:t>
            </a:r>
            <a:r>
              <a:rPr lang="en-GB" dirty="0"/>
              <a:t>potential sources of coherent oscillations: </a:t>
            </a:r>
          </a:p>
          <a:p>
            <a:pPr marL="742950" lvl="1" indent="-285750" algn="just">
              <a:buFont typeface="Courier New" panose="02070309020205020404" pitchFamily="49" charset="0"/>
              <a:buChar char="o"/>
            </a:pPr>
            <a:r>
              <a:rPr lang="en-GB" sz="1600" dirty="0"/>
              <a:t>Dampers </a:t>
            </a:r>
          </a:p>
          <a:p>
            <a:pPr marL="742950" lvl="1" indent="-285750" algn="just">
              <a:buFont typeface="Courier New" panose="02070309020205020404" pitchFamily="49" charset="0"/>
              <a:buChar char="o"/>
            </a:pPr>
            <a:r>
              <a:rPr lang="en-GB" sz="1600" dirty="0"/>
              <a:t>Kickers (MKE, MKQ)</a:t>
            </a:r>
          </a:p>
          <a:p>
            <a:pPr marL="1200150" lvl="2" indent="-285750" algn="just">
              <a:buFont typeface="Wingdings" panose="05000000000000000000" pitchFamily="2" charset="2"/>
              <a:buChar char="§"/>
            </a:pPr>
            <a:r>
              <a:rPr lang="en-GB" sz="1600" dirty="0"/>
              <a:t>MKP not considered as not charged after flat bottom</a:t>
            </a:r>
          </a:p>
          <a:p>
            <a:pPr marL="285750" indent="-285750" algn="just">
              <a:buFont typeface="Arial" panose="020B0604020202020204" pitchFamily="34" charset="0"/>
              <a:buChar char="•"/>
            </a:pPr>
            <a:endParaRPr lang="en-GB" dirty="0" smtClean="0"/>
          </a:p>
          <a:p>
            <a:pPr marL="285750" indent="-285750" algn="just">
              <a:buFont typeface="Arial" panose="020B0604020202020204" pitchFamily="34" charset="0"/>
              <a:buChar char="•"/>
            </a:pPr>
            <a:r>
              <a:rPr lang="en-GB" dirty="0" smtClean="0"/>
              <a:t>Try </a:t>
            </a:r>
            <a:r>
              <a:rPr lang="en-GB" dirty="0"/>
              <a:t>to find BPMs with about 90 </a:t>
            </a:r>
            <a:r>
              <a:rPr lang="en-GB" dirty="0" err="1"/>
              <a:t>deg</a:t>
            </a:r>
            <a:r>
              <a:rPr lang="en-GB" dirty="0"/>
              <a:t> phase advance from these elements for both FT and Q20 optics</a:t>
            </a:r>
          </a:p>
          <a:p>
            <a:pPr marL="742950" lvl="1" indent="-285750" algn="just">
              <a:buFont typeface="Courier New" panose="02070309020205020404" pitchFamily="49" charset="0"/>
              <a:buChar char="o"/>
            </a:pPr>
            <a:r>
              <a:rPr lang="en-GB" sz="1600" dirty="0"/>
              <a:t>Tolerance chosen +/- 20 </a:t>
            </a:r>
            <a:r>
              <a:rPr lang="en-GB" sz="1600" dirty="0" err="1" smtClean="0"/>
              <a:t>deg</a:t>
            </a:r>
            <a:endParaRPr lang="en-GB" sz="1600" dirty="0"/>
          </a:p>
        </p:txBody>
      </p:sp>
    </p:spTree>
    <p:extLst>
      <p:ext uri="{BB962C8B-B14F-4D97-AF65-F5344CB8AC3E}">
        <p14:creationId xmlns:p14="http://schemas.microsoft.com/office/powerpoint/2010/main" val="41191587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ALPS interlocks</a:t>
            </a:r>
            <a:endParaRPr lang="en-GB" dirty="0"/>
          </a:p>
        </p:txBody>
      </p:sp>
      <p:sp>
        <p:nvSpPr>
          <p:cNvPr id="3" name="Content Placeholder 2"/>
          <p:cNvSpPr>
            <a:spLocks noGrp="1"/>
          </p:cNvSpPr>
          <p:nvPr>
            <p:ph idx="1"/>
          </p:nvPr>
        </p:nvSpPr>
        <p:spPr/>
        <p:txBody>
          <a:bodyPr>
            <a:normAutofit/>
          </a:bodyPr>
          <a:lstStyle/>
          <a:p>
            <a:pPr algn="just"/>
            <a:r>
              <a:rPr lang="en-US" sz="2000" dirty="0" smtClean="0"/>
              <a:t>Spot excessive excursions from orbit – very fast response time at the level of turns.</a:t>
            </a:r>
          </a:p>
        </p:txBody>
      </p:sp>
      <p:sp>
        <p:nvSpPr>
          <p:cNvPr id="4" name="Footer Placeholder 3"/>
          <p:cNvSpPr>
            <a:spLocks noGrp="1"/>
          </p:cNvSpPr>
          <p:nvPr>
            <p:ph type="ftr" sz="quarter" idx="11"/>
          </p:nvPr>
        </p:nvSpPr>
        <p:spPr/>
        <p:txBody>
          <a:bodyPr/>
          <a:lstStyle/>
          <a:p>
            <a:r>
              <a:rPr lang="it-IT" smtClean="0"/>
              <a:t>Kevin Li - BI-TB - 15.11. 2018</a:t>
            </a:r>
            <a:endParaRPr lang="en-GB"/>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40000" y="1296000"/>
            <a:ext cx="3960000" cy="2669271"/>
          </a:xfrm>
          <a:prstGeom prst="rect">
            <a:avLst/>
          </a:prstGeom>
        </p:spPr>
      </p:pic>
      <p:sp>
        <p:nvSpPr>
          <p:cNvPr id="10" name="Content Placeholder 2"/>
          <p:cNvSpPr txBox="1">
            <a:spLocks/>
          </p:cNvSpPr>
          <p:nvPr/>
        </p:nvSpPr>
        <p:spPr>
          <a:xfrm>
            <a:off x="252000" y="1584000"/>
            <a:ext cx="4680000" cy="24840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rgbClr val="0055A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GB" sz="1600" dirty="0" smtClean="0"/>
              <a:t>Currently for the extraction interlock BPMs, </a:t>
            </a:r>
            <a:r>
              <a:rPr lang="en-GB" sz="1600" b="1" dirty="0" smtClean="0">
                <a:solidFill>
                  <a:srgbClr val="FF0000"/>
                </a:solidFill>
              </a:rPr>
              <a:t>we allow a 0.5 mm RMS window</a:t>
            </a:r>
            <a:r>
              <a:rPr lang="en-GB" sz="1600" dirty="0" smtClean="0"/>
              <a:t>. The extraction beam permit must be given no later than 15 </a:t>
            </a:r>
            <a:r>
              <a:rPr lang="en-GB" sz="1600" dirty="0" err="1" smtClean="0"/>
              <a:t>ms</a:t>
            </a:r>
            <a:r>
              <a:rPr lang="en-GB" sz="1600" dirty="0" smtClean="0"/>
              <a:t> before extraction takes place.</a:t>
            </a:r>
          </a:p>
          <a:p>
            <a:pPr algn="just"/>
            <a:r>
              <a:rPr lang="en-US" sz="1600" dirty="0" smtClean="0"/>
              <a:t>We normally give a time </a:t>
            </a:r>
            <a:r>
              <a:rPr lang="en-US" sz="1600" b="1" dirty="0" smtClean="0">
                <a:solidFill>
                  <a:srgbClr val="FF0000"/>
                </a:solidFill>
              </a:rPr>
              <a:t>when to measure </a:t>
            </a:r>
            <a:r>
              <a:rPr lang="en-US" sz="1600" dirty="0" smtClean="0"/>
              <a:t>in the cycle (delay from some event) and </a:t>
            </a:r>
            <a:r>
              <a:rPr lang="en-US" sz="1600" b="1" dirty="0" smtClean="0">
                <a:solidFill>
                  <a:srgbClr val="FF0000"/>
                </a:solidFill>
              </a:rPr>
              <a:t>the number of turns to measure</a:t>
            </a:r>
            <a:r>
              <a:rPr lang="en-US" sz="1600" dirty="0" smtClean="0"/>
              <a:t> (typically between 220 and 440 turns). It would be </a:t>
            </a:r>
            <a:r>
              <a:rPr lang="en-US" sz="1600" b="1" dirty="0" smtClean="0">
                <a:solidFill>
                  <a:srgbClr val="FF0000"/>
                </a:solidFill>
              </a:rPr>
              <a:t>more practical to have this in </a:t>
            </a:r>
            <a:r>
              <a:rPr lang="en-US" sz="1600" b="1" dirty="0" err="1" smtClean="0">
                <a:solidFill>
                  <a:srgbClr val="FF0000"/>
                </a:solidFill>
              </a:rPr>
              <a:t>ms</a:t>
            </a:r>
            <a:r>
              <a:rPr lang="en-US" sz="1600" b="1" dirty="0" smtClean="0">
                <a:solidFill>
                  <a:srgbClr val="FF0000"/>
                </a:solidFill>
              </a:rPr>
              <a:t> before extraction or in </a:t>
            </a:r>
            <a:r>
              <a:rPr lang="en-US" sz="1600" b="1" dirty="0" err="1" smtClean="0">
                <a:solidFill>
                  <a:srgbClr val="FF0000"/>
                </a:solidFill>
              </a:rPr>
              <a:t>ms</a:t>
            </a:r>
            <a:r>
              <a:rPr lang="en-US" sz="1600" b="1" dirty="0" smtClean="0">
                <a:solidFill>
                  <a:srgbClr val="FF0000"/>
                </a:solidFill>
              </a:rPr>
              <a:t> after injection</a:t>
            </a:r>
            <a:r>
              <a:rPr lang="en-US" sz="1600" dirty="0" smtClean="0"/>
              <a:t>. Total measurement time can be up to 20ms.</a:t>
            </a:r>
            <a:endParaRPr lang="en-GB" sz="1600" dirty="0" smtClean="0"/>
          </a:p>
        </p:txBody>
      </p:sp>
      <p:sp>
        <p:nvSpPr>
          <p:cNvPr id="11" name="Content Placeholder 2"/>
          <p:cNvSpPr txBox="1">
            <a:spLocks/>
          </p:cNvSpPr>
          <p:nvPr/>
        </p:nvSpPr>
        <p:spPr>
          <a:xfrm>
            <a:off x="252000" y="4104000"/>
            <a:ext cx="8640000" cy="21960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rgbClr val="0055A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GB" sz="1600" dirty="0" smtClean="0"/>
              <a:t>For the future system to be effective, </a:t>
            </a:r>
            <a:r>
              <a:rPr lang="en-GB" sz="1600" b="1" dirty="0" smtClean="0">
                <a:solidFill>
                  <a:srgbClr val="FF0000"/>
                </a:solidFill>
              </a:rPr>
              <a:t>a reaction time of the order of 1-2 SPS turns</a:t>
            </a:r>
            <a:r>
              <a:rPr lang="en-GB" sz="1600" dirty="0" smtClean="0"/>
              <a:t> is required. The system should directly dump the beam by providing an input to the SPS Ring Beam Interlock loop. To avoid issues with injection, the position interlock must not be active in a window of a few </a:t>
            </a:r>
            <a:r>
              <a:rPr lang="en-GB" sz="1600" dirty="0" err="1" smtClean="0"/>
              <a:t>ms</a:t>
            </a:r>
            <a:r>
              <a:rPr lang="en-GB" sz="1600" dirty="0" smtClean="0"/>
              <a:t> around each SPS injection. </a:t>
            </a:r>
          </a:p>
          <a:p>
            <a:pPr algn="just"/>
            <a:r>
              <a:rPr lang="en-GB" sz="1600" dirty="0" smtClean="0"/>
              <a:t>It must be possible to define the maximum amplitude for the interlock and a simple filter on the data (even if at the expense of the reaction speed).</a:t>
            </a:r>
          </a:p>
          <a:p>
            <a:pPr algn="just"/>
            <a:r>
              <a:rPr lang="en-GB" sz="1600" dirty="0" smtClean="0"/>
              <a:t>The exact BPMs to be equipped are being identified. For the moment we have is one BIC channel in BA1.</a:t>
            </a:r>
          </a:p>
        </p:txBody>
      </p:sp>
      <p:sp>
        <p:nvSpPr>
          <p:cNvPr id="5" name="Rounded Rectangle 4"/>
          <p:cNvSpPr/>
          <p:nvPr/>
        </p:nvSpPr>
        <p:spPr>
          <a:xfrm>
            <a:off x="432000" y="936000"/>
            <a:ext cx="8280000" cy="5040000"/>
          </a:xfrm>
          <a:prstGeom prst="roundRect">
            <a:avLst>
              <a:gd name="adj" fmla="val 4908"/>
            </a:avLst>
          </a:prstGeom>
          <a:solidFill>
            <a:schemeClr val="lt1">
              <a:alpha val="90000"/>
            </a:schemeClr>
          </a:solidFill>
          <a:ln w="25400">
            <a:solidFill>
              <a:srgbClr val="C00000"/>
            </a:solidFill>
          </a:ln>
          <a:effectLst>
            <a:outerShdw blurRad="63500" sx="102000" sy="102000" algn="ctr"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algn="just"/>
            <a:r>
              <a:rPr lang="en-US" sz="2000" dirty="0" smtClean="0"/>
              <a:t>Possible BPMs to interlock:</a:t>
            </a:r>
          </a:p>
          <a:p>
            <a:pPr algn="just"/>
            <a:endParaRPr lang="en-GB" dirty="0" smtClean="0"/>
          </a:p>
          <a:p>
            <a:pPr marL="285750" indent="-285750" algn="just">
              <a:buFont typeface="Arial" panose="020B0604020202020204" pitchFamily="34" charset="0"/>
              <a:buChar char="•"/>
            </a:pPr>
            <a:r>
              <a:rPr lang="en-GB" b="1" dirty="0"/>
              <a:t>Damper H:</a:t>
            </a:r>
          </a:p>
          <a:p>
            <a:pPr marL="742950" lvl="1" indent="-285750" algn="just">
              <a:buFont typeface="Courier New" panose="02070309020205020404" pitchFamily="49" charset="0"/>
              <a:buChar char="o"/>
            </a:pPr>
            <a:r>
              <a:rPr lang="en-GB" sz="1600" b="1" dirty="0">
                <a:solidFill>
                  <a:schemeClr val="accent4"/>
                </a:solidFill>
              </a:rPr>
              <a:t>"BPH.60208”</a:t>
            </a:r>
            <a:endParaRPr lang="en-GB" b="1" dirty="0">
              <a:solidFill>
                <a:schemeClr val="accent4"/>
              </a:solidFill>
            </a:endParaRPr>
          </a:p>
          <a:p>
            <a:pPr marL="285750" indent="-285750" algn="just">
              <a:buFont typeface="Arial" panose="020B0604020202020204" pitchFamily="34" charset="0"/>
              <a:buChar char="•"/>
            </a:pPr>
            <a:r>
              <a:rPr lang="en-GB" b="1" dirty="0"/>
              <a:t>Damper V:</a:t>
            </a:r>
          </a:p>
          <a:p>
            <a:pPr marL="742950" lvl="1" indent="-285750" algn="just">
              <a:buFont typeface="Courier New" panose="02070309020205020404" pitchFamily="49" charset="0"/>
              <a:buChar char="o"/>
            </a:pPr>
            <a:r>
              <a:rPr lang="en-GB" sz="1600" b="1" dirty="0">
                <a:solidFill>
                  <a:schemeClr val="accent2"/>
                </a:solidFill>
              </a:rPr>
              <a:t>"BPV.60708" and "BPV.32908"</a:t>
            </a:r>
          </a:p>
          <a:p>
            <a:pPr marL="285750" indent="-285750" algn="just">
              <a:buFont typeface="Arial" panose="020B0604020202020204" pitchFamily="34" charset="0"/>
              <a:buChar char="•"/>
            </a:pPr>
            <a:r>
              <a:rPr lang="en-GB" b="1" dirty="0"/>
              <a:t>MKQH:</a:t>
            </a:r>
          </a:p>
          <a:p>
            <a:pPr marL="742950" lvl="1" indent="-285750" algn="just">
              <a:buFont typeface="Courier New" panose="02070309020205020404" pitchFamily="49" charset="0"/>
              <a:buChar char="o"/>
            </a:pPr>
            <a:r>
              <a:rPr lang="en-GB" sz="1600" b="1" dirty="0">
                <a:solidFill>
                  <a:schemeClr val="accent4"/>
                </a:solidFill>
              </a:rPr>
              <a:t>"BPH.11408”</a:t>
            </a:r>
          </a:p>
          <a:p>
            <a:pPr marL="285750" indent="-285750" algn="just">
              <a:buFont typeface="Arial" panose="020B0604020202020204" pitchFamily="34" charset="0"/>
              <a:buChar char="•"/>
            </a:pPr>
            <a:r>
              <a:rPr lang="en-GB" b="1" dirty="0"/>
              <a:t>MKQV:</a:t>
            </a:r>
          </a:p>
          <a:p>
            <a:pPr marL="742950" lvl="1" indent="-285750" algn="just">
              <a:buFont typeface="Courier New" panose="02070309020205020404" pitchFamily="49" charset="0"/>
              <a:buChar char="o"/>
            </a:pPr>
            <a:r>
              <a:rPr lang="en-GB" sz="1600" b="1" dirty="0">
                <a:solidFill>
                  <a:schemeClr val="accent2"/>
                </a:solidFill>
              </a:rPr>
              <a:t>"BPV.10308" and "BPV.13508"</a:t>
            </a:r>
          </a:p>
          <a:p>
            <a:pPr marL="285750" indent="-285750" algn="just">
              <a:buFont typeface="Arial" panose="020B0604020202020204" pitchFamily="34" charset="0"/>
              <a:buChar char="•"/>
            </a:pPr>
            <a:r>
              <a:rPr lang="en-GB" b="1" dirty="0"/>
              <a:t>MKE4:</a:t>
            </a:r>
          </a:p>
          <a:p>
            <a:pPr marL="742950" lvl="1" indent="-285750" algn="just">
              <a:buFont typeface="Courier New" panose="02070309020205020404" pitchFamily="49" charset="0"/>
              <a:buChar char="o"/>
            </a:pPr>
            <a:r>
              <a:rPr lang="en-GB" sz="1600" b="1" dirty="0">
                <a:solidFill>
                  <a:schemeClr val="accent4"/>
                </a:solidFill>
              </a:rPr>
              <a:t>"BPH.43008”</a:t>
            </a:r>
          </a:p>
          <a:p>
            <a:pPr marL="285750" indent="-285750" algn="just">
              <a:buFont typeface="Arial" panose="020B0604020202020204" pitchFamily="34" charset="0"/>
              <a:buChar char="•"/>
            </a:pPr>
            <a:r>
              <a:rPr lang="en-GB" b="1" dirty="0"/>
              <a:t>MKE6</a:t>
            </a:r>
          </a:p>
          <a:p>
            <a:pPr marL="742950" lvl="1" indent="-285750" algn="just">
              <a:buFont typeface="Courier New" panose="02070309020205020404" pitchFamily="49" charset="0"/>
              <a:buChar char="o"/>
            </a:pPr>
            <a:r>
              <a:rPr lang="en-GB" sz="1600" b="1" dirty="0">
                <a:solidFill>
                  <a:schemeClr val="accent4"/>
                </a:solidFill>
              </a:rPr>
              <a:t>"BPH.30408</a:t>
            </a:r>
            <a:r>
              <a:rPr lang="en-GB" sz="1600" b="1" dirty="0" smtClean="0">
                <a:solidFill>
                  <a:schemeClr val="accent4"/>
                </a:solidFill>
              </a:rPr>
              <a:t>”</a:t>
            </a:r>
            <a:endParaRPr lang="en-GB" sz="1600" b="1" dirty="0">
              <a:solidFill>
                <a:schemeClr val="accent4"/>
              </a:solidFill>
            </a:endParaRPr>
          </a:p>
        </p:txBody>
      </p:sp>
    </p:spTree>
    <p:extLst>
      <p:ext uri="{BB962C8B-B14F-4D97-AF65-F5344CB8AC3E}">
        <p14:creationId xmlns:p14="http://schemas.microsoft.com/office/powerpoint/2010/main" val="86997010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63220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Earthtone1">
      <a:dk1>
        <a:sysClr val="windowText" lastClr="000000"/>
      </a:dk1>
      <a:lt1>
        <a:sysClr val="window" lastClr="FFFFFF"/>
      </a:lt1>
      <a:dk2>
        <a:srgbClr val="44546A"/>
      </a:dk2>
      <a:lt2>
        <a:srgbClr val="E7E6E6"/>
      </a:lt2>
      <a:accent1>
        <a:srgbClr val="8F3B1B"/>
      </a:accent1>
      <a:accent2>
        <a:srgbClr val="D57500"/>
      </a:accent2>
      <a:accent3>
        <a:srgbClr val="DBCA69"/>
      </a:accent3>
      <a:accent4>
        <a:srgbClr val="668D3C"/>
      </a:accent4>
      <a:accent5>
        <a:srgbClr val="4E6172"/>
      </a:accent5>
      <a:accent6>
        <a:srgbClr val="A9A18C"/>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31435</TotalTime>
  <Words>1250</Words>
  <Application>Microsoft Office PowerPoint</Application>
  <PresentationFormat>On-screen Show (4:3)</PresentationFormat>
  <Paragraphs>136</Paragraphs>
  <Slides>11</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Arial</vt:lpstr>
      <vt:lpstr>Calibri</vt:lpstr>
      <vt:lpstr>Calibri Light</vt:lpstr>
      <vt:lpstr>Courier New</vt:lpstr>
      <vt:lpstr>Times New Roman</vt:lpstr>
      <vt:lpstr>Verdana</vt:lpstr>
      <vt:lpstr>Wingdings</vt:lpstr>
      <vt:lpstr>Office Theme</vt:lpstr>
      <vt:lpstr>Reminder of SPS interlocks from BI with new requests </vt:lpstr>
      <vt:lpstr>Why?</vt:lpstr>
      <vt:lpstr>Current limitation and proposed schemes</vt:lpstr>
      <vt:lpstr>dI/dt interlock</vt:lpstr>
      <vt:lpstr>BLM software upgrade</vt:lpstr>
      <vt:lpstr>ALPS interlocks</vt:lpstr>
      <vt:lpstr>ALPS interlocks</vt:lpstr>
      <vt:lpstr>ALPS interlocks</vt:lpstr>
      <vt:lpstr>PowerPoint Presentation</vt:lpstr>
      <vt:lpstr>Loss profiles from half-integer</vt:lpstr>
      <vt:lpstr>Loss profiles from damper trip</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Kevin Shing Bruce Li</dc:creator>
  <cp:lastModifiedBy>Kevin Li</cp:lastModifiedBy>
  <cp:revision>2542</cp:revision>
  <cp:lastPrinted>2018-07-13T10:54:23Z</cp:lastPrinted>
  <dcterms:created xsi:type="dcterms:W3CDTF">2016-01-05T14:08:19Z</dcterms:created>
  <dcterms:modified xsi:type="dcterms:W3CDTF">2018-11-14T19:37:11Z</dcterms:modified>
</cp:coreProperties>
</file>