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1" r:id="rId4"/>
    <p:sldId id="262" r:id="rId5"/>
    <p:sldId id="257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89885" autoAdjust="0"/>
  </p:normalViewPr>
  <p:slideViewPr>
    <p:cSldViewPr snapToGrid="0">
      <p:cViewPr varScale="1">
        <p:scale>
          <a:sx n="132" d="100"/>
          <a:sy n="132" d="100"/>
        </p:scale>
        <p:origin x="954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0A462-E001-40A0-9C93-2EE158417055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D44E8-6027-46D3-91F3-EBE6BA819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242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morning.</a:t>
            </a:r>
          </a:p>
          <a:p>
            <a:r>
              <a:rPr lang="en-US" dirty="0" smtClean="0"/>
              <a:t>For those of you who don’t know me yet, my name is Steen Jensen and I work in the BI software sections since</a:t>
            </a:r>
            <a:r>
              <a:rPr lang="en-US" baseline="0" dirty="0" smtClean="0"/>
              <a:t> a bit more than a year.</a:t>
            </a:r>
          </a:p>
          <a:p>
            <a:r>
              <a:rPr lang="en-US" dirty="0" smtClean="0"/>
              <a:t>I will tell you about the LS2 changes</a:t>
            </a:r>
            <a:r>
              <a:rPr lang="en-US" baseline="0" dirty="0" smtClean="0"/>
              <a:t> foreseen for the SPS beam-loss interlocking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D44E8-6027-46D3-91F3-EBE6BA8193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845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is an</a:t>
            </a:r>
            <a:r>
              <a:rPr lang="en-US" baseline="0" dirty="0" smtClean="0"/>
              <a:t> overview of the current beam-loss system in SPS.</a:t>
            </a:r>
          </a:p>
          <a:p>
            <a:r>
              <a:rPr lang="en-US" baseline="0" dirty="0" smtClean="0"/>
              <a:t>The measuring device used for monitoring beam losses is an ionization chamber which gives an analogue output proportional to the radiation it receives.</a:t>
            </a:r>
          </a:p>
          <a:p>
            <a:r>
              <a:rPr lang="en-US" baseline="0" dirty="0" smtClean="0"/>
              <a:t>This output is fed to the input of a VME hardware module which integrates and digitizes the signal so it can be read from the FESA class.</a:t>
            </a:r>
          </a:p>
          <a:p>
            <a:r>
              <a:rPr lang="en-US" baseline="0" dirty="0" smtClean="0"/>
              <a:t>Another VME module – the BLMDMP - is connected to the BIS system and it allows us to dump the beam, either from the FESA class or in certain cases purely by hardware.</a:t>
            </a:r>
          </a:p>
          <a:p>
            <a:endParaRPr lang="en-US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D44E8-6027-46D3-91F3-EBE6BA8193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221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BLM system is deployed in three different configurations:</a:t>
            </a:r>
          </a:p>
          <a:p>
            <a:r>
              <a:rPr lang="en-US" baseline="0" dirty="0" smtClean="0"/>
              <a:t>…</a:t>
            </a:r>
          </a:p>
          <a:p>
            <a:r>
              <a:rPr lang="en-US" baseline="0" dirty="0" smtClean="0"/>
              <a:t>In the following I focus on the configuration deployed in the Arcs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D44E8-6027-46D3-91F3-EBE6BA8193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874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Arc installations work as follows:</a:t>
            </a:r>
          </a:p>
          <a:p>
            <a:r>
              <a:rPr lang="en-US" dirty="0" smtClean="0"/>
              <a:t>Every 20ms the FESA class acquires the BLM value for each channel </a:t>
            </a:r>
            <a:r>
              <a:rPr lang="en-US" baseline="0" dirty="0" smtClean="0"/>
              <a:t>and determines if that value exceeds a predefined threshold.</a:t>
            </a:r>
          </a:p>
          <a:p>
            <a:r>
              <a:rPr lang="en-US" baseline="0" dirty="0" smtClean="0"/>
              <a:t>If so, the beam is dumped.</a:t>
            </a:r>
          </a:p>
          <a:p>
            <a:r>
              <a:rPr lang="en-US" baseline="0" dirty="0" smtClean="0"/>
              <a:t>Hence we are currently monitoring the integrated losses per cycle with a response time up to 20ms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D44E8-6027-46D3-91F3-EBE6BA8193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46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 has requested an</a:t>
            </a:r>
            <a:r>
              <a:rPr lang="en-US" baseline="0" dirty="0" smtClean="0"/>
              <a:t> increase in </a:t>
            </a:r>
            <a:r>
              <a:rPr lang="en-US" baseline="0" dirty="0" err="1" smtClean="0"/>
              <a:t>mo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D44E8-6027-46D3-91F3-EBE6BA81936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909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DBDDF-3D3E-4F0E-B1E9-8FF1A9740060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07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27F4A-882F-4CF1-86A7-FD0D4B6C3548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9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A9BF5-4DAF-48FE-BE5B-91C98642BB31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88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02E0C-B85E-4596-ABD1-E33844645E25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604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1416-6FC3-454B-AC57-B5069AC78F2F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40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8069-10AC-4EDA-9527-32316A372EF8}" type="datetime1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563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67259-1330-4336-90EB-6B6ECE0062C8}" type="datetime1">
              <a:rPr lang="en-GB" smtClean="0"/>
              <a:t>15/11/2018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54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B0D8-928D-4CF3-9F67-25BF9878AFF0}" type="datetime1">
              <a:rPr lang="en-GB" smtClean="0"/>
              <a:t>15/11/2018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77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F860-2493-4521-9458-B395DB41E30D}" type="datetime1">
              <a:rPr lang="en-GB" smtClean="0"/>
              <a:t>15/11/2018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16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AAB0-D3A6-44A5-A620-63D58168502D}" type="datetime1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89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8BC0-98F3-4C7C-BDF8-4565F4880A65}" type="datetime1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65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3AF3A-E78D-48F1-958C-C075DE74C71C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5CE73-1B44-4716-B738-9EE7607DF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57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BEBI/BLM+for+SP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930275/files/ab-2006-009.pdf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ikis.cern.ch/display/BEBI/BLM+for+SP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ikis.cern.ch/display/BEBI/BLM+for+SPS" TargetMode="External"/><Relationship Id="rId4" Type="http://schemas.openxmlformats.org/officeDocument/2006/relationships/hyperlink" Target="https://cerncourier.com/protons-on-the-doorstep-of-the-lhc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BEBI/BLM+for+SP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BEBI/BLM+for+SP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display/BEBI/BLM+for+SPS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TextBox 748"/>
          <p:cNvSpPr txBox="1"/>
          <p:nvPr/>
        </p:nvSpPr>
        <p:spPr>
          <a:xfrm>
            <a:off x="1" y="1875822"/>
            <a:ext cx="1219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Beam loss monitoring in SPS</a:t>
            </a:r>
          </a:p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- plans for LS2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Steen Jensen, BE-BI-SW  | BI technical board, 15 November 2018  |  </a:t>
            </a:r>
            <a:r>
              <a:rPr lang="en-GB" dirty="0" smtClean="0">
                <a:hlinkClick r:id="rId3"/>
              </a:rPr>
              <a:t>https://wikis.cern.ch/display/BEBI/BLM+for+SPS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55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TextBox 748"/>
          <p:cNvSpPr txBox="1"/>
          <p:nvPr/>
        </p:nvSpPr>
        <p:spPr>
          <a:xfrm>
            <a:off x="0" y="-4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Overview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0" name="Arc 259"/>
          <p:cNvSpPr/>
          <p:nvPr/>
        </p:nvSpPr>
        <p:spPr>
          <a:xfrm>
            <a:off x="2490379" y="769560"/>
            <a:ext cx="2602345" cy="5232795"/>
          </a:xfrm>
          <a:prstGeom prst="arc">
            <a:avLst>
              <a:gd name="adj1" fmla="val 17857350"/>
              <a:gd name="adj2" fmla="val 3289724"/>
            </a:avLst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1" name="Rectangle 260"/>
          <p:cNvSpPr/>
          <p:nvPr/>
        </p:nvSpPr>
        <p:spPr>
          <a:xfrm>
            <a:off x="5703796" y="1330364"/>
            <a:ext cx="5378706" cy="447679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 261"/>
          <p:cNvSpPr/>
          <p:nvPr/>
        </p:nvSpPr>
        <p:spPr>
          <a:xfrm>
            <a:off x="10022676" y="2585086"/>
            <a:ext cx="66336" cy="11199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0842031" y="2584966"/>
            <a:ext cx="66336" cy="11199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264" name="Rectangle 263"/>
          <p:cNvSpPr/>
          <p:nvPr/>
        </p:nvSpPr>
        <p:spPr>
          <a:xfrm>
            <a:off x="10613690" y="2585753"/>
            <a:ext cx="66336" cy="11199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265" name="Rectangle 264"/>
          <p:cNvSpPr/>
          <p:nvPr/>
        </p:nvSpPr>
        <p:spPr>
          <a:xfrm>
            <a:off x="10343440" y="2586508"/>
            <a:ext cx="66336" cy="11199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266" name="Rectangle 265"/>
          <p:cNvSpPr/>
          <p:nvPr/>
        </p:nvSpPr>
        <p:spPr>
          <a:xfrm>
            <a:off x="10210082" y="2588924"/>
            <a:ext cx="66336" cy="11199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267" name="Arc 266"/>
          <p:cNvSpPr/>
          <p:nvPr/>
        </p:nvSpPr>
        <p:spPr>
          <a:xfrm>
            <a:off x="2411942" y="758362"/>
            <a:ext cx="2602345" cy="5232795"/>
          </a:xfrm>
          <a:prstGeom prst="arc">
            <a:avLst>
              <a:gd name="adj1" fmla="val 17565688"/>
              <a:gd name="adj2" fmla="val 4179487"/>
            </a:avLst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8" name="Rectangle 267"/>
          <p:cNvSpPr/>
          <p:nvPr/>
        </p:nvSpPr>
        <p:spPr>
          <a:xfrm>
            <a:off x="5948789" y="1845437"/>
            <a:ext cx="1382367" cy="152932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cxnSp>
        <p:nvCxnSpPr>
          <p:cNvPr id="269" name="Straight Connector 268"/>
          <p:cNvCxnSpPr>
            <a:stCxn id="288" idx="4"/>
            <a:endCxn id="280" idx="1"/>
          </p:cNvCxnSpPr>
          <p:nvPr/>
        </p:nvCxnSpPr>
        <p:spPr>
          <a:xfrm>
            <a:off x="4956725" y="2008967"/>
            <a:ext cx="109662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>
            <a:stCxn id="280" idx="3"/>
            <a:endCxn id="272" idx="1"/>
          </p:cNvCxnSpPr>
          <p:nvPr/>
        </p:nvCxnSpPr>
        <p:spPr>
          <a:xfrm>
            <a:off x="6190672" y="2008967"/>
            <a:ext cx="240441" cy="34942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6431113" y="2326680"/>
            <a:ext cx="249299" cy="50735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272" name="Rectangle 271"/>
          <p:cNvSpPr/>
          <p:nvPr/>
        </p:nvSpPr>
        <p:spPr>
          <a:xfrm>
            <a:off x="6431113" y="2326680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3" name="Rectangle 272"/>
          <p:cNvSpPr/>
          <p:nvPr/>
        </p:nvSpPr>
        <p:spPr>
          <a:xfrm>
            <a:off x="6431113" y="2390099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Rectangle 273"/>
          <p:cNvSpPr/>
          <p:nvPr/>
        </p:nvSpPr>
        <p:spPr>
          <a:xfrm>
            <a:off x="6431113" y="2453518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5" name="Rectangle 274"/>
          <p:cNvSpPr/>
          <p:nvPr/>
        </p:nvSpPr>
        <p:spPr>
          <a:xfrm>
            <a:off x="6431113" y="2516937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6" name="Rectangle 275"/>
          <p:cNvSpPr/>
          <p:nvPr/>
        </p:nvSpPr>
        <p:spPr>
          <a:xfrm>
            <a:off x="6431113" y="2580356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7" name="Rectangle 276"/>
          <p:cNvSpPr/>
          <p:nvPr/>
        </p:nvSpPr>
        <p:spPr>
          <a:xfrm>
            <a:off x="6431113" y="2643775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8" name="Rectangle 277"/>
          <p:cNvSpPr/>
          <p:nvPr/>
        </p:nvSpPr>
        <p:spPr>
          <a:xfrm>
            <a:off x="6431113" y="2707194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9" name="Rectangle 278"/>
          <p:cNvSpPr/>
          <p:nvPr/>
        </p:nvSpPr>
        <p:spPr>
          <a:xfrm>
            <a:off x="6431113" y="2770613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0" name="Rectangle 279"/>
          <p:cNvSpPr/>
          <p:nvPr/>
        </p:nvSpPr>
        <p:spPr>
          <a:xfrm>
            <a:off x="6053353" y="1926720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6053353" y="2092322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2" name="Rectangle 281"/>
          <p:cNvSpPr/>
          <p:nvPr/>
        </p:nvSpPr>
        <p:spPr>
          <a:xfrm>
            <a:off x="6053353" y="2255365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6053353" y="2420967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4" name="Rectangle 283"/>
          <p:cNvSpPr/>
          <p:nvPr/>
        </p:nvSpPr>
        <p:spPr>
          <a:xfrm>
            <a:off x="6053353" y="2585118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6053353" y="2748339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6053353" y="2913763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6053353" y="3076984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288" name="Flowchart: Direct Access Storage 287"/>
          <p:cNvSpPr/>
          <p:nvPr/>
        </p:nvSpPr>
        <p:spPr>
          <a:xfrm>
            <a:off x="4683309" y="1954139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9" name="TextBox 288"/>
          <p:cNvSpPr txBox="1"/>
          <p:nvPr/>
        </p:nvSpPr>
        <p:spPr>
          <a:xfrm>
            <a:off x="4609756" y="1914253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290" name="Flowchart: Direct Access Storage 289"/>
          <p:cNvSpPr/>
          <p:nvPr/>
        </p:nvSpPr>
        <p:spPr>
          <a:xfrm>
            <a:off x="4734561" y="2119741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1" name="Flowchart: Direct Access Storage 290"/>
          <p:cNvSpPr/>
          <p:nvPr/>
        </p:nvSpPr>
        <p:spPr>
          <a:xfrm>
            <a:off x="4766575" y="2282784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Flowchart: Direct Access Storage 291"/>
          <p:cNvSpPr/>
          <p:nvPr/>
        </p:nvSpPr>
        <p:spPr>
          <a:xfrm>
            <a:off x="4798810" y="2447586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3" name="Flowchart: Direct Access Storage 292"/>
          <p:cNvSpPr/>
          <p:nvPr/>
        </p:nvSpPr>
        <p:spPr>
          <a:xfrm>
            <a:off x="4834281" y="2612922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4" name="Flowchart: Direct Access Storage 293"/>
          <p:cNvSpPr/>
          <p:nvPr/>
        </p:nvSpPr>
        <p:spPr>
          <a:xfrm>
            <a:off x="4853924" y="2776143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5" name="Flowchart: Direct Access Storage 294"/>
          <p:cNvSpPr/>
          <p:nvPr/>
        </p:nvSpPr>
        <p:spPr>
          <a:xfrm>
            <a:off x="4867397" y="2941567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6" name="Flowchart: Direct Access Storage 295"/>
          <p:cNvSpPr/>
          <p:nvPr/>
        </p:nvSpPr>
        <p:spPr>
          <a:xfrm>
            <a:off x="4874612" y="3103988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7" name="Straight Connector 296"/>
          <p:cNvCxnSpPr>
            <a:stCxn id="290" idx="4"/>
            <a:endCxn id="281" idx="1"/>
          </p:cNvCxnSpPr>
          <p:nvPr/>
        </p:nvCxnSpPr>
        <p:spPr>
          <a:xfrm>
            <a:off x="5007977" y="2174569"/>
            <a:ext cx="104537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>
            <a:stCxn id="291" idx="4"/>
            <a:endCxn id="282" idx="1"/>
          </p:cNvCxnSpPr>
          <p:nvPr/>
        </p:nvCxnSpPr>
        <p:spPr>
          <a:xfrm>
            <a:off x="5039991" y="2337612"/>
            <a:ext cx="101336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>
            <a:stCxn id="292" idx="4"/>
            <a:endCxn id="283" idx="1"/>
          </p:cNvCxnSpPr>
          <p:nvPr/>
        </p:nvCxnSpPr>
        <p:spPr>
          <a:xfrm>
            <a:off x="5072226" y="2502414"/>
            <a:ext cx="981127" cy="8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>
            <a:stCxn id="293" idx="4"/>
            <a:endCxn id="284" idx="1"/>
          </p:cNvCxnSpPr>
          <p:nvPr/>
        </p:nvCxnSpPr>
        <p:spPr>
          <a:xfrm flipV="1">
            <a:off x="5107697" y="2667365"/>
            <a:ext cx="945656" cy="38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stCxn id="294" idx="4"/>
            <a:endCxn id="285" idx="1"/>
          </p:cNvCxnSpPr>
          <p:nvPr/>
        </p:nvCxnSpPr>
        <p:spPr>
          <a:xfrm flipV="1">
            <a:off x="5127340" y="2830586"/>
            <a:ext cx="926013" cy="38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stCxn id="295" idx="4"/>
            <a:endCxn id="286" idx="1"/>
          </p:cNvCxnSpPr>
          <p:nvPr/>
        </p:nvCxnSpPr>
        <p:spPr>
          <a:xfrm flipV="1">
            <a:off x="5140813" y="2996010"/>
            <a:ext cx="912540" cy="38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>
            <a:stCxn id="296" idx="4"/>
            <a:endCxn id="287" idx="1"/>
          </p:cNvCxnSpPr>
          <p:nvPr/>
        </p:nvCxnSpPr>
        <p:spPr>
          <a:xfrm>
            <a:off x="5148028" y="3158816"/>
            <a:ext cx="905325" cy="41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>
            <a:stCxn id="281" idx="3"/>
            <a:endCxn id="273" idx="1"/>
          </p:cNvCxnSpPr>
          <p:nvPr/>
        </p:nvCxnSpPr>
        <p:spPr>
          <a:xfrm>
            <a:off x="6190672" y="2174569"/>
            <a:ext cx="240441" cy="24724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>
            <a:stCxn id="282" idx="3"/>
            <a:endCxn id="274" idx="1"/>
          </p:cNvCxnSpPr>
          <p:nvPr/>
        </p:nvCxnSpPr>
        <p:spPr>
          <a:xfrm>
            <a:off x="6190672" y="2337612"/>
            <a:ext cx="240441" cy="1476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>
            <a:stCxn id="283" idx="3"/>
            <a:endCxn id="275" idx="1"/>
          </p:cNvCxnSpPr>
          <p:nvPr/>
        </p:nvCxnSpPr>
        <p:spPr>
          <a:xfrm>
            <a:off x="6190672" y="2503214"/>
            <a:ext cx="240441" cy="4543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>
            <a:stCxn id="284" idx="3"/>
            <a:endCxn id="276" idx="1"/>
          </p:cNvCxnSpPr>
          <p:nvPr/>
        </p:nvCxnSpPr>
        <p:spPr>
          <a:xfrm flipV="1">
            <a:off x="6190672" y="2612066"/>
            <a:ext cx="240441" cy="55299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>
            <a:stCxn id="285" idx="3"/>
            <a:endCxn id="277" idx="1"/>
          </p:cNvCxnSpPr>
          <p:nvPr/>
        </p:nvCxnSpPr>
        <p:spPr>
          <a:xfrm flipV="1">
            <a:off x="6190672" y="2675485"/>
            <a:ext cx="240441" cy="15510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>
            <a:stCxn id="286" idx="3"/>
            <a:endCxn id="278" idx="1"/>
          </p:cNvCxnSpPr>
          <p:nvPr/>
        </p:nvCxnSpPr>
        <p:spPr>
          <a:xfrm flipV="1">
            <a:off x="6190672" y="2738904"/>
            <a:ext cx="240441" cy="25710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>
            <a:stCxn id="287" idx="3"/>
            <a:endCxn id="279" idx="1"/>
          </p:cNvCxnSpPr>
          <p:nvPr/>
        </p:nvCxnSpPr>
        <p:spPr>
          <a:xfrm flipV="1">
            <a:off x="6190672" y="2802323"/>
            <a:ext cx="240441" cy="35690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Rectangle 310"/>
          <p:cNvSpPr/>
          <p:nvPr/>
        </p:nvSpPr>
        <p:spPr>
          <a:xfrm rot="1366684">
            <a:off x="6416733" y="2272800"/>
            <a:ext cx="317761" cy="110982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312" name="Rectangle 311"/>
          <p:cNvSpPr/>
          <p:nvPr/>
        </p:nvSpPr>
        <p:spPr>
          <a:xfrm rot="20233316" flipV="1">
            <a:off x="6419064" y="2779017"/>
            <a:ext cx="331495" cy="110982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313" name="Straight Connector 312"/>
          <p:cNvCxnSpPr/>
          <p:nvPr/>
        </p:nvCxnSpPr>
        <p:spPr>
          <a:xfrm>
            <a:off x="6430089" y="2328566"/>
            <a:ext cx="250489" cy="10518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/>
          <p:nvPr/>
        </p:nvCxnSpPr>
        <p:spPr>
          <a:xfrm flipV="1">
            <a:off x="6435112" y="2731836"/>
            <a:ext cx="244728" cy="10276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TextBox 314"/>
          <p:cNvSpPr txBox="1"/>
          <p:nvPr/>
        </p:nvSpPr>
        <p:spPr>
          <a:xfrm>
            <a:off x="4663189" y="2083293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316" name="TextBox 315"/>
          <p:cNvSpPr txBox="1"/>
          <p:nvPr/>
        </p:nvSpPr>
        <p:spPr>
          <a:xfrm>
            <a:off x="4700969" y="2244133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317" name="TextBox 316"/>
          <p:cNvSpPr txBox="1"/>
          <p:nvPr/>
        </p:nvSpPr>
        <p:spPr>
          <a:xfrm>
            <a:off x="4734603" y="2407434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318" name="TextBox 317"/>
          <p:cNvSpPr txBox="1"/>
          <p:nvPr/>
        </p:nvSpPr>
        <p:spPr>
          <a:xfrm>
            <a:off x="4768205" y="2574617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319" name="TextBox 318"/>
          <p:cNvSpPr txBox="1"/>
          <p:nvPr/>
        </p:nvSpPr>
        <p:spPr>
          <a:xfrm>
            <a:off x="4785361" y="2738638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320" name="TextBox 319"/>
          <p:cNvSpPr txBox="1"/>
          <p:nvPr/>
        </p:nvSpPr>
        <p:spPr>
          <a:xfrm>
            <a:off x="4803300" y="2903677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321" name="TextBox 320"/>
          <p:cNvSpPr txBox="1"/>
          <p:nvPr/>
        </p:nvSpPr>
        <p:spPr>
          <a:xfrm>
            <a:off x="4811295" y="3069011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cxnSp>
        <p:nvCxnSpPr>
          <p:cNvPr id="322" name="Straight Connector 321"/>
          <p:cNvCxnSpPr>
            <a:stCxn id="271" idx="3"/>
            <a:endCxn id="323" idx="3"/>
          </p:cNvCxnSpPr>
          <p:nvPr/>
        </p:nvCxnSpPr>
        <p:spPr>
          <a:xfrm flipV="1">
            <a:off x="6680412" y="2579379"/>
            <a:ext cx="81571" cy="97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Isosceles Triangle 322"/>
          <p:cNvSpPr/>
          <p:nvPr/>
        </p:nvSpPr>
        <p:spPr>
          <a:xfrm rot="5400000">
            <a:off x="6733374" y="2459126"/>
            <a:ext cx="297724" cy="24050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4" name="Rectangle 323"/>
          <p:cNvSpPr/>
          <p:nvPr/>
        </p:nvSpPr>
        <p:spPr>
          <a:xfrm>
            <a:off x="7058095" y="2520635"/>
            <a:ext cx="171286" cy="1191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325" name="Straight Connector 324"/>
          <p:cNvCxnSpPr>
            <a:stCxn id="323" idx="0"/>
            <a:endCxn id="324" idx="1"/>
          </p:cNvCxnSpPr>
          <p:nvPr/>
        </p:nvCxnSpPr>
        <p:spPr>
          <a:xfrm>
            <a:off x="7002489" y="2579379"/>
            <a:ext cx="55606" cy="8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TextBox 325"/>
          <p:cNvSpPr txBox="1"/>
          <p:nvPr/>
        </p:nvSpPr>
        <p:spPr>
          <a:xfrm>
            <a:off x="5887699" y="3190095"/>
            <a:ext cx="54254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Integrators</a:t>
            </a:r>
            <a:endParaRPr lang="en-GB" sz="600" dirty="0"/>
          </a:p>
        </p:txBody>
      </p:sp>
      <p:sp>
        <p:nvSpPr>
          <p:cNvPr id="327" name="TextBox 326"/>
          <p:cNvSpPr txBox="1"/>
          <p:nvPr/>
        </p:nvSpPr>
        <p:spPr>
          <a:xfrm>
            <a:off x="6331146" y="2805145"/>
            <a:ext cx="54254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Multiplexer</a:t>
            </a:r>
            <a:endParaRPr lang="en-GB" sz="600" dirty="0"/>
          </a:p>
        </p:txBody>
      </p:sp>
      <p:sp>
        <p:nvSpPr>
          <p:cNvPr id="328" name="TextBox 327"/>
          <p:cNvSpPr txBox="1"/>
          <p:nvPr/>
        </p:nvSpPr>
        <p:spPr>
          <a:xfrm>
            <a:off x="6646593" y="2695872"/>
            <a:ext cx="4932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Amplifier</a:t>
            </a:r>
            <a:endParaRPr lang="en-GB" sz="600" dirty="0"/>
          </a:p>
        </p:txBody>
      </p:sp>
      <p:sp>
        <p:nvSpPr>
          <p:cNvPr id="329" name="TextBox 328"/>
          <p:cNvSpPr txBox="1"/>
          <p:nvPr/>
        </p:nvSpPr>
        <p:spPr>
          <a:xfrm>
            <a:off x="6975299" y="2620234"/>
            <a:ext cx="3368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ADC</a:t>
            </a:r>
            <a:endParaRPr lang="en-GB" sz="600" dirty="0"/>
          </a:p>
        </p:txBody>
      </p:sp>
      <p:pic>
        <p:nvPicPr>
          <p:cNvPr id="330" name="Picture 3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909" y="1928980"/>
            <a:ext cx="121516" cy="164092"/>
          </a:xfrm>
          <a:prstGeom prst="rect">
            <a:avLst/>
          </a:prstGeom>
        </p:spPr>
      </p:pic>
      <p:pic>
        <p:nvPicPr>
          <p:cNvPr id="331" name="Picture 3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909" y="2093439"/>
            <a:ext cx="121516" cy="164092"/>
          </a:xfrm>
          <a:prstGeom prst="rect">
            <a:avLst/>
          </a:prstGeom>
        </p:spPr>
      </p:pic>
      <p:pic>
        <p:nvPicPr>
          <p:cNvPr id="332" name="Picture 3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085" y="2257548"/>
            <a:ext cx="121516" cy="164092"/>
          </a:xfrm>
          <a:prstGeom prst="rect">
            <a:avLst/>
          </a:prstGeom>
        </p:spPr>
      </p:pic>
      <p:pic>
        <p:nvPicPr>
          <p:cNvPr id="333" name="Picture 3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085" y="2422007"/>
            <a:ext cx="121516" cy="164092"/>
          </a:xfrm>
          <a:prstGeom prst="rect">
            <a:avLst/>
          </a:prstGeom>
        </p:spPr>
      </p:pic>
      <p:pic>
        <p:nvPicPr>
          <p:cNvPr id="334" name="Picture 3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938" y="2586740"/>
            <a:ext cx="121516" cy="164092"/>
          </a:xfrm>
          <a:prstGeom prst="rect">
            <a:avLst/>
          </a:prstGeom>
        </p:spPr>
      </p:pic>
      <p:pic>
        <p:nvPicPr>
          <p:cNvPr id="335" name="Picture 3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938" y="2751199"/>
            <a:ext cx="121516" cy="164092"/>
          </a:xfrm>
          <a:prstGeom prst="rect">
            <a:avLst/>
          </a:prstGeom>
        </p:spPr>
      </p:pic>
      <p:pic>
        <p:nvPicPr>
          <p:cNvPr id="336" name="Picture 3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114" y="2915308"/>
            <a:ext cx="121516" cy="164092"/>
          </a:xfrm>
          <a:prstGeom prst="rect">
            <a:avLst/>
          </a:prstGeom>
        </p:spPr>
      </p:pic>
      <p:pic>
        <p:nvPicPr>
          <p:cNvPr id="337" name="Picture 3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114" y="3079767"/>
            <a:ext cx="121516" cy="164092"/>
          </a:xfrm>
          <a:prstGeom prst="rect">
            <a:avLst/>
          </a:prstGeom>
        </p:spPr>
      </p:pic>
      <p:sp>
        <p:nvSpPr>
          <p:cNvPr id="338" name="TextBox 337"/>
          <p:cNvSpPr txBox="1"/>
          <p:nvPr/>
        </p:nvSpPr>
        <p:spPr>
          <a:xfrm>
            <a:off x="6690313" y="3223216"/>
            <a:ext cx="7280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 smtClean="0"/>
              <a:t>BI_BLMADC #0</a:t>
            </a:r>
          </a:p>
        </p:txBody>
      </p:sp>
      <p:sp>
        <p:nvSpPr>
          <p:cNvPr id="339" name="Rounded Rectangle 338"/>
          <p:cNvSpPr/>
          <p:nvPr/>
        </p:nvSpPr>
        <p:spPr>
          <a:xfrm>
            <a:off x="7990278" y="1395869"/>
            <a:ext cx="1047301" cy="17417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BLRSPS</a:t>
            </a:r>
            <a:endParaRPr lang="en-GB" sz="800" dirty="0">
              <a:solidFill>
                <a:schemeClr val="tx1"/>
              </a:solidFill>
            </a:endParaRPr>
          </a:p>
        </p:txBody>
      </p:sp>
      <p:cxnSp>
        <p:nvCxnSpPr>
          <p:cNvPr id="340" name="Straight Arrow Connector 339"/>
          <p:cNvCxnSpPr>
            <a:stCxn id="339" idx="1"/>
          </p:cNvCxnSpPr>
          <p:nvPr/>
        </p:nvCxnSpPr>
        <p:spPr>
          <a:xfrm flipH="1">
            <a:off x="6205890" y="1482955"/>
            <a:ext cx="1784388" cy="469214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Arrow Connector 340"/>
          <p:cNvCxnSpPr>
            <a:stCxn id="339" idx="1"/>
            <a:endCxn id="311" idx="2"/>
          </p:cNvCxnSpPr>
          <p:nvPr/>
        </p:nvCxnSpPr>
        <p:spPr>
          <a:xfrm flipH="1">
            <a:off x="6554130" y="1482955"/>
            <a:ext cx="1436148" cy="89650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Arrow Connector 341"/>
          <p:cNvCxnSpPr>
            <a:stCxn id="339" idx="1"/>
            <a:endCxn id="323" idx="1"/>
          </p:cNvCxnSpPr>
          <p:nvPr/>
        </p:nvCxnSpPr>
        <p:spPr>
          <a:xfrm flipH="1">
            <a:off x="6882236" y="1482955"/>
            <a:ext cx="1108042" cy="1021993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TextBox 342"/>
          <p:cNvSpPr txBox="1"/>
          <p:nvPr/>
        </p:nvSpPr>
        <p:spPr>
          <a:xfrm rot="16200000">
            <a:off x="7908960" y="1960826"/>
            <a:ext cx="1209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FFC000"/>
                </a:solidFill>
              </a:rPr>
              <a:t>ADC values per  channel</a:t>
            </a:r>
          </a:p>
          <a:p>
            <a:pPr algn="ctr"/>
            <a:r>
              <a:rPr lang="en-US" sz="700" b="1" dirty="0" smtClean="0">
                <a:solidFill>
                  <a:srgbClr val="FFC000"/>
                </a:solidFill>
              </a:rPr>
              <a:t>(raw beam loss values)</a:t>
            </a:r>
            <a:endParaRPr lang="en-GB" sz="700" b="1" dirty="0">
              <a:solidFill>
                <a:srgbClr val="FFC000"/>
              </a:solidFill>
            </a:endParaRPr>
          </a:p>
        </p:txBody>
      </p:sp>
      <p:sp>
        <p:nvSpPr>
          <p:cNvPr id="344" name="Rectangle 343"/>
          <p:cNvSpPr/>
          <p:nvPr/>
        </p:nvSpPr>
        <p:spPr>
          <a:xfrm>
            <a:off x="8998303" y="2585119"/>
            <a:ext cx="1987380" cy="120230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sp>
        <p:nvSpPr>
          <p:cNvPr id="345" name="TextBox 344"/>
          <p:cNvSpPr txBox="1"/>
          <p:nvPr/>
        </p:nvSpPr>
        <p:spPr>
          <a:xfrm>
            <a:off x="10297653" y="3632849"/>
            <a:ext cx="7521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 smtClean="0"/>
              <a:t>BI_BLMDMP #1</a:t>
            </a:r>
          </a:p>
        </p:txBody>
      </p:sp>
      <p:sp>
        <p:nvSpPr>
          <p:cNvPr id="346" name="TextBox 345"/>
          <p:cNvSpPr txBox="1"/>
          <p:nvPr/>
        </p:nvSpPr>
        <p:spPr>
          <a:xfrm>
            <a:off x="5690083" y="1860919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ch0</a:t>
            </a:r>
            <a:endParaRPr lang="en-GB" sz="800" dirty="0"/>
          </a:p>
        </p:txBody>
      </p:sp>
      <p:sp>
        <p:nvSpPr>
          <p:cNvPr id="347" name="TextBox 346"/>
          <p:cNvSpPr txBox="1"/>
          <p:nvPr/>
        </p:nvSpPr>
        <p:spPr>
          <a:xfrm>
            <a:off x="5687943" y="2026198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ch1</a:t>
            </a:r>
            <a:endParaRPr lang="en-GB" sz="800" dirty="0"/>
          </a:p>
        </p:txBody>
      </p:sp>
      <p:sp>
        <p:nvSpPr>
          <p:cNvPr id="348" name="TextBox 347"/>
          <p:cNvSpPr txBox="1"/>
          <p:nvPr/>
        </p:nvSpPr>
        <p:spPr>
          <a:xfrm>
            <a:off x="5687942" y="2187180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ch2</a:t>
            </a:r>
            <a:endParaRPr lang="en-GB" sz="800" dirty="0"/>
          </a:p>
        </p:txBody>
      </p:sp>
      <p:sp>
        <p:nvSpPr>
          <p:cNvPr id="349" name="TextBox 348"/>
          <p:cNvSpPr txBox="1"/>
          <p:nvPr/>
        </p:nvSpPr>
        <p:spPr>
          <a:xfrm>
            <a:off x="5685802" y="2352459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ch3</a:t>
            </a:r>
            <a:endParaRPr lang="en-GB" sz="800" dirty="0"/>
          </a:p>
        </p:txBody>
      </p:sp>
      <p:sp>
        <p:nvSpPr>
          <p:cNvPr id="350" name="TextBox 349"/>
          <p:cNvSpPr txBox="1"/>
          <p:nvPr/>
        </p:nvSpPr>
        <p:spPr>
          <a:xfrm>
            <a:off x="5687947" y="2515586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ch4</a:t>
            </a:r>
            <a:endParaRPr lang="en-GB" sz="800" dirty="0"/>
          </a:p>
        </p:txBody>
      </p:sp>
      <p:sp>
        <p:nvSpPr>
          <p:cNvPr id="351" name="TextBox 350"/>
          <p:cNvSpPr txBox="1"/>
          <p:nvPr/>
        </p:nvSpPr>
        <p:spPr>
          <a:xfrm>
            <a:off x="5685807" y="2680865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ch5</a:t>
            </a:r>
            <a:endParaRPr lang="en-GB" sz="800" dirty="0"/>
          </a:p>
        </p:txBody>
      </p:sp>
      <p:sp>
        <p:nvSpPr>
          <p:cNvPr id="352" name="TextBox 351"/>
          <p:cNvSpPr txBox="1"/>
          <p:nvPr/>
        </p:nvSpPr>
        <p:spPr>
          <a:xfrm>
            <a:off x="5685806" y="2841847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ch6</a:t>
            </a:r>
            <a:endParaRPr lang="en-GB" sz="800" dirty="0"/>
          </a:p>
        </p:txBody>
      </p:sp>
      <p:sp>
        <p:nvSpPr>
          <p:cNvPr id="353" name="TextBox 352"/>
          <p:cNvSpPr txBox="1"/>
          <p:nvPr/>
        </p:nvSpPr>
        <p:spPr>
          <a:xfrm>
            <a:off x="5683666" y="3013565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ch7</a:t>
            </a:r>
            <a:endParaRPr lang="en-GB" sz="800" dirty="0"/>
          </a:p>
        </p:txBody>
      </p:sp>
      <p:sp>
        <p:nvSpPr>
          <p:cNvPr id="354" name="Oval 353"/>
          <p:cNvSpPr/>
          <p:nvPr/>
        </p:nvSpPr>
        <p:spPr>
          <a:xfrm>
            <a:off x="7402468" y="903808"/>
            <a:ext cx="967917" cy="1955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SIS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55" name="Rectangle 354"/>
          <p:cNvSpPr/>
          <p:nvPr/>
        </p:nvSpPr>
        <p:spPr>
          <a:xfrm>
            <a:off x="11284330" y="1801103"/>
            <a:ext cx="576406" cy="1931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BIS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356" name="Rectangle 355"/>
          <p:cNvSpPr/>
          <p:nvPr/>
        </p:nvSpPr>
        <p:spPr>
          <a:xfrm>
            <a:off x="11339509" y="3081023"/>
            <a:ext cx="473217" cy="265242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CIBU</a:t>
            </a:r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10691730" y="5561407"/>
            <a:ext cx="3754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FEC</a:t>
            </a:r>
          </a:p>
        </p:txBody>
      </p:sp>
      <p:cxnSp>
        <p:nvCxnSpPr>
          <p:cNvPr id="358" name="Straight Connector 357"/>
          <p:cNvCxnSpPr>
            <a:stCxn id="521" idx="3"/>
            <a:endCxn id="356" idx="1"/>
          </p:cNvCxnSpPr>
          <p:nvPr/>
        </p:nvCxnSpPr>
        <p:spPr>
          <a:xfrm flipV="1">
            <a:off x="10950307" y="3213644"/>
            <a:ext cx="389202" cy="6767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Straight Arrow Connector 358"/>
          <p:cNvCxnSpPr>
            <a:stCxn id="339" idx="0"/>
            <a:endCxn id="354" idx="5"/>
          </p:cNvCxnSpPr>
          <p:nvPr/>
        </p:nvCxnSpPr>
        <p:spPr>
          <a:xfrm flipH="1" flipV="1">
            <a:off x="8228637" y="1070722"/>
            <a:ext cx="285292" cy="32514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Straight Connector 359"/>
          <p:cNvCxnSpPr>
            <a:stCxn id="356" idx="0"/>
            <a:endCxn id="355" idx="2"/>
          </p:cNvCxnSpPr>
          <p:nvPr/>
        </p:nvCxnSpPr>
        <p:spPr>
          <a:xfrm flipH="1" flipV="1">
            <a:off x="11572533" y="1994286"/>
            <a:ext cx="3585" cy="1086737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/>
          <p:cNvSpPr txBox="1"/>
          <p:nvPr/>
        </p:nvSpPr>
        <p:spPr>
          <a:xfrm>
            <a:off x="4128701" y="1334991"/>
            <a:ext cx="479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B0F0"/>
                </a:solidFill>
              </a:rPr>
              <a:t>SPS</a:t>
            </a:r>
          </a:p>
        </p:txBody>
      </p:sp>
      <p:sp>
        <p:nvSpPr>
          <p:cNvPr id="362" name="TextBox 361"/>
          <p:cNvSpPr txBox="1"/>
          <p:nvPr/>
        </p:nvSpPr>
        <p:spPr>
          <a:xfrm>
            <a:off x="9465403" y="3766855"/>
            <a:ext cx="92044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>
                    <a:lumMod val="75000"/>
                  </a:schemeClr>
                </a:solidFill>
              </a:rPr>
              <a:t>Steen Jensen, BE-BI-SW</a:t>
            </a:r>
            <a:endParaRPr lang="en-GB" sz="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63" name="Picture 3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642" y="2690554"/>
            <a:ext cx="137638" cy="162280"/>
          </a:xfrm>
          <a:prstGeom prst="rect">
            <a:avLst/>
          </a:prstGeom>
        </p:spPr>
      </p:pic>
      <p:sp>
        <p:nvSpPr>
          <p:cNvPr id="364" name="TextBox 363"/>
          <p:cNvSpPr txBox="1"/>
          <p:nvPr/>
        </p:nvSpPr>
        <p:spPr>
          <a:xfrm rot="20694230">
            <a:off x="6173308" y="1858975"/>
            <a:ext cx="7895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Integrator gain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5" name="TextBox 364"/>
          <p:cNvSpPr txBox="1"/>
          <p:nvPr/>
        </p:nvSpPr>
        <p:spPr>
          <a:xfrm rot="19660933">
            <a:off x="6509827" y="1990890"/>
            <a:ext cx="83794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Channel selection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6" name="TextBox 365"/>
          <p:cNvSpPr txBox="1"/>
          <p:nvPr/>
        </p:nvSpPr>
        <p:spPr>
          <a:xfrm rot="19032106">
            <a:off x="6719275" y="2108895"/>
            <a:ext cx="7895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Amplifier gain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8750934" y="2958885"/>
            <a:ext cx="2577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/8</a:t>
            </a:r>
            <a:endParaRPr lang="en-GB" sz="600" b="1" dirty="0"/>
          </a:p>
        </p:txBody>
      </p:sp>
      <p:sp>
        <p:nvSpPr>
          <p:cNvPr id="368" name="Oval 367"/>
          <p:cNvSpPr/>
          <p:nvPr/>
        </p:nvSpPr>
        <p:spPr>
          <a:xfrm>
            <a:off x="7242045" y="3507449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9" name="Oval 368"/>
          <p:cNvSpPr/>
          <p:nvPr/>
        </p:nvSpPr>
        <p:spPr>
          <a:xfrm>
            <a:off x="7306478" y="3625962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0" name="Oval 369"/>
          <p:cNvSpPr/>
          <p:nvPr/>
        </p:nvSpPr>
        <p:spPr>
          <a:xfrm>
            <a:off x="7371599" y="3741707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1" name="Rectangle 370"/>
          <p:cNvSpPr/>
          <p:nvPr/>
        </p:nvSpPr>
        <p:spPr>
          <a:xfrm>
            <a:off x="7398402" y="3891146"/>
            <a:ext cx="1382367" cy="152932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/>
          </a:p>
        </p:txBody>
      </p:sp>
      <p:cxnSp>
        <p:nvCxnSpPr>
          <p:cNvPr id="372" name="Straight Connector 371"/>
          <p:cNvCxnSpPr>
            <a:stCxn id="391" idx="4"/>
            <a:endCxn id="383" idx="1"/>
          </p:cNvCxnSpPr>
          <p:nvPr/>
        </p:nvCxnSpPr>
        <p:spPr>
          <a:xfrm>
            <a:off x="5118088" y="4054676"/>
            <a:ext cx="238487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/>
          <p:cNvCxnSpPr>
            <a:stCxn id="383" idx="3"/>
            <a:endCxn id="375" idx="1"/>
          </p:cNvCxnSpPr>
          <p:nvPr/>
        </p:nvCxnSpPr>
        <p:spPr>
          <a:xfrm>
            <a:off x="7640285" y="4054676"/>
            <a:ext cx="240441" cy="34942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4" name="Rectangle 373"/>
          <p:cNvSpPr/>
          <p:nvPr/>
        </p:nvSpPr>
        <p:spPr>
          <a:xfrm>
            <a:off x="7880726" y="4372389"/>
            <a:ext cx="249299" cy="50735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7880726" y="4372389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6" name="Rectangle 375"/>
          <p:cNvSpPr/>
          <p:nvPr/>
        </p:nvSpPr>
        <p:spPr>
          <a:xfrm>
            <a:off x="7880726" y="4435808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7" name="Rectangle 376"/>
          <p:cNvSpPr/>
          <p:nvPr/>
        </p:nvSpPr>
        <p:spPr>
          <a:xfrm>
            <a:off x="7880726" y="4499227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8" name="Rectangle 377"/>
          <p:cNvSpPr/>
          <p:nvPr/>
        </p:nvSpPr>
        <p:spPr>
          <a:xfrm>
            <a:off x="7880726" y="4562646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Rectangle 378"/>
          <p:cNvSpPr/>
          <p:nvPr/>
        </p:nvSpPr>
        <p:spPr>
          <a:xfrm>
            <a:off x="7880726" y="4626065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0" name="Rectangle 379"/>
          <p:cNvSpPr/>
          <p:nvPr/>
        </p:nvSpPr>
        <p:spPr>
          <a:xfrm>
            <a:off x="7880726" y="4689484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1" name="Rectangle 380"/>
          <p:cNvSpPr/>
          <p:nvPr/>
        </p:nvSpPr>
        <p:spPr>
          <a:xfrm>
            <a:off x="7880726" y="4752903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2" name="Rectangle 381"/>
          <p:cNvSpPr/>
          <p:nvPr/>
        </p:nvSpPr>
        <p:spPr>
          <a:xfrm>
            <a:off x="7880726" y="4816322"/>
            <a:ext cx="45448" cy="6341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3" name="Rectangle 382"/>
          <p:cNvSpPr/>
          <p:nvPr/>
        </p:nvSpPr>
        <p:spPr>
          <a:xfrm>
            <a:off x="7502966" y="3972429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4" name="Rectangle 383"/>
          <p:cNvSpPr/>
          <p:nvPr/>
        </p:nvSpPr>
        <p:spPr>
          <a:xfrm>
            <a:off x="7502966" y="4138031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5" name="Rectangle 384"/>
          <p:cNvSpPr/>
          <p:nvPr/>
        </p:nvSpPr>
        <p:spPr>
          <a:xfrm>
            <a:off x="7502966" y="4301074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6" name="Rectangle 385"/>
          <p:cNvSpPr/>
          <p:nvPr/>
        </p:nvSpPr>
        <p:spPr>
          <a:xfrm>
            <a:off x="7502966" y="4466676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7" name="Rectangle 386"/>
          <p:cNvSpPr/>
          <p:nvPr/>
        </p:nvSpPr>
        <p:spPr>
          <a:xfrm>
            <a:off x="7502966" y="4630827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8" name="Rectangle 387"/>
          <p:cNvSpPr/>
          <p:nvPr/>
        </p:nvSpPr>
        <p:spPr>
          <a:xfrm>
            <a:off x="7502966" y="4794048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89" name="Rectangle 388"/>
          <p:cNvSpPr/>
          <p:nvPr/>
        </p:nvSpPr>
        <p:spPr>
          <a:xfrm>
            <a:off x="7502966" y="4959472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90" name="Rectangle 389"/>
          <p:cNvSpPr/>
          <p:nvPr/>
        </p:nvSpPr>
        <p:spPr>
          <a:xfrm>
            <a:off x="7502966" y="5122693"/>
            <a:ext cx="137319" cy="1644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dirty="0">
              <a:solidFill>
                <a:schemeClr val="tx1"/>
              </a:solidFill>
            </a:endParaRPr>
          </a:p>
        </p:txBody>
      </p:sp>
      <p:sp>
        <p:nvSpPr>
          <p:cNvPr id="391" name="Flowchart: Direct Access Storage 390"/>
          <p:cNvSpPr/>
          <p:nvPr/>
        </p:nvSpPr>
        <p:spPr>
          <a:xfrm>
            <a:off x="4844672" y="3999848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2" name="TextBox 391"/>
          <p:cNvSpPr txBox="1"/>
          <p:nvPr/>
        </p:nvSpPr>
        <p:spPr>
          <a:xfrm>
            <a:off x="4771119" y="3959962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393" name="Flowchart: Direct Access Storage 392"/>
          <p:cNvSpPr/>
          <p:nvPr/>
        </p:nvSpPr>
        <p:spPr>
          <a:xfrm>
            <a:off x="4815246" y="4165450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4" name="Flowchart: Direct Access Storage 393"/>
          <p:cNvSpPr/>
          <p:nvPr/>
        </p:nvSpPr>
        <p:spPr>
          <a:xfrm>
            <a:off x="4771954" y="4328493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5" name="Flowchart: Direct Access Storage 394"/>
          <p:cNvSpPr/>
          <p:nvPr/>
        </p:nvSpPr>
        <p:spPr>
          <a:xfrm>
            <a:off x="4739641" y="4493295"/>
            <a:ext cx="273416" cy="109656"/>
          </a:xfrm>
          <a:prstGeom prst="flowChartMagneticDrum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6" name="Straight Connector 395"/>
          <p:cNvCxnSpPr>
            <a:stCxn id="393" idx="4"/>
            <a:endCxn id="384" idx="1"/>
          </p:cNvCxnSpPr>
          <p:nvPr/>
        </p:nvCxnSpPr>
        <p:spPr>
          <a:xfrm>
            <a:off x="5088662" y="4220278"/>
            <a:ext cx="24143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/>
          <p:cNvCxnSpPr>
            <a:stCxn id="394" idx="4"/>
            <a:endCxn id="385" idx="1"/>
          </p:cNvCxnSpPr>
          <p:nvPr/>
        </p:nvCxnSpPr>
        <p:spPr>
          <a:xfrm>
            <a:off x="5045370" y="4383321"/>
            <a:ext cx="245759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>
            <a:stCxn id="395" idx="4"/>
            <a:endCxn id="386" idx="1"/>
          </p:cNvCxnSpPr>
          <p:nvPr/>
        </p:nvCxnSpPr>
        <p:spPr>
          <a:xfrm>
            <a:off x="5013057" y="4548123"/>
            <a:ext cx="2489909" cy="8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398"/>
          <p:cNvCxnSpPr/>
          <p:nvPr/>
        </p:nvCxnSpPr>
        <p:spPr>
          <a:xfrm flipV="1">
            <a:off x="4915471" y="4713074"/>
            <a:ext cx="2586077" cy="38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/>
          <p:nvPr/>
        </p:nvCxnSpPr>
        <p:spPr>
          <a:xfrm flipV="1">
            <a:off x="4863682" y="4876295"/>
            <a:ext cx="2658201" cy="38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/>
          <p:nvPr/>
        </p:nvCxnSpPr>
        <p:spPr>
          <a:xfrm flipV="1">
            <a:off x="5247296" y="5041719"/>
            <a:ext cx="2254090" cy="38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/>
          <p:nvPr/>
        </p:nvCxnSpPr>
        <p:spPr>
          <a:xfrm>
            <a:off x="5258614" y="5204525"/>
            <a:ext cx="2244065" cy="41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>
            <a:stCxn id="384" idx="3"/>
            <a:endCxn id="376" idx="1"/>
          </p:cNvCxnSpPr>
          <p:nvPr/>
        </p:nvCxnSpPr>
        <p:spPr>
          <a:xfrm>
            <a:off x="7640285" y="4220278"/>
            <a:ext cx="240441" cy="24724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>
            <a:stCxn id="385" idx="3"/>
            <a:endCxn id="377" idx="1"/>
          </p:cNvCxnSpPr>
          <p:nvPr/>
        </p:nvCxnSpPr>
        <p:spPr>
          <a:xfrm>
            <a:off x="7640285" y="4383321"/>
            <a:ext cx="240441" cy="1476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404"/>
          <p:cNvCxnSpPr>
            <a:stCxn id="386" idx="3"/>
            <a:endCxn id="378" idx="1"/>
          </p:cNvCxnSpPr>
          <p:nvPr/>
        </p:nvCxnSpPr>
        <p:spPr>
          <a:xfrm>
            <a:off x="7640285" y="4548923"/>
            <a:ext cx="240441" cy="4543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Straight Connector 405"/>
          <p:cNvCxnSpPr>
            <a:stCxn id="387" idx="3"/>
            <a:endCxn id="379" idx="1"/>
          </p:cNvCxnSpPr>
          <p:nvPr/>
        </p:nvCxnSpPr>
        <p:spPr>
          <a:xfrm flipV="1">
            <a:off x="7640285" y="4657775"/>
            <a:ext cx="240441" cy="55299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>
            <a:stCxn id="388" idx="3"/>
            <a:endCxn id="380" idx="1"/>
          </p:cNvCxnSpPr>
          <p:nvPr/>
        </p:nvCxnSpPr>
        <p:spPr>
          <a:xfrm flipV="1">
            <a:off x="7640285" y="4721194"/>
            <a:ext cx="240441" cy="15510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Straight Connector 407"/>
          <p:cNvCxnSpPr>
            <a:stCxn id="389" idx="3"/>
            <a:endCxn id="381" idx="1"/>
          </p:cNvCxnSpPr>
          <p:nvPr/>
        </p:nvCxnSpPr>
        <p:spPr>
          <a:xfrm flipV="1">
            <a:off x="7640285" y="4784613"/>
            <a:ext cx="240441" cy="25710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>
            <a:stCxn id="390" idx="3"/>
            <a:endCxn id="382" idx="1"/>
          </p:cNvCxnSpPr>
          <p:nvPr/>
        </p:nvCxnSpPr>
        <p:spPr>
          <a:xfrm flipV="1">
            <a:off x="7640285" y="4848032"/>
            <a:ext cx="240441" cy="35690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Rectangle 409"/>
          <p:cNvSpPr/>
          <p:nvPr/>
        </p:nvSpPr>
        <p:spPr>
          <a:xfrm rot="1366684">
            <a:off x="7866346" y="4318509"/>
            <a:ext cx="317761" cy="110982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411" name="Rectangle 410"/>
          <p:cNvSpPr/>
          <p:nvPr/>
        </p:nvSpPr>
        <p:spPr>
          <a:xfrm rot="20233316" flipV="1">
            <a:off x="7868677" y="4824726"/>
            <a:ext cx="331495" cy="110982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412" name="Straight Connector 411"/>
          <p:cNvCxnSpPr/>
          <p:nvPr/>
        </p:nvCxnSpPr>
        <p:spPr>
          <a:xfrm>
            <a:off x="7879702" y="4374275"/>
            <a:ext cx="250489" cy="10518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/>
          <p:cNvCxnSpPr/>
          <p:nvPr/>
        </p:nvCxnSpPr>
        <p:spPr>
          <a:xfrm flipV="1">
            <a:off x="7884725" y="4777545"/>
            <a:ext cx="244728" cy="10276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" name="TextBox 413"/>
          <p:cNvSpPr txBox="1"/>
          <p:nvPr/>
        </p:nvSpPr>
        <p:spPr>
          <a:xfrm>
            <a:off x="4743874" y="4129002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415" name="TextBox 414"/>
          <p:cNvSpPr txBox="1"/>
          <p:nvPr/>
        </p:nvSpPr>
        <p:spPr>
          <a:xfrm>
            <a:off x="4706348" y="4289842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sp>
        <p:nvSpPr>
          <p:cNvPr id="416" name="TextBox 415"/>
          <p:cNvSpPr txBox="1"/>
          <p:nvPr/>
        </p:nvSpPr>
        <p:spPr>
          <a:xfrm>
            <a:off x="4675434" y="4453143"/>
            <a:ext cx="3332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BLM</a:t>
            </a:r>
            <a:endParaRPr lang="en-GB" sz="600" dirty="0"/>
          </a:p>
        </p:txBody>
      </p:sp>
      <p:cxnSp>
        <p:nvCxnSpPr>
          <p:cNvPr id="417" name="Straight Connector 416"/>
          <p:cNvCxnSpPr>
            <a:stCxn id="374" idx="3"/>
            <a:endCxn id="418" idx="3"/>
          </p:cNvCxnSpPr>
          <p:nvPr/>
        </p:nvCxnSpPr>
        <p:spPr>
          <a:xfrm flipV="1">
            <a:off x="8130025" y="4625088"/>
            <a:ext cx="81571" cy="97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Isosceles Triangle 417"/>
          <p:cNvSpPr/>
          <p:nvPr/>
        </p:nvSpPr>
        <p:spPr>
          <a:xfrm rot="5400000">
            <a:off x="8182987" y="4504835"/>
            <a:ext cx="297724" cy="24050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9" name="Rectangle 418"/>
          <p:cNvSpPr/>
          <p:nvPr/>
        </p:nvSpPr>
        <p:spPr>
          <a:xfrm>
            <a:off x="8507708" y="4566344"/>
            <a:ext cx="171286" cy="1191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420" name="Straight Connector 419"/>
          <p:cNvCxnSpPr>
            <a:stCxn id="418" idx="0"/>
            <a:endCxn id="419" idx="1"/>
          </p:cNvCxnSpPr>
          <p:nvPr/>
        </p:nvCxnSpPr>
        <p:spPr>
          <a:xfrm>
            <a:off x="8452102" y="4625088"/>
            <a:ext cx="55606" cy="8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TextBox 420"/>
          <p:cNvSpPr txBox="1"/>
          <p:nvPr/>
        </p:nvSpPr>
        <p:spPr>
          <a:xfrm>
            <a:off x="7337312" y="5235804"/>
            <a:ext cx="54254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600" dirty="0" smtClean="0"/>
              <a:t>Integrators</a:t>
            </a:r>
            <a:endParaRPr lang="en-GB" sz="600" dirty="0"/>
          </a:p>
        </p:txBody>
      </p:sp>
      <p:sp>
        <p:nvSpPr>
          <p:cNvPr id="422" name="TextBox 421"/>
          <p:cNvSpPr txBox="1"/>
          <p:nvPr/>
        </p:nvSpPr>
        <p:spPr>
          <a:xfrm>
            <a:off x="7780759" y="4850854"/>
            <a:ext cx="54254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Multiplexer</a:t>
            </a:r>
            <a:endParaRPr lang="en-GB" sz="600" dirty="0"/>
          </a:p>
        </p:txBody>
      </p:sp>
      <p:sp>
        <p:nvSpPr>
          <p:cNvPr id="423" name="TextBox 422"/>
          <p:cNvSpPr txBox="1"/>
          <p:nvPr/>
        </p:nvSpPr>
        <p:spPr>
          <a:xfrm>
            <a:off x="8096206" y="4741581"/>
            <a:ext cx="4932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Amplifier</a:t>
            </a:r>
            <a:endParaRPr lang="en-GB" sz="600" dirty="0"/>
          </a:p>
        </p:txBody>
      </p:sp>
      <p:sp>
        <p:nvSpPr>
          <p:cNvPr id="424" name="TextBox 423"/>
          <p:cNvSpPr txBox="1"/>
          <p:nvPr/>
        </p:nvSpPr>
        <p:spPr>
          <a:xfrm>
            <a:off x="8424912" y="4665943"/>
            <a:ext cx="3368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ADC</a:t>
            </a:r>
            <a:endParaRPr lang="en-GB" sz="600" dirty="0"/>
          </a:p>
        </p:txBody>
      </p:sp>
      <p:pic>
        <p:nvPicPr>
          <p:cNvPr id="425" name="Picture 4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522" y="3974689"/>
            <a:ext cx="121516" cy="164092"/>
          </a:xfrm>
          <a:prstGeom prst="rect">
            <a:avLst/>
          </a:prstGeom>
        </p:spPr>
      </p:pic>
      <p:pic>
        <p:nvPicPr>
          <p:cNvPr id="426" name="Picture 4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522" y="4139148"/>
            <a:ext cx="121516" cy="164092"/>
          </a:xfrm>
          <a:prstGeom prst="rect">
            <a:avLst/>
          </a:prstGeom>
        </p:spPr>
      </p:pic>
      <p:pic>
        <p:nvPicPr>
          <p:cNvPr id="427" name="Picture 4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698" y="4303257"/>
            <a:ext cx="121516" cy="164092"/>
          </a:xfrm>
          <a:prstGeom prst="rect">
            <a:avLst/>
          </a:prstGeom>
        </p:spPr>
      </p:pic>
      <p:pic>
        <p:nvPicPr>
          <p:cNvPr id="428" name="Picture 4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698" y="4467716"/>
            <a:ext cx="121516" cy="164092"/>
          </a:xfrm>
          <a:prstGeom prst="rect">
            <a:avLst/>
          </a:prstGeom>
        </p:spPr>
      </p:pic>
      <p:pic>
        <p:nvPicPr>
          <p:cNvPr id="429" name="Picture 4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551" y="4632449"/>
            <a:ext cx="121516" cy="164092"/>
          </a:xfrm>
          <a:prstGeom prst="rect">
            <a:avLst/>
          </a:prstGeom>
        </p:spPr>
      </p:pic>
      <p:pic>
        <p:nvPicPr>
          <p:cNvPr id="430" name="Picture 4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551" y="4796908"/>
            <a:ext cx="121516" cy="164092"/>
          </a:xfrm>
          <a:prstGeom prst="rect">
            <a:avLst/>
          </a:prstGeom>
        </p:spPr>
      </p:pic>
      <p:pic>
        <p:nvPicPr>
          <p:cNvPr id="431" name="Picture 4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727" y="4961017"/>
            <a:ext cx="121516" cy="164092"/>
          </a:xfrm>
          <a:prstGeom prst="rect">
            <a:avLst/>
          </a:prstGeom>
        </p:spPr>
      </p:pic>
      <p:pic>
        <p:nvPicPr>
          <p:cNvPr id="432" name="Picture 4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727" y="5125476"/>
            <a:ext cx="121516" cy="164092"/>
          </a:xfrm>
          <a:prstGeom prst="rect">
            <a:avLst/>
          </a:prstGeom>
        </p:spPr>
      </p:pic>
      <p:sp>
        <p:nvSpPr>
          <p:cNvPr id="433" name="TextBox 432"/>
          <p:cNvSpPr txBox="1"/>
          <p:nvPr/>
        </p:nvSpPr>
        <p:spPr>
          <a:xfrm>
            <a:off x="7092076" y="3906628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ch32</a:t>
            </a:r>
            <a:endParaRPr lang="en-GB" sz="800" dirty="0"/>
          </a:p>
        </p:txBody>
      </p:sp>
      <p:sp>
        <p:nvSpPr>
          <p:cNvPr id="434" name="TextBox 433"/>
          <p:cNvSpPr txBox="1"/>
          <p:nvPr/>
        </p:nvSpPr>
        <p:spPr>
          <a:xfrm>
            <a:off x="7089936" y="4071907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ch33</a:t>
            </a:r>
            <a:endParaRPr lang="en-GB" sz="800" dirty="0"/>
          </a:p>
        </p:txBody>
      </p:sp>
      <p:sp>
        <p:nvSpPr>
          <p:cNvPr id="435" name="TextBox 434"/>
          <p:cNvSpPr txBox="1"/>
          <p:nvPr/>
        </p:nvSpPr>
        <p:spPr>
          <a:xfrm>
            <a:off x="7089935" y="4232889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ch34</a:t>
            </a:r>
            <a:endParaRPr lang="en-GB" sz="800" dirty="0"/>
          </a:p>
        </p:txBody>
      </p:sp>
      <p:sp>
        <p:nvSpPr>
          <p:cNvPr id="436" name="TextBox 435"/>
          <p:cNvSpPr txBox="1"/>
          <p:nvPr/>
        </p:nvSpPr>
        <p:spPr>
          <a:xfrm>
            <a:off x="7087795" y="4398168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ch35</a:t>
            </a:r>
            <a:endParaRPr lang="en-GB" sz="800" dirty="0"/>
          </a:p>
        </p:txBody>
      </p:sp>
      <p:sp>
        <p:nvSpPr>
          <p:cNvPr id="437" name="TextBox 436"/>
          <p:cNvSpPr txBox="1"/>
          <p:nvPr/>
        </p:nvSpPr>
        <p:spPr>
          <a:xfrm>
            <a:off x="7089940" y="4561295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ch36</a:t>
            </a:r>
            <a:endParaRPr lang="en-GB" sz="800" dirty="0"/>
          </a:p>
        </p:txBody>
      </p:sp>
      <p:sp>
        <p:nvSpPr>
          <p:cNvPr id="438" name="TextBox 437"/>
          <p:cNvSpPr txBox="1"/>
          <p:nvPr/>
        </p:nvSpPr>
        <p:spPr>
          <a:xfrm>
            <a:off x="7087800" y="4726574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ch37</a:t>
            </a:r>
            <a:endParaRPr lang="en-GB" sz="800" dirty="0"/>
          </a:p>
        </p:txBody>
      </p:sp>
      <p:sp>
        <p:nvSpPr>
          <p:cNvPr id="439" name="TextBox 438"/>
          <p:cNvSpPr txBox="1"/>
          <p:nvPr/>
        </p:nvSpPr>
        <p:spPr>
          <a:xfrm>
            <a:off x="7087799" y="4887556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ch38</a:t>
            </a:r>
            <a:endParaRPr lang="en-GB" sz="800" dirty="0"/>
          </a:p>
        </p:txBody>
      </p:sp>
      <p:sp>
        <p:nvSpPr>
          <p:cNvPr id="440" name="TextBox 439"/>
          <p:cNvSpPr txBox="1"/>
          <p:nvPr/>
        </p:nvSpPr>
        <p:spPr>
          <a:xfrm>
            <a:off x="7085659" y="5059274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ch39</a:t>
            </a:r>
            <a:endParaRPr lang="en-GB" sz="800" dirty="0"/>
          </a:p>
        </p:txBody>
      </p:sp>
      <p:sp>
        <p:nvSpPr>
          <p:cNvPr id="441" name="TextBox 440"/>
          <p:cNvSpPr txBox="1"/>
          <p:nvPr/>
        </p:nvSpPr>
        <p:spPr>
          <a:xfrm>
            <a:off x="7872357" y="5270361"/>
            <a:ext cx="99738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 smtClean="0"/>
              <a:t>BI_BLMADC #N, N &lt;=4</a:t>
            </a:r>
          </a:p>
        </p:txBody>
      </p:sp>
      <p:cxnSp>
        <p:nvCxnSpPr>
          <p:cNvPr id="442" name="Elbow Connector 441"/>
          <p:cNvCxnSpPr>
            <a:stCxn id="324" idx="3"/>
            <a:endCxn id="339" idx="2"/>
          </p:cNvCxnSpPr>
          <p:nvPr/>
        </p:nvCxnSpPr>
        <p:spPr>
          <a:xfrm flipV="1">
            <a:off x="7229381" y="1570040"/>
            <a:ext cx="1284548" cy="1010155"/>
          </a:xfrm>
          <a:prstGeom prst="bentConnector2">
            <a:avLst/>
          </a:prstGeom>
          <a:ln w="127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Elbow Connector 442"/>
          <p:cNvCxnSpPr>
            <a:stCxn id="419" idx="0"/>
            <a:endCxn id="339" idx="2"/>
          </p:cNvCxnSpPr>
          <p:nvPr/>
        </p:nvCxnSpPr>
        <p:spPr>
          <a:xfrm rot="16200000" flipV="1">
            <a:off x="7055488" y="3028481"/>
            <a:ext cx="2996304" cy="79422"/>
          </a:xfrm>
          <a:prstGeom prst="bentConnector3">
            <a:avLst>
              <a:gd name="adj1" fmla="val 66314"/>
            </a:avLst>
          </a:prstGeom>
          <a:ln w="127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Straight Arrow Connector 443"/>
          <p:cNvCxnSpPr/>
          <p:nvPr/>
        </p:nvCxnSpPr>
        <p:spPr>
          <a:xfrm flipH="1">
            <a:off x="7657154" y="1575827"/>
            <a:ext cx="578431" cy="2423075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Straight Arrow Connector 444"/>
          <p:cNvCxnSpPr/>
          <p:nvPr/>
        </p:nvCxnSpPr>
        <p:spPr>
          <a:xfrm flipH="1">
            <a:off x="8000126" y="1571813"/>
            <a:ext cx="235459" cy="2859089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Straight Arrow Connector 445"/>
          <p:cNvCxnSpPr>
            <a:endCxn id="418" idx="1"/>
          </p:cNvCxnSpPr>
          <p:nvPr/>
        </p:nvCxnSpPr>
        <p:spPr>
          <a:xfrm>
            <a:off x="8234371" y="1570037"/>
            <a:ext cx="97478" cy="298062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7" name="Oval 446"/>
          <p:cNvSpPr/>
          <p:nvPr/>
        </p:nvSpPr>
        <p:spPr>
          <a:xfrm>
            <a:off x="6285191" y="2127418"/>
            <a:ext cx="68896" cy="929365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8" name="Oval 447"/>
          <p:cNvSpPr/>
          <p:nvPr/>
        </p:nvSpPr>
        <p:spPr>
          <a:xfrm>
            <a:off x="7732429" y="4172324"/>
            <a:ext cx="68896" cy="556451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9" name="Elbow Connector 448"/>
          <p:cNvCxnSpPr>
            <a:stCxn id="447" idx="4"/>
            <a:endCxn id="481" idx="2"/>
          </p:cNvCxnSpPr>
          <p:nvPr/>
        </p:nvCxnSpPr>
        <p:spPr>
          <a:xfrm rot="16200000" flipH="1">
            <a:off x="7638500" y="1737922"/>
            <a:ext cx="42031" cy="267975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Elbow Connector 449"/>
          <p:cNvCxnSpPr>
            <a:stCxn id="448" idx="4"/>
            <a:endCxn id="508" idx="2"/>
          </p:cNvCxnSpPr>
          <p:nvPr/>
        </p:nvCxnSpPr>
        <p:spPr>
          <a:xfrm rot="5400000" flipH="1" flipV="1">
            <a:off x="7790997" y="3518720"/>
            <a:ext cx="1185935" cy="1234176"/>
          </a:xfrm>
          <a:prstGeom prst="bentConnector4">
            <a:avLst>
              <a:gd name="adj1" fmla="val -36143"/>
              <a:gd name="adj2" fmla="val 5302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TextBox 450"/>
          <p:cNvSpPr txBox="1"/>
          <p:nvPr/>
        </p:nvSpPr>
        <p:spPr>
          <a:xfrm>
            <a:off x="9038498" y="3017518"/>
            <a:ext cx="6278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Comparators</a:t>
            </a:r>
            <a:endParaRPr lang="en-GB" sz="600" dirty="0"/>
          </a:p>
        </p:txBody>
      </p:sp>
      <p:sp>
        <p:nvSpPr>
          <p:cNvPr id="452" name="Rectangle 451"/>
          <p:cNvSpPr/>
          <p:nvPr/>
        </p:nvSpPr>
        <p:spPr>
          <a:xfrm>
            <a:off x="9070089" y="2846744"/>
            <a:ext cx="220529" cy="7814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453" name="TextBox 452"/>
          <p:cNvSpPr txBox="1"/>
          <p:nvPr/>
        </p:nvSpPr>
        <p:spPr>
          <a:xfrm>
            <a:off x="8980521" y="2795432"/>
            <a:ext cx="40297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DAC1</a:t>
            </a:r>
            <a:endParaRPr lang="en-GB" sz="600" dirty="0"/>
          </a:p>
        </p:txBody>
      </p:sp>
      <p:sp>
        <p:nvSpPr>
          <p:cNvPr id="454" name="Isosceles Triangle 453"/>
          <p:cNvSpPr/>
          <p:nvPr/>
        </p:nvSpPr>
        <p:spPr>
          <a:xfrm rot="5400000">
            <a:off x="9215436" y="2944968"/>
            <a:ext cx="133247" cy="134101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5" name="Rectangle 454"/>
          <p:cNvSpPr/>
          <p:nvPr/>
        </p:nvSpPr>
        <p:spPr>
          <a:xfrm>
            <a:off x="9249765" y="2998949"/>
            <a:ext cx="25903" cy="313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456" name="Straight Connector 455"/>
          <p:cNvCxnSpPr/>
          <p:nvPr/>
        </p:nvCxnSpPr>
        <p:spPr>
          <a:xfrm>
            <a:off x="9230764" y="3030131"/>
            <a:ext cx="204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/>
          <p:cNvCxnSpPr/>
          <p:nvPr/>
        </p:nvCxnSpPr>
        <p:spPr>
          <a:xfrm>
            <a:off x="9275348" y="2998947"/>
            <a:ext cx="204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/>
          <p:cNvCxnSpPr/>
          <p:nvPr/>
        </p:nvCxnSpPr>
        <p:spPr>
          <a:xfrm>
            <a:off x="8972106" y="3051223"/>
            <a:ext cx="24314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58"/>
          <p:cNvCxnSpPr/>
          <p:nvPr/>
        </p:nvCxnSpPr>
        <p:spPr>
          <a:xfrm>
            <a:off x="9348644" y="3011601"/>
            <a:ext cx="166069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/>
          <p:cNvCxnSpPr/>
          <p:nvPr/>
        </p:nvCxnSpPr>
        <p:spPr>
          <a:xfrm>
            <a:off x="9183640" y="2980201"/>
            <a:ext cx="3285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Straight Connector 460"/>
          <p:cNvCxnSpPr/>
          <p:nvPr/>
        </p:nvCxnSpPr>
        <p:spPr>
          <a:xfrm>
            <a:off x="9180725" y="2922374"/>
            <a:ext cx="0" cy="5667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TextBox 461"/>
          <p:cNvSpPr txBox="1"/>
          <p:nvPr/>
        </p:nvSpPr>
        <p:spPr>
          <a:xfrm>
            <a:off x="8757084" y="3402986"/>
            <a:ext cx="2577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/8</a:t>
            </a:r>
            <a:endParaRPr lang="en-GB" sz="600" b="1" dirty="0"/>
          </a:p>
        </p:txBody>
      </p:sp>
      <p:sp>
        <p:nvSpPr>
          <p:cNvPr id="463" name="Rectangle 462"/>
          <p:cNvSpPr/>
          <p:nvPr/>
        </p:nvSpPr>
        <p:spPr>
          <a:xfrm>
            <a:off x="10199468" y="3133860"/>
            <a:ext cx="298515" cy="173099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464" name="Elbow Connector 463"/>
          <p:cNvCxnSpPr>
            <a:endCxn id="453" idx="0"/>
          </p:cNvCxnSpPr>
          <p:nvPr/>
        </p:nvCxnSpPr>
        <p:spPr>
          <a:xfrm rot="16200000" flipH="1">
            <a:off x="8312339" y="1925762"/>
            <a:ext cx="1225395" cy="51394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5" name="Rectangle 464"/>
          <p:cNvSpPr/>
          <p:nvPr/>
        </p:nvSpPr>
        <p:spPr>
          <a:xfrm>
            <a:off x="9431989" y="2850626"/>
            <a:ext cx="220529" cy="7814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466" name="TextBox 465"/>
          <p:cNvSpPr txBox="1"/>
          <p:nvPr/>
        </p:nvSpPr>
        <p:spPr>
          <a:xfrm>
            <a:off x="9342421" y="2799314"/>
            <a:ext cx="40297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DAC8</a:t>
            </a:r>
            <a:endParaRPr lang="en-GB" sz="600" dirty="0"/>
          </a:p>
        </p:txBody>
      </p:sp>
      <p:sp>
        <p:nvSpPr>
          <p:cNvPr id="467" name="Isosceles Triangle 466"/>
          <p:cNvSpPr/>
          <p:nvPr/>
        </p:nvSpPr>
        <p:spPr>
          <a:xfrm rot="5400000">
            <a:off x="9572446" y="3040528"/>
            <a:ext cx="133247" cy="134101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8" name="Rectangle 467"/>
          <p:cNvSpPr/>
          <p:nvPr/>
        </p:nvSpPr>
        <p:spPr>
          <a:xfrm>
            <a:off x="9606775" y="3094509"/>
            <a:ext cx="25903" cy="313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469" name="Straight Connector 468"/>
          <p:cNvCxnSpPr/>
          <p:nvPr/>
        </p:nvCxnSpPr>
        <p:spPr>
          <a:xfrm>
            <a:off x="9587774" y="3125691"/>
            <a:ext cx="204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Connector 469"/>
          <p:cNvCxnSpPr/>
          <p:nvPr/>
        </p:nvCxnSpPr>
        <p:spPr>
          <a:xfrm>
            <a:off x="9632358" y="3094507"/>
            <a:ext cx="204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Connector 470"/>
          <p:cNvCxnSpPr/>
          <p:nvPr/>
        </p:nvCxnSpPr>
        <p:spPr>
          <a:xfrm>
            <a:off x="8970818" y="3146783"/>
            <a:ext cx="60256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Connector 471"/>
          <p:cNvCxnSpPr/>
          <p:nvPr/>
        </p:nvCxnSpPr>
        <p:spPr>
          <a:xfrm>
            <a:off x="9707980" y="3107161"/>
            <a:ext cx="85219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Straight Connector 472"/>
          <p:cNvCxnSpPr/>
          <p:nvPr/>
        </p:nvCxnSpPr>
        <p:spPr>
          <a:xfrm>
            <a:off x="9540650" y="3075761"/>
            <a:ext cx="3285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Straight Connector 473"/>
          <p:cNvCxnSpPr/>
          <p:nvPr/>
        </p:nvCxnSpPr>
        <p:spPr>
          <a:xfrm>
            <a:off x="9537735" y="2927535"/>
            <a:ext cx="0" cy="14699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Rectangle 474"/>
          <p:cNvSpPr/>
          <p:nvPr/>
        </p:nvSpPr>
        <p:spPr>
          <a:xfrm>
            <a:off x="9022642" y="2812959"/>
            <a:ext cx="796593" cy="37646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476" name="Elbow Connector 475"/>
          <p:cNvCxnSpPr>
            <a:stCxn id="480" idx="0"/>
            <a:endCxn id="538" idx="1"/>
          </p:cNvCxnSpPr>
          <p:nvPr/>
        </p:nvCxnSpPr>
        <p:spPr>
          <a:xfrm>
            <a:off x="9892149" y="3062446"/>
            <a:ext cx="81633" cy="155748"/>
          </a:xfrm>
          <a:prstGeom prst="bentConnector3">
            <a:avLst>
              <a:gd name="adj1" fmla="val 50000"/>
            </a:avLst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7" name="Arc 476"/>
          <p:cNvSpPr/>
          <p:nvPr/>
        </p:nvSpPr>
        <p:spPr>
          <a:xfrm>
            <a:off x="9514579" y="2987407"/>
            <a:ext cx="45719" cy="45719"/>
          </a:xfrm>
          <a:prstGeom prst="arc">
            <a:avLst>
              <a:gd name="adj1" fmla="val 10767597"/>
              <a:gd name="adj2" fmla="val 0"/>
            </a:avLst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8" name="Straight Connector 477"/>
          <p:cNvCxnSpPr/>
          <p:nvPr/>
        </p:nvCxnSpPr>
        <p:spPr>
          <a:xfrm>
            <a:off x="9562945" y="3011601"/>
            <a:ext cx="23001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TextBox 478"/>
          <p:cNvSpPr txBox="1"/>
          <p:nvPr/>
        </p:nvSpPr>
        <p:spPr>
          <a:xfrm>
            <a:off x="9312723" y="2777219"/>
            <a:ext cx="1044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…</a:t>
            </a:r>
            <a:endParaRPr lang="en-GB" sz="600" dirty="0"/>
          </a:p>
        </p:txBody>
      </p:sp>
      <p:sp>
        <p:nvSpPr>
          <p:cNvPr id="480" name="TextBox 479"/>
          <p:cNvSpPr txBox="1"/>
          <p:nvPr/>
        </p:nvSpPr>
        <p:spPr>
          <a:xfrm rot="5400000">
            <a:off x="9747580" y="2970113"/>
            <a:ext cx="1044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…</a:t>
            </a:r>
            <a:endParaRPr lang="en-GB" sz="600" dirty="0"/>
          </a:p>
        </p:txBody>
      </p:sp>
      <p:sp>
        <p:nvSpPr>
          <p:cNvPr id="481" name="TextBox 480"/>
          <p:cNvSpPr txBox="1"/>
          <p:nvPr/>
        </p:nvSpPr>
        <p:spPr>
          <a:xfrm rot="5400000">
            <a:off x="9039488" y="3006481"/>
            <a:ext cx="1044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…</a:t>
            </a:r>
            <a:endParaRPr lang="en-GB" sz="600" dirty="0"/>
          </a:p>
        </p:txBody>
      </p:sp>
      <p:sp>
        <p:nvSpPr>
          <p:cNvPr id="482" name="TextBox 481"/>
          <p:cNvSpPr txBox="1"/>
          <p:nvPr/>
        </p:nvSpPr>
        <p:spPr>
          <a:xfrm>
            <a:off x="9729743" y="2971049"/>
            <a:ext cx="2577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/8</a:t>
            </a:r>
            <a:endParaRPr lang="en-GB" sz="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3" name="Rectangle 482"/>
          <p:cNvSpPr/>
          <p:nvPr/>
        </p:nvSpPr>
        <p:spPr>
          <a:xfrm>
            <a:off x="9070089" y="3287845"/>
            <a:ext cx="220529" cy="7814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484" name="TextBox 483"/>
          <p:cNvSpPr txBox="1"/>
          <p:nvPr/>
        </p:nvSpPr>
        <p:spPr>
          <a:xfrm>
            <a:off x="8980521" y="3236533"/>
            <a:ext cx="40297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DAC1</a:t>
            </a:r>
            <a:endParaRPr lang="en-GB" sz="600" dirty="0"/>
          </a:p>
        </p:txBody>
      </p:sp>
      <p:sp>
        <p:nvSpPr>
          <p:cNvPr id="485" name="Isosceles Triangle 484"/>
          <p:cNvSpPr/>
          <p:nvPr/>
        </p:nvSpPr>
        <p:spPr>
          <a:xfrm rot="5400000">
            <a:off x="9215436" y="3386069"/>
            <a:ext cx="133247" cy="134101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6" name="Rectangle 485"/>
          <p:cNvSpPr/>
          <p:nvPr/>
        </p:nvSpPr>
        <p:spPr>
          <a:xfrm>
            <a:off x="9249765" y="3440050"/>
            <a:ext cx="25903" cy="313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487" name="Straight Connector 486"/>
          <p:cNvCxnSpPr/>
          <p:nvPr/>
        </p:nvCxnSpPr>
        <p:spPr>
          <a:xfrm>
            <a:off x="9230764" y="3471232"/>
            <a:ext cx="204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Straight Connector 487"/>
          <p:cNvCxnSpPr/>
          <p:nvPr/>
        </p:nvCxnSpPr>
        <p:spPr>
          <a:xfrm>
            <a:off x="9275348" y="3440048"/>
            <a:ext cx="204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Straight Connector 488"/>
          <p:cNvCxnSpPr/>
          <p:nvPr/>
        </p:nvCxnSpPr>
        <p:spPr>
          <a:xfrm>
            <a:off x="8972106" y="3492324"/>
            <a:ext cx="24314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Straight Connector 489"/>
          <p:cNvCxnSpPr/>
          <p:nvPr/>
        </p:nvCxnSpPr>
        <p:spPr>
          <a:xfrm>
            <a:off x="9348644" y="3452702"/>
            <a:ext cx="166069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Straight Connector 490"/>
          <p:cNvCxnSpPr/>
          <p:nvPr/>
        </p:nvCxnSpPr>
        <p:spPr>
          <a:xfrm>
            <a:off x="9183640" y="3421302"/>
            <a:ext cx="3285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Straight Connector 491"/>
          <p:cNvCxnSpPr/>
          <p:nvPr/>
        </p:nvCxnSpPr>
        <p:spPr>
          <a:xfrm>
            <a:off x="9180725" y="3363475"/>
            <a:ext cx="0" cy="5667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Rectangle 492"/>
          <p:cNvSpPr/>
          <p:nvPr/>
        </p:nvSpPr>
        <p:spPr>
          <a:xfrm>
            <a:off x="9431989" y="3291727"/>
            <a:ext cx="220529" cy="7814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494" name="TextBox 493"/>
          <p:cNvSpPr txBox="1"/>
          <p:nvPr/>
        </p:nvSpPr>
        <p:spPr>
          <a:xfrm>
            <a:off x="9342421" y="3240415"/>
            <a:ext cx="40297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DAC8</a:t>
            </a:r>
            <a:endParaRPr lang="en-GB" sz="600" dirty="0"/>
          </a:p>
        </p:txBody>
      </p:sp>
      <p:sp>
        <p:nvSpPr>
          <p:cNvPr id="495" name="Isosceles Triangle 494"/>
          <p:cNvSpPr/>
          <p:nvPr/>
        </p:nvSpPr>
        <p:spPr>
          <a:xfrm rot="5400000">
            <a:off x="9572446" y="3481629"/>
            <a:ext cx="133247" cy="134101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6" name="Rectangle 495"/>
          <p:cNvSpPr/>
          <p:nvPr/>
        </p:nvSpPr>
        <p:spPr>
          <a:xfrm>
            <a:off x="9606775" y="3535610"/>
            <a:ext cx="25903" cy="313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497" name="Straight Connector 496"/>
          <p:cNvCxnSpPr/>
          <p:nvPr/>
        </p:nvCxnSpPr>
        <p:spPr>
          <a:xfrm>
            <a:off x="9587774" y="3566792"/>
            <a:ext cx="204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Straight Connector 497"/>
          <p:cNvCxnSpPr/>
          <p:nvPr/>
        </p:nvCxnSpPr>
        <p:spPr>
          <a:xfrm>
            <a:off x="9632358" y="3535608"/>
            <a:ext cx="204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Straight Connector 498"/>
          <p:cNvCxnSpPr/>
          <p:nvPr/>
        </p:nvCxnSpPr>
        <p:spPr>
          <a:xfrm>
            <a:off x="8968437" y="3587884"/>
            <a:ext cx="60256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Straight Connector 499"/>
          <p:cNvCxnSpPr/>
          <p:nvPr/>
        </p:nvCxnSpPr>
        <p:spPr>
          <a:xfrm>
            <a:off x="9701336" y="3550643"/>
            <a:ext cx="9374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Straight Connector 500"/>
          <p:cNvCxnSpPr/>
          <p:nvPr/>
        </p:nvCxnSpPr>
        <p:spPr>
          <a:xfrm>
            <a:off x="9540650" y="3516862"/>
            <a:ext cx="3285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Straight Connector 501"/>
          <p:cNvCxnSpPr/>
          <p:nvPr/>
        </p:nvCxnSpPr>
        <p:spPr>
          <a:xfrm>
            <a:off x="9537735" y="3368636"/>
            <a:ext cx="0" cy="14699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3" name="Rectangle 502"/>
          <p:cNvSpPr/>
          <p:nvPr/>
        </p:nvSpPr>
        <p:spPr>
          <a:xfrm>
            <a:off x="9022642" y="3254060"/>
            <a:ext cx="796593" cy="37646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504" name="Arc 503"/>
          <p:cNvSpPr/>
          <p:nvPr/>
        </p:nvSpPr>
        <p:spPr>
          <a:xfrm>
            <a:off x="9514579" y="3428508"/>
            <a:ext cx="45719" cy="45719"/>
          </a:xfrm>
          <a:prstGeom prst="arc">
            <a:avLst>
              <a:gd name="adj1" fmla="val 10767597"/>
              <a:gd name="adj2" fmla="val 0"/>
            </a:avLst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5" name="Straight Connector 504"/>
          <p:cNvCxnSpPr/>
          <p:nvPr/>
        </p:nvCxnSpPr>
        <p:spPr>
          <a:xfrm>
            <a:off x="9562945" y="3452702"/>
            <a:ext cx="23001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6" name="TextBox 505"/>
          <p:cNvSpPr txBox="1"/>
          <p:nvPr/>
        </p:nvSpPr>
        <p:spPr>
          <a:xfrm>
            <a:off x="9312723" y="3218320"/>
            <a:ext cx="1044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…</a:t>
            </a:r>
            <a:endParaRPr lang="en-GB" sz="600" dirty="0"/>
          </a:p>
        </p:txBody>
      </p:sp>
      <p:sp>
        <p:nvSpPr>
          <p:cNvPr id="507" name="TextBox 506"/>
          <p:cNvSpPr txBox="1"/>
          <p:nvPr/>
        </p:nvSpPr>
        <p:spPr>
          <a:xfrm rot="5400000">
            <a:off x="9745967" y="3411522"/>
            <a:ext cx="1044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…</a:t>
            </a:r>
            <a:endParaRPr lang="en-GB" sz="600" dirty="0"/>
          </a:p>
        </p:txBody>
      </p:sp>
      <p:sp>
        <p:nvSpPr>
          <p:cNvPr id="508" name="TextBox 507"/>
          <p:cNvSpPr txBox="1"/>
          <p:nvPr/>
        </p:nvSpPr>
        <p:spPr>
          <a:xfrm rot="5400000">
            <a:off x="9041150" y="3450507"/>
            <a:ext cx="1044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…</a:t>
            </a:r>
            <a:endParaRPr lang="en-GB" sz="600" dirty="0"/>
          </a:p>
        </p:txBody>
      </p:sp>
      <p:sp>
        <p:nvSpPr>
          <p:cNvPr id="509" name="TextBox 508"/>
          <p:cNvSpPr txBox="1"/>
          <p:nvPr/>
        </p:nvSpPr>
        <p:spPr>
          <a:xfrm>
            <a:off x="9730240" y="3414117"/>
            <a:ext cx="2577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/8</a:t>
            </a:r>
            <a:endParaRPr lang="en-GB" sz="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10" name="Elbow Connector 509"/>
          <p:cNvCxnSpPr>
            <a:stCxn id="507" idx="0"/>
            <a:endCxn id="538" idx="1"/>
          </p:cNvCxnSpPr>
          <p:nvPr/>
        </p:nvCxnSpPr>
        <p:spPr>
          <a:xfrm flipV="1">
            <a:off x="9890536" y="3218194"/>
            <a:ext cx="83246" cy="285661"/>
          </a:xfrm>
          <a:prstGeom prst="bentConnector3">
            <a:avLst>
              <a:gd name="adj1" fmla="val 50000"/>
            </a:avLst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Straight Connector 510"/>
          <p:cNvCxnSpPr/>
          <p:nvPr/>
        </p:nvCxnSpPr>
        <p:spPr>
          <a:xfrm flipH="1">
            <a:off x="10378727" y="2585794"/>
            <a:ext cx="1" cy="54513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" name="TextBox 511"/>
          <p:cNvSpPr txBox="1"/>
          <p:nvPr/>
        </p:nvSpPr>
        <p:spPr>
          <a:xfrm>
            <a:off x="8580622" y="2022240"/>
            <a:ext cx="755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DAC thresholds 1-16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3" name="TextBox 512"/>
          <p:cNvSpPr txBox="1"/>
          <p:nvPr/>
        </p:nvSpPr>
        <p:spPr>
          <a:xfrm>
            <a:off x="9040080" y="3455745"/>
            <a:ext cx="6278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Comparators</a:t>
            </a:r>
            <a:endParaRPr lang="en-GB" sz="600" dirty="0"/>
          </a:p>
        </p:txBody>
      </p:sp>
      <p:cxnSp>
        <p:nvCxnSpPr>
          <p:cNvPr id="514" name="Straight Connector 513"/>
          <p:cNvCxnSpPr/>
          <p:nvPr/>
        </p:nvCxnSpPr>
        <p:spPr>
          <a:xfrm flipH="1">
            <a:off x="10646970" y="2588376"/>
            <a:ext cx="1" cy="54513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5" name="Group 514"/>
          <p:cNvGrpSpPr/>
          <p:nvPr/>
        </p:nvGrpSpPr>
        <p:grpSpPr>
          <a:xfrm>
            <a:off x="10827222" y="3156114"/>
            <a:ext cx="89210" cy="73749"/>
            <a:chOff x="11035247" y="2479693"/>
            <a:chExt cx="175816" cy="152548"/>
          </a:xfrm>
        </p:grpSpPr>
        <p:sp>
          <p:nvSpPr>
            <p:cNvPr id="516" name="Oval 515"/>
            <p:cNvSpPr/>
            <p:nvPr/>
          </p:nvSpPr>
          <p:spPr>
            <a:xfrm>
              <a:off x="11035247" y="2479693"/>
              <a:ext cx="45719" cy="45719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7" name="Oval 516"/>
            <p:cNvSpPr/>
            <p:nvPr/>
          </p:nvSpPr>
          <p:spPr>
            <a:xfrm>
              <a:off x="11035247" y="2586522"/>
              <a:ext cx="45719" cy="45719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8" name="Oval 517"/>
            <p:cNvSpPr/>
            <p:nvPr/>
          </p:nvSpPr>
          <p:spPr>
            <a:xfrm>
              <a:off x="11165344" y="2586133"/>
              <a:ext cx="45719" cy="45719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9" name="Straight Connector 518"/>
            <p:cNvCxnSpPr>
              <a:stCxn id="518" idx="2"/>
              <a:endCxn id="517" idx="6"/>
            </p:cNvCxnSpPr>
            <p:nvPr/>
          </p:nvCxnSpPr>
          <p:spPr>
            <a:xfrm flipH="1">
              <a:off x="11080966" y="2608993"/>
              <a:ext cx="84378" cy="389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Straight Connector 519"/>
            <p:cNvCxnSpPr>
              <a:stCxn id="518" idx="1"/>
              <a:endCxn id="516" idx="5"/>
            </p:cNvCxnSpPr>
            <p:nvPr/>
          </p:nvCxnSpPr>
          <p:spPr>
            <a:xfrm flipH="1" flipV="1">
              <a:off x="11074271" y="2518717"/>
              <a:ext cx="97768" cy="74111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1" name="Rectangle 520"/>
          <p:cNvSpPr/>
          <p:nvPr/>
        </p:nvSpPr>
        <p:spPr>
          <a:xfrm>
            <a:off x="10793348" y="3133861"/>
            <a:ext cx="156959" cy="173099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523" name="Straight Connector 522"/>
          <p:cNvCxnSpPr>
            <a:stCxn id="671" idx="3"/>
            <a:endCxn id="521" idx="1"/>
          </p:cNvCxnSpPr>
          <p:nvPr/>
        </p:nvCxnSpPr>
        <p:spPr>
          <a:xfrm>
            <a:off x="10727444" y="3218908"/>
            <a:ext cx="65904" cy="150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Straight Connector 528"/>
          <p:cNvCxnSpPr/>
          <p:nvPr/>
        </p:nvCxnSpPr>
        <p:spPr>
          <a:xfrm flipH="1">
            <a:off x="10871194" y="2586508"/>
            <a:ext cx="1" cy="54513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2" name="Group 531"/>
          <p:cNvGrpSpPr/>
          <p:nvPr/>
        </p:nvGrpSpPr>
        <p:grpSpPr>
          <a:xfrm>
            <a:off x="10007656" y="3153897"/>
            <a:ext cx="89210" cy="73749"/>
            <a:chOff x="11035247" y="2479693"/>
            <a:chExt cx="175816" cy="152548"/>
          </a:xfrm>
        </p:grpSpPr>
        <p:sp>
          <p:nvSpPr>
            <p:cNvPr id="533" name="Oval 532"/>
            <p:cNvSpPr/>
            <p:nvPr/>
          </p:nvSpPr>
          <p:spPr>
            <a:xfrm>
              <a:off x="11035247" y="2479693"/>
              <a:ext cx="45719" cy="45719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4" name="Oval 533"/>
            <p:cNvSpPr/>
            <p:nvPr/>
          </p:nvSpPr>
          <p:spPr>
            <a:xfrm>
              <a:off x="11035247" y="2586522"/>
              <a:ext cx="45719" cy="45719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5" name="Oval 534"/>
            <p:cNvSpPr/>
            <p:nvPr/>
          </p:nvSpPr>
          <p:spPr>
            <a:xfrm>
              <a:off x="11165344" y="2586133"/>
              <a:ext cx="45719" cy="45719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6" name="Straight Connector 535"/>
            <p:cNvCxnSpPr>
              <a:stCxn id="535" idx="2"/>
              <a:endCxn id="534" idx="6"/>
            </p:cNvCxnSpPr>
            <p:nvPr/>
          </p:nvCxnSpPr>
          <p:spPr>
            <a:xfrm flipH="1">
              <a:off x="11080966" y="2608993"/>
              <a:ext cx="84378" cy="389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Straight Connector 536"/>
            <p:cNvCxnSpPr>
              <a:stCxn id="535" idx="1"/>
              <a:endCxn id="533" idx="5"/>
            </p:cNvCxnSpPr>
            <p:nvPr/>
          </p:nvCxnSpPr>
          <p:spPr>
            <a:xfrm flipH="1" flipV="1">
              <a:off x="11074271" y="2518717"/>
              <a:ext cx="97768" cy="74111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8" name="Rectangle 537"/>
          <p:cNvSpPr/>
          <p:nvPr/>
        </p:nvSpPr>
        <p:spPr>
          <a:xfrm>
            <a:off x="9973782" y="3131644"/>
            <a:ext cx="156959" cy="173099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539" name="Straight Connector 538"/>
          <p:cNvCxnSpPr>
            <a:stCxn id="538" idx="3"/>
            <a:endCxn id="463" idx="1"/>
          </p:cNvCxnSpPr>
          <p:nvPr/>
        </p:nvCxnSpPr>
        <p:spPr>
          <a:xfrm>
            <a:off x="10130741" y="3218194"/>
            <a:ext cx="68727" cy="22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Elbow Connector 539"/>
          <p:cNvCxnSpPr>
            <a:stCxn id="339" idx="3"/>
            <a:endCxn id="265" idx="0"/>
          </p:cNvCxnSpPr>
          <p:nvPr/>
        </p:nvCxnSpPr>
        <p:spPr>
          <a:xfrm>
            <a:off x="9037579" y="1482955"/>
            <a:ext cx="1339029" cy="1103553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Elbow Connector 540"/>
          <p:cNvCxnSpPr>
            <a:stCxn id="339" idx="3"/>
            <a:endCxn id="264" idx="0"/>
          </p:cNvCxnSpPr>
          <p:nvPr/>
        </p:nvCxnSpPr>
        <p:spPr>
          <a:xfrm>
            <a:off x="9037579" y="1482955"/>
            <a:ext cx="1609279" cy="1102798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Elbow Connector 541"/>
          <p:cNvCxnSpPr>
            <a:stCxn id="339" idx="3"/>
            <a:endCxn id="263" idx="0"/>
          </p:cNvCxnSpPr>
          <p:nvPr/>
        </p:nvCxnSpPr>
        <p:spPr>
          <a:xfrm>
            <a:off x="9037579" y="1482955"/>
            <a:ext cx="1837620" cy="1102011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Elbow Connector 542"/>
          <p:cNvCxnSpPr>
            <a:stCxn id="339" idx="3"/>
            <a:endCxn id="266" idx="0"/>
          </p:cNvCxnSpPr>
          <p:nvPr/>
        </p:nvCxnSpPr>
        <p:spPr>
          <a:xfrm>
            <a:off x="9037579" y="1482955"/>
            <a:ext cx="1205671" cy="1105969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Straight Connector 544"/>
          <p:cNvCxnSpPr/>
          <p:nvPr/>
        </p:nvCxnSpPr>
        <p:spPr>
          <a:xfrm flipH="1">
            <a:off x="10242929" y="2585369"/>
            <a:ext cx="1" cy="9944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Straight Connector 545"/>
          <p:cNvCxnSpPr/>
          <p:nvPr/>
        </p:nvCxnSpPr>
        <p:spPr>
          <a:xfrm flipH="1">
            <a:off x="10247608" y="2852154"/>
            <a:ext cx="1" cy="280919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7" name="TextBox 546"/>
          <p:cNvSpPr txBox="1"/>
          <p:nvPr/>
        </p:nvSpPr>
        <p:spPr>
          <a:xfrm rot="5400000">
            <a:off x="10153204" y="1915873"/>
            <a:ext cx="55447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Set dump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8" name="TextBox 547"/>
          <p:cNvSpPr txBox="1"/>
          <p:nvPr/>
        </p:nvSpPr>
        <p:spPr>
          <a:xfrm rot="5400000">
            <a:off x="10201470" y="1912834"/>
            <a:ext cx="10054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Reset dump (general)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9" name="TextBox 548"/>
          <p:cNvSpPr txBox="1"/>
          <p:nvPr/>
        </p:nvSpPr>
        <p:spPr>
          <a:xfrm rot="5400000">
            <a:off x="10498255" y="1924669"/>
            <a:ext cx="8729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err="1" smtClean="0">
                <a:solidFill>
                  <a:schemeClr val="bg1">
                    <a:lumMod val="50000"/>
                  </a:schemeClr>
                </a:solidFill>
              </a:rPr>
              <a:t>En</a:t>
            </a:r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-/disable dump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0" name="TextBox 549"/>
          <p:cNvSpPr txBox="1"/>
          <p:nvPr/>
        </p:nvSpPr>
        <p:spPr>
          <a:xfrm rot="5400000">
            <a:off x="9788692" y="1949037"/>
            <a:ext cx="10376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Reset watchdog timer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55" name="Elbow Connector 554"/>
          <p:cNvCxnSpPr>
            <a:stCxn id="339" idx="3"/>
            <a:endCxn id="262" idx="0"/>
          </p:cNvCxnSpPr>
          <p:nvPr/>
        </p:nvCxnSpPr>
        <p:spPr>
          <a:xfrm>
            <a:off x="9037579" y="1482955"/>
            <a:ext cx="1018265" cy="1102131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4" name="TextBox 663"/>
          <p:cNvSpPr txBox="1"/>
          <p:nvPr/>
        </p:nvSpPr>
        <p:spPr>
          <a:xfrm rot="5400000">
            <a:off x="9510714" y="1897526"/>
            <a:ext cx="12076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err="1" smtClean="0">
                <a:solidFill>
                  <a:schemeClr val="bg1">
                    <a:lumMod val="50000"/>
                  </a:schemeClr>
                </a:solidFill>
              </a:rPr>
              <a:t>En</a:t>
            </a:r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-/disable dump channels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65" name="Straight Connector 664"/>
          <p:cNvCxnSpPr/>
          <p:nvPr/>
        </p:nvCxnSpPr>
        <p:spPr>
          <a:xfrm flipH="1">
            <a:off x="10056078" y="2586044"/>
            <a:ext cx="1" cy="53974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6" name="TextBox 665"/>
          <p:cNvSpPr txBox="1"/>
          <p:nvPr/>
        </p:nvSpPr>
        <p:spPr>
          <a:xfrm>
            <a:off x="10209851" y="3127798"/>
            <a:ext cx="277640" cy="184666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en-GB" sz="600" dirty="0" smtClean="0">
                <a:solidFill>
                  <a:schemeClr val="bg1">
                    <a:lumMod val="50000"/>
                  </a:schemeClr>
                </a:solidFill>
              </a:rPr>
              <a:t>OR</a:t>
            </a:r>
            <a:endParaRPr lang="en-GB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67" name="TextBox 666"/>
          <p:cNvSpPr txBox="1"/>
          <p:nvPr/>
        </p:nvSpPr>
        <p:spPr>
          <a:xfrm>
            <a:off x="7809148" y="5113076"/>
            <a:ext cx="106577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Analogue integrated values</a:t>
            </a:r>
            <a:endParaRPr lang="en-GB" sz="600" dirty="0"/>
          </a:p>
        </p:txBody>
      </p:sp>
      <p:sp>
        <p:nvSpPr>
          <p:cNvPr id="668" name="TextBox 667"/>
          <p:cNvSpPr txBox="1"/>
          <p:nvPr/>
        </p:nvSpPr>
        <p:spPr>
          <a:xfrm>
            <a:off x="6344128" y="3048036"/>
            <a:ext cx="106577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Analogue integrated values</a:t>
            </a:r>
            <a:endParaRPr lang="en-GB" sz="600" dirty="0"/>
          </a:p>
        </p:txBody>
      </p:sp>
      <p:cxnSp>
        <p:nvCxnSpPr>
          <p:cNvPr id="669" name="Elbow Connector 668"/>
          <p:cNvCxnSpPr>
            <a:stCxn id="339" idx="1"/>
            <a:endCxn id="330" idx="0"/>
          </p:cNvCxnSpPr>
          <p:nvPr/>
        </p:nvCxnSpPr>
        <p:spPr>
          <a:xfrm rot="10800000" flipV="1">
            <a:off x="6122668" y="1482954"/>
            <a:ext cx="1867611" cy="446025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0" name="TextBox 669"/>
          <p:cNvSpPr txBox="1"/>
          <p:nvPr/>
        </p:nvSpPr>
        <p:spPr>
          <a:xfrm>
            <a:off x="6348806" y="1446662"/>
            <a:ext cx="7895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Reset integrator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71" name="Rectangle 670"/>
          <p:cNvSpPr/>
          <p:nvPr/>
        </p:nvSpPr>
        <p:spPr>
          <a:xfrm>
            <a:off x="10556158" y="3133073"/>
            <a:ext cx="171286" cy="17167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solidFill>
                <a:schemeClr val="tx1"/>
              </a:solidFill>
            </a:endParaRPr>
          </a:p>
        </p:txBody>
      </p:sp>
      <p:cxnSp>
        <p:nvCxnSpPr>
          <p:cNvPr id="672" name="Straight Connector 671"/>
          <p:cNvCxnSpPr>
            <a:stCxn id="463" idx="3"/>
            <a:endCxn id="671" idx="1"/>
          </p:cNvCxnSpPr>
          <p:nvPr/>
        </p:nvCxnSpPr>
        <p:spPr>
          <a:xfrm flipV="1">
            <a:off x="10497983" y="3218908"/>
            <a:ext cx="58175" cy="15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3" name="Group 672"/>
          <p:cNvGrpSpPr/>
          <p:nvPr/>
        </p:nvGrpSpPr>
        <p:grpSpPr>
          <a:xfrm rot="5400000">
            <a:off x="9946799" y="3208551"/>
            <a:ext cx="24099" cy="22912"/>
            <a:chOff x="10477214" y="2097969"/>
            <a:chExt cx="24099" cy="22912"/>
          </a:xfrm>
        </p:grpSpPr>
        <p:cxnSp>
          <p:nvCxnSpPr>
            <p:cNvPr id="674" name="Straight Connector 673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Straight Connector 674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6" name="Group 675"/>
          <p:cNvGrpSpPr/>
          <p:nvPr/>
        </p:nvGrpSpPr>
        <p:grpSpPr>
          <a:xfrm rot="10800000">
            <a:off x="10042367" y="3105850"/>
            <a:ext cx="24099" cy="22912"/>
            <a:chOff x="10477214" y="2097969"/>
            <a:chExt cx="24099" cy="22912"/>
          </a:xfrm>
        </p:grpSpPr>
        <p:cxnSp>
          <p:nvCxnSpPr>
            <p:cNvPr id="683" name="Straight Connector 682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Straight Connector 695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7" name="Group 696"/>
          <p:cNvGrpSpPr/>
          <p:nvPr/>
        </p:nvGrpSpPr>
        <p:grpSpPr>
          <a:xfrm rot="10800000">
            <a:off x="10235331" y="3108551"/>
            <a:ext cx="24099" cy="22912"/>
            <a:chOff x="10477214" y="2097969"/>
            <a:chExt cx="24099" cy="22912"/>
          </a:xfrm>
        </p:grpSpPr>
        <p:cxnSp>
          <p:nvCxnSpPr>
            <p:cNvPr id="710" name="Straight Connector 709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Straight Connector 710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2" name="Group 711"/>
          <p:cNvGrpSpPr/>
          <p:nvPr/>
        </p:nvGrpSpPr>
        <p:grpSpPr>
          <a:xfrm rot="10800000">
            <a:off x="10366153" y="3109482"/>
            <a:ext cx="24099" cy="22912"/>
            <a:chOff x="10477214" y="2097969"/>
            <a:chExt cx="24099" cy="22912"/>
          </a:xfrm>
        </p:grpSpPr>
        <p:cxnSp>
          <p:nvCxnSpPr>
            <p:cNvPr id="713" name="Straight Connector 712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Straight Connector 713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5" name="Group 714"/>
          <p:cNvGrpSpPr/>
          <p:nvPr/>
        </p:nvGrpSpPr>
        <p:grpSpPr>
          <a:xfrm rot="5400000">
            <a:off x="10173676" y="3208551"/>
            <a:ext cx="24099" cy="22912"/>
            <a:chOff x="10477214" y="2097969"/>
            <a:chExt cx="24099" cy="22912"/>
          </a:xfrm>
        </p:grpSpPr>
        <p:cxnSp>
          <p:nvCxnSpPr>
            <p:cNvPr id="716" name="Straight Connector 715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7" name="Straight Connector 716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2" name="Group 721"/>
          <p:cNvGrpSpPr/>
          <p:nvPr/>
        </p:nvGrpSpPr>
        <p:grpSpPr>
          <a:xfrm rot="5400000">
            <a:off x="10531446" y="3208551"/>
            <a:ext cx="24099" cy="22912"/>
            <a:chOff x="10477214" y="2097969"/>
            <a:chExt cx="24099" cy="22912"/>
          </a:xfrm>
        </p:grpSpPr>
        <p:cxnSp>
          <p:nvCxnSpPr>
            <p:cNvPr id="723" name="Straight Connector 722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4" name="Straight Connector 723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5" name="Group 724"/>
          <p:cNvGrpSpPr/>
          <p:nvPr/>
        </p:nvGrpSpPr>
        <p:grpSpPr>
          <a:xfrm rot="5400000">
            <a:off x="10770853" y="3209379"/>
            <a:ext cx="24099" cy="22912"/>
            <a:chOff x="10477214" y="2097969"/>
            <a:chExt cx="24099" cy="22912"/>
          </a:xfrm>
        </p:grpSpPr>
        <p:cxnSp>
          <p:nvCxnSpPr>
            <p:cNvPr id="726" name="Straight Connector 725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7" name="Straight Connector 726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8" name="Group 727"/>
          <p:cNvGrpSpPr/>
          <p:nvPr/>
        </p:nvGrpSpPr>
        <p:grpSpPr>
          <a:xfrm rot="10800000">
            <a:off x="10635240" y="3111175"/>
            <a:ext cx="24099" cy="22912"/>
            <a:chOff x="10477214" y="2097969"/>
            <a:chExt cx="24099" cy="22912"/>
          </a:xfrm>
        </p:grpSpPr>
        <p:cxnSp>
          <p:nvCxnSpPr>
            <p:cNvPr id="729" name="Straight Connector 728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0" name="Straight Connector 729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1" name="Group 730"/>
          <p:cNvGrpSpPr/>
          <p:nvPr/>
        </p:nvGrpSpPr>
        <p:grpSpPr>
          <a:xfrm rot="10800000">
            <a:off x="10860947" y="3108551"/>
            <a:ext cx="24099" cy="22912"/>
            <a:chOff x="10477214" y="2097969"/>
            <a:chExt cx="24099" cy="22912"/>
          </a:xfrm>
        </p:grpSpPr>
        <p:cxnSp>
          <p:nvCxnSpPr>
            <p:cNvPr id="732" name="Straight Connector 731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3" name="Straight Connector 732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4" name="Group 733"/>
          <p:cNvGrpSpPr/>
          <p:nvPr/>
        </p:nvGrpSpPr>
        <p:grpSpPr>
          <a:xfrm rot="5400000">
            <a:off x="9192894" y="3039663"/>
            <a:ext cx="24099" cy="22912"/>
            <a:chOff x="10477214" y="2097969"/>
            <a:chExt cx="24099" cy="22912"/>
          </a:xfrm>
        </p:grpSpPr>
        <p:cxnSp>
          <p:nvCxnSpPr>
            <p:cNvPr id="735" name="Straight Connector 734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6" name="Straight Connector 735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7" name="Group 736"/>
          <p:cNvGrpSpPr/>
          <p:nvPr/>
        </p:nvGrpSpPr>
        <p:grpSpPr>
          <a:xfrm rot="5400000">
            <a:off x="9192894" y="2967935"/>
            <a:ext cx="24099" cy="22912"/>
            <a:chOff x="10477214" y="2097969"/>
            <a:chExt cx="24099" cy="22912"/>
          </a:xfrm>
        </p:grpSpPr>
        <p:cxnSp>
          <p:nvCxnSpPr>
            <p:cNvPr id="738" name="Straight Connector 737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9" name="Straight Connector 738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0" name="Group 739"/>
          <p:cNvGrpSpPr/>
          <p:nvPr/>
        </p:nvGrpSpPr>
        <p:grpSpPr>
          <a:xfrm rot="5400000">
            <a:off x="9546871" y="3064026"/>
            <a:ext cx="24099" cy="22912"/>
            <a:chOff x="10477214" y="2097969"/>
            <a:chExt cx="24099" cy="22912"/>
          </a:xfrm>
        </p:grpSpPr>
        <p:cxnSp>
          <p:nvCxnSpPr>
            <p:cNvPr id="741" name="Straight Connector 740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2" name="Straight Connector 741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3" name="Group 742"/>
          <p:cNvGrpSpPr/>
          <p:nvPr/>
        </p:nvGrpSpPr>
        <p:grpSpPr>
          <a:xfrm rot="5400000">
            <a:off x="9553349" y="3135327"/>
            <a:ext cx="24099" cy="22912"/>
            <a:chOff x="10477214" y="2097969"/>
            <a:chExt cx="24099" cy="22912"/>
          </a:xfrm>
        </p:grpSpPr>
        <p:cxnSp>
          <p:nvCxnSpPr>
            <p:cNvPr id="744" name="Straight Connector 743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5" name="Straight Connector 744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6" name="Group 745"/>
          <p:cNvGrpSpPr/>
          <p:nvPr/>
        </p:nvGrpSpPr>
        <p:grpSpPr>
          <a:xfrm rot="5400000">
            <a:off x="9192894" y="3409106"/>
            <a:ext cx="24099" cy="22912"/>
            <a:chOff x="10477214" y="2097969"/>
            <a:chExt cx="24099" cy="22912"/>
          </a:xfrm>
        </p:grpSpPr>
        <p:cxnSp>
          <p:nvCxnSpPr>
            <p:cNvPr id="747" name="Straight Connector 746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8" name="Straight Connector 747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0" name="Group 749"/>
          <p:cNvGrpSpPr/>
          <p:nvPr/>
        </p:nvGrpSpPr>
        <p:grpSpPr>
          <a:xfrm rot="5400000">
            <a:off x="9189686" y="3481307"/>
            <a:ext cx="24099" cy="22912"/>
            <a:chOff x="10477214" y="2097969"/>
            <a:chExt cx="24099" cy="22912"/>
          </a:xfrm>
        </p:grpSpPr>
        <p:cxnSp>
          <p:nvCxnSpPr>
            <p:cNvPr id="753" name="Straight Connector 752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4" name="Straight Connector 753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5" name="Group 754"/>
          <p:cNvGrpSpPr/>
          <p:nvPr/>
        </p:nvGrpSpPr>
        <p:grpSpPr>
          <a:xfrm rot="5400000">
            <a:off x="9549053" y="3504550"/>
            <a:ext cx="24099" cy="22912"/>
            <a:chOff x="10477214" y="2097969"/>
            <a:chExt cx="24099" cy="22912"/>
          </a:xfrm>
        </p:grpSpPr>
        <p:cxnSp>
          <p:nvCxnSpPr>
            <p:cNvPr id="756" name="Straight Connector 755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7" name="Straight Connector 756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8" name="Group 757"/>
          <p:cNvGrpSpPr/>
          <p:nvPr/>
        </p:nvGrpSpPr>
        <p:grpSpPr>
          <a:xfrm rot="5400000">
            <a:off x="9552099" y="3576196"/>
            <a:ext cx="24099" cy="22912"/>
            <a:chOff x="10477214" y="2097969"/>
            <a:chExt cx="24099" cy="22912"/>
          </a:xfrm>
        </p:grpSpPr>
        <p:cxnSp>
          <p:nvCxnSpPr>
            <p:cNvPr id="759" name="Straight Connector 758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0" name="Straight Connector 759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1" name="Straight Arrow Connector 760"/>
          <p:cNvCxnSpPr/>
          <p:nvPr/>
        </p:nvCxnSpPr>
        <p:spPr>
          <a:xfrm flipH="1">
            <a:off x="7555379" y="1570226"/>
            <a:ext cx="679779" cy="2398264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2" name="Elbow Connector 761"/>
          <p:cNvCxnSpPr>
            <a:stCxn id="339" idx="3"/>
          </p:cNvCxnSpPr>
          <p:nvPr/>
        </p:nvCxnSpPr>
        <p:spPr>
          <a:xfrm>
            <a:off x="9037579" y="1482955"/>
            <a:ext cx="285695" cy="1495594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3" name="TextBox 762"/>
          <p:cNvSpPr txBox="1"/>
          <p:nvPr/>
        </p:nvSpPr>
        <p:spPr>
          <a:xfrm rot="5400000">
            <a:off x="8863194" y="1950478"/>
            <a:ext cx="10405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Reset dump (channels)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64" name="Straight Arrow Connector 763"/>
          <p:cNvCxnSpPr>
            <a:stCxn id="339" idx="1"/>
            <a:endCxn id="324" idx="0"/>
          </p:cNvCxnSpPr>
          <p:nvPr/>
        </p:nvCxnSpPr>
        <p:spPr>
          <a:xfrm flipH="1">
            <a:off x="7143738" y="1482955"/>
            <a:ext cx="846540" cy="103768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5" name="TextBox 764"/>
          <p:cNvSpPr txBox="1"/>
          <p:nvPr/>
        </p:nvSpPr>
        <p:spPr>
          <a:xfrm rot="18564855">
            <a:off x="7179434" y="1971032"/>
            <a:ext cx="7895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Start conversion</a:t>
            </a:r>
            <a:endParaRPr lang="en-GB" sz="7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66" name="Straight Arrow Connector 765"/>
          <p:cNvCxnSpPr/>
          <p:nvPr/>
        </p:nvCxnSpPr>
        <p:spPr>
          <a:xfrm>
            <a:off x="8233211" y="1570036"/>
            <a:ext cx="286293" cy="2991259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7" name="Oval 766"/>
          <p:cNvSpPr/>
          <p:nvPr/>
        </p:nvSpPr>
        <p:spPr>
          <a:xfrm>
            <a:off x="8705184" y="2588924"/>
            <a:ext cx="1469152" cy="1198502"/>
          </a:xfrm>
          <a:prstGeom prst="ellipse">
            <a:avLst/>
          </a:prstGeom>
          <a:solidFill>
            <a:srgbClr val="FFFF00">
              <a:alpha val="8000"/>
            </a:srgb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8" name="Straight Connector 767"/>
          <p:cNvCxnSpPr>
            <a:endCxn id="769" idx="0"/>
          </p:cNvCxnSpPr>
          <p:nvPr/>
        </p:nvCxnSpPr>
        <p:spPr>
          <a:xfrm>
            <a:off x="9039985" y="3695161"/>
            <a:ext cx="318188" cy="339832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9" name="Rounded Rectangle 768"/>
          <p:cNvSpPr/>
          <p:nvPr/>
        </p:nvSpPr>
        <p:spPr>
          <a:xfrm>
            <a:off x="8979761" y="4034993"/>
            <a:ext cx="756823" cy="274662"/>
          </a:xfrm>
          <a:prstGeom prst="roundRect">
            <a:avLst/>
          </a:prstGeom>
          <a:solidFill>
            <a:srgbClr val="FFFF00">
              <a:alpha val="28000"/>
            </a:srgbClr>
          </a:solidFill>
          <a:ln w="635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bg1">
                    <a:lumMod val="50000"/>
                  </a:schemeClr>
                </a:solidFill>
              </a:rPr>
              <a:t>New version (v1) only</a:t>
            </a:r>
            <a:endParaRPr lang="en-GB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70" name="Straight Connector 769"/>
          <p:cNvCxnSpPr/>
          <p:nvPr/>
        </p:nvCxnSpPr>
        <p:spPr>
          <a:xfrm flipH="1">
            <a:off x="10331238" y="3303929"/>
            <a:ext cx="1" cy="48100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1" name="Group 770"/>
          <p:cNvGrpSpPr/>
          <p:nvPr/>
        </p:nvGrpSpPr>
        <p:grpSpPr>
          <a:xfrm>
            <a:off x="10318931" y="3306518"/>
            <a:ext cx="24099" cy="22912"/>
            <a:chOff x="10477214" y="2097969"/>
            <a:chExt cx="24099" cy="22912"/>
          </a:xfrm>
        </p:grpSpPr>
        <p:cxnSp>
          <p:nvCxnSpPr>
            <p:cNvPr id="772" name="Straight Connector 771"/>
            <p:cNvCxnSpPr/>
            <p:nvPr/>
          </p:nvCxnSpPr>
          <p:spPr>
            <a:xfrm>
              <a:off x="10490105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3" name="Straight Connector 772"/>
            <p:cNvCxnSpPr/>
            <p:nvPr/>
          </p:nvCxnSpPr>
          <p:spPr>
            <a:xfrm flipH="1">
              <a:off x="10477214" y="2097969"/>
              <a:ext cx="11208" cy="2291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4" name="Straight Arrow Connector 773"/>
          <p:cNvCxnSpPr/>
          <p:nvPr/>
        </p:nvCxnSpPr>
        <p:spPr>
          <a:xfrm flipV="1">
            <a:off x="10329019" y="3787243"/>
            <a:ext cx="1669" cy="2387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5" name="TextBox 774"/>
          <p:cNvSpPr txBox="1"/>
          <p:nvPr/>
        </p:nvSpPr>
        <p:spPr>
          <a:xfrm>
            <a:off x="10152002" y="4026090"/>
            <a:ext cx="833681" cy="41549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/>
              <a:t>From BI_BLMDMP card in upstream FEC</a:t>
            </a:r>
          </a:p>
        </p:txBody>
      </p:sp>
      <p:sp>
        <p:nvSpPr>
          <p:cNvPr id="776" name="Oval 775"/>
          <p:cNvSpPr/>
          <p:nvPr/>
        </p:nvSpPr>
        <p:spPr>
          <a:xfrm>
            <a:off x="5838380" y="4658651"/>
            <a:ext cx="68896" cy="600702"/>
          </a:xfrm>
          <a:prstGeom prst="ellipse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7" name="Straight Connector 776"/>
          <p:cNvCxnSpPr>
            <a:endCxn id="776" idx="6"/>
          </p:cNvCxnSpPr>
          <p:nvPr/>
        </p:nvCxnSpPr>
        <p:spPr>
          <a:xfrm flipH="1" flipV="1">
            <a:off x="5907276" y="4959002"/>
            <a:ext cx="73296" cy="338742"/>
          </a:xfrm>
          <a:prstGeom prst="line">
            <a:avLst/>
          </a:prstGeom>
          <a:ln w="63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8" name="Rounded Rectangle 777"/>
          <p:cNvSpPr/>
          <p:nvPr/>
        </p:nvSpPr>
        <p:spPr>
          <a:xfrm>
            <a:off x="5766308" y="5299807"/>
            <a:ext cx="1377430" cy="471633"/>
          </a:xfrm>
          <a:prstGeom prst="roundRect">
            <a:avLst/>
          </a:prstGeom>
          <a:solidFill>
            <a:srgbClr val="FFFF00">
              <a:alpha val="28000"/>
            </a:srgbClr>
          </a:solidFill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" dirty="0" smtClean="0">
                <a:solidFill>
                  <a:schemeClr val="bg1">
                    <a:lumMod val="50000"/>
                  </a:schemeClr>
                </a:solidFill>
              </a:rPr>
              <a:t>Ch36 = Voltage of BLM power supply</a:t>
            </a:r>
            <a:br>
              <a:rPr lang="en-US" sz="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600" dirty="0" smtClean="0">
                <a:solidFill>
                  <a:schemeClr val="bg1">
                    <a:lumMod val="50000"/>
                  </a:schemeClr>
                </a:solidFill>
              </a:rPr>
              <a:t>Ch37 = Current of BLM power supply</a:t>
            </a:r>
          </a:p>
          <a:p>
            <a:r>
              <a:rPr lang="en-US" sz="600" dirty="0" smtClean="0">
                <a:solidFill>
                  <a:schemeClr val="bg1">
                    <a:lumMod val="50000"/>
                  </a:schemeClr>
                </a:solidFill>
              </a:rPr>
              <a:t>Ch38 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 </a:t>
            </a:r>
            <a:r>
              <a:rPr lang="en-US" sz="600" dirty="0" smtClean="0">
                <a:solidFill>
                  <a:schemeClr val="bg1">
                    <a:lumMod val="50000"/>
                  </a:schemeClr>
                </a:solidFill>
              </a:rPr>
              <a:t>Unused</a:t>
            </a:r>
            <a:endParaRPr lang="en-GB" sz="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600" dirty="0" smtClean="0">
                <a:solidFill>
                  <a:schemeClr val="bg1">
                    <a:lumMod val="50000"/>
                  </a:schemeClr>
                </a:solidFill>
              </a:rPr>
              <a:t>Ch39 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 </a:t>
            </a:r>
            <a:r>
              <a:rPr lang="en-US" sz="600" dirty="0" smtClean="0">
                <a:solidFill>
                  <a:schemeClr val="bg1">
                    <a:lumMod val="50000"/>
                  </a:schemeClr>
                </a:solidFill>
              </a:rPr>
              <a:t>Unused</a:t>
            </a:r>
            <a:endParaRPr lang="en-GB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79" name="Rounded Rectangle 778"/>
          <p:cNvSpPr/>
          <p:nvPr/>
        </p:nvSpPr>
        <p:spPr>
          <a:xfrm>
            <a:off x="9405545" y="4777084"/>
            <a:ext cx="1002013" cy="471633"/>
          </a:xfrm>
          <a:prstGeom prst="roundRect">
            <a:avLst/>
          </a:prstGeom>
          <a:solidFill>
            <a:srgbClr val="FFFF00">
              <a:alpha val="28000"/>
            </a:srgbClr>
          </a:solidFill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Maximum 36 BLM channels per FEC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80" name="TextBox 779"/>
          <p:cNvSpPr txBox="1"/>
          <p:nvPr/>
        </p:nvSpPr>
        <p:spPr>
          <a:xfrm>
            <a:off x="5029512" y="3355540"/>
            <a:ext cx="4203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 smtClean="0">
                <a:solidFill>
                  <a:srgbClr val="FF0000"/>
                </a:solidFill>
              </a:rPr>
              <a:t>BLM</a:t>
            </a:r>
            <a:br>
              <a:rPr lang="en-GB" sz="700" dirty="0" smtClean="0">
                <a:solidFill>
                  <a:srgbClr val="FF0000"/>
                </a:solidFill>
              </a:rPr>
            </a:br>
            <a:r>
              <a:rPr lang="en-GB" sz="700" dirty="0" smtClean="0">
                <a:solidFill>
                  <a:srgbClr val="FF0000"/>
                </a:solidFill>
              </a:rPr>
              <a:t>power</a:t>
            </a:r>
            <a:br>
              <a:rPr lang="en-GB" sz="700" dirty="0" smtClean="0">
                <a:solidFill>
                  <a:srgbClr val="FF0000"/>
                </a:solidFill>
              </a:rPr>
            </a:br>
            <a:r>
              <a:rPr lang="en-GB" sz="700" dirty="0" smtClean="0">
                <a:solidFill>
                  <a:srgbClr val="FF0000"/>
                </a:solidFill>
              </a:rPr>
              <a:t>supply</a:t>
            </a:r>
          </a:p>
        </p:txBody>
      </p:sp>
      <p:pic>
        <p:nvPicPr>
          <p:cNvPr id="781" name="Picture 78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29" y="3229675"/>
            <a:ext cx="3133725" cy="235267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Steen Jensen, BE-BI-SW  | BI technical board, 15 November 2018  |  </a:t>
            </a:r>
            <a:r>
              <a:rPr lang="en-GB" dirty="0" smtClean="0">
                <a:hlinkClick r:id="rId6"/>
              </a:rPr>
              <a:t>https://wikis.cern.ch/display/BEBI/BLM+for+SPS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2</a:t>
            </a:fld>
            <a:endParaRPr lang="en-GB"/>
          </a:p>
        </p:txBody>
      </p:sp>
      <p:sp>
        <p:nvSpPr>
          <p:cNvPr id="522" name="TextBox 521"/>
          <p:cNvSpPr txBox="1"/>
          <p:nvPr/>
        </p:nvSpPr>
        <p:spPr>
          <a:xfrm>
            <a:off x="1153471" y="5562584"/>
            <a:ext cx="15263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800" dirty="0" smtClean="0"/>
              <a:t>BLM ionization chambers in LHC</a:t>
            </a:r>
            <a:endParaRPr lang="en-GB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" y="1704757"/>
            <a:ext cx="3134188" cy="675856"/>
          </a:xfrm>
          <a:prstGeom prst="rect">
            <a:avLst/>
          </a:prstGeom>
        </p:spPr>
      </p:pic>
      <p:sp>
        <p:nvSpPr>
          <p:cNvPr id="524" name="TextBox 523"/>
          <p:cNvSpPr txBox="1"/>
          <p:nvPr/>
        </p:nvSpPr>
        <p:spPr>
          <a:xfrm>
            <a:off x="592925" y="2358148"/>
            <a:ext cx="2635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800" dirty="0" smtClean="0"/>
              <a:t>Disassemled BLM </a:t>
            </a:r>
            <a:r>
              <a:rPr lang="da-DK" sz="800" dirty="0"/>
              <a:t>ionization </a:t>
            </a:r>
            <a:r>
              <a:rPr lang="da-DK" sz="800" dirty="0" smtClean="0"/>
              <a:t>chamber</a:t>
            </a:r>
            <a:br>
              <a:rPr lang="da-DK" sz="800" dirty="0" smtClean="0"/>
            </a:br>
            <a:r>
              <a:rPr lang="da-DK" sz="800" dirty="0" smtClean="0">
                <a:hlinkClick r:id="rId8"/>
              </a:rPr>
              <a:t>https</a:t>
            </a:r>
            <a:r>
              <a:rPr lang="da-DK" sz="800" dirty="0">
                <a:hlinkClick r:id="rId8"/>
              </a:rPr>
              <a:t>://</a:t>
            </a:r>
            <a:r>
              <a:rPr lang="da-DK" sz="800" dirty="0" smtClean="0">
                <a:hlinkClick r:id="rId8"/>
              </a:rPr>
              <a:t>cds.cern.ch/record/930275/files/ab-2006-009.pdf</a:t>
            </a:r>
            <a:endParaRPr lang="da-DK" sz="800" dirty="0" smtClean="0"/>
          </a:p>
          <a:p>
            <a:pPr algn="ctr"/>
            <a:endParaRPr lang="en-GB" sz="800" dirty="0"/>
          </a:p>
        </p:txBody>
      </p:sp>
      <p:cxnSp>
        <p:nvCxnSpPr>
          <p:cNvPr id="6" name="Straight Arrow Connector 5"/>
          <p:cNvCxnSpPr>
            <a:stCxn id="781" idx="2"/>
          </p:cNvCxnSpPr>
          <p:nvPr/>
        </p:nvCxnSpPr>
        <p:spPr>
          <a:xfrm flipV="1">
            <a:off x="1916892" y="5204525"/>
            <a:ext cx="385053" cy="37782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Straight Arrow Connector 524"/>
          <p:cNvCxnSpPr>
            <a:stCxn id="522" idx="0"/>
          </p:cNvCxnSpPr>
          <p:nvPr/>
        </p:nvCxnSpPr>
        <p:spPr>
          <a:xfrm flipH="1" flipV="1">
            <a:off x="1554075" y="4728775"/>
            <a:ext cx="362586" cy="833809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Straight Arrow Connector 525"/>
          <p:cNvCxnSpPr>
            <a:stCxn id="522" idx="0"/>
          </p:cNvCxnSpPr>
          <p:nvPr/>
        </p:nvCxnSpPr>
        <p:spPr>
          <a:xfrm flipH="1" flipV="1">
            <a:off x="1205178" y="4505891"/>
            <a:ext cx="711483" cy="105669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7" name="Oval 526"/>
          <p:cNvSpPr/>
          <p:nvPr/>
        </p:nvSpPr>
        <p:spPr>
          <a:xfrm>
            <a:off x="8600168" y="894257"/>
            <a:ext cx="1219067" cy="1955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PostMortem</a:t>
            </a:r>
            <a:endParaRPr lang="en-GB" sz="1000" dirty="0">
              <a:solidFill>
                <a:schemeClr val="tx1"/>
              </a:solidFill>
            </a:endParaRPr>
          </a:p>
        </p:txBody>
      </p:sp>
      <p:cxnSp>
        <p:nvCxnSpPr>
          <p:cNvPr id="528" name="Straight Arrow Connector 527"/>
          <p:cNvCxnSpPr>
            <a:stCxn id="339" idx="0"/>
            <a:endCxn id="527" idx="3"/>
          </p:cNvCxnSpPr>
          <p:nvPr/>
        </p:nvCxnSpPr>
        <p:spPr>
          <a:xfrm flipV="1">
            <a:off x="8513929" y="1061171"/>
            <a:ext cx="264767" cy="33469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45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TextBox 748"/>
          <p:cNvSpPr txBox="1"/>
          <p:nvPr/>
        </p:nvSpPr>
        <p:spPr>
          <a:xfrm>
            <a:off x="0" y="-4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Deployment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600" y="1187994"/>
            <a:ext cx="6276416" cy="43830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65600" y="5571025"/>
            <a:ext cx="62764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800" dirty="0" smtClean="0"/>
              <a:t>SPS overview, from </a:t>
            </a:r>
            <a:r>
              <a:rPr lang="da-DK" sz="800" dirty="0">
                <a:hlinkClick r:id="rId4"/>
              </a:rPr>
              <a:t>https://cerncourier.com/protons-on-the-doorstep-of-the-lhc</a:t>
            </a:r>
            <a:r>
              <a:rPr lang="da-DK" sz="800" dirty="0" smtClean="0">
                <a:hlinkClick r:id="rId4"/>
              </a:rPr>
              <a:t>/</a:t>
            </a:r>
            <a:r>
              <a:rPr lang="da-DK" sz="800" dirty="0" smtClean="0"/>
              <a:t> </a:t>
            </a:r>
            <a:endParaRPr lang="en-GB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628267" y="1187994"/>
            <a:ext cx="427302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Transfer </a:t>
            </a:r>
            <a:r>
              <a:rPr lang="en-US" sz="1600" b="1" dirty="0"/>
              <a:t>lines: LHC(TI2, TI8), AWAKE(TT40, TT41)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Active only on fast extractions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Single-shot =&gt; beam dump makes no sense</a:t>
            </a:r>
            <a:br>
              <a:rPr lang="en-US" sz="1600" dirty="0"/>
            </a:br>
            <a:r>
              <a:rPr lang="en-US" sz="1600" dirty="0"/>
              <a:t>=&gt; Prevents beam permit on following cycles,</a:t>
            </a:r>
            <a:br>
              <a:rPr lang="en-US" sz="1600" dirty="0"/>
            </a:br>
            <a:r>
              <a:rPr lang="en-US" sz="1600" dirty="0"/>
              <a:t>     to be reset by operator.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Long Straight Sections (LSS)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Monitoring throughout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Hardware based beam-dump in &lt; 1ms</a:t>
            </a:r>
          </a:p>
          <a:p>
            <a:endParaRPr lang="en-US" sz="1600" dirty="0" smtClean="0"/>
          </a:p>
          <a:p>
            <a:r>
              <a:rPr lang="en-US" sz="1600" b="1" dirty="0" smtClean="0"/>
              <a:t>Arcs – the sections between LSS’s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Monitoring throughout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Software based beam-dump in &lt; 20ms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Software improvements possible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Steen Jensen, BE-BI-SW  | BI technical board, 15 November 2018  |  </a:t>
            </a:r>
            <a:r>
              <a:rPr lang="en-GB" dirty="0" smtClean="0">
                <a:hlinkClick r:id="rId5"/>
              </a:rPr>
              <a:t>https://wikis.cern.ch/display/BEBI/BLM+for+SPS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19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TextBox 748"/>
          <p:cNvSpPr txBox="1"/>
          <p:nvPr/>
        </p:nvSpPr>
        <p:spPr>
          <a:xfrm>
            <a:off x="0" y="-4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Current Principle for Arc installations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5" name="Rectangle 554"/>
          <p:cNvSpPr/>
          <p:nvPr/>
        </p:nvSpPr>
        <p:spPr>
          <a:xfrm>
            <a:off x="5371598" y="1254048"/>
            <a:ext cx="5306744" cy="21688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4" name="Straight Connector 663"/>
          <p:cNvCxnSpPr/>
          <p:nvPr/>
        </p:nvCxnSpPr>
        <p:spPr>
          <a:xfrm flipV="1">
            <a:off x="5690664" y="2453315"/>
            <a:ext cx="465655" cy="71014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Straight Connector 664"/>
          <p:cNvCxnSpPr/>
          <p:nvPr/>
        </p:nvCxnSpPr>
        <p:spPr>
          <a:xfrm>
            <a:off x="6152740" y="2450188"/>
            <a:ext cx="618002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Straight Connector 665"/>
          <p:cNvCxnSpPr/>
          <p:nvPr/>
        </p:nvCxnSpPr>
        <p:spPr>
          <a:xfrm flipV="1">
            <a:off x="6769346" y="1714745"/>
            <a:ext cx="472441" cy="73535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Straight Connector 666"/>
          <p:cNvCxnSpPr/>
          <p:nvPr/>
        </p:nvCxnSpPr>
        <p:spPr>
          <a:xfrm>
            <a:off x="7238209" y="1712823"/>
            <a:ext cx="61188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Straight Connector 667"/>
          <p:cNvCxnSpPr/>
          <p:nvPr/>
        </p:nvCxnSpPr>
        <p:spPr>
          <a:xfrm flipH="1" flipV="1">
            <a:off x="7850148" y="1708061"/>
            <a:ext cx="500859" cy="14554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Straight Arrow Connector 668"/>
          <p:cNvCxnSpPr/>
          <p:nvPr/>
        </p:nvCxnSpPr>
        <p:spPr>
          <a:xfrm>
            <a:off x="5578150" y="3166586"/>
            <a:ext cx="4789357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Straight Arrow Connector 669"/>
          <p:cNvCxnSpPr/>
          <p:nvPr/>
        </p:nvCxnSpPr>
        <p:spPr>
          <a:xfrm rot="16200000">
            <a:off x="4635591" y="2229715"/>
            <a:ext cx="187160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1" name="TextBox 670"/>
          <p:cNvSpPr txBox="1"/>
          <p:nvPr/>
        </p:nvSpPr>
        <p:spPr>
          <a:xfrm>
            <a:off x="6129218" y="2231479"/>
            <a:ext cx="71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CYCLE A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72" name="Straight Connector 671"/>
          <p:cNvCxnSpPr/>
          <p:nvPr/>
        </p:nvCxnSpPr>
        <p:spPr>
          <a:xfrm>
            <a:off x="6113309" y="3160767"/>
            <a:ext cx="0" cy="584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Straight Connector 672"/>
          <p:cNvCxnSpPr/>
          <p:nvPr/>
        </p:nvCxnSpPr>
        <p:spPr>
          <a:xfrm>
            <a:off x="6156319" y="316076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4" name="Straight Connector 673"/>
          <p:cNvCxnSpPr/>
          <p:nvPr/>
        </p:nvCxnSpPr>
        <p:spPr>
          <a:xfrm>
            <a:off x="6199330" y="316076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5" name="Straight Connector 674"/>
          <p:cNvCxnSpPr/>
          <p:nvPr/>
        </p:nvCxnSpPr>
        <p:spPr>
          <a:xfrm>
            <a:off x="6242340" y="316076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6" name="Straight Connector 675"/>
          <p:cNvCxnSpPr/>
          <p:nvPr/>
        </p:nvCxnSpPr>
        <p:spPr>
          <a:xfrm>
            <a:off x="6285349" y="316076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Straight Connector 682"/>
          <p:cNvCxnSpPr/>
          <p:nvPr/>
        </p:nvCxnSpPr>
        <p:spPr>
          <a:xfrm>
            <a:off x="6325516" y="316067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Straight Connector 695"/>
          <p:cNvCxnSpPr/>
          <p:nvPr/>
        </p:nvCxnSpPr>
        <p:spPr>
          <a:xfrm>
            <a:off x="6368526" y="316067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Straight Connector 696"/>
          <p:cNvCxnSpPr/>
          <p:nvPr/>
        </p:nvCxnSpPr>
        <p:spPr>
          <a:xfrm>
            <a:off x="6411535" y="316067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Straight Connector 709"/>
          <p:cNvCxnSpPr/>
          <p:nvPr/>
        </p:nvCxnSpPr>
        <p:spPr>
          <a:xfrm>
            <a:off x="6454545" y="316067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Straight Connector 710"/>
          <p:cNvCxnSpPr/>
          <p:nvPr/>
        </p:nvCxnSpPr>
        <p:spPr>
          <a:xfrm>
            <a:off x="6497556" y="316067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2" name="Straight Connector 711"/>
          <p:cNvCxnSpPr/>
          <p:nvPr/>
        </p:nvCxnSpPr>
        <p:spPr>
          <a:xfrm>
            <a:off x="6540564" y="316067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3" name="Straight Connector 712"/>
          <p:cNvCxnSpPr/>
          <p:nvPr/>
        </p:nvCxnSpPr>
        <p:spPr>
          <a:xfrm>
            <a:off x="6583575" y="316067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4" name="Straight Connector 713"/>
          <p:cNvCxnSpPr/>
          <p:nvPr/>
        </p:nvCxnSpPr>
        <p:spPr>
          <a:xfrm>
            <a:off x="6626584" y="316067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" name="Straight Connector 714"/>
          <p:cNvCxnSpPr/>
          <p:nvPr/>
        </p:nvCxnSpPr>
        <p:spPr>
          <a:xfrm>
            <a:off x="6666752" y="316058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6" name="Straight Connector 715"/>
          <p:cNvCxnSpPr/>
          <p:nvPr/>
        </p:nvCxnSpPr>
        <p:spPr>
          <a:xfrm>
            <a:off x="6709761" y="316058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" name="Straight Connector 716"/>
          <p:cNvCxnSpPr/>
          <p:nvPr/>
        </p:nvCxnSpPr>
        <p:spPr>
          <a:xfrm>
            <a:off x="6752772" y="316058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2" name="Straight Connector 721"/>
          <p:cNvCxnSpPr/>
          <p:nvPr/>
        </p:nvCxnSpPr>
        <p:spPr>
          <a:xfrm>
            <a:off x="6795780" y="316058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3" name="Straight Connector 722"/>
          <p:cNvCxnSpPr/>
          <p:nvPr/>
        </p:nvCxnSpPr>
        <p:spPr>
          <a:xfrm>
            <a:off x="6838791" y="316058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4" name="Straight Connector 723"/>
          <p:cNvCxnSpPr/>
          <p:nvPr/>
        </p:nvCxnSpPr>
        <p:spPr>
          <a:xfrm>
            <a:off x="6881801" y="316058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5" name="Straight Connector 724"/>
          <p:cNvCxnSpPr/>
          <p:nvPr/>
        </p:nvCxnSpPr>
        <p:spPr>
          <a:xfrm>
            <a:off x="6924810" y="316058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6" name="Straight Connector 725"/>
          <p:cNvCxnSpPr/>
          <p:nvPr/>
        </p:nvCxnSpPr>
        <p:spPr>
          <a:xfrm>
            <a:off x="6967820" y="316058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" name="Straight Connector 726"/>
          <p:cNvCxnSpPr/>
          <p:nvPr/>
        </p:nvCxnSpPr>
        <p:spPr>
          <a:xfrm>
            <a:off x="7007987" y="31604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8" name="Straight Connector 727"/>
          <p:cNvCxnSpPr/>
          <p:nvPr/>
        </p:nvCxnSpPr>
        <p:spPr>
          <a:xfrm>
            <a:off x="7050996" y="3160495"/>
            <a:ext cx="0" cy="5841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9" name="Straight Connector 728"/>
          <p:cNvCxnSpPr/>
          <p:nvPr/>
        </p:nvCxnSpPr>
        <p:spPr>
          <a:xfrm>
            <a:off x="7094008" y="31604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0" name="Straight Connector 729"/>
          <p:cNvCxnSpPr/>
          <p:nvPr/>
        </p:nvCxnSpPr>
        <p:spPr>
          <a:xfrm>
            <a:off x="7137017" y="31604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1" name="Straight Connector 730"/>
          <p:cNvCxnSpPr/>
          <p:nvPr/>
        </p:nvCxnSpPr>
        <p:spPr>
          <a:xfrm>
            <a:off x="7180027" y="31604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2" name="Straight Connector 731"/>
          <p:cNvCxnSpPr/>
          <p:nvPr/>
        </p:nvCxnSpPr>
        <p:spPr>
          <a:xfrm>
            <a:off x="7223036" y="31604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3" name="Straight Connector 732"/>
          <p:cNvCxnSpPr/>
          <p:nvPr/>
        </p:nvCxnSpPr>
        <p:spPr>
          <a:xfrm>
            <a:off x="7266047" y="3160495"/>
            <a:ext cx="0" cy="5841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4" name="Straight Connector 733"/>
          <p:cNvCxnSpPr/>
          <p:nvPr/>
        </p:nvCxnSpPr>
        <p:spPr>
          <a:xfrm>
            <a:off x="7309055" y="31604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5" name="Straight Connector 734"/>
          <p:cNvCxnSpPr/>
          <p:nvPr/>
        </p:nvCxnSpPr>
        <p:spPr>
          <a:xfrm>
            <a:off x="7349222" y="31604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6" name="Straight Connector 735"/>
          <p:cNvCxnSpPr/>
          <p:nvPr/>
        </p:nvCxnSpPr>
        <p:spPr>
          <a:xfrm>
            <a:off x="7392233" y="31604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7" name="Straight Connector 736"/>
          <p:cNvCxnSpPr/>
          <p:nvPr/>
        </p:nvCxnSpPr>
        <p:spPr>
          <a:xfrm>
            <a:off x="7435243" y="31604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8" name="Straight Connector 737"/>
          <p:cNvCxnSpPr/>
          <p:nvPr/>
        </p:nvCxnSpPr>
        <p:spPr>
          <a:xfrm>
            <a:off x="7478253" y="31604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Straight Connector 738"/>
          <p:cNvCxnSpPr/>
          <p:nvPr/>
        </p:nvCxnSpPr>
        <p:spPr>
          <a:xfrm>
            <a:off x="7521262" y="31604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0" name="Straight Connector 739"/>
          <p:cNvCxnSpPr/>
          <p:nvPr/>
        </p:nvCxnSpPr>
        <p:spPr>
          <a:xfrm>
            <a:off x="7564273" y="31604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1" name="Straight Connector 740"/>
          <p:cNvCxnSpPr/>
          <p:nvPr/>
        </p:nvCxnSpPr>
        <p:spPr>
          <a:xfrm>
            <a:off x="7607283" y="31604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2" name="Straight Connector 741"/>
          <p:cNvCxnSpPr/>
          <p:nvPr/>
        </p:nvCxnSpPr>
        <p:spPr>
          <a:xfrm>
            <a:off x="7650292" y="31604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3" name="Straight Connector 742"/>
          <p:cNvCxnSpPr/>
          <p:nvPr/>
        </p:nvCxnSpPr>
        <p:spPr>
          <a:xfrm>
            <a:off x="7690459" y="31603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4" name="Straight Connector 743"/>
          <p:cNvCxnSpPr/>
          <p:nvPr/>
        </p:nvCxnSpPr>
        <p:spPr>
          <a:xfrm>
            <a:off x="7733469" y="31603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5" name="Straight Connector 744"/>
          <p:cNvCxnSpPr/>
          <p:nvPr/>
        </p:nvCxnSpPr>
        <p:spPr>
          <a:xfrm>
            <a:off x="7776478" y="31603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6" name="Straight Connector 745"/>
          <p:cNvCxnSpPr/>
          <p:nvPr/>
        </p:nvCxnSpPr>
        <p:spPr>
          <a:xfrm>
            <a:off x="7819489" y="31603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7" name="Straight Connector 746"/>
          <p:cNvCxnSpPr/>
          <p:nvPr/>
        </p:nvCxnSpPr>
        <p:spPr>
          <a:xfrm>
            <a:off x="7848360" y="3160313"/>
            <a:ext cx="0" cy="58414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8" name="Straight Connector 747"/>
          <p:cNvCxnSpPr/>
          <p:nvPr/>
        </p:nvCxnSpPr>
        <p:spPr>
          <a:xfrm>
            <a:off x="8630990" y="3160131"/>
            <a:ext cx="0" cy="584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0" name="Straight Connector 749"/>
          <p:cNvCxnSpPr/>
          <p:nvPr/>
        </p:nvCxnSpPr>
        <p:spPr>
          <a:xfrm>
            <a:off x="8674000" y="316013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3" name="Straight Connector 752"/>
          <p:cNvCxnSpPr/>
          <p:nvPr/>
        </p:nvCxnSpPr>
        <p:spPr>
          <a:xfrm>
            <a:off x="8714167" y="31600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4" name="Straight Connector 753"/>
          <p:cNvCxnSpPr/>
          <p:nvPr/>
        </p:nvCxnSpPr>
        <p:spPr>
          <a:xfrm>
            <a:off x="8757176" y="31600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5" name="Straight Connector 754"/>
          <p:cNvCxnSpPr/>
          <p:nvPr/>
        </p:nvCxnSpPr>
        <p:spPr>
          <a:xfrm>
            <a:off x="8800187" y="31600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6" name="Straight Connector 755"/>
          <p:cNvCxnSpPr/>
          <p:nvPr/>
        </p:nvCxnSpPr>
        <p:spPr>
          <a:xfrm>
            <a:off x="8843196" y="31600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7" name="Straight Connector 756"/>
          <p:cNvCxnSpPr/>
          <p:nvPr/>
        </p:nvCxnSpPr>
        <p:spPr>
          <a:xfrm>
            <a:off x="8886206" y="31600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8" name="Straight Connector 757"/>
          <p:cNvCxnSpPr/>
          <p:nvPr/>
        </p:nvCxnSpPr>
        <p:spPr>
          <a:xfrm>
            <a:off x="8929216" y="31600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9" name="Straight Connector 758"/>
          <p:cNvCxnSpPr/>
          <p:nvPr/>
        </p:nvCxnSpPr>
        <p:spPr>
          <a:xfrm>
            <a:off x="8972226" y="31600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0" name="Straight Connector 759"/>
          <p:cNvCxnSpPr/>
          <p:nvPr/>
        </p:nvCxnSpPr>
        <p:spPr>
          <a:xfrm>
            <a:off x="9015235" y="31600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1" name="Straight Connector 760"/>
          <p:cNvCxnSpPr/>
          <p:nvPr/>
        </p:nvCxnSpPr>
        <p:spPr>
          <a:xfrm>
            <a:off x="9055402" y="315994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2" name="Straight Connector 761"/>
          <p:cNvCxnSpPr/>
          <p:nvPr/>
        </p:nvCxnSpPr>
        <p:spPr>
          <a:xfrm>
            <a:off x="9098412" y="315994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3" name="Straight Connector 762"/>
          <p:cNvCxnSpPr/>
          <p:nvPr/>
        </p:nvCxnSpPr>
        <p:spPr>
          <a:xfrm>
            <a:off x="9141422" y="315994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4" name="Straight Connector 763"/>
          <p:cNvCxnSpPr/>
          <p:nvPr/>
        </p:nvCxnSpPr>
        <p:spPr>
          <a:xfrm>
            <a:off x="9184432" y="315994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5" name="Straight Connector 764"/>
          <p:cNvCxnSpPr/>
          <p:nvPr/>
        </p:nvCxnSpPr>
        <p:spPr>
          <a:xfrm>
            <a:off x="9227442" y="315994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6" name="Straight Connector 765"/>
          <p:cNvCxnSpPr/>
          <p:nvPr/>
        </p:nvCxnSpPr>
        <p:spPr>
          <a:xfrm>
            <a:off x="9270451" y="315994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7" name="Straight Connector 766"/>
          <p:cNvCxnSpPr/>
          <p:nvPr/>
        </p:nvCxnSpPr>
        <p:spPr>
          <a:xfrm>
            <a:off x="9313462" y="315994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8" name="Straight Connector 767"/>
          <p:cNvCxnSpPr/>
          <p:nvPr/>
        </p:nvCxnSpPr>
        <p:spPr>
          <a:xfrm>
            <a:off x="9356471" y="315994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9" name="Straight Connector 768"/>
          <p:cNvCxnSpPr/>
          <p:nvPr/>
        </p:nvCxnSpPr>
        <p:spPr>
          <a:xfrm>
            <a:off x="9396638" y="315985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0" name="Straight Connector 769"/>
          <p:cNvCxnSpPr/>
          <p:nvPr/>
        </p:nvCxnSpPr>
        <p:spPr>
          <a:xfrm>
            <a:off x="9439647" y="315985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1" name="Straight Connector 770"/>
          <p:cNvCxnSpPr/>
          <p:nvPr/>
        </p:nvCxnSpPr>
        <p:spPr>
          <a:xfrm>
            <a:off x="9482658" y="315985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2" name="Straight Connector 771"/>
          <p:cNvCxnSpPr/>
          <p:nvPr/>
        </p:nvCxnSpPr>
        <p:spPr>
          <a:xfrm>
            <a:off x="9525666" y="315985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3" name="Straight Connector 772"/>
          <p:cNvCxnSpPr/>
          <p:nvPr/>
        </p:nvCxnSpPr>
        <p:spPr>
          <a:xfrm>
            <a:off x="9568678" y="315985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" name="Straight Connector 773"/>
          <p:cNvCxnSpPr/>
          <p:nvPr/>
        </p:nvCxnSpPr>
        <p:spPr>
          <a:xfrm>
            <a:off x="9611687" y="315985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5" name="Straight Connector 774"/>
          <p:cNvCxnSpPr/>
          <p:nvPr/>
        </p:nvCxnSpPr>
        <p:spPr>
          <a:xfrm>
            <a:off x="9654697" y="315985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6" name="Straight Connector 775"/>
          <p:cNvCxnSpPr/>
          <p:nvPr/>
        </p:nvCxnSpPr>
        <p:spPr>
          <a:xfrm>
            <a:off x="9697707" y="315985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7" name="Straight Connector 776"/>
          <p:cNvCxnSpPr/>
          <p:nvPr/>
        </p:nvCxnSpPr>
        <p:spPr>
          <a:xfrm>
            <a:off x="9737874" y="315976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8" name="Straight Connector 777"/>
          <p:cNvCxnSpPr/>
          <p:nvPr/>
        </p:nvCxnSpPr>
        <p:spPr>
          <a:xfrm>
            <a:off x="9780883" y="315976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9" name="Straight Connector 778"/>
          <p:cNvCxnSpPr/>
          <p:nvPr/>
        </p:nvCxnSpPr>
        <p:spPr>
          <a:xfrm>
            <a:off x="9823893" y="315976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0" name="Straight Connector 779"/>
          <p:cNvCxnSpPr/>
          <p:nvPr/>
        </p:nvCxnSpPr>
        <p:spPr>
          <a:xfrm>
            <a:off x="9866903" y="315976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" name="Straight Connector 780"/>
          <p:cNvCxnSpPr/>
          <p:nvPr/>
        </p:nvCxnSpPr>
        <p:spPr>
          <a:xfrm>
            <a:off x="9909913" y="3159768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3" name="Straight Connector 782"/>
          <p:cNvCxnSpPr/>
          <p:nvPr/>
        </p:nvCxnSpPr>
        <p:spPr>
          <a:xfrm>
            <a:off x="9934021" y="3159768"/>
            <a:ext cx="0" cy="58414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4" name="Freeform 783"/>
          <p:cNvSpPr/>
          <p:nvPr/>
        </p:nvSpPr>
        <p:spPr>
          <a:xfrm>
            <a:off x="6121114" y="2090472"/>
            <a:ext cx="1698374" cy="1063629"/>
          </a:xfrm>
          <a:custGeom>
            <a:avLst/>
            <a:gdLst>
              <a:gd name="connsiteX0" fmla="*/ 0 w 2367858"/>
              <a:gd name="connsiteY0" fmla="*/ 702378 h 702378"/>
              <a:gd name="connsiteX1" fmla="*/ 214313 w 2367858"/>
              <a:gd name="connsiteY1" fmla="*/ 659516 h 702378"/>
              <a:gd name="connsiteX2" fmla="*/ 304800 w 2367858"/>
              <a:gd name="connsiteY2" fmla="*/ 621416 h 702378"/>
              <a:gd name="connsiteX3" fmla="*/ 395288 w 2367858"/>
              <a:gd name="connsiteY3" fmla="*/ 569028 h 702378"/>
              <a:gd name="connsiteX4" fmla="*/ 481013 w 2367858"/>
              <a:gd name="connsiteY4" fmla="*/ 545216 h 702378"/>
              <a:gd name="connsiteX5" fmla="*/ 576263 w 2367858"/>
              <a:gd name="connsiteY5" fmla="*/ 530928 h 702378"/>
              <a:gd name="connsiteX6" fmla="*/ 742950 w 2367858"/>
              <a:gd name="connsiteY6" fmla="*/ 511878 h 702378"/>
              <a:gd name="connsiteX7" fmla="*/ 919163 w 2367858"/>
              <a:gd name="connsiteY7" fmla="*/ 497591 h 702378"/>
              <a:gd name="connsiteX8" fmla="*/ 1081088 w 2367858"/>
              <a:gd name="connsiteY8" fmla="*/ 435678 h 702378"/>
              <a:gd name="connsiteX9" fmla="*/ 1214438 w 2367858"/>
              <a:gd name="connsiteY9" fmla="*/ 383291 h 702378"/>
              <a:gd name="connsiteX10" fmla="*/ 1338263 w 2367858"/>
              <a:gd name="connsiteY10" fmla="*/ 364241 h 702378"/>
              <a:gd name="connsiteX11" fmla="*/ 1524000 w 2367858"/>
              <a:gd name="connsiteY11" fmla="*/ 326141 h 702378"/>
              <a:gd name="connsiteX12" fmla="*/ 1666875 w 2367858"/>
              <a:gd name="connsiteY12" fmla="*/ 297566 h 702378"/>
              <a:gd name="connsiteX13" fmla="*/ 1843088 w 2367858"/>
              <a:gd name="connsiteY13" fmla="*/ 178503 h 702378"/>
              <a:gd name="connsiteX14" fmla="*/ 2005013 w 2367858"/>
              <a:gd name="connsiteY14" fmla="*/ 130878 h 702378"/>
              <a:gd name="connsiteX15" fmla="*/ 2128838 w 2367858"/>
              <a:gd name="connsiteY15" fmla="*/ 68966 h 702378"/>
              <a:gd name="connsiteX16" fmla="*/ 2266950 w 2367858"/>
              <a:gd name="connsiteY16" fmla="*/ 26103 h 702378"/>
              <a:gd name="connsiteX17" fmla="*/ 2357438 w 2367858"/>
              <a:gd name="connsiteY17" fmla="*/ 2291 h 702378"/>
              <a:gd name="connsiteX18" fmla="*/ 2362200 w 2367858"/>
              <a:gd name="connsiteY18" fmla="*/ 2291 h 70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67858" h="702378">
                <a:moveTo>
                  <a:pt x="0" y="702378"/>
                </a:moveTo>
                <a:cubicBezTo>
                  <a:pt x="81756" y="687694"/>
                  <a:pt x="163513" y="673010"/>
                  <a:pt x="214313" y="659516"/>
                </a:cubicBezTo>
                <a:cubicBezTo>
                  <a:pt x="265113" y="646022"/>
                  <a:pt x="274638" y="636497"/>
                  <a:pt x="304800" y="621416"/>
                </a:cubicBezTo>
                <a:cubicBezTo>
                  <a:pt x="334962" y="606335"/>
                  <a:pt x="365919" y="581728"/>
                  <a:pt x="395288" y="569028"/>
                </a:cubicBezTo>
                <a:cubicBezTo>
                  <a:pt x="424657" y="556328"/>
                  <a:pt x="450851" y="551566"/>
                  <a:pt x="481013" y="545216"/>
                </a:cubicBezTo>
                <a:cubicBezTo>
                  <a:pt x="511175" y="538866"/>
                  <a:pt x="532607" y="536484"/>
                  <a:pt x="576263" y="530928"/>
                </a:cubicBezTo>
                <a:cubicBezTo>
                  <a:pt x="619919" y="525372"/>
                  <a:pt x="685800" y="517434"/>
                  <a:pt x="742950" y="511878"/>
                </a:cubicBezTo>
                <a:cubicBezTo>
                  <a:pt x="800100" y="506322"/>
                  <a:pt x="862807" y="510291"/>
                  <a:pt x="919163" y="497591"/>
                </a:cubicBezTo>
                <a:cubicBezTo>
                  <a:pt x="975519" y="484891"/>
                  <a:pt x="1081088" y="435678"/>
                  <a:pt x="1081088" y="435678"/>
                </a:cubicBezTo>
                <a:cubicBezTo>
                  <a:pt x="1130301" y="416628"/>
                  <a:pt x="1171576" y="395197"/>
                  <a:pt x="1214438" y="383291"/>
                </a:cubicBezTo>
                <a:cubicBezTo>
                  <a:pt x="1257300" y="371385"/>
                  <a:pt x="1286669" y="373766"/>
                  <a:pt x="1338263" y="364241"/>
                </a:cubicBezTo>
                <a:cubicBezTo>
                  <a:pt x="1389857" y="354716"/>
                  <a:pt x="1524000" y="326141"/>
                  <a:pt x="1524000" y="326141"/>
                </a:cubicBezTo>
                <a:cubicBezTo>
                  <a:pt x="1578769" y="315029"/>
                  <a:pt x="1613694" y="322172"/>
                  <a:pt x="1666875" y="297566"/>
                </a:cubicBezTo>
                <a:cubicBezTo>
                  <a:pt x="1720056" y="272960"/>
                  <a:pt x="1786732" y="206284"/>
                  <a:pt x="1843088" y="178503"/>
                </a:cubicBezTo>
                <a:cubicBezTo>
                  <a:pt x="1899444" y="150722"/>
                  <a:pt x="1957388" y="149134"/>
                  <a:pt x="2005013" y="130878"/>
                </a:cubicBezTo>
                <a:cubicBezTo>
                  <a:pt x="2052638" y="112622"/>
                  <a:pt x="2085182" y="86428"/>
                  <a:pt x="2128838" y="68966"/>
                </a:cubicBezTo>
                <a:cubicBezTo>
                  <a:pt x="2172494" y="51504"/>
                  <a:pt x="2228850" y="37215"/>
                  <a:pt x="2266950" y="26103"/>
                </a:cubicBezTo>
                <a:cubicBezTo>
                  <a:pt x="2305050" y="14991"/>
                  <a:pt x="2357438" y="2291"/>
                  <a:pt x="2357438" y="2291"/>
                </a:cubicBezTo>
                <a:cubicBezTo>
                  <a:pt x="2373313" y="-1678"/>
                  <a:pt x="2367756" y="306"/>
                  <a:pt x="2362200" y="229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5" name="TextBox 784"/>
          <p:cNvSpPr txBox="1"/>
          <p:nvPr/>
        </p:nvSpPr>
        <p:spPr>
          <a:xfrm>
            <a:off x="10302917" y="3056594"/>
            <a:ext cx="3754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time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06" name="TextBox 805"/>
          <p:cNvSpPr txBox="1"/>
          <p:nvPr/>
        </p:nvSpPr>
        <p:spPr>
          <a:xfrm rot="19509858">
            <a:off x="6775137" y="2353387"/>
            <a:ext cx="805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Cycle-losses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808" name="TextBox 807"/>
          <p:cNvSpPr txBox="1"/>
          <p:nvPr/>
        </p:nvSpPr>
        <p:spPr>
          <a:xfrm>
            <a:off x="9793135" y="3261279"/>
            <a:ext cx="92044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>
                    <a:lumMod val="85000"/>
                  </a:schemeClr>
                </a:solidFill>
              </a:rPr>
              <a:t>Steen Jensen, BE-BI-SW</a:t>
            </a:r>
            <a:endParaRPr lang="en-GB" sz="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10" name="TextBox 809"/>
          <p:cNvSpPr txBox="1"/>
          <p:nvPr/>
        </p:nvSpPr>
        <p:spPr>
          <a:xfrm>
            <a:off x="6454545" y="1333249"/>
            <a:ext cx="2274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Integration time, </a:t>
            </a:r>
            <a:r>
              <a:rPr lang="el-GR" sz="1200" dirty="0" smtClean="0">
                <a:solidFill>
                  <a:srgbClr val="FF0000"/>
                </a:solidFill>
              </a:rPr>
              <a:t>Δ</a:t>
            </a:r>
            <a:r>
              <a:rPr lang="en-US" sz="1200" dirty="0" err="1" smtClean="0">
                <a:solidFill>
                  <a:srgbClr val="FF0000"/>
                </a:solidFill>
              </a:rPr>
              <a:t>t</a:t>
            </a:r>
            <a:r>
              <a:rPr lang="en-US" sz="1200" baseline="-25000" dirty="0" err="1" smtClean="0">
                <a:solidFill>
                  <a:srgbClr val="FF0000"/>
                </a:solidFill>
              </a:rPr>
              <a:t>tick</a:t>
            </a:r>
            <a:r>
              <a:rPr lang="da-DK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= 20ms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cxnSp>
        <p:nvCxnSpPr>
          <p:cNvPr id="811" name="Straight Connector 810"/>
          <p:cNvCxnSpPr/>
          <p:nvPr/>
        </p:nvCxnSpPr>
        <p:spPr>
          <a:xfrm flipV="1">
            <a:off x="8511192" y="3021098"/>
            <a:ext cx="91530" cy="13993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2" name="Straight Connector 811"/>
          <p:cNvCxnSpPr/>
          <p:nvPr/>
        </p:nvCxnSpPr>
        <p:spPr>
          <a:xfrm>
            <a:off x="8597251" y="3021098"/>
            <a:ext cx="24283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3" name="Straight Connector 812"/>
          <p:cNvCxnSpPr/>
          <p:nvPr/>
        </p:nvCxnSpPr>
        <p:spPr>
          <a:xfrm flipV="1">
            <a:off x="8831952" y="2719526"/>
            <a:ext cx="140274" cy="30157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" name="Straight Connector 813"/>
          <p:cNvCxnSpPr/>
          <p:nvPr/>
        </p:nvCxnSpPr>
        <p:spPr>
          <a:xfrm>
            <a:off x="8965121" y="2719526"/>
            <a:ext cx="99529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5" name="Straight Connector 814"/>
          <p:cNvCxnSpPr/>
          <p:nvPr/>
        </p:nvCxnSpPr>
        <p:spPr>
          <a:xfrm flipH="1" flipV="1">
            <a:off x="9957752" y="2719527"/>
            <a:ext cx="118673" cy="44705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6" name="TextBox 815"/>
          <p:cNvSpPr txBox="1"/>
          <p:nvPr/>
        </p:nvSpPr>
        <p:spPr>
          <a:xfrm>
            <a:off x="9098412" y="2485446"/>
            <a:ext cx="71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CYCLE B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17" name="Freeform 816"/>
          <p:cNvSpPr/>
          <p:nvPr/>
        </p:nvSpPr>
        <p:spPr>
          <a:xfrm>
            <a:off x="8639491" y="2924149"/>
            <a:ext cx="1284284" cy="240869"/>
          </a:xfrm>
          <a:custGeom>
            <a:avLst/>
            <a:gdLst>
              <a:gd name="connsiteX0" fmla="*/ 0 w 1336431"/>
              <a:gd name="connsiteY0" fmla="*/ 240193 h 240869"/>
              <a:gd name="connsiteX1" fmla="*/ 98474 w 1336431"/>
              <a:gd name="connsiteY1" fmla="*/ 240193 h 240869"/>
              <a:gd name="connsiteX2" fmla="*/ 239151 w 1336431"/>
              <a:gd name="connsiteY2" fmla="*/ 233159 h 240869"/>
              <a:gd name="connsiteX3" fmla="*/ 393896 w 1336431"/>
              <a:gd name="connsiteY3" fmla="*/ 190956 h 240869"/>
              <a:gd name="connsiteX4" fmla="*/ 534573 w 1336431"/>
              <a:gd name="connsiteY4" fmla="*/ 169855 h 240869"/>
              <a:gd name="connsiteX5" fmla="*/ 647114 w 1336431"/>
              <a:gd name="connsiteY5" fmla="*/ 148753 h 240869"/>
              <a:gd name="connsiteX6" fmla="*/ 752622 w 1336431"/>
              <a:gd name="connsiteY6" fmla="*/ 141719 h 240869"/>
              <a:gd name="connsiteX7" fmla="*/ 886265 w 1336431"/>
              <a:gd name="connsiteY7" fmla="*/ 127651 h 240869"/>
              <a:gd name="connsiteX8" fmla="*/ 991773 w 1336431"/>
              <a:gd name="connsiteY8" fmla="*/ 92482 h 240869"/>
              <a:gd name="connsiteX9" fmla="*/ 1083213 w 1336431"/>
              <a:gd name="connsiteY9" fmla="*/ 50279 h 240869"/>
              <a:gd name="connsiteX10" fmla="*/ 1174653 w 1336431"/>
              <a:gd name="connsiteY10" fmla="*/ 43245 h 240869"/>
              <a:gd name="connsiteX11" fmla="*/ 1230923 w 1336431"/>
              <a:gd name="connsiteY11" fmla="*/ 15110 h 240869"/>
              <a:gd name="connsiteX12" fmla="*/ 1315330 w 1336431"/>
              <a:gd name="connsiteY12" fmla="*/ 1042 h 240869"/>
              <a:gd name="connsiteX13" fmla="*/ 1336431 w 1336431"/>
              <a:gd name="connsiteY13" fmla="*/ 1042 h 240869"/>
              <a:gd name="connsiteX14" fmla="*/ 1336431 w 1336431"/>
              <a:gd name="connsiteY14" fmla="*/ 1042 h 24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36431" h="240869">
                <a:moveTo>
                  <a:pt x="0" y="240193"/>
                </a:moveTo>
                <a:cubicBezTo>
                  <a:pt x="29308" y="240779"/>
                  <a:pt x="58616" y="241365"/>
                  <a:pt x="98474" y="240193"/>
                </a:cubicBezTo>
                <a:cubicBezTo>
                  <a:pt x="138332" y="239021"/>
                  <a:pt x="189914" y="241365"/>
                  <a:pt x="239151" y="233159"/>
                </a:cubicBezTo>
                <a:cubicBezTo>
                  <a:pt x="288388" y="224953"/>
                  <a:pt x="344659" y="201507"/>
                  <a:pt x="393896" y="190956"/>
                </a:cubicBezTo>
                <a:cubicBezTo>
                  <a:pt x="443133" y="180405"/>
                  <a:pt x="492370" y="176889"/>
                  <a:pt x="534573" y="169855"/>
                </a:cubicBezTo>
                <a:cubicBezTo>
                  <a:pt x="576776" y="162821"/>
                  <a:pt x="610773" y="153442"/>
                  <a:pt x="647114" y="148753"/>
                </a:cubicBezTo>
                <a:cubicBezTo>
                  <a:pt x="683455" y="144064"/>
                  <a:pt x="712764" y="145236"/>
                  <a:pt x="752622" y="141719"/>
                </a:cubicBezTo>
                <a:cubicBezTo>
                  <a:pt x="792480" y="138202"/>
                  <a:pt x="846407" y="135857"/>
                  <a:pt x="886265" y="127651"/>
                </a:cubicBezTo>
                <a:cubicBezTo>
                  <a:pt x="926124" y="119445"/>
                  <a:pt x="958948" y="105377"/>
                  <a:pt x="991773" y="92482"/>
                </a:cubicBezTo>
                <a:cubicBezTo>
                  <a:pt x="1024598" y="79587"/>
                  <a:pt x="1052733" y="58485"/>
                  <a:pt x="1083213" y="50279"/>
                </a:cubicBezTo>
                <a:cubicBezTo>
                  <a:pt x="1113693" y="42073"/>
                  <a:pt x="1150035" y="49106"/>
                  <a:pt x="1174653" y="43245"/>
                </a:cubicBezTo>
                <a:cubicBezTo>
                  <a:pt x="1199271" y="37384"/>
                  <a:pt x="1207477" y="22144"/>
                  <a:pt x="1230923" y="15110"/>
                </a:cubicBezTo>
                <a:cubicBezTo>
                  <a:pt x="1254369" y="8076"/>
                  <a:pt x="1315330" y="1042"/>
                  <a:pt x="1315330" y="1042"/>
                </a:cubicBezTo>
                <a:cubicBezTo>
                  <a:pt x="1332915" y="-1303"/>
                  <a:pt x="1336431" y="1042"/>
                  <a:pt x="1336431" y="1042"/>
                </a:cubicBezTo>
                <a:lnTo>
                  <a:pt x="1336431" y="104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8" name="Straight Connector 817"/>
          <p:cNvCxnSpPr/>
          <p:nvPr/>
        </p:nvCxnSpPr>
        <p:spPr>
          <a:xfrm>
            <a:off x="7816876" y="2108027"/>
            <a:ext cx="999" cy="1071635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" name="TextBox 818"/>
          <p:cNvSpPr txBox="1"/>
          <p:nvPr/>
        </p:nvSpPr>
        <p:spPr>
          <a:xfrm>
            <a:off x="9581706" y="1252178"/>
            <a:ext cx="10925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Start Acquisition</a:t>
            </a:r>
            <a:br>
              <a:rPr lang="en-US" sz="1000" dirty="0" smtClean="0"/>
            </a:br>
            <a:r>
              <a:rPr lang="en-US" sz="1000" dirty="0" smtClean="0">
                <a:solidFill>
                  <a:srgbClr val="FF0000"/>
                </a:solidFill>
              </a:rPr>
              <a:t>Measure @ tick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>
                <a:solidFill>
                  <a:srgbClr val="00B0F0"/>
                </a:solidFill>
              </a:rPr>
              <a:t>Stop Acquisition</a:t>
            </a:r>
            <a:endParaRPr lang="en-GB" sz="1000" dirty="0">
              <a:solidFill>
                <a:srgbClr val="00B0F0"/>
              </a:solidFill>
            </a:endParaRPr>
          </a:p>
        </p:txBody>
      </p:sp>
      <p:cxnSp>
        <p:nvCxnSpPr>
          <p:cNvPr id="820" name="Straight Connector 819"/>
          <p:cNvCxnSpPr/>
          <p:nvPr/>
        </p:nvCxnSpPr>
        <p:spPr>
          <a:xfrm>
            <a:off x="9909965" y="2921082"/>
            <a:ext cx="999" cy="256541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" name="TextBox 820"/>
          <p:cNvSpPr txBox="1"/>
          <p:nvPr/>
        </p:nvSpPr>
        <p:spPr>
          <a:xfrm rot="21099688">
            <a:off x="8893547" y="2869159"/>
            <a:ext cx="816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Cycle-losses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Steen Jensen, BE-BI-SW  | BI technical board, 15 November 2018  |  </a:t>
            </a:r>
            <a:r>
              <a:rPr lang="en-GB" dirty="0" smtClean="0">
                <a:hlinkClick r:id="rId3"/>
              </a:rPr>
              <a:t>https://wikis.cern.ch/display/BEBI/BLM+for+SPS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4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09011" y="1257268"/>
            <a:ext cx="47583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Response time up to 20ms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monitors integrated loss since cycle start</a:t>
            </a:r>
            <a:endParaRPr lang="en-GB" dirty="0"/>
          </a:p>
        </p:txBody>
      </p:sp>
      <p:sp>
        <p:nvSpPr>
          <p:cNvPr id="255" name="TextBox 254"/>
          <p:cNvSpPr txBox="1"/>
          <p:nvPr/>
        </p:nvSpPr>
        <p:spPr>
          <a:xfrm>
            <a:off x="7449426" y="3556794"/>
            <a:ext cx="1750765" cy="116955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@Measure: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for ( all channels ) {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    Acquire and store loss-value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    if (loss-value &gt; threshold) {</a:t>
            </a:r>
          </a:p>
          <a:p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       dump beam</a:t>
            </a:r>
          </a:p>
          <a:p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   }</a:t>
            </a:r>
          </a:p>
          <a:p>
            <a:r>
              <a:rPr lang="en-US" sz="1000" dirty="0">
                <a:solidFill>
                  <a:srgbClr val="FF0000"/>
                </a:solidFill>
              </a:rPr>
              <a:t>}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256" name="Straight Arrow Connector 255"/>
          <p:cNvCxnSpPr/>
          <p:nvPr/>
        </p:nvCxnSpPr>
        <p:spPr>
          <a:xfrm flipH="1" flipV="1">
            <a:off x="7392233" y="3272038"/>
            <a:ext cx="399670" cy="3186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/>
          <p:cNvSpPr txBox="1"/>
          <p:nvPr/>
        </p:nvSpPr>
        <p:spPr>
          <a:xfrm>
            <a:off x="9397883" y="3577688"/>
            <a:ext cx="1280891" cy="70788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B0F0"/>
                </a:solidFill>
              </a:rPr>
              <a:t>@Stop acquisition:</a:t>
            </a:r>
          </a:p>
          <a:p>
            <a:r>
              <a:rPr lang="en-US" sz="1000" dirty="0" smtClean="0">
                <a:solidFill>
                  <a:srgbClr val="00B0F0"/>
                </a:solidFill>
              </a:rPr>
              <a:t>for ( all channels ) {</a:t>
            </a:r>
          </a:p>
          <a:p>
            <a:r>
              <a:rPr lang="en-US" sz="1000" dirty="0" smtClean="0">
                <a:solidFill>
                  <a:srgbClr val="00B0F0"/>
                </a:solidFill>
              </a:rPr>
              <a:t>    Publish loss-values</a:t>
            </a:r>
          </a:p>
          <a:p>
            <a:r>
              <a:rPr lang="en-US" sz="1000" dirty="0" smtClean="0">
                <a:solidFill>
                  <a:srgbClr val="00B0F0"/>
                </a:solidFill>
              </a:rPr>
              <a:t>}</a:t>
            </a:r>
            <a:endParaRPr lang="en-GB" sz="1000" dirty="0">
              <a:solidFill>
                <a:srgbClr val="00B0F0"/>
              </a:solidFill>
            </a:endParaRPr>
          </a:p>
        </p:txBody>
      </p:sp>
      <p:cxnSp>
        <p:nvCxnSpPr>
          <p:cNvPr id="258" name="Straight Arrow Connector 257"/>
          <p:cNvCxnSpPr/>
          <p:nvPr/>
        </p:nvCxnSpPr>
        <p:spPr>
          <a:xfrm flipH="1" flipV="1">
            <a:off x="7850148" y="3219181"/>
            <a:ext cx="1632510" cy="33761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TextBox 258"/>
          <p:cNvSpPr txBox="1"/>
          <p:nvPr/>
        </p:nvSpPr>
        <p:spPr>
          <a:xfrm>
            <a:off x="5376715" y="3565678"/>
            <a:ext cx="1893380" cy="70788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@Start acquisition:</a:t>
            </a:r>
          </a:p>
          <a:p>
            <a:r>
              <a:rPr lang="en-US" sz="1000" dirty="0" smtClean="0"/>
              <a:t>for ( all channels ) {</a:t>
            </a:r>
          </a:p>
          <a:p>
            <a:r>
              <a:rPr lang="en-US" sz="1000" dirty="0" smtClean="0"/>
              <a:t>    Reset &amp; re-start </a:t>
            </a:r>
            <a:r>
              <a:rPr lang="en-US" sz="1000" dirty="0" err="1" smtClean="0"/>
              <a:t>hw</a:t>
            </a:r>
            <a:r>
              <a:rPr lang="en-US" sz="1000" dirty="0" smtClean="0"/>
              <a:t> integrator</a:t>
            </a:r>
          </a:p>
          <a:p>
            <a:r>
              <a:rPr lang="en-US" sz="1000" dirty="0" smtClean="0"/>
              <a:t>}</a:t>
            </a:r>
            <a:endParaRPr lang="en-GB" sz="1000" dirty="0"/>
          </a:p>
        </p:txBody>
      </p:sp>
      <p:cxnSp>
        <p:nvCxnSpPr>
          <p:cNvPr id="260" name="Straight Arrow Connector 259"/>
          <p:cNvCxnSpPr/>
          <p:nvPr/>
        </p:nvCxnSpPr>
        <p:spPr>
          <a:xfrm flipV="1">
            <a:off x="5977581" y="3282687"/>
            <a:ext cx="119699" cy="334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0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TextBox 748"/>
          <p:cNvSpPr txBox="1"/>
          <p:nvPr/>
        </p:nvSpPr>
        <p:spPr>
          <a:xfrm>
            <a:off x="0" y="-4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New functionalities for Arc (and LSS) installations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Steen Jensen, BE-BI-SW  | BI technical board, 15 November 2018  |  </a:t>
            </a:r>
            <a:r>
              <a:rPr lang="en-GB" dirty="0" smtClean="0">
                <a:hlinkClick r:id="rId3"/>
              </a:rPr>
              <a:t>https://wikis.cern.ch/display/BEBI/BLM+for+SPS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5</a:t>
            </a:fld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1324982" y="796280"/>
            <a:ext cx="952966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 requests for the </a:t>
            </a:r>
            <a:r>
              <a:rPr lang="en-US" dirty="0"/>
              <a:t>SPS BLM system: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</a:rPr>
              <a:t>Request:</a:t>
            </a:r>
            <a:r>
              <a:rPr lang="en-US" dirty="0" smtClean="0"/>
              <a:t> </a:t>
            </a:r>
            <a:r>
              <a:rPr lang="en-US" dirty="0" smtClean="0"/>
              <a:t>Reduce the </a:t>
            </a:r>
            <a:r>
              <a:rPr lang="en-US" dirty="0" smtClean="0"/>
              <a:t>integration </a:t>
            </a:r>
            <a:r>
              <a:rPr lang="en-US" dirty="0" smtClean="0"/>
              <a:t>time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Solution:</a:t>
            </a:r>
            <a:r>
              <a:rPr lang="en-US" dirty="0" smtClean="0"/>
              <a:t> 5ms instead of 20ms (hardware access time reduced from ~12ms to ~2ms)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</a:rPr>
              <a:t>Request:</a:t>
            </a:r>
            <a:r>
              <a:rPr lang="en-US" dirty="0" smtClean="0"/>
              <a:t> </a:t>
            </a:r>
            <a:r>
              <a:rPr lang="en-US" dirty="0" smtClean="0"/>
              <a:t>Improve detection of fast losses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Solution:</a:t>
            </a:r>
            <a:r>
              <a:rPr lang="en-US" dirty="0" smtClean="0"/>
              <a:t> 4 new interlocking running-sums: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Veto-able per channel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Adjustable threshold per channel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Adjustable width per running-sum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Sub-sets published every BP for visualization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Timestamped max-values published end-cycle for diagnostic and trimming purposes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Additional functionality for RP (not interlocking)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Ambient losses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Measured from ejection to injection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Fast extraction losses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Measures losses in smallest possible time window covering the extraction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10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TextBox 748"/>
          <p:cNvSpPr txBox="1"/>
          <p:nvPr/>
        </p:nvSpPr>
        <p:spPr>
          <a:xfrm>
            <a:off x="0" y="-4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New vs. Current Principles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9" name="Rectangle 268"/>
          <p:cNvSpPr/>
          <p:nvPr/>
        </p:nvSpPr>
        <p:spPr>
          <a:xfrm>
            <a:off x="193563" y="843076"/>
            <a:ext cx="5306744" cy="22174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0" name="Straight Connector 269"/>
          <p:cNvCxnSpPr/>
          <p:nvPr/>
        </p:nvCxnSpPr>
        <p:spPr>
          <a:xfrm flipV="1">
            <a:off x="512629" y="2042343"/>
            <a:ext cx="465655" cy="71014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>
            <a:off x="974705" y="2039216"/>
            <a:ext cx="618002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 flipV="1">
            <a:off x="1591311" y="1303773"/>
            <a:ext cx="472441" cy="73535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>
            <a:off x="2060174" y="1301851"/>
            <a:ext cx="61188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 flipV="1">
            <a:off x="2672113" y="1297089"/>
            <a:ext cx="500859" cy="14554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Arrow Connector 274"/>
          <p:cNvCxnSpPr/>
          <p:nvPr/>
        </p:nvCxnSpPr>
        <p:spPr>
          <a:xfrm>
            <a:off x="400115" y="2755614"/>
            <a:ext cx="4789357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Arrow Connector 275"/>
          <p:cNvCxnSpPr/>
          <p:nvPr/>
        </p:nvCxnSpPr>
        <p:spPr>
          <a:xfrm rot="16200000">
            <a:off x="-542444" y="1818743"/>
            <a:ext cx="187160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TextBox 276"/>
          <p:cNvSpPr txBox="1"/>
          <p:nvPr/>
        </p:nvSpPr>
        <p:spPr>
          <a:xfrm>
            <a:off x="951183" y="1820507"/>
            <a:ext cx="71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CYCLE A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78" name="Straight Connector 277"/>
          <p:cNvCxnSpPr/>
          <p:nvPr/>
        </p:nvCxnSpPr>
        <p:spPr>
          <a:xfrm>
            <a:off x="935274" y="2749795"/>
            <a:ext cx="0" cy="584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>
            <a:off x="978284" y="27497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>
            <a:off x="1021295" y="27497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>
            <a:off x="1064305" y="27497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>
            <a:off x="1107314" y="27497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1147481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>
            <a:off x="1190491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>
            <a:off x="1233500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>
            <a:off x="1276510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1319521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>
            <a:off x="1362529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Connector 288"/>
          <p:cNvCxnSpPr/>
          <p:nvPr/>
        </p:nvCxnSpPr>
        <p:spPr>
          <a:xfrm>
            <a:off x="1405540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Connector 289"/>
          <p:cNvCxnSpPr/>
          <p:nvPr/>
        </p:nvCxnSpPr>
        <p:spPr>
          <a:xfrm>
            <a:off x="1448549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/>
        </p:nvCxnSpPr>
        <p:spPr>
          <a:xfrm>
            <a:off x="1488717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>
            <a:off x="1531726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/>
        </p:nvCxnSpPr>
        <p:spPr>
          <a:xfrm>
            <a:off x="1574737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>
            <a:off x="1617745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1660756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>
            <a:off x="1703766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>
            <a:off x="1746775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>
            <a:off x="1789785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>
            <a:off x="1829952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>
            <a:off x="1872961" y="2749523"/>
            <a:ext cx="0" cy="58414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/>
          <p:nvPr/>
        </p:nvCxnSpPr>
        <p:spPr>
          <a:xfrm>
            <a:off x="1915973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/>
          <p:nvPr/>
        </p:nvCxnSpPr>
        <p:spPr>
          <a:xfrm>
            <a:off x="1958982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/>
        </p:nvCxnSpPr>
        <p:spPr>
          <a:xfrm>
            <a:off x="2001992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/>
        </p:nvCxnSpPr>
        <p:spPr>
          <a:xfrm>
            <a:off x="2045001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>
            <a:off x="2088012" y="2749523"/>
            <a:ext cx="0" cy="58414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>
            <a:off x="2131020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>
            <a:off x="2171187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/>
          <p:nvPr/>
        </p:nvCxnSpPr>
        <p:spPr>
          <a:xfrm>
            <a:off x="2214198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>
            <a:off x="2257208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/>
          <p:nvPr/>
        </p:nvCxnSpPr>
        <p:spPr>
          <a:xfrm>
            <a:off x="2300218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>
            <a:off x="2343227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>
            <a:off x="2386238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>
            <a:off x="2429248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/>
          <p:nvPr/>
        </p:nvCxnSpPr>
        <p:spPr>
          <a:xfrm>
            <a:off x="2472257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>
            <a:off x="2512424" y="27493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/>
          <p:nvPr/>
        </p:nvCxnSpPr>
        <p:spPr>
          <a:xfrm>
            <a:off x="2555434" y="27493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Connector 316"/>
          <p:cNvCxnSpPr/>
          <p:nvPr/>
        </p:nvCxnSpPr>
        <p:spPr>
          <a:xfrm>
            <a:off x="2598443" y="27493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Connector 317"/>
          <p:cNvCxnSpPr/>
          <p:nvPr/>
        </p:nvCxnSpPr>
        <p:spPr>
          <a:xfrm>
            <a:off x="2641454" y="27493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/>
          <p:cNvCxnSpPr/>
          <p:nvPr/>
        </p:nvCxnSpPr>
        <p:spPr>
          <a:xfrm>
            <a:off x="2682230" y="2749341"/>
            <a:ext cx="0" cy="58414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Connector 336"/>
          <p:cNvCxnSpPr/>
          <p:nvPr/>
        </p:nvCxnSpPr>
        <p:spPr>
          <a:xfrm>
            <a:off x="3452955" y="2749159"/>
            <a:ext cx="0" cy="584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Straight Connector 337"/>
          <p:cNvCxnSpPr/>
          <p:nvPr/>
        </p:nvCxnSpPr>
        <p:spPr>
          <a:xfrm>
            <a:off x="3495965" y="274915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/>
          <p:cNvCxnSpPr/>
          <p:nvPr/>
        </p:nvCxnSpPr>
        <p:spPr>
          <a:xfrm>
            <a:off x="3536132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Straight Connector 339"/>
          <p:cNvCxnSpPr/>
          <p:nvPr/>
        </p:nvCxnSpPr>
        <p:spPr>
          <a:xfrm>
            <a:off x="3579141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Connector 340"/>
          <p:cNvCxnSpPr/>
          <p:nvPr/>
        </p:nvCxnSpPr>
        <p:spPr>
          <a:xfrm>
            <a:off x="3622152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/>
          <p:cNvCxnSpPr/>
          <p:nvPr/>
        </p:nvCxnSpPr>
        <p:spPr>
          <a:xfrm>
            <a:off x="3665161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Straight Connector 342"/>
          <p:cNvCxnSpPr/>
          <p:nvPr/>
        </p:nvCxnSpPr>
        <p:spPr>
          <a:xfrm>
            <a:off x="3708171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Connector 343"/>
          <p:cNvCxnSpPr/>
          <p:nvPr/>
        </p:nvCxnSpPr>
        <p:spPr>
          <a:xfrm>
            <a:off x="3751181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/>
          <p:cNvCxnSpPr/>
          <p:nvPr/>
        </p:nvCxnSpPr>
        <p:spPr>
          <a:xfrm>
            <a:off x="3794191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Connector 345"/>
          <p:cNvCxnSpPr/>
          <p:nvPr/>
        </p:nvCxnSpPr>
        <p:spPr>
          <a:xfrm>
            <a:off x="3837200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Connector 346"/>
          <p:cNvCxnSpPr/>
          <p:nvPr/>
        </p:nvCxnSpPr>
        <p:spPr>
          <a:xfrm>
            <a:off x="3877367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Connector 347"/>
          <p:cNvCxnSpPr/>
          <p:nvPr/>
        </p:nvCxnSpPr>
        <p:spPr>
          <a:xfrm>
            <a:off x="3920377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Connector 348"/>
          <p:cNvCxnSpPr/>
          <p:nvPr/>
        </p:nvCxnSpPr>
        <p:spPr>
          <a:xfrm>
            <a:off x="3963387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/>
        </p:nvCxnSpPr>
        <p:spPr>
          <a:xfrm>
            <a:off x="4006397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Connector 350"/>
          <p:cNvCxnSpPr/>
          <p:nvPr/>
        </p:nvCxnSpPr>
        <p:spPr>
          <a:xfrm>
            <a:off x="4049407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/>
          <p:nvPr/>
        </p:nvCxnSpPr>
        <p:spPr>
          <a:xfrm>
            <a:off x="4092416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Connector 352"/>
          <p:cNvCxnSpPr/>
          <p:nvPr/>
        </p:nvCxnSpPr>
        <p:spPr>
          <a:xfrm>
            <a:off x="4135427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Connector 353"/>
          <p:cNvCxnSpPr/>
          <p:nvPr/>
        </p:nvCxnSpPr>
        <p:spPr>
          <a:xfrm>
            <a:off x="4178436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Straight Connector 354"/>
          <p:cNvCxnSpPr/>
          <p:nvPr/>
        </p:nvCxnSpPr>
        <p:spPr>
          <a:xfrm>
            <a:off x="4218603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Straight Connector 355"/>
          <p:cNvCxnSpPr/>
          <p:nvPr/>
        </p:nvCxnSpPr>
        <p:spPr>
          <a:xfrm>
            <a:off x="4261612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Straight Connector 356"/>
          <p:cNvCxnSpPr/>
          <p:nvPr/>
        </p:nvCxnSpPr>
        <p:spPr>
          <a:xfrm>
            <a:off x="4304623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Straight Connector 357"/>
          <p:cNvCxnSpPr/>
          <p:nvPr/>
        </p:nvCxnSpPr>
        <p:spPr>
          <a:xfrm>
            <a:off x="4347631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Straight Connector 358"/>
          <p:cNvCxnSpPr/>
          <p:nvPr/>
        </p:nvCxnSpPr>
        <p:spPr>
          <a:xfrm>
            <a:off x="4390643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Straight Connector 359"/>
          <p:cNvCxnSpPr/>
          <p:nvPr/>
        </p:nvCxnSpPr>
        <p:spPr>
          <a:xfrm>
            <a:off x="4433652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Straight Connector 360"/>
          <p:cNvCxnSpPr/>
          <p:nvPr/>
        </p:nvCxnSpPr>
        <p:spPr>
          <a:xfrm>
            <a:off x="4476662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Straight Connector 361"/>
          <p:cNvCxnSpPr/>
          <p:nvPr/>
        </p:nvCxnSpPr>
        <p:spPr>
          <a:xfrm>
            <a:off x="4519672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Straight Connector 362"/>
          <p:cNvCxnSpPr/>
          <p:nvPr/>
        </p:nvCxnSpPr>
        <p:spPr>
          <a:xfrm>
            <a:off x="4559839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/>
          <p:nvPr/>
        </p:nvCxnSpPr>
        <p:spPr>
          <a:xfrm>
            <a:off x="4602848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/>
          <p:nvPr/>
        </p:nvCxnSpPr>
        <p:spPr>
          <a:xfrm>
            <a:off x="4645858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/>
          <p:nvPr/>
        </p:nvCxnSpPr>
        <p:spPr>
          <a:xfrm>
            <a:off x="4688868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/>
          <p:cNvCxnSpPr/>
          <p:nvPr/>
        </p:nvCxnSpPr>
        <p:spPr>
          <a:xfrm>
            <a:off x="4731878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/>
          <p:nvPr/>
        </p:nvCxnSpPr>
        <p:spPr>
          <a:xfrm>
            <a:off x="4758366" y="2748796"/>
            <a:ext cx="0" cy="58414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Freeform 369"/>
          <p:cNvSpPr/>
          <p:nvPr/>
        </p:nvSpPr>
        <p:spPr>
          <a:xfrm>
            <a:off x="943079" y="1679500"/>
            <a:ext cx="1698374" cy="1063629"/>
          </a:xfrm>
          <a:custGeom>
            <a:avLst/>
            <a:gdLst>
              <a:gd name="connsiteX0" fmla="*/ 0 w 2367858"/>
              <a:gd name="connsiteY0" fmla="*/ 702378 h 702378"/>
              <a:gd name="connsiteX1" fmla="*/ 214313 w 2367858"/>
              <a:gd name="connsiteY1" fmla="*/ 659516 h 702378"/>
              <a:gd name="connsiteX2" fmla="*/ 304800 w 2367858"/>
              <a:gd name="connsiteY2" fmla="*/ 621416 h 702378"/>
              <a:gd name="connsiteX3" fmla="*/ 395288 w 2367858"/>
              <a:gd name="connsiteY3" fmla="*/ 569028 h 702378"/>
              <a:gd name="connsiteX4" fmla="*/ 481013 w 2367858"/>
              <a:gd name="connsiteY4" fmla="*/ 545216 h 702378"/>
              <a:gd name="connsiteX5" fmla="*/ 576263 w 2367858"/>
              <a:gd name="connsiteY5" fmla="*/ 530928 h 702378"/>
              <a:gd name="connsiteX6" fmla="*/ 742950 w 2367858"/>
              <a:gd name="connsiteY6" fmla="*/ 511878 h 702378"/>
              <a:gd name="connsiteX7" fmla="*/ 919163 w 2367858"/>
              <a:gd name="connsiteY7" fmla="*/ 497591 h 702378"/>
              <a:gd name="connsiteX8" fmla="*/ 1081088 w 2367858"/>
              <a:gd name="connsiteY8" fmla="*/ 435678 h 702378"/>
              <a:gd name="connsiteX9" fmla="*/ 1214438 w 2367858"/>
              <a:gd name="connsiteY9" fmla="*/ 383291 h 702378"/>
              <a:gd name="connsiteX10" fmla="*/ 1338263 w 2367858"/>
              <a:gd name="connsiteY10" fmla="*/ 364241 h 702378"/>
              <a:gd name="connsiteX11" fmla="*/ 1524000 w 2367858"/>
              <a:gd name="connsiteY11" fmla="*/ 326141 h 702378"/>
              <a:gd name="connsiteX12" fmla="*/ 1666875 w 2367858"/>
              <a:gd name="connsiteY12" fmla="*/ 297566 h 702378"/>
              <a:gd name="connsiteX13" fmla="*/ 1843088 w 2367858"/>
              <a:gd name="connsiteY13" fmla="*/ 178503 h 702378"/>
              <a:gd name="connsiteX14" fmla="*/ 2005013 w 2367858"/>
              <a:gd name="connsiteY14" fmla="*/ 130878 h 702378"/>
              <a:gd name="connsiteX15" fmla="*/ 2128838 w 2367858"/>
              <a:gd name="connsiteY15" fmla="*/ 68966 h 702378"/>
              <a:gd name="connsiteX16" fmla="*/ 2266950 w 2367858"/>
              <a:gd name="connsiteY16" fmla="*/ 26103 h 702378"/>
              <a:gd name="connsiteX17" fmla="*/ 2357438 w 2367858"/>
              <a:gd name="connsiteY17" fmla="*/ 2291 h 702378"/>
              <a:gd name="connsiteX18" fmla="*/ 2362200 w 2367858"/>
              <a:gd name="connsiteY18" fmla="*/ 2291 h 70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67858" h="702378">
                <a:moveTo>
                  <a:pt x="0" y="702378"/>
                </a:moveTo>
                <a:cubicBezTo>
                  <a:pt x="81756" y="687694"/>
                  <a:pt x="163513" y="673010"/>
                  <a:pt x="214313" y="659516"/>
                </a:cubicBezTo>
                <a:cubicBezTo>
                  <a:pt x="265113" y="646022"/>
                  <a:pt x="274638" y="636497"/>
                  <a:pt x="304800" y="621416"/>
                </a:cubicBezTo>
                <a:cubicBezTo>
                  <a:pt x="334962" y="606335"/>
                  <a:pt x="365919" y="581728"/>
                  <a:pt x="395288" y="569028"/>
                </a:cubicBezTo>
                <a:cubicBezTo>
                  <a:pt x="424657" y="556328"/>
                  <a:pt x="450851" y="551566"/>
                  <a:pt x="481013" y="545216"/>
                </a:cubicBezTo>
                <a:cubicBezTo>
                  <a:pt x="511175" y="538866"/>
                  <a:pt x="532607" y="536484"/>
                  <a:pt x="576263" y="530928"/>
                </a:cubicBezTo>
                <a:cubicBezTo>
                  <a:pt x="619919" y="525372"/>
                  <a:pt x="685800" y="517434"/>
                  <a:pt x="742950" y="511878"/>
                </a:cubicBezTo>
                <a:cubicBezTo>
                  <a:pt x="800100" y="506322"/>
                  <a:pt x="862807" y="510291"/>
                  <a:pt x="919163" y="497591"/>
                </a:cubicBezTo>
                <a:cubicBezTo>
                  <a:pt x="975519" y="484891"/>
                  <a:pt x="1081088" y="435678"/>
                  <a:pt x="1081088" y="435678"/>
                </a:cubicBezTo>
                <a:cubicBezTo>
                  <a:pt x="1130301" y="416628"/>
                  <a:pt x="1171576" y="395197"/>
                  <a:pt x="1214438" y="383291"/>
                </a:cubicBezTo>
                <a:cubicBezTo>
                  <a:pt x="1257300" y="371385"/>
                  <a:pt x="1286669" y="373766"/>
                  <a:pt x="1338263" y="364241"/>
                </a:cubicBezTo>
                <a:cubicBezTo>
                  <a:pt x="1389857" y="354716"/>
                  <a:pt x="1524000" y="326141"/>
                  <a:pt x="1524000" y="326141"/>
                </a:cubicBezTo>
                <a:cubicBezTo>
                  <a:pt x="1578769" y="315029"/>
                  <a:pt x="1613694" y="322172"/>
                  <a:pt x="1666875" y="297566"/>
                </a:cubicBezTo>
                <a:cubicBezTo>
                  <a:pt x="1720056" y="272960"/>
                  <a:pt x="1786732" y="206284"/>
                  <a:pt x="1843088" y="178503"/>
                </a:cubicBezTo>
                <a:cubicBezTo>
                  <a:pt x="1899444" y="150722"/>
                  <a:pt x="1957388" y="149134"/>
                  <a:pt x="2005013" y="130878"/>
                </a:cubicBezTo>
                <a:cubicBezTo>
                  <a:pt x="2052638" y="112622"/>
                  <a:pt x="2085182" y="86428"/>
                  <a:pt x="2128838" y="68966"/>
                </a:cubicBezTo>
                <a:cubicBezTo>
                  <a:pt x="2172494" y="51504"/>
                  <a:pt x="2228850" y="37215"/>
                  <a:pt x="2266950" y="26103"/>
                </a:cubicBezTo>
                <a:cubicBezTo>
                  <a:pt x="2305050" y="14991"/>
                  <a:pt x="2357438" y="2291"/>
                  <a:pt x="2357438" y="2291"/>
                </a:cubicBezTo>
                <a:cubicBezTo>
                  <a:pt x="2373313" y="-1678"/>
                  <a:pt x="2367756" y="306"/>
                  <a:pt x="2362200" y="229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2" name="TextBox 371"/>
          <p:cNvSpPr txBox="1"/>
          <p:nvPr/>
        </p:nvSpPr>
        <p:spPr>
          <a:xfrm>
            <a:off x="5124882" y="2645622"/>
            <a:ext cx="3754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time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7" name="Left Brace 376"/>
          <p:cNvSpPr/>
          <p:nvPr/>
        </p:nvSpPr>
        <p:spPr>
          <a:xfrm rot="16200000">
            <a:off x="1939557" y="2754964"/>
            <a:ext cx="69233" cy="212204"/>
          </a:xfrm>
          <a:prstGeom prst="leftBrace">
            <a:avLst>
              <a:gd name="adj1" fmla="val 32305"/>
              <a:gd name="adj2" fmla="val 50000"/>
            </a:avLst>
          </a:prstGeom>
          <a:ln w="63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6" name="TextBox 395"/>
          <p:cNvSpPr txBox="1"/>
          <p:nvPr/>
        </p:nvSpPr>
        <p:spPr>
          <a:xfrm rot="19530703">
            <a:off x="1597102" y="1935976"/>
            <a:ext cx="805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Cycle-losses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1687827" y="2843607"/>
            <a:ext cx="867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B050"/>
                </a:solidFill>
              </a:rPr>
              <a:t>r</a:t>
            </a:r>
            <a:r>
              <a:rPr lang="en-US" sz="1000" dirty="0" smtClean="0">
                <a:solidFill>
                  <a:srgbClr val="00B050"/>
                </a:solidFill>
              </a:rPr>
              <a:t>unning-sum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4650844" y="2917038"/>
            <a:ext cx="92044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>
                    <a:lumMod val="85000"/>
                  </a:schemeClr>
                </a:solidFill>
              </a:rPr>
              <a:t>Steen Jensen, BE-BI-SW</a:t>
            </a:r>
            <a:endParaRPr lang="en-GB" sz="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193564" y="584732"/>
            <a:ext cx="5306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Post-LS2 principle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1070668" y="2510321"/>
            <a:ext cx="9629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>
                <a:solidFill>
                  <a:srgbClr val="FF0000"/>
                </a:solidFill>
              </a:rPr>
              <a:t>Δ</a:t>
            </a:r>
            <a:r>
              <a:rPr lang="en-US" sz="1200" dirty="0" err="1" smtClean="0">
                <a:solidFill>
                  <a:srgbClr val="FF0000"/>
                </a:solidFill>
              </a:rPr>
              <a:t>t</a:t>
            </a:r>
            <a:r>
              <a:rPr lang="en-US" sz="1200" baseline="-25000" dirty="0" err="1" smtClean="0">
                <a:solidFill>
                  <a:srgbClr val="FF0000"/>
                </a:solidFill>
              </a:rPr>
              <a:t>tick</a:t>
            </a:r>
            <a:r>
              <a:rPr lang="da-DK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= </a:t>
            </a:r>
            <a:r>
              <a:rPr lang="en-US" sz="1200" dirty="0" smtClean="0">
                <a:solidFill>
                  <a:srgbClr val="FF0000"/>
                </a:solidFill>
              </a:rPr>
              <a:t>5ms</a:t>
            </a:r>
          </a:p>
        </p:txBody>
      </p:sp>
      <p:cxnSp>
        <p:nvCxnSpPr>
          <p:cNvPr id="406" name="Straight Connector 405"/>
          <p:cNvCxnSpPr/>
          <p:nvPr/>
        </p:nvCxnSpPr>
        <p:spPr>
          <a:xfrm flipV="1">
            <a:off x="3333157" y="2610126"/>
            <a:ext cx="91530" cy="13993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/>
          <p:nvPr/>
        </p:nvCxnSpPr>
        <p:spPr>
          <a:xfrm>
            <a:off x="3419216" y="2610126"/>
            <a:ext cx="24283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Straight Connector 407"/>
          <p:cNvCxnSpPr/>
          <p:nvPr/>
        </p:nvCxnSpPr>
        <p:spPr>
          <a:xfrm flipV="1">
            <a:off x="3653917" y="2308554"/>
            <a:ext cx="140274" cy="30157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/>
          <p:nvPr/>
        </p:nvCxnSpPr>
        <p:spPr>
          <a:xfrm>
            <a:off x="3787086" y="2308554"/>
            <a:ext cx="99529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/>
          <p:cNvCxnSpPr/>
          <p:nvPr/>
        </p:nvCxnSpPr>
        <p:spPr>
          <a:xfrm flipH="1" flipV="1">
            <a:off x="4779717" y="2308555"/>
            <a:ext cx="118673" cy="44705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TextBox 415"/>
          <p:cNvSpPr txBox="1"/>
          <p:nvPr/>
        </p:nvSpPr>
        <p:spPr>
          <a:xfrm>
            <a:off x="3920377" y="2074474"/>
            <a:ext cx="71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CYCLE B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461456" y="2513177"/>
            <a:ext cx="1284284" cy="240869"/>
          </a:xfrm>
          <a:custGeom>
            <a:avLst/>
            <a:gdLst>
              <a:gd name="connsiteX0" fmla="*/ 0 w 1336431"/>
              <a:gd name="connsiteY0" fmla="*/ 240193 h 240869"/>
              <a:gd name="connsiteX1" fmla="*/ 98474 w 1336431"/>
              <a:gd name="connsiteY1" fmla="*/ 240193 h 240869"/>
              <a:gd name="connsiteX2" fmla="*/ 239151 w 1336431"/>
              <a:gd name="connsiteY2" fmla="*/ 233159 h 240869"/>
              <a:gd name="connsiteX3" fmla="*/ 393896 w 1336431"/>
              <a:gd name="connsiteY3" fmla="*/ 190956 h 240869"/>
              <a:gd name="connsiteX4" fmla="*/ 534573 w 1336431"/>
              <a:gd name="connsiteY4" fmla="*/ 169855 h 240869"/>
              <a:gd name="connsiteX5" fmla="*/ 647114 w 1336431"/>
              <a:gd name="connsiteY5" fmla="*/ 148753 h 240869"/>
              <a:gd name="connsiteX6" fmla="*/ 752622 w 1336431"/>
              <a:gd name="connsiteY6" fmla="*/ 141719 h 240869"/>
              <a:gd name="connsiteX7" fmla="*/ 886265 w 1336431"/>
              <a:gd name="connsiteY7" fmla="*/ 127651 h 240869"/>
              <a:gd name="connsiteX8" fmla="*/ 991773 w 1336431"/>
              <a:gd name="connsiteY8" fmla="*/ 92482 h 240869"/>
              <a:gd name="connsiteX9" fmla="*/ 1083213 w 1336431"/>
              <a:gd name="connsiteY9" fmla="*/ 50279 h 240869"/>
              <a:gd name="connsiteX10" fmla="*/ 1174653 w 1336431"/>
              <a:gd name="connsiteY10" fmla="*/ 43245 h 240869"/>
              <a:gd name="connsiteX11" fmla="*/ 1230923 w 1336431"/>
              <a:gd name="connsiteY11" fmla="*/ 15110 h 240869"/>
              <a:gd name="connsiteX12" fmla="*/ 1315330 w 1336431"/>
              <a:gd name="connsiteY12" fmla="*/ 1042 h 240869"/>
              <a:gd name="connsiteX13" fmla="*/ 1336431 w 1336431"/>
              <a:gd name="connsiteY13" fmla="*/ 1042 h 240869"/>
              <a:gd name="connsiteX14" fmla="*/ 1336431 w 1336431"/>
              <a:gd name="connsiteY14" fmla="*/ 1042 h 24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36431" h="240869">
                <a:moveTo>
                  <a:pt x="0" y="240193"/>
                </a:moveTo>
                <a:cubicBezTo>
                  <a:pt x="29308" y="240779"/>
                  <a:pt x="58616" y="241365"/>
                  <a:pt x="98474" y="240193"/>
                </a:cubicBezTo>
                <a:cubicBezTo>
                  <a:pt x="138332" y="239021"/>
                  <a:pt x="189914" y="241365"/>
                  <a:pt x="239151" y="233159"/>
                </a:cubicBezTo>
                <a:cubicBezTo>
                  <a:pt x="288388" y="224953"/>
                  <a:pt x="344659" y="201507"/>
                  <a:pt x="393896" y="190956"/>
                </a:cubicBezTo>
                <a:cubicBezTo>
                  <a:pt x="443133" y="180405"/>
                  <a:pt x="492370" y="176889"/>
                  <a:pt x="534573" y="169855"/>
                </a:cubicBezTo>
                <a:cubicBezTo>
                  <a:pt x="576776" y="162821"/>
                  <a:pt x="610773" y="153442"/>
                  <a:pt x="647114" y="148753"/>
                </a:cubicBezTo>
                <a:cubicBezTo>
                  <a:pt x="683455" y="144064"/>
                  <a:pt x="712764" y="145236"/>
                  <a:pt x="752622" y="141719"/>
                </a:cubicBezTo>
                <a:cubicBezTo>
                  <a:pt x="792480" y="138202"/>
                  <a:pt x="846407" y="135857"/>
                  <a:pt x="886265" y="127651"/>
                </a:cubicBezTo>
                <a:cubicBezTo>
                  <a:pt x="926124" y="119445"/>
                  <a:pt x="958948" y="105377"/>
                  <a:pt x="991773" y="92482"/>
                </a:cubicBezTo>
                <a:cubicBezTo>
                  <a:pt x="1024598" y="79587"/>
                  <a:pt x="1052733" y="58485"/>
                  <a:pt x="1083213" y="50279"/>
                </a:cubicBezTo>
                <a:cubicBezTo>
                  <a:pt x="1113693" y="42073"/>
                  <a:pt x="1150035" y="49106"/>
                  <a:pt x="1174653" y="43245"/>
                </a:cubicBezTo>
                <a:cubicBezTo>
                  <a:pt x="1199271" y="37384"/>
                  <a:pt x="1207477" y="22144"/>
                  <a:pt x="1230923" y="15110"/>
                </a:cubicBezTo>
                <a:cubicBezTo>
                  <a:pt x="1254369" y="8076"/>
                  <a:pt x="1315330" y="1042"/>
                  <a:pt x="1315330" y="1042"/>
                </a:cubicBezTo>
                <a:cubicBezTo>
                  <a:pt x="1332915" y="-1303"/>
                  <a:pt x="1336431" y="1042"/>
                  <a:pt x="1336431" y="1042"/>
                </a:cubicBezTo>
                <a:lnTo>
                  <a:pt x="1336431" y="104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5" name="Straight Connector 504"/>
          <p:cNvCxnSpPr/>
          <p:nvPr/>
        </p:nvCxnSpPr>
        <p:spPr>
          <a:xfrm>
            <a:off x="2641222" y="1682769"/>
            <a:ext cx="999" cy="1071635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TextBox 547"/>
          <p:cNvSpPr txBox="1"/>
          <p:nvPr/>
        </p:nvSpPr>
        <p:spPr>
          <a:xfrm>
            <a:off x="4197970" y="968138"/>
            <a:ext cx="12336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Start Acquisition</a:t>
            </a:r>
            <a:br>
              <a:rPr lang="en-US" sz="1000" dirty="0" smtClean="0"/>
            </a:br>
            <a:r>
              <a:rPr lang="en-US" sz="1000" dirty="0" smtClean="0">
                <a:solidFill>
                  <a:srgbClr val="FF0000"/>
                </a:solidFill>
              </a:rPr>
              <a:t>Measure @ tick</a:t>
            </a:r>
          </a:p>
          <a:p>
            <a:r>
              <a:rPr lang="en-US" sz="1000" dirty="0" smtClean="0">
                <a:solidFill>
                  <a:srgbClr val="FFC000"/>
                </a:solidFill>
              </a:rPr>
              <a:t>Fast extraction start</a:t>
            </a:r>
          </a:p>
          <a:p>
            <a:r>
              <a:rPr lang="en-US" sz="1000" dirty="0" smtClean="0">
                <a:solidFill>
                  <a:srgbClr val="7030A0"/>
                </a:solidFill>
              </a:rPr>
              <a:t>Fast extraction end</a:t>
            </a:r>
            <a:br>
              <a:rPr lang="en-US" sz="1000" dirty="0" smtClean="0">
                <a:solidFill>
                  <a:srgbClr val="7030A0"/>
                </a:solidFill>
              </a:rPr>
            </a:br>
            <a:r>
              <a:rPr lang="en-US" sz="1000" dirty="0" smtClean="0">
                <a:solidFill>
                  <a:srgbClr val="00B0F0"/>
                </a:solidFill>
              </a:rPr>
              <a:t>Stop Acquisition</a:t>
            </a:r>
            <a:endParaRPr lang="en-GB" sz="1000" dirty="0">
              <a:solidFill>
                <a:srgbClr val="00B0F0"/>
              </a:solidFill>
            </a:endParaRPr>
          </a:p>
        </p:txBody>
      </p:sp>
      <p:cxnSp>
        <p:nvCxnSpPr>
          <p:cNvPr id="549" name="Straight Connector 548"/>
          <p:cNvCxnSpPr/>
          <p:nvPr/>
        </p:nvCxnSpPr>
        <p:spPr>
          <a:xfrm>
            <a:off x="4731930" y="2510110"/>
            <a:ext cx="999" cy="256541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0" name="TextBox 549"/>
          <p:cNvSpPr txBox="1"/>
          <p:nvPr/>
        </p:nvSpPr>
        <p:spPr>
          <a:xfrm rot="21099688">
            <a:off x="3718878" y="2458538"/>
            <a:ext cx="8219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Cycle-losses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822" name="TextBox 821"/>
          <p:cNvSpPr txBox="1"/>
          <p:nvPr/>
        </p:nvSpPr>
        <p:spPr>
          <a:xfrm>
            <a:off x="134872" y="3577241"/>
            <a:ext cx="1893380" cy="86177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@Start acquisition:</a:t>
            </a:r>
          </a:p>
          <a:p>
            <a:r>
              <a:rPr lang="en-US" sz="1000" dirty="0" smtClean="0"/>
              <a:t>for ( all channels ) {</a:t>
            </a:r>
          </a:p>
          <a:p>
            <a:r>
              <a:rPr lang="en-US" sz="1000" dirty="0" smtClean="0"/>
              <a:t>    Acquire &amp; publish ambient loss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  Reset &amp; re-start </a:t>
            </a:r>
            <a:r>
              <a:rPr lang="en-US" sz="1000" dirty="0" err="1" smtClean="0"/>
              <a:t>hw</a:t>
            </a:r>
            <a:r>
              <a:rPr lang="en-US" sz="1000" dirty="0" smtClean="0"/>
              <a:t> integrator</a:t>
            </a:r>
          </a:p>
          <a:p>
            <a:r>
              <a:rPr lang="en-US" sz="1000" dirty="0" smtClean="0"/>
              <a:t>}</a:t>
            </a:r>
            <a:endParaRPr lang="en-GB" sz="1000" dirty="0"/>
          </a:p>
        </p:txBody>
      </p:sp>
      <p:sp>
        <p:nvSpPr>
          <p:cNvPr id="824" name="TextBox 823"/>
          <p:cNvSpPr txBox="1"/>
          <p:nvPr/>
        </p:nvSpPr>
        <p:spPr>
          <a:xfrm>
            <a:off x="2089187" y="3588427"/>
            <a:ext cx="1832367" cy="147732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@Measure: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For ( all channels ) {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    Acquire and store loss-value</a:t>
            </a:r>
          </a:p>
          <a:p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   Process </a:t>
            </a:r>
            <a:r>
              <a:rPr lang="en-US" sz="1000" dirty="0" smtClean="0">
                <a:solidFill>
                  <a:srgbClr val="FF0000"/>
                </a:solidFill>
              </a:rPr>
              <a:t>running-sum-1</a:t>
            </a:r>
            <a:endParaRPr lang="en-US" sz="1000" dirty="0" smtClean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    </a:t>
            </a:r>
            <a:r>
              <a:rPr lang="en-US" sz="1000" dirty="0">
                <a:solidFill>
                  <a:srgbClr val="FF0000"/>
                </a:solidFill>
              </a:rPr>
              <a:t>Process </a:t>
            </a:r>
            <a:r>
              <a:rPr lang="en-US" sz="1000" dirty="0" smtClean="0">
                <a:solidFill>
                  <a:srgbClr val="FF0000"/>
                </a:solidFill>
              </a:rPr>
              <a:t>running-sum-2</a:t>
            </a:r>
            <a:endParaRPr lang="en-US" sz="1000" dirty="0" smtClean="0">
              <a:solidFill>
                <a:srgbClr val="FF0000"/>
              </a:solidFill>
            </a:endParaRPr>
          </a:p>
          <a:p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   </a:t>
            </a:r>
            <a:r>
              <a:rPr lang="en-US" sz="1000" dirty="0">
                <a:solidFill>
                  <a:srgbClr val="FF0000"/>
                </a:solidFill>
              </a:rPr>
              <a:t>Process </a:t>
            </a:r>
            <a:r>
              <a:rPr lang="en-US" sz="1000" dirty="0" smtClean="0">
                <a:solidFill>
                  <a:srgbClr val="FF0000"/>
                </a:solidFill>
              </a:rPr>
              <a:t>running-sum-3</a:t>
            </a:r>
            <a:endParaRPr lang="en-US" sz="1000" dirty="0" smtClean="0">
              <a:solidFill>
                <a:srgbClr val="FF0000"/>
              </a:solidFill>
            </a:endParaRPr>
          </a:p>
          <a:p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   </a:t>
            </a:r>
            <a:r>
              <a:rPr lang="en-US" sz="1000" dirty="0">
                <a:solidFill>
                  <a:srgbClr val="FF0000"/>
                </a:solidFill>
              </a:rPr>
              <a:t>Process </a:t>
            </a:r>
            <a:r>
              <a:rPr lang="en-US" sz="1000" dirty="0" smtClean="0">
                <a:solidFill>
                  <a:srgbClr val="FF0000"/>
                </a:solidFill>
              </a:rPr>
              <a:t>running-sum-4</a:t>
            </a:r>
            <a:endParaRPr lang="en-US" sz="1000" dirty="0" smtClean="0">
              <a:solidFill>
                <a:srgbClr val="FF0000"/>
              </a:solidFill>
            </a:endParaRPr>
          </a:p>
          <a:p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   </a:t>
            </a:r>
            <a:r>
              <a:rPr lang="en-US" sz="1000" dirty="0">
                <a:solidFill>
                  <a:srgbClr val="FF0000"/>
                </a:solidFill>
              </a:rPr>
              <a:t>Process </a:t>
            </a:r>
            <a:r>
              <a:rPr lang="en-US" sz="1000" dirty="0" smtClean="0">
                <a:solidFill>
                  <a:srgbClr val="FF0000"/>
                </a:solidFill>
              </a:rPr>
              <a:t>Cycle-running-sum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}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825" name="TextBox 824"/>
          <p:cNvSpPr txBox="1"/>
          <p:nvPr/>
        </p:nvSpPr>
        <p:spPr>
          <a:xfrm>
            <a:off x="3998379" y="3570308"/>
            <a:ext cx="1858803" cy="101566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B0F0"/>
                </a:solidFill>
              </a:rPr>
              <a:t>@Stop acquisition:</a:t>
            </a:r>
          </a:p>
          <a:p>
            <a:r>
              <a:rPr lang="en-US" sz="1000" dirty="0" smtClean="0">
                <a:solidFill>
                  <a:srgbClr val="00B0F0"/>
                </a:solidFill>
              </a:rPr>
              <a:t>For ( all channels ) {</a:t>
            </a:r>
          </a:p>
          <a:p>
            <a:r>
              <a:rPr lang="en-US" sz="1000" dirty="0" smtClean="0">
                <a:solidFill>
                  <a:srgbClr val="00B0F0"/>
                </a:solidFill>
              </a:rPr>
              <a:t>    Publish max running-sums</a:t>
            </a:r>
          </a:p>
          <a:p>
            <a:r>
              <a:rPr lang="en-US" sz="1000" dirty="0">
                <a:solidFill>
                  <a:srgbClr val="00B0F0"/>
                </a:solidFill>
              </a:rPr>
              <a:t> </a:t>
            </a:r>
            <a:r>
              <a:rPr lang="en-US" sz="1000" dirty="0" smtClean="0">
                <a:solidFill>
                  <a:srgbClr val="00B0F0"/>
                </a:solidFill>
              </a:rPr>
              <a:t>   Publish fast-extraction loss</a:t>
            </a:r>
          </a:p>
          <a:p>
            <a:r>
              <a:rPr lang="en-US" sz="1000" dirty="0">
                <a:solidFill>
                  <a:srgbClr val="00B0F0"/>
                </a:solidFill>
              </a:rPr>
              <a:t> </a:t>
            </a:r>
            <a:r>
              <a:rPr lang="en-US" sz="1000" dirty="0" smtClean="0">
                <a:solidFill>
                  <a:srgbClr val="00B0F0"/>
                </a:solidFill>
              </a:rPr>
              <a:t>   Reset &amp; re-start </a:t>
            </a:r>
            <a:r>
              <a:rPr lang="en-US" sz="1000" dirty="0" err="1" smtClean="0">
                <a:solidFill>
                  <a:srgbClr val="00B0F0"/>
                </a:solidFill>
              </a:rPr>
              <a:t>hw</a:t>
            </a:r>
            <a:r>
              <a:rPr lang="en-US" sz="1000" dirty="0" smtClean="0">
                <a:solidFill>
                  <a:srgbClr val="00B0F0"/>
                </a:solidFill>
              </a:rPr>
              <a:t> integrator</a:t>
            </a:r>
          </a:p>
          <a:p>
            <a:r>
              <a:rPr lang="en-US" sz="1000" dirty="0" smtClean="0">
                <a:solidFill>
                  <a:srgbClr val="00B0F0"/>
                </a:solidFill>
              </a:rPr>
              <a:t>}</a:t>
            </a:r>
            <a:endParaRPr lang="en-GB" sz="1000" dirty="0">
              <a:solidFill>
                <a:srgbClr val="00B0F0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685239" y="2583042"/>
            <a:ext cx="759854" cy="167901"/>
          </a:xfrm>
          <a:custGeom>
            <a:avLst/>
            <a:gdLst>
              <a:gd name="connsiteX0" fmla="*/ 0 w 759854"/>
              <a:gd name="connsiteY0" fmla="*/ 167901 h 167901"/>
              <a:gd name="connsiteX1" fmla="*/ 38637 w 759854"/>
              <a:gd name="connsiteY1" fmla="*/ 97067 h 167901"/>
              <a:gd name="connsiteX2" fmla="*/ 64394 w 759854"/>
              <a:gd name="connsiteY2" fmla="*/ 64870 h 167901"/>
              <a:gd name="connsiteX3" fmla="*/ 90152 w 759854"/>
              <a:gd name="connsiteY3" fmla="*/ 58431 h 167901"/>
              <a:gd name="connsiteX4" fmla="*/ 128789 w 759854"/>
              <a:gd name="connsiteY4" fmla="*/ 58431 h 167901"/>
              <a:gd name="connsiteX5" fmla="*/ 148107 w 759854"/>
              <a:gd name="connsiteY5" fmla="*/ 64870 h 167901"/>
              <a:gd name="connsiteX6" fmla="*/ 193183 w 759854"/>
              <a:gd name="connsiteY6" fmla="*/ 58431 h 167901"/>
              <a:gd name="connsiteX7" fmla="*/ 218941 w 759854"/>
              <a:gd name="connsiteY7" fmla="*/ 51991 h 167901"/>
              <a:gd name="connsiteX8" fmla="*/ 270456 w 759854"/>
              <a:gd name="connsiteY8" fmla="*/ 45552 h 167901"/>
              <a:gd name="connsiteX9" fmla="*/ 328411 w 759854"/>
              <a:gd name="connsiteY9" fmla="*/ 51991 h 167901"/>
              <a:gd name="connsiteX10" fmla="*/ 347730 w 759854"/>
              <a:gd name="connsiteY10" fmla="*/ 45552 h 167901"/>
              <a:gd name="connsiteX11" fmla="*/ 412124 w 759854"/>
              <a:gd name="connsiteY11" fmla="*/ 45552 h 167901"/>
              <a:gd name="connsiteX12" fmla="*/ 450761 w 759854"/>
              <a:gd name="connsiteY12" fmla="*/ 39112 h 167901"/>
              <a:gd name="connsiteX13" fmla="*/ 495837 w 759854"/>
              <a:gd name="connsiteY13" fmla="*/ 45552 h 167901"/>
              <a:gd name="connsiteX14" fmla="*/ 521594 w 759854"/>
              <a:gd name="connsiteY14" fmla="*/ 45552 h 167901"/>
              <a:gd name="connsiteX15" fmla="*/ 553792 w 759854"/>
              <a:gd name="connsiteY15" fmla="*/ 39112 h 167901"/>
              <a:gd name="connsiteX16" fmla="*/ 592428 w 759854"/>
              <a:gd name="connsiteY16" fmla="*/ 32673 h 167901"/>
              <a:gd name="connsiteX17" fmla="*/ 643944 w 759854"/>
              <a:gd name="connsiteY17" fmla="*/ 26233 h 167901"/>
              <a:gd name="connsiteX18" fmla="*/ 663262 w 759854"/>
              <a:gd name="connsiteY18" fmla="*/ 19794 h 167901"/>
              <a:gd name="connsiteX19" fmla="*/ 669701 w 759854"/>
              <a:gd name="connsiteY19" fmla="*/ 19794 h 167901"/>
              <a:gd name="connsiteX20" fmla="*/ 695459 w 759854"/>
              <a:gd name="connsiteY20" fmla="*/ 6915 h 167901"/>
              <a:gd name="connsiteX21" fmla="*/ 721217 w 759854"/>
              <a:gd name="connsiteY21" fmla="*/ 6915 h 167901"/>
              <a:gd name="connsiteX22" fmla="*/ 727656 w 759854"/>
              <a:gd name="connsiteY22" fmla="*/ 476 h 167901"/>
              <a:gd name="connsiteX23" fmla="*/ 753414 w 759854"/>
              <a:gd name="connsiteY23" fmla="*/ 476 h 167901"/>
              <a:gd name="connsiteX24" fmla="*/ 759854 w 759854"/>
              <a:gd name="connsiteY24" fmla="*/ 476 h 167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9854" h="167901">
                <a:moveTo>
                  <a:pt x="0" y="167901"/>
                </a:moveTo>
                <a:cubicBezTo>
                  <a:pt x="13952" y="141070"/>
                  <a:pt x="27905" y="114239"/>
                  <a:pt x="38637" y="97067"/>
                </a:cubicBezTo>
                <a:cubicBezTo>
                  <a:pt x="49369" y="79895"/>
                  <a:pt x="55808" y="71309"/>
                  <a:pt x="64394" y="64870"/>
                </a:cubicBezTo>
                <a:cubicBezTo>
                  <a:pt x="72980" y="58431"/>
                  <a:pt x="79419" y="59504"/>
                  <a:pt x="90152" y="58431"/>
                </a:cubicBezTo>
                <a:cubicBezTo>
                  <a:pt x="100885" y="57358"/>
                  <a:pt x="119130" y="57358"/>
                  <a:pt x="128789" y="58431"/>
                </a:cubicBezTo>
                <a:cubicBezTo>
                  <a:pt x="138448" y="59504"/>
                  <a:pt x="137375" y="64870"/>
                  <a:pt x="148107" y="64870"/>
                </a:cubicBezTo>
                <a:cubicBezTo>
                  <a:pt x="158839" y="64870"/>
                  <a:pt x="193183" y="58431"/>
                  <a:pt x="193183" y="58431"/>
                </a:cubicBezTo>
                <a:cubicBezTo>
                  <a:pt x="204989" y="56284"/>
                  <a:pt x="206062" y="54137"/>
                  <a:pt x="218941" y="51991"/>
                </a:cubicBezTo>
                <a:cubicBezTo>
                  <a:pt x="231820" y="49845"/>
                  <a:pt x="252211" y="45552"/>
                  <a:pt x="270456" y="45552"/>
                </a:cubicBezTo>
                <a:cubicBezTo>
                  <a:pt x="288701" y="45552"/>
                  <a:pt x="315532" y="51991"/>
                  <a:pt x="328411" y="51991"/>
                </a:cubicBezTo>
                <a:cubicBezTo>
                  <a:pt x="341290" y="51991"/>
                  <a:pt x="333778" y="46625"/>
                  <a:pt x="347730" y="45552"/>
                </a:cubicBezTo>
                <a:cubicBezTo>
                  <a:pt x="361682" y="44479"/>
                  <a:pt x="394952" y="46625"/>
                  <a:pt x="412124" y="45552"/>
                </a:cubicBezTo>
                <a:cubicBezTo>
                  <a:pt x="429296" y="44479"/>
                  <a:pt x="436809" y="39112"/>
                  <a:pt x="450761" y="39112"/>
                </a:cubicBezTo>
                <a:cubicBezTo>
                  <a:pt x="464713" y="39112"/>
                  <a:pt x="484032" y="44479"/>
                  <a:pt x="495837" y="45552"/>
                </a:cubicBezTo>
                <a:cubicBezTo>
                  <a:pt x="507642" y="46625"/>
                  <a:pt x="521594" y="45552"/>
                  <a:pt x="521594" y="45552"/>
                </a:cubicBezTo>
                <a:cubicBezTo>
                  <a:pt x="531253" y="44479"/>
                  <a:pt x="541986" y="41259"/>
                  <a:pt x="553792" y="39112"/>
                </a:cubicBezTo>
                <a:cubicBezTo>
                  <a:pt x="565598" y="36965"/>
                  <a:pt x="577403" y="34819"/>
                  <a:pt x="592428" y="32673"/>
                </a:cubicBezTo>
                <a:cubicBezTo>
                  <a:pt x="607453" y="30527"/>
                  <a:pt x="643944" y="26233"/>
                  <a:pt x="643944" y="26233"/>
                </a:cubicBezTo>
                <a:cubicBezTo>
                  <a:pt x="655750" y="24086"/>
                  <a:pt x="663262" y="19794"/>
                  <a:pt x="663262" y="19794"/>
                </a:cubicBezTo>
                <a:cubicBezTo>
                  <a:pt x="667555" y="18721"/>
                  <a:pt x="669701" y="19794"/>
                  <a:pt x="669701" y="19794"/>
                </a:cubicBezTo>
                <a:cubicBezTo>
                  <a:pt x="675067" y="17647"/>
                  <a:pt x="695459" y="6915"/>
                  <a:pt x="695459" y="6915"/>
                </a:cubicBezTo>
                <a:cubicBezTo>
                  <a:pt x="704045" y="4769"/>
                  <a:pt x="721217" y="6915"/>
                  <a:pt x="721217" y="6915"/>
                </a:cubicBezTo>
                <a:cubicBezTo>
                  <a:pt x="726583" y="5842"/>
                  <a:pt x="727656" y="476"/>
                  <a:pt x="727656" y="476"/>
                </a:cubicBezTo>
                <a:cubicBezTo>
                  <a:pt x="733022" y="-597"/>
                  <a:pt x="753414" y="476"/>
                  <a:pt x="753414" y="476"/>
                </a:cubicBezTo>
                <a:lnTo>
                  <a:pt x="759854" y="476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26" name="Straight Connector 825"/>
          <p:cNvCxnSpPr/>
          <p:nvPr/>
        </p:nvCxnSpPr>
        <p:spPr>
          <a:xfrm>
            <a:off x="3442672" y="2590691"/>
            <a:ext cx="999" cy="159292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7" name="TextBox 826"/>
          <p:cNvSpPr txBox="1"/>
          <p:nvPr/>
        </p:nvSpPr>
        <p:spPr>
          <a:xfrm rot="21246539">
            <a:off x="2591885" y="2431802"/>
            <a:ext cx="978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Ambient-losses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828" name="Straight Connector 827"/>
          <p:cNvCxnSpPr/>
          <p:nvPr/>
        </p:nvCxnSpPr>
        <p:spPr>
          <a:xfrm>
            <a:off x="2622253" y="2748421"/>
            <a:ext cx="0" cy="58414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" name="Straight Connector 829"/>
          <p:cNvCxnSpPr/>
          <p:nvPr/>
        </p:nvCxnSpPr>
        <p:spPr>
          <a:xfrm>
            <a:off x="2663182" y="2750420"/>
            <a:ext cx="0" cy="58414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1" name="TextBox 830"/>
          <p:cNvSpPr txBox="1"/>
          <p:nvPr/>
        </p:nvSpPr>
        <p:spPr>
          <a:xfrm>
            <a:off x="134872" y="5189052"/>
            <a:ext cx="2165346" cy="86177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C000"/>
                </a:solidFill>
              </a:rPr>
              <a:t>@Fast extraction start:</a:t>
            </a:r>
          </a:p>
          <a:p>
            <a:r>
              <a:rPr lang="en-US" sz="1000" dirty="0" smtClean="0">
                <a:solidFill>
                  <a:srgbClr val="FFC000"/>
                </a:solidFill>
              </a:rPr>
              <a:t>for ( all channels ) {</a:t>
            </a:r>
          </a:p>
          <a:p>
            <a:r>
              <a:rPr lang="en-US" sz="1000" dirty="0" smtClean="0">
                <a:solidFill>
                  <a:srgbClr val="FFC000"/>
                </a:solidFill>
              </a:rPr>
              <a:t>    Register latest loss measurement as</a:t>
            </a:r>
            <a:br>
              <a:rPr lang="en-US" sz="1000" dirty="0" smtClean="0">
                <a:solidFill>
                  <a:srgbClr val="FFC000"/>
                </a:solidFill>
              </a:rPr>
            </a:br>
            <a:r>
              <a:rPr lang="en-US" sz="1000" dirty="0" smtClean="0">
                <a:solidFill>
                  <a:srgbClr val="FFC000"/>
                </a:solidFill>
              </a:rPr>
              <a:t>    fast-extraction-start</a:t>
            </a:r>
          </a:p>
          <a:p>
            <a:r>
              <a:rPr lang="en-US" sz="1000" dirty="0" smtClean="0">
                <a:solidFill>
                  <a:srgbClr val="FFC000"/>
                </a:solidFill>
              </a:rPr>
              <a:t>}</a:t>
            </a:r>
            <a:endParaRPr lang="en-GB" sz="1000" dirty="0">
              <a:solidFill>
                <a:srgbClr val="FFC000"/>
              </a:solidFill>
            </a:endParaRPr>
          </a:p>
        </p:txBody>
      </p:sp>
      <p:sp>
        <p:nvSpPr>
          <p:cNvPr id="832" name="TextBox 831"/>
          <p:cNvSpPr txBox="1"/>
          <p:nvPr/>
        </p:nvSpPr>
        <p:spPr>
          <a:xfrm>
            <a:off x="2415980" y="5190302"/>
            <a:ext cx="3084326" cy="86177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@Fast extraction end:</a:t>
            </a:r>
          </a:p>
          <a:p>
            <a:r>
              <a:rPr lang="en-US" sz="1000" dirty="0" smtClean="0">
                <a:solidFill>
                  <a:srgbClr val="7030A0"/>
                </a:solidFill>
              </a:rPr>
              <a:t>for ( all channels ) {</a:t>
            </a:r>
          </a:p>
          <a:p>
            <a:r>
              <a:rPr lang="en-US" sz="1000" dirty="0" smtClean="0">
                <a:solidFill>
                  <a:srgbClr val="7030A0"/>
                </a:solidFill>
              </a:rPr>
              <a:t>    Register latest loss measurement</a:t>
            </a:r>
          </a:p>
          <a:p>
            <a:r>
              <a:rPr lang="en-US" sz="1000" dirty="0">
                <a:solidFill>
                  <a:srgbClr val="7030A0"/>
                </a:solidFill>
              </a:rPr>
              <a:t> </a:t>
            </a:r>
            <a:r>
              <a:rPr lang="en-US" sz="1000" dirty="0" smtClean="0">
                <a:solidFill>
                  <a:srgbClr val="7030A0"/>
                </a:solidFill>
              </a:rPr>
              <a:t>   Calculate/record difference from fast-extraction-start</a:t>
            </a:r>
          </a:p>
          <a:p>
            <a:r>
              <a:rPr lang="en-US" sz="1000" dirty="0" smtClean="0">
                <a:solidFill>
                  <a:srgbClr val="7030A0"/>
                </a:solidFill>
              </a:rPr>
              <a:t>}</a:t>
            </a:r>
            <a:endParaRPr lang="en-GB" sz="1000" dirty="0">
              <a:solidFill>
                <a:srgbClr val="7030A0"/>
              </a:solidFill>
            </a:endParaRPr>
          </a:p>
        </p:txBody>
      </p:sp>
      <p:sp>
        <p:nvSpPr>
          <p:cNvPr id="833" name="TextBox 832"/>
          <p:cNvSpPr txBox="1"/>
          <p:nvPr/>
        </p:nvSpPr>
        <p:spPr>
          <a:xfrm>
            <a:off x="5906891" y="4694993"/>
            <a:ext cx="3273499" cy="11695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“Process” means: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Calculate </a:t>
            </a:r>
            <a:r>
              <a:rPr lang="en-US" sz="1000" dirty="0" smtClean="0"/>
              <a:t>difference from loss X ticks ago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Compare difference to threshold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Dump beam if difference &gt; threshold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r>
              <a:rPr lang="en-US" sz="1000" dirty="0" smtClean="0"/>
              <a:t>Thresholds to be set by OP</a:t>
            </a:r>
          </a:p>
          <a:p>
            <a:r>
              <a:rPr lang="en-US" sz="1000" dirty="0" smtClean="0"/>
              <a:t>Channels can be vetoed so they do not cause beam dumps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Steen Jensen, BE-BI-SW  | BI technical board, 15 November 2018  |  </a:t>
            </a:r>
            <a:r>
              <a:rPr lang="en-GB" dirty="0" smtClean="0">
                <a:hlinkClick r:id="rId2"/>
              </a:rPr>
              <a:t>https://wikis.cern.ch/display/BEBI/BLM+for+SPS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6</a:t>
            </a:fld>
            <a:endParaRPr lang="en-GB"/>
          </a:p>
        </p:txBody>
      </p:sp>
      <p:cxnSp>
        <p:nvCxnSpPr>
          <p:cNvPr id="240" name="Straight Connector 239"/>
          <p:cNvCxnSpPr/>
          <p:nvPr/>
        </p:nvCxnSpPr>
        <p:spPr>
          <a:xfrm>
            <a:off x="1861139" y="2252172"/>
            <a:ext cx="959" cy="482436"/>
          </a:xfrm>
          <a:prstGeom prst="line">
            <a:avLst/>
          </a:prstGeom>
          <a:ln w="952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/>
        </p:nvCxnSpPr>
        <p:spPr>
          <a:xfrm>
            <a:off x="2078473" y="2165174"/>
            <a:ext cx="959" cy="582833"/>
          </a:xfrm>
          <a:prstGeom prst="line">
            <a:avLst/>
          </a:prstGeom>
          <a:ln w="952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6076800" y="720137"/>
            <a:ext cx="0" cy="375614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ectangle 250"/>
          <p:cNvSpPr/>
          <p:nvPr/>
        </p:nvSpPr>
        <p:spPr>
          <a:xfrm>
            <a:off x="6380048" y="843076"/>
            <a:ext cx="5306744" cy="22174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/>
          <p:cNvCxnSpPr/>
          <p:nvPr/>
        </p:nvCxnSpPr>
        <p:spPr>
          <a:xfrm flipV="1">
            <a:off x="6699114" y="2042343"/>
            <a:ext cx="465655" cy="71014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>
            <a:off x="7161190" y="2039216"/>
            <a:ext cx="618002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/>
        </p:nvCxnSpPr>
        <p:spPr>
          <a:xfrm flipV="1">
            <a:off x="7777796" y="1303773"/>
            <a:ext cx="472441" cy="73535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>
            <a:off x="8246659" y="1301851"/>
            <a:ext cx="61188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 flipH="1" flipV="1">
            <a:off x="8858598" y="1297089"/>
            <a:ext cx="500859" cy="14554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/>
          <p:cNvCxnSpPr/>
          <p:nvPr/>
        </p:nvCxnSpPr>
        <p:spPr>
          <a:xfrm>
            <a:off x="6586600" y="2755614"/>
            <a:ext cx="4789357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Arrow Connector 257"/>
          <p:cNvCxnSpPr/>
          <p:nvPr/>
        </p:nvCxnSpPr>
        <p:spPr>
          <a:xfrm rot="16200000">
            <a:off x="5644041" y="1818743"/>
            <a:ext cx="187160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TextBox 258"/>
          <p:cNvSpPr txBox="1"/>
          <p:nvPr/>
        </p:nvSpPr>
        <p:spPr>
          <a:xfrm>
            <a:off x="7137668" y="1820507"/>
            <a:ext cx="71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CYCLE A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60" name="Straight Connector 259"/>
          <p:cNvCxnSpPr/>
          <p:nvPr/>
        </p:nvCxnSpPr>
        <p:spPr>
          <a:xfrm>
            <a:off x="7121759" y="2749795"/>
            <a:ext cx="0" cy="584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>
            <a:off x="7164769" y="27497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/>
          <p:nvPr/>
        </p:nvCxnSpPr>
        <p:spPr>
          <a:xfrm>
            <a:off x="7207780" y="27497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>
            <a:off x="7250790" y="27497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>
            <a:off x="7293799" y="2749795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>
            <a:off x="7333966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>
            <a:off x="7376976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>
            <a:off x="7419985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>
            <a:off x="7462995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Connector 318"/>
          <p:cNvCxnSpPr/>
          <p:nvPr/>
        </p:nvCxnSpPr>
        <p:spPr>
          <a:xfrm>
            <a:off x="7506006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Connector 320"/>
          <p:cNvCxnSpPr/>
          <p:nvPr/>
        </p:nvCxnSpPr>
        <p:spPr>
          <a:xfrm>
            <a:off x="7549014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/>
          <p:cNvCxnSpPr/>
          <p:nvPr/>
        </p:nvCxnSpPr>
        <p:spPr>
          <a:xfrm>
            <a:off x="7592025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Connector 322"/>
          <p:cNvCxnSpPr/>
          <p:nvPr/>
        </p:nvCxnSpPr>
        <p:spPr>
          <a:xfrm>
            <a:off x="7635034" y="2749704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/>
          <p:cNvCxnSpPr/>
          <p:nvPr/>
        </p:nvCxnSpPr>
        <p:spPr>
          <a:xfrm>
            <a:off x="7675202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Connector 324"/>
          <p:cNvCxnSpPr/>
          <p:nvPr/>
        </p:nvCxnSpPr>
        <p:spPr>
          <a:xfrm>
            <a:off x="7718211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/>
        </p:nvCxnSpPr>
        <p:spPr>
          <a:xfrm>
            <a:off x="7761222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Connector 326"/>
          <p:cNvCxnSpPr/>
          <p:nvPr/>
        </p:nvCxnSpPr>
        <p:spPr>
          <a:xfrm>
            <a:off x="7804230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/>
          <p:cNvCxnSpPr/>
          <p:nvPr/>
        </p:nvCxnSpPr>
        <p:spPr>
          <a:xfrm>
            <a:off x="7847241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/>
          <p:cNvCxnSpPr/>
          <p:nvPr/>
        </p:nvCxnSpPr>
        <p:spPr>
          <a:xfrm>
            <a:off x="7890251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/>
          <p:cNvCxnSpPr/>
          <p:nvPr/>
        </p:nvCxnSpPr>
        <p:spPr>
          <a:xfrm>
            <a:off x="7933260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/>
          <p:cNvCxnSpPr/>
          <p:nvPr/>
        </p:nvCxnSpPr>
        <p:spPr>
          <a:xfrm>
            <a:off x="7976270" y="274961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/>
          <p:cNvCxnSpPr/>
          <p:nvPr/>
        </p:nvCxnSpPr>
        <p:spPr>
          <a:xfrm>
            <a:off x="8016437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>
            <a:off x="8059446" y="2749523"/>
            <a:ext cx="0" cy="5841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/>
          <p:nvPr/>
        </p:nvCxnSpPr>
        <p:spPr>
          <a:xfrm>
            <a:off x="8102458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>
            <a:off x="8145467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/>
          <p:nvPr/>
        </p:nvCxnSpPr>
        <p:spPr>
          <a:xfrm>
            <a:off x="8188477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/>
          <p:cNvCxnSpPr/>
          <p:nvPr/>
        </p:nvCxnSpPr>
        <p:spPr>
          <a:xfrm>
            <a:off x="8231486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/>
          <p:cNvCxnSpPr/>
          <p:nvPr/>
        </p:nvCxnSpPr>
        <p:spPr>
          <a:xfrm>
            <a:off x="8274497" y="2749523"/>
            <a:ext cx="0" cy="5841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Connector 381"/>
          <p:cNvCxnSpPr/>
          <p:nvPr/>
        </p:nvCxnSpPr>
        <p:spPr>
          <a:xfrm>
            <a:off x="8317505" y="2749523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>
            <a:off x="8357672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>
            <a:off x="8400683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/>
          <p:cNvCxnSpPr/>
          <p:nvPr/>
        </p:nvCxnSpPr>
        <p:spPr>
          <a:xfrm>
            <a:off x="8443693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/>
          <p:nvPr/>
        </p:nvCxnSpPr>
        <p:spPr>
          <a:xfrm>
            <a:off x="8486703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/>
          <p:nvPr/>
        </p:nvCxnSpPr>
        <p:spPr>
          <a:xfrm>
            <a:off x="8529712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>
            <a:off x="8572723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404"/>
          <p:cNvCxnSpPr/>
          <p:nvPr/>
        </p:nvCxnSpPr>
        <p:spPr>
          <a:xfrm>
            <a:off x="8615733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/>
          <p:cNvCxnSpPr/>
          <p:nvPr/>
        </p:nvCxnSpPr>
        <p:spPr>
          <a:xfrm>
            <a:off x="8658742" y="2749432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/>
          <p:cNvCxnSpPr/>
          <p:nvPr/>
        </p:nvCxnSpPr>
        <p:spPr>
          <a:xfrm>
            <a:off x="8698909" y="27493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/>
          <p:cNvCxnSpPr/>
          <p:nvPr/>
        </p:nvCxnSpPr>
        <p:spPr>
          <a:xfrm>
            <a:off x="8741919" y="27493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/>
          <p:cNvCxnSpPr/>
          <p:nvPr/>
        </p:nvCxnSpPr>
        <p:spPr>
          <a:xfrm>
            <a:off x="8784928" y="27493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/>
          <p:nvPr/>
        </p:nvCxnSpPr>
        <p:spPr>
          <a:xfrm>
            <a:off x="8827939" y="2749341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>
            <a:off x="8856810" y="2749341"/>
            <a:ext cx="0" cy="58414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/>
          <p:cNvCxnSpPr/>
          <p:nvPr/>
        </p:nvCxnSpPr>
        <p:spPr>
          <a:xfrm>
            <a:off x="9639440" y="2749159"/>
            <a:ext cx="0" cy="584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/>
          <p:nvPr/>
        </p:nvCxnSpPr>
        <p:spPr>
          <a:xfrm>
            <a:off x="9682450" y="274915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/>
          <p:cNvCxnSpPr/>
          <p:nvPr/>
        </p:nvCxnSpPr>
        <p:spPr>
          <a:xfrm>
            <a:off x="9722617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/>
          <p:cNvCxnSpPr/>
          <p:nvPr/>
        </p:nvCxnSpPr>
        <p:spPr>
          <a:xfrm>
            <a:off x="9765626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/>
          <p:cNvCxnSpPr/>
          <p:nvPr/>
        </p:nvCxnSpPr>
        <p:spPr>
          <a:xfrm>
            <a:off x="9808637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Straight Connector 422"/>
          <p:cNvCxnSpPr/>
          <p:nvPr/>
        </p:nvCxnSpPr>
        <p:spPr>
          <a:xfrm>
            <a:off x="9851646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Connector 423"/>
          <p:cNvCxnSpPr/>
          <p:nvPr/>
        </p:nvCxnSpPr>
        <p:spPr>
          <a:xfrm>
            <a:off x="9894656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/>
          <p:cNvCxnSpPr/>
          <p:nvPr/>
        </p:nvCxnSpPr>
        <p:spPr>
          <a:xfrm>
            <a:off x="9937666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Connector 425"/>
          <p:cNvCxnSpPr/>
          <p:nvPr/>
        </p:nvCxnSpPr>
        <p:spPr>
          <a:xfrm>
            <a:off x="9980676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Straight Connector 426"/>
          <p:cNvCxnSpPr/>
          <p:nvPr/>
        </p:nvCxnSpPr>
        <p:spPr>
          <a:xfrm>
            <a:off x="10023685" y="2749069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27"/>
          <p:cNvCxnSpPr/>
          <p:nvPr/>
        </p:nvCxnSpPr>
        <p:spPr>
          <a:xfrm>
            <a:off x="10063852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Straight Connector 428"/>
          <p:cNvCxnSpPr/>
          <p:nvPr/>
        </p:nvCxnSpPr>
        <p:spPr>
          <a:xfrm>
            <a:off x="10106862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Straight Connector 429"/>
          <p:cNvCxnSpPr/>
          <p:nvPr/>
        </p:nvCxnSpPr>
        <p:spPr>
          <a:xfrm>
            <a:off x="10149872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30"/>
          <p:cNvCxnSpPr/>
          <p:nvPr/>
        </p:nvCxnSpPr>
        <p:spPr>
          <a:xfrm>
            <a:off x="10192882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/>
          <p:cNvCxnSpPr/>
          <p:nvPr/>
        </p:nvCxnSpPr>
        <p:spPr>
          <a:xfrm>
            <a:off x="10235892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Straight Connector 432"/>
          <p:cNvCxnSpPr/>
          <p:nvPr/>
        </p:nvCxnSpPr>
        <p:spPr>
          <a:xfrm>
            <a:off x="10278901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33"/>
          <p:cNvCxnSpPr/>
          <p:nvPr/>
        </p:nvCxnSpPr>
        <p:spPr>
          <a:xfrm>
            <a:off x="10321912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Straight Connector 434"/>
          <p:cNvCxnSpPr/>
          <p:nvPr/>
        </p:nvCxnSpPr>
        <p:spPr>
          <a:xfrm>
            <a:off x="10364921" y="2748977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Connector 435"/>
          <p:cNvCxnSpPr/>
          <p:nvPr/>
        </p:nvCxnSpPr>
        <p:spPr>
          <a:xfrm>
            <a:off x="10405088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436"/>
          <p:cNvCxnSpPr/>
          <p:nvPr/>
        </p:nvCxnSpPr>
        <p:spPr>
          <a:xfrm>
            <a:off x="10448097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Straight Connector 437"/>
          <p:cNvCxnSpPr/>
          <p:nvPr/>
        </p:nvCxnSpPr>
        <p:spPr>
          <a:xfrm>
            <a:off x="10491108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Straight Connector 438"/>
          <p:cNvCxnSpPr/>
          <p:nvPr/>
        </p:nvCxnSpPr>
        <p:spPr>
          <a:xfrm>
            <a:off x="10534116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0" name="Straight Connector 439"/>
          <p:cNvCxnSpPr/>
          <p:nvPr/>
        </p:nvCxnSpPr>
        <p:spPr>
          <a:xfrm>
            <a:off x="10577128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Straight Connector 440"/>
          <p:cNvCxnSpPr/>
          <p:nvPr/>
        </p:nvCxnSpPr>
        <p:spPr>
          <a:xfrm>
            <a:off x="10620137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Straight Connector 441"/>
          <p:cNvCxnSpPr/>
          <p:nvPr/>
        </p:nvCxnSpPr>
        <p:spPr>
          <a:xfrm>
            <a:off x="10663147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Straight Connector 442"/>
          <p:cNvCxnSpPr/>
          <p:nvPr/>
        </p:nvCxnSpPr>
        <p:spPr>
          <a:xfrm>
            <a:off x="10706157" y="274888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Straight Connector 443"/>
          <p:cNvCxnSpPr/>
          <p:nvPr/>
        </p:nvCxnSpPr>
        <p:spPr>
          <a:xfrm>
            <a:off x="10746324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Straight Connector 444"/>
          <p:cNvCxnSpPr/>
          <p:nvPr/>
        </p:nvCxnSpPr>
        <p:spPr>
          <a:xfrm>
            <a:off x="10789333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Straight Connector 445"/>
          <p:cNvCxnSpPr/>
          <p:nvPr/>
        </p:nvCxnSpPr>
        <p:spPr>
          <a:xfrm>
            <a:off x="10832343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Straight Connector 446"/>
          <p:cNvCxnSpPr/>
          <p:nvPr/>
        </p:nvCxnSpPr>
        <p:spPr>
          <a:xfrm>
            <a:off x="10875353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Straight Connector 447"/>
          <p:cNvCxnSpPr/>
          <p:nvPr/>
        </p:nvCxnSpPr>
        <p:spPr>
          <a:xfrm>
            <a:off x="10918363" y="2748796"/>
            <a:ext cx="0" cy="58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Straight Connector 448"/>
          <p:cNvCxnSpPr/>
          <p:nvPr/>
        </p:nvCxnSpPr>
        <p:spPr>
          <a:xfrm>
            <a:off x="10942471" y="2748796"/>
            <a:ext cx="0" cy="58414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Freeform 449"/>
          <p:cNvSpPr/>
          <p:nvPr/>
        </p:nvSpPr>
        <p:spPr>
          <a:xfrm>
            <a:off x="7129564" y="1679500"/>
            <a:ext cx="1698374" cy="1063629"/>
          </a:xfrm>
          <a:custGeom>
            <a:avLst/>
            <a:gdLst>
              <a:gd name="connsiteX0" fmla="*/ 0 w 2367858"/>
              <a:gd name="connsiteY0" fmla="*/ 702378 h 702378"/>
              <a:gd name="connsiteX1" fmla="*/ 214313 w 2367858"/>
              <a:gd name="connsiteY1" fmla="*/ 659516 h 702378"/>
              <a:gd name="connsiteX2" fmla="*/ 304800 w 2367858"/>
              <a:gd name="connsiteY2" fmla="*/ 621416 h 702378"/>
              <a:gd name="connsiteX3" fmla="*/ 395288 w 2367858"/>
              <a:gd name="connsiteY3" fmla="*/ 569028 h 702378"/>
              <a:gd name="connsiteX4" fmla="*/ 481013 w 2367858"/>
              <a:gd name="connsiteY4" fmla="*/ 545216 h 702378"/>
              <a:gd name="connsiteX5" fmla="*/ 576263 w 2367858"/>
              <a:gd name="connsiteY5" fmla="*/ 530928 h 702378"/>
              <a:gd name="connsiteX6" fmla="*/ 742950 w 2367858"/>
              <a:gd name="connsiteY6" fmla="*/ 511878 h 702378"/>
              <a:gd name="connsiteX7" fmla="*/ 919163 w 2367858"/>
              <a:gd name="connsiteY7" fmla="*/ 497591 h 702378"/>
              <a:gd name="connsiteX8" fmla="*/ 1081088 w 2367858"/>
              <a:gd name="connsiteY8" fmla="*/ 435678 h 702378"/>
              <a:gd name="connsiteX9" fmla="*/ 1214438 w 2367858"/>
              <a:gd name="connsiteY9" fmla="*/ 383291 h 702378"/>
              <a:gd name="connsiteX10" fmla="*/ 1338263 w 2367858"/>
              <a:gd name="connsiteY10" fmla="*/ 364241 h 702378"/>
              <a:gd name="connsiteX11" fmla="*/ 1524000 w 2367858"/>
              <a:gd name="connsiteY11" fmla="*/ 326141 h 702378"/>
              <a:gd name="connsiteX12" fmla="*/ 1666875 w 2367858"/>
              <a:gd name="connsiteY12" fmla="*/ 297566 h 702378"/>
              <a:gd name="connsiteX13" fmla="*/ 1843088 w 2367858"/>
              <a:gd name="connsiteY13" fmla="*/ 178503 h 702378"/>
              <a:gd name="connsiteX14" fmla="*/ 2005013 w 2367858"/>
              <a:gd name="connsiteY14" fmla="*/ 130878 h 702378"/>
              <a:gd name="connsiteX15" fmla="*/ 2128838 w 2367858"/>
              <a:gd name="connsiteY15" fmla="*/ 68966 h 702378"/>
              <a:gd name="connsiteX16" fmla="*/ 2266950 w 2367858"/>
              <a:gd name="connsiteY16" fmla="*/ 26103 h 702378"/>
              <a:gd name="connsiteX17" fmla="*/ 2357438 w 2367858"/>
              <a:gd name="connsiteY17" fmla="*/ 2291 h 702378"/>
              <a:gd name="connsiteX18" fmla="*/ 2362200 w 2367858"/>
              <a:gd name="connsiteY18" fmla="*/ 2291 h 70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67858" h="702378">
                <a:moveTo>
                  <a:pt x="0" y="702378"/>
                </a:moveTo>
                <a:cubicBezTo>
                  <a:pt x="81756" y="687694"/>
                  <a:pt x="163513" y="673010"/>
                  <a:pt x="214313" y="659516"/>
                </a:cubicBezTo>
                <a:cubicBezTo>
                  <a:pt x="265113" y="646022"/>
                  <a:pt x="274638" y="636497"/>
                  <a:pt x="304800" y="621416"/>
                </a:cubicBezTo>
                <a:cubicBezTo>
                  <a:pt x="334962" y="606335"/>
                  <a:pt x="365919" y="581728"/>
                  <a:pt x="395288" y="569028"/>
                </a:cubicBezTo>
                <a:cubicBezTo>
                  <a:pt x="424657" y="556328"/>
                  <a:pt x="450851" y="551566"/>
                  <a:pt x="481013" y="545216"/>
                </a:cubicBezTo>
                <a:cubicBezTo>
                  <a:pt x="511175" y="538866"/>
                  <a:pt x="532607" y="536484"/>
                  <a:pt x="576263" y="530928"/>
                </a:cubicBezTo>
                <a:cubicBezTo>
                  <a:pt x="619919" y="525372"/>
                  <a:pt x="685800" y="517434"/>
                  <a:pt x="742950" y="511878"/>
                </a:cubicBezTo>
                <a:cubicBezTo>
                  <a:pt x="800100" y="506322"/>
                  <a:pt x="862807" y="510291"/>
                  <a:pt x="919163" y="497591"/>
                </a:cubicBezTo>
                <a:cubicBezTo>
                  <a:pt x="975519" y="484891"/>
                  <a:pt x="1081088" y="435678"/>
                  <a:pt x="1081088" y="435678"/>
                </a:cubicBezTo>
                <a:cubicBezTo>
                  <a:pt x="1130301" y="416628"/>
                  <a:pt x="1171576" y="395197"/>
                  <a:pt x="1214438" y="383291"/>
                </a:cubicBezTo>
                <a:cubicBezTo>
                  <a:pt x="1257300" y="371385"/>
                  <a:pt x="1286669" y="373766"/>
                  <a:pt x="1338263" y="364241"/>
                </a:cubicBezTo>
                <a:cubicBezTo>
                  <a:pt x="1389857" y="354716"/>
                  <a:pt x="1524000" y="326141"/>
                  <a:pt x="1524000" y="326141"/>
                </a:cubicBezTo>
                <a:cubicBezTo>
                  <a:pt x="1578769" y="315029"/>
                  <a:pt x="1613694" y="322172"/>
                  <a:pt x="1666875" y="297566"/>
                </a:cubicBezTo>
                <a:cubicBezTo>
                  <a:pt x="1720056" y="272960"/>
                  <a:pt x="1786732" y="206284"/>
                  <a:pt x="1843088" y="178503"/>
                </a:cubicBezTo>
                <a:cubicBezTo>
                  <a:pt x="1899444" y="150722"/>
                  <a:pt x="1957388" y="149134"/>
                  <a:pt x="2005013" y="130878"/>
                </a:cubicBezTo>
                <a:cubicBezTo>
                  <a:pt x="2052638" y="112622"/>
                  <a:pt x="2085182" y="86428"/>
                  <a:pt x="2128838" y="68966"/>
                </a:cubicBezTo>
                <a:cubicBezTo>
                  <a:pt x="2172494" y="51504"/>
                  <a:pt x="2228850" y="37215"/>
                  <a:pt x="2266950" y="26103"/>
                </a:cubicBezTo>
                <a:cubicBezTo>
                  <a:pt x="2305050" y="14991"/>
                  <a:pt x="2357438" y="2291"/>
                  <a:pt x="2357438" y="2291"/>
                </a:cubicBezTo>
                <a:cubicBezTo>
                  <a:pt x="2373313" y="-1678"/>
                  <a:pt x="2367756" y="306"/>
                  <a:pt x="2362200" y="229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1" name="TextBox 450"/>
          <p:cNvSpPr txBox="1"/>
          <p:nvPr/>
        </p:nvSpPr>
        <p:spPr>
          <a:xfrm>
            <a:off x="11311367" y="2645622"/>
            <a:ext cx="3754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time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2" name="TextBox 451"/>
          <p:cNvSpPr txBox="1"/>
          <p:nvPr/>
        </p:nvSpPr>
        <p:spPr>
          <a:xfrm rot="19509858">
            <a:off x="7783587" y="1942415"/>
            <a:ext cx="805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Cycle-losses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453" name="TextBox 452"/>
          <p:cNvSpPr txBox="1"/>
          <p:nvPr/>
        </p:nvSpPr>
        <p:spPr>
          <a:xfrm>
            <a:off x="10832171" y="2904673"/>
            <a:ext cx="92044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>
                    <a:lumMod val="85000"/>
                  </a:schemeClr>
                </a:solidFill>
              </a:rPr>
              <a:t>Steen Jensen, BE-BI-SW</a:t>
            </a:r>
            <a:endParaRPr lang="en-GB" sz="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54" name="TextBox 453"/>
          <p:cNvSpPr txBox="1"/>
          <p:nvPr/>
        </p:nvSpPr>
        <p:spPr>
          <a:xfrm>
            <a:off x="6380049" y="584732"/>
            <a:ext cx="5306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Current principle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5" name="TextBox 454"/>
          <p:cNvSpPr txBox="1"/>
          <p:nvPr/>
        </p:nvSpPr>
        <p:spPr>
          <a:xfrm>
            <a:off x="7471709" y="2513330"/>
            <a:ext cx="973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>
                <a:solidFill>
                  <a:srgbClr val="FF0000"/>
                </a:solidFill>
              </a:rPr>
              <a:t>Δ</a:t>
            </a:r>
            <a:r>
              <a:rPr lang="en-US" sz="1200" dirty="0" err="1" smtClean="0">
                <a:solidFill>
                  <a:srgbClr val="FF0000"/>
                </a:solidFill>
              </a:rPr>
              <a:t>t</a:t>
            </a:r>
            <a:r>
              <a:rPr lang="en-US" sz="1200" baseline="-25000" dirty="0" err="1" smtClean="0">
                <a:solidFill>
                  <a:srgbClr val="FF0000"/>
                </a:solidFill>
              </a:rPr>
              <a:t>tick</a:t>
            </a:r>
            <a:r>
              <a:rPr lang="da-DK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= 20ms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cxnSp>
        <p:nvCxnSpPr>
          <p:cNvPr id="456" name="Straight Connector 455"/>
          <p:cNvCxnSpPr/>
          <p:nvPr/>
        </p:nvCxnSpPr>
        <p:spPr>
          <a:xfrm flipV="1">
            <a:off x="9519642" y="2610126"/>
            <a:ext cx="91530" cy="13993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/>
          <p:cNvCxnSpPr/>
          <p:nvPr/>
        </p:nvCxnSpPr>
        <p:spPr>
          <a:xfrm>
            <a:off x="9605701" y="2610126"/>
            <a:ext cx="24283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/>
          <p:cNvCxnSpPr/>
          <p:nvPr/>
        </p:nvCxnSpPr>
        <p:spPr>
          <a:xfrm flipV="1">
            <a:off x="9840402" y="2308554"/>
            <a:ext cx="140274" cy="30157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58"/>
          <p:cNvCxnSpPr/>
          <p:nvPr/>
        </p:nvCxnSpPr>
        <p:spPr>
          <a:xfrm>
            <a:off x="9973571" y="2308554"/>
            <a:ext cx="99529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/>
          <p:cNvCxnSpPr/>
          <p:nvPr/>
        </p:nvCxnSpPr>
        <p:spPr>
          <a:xfrm flipH="1" flipV="1">
            <a:off x="10966202" y="2308555"/>
            <a:ext cx="118673" cy="44705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extBox 460"/>
          <p:cNvSpPr txBox="1"/>
          <p:nvPr/>
        </p:nvSpPr>
        <p:spPr>
          <a:xfrm>
            <a:off x="10106862" y="2074474"/>
            <a:ext cx="71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CYCLE B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2" name="Freeform 461"/>
          <p:cNvSpPr/>
          <p:nvPr/>
        </p:nvSpPr>
        <p:spPr>
          <a:xfrm>
            <a:off x="9647941" y="2513177"/>
            <a:ext cx="1284284" cy="240869"/>
          </a:xfrm>
          <a:custGeom>
            <a:avLst/>
            <a:gdLst>
              <a:gd name="connsiteX0" fmla="*/ 0 w 1336431"/>
              <a:gd name="connsiteY0" fmla="*/ 240193 h 240869"/>
              <a:gd name="connsiteX1" fmla="*/ 98474 w 1336431"/>
              <a:gd name="connsiteY1" fmla="*/ 240193 h 240869"/>
              <a:gd name="connsiteX2" fmla="*/ 239151 w 1336431"/>
              <a:gd name="connsiteY2" fmla="*/ 233159 h 240869"/>
              <a:gd name="connsiteX3" fmla="*/ 393896 w 1336431"/>
              <a:gd name="connsiteY3" fmla="*/ 190956 h 240869"/>
              <a:gd name="connsiteX4" fmla="*/ 534573 w 1336431"/>
              <a:gd name="connsiteY4" fmla="*/ 169855 h 240869"/>
              <a:gd name="connsiteX5" fmla="*/ 647114 w 1336431"/>
              <a:gd name="connsiteY5" fmla="*/ 148753 h 240869"/>
              <a:gd name="connsiteX6" fmla="*/ 752622 w 1336431"/>
              <a:gd name="connsiteY6" fmla="*/ 141719 h 240869"/>
              <a:gd name="connsiteX7" fmla="*/ 886265 w 1336431"/>
              <a:gd name="connsiteY7" fmla="*/ 127651 h 240869"/>
              <a:gd name="connsiteX8" fmla="*/ 991773 w 1336431"/>
              <a:gd name="connsiteY8" fmla="*/ 92482 h 240869"/>
              <a:gd name="connsiteX9" fmla="*/ 1083213 w 1336431"/>
              <a:gd name="connsiteY9" fmla="*/ 50279 h 240869"/>
              <a:gd name="connsiteX10" fmla="*/ 1174653 w 1336431"/>
              <a:gd name="connsiteY10" fmla="*/ 43245 h 240869"/>
              <a:gd name="connsiteX11" fmla="*/ 1230923 w 1336431"/>
              <a:gd name="connsiteY11" fmla="*/ 15110 h 240869"/>
              <a:gd name="connsiteX12" fmla="*/ 1315330 w 1336431"/>
              <a:gd name="connsiteY12" fmla="*/ 1042 h 240869"/>
              <a:gd name="connsiteX13" fmla="*/ 1336431 w 1336431"/>
              <a:gd name="connsiteY13" fmla="*/ 1042 h 240869"/>
              <a:gd name="connsiteX14" fmla="*/ 1336431 w 1336431"/>
              <a:gd name="connsiteY14" fmla="*/ 1042 h 24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36431" h="240869">
                <a:moveTo>
                  <a:pt x="0" y="240193"/>
                </a:moveTo>
                <a:cubicBezTo>
                  <a:pt x="29308" y="240779"/>
                  <a:pt x="58616" y="241365"/>
                  <a:pt x="98474" y="240193"/>
                </a:cubicBezTo>
                <a:cubicBezTo>
                  <a:pt x="138332" y="239021"/>
                  <a:pt x="189914" y="241365"/>
                  <a:pt x="239151" y="233159"/>
                </a:cubicBezTo>
                <a:cubicBezTo>
                  <a:pt x="288388" y="224953"/>
                  <a:pt x="344659" y="201507"/>
                  <a:pt x="393896" y="190956"/>
                </a:cubicBezTo>
                <a:cubicBezTo>
                  <a:pt x="443133" y="180405"/>
                  <a:pt x="492370" y="176889"/>
                  <a:pt x="534573" y="169855"/>
                </a:cubicBezTo>
                <a:cubicBezTo>
                  <a:pt x="576776" y="162821"/>
                  <a:pt x="610773" y="153442"/>
                  <a:pt x="647114" y="148753"/>
                </a:cubicBezTo>
                <a:cubicBezTo>
                  <a:pt x="683455" y="144064"/>
                  <a:pt x="712764" y="145236"/>
                  <a:pt x="752622" y="141719"/>
                </a:cubicBezTo>
                <a:cubicBezTo>
                  <a:pt x="792480" y="138202"/>
                  <a:pt x="846407" y="135857"/>
                  <a:pt x="886265" y="127651"/>
                </a:cubicBezTo>
                <a:cubicBezTo>
                  <a:pt x="926124" y="119445"/>
                  <a:pt x="958948" y="105377"/>
                  <a:pt x="991773" y="92482"/>
                </a:cubicBezTo>
                <a:cubicBezTo>
                  <a:pt x="1024598" y="79587"/>
                  <a:pt x="1052733" y="58485"/>
                  <a:pt x="1083213" y="50279"/>
                </a:cubicBezTo>
                <a:cubicBezTo>
                  <a:pt x="1113693" y="42073"/>
                  <a:pt x="1150035" y="49106"/>
                  <a:pt x="1174653" y="43245"/>
                </a:cubicBezTo>
                <a:cubicBezTo>
                  <a:pt x="1199271" y="37384"/>
                  <a:pt x="1207477" y="22144"/>
                  <a:pt x="1230923" y="15110"/>
                </a:cubicBezTo>
                <a:cubicBezTo>
                  <a:pt x="1254369" y="8076"/>
                  <a:pt x="1315330" y="1042"/>
                  <a:pt x="1315330" y="1042"/>
                </a:cubicBezTo>
                <a:cubicBezTo>
                  <a:pt x="1332915" y="-1303"/>
                  <a:pt x="1336431" y="1042"/>
                  <a:pt x="1336431" y="1042"/>
                </a:cubicBezTo>
                <a:lnTo>
                  <a:pt x="1336431" y="104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3" name="Straight Connector 462"/>
          <p:cNvCxnSpPr/>
          <p:nvPr/>
        </p:nvCxnSpPr>
        <p:spPr>
          <a:xfrm>
            <a:off x="8825326" y="1697055"/>
            <a:ext cx="999" cy="1071635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" name="TextBox 463"/>
          <p:cNvSpPr txBox="1"/>
          <p:nvPr/>
        </p:nvSpPr>
        <p:spPr>
          <a:xfrm>
            <a:off x="10525632" y="968138"/>
            <a:ext cx="10925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Start Acquisition</a:t>
            </a:r>
            <a:br>
              <a:rPr lang="en-US" sz="1000" dirty="0" smtClean="0"/>
            </a:br>
            <a:r>
              <a:rPr lang="en-US" sz="1000" dirty="0" smtClean="0">
                <a:solidFill>
                  <a:srgbClr val="FF0000"/>
                </a:solidFill>
              </a:rPr>
              <a:t>Measure @ tick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>
                <a:solidFill>
                  <a:srgbClr val="00B0F0"/>
                </a:solidFill>
              </a:rPr>
              <a:t>Stop Acquisition</a:t>
            </a:r>
            <a:endParaRPr lang="en-GB" sz="1000" dirty="0">
              <a:solidFill>
                <a:srgbClr val="00B0F0"/>
              </a:solidFill>
            </a:endParaRPr>
          </a:p>
        </p:txBody>
      </p:sp>
      <p:cxnSp>
        <p:nvCxnSpPr>
          <p:cNvPr id="465" name="Straight Connector 464"/>
          <p:cNvCxnSpPr/>
          <p:nvPr/>
        </p:nvCxnSpPr>
        <p:spPr>
          <a:xfrm>
            <a:off x="10918415" y="2510110"/>
            <a:ext cx="999" cy="256541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6" name="TextBox 465"/>
          <p:cNvSpPr txBox="1"/>
          <p:nvPr/>
        </p:nvSpPr>
        <p:spPr>
          <a:xfrm rot="21099688">
            <a:off x="9901997" y="2458187"/>
            <a:ext cx="816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Cycle-losses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468" name="TextBox 467"/>
          <p:cNvSpPr txBox="1"/>
          <p:nvPr/>
        </p:nvSpPr>
        <p:spPr>
          <a:xfrm>
            <a:off x="8452759" y="3112052"/>
            <a:ext cx="1750765" cy="116955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@Measure: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for ( all channels ) {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    Acquire and store loss-value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    if (loss-value &gt; threshold) {</a:t>
            </a:r>
          </a:p>
          <a:p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       dump beam</a:t>
            </a:r>
          </a:p>
          <a:p>
            <a:r>
              <a:rPr lang="en-US" sz="1000" dirty="0">
                <a:solidFill>
                  <a:srgbClr val="FF0000"/>
                </a:solidFill>
              </a:rPr>
              <a:t> </a:t>
            </a:r>
            <a:r>
              <a:rPr lang="en-US" sz="1000" dirty="0" smtClean="0">
                <a:solidFill>
                  <a:srgbClr val="FF0000"/>
                </a:solidFill>
              </a:rPr>
              <a:t>   }</a:t>
            </a:r>
          </a:p>
          <a:p>
            <a:r>
              <a:rPr lang="en-US" sz="1000" dirty="0">
                <a:solidFill>
                  <a:srgbClr val="FF0000"/>
                </a:solidFill>
              </a:rPr>
              <a:t>}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469" name="Straight Arrow Connector 468"/>
          <p:cNvCxnSpPr/>
          <p:nvPr/>
        </p:nvCxnSpPr>
        <p:spPr>
          <a:xfrm flipH="1" flipV="1">
            <a:off x="8422332" y="2856901"/>
            <a:ext cx="372904" cy="2890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0" name="TextBox 469"/>
          <p:cNvSpPr txBox="1"/>
          <p:nvPr/>
        </p:nvSpPr>
        <p:spPr>
          <a:xfrm>
            <a:off x="10401216" y="3132946"/>
            <a:ext cx="1280891" cy="70788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B0F0"/>
                </a:solidFill>
              </a:rPr>
              <a:t>@Stop acquisition:</a:t>
            </a:r>
          </a:p>
          <a:p>
            <a:r>
              <a:rPr lang="en-US" sz="1000" dirty="0" smtClean="0">
                <a:solidFill>
                  <a:srgbClr val="00B0F0"/>
                </a:solidFill>
              </a:rPr>
              <a:t>for ( all channels ) {</a:t>
            </a:r>
          </a:p>
          <a:p>
            <a:r>
              <a:rPr lang="en-US" sz="1000" dirty="0" smtClean="0">
                <a:solidFill>
                  <a:srgbClr val="00B0F0"/>
                </a:solidFill>
              </a:rPr>
              <a:t>    Publish loss-values</a:t>
            </a:r>
          </a:p>
          <a:p>
            <a:r>
              <a:rPr lang="en-US" sz="1000" dirty="0" smtClean="0">
                <a:solidFill>
                  <a:srgbClr val="00B0F0"/>
                </a:solidFill>
              </a:rPr>
              <a:t>}</a:t>
            </a:r>
            <a:endParaRPr lang="en-GB" sz="1000" dirty="0">
              <a:solidFill>
                <a:srgbClr val="00B0F0"/>
              </a:solidFill>
            </a:endParaRPr>
          </a:p>
        </p:txBody>
      </p:sp>
      <p:cxnSp>
        <p:nvCxnSpPr>
          <p:cNvPr id="471" name="Straight Arrow Connector 470"/>
          <p:cNvCxnSpPr/>
          <p:nvPr/>
        </p:nvCxnSpPr>
        <p:spPr>
          <a:xfrm flipH="1" flipV="1">
            <a:off x="8851438" y="2802113"/>
            <a:ext cx="459563" cy="44910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Arrow Connector 471"/>
          <p:cNvCxnSpPr/>
          <p:nvPr/>
        </p:nvCxnSpPr>
        <p:spPr>
          <a:xfrm flipH="1" flipV="1">
            <a:off x="1621503" y="2838125"/>
            <a:ext cx="599444" cy="8032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Straight Arrow Connector 472"/>
          <p:cNvCxnSpPr/>
          <p:nvPr/>
        </p:nvCxnSpPr>
        <p:spPr>
          <a:xfrm flipH="1" flipV="1">
            <a:off x="2703956" y="2823989"/>
            <a:ext cx="1783986" cy="82169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Straight Arrow Connector 473"/>
          <p:cNvCxnSpPr/>
          <p:nvPr/>
        </p:nvCxnSpPr>
        <p:spPr>
          <a:xfrm flipV="1">
            <a:off x="707362" y="2861067"/>
            <a:ext cx="227913" cy="7803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Arrow Connector 474"/>
          <p:cNvCxnSpPr/>
          <p:nvPr/>
        </p:nvCxnSpPr>
        <p:spPr>
          <a:xfrm flipV="1">
            <a:off x="735278" y="2837945"/>
            <a:ext cx="1862460" cy="240365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Straight Arrow Connector 475"/>
          <p:cNvCxnSpPr/>
          <p:nvPr/>
        </p:nvCxnSpPr>
        <p:spPr>
          <a:xfrm flipH="1" flipV="1">
            <a:off x="2660232" y="2825943"/>
            <a:ext cx="648531" cy="239405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Straight Connector 476"/>
          <p:cNvCxnSpPr/>
          <p:nvPr/>
        </p:nvCxnSpPr>
        <p:spPr>
          <a:xfrm rot="16200000">
            <a:off x="9075240" y="1451347"/>
            <a:ext cx="0" cy="60493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Straight Arrow Connector 477"/>
          <p:cNvCxnSpPr/>
          <p:nvPr/>
        </p:nvCxnSpPr>
        <p:spPr>
          <a:xfrm flipH="1" flipV="1">
            <a:off x="3804978" y="4754949"/>
            <a:ext cx="2176978" cy="7349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TextBox 478"/>
          <p:cNvSpPr txBox="1"/>
          <p:nvPr/>
        </p:nvSpPr>
        <p:spPr>
          <a:xfrm>
            <a:off x="6380048" y="3120936"/>
            <a:ext cx="1893380" cy="70788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@Start acquisition:</a:t>
            </a:r>
          </a:p>
          <a:p>
            <a:r>
              <a:rPr lang="en-US" sz="1000" dirty="0" smtClean="0"/>
              <a:t>for ( all channels ) {</a:t>
            </a:r>
          </a:p>
          <a:p>
            <a:r>
              <a:rPr lang="en-US" sz="1000" dirty="0" smtClean="0"/>
              <a:t>    Reset &amp; re-start </a:t>
            </a:r>
            <a:r>
              <a:rPr lang="en-US" sz="1000" dirty="0" err="1" smtClean="0"/>
              <a:t>hw</a:t>
            </a:r>
            <a:r>
              <a:rPr lang="en-US" sz="1000" dirty="0" smtClean="0"/>
              <a:t> integrator</a:t>
            </a:r>
          </a:p>
          <a:p>
            <a:r>
              <a:rPr lang="en-US" sz="1000" dirty="0" smtClean="0"/>
              <a:t>}</a:t>
            </a:r>
            <a:endParaRPr lang="en-GB" sz="1000" dirty="0"/>
          </a:p>
        </p:txBody>
      </p:sp>
      <p:cxnSp>
        <p:nvCxnSpPr>
          <p:cNvPr id="480" name="Straight Arrow Connector 479"/>
          <p:cNvCxnSpPr/>
          <p:nvPr/>
        </p:nvCxnSpPr>
        <p:spPr>
          <a:xfrm flipV="1">
            <a:off x="6980914" y="2837945"/>
            <a:ext cx="119699" cy="334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4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237092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Additional slides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01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Steen Jensen, BE-BI-SW  | BI technical board, 15 November 2018  |  https://wikis.cern.ch/display/BEBI/BLM+for+SPS 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CE73-1B44-4716-B738-9EE7607DFEC3}" type="slidenum">
              <a:rPr lang="en-GB" smtClean="0"/>
              <a:t>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Deployment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8609" y="925442"/>
            <a:ext cx="30407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BLRSPS_BA1: 36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BLRSPS_BA2 : </a:t>
            </a:r>
            <a:r>
              <a:rPr lang="en-GB" dirty="0" smtClean="0"/>
              <a:t>36 </a:t>
            </a:r>
            <a:r>
              <a:rPr lang="en-GB" dirty="0"/>
              <a:t>channels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BLRSPS_BA3 : </a:t>
            </a:r>
            <a:r>
              <a:rPr lang="en-GB" dirty="0" smtClean="0"/>
              <a:t>36 </a:t>
            </a:r>
            <a:r>
              <a:rPr lang="en-GB" dirty="0"/>
              <a:t>channels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BLRSPS_BA4 : </a:t>
            </a:r>
            <a:r>
              <a:rPr lang="en-GB" dirty="0" smtClean="0"/>
              <a:t>36 </a:t>
            </a:r>
            <a:r>
              <a:rPr lang="en-GB" dirty="0"/>
              <a:t>channels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BLRSPS_BA5 : </a:t>
            </a:r>
            <a:r>
              <a:rPr lang="en-GB" dirty="0" smtClean="0"/>
              <a:t>36 </a:t>
            </a:r>
            <a:r>
              <a:rPr lang="en-GB" dirty="0"/>
              <a:t>channels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BLRSPS_BA6 : </a:t>
            </a:r>
            <a:r>
              <a:rPr lang="en-GB" dirty="0" smtClean="0"/>
              <a:t>36 </a:t>
            </a:r>
            <a:r>
              <a:rPr lang="en-GB" dirty="0"/>
              <a:t>channels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BLRSPS_BA80</a:t>
            </a:r>
            <a:r>
              <a:rPr lang="en-GB" dirty="0"/>
              <a:t> : </a:t>
            </a:r>
            <a:r>
              <a:rPr lang="en-GB" dirty="0" smtClean="0"/>
              <a:t>11 </a:t>
            </a:r>
            <a:r>
              <a:rPr lang="en-GB" dirty="0"/>
              <a:t>channels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08609" y="3687692"/>
            <a:ext cx="280737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LSS’s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BLRSPS_LSS: 12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BLRSPS_LSS: </a:t>
            </a:r>
            <a:r>
              <a:rPr lang="en-GB" dirty="0" smtClean="0"/>
              <a:t>32 </a:t>
            </a:r>
            <a:r>
              <a:rPr lang="en-GB" dirty="0"/>
              <a:t>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BLRSPS_LSS: </a:t>
            </a:r>
            <a:r>
              <a:rPr lang="en-GB" dirty="0" smtClean="0"/>
              <a:t>8 </a:t>
            </a:r>
            <a:r>
              <a:rPr lang="en-GB" dirty="0"/>
              <a:t>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BLRSPS_LSS: </a:t>
            </a:r>
            <a:r>
              <a:rPr lang="en-GB" dirty="0" smtClean="0"/>
              <a:t>4 </a:t>
            </a:r>
            <a:r>
              <a:rPr lang="en-GB" dirty="0"/>
              <a:t>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BLRSPS_LSS: </a:t>
            </a:r>
            <a:r>
              <a:rPr lang="en-GB" dirty="0" smtClean="0"/>
              <a:t>14 channels</a:t>
            </a:r>
          </a:p>
        </p:txBody>
      </p:sp>
      <p:sp>
        <p:nvSpPr>
          <p:cNvPr id="7" name="Right Brace 6"/>
          <p:cNvSpPr/>
          <p:nvPr/>
        </p:nvSpPr>
        <p:spPr>
          <a:xfrm>
            <a:off x="3957634" y="1346268"/>
            <a:ext cx="638177" cy="4006782"/>
          </a:xfrm>
          <a:prstGeom prst="rightBrace">
            <a:avLst>
              <a:gd name="adj1" fmla="val 75497"/>
              <a:gd name="adj2" fmla="val 47245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686300" y="2941378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=&gt;</a:t>
            </a:r>
            <a:endParaRPr lang="fr-FR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281335" y="3049100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297 channels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6696877" y="2941378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=&gt;</a:t>
            </a:r>
            <a:endParaRPr lang="fr-FR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043460" y="2495101"/>
            <a:ext cx="20529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297 channels</a:t>
            </a:r>
          </a:p>
          <a:p>
            <a:pPr algn="ctr"/>
            <a:r>
              <a:rPr lang="en-US" dirty="0" smtClean="0"/>
              <a:t>x</a:t>
            </a:r>
          </a:p>
          <a:p>
            <a:pPr algn="ctr"/>
            <a:r>
              <a:rPr lang="en-US" dirty="0" smtClean="0"/>
              <a:t> 24 users</a:t>
            </a:r>
          </a:p>
          <a:p>
            <a:pPr algn="ctr"/>
            <a:r>
              <a:rPr lang="en-US" dirty="0" smtClean="0"/>
              <a:t>x</a:t>
            </a:r>
          </a:p>
          <a:p>
            <a:pPr algn="ctr"/>
            <a:r>
              <a:rPr lang="en-US" dirty="0" smtClean="0"/>
              <a:t> 5 running-sums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630452" y="294137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=&gt;</a:t>
            </a:r>
            <a:endParaRPr lang="fr-FR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9319935" y="3049100"/>
            <a:ext cx="1869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35.640 thresholds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8345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9602</TotalTime>
  <Words>1111</Words>
  <Application>Microsoft Office PowerPoint</Application>
  <PresentationFormat>Widescreen</PresentationFormat>
  <Paragraphs>288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Steen Jensen</dc:creator>
  <cp:lastModifiedBy>Steen Jensen</cp:lastModifiedBy>
  <cp:revision>141</cp:revision>
  <dcterms:created xsi:type="dcterms:W3CDTF">2018-10-12T07:42:48Z</dcterms:created>
  <dcterms:modified xsi:type="dcterms:W3CDTF">2018-11-15T07:55:03Z</dcterms:modified>
</cp:coreProperties>
</file>