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6" r:id="rId3"/>
    <p:sldId id="258" r:id="rId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D6DE8-EB7B-4D54-B84E-F9113E694D3D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FD05D-45E8-43A3-925B-87AB303D19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857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9F77-7BE7-4DBF-892B-702A56C46FAB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1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2C97-0F5D-4AC0-B68F-58825A99A220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90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D5A28-A0E2-4D35-9F27-FF372D20860A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26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9D9E-0C94-4A63-A31D-19568F268D12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73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E8B7-C80E-4153-A02F-0DAC20CD3CF6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50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05-98FF-4142-BF8B-C0D201EE307B}" type="datetime1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32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ED07-6AE0-47D3-8290-9EA8B0375D56}" type="datetime1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67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E41CD-92C8-4083-A1E3-20E3DAEDAD9C}" type="datetime1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93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91BB5-78D7-4563-8C74-4FA0DC52967C}" type="datetime1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31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801B0-7991-4A1F-AC19-6C3A3527F145}" type="datetime1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6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BA3D7-83D0-4A29-914E-B82A55F13AB9}" type="datetime1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45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6E9E-D1A3-402E-85CD-85EF3AA4F34D}" type="datetime1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26B0A-B825-4F42-B4EA-B55D3463F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3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SPS DCCT and </a:t>
            </a:r>
            <a:r>
              <a:rPr lang="en-GB" dirty="0" err="1" smtClean="0">
                <a:solidFill>
                  <a:srgbClr val="002060"/>
                </a:solidFill>
              </a:rPr>
              <a:t>dI</a:t>
            </a:r>
            <a:r>
              <a:rPr lang="en-GB" dirty="0" smtClean="0">
                <a:solidFill>
                  <a:srgbClr val="002060"/>
                </a:solidFill>
              </a:rPr>
              <a:t>/</a:t>
            </a:r>
            <a:r>
              <a:rPr lang="en-GB" dirty="0" err="1" smtClean="0">
                <a:solidFill>
                  <a:srgbClr val="002060"/>
                </a:solidFill>
              </a:rPr>
              <a:t>dt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P.Odier                                      BI-TB 15.11.2018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99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481" y="74141"/>
            <a:ext cx="9144000" cy="66907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SPS DCCT summary</a:t>
            </a:r>
            <a:endParaRPr lang="en-GB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9341"/>
              </p:ext>
            </p:extLst>
          </p:nvPr>
        </p:nvGraphicFramePr>
        <p:xfrm>
          <a:off x="749644" y="947018"/>
          <a:ext cx="10873947" cy="51313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7389">
                  <a:extLst>
                    <a:ext uri="{9D8B030D-6E8A-4147-A177-3AD203B41FA5}">
                      <a16:colId xmlns:a16="http://schemas.microsoft.com/office/drawing/2014/main" val="2234042490"/>
                    </a:ext>
                  </a:extLst>
                </a:gridCol>
                <a:gridCol w="848201">
                  <a:extLst>
                    <a:ext uri="{9D8B030D-6E8A-4147-A177-3AD203B41FA5}">
                      <a16:colId xmlns:a16="http://schemas.microsoft.com/office/drawing/2014/main" val="1399818241"/>
                    </a:ext>
                  </a:extLst>
                </a:gridCol>
                <a:gridCol w="1077217">
                  <a:extLst>
                    <a:ext uri="{9D8B030D-6E8A-4147-A177-3AD203B41FA5}">
                      <a16:colId xmlns:a16="http://schemas.microsoft.com/office/drawing/2014/main" val="2457403674"/>
                    </a:ext>
                  </a:extLst>
                </a:gridCol>
                <a:gridCol w="983914">
                  <a:extLst>
                    <a:ext uri="{9D8B030D-6E8A-4147-A177-3AD203B41FA5}">
                      <a16:colId xmlns:a16="http://schemas.microsoft.com/office/drawing/2014/main" val="2587764332"/>
                    </a:ext>
                  </a:extLst>
                </a:gridCol>
                <a:gridCol w="1170519">
                  <a:extLst>
                    <a:ext uri="{9D8B030D-6E8A-4147-A177-3AD203B41FA5}">
                      <a16:colId xmlns:a16="http://schemas.microsoft.com/office/drawing/2014/main" val="2349836383"/>
                    </a:ext>
                  </a:extLst>
                </a:gridCol>
                <a:gridCol w="1348641">
                  <a:extLst>
                    <a:ext uri="{9D8B030D-6E8A-4147-A177-3AD203B41FA5}">
                      <a16:colId xmlns:a16="http://schemas.microsoft.com/office/drawing/2014/main" val="3112265482"/>
                    </a:ext>
                  </a:extLst>
                </a:gridCol>
                <a:gridCol w="1365605">
                  <a:extLst>
                    <a:ext uri="{9D8B030D-6E8A-4147-A177-3AD203B41FA5}">
                      <a16:colId xmlns:a16="http://schemas.microsoft.com/office/drawing/2014/main" val="539978756"/>
                    </a:ext>
                  </a:extLst>
                </a:gridCol>
                <a:gridCol w="2612461">
                  <a:extLst>
                    <a:ext uri="{9D8B030D-6E8A-4147-A177-3AD203B41FA5}">
                      <a16:colId xmlns:a16="http://schemas.microsoft.com/office/drawing/2014/main" val="549002641"/>
                    </a:ext>
                  </a:extLst>
                </a:gridCol>
              </a:tblGrid>
              <a:tr h="945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Device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FS [charges]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 smtClean="0">
                          <a:effectLst/>
                        </a:rPr>
                        <a:t>Technology</a:t>
                      </a:r>
                      <a:r>
                        <a:rPr lang="fr-FR" sz="1400" dirty="0" smtClean="0">
                          <a:effectLst/>
                        </a:rPr>
                        <a:t> of the monitor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Nb of </a:t>
                      </a:r>
                      <a:r>
                        <a:rPr lang="fr-FR" sz="1400" dirty="0" err="1">
                          <a:effectLst/>
                        </a:rPr>
                        <a:t>dynamic</a:t>
                      </a:r>
                      <a:r>
                        <a:rPr lang="fr-FR" sz="1400" dirty="0">
                          <a:effectLst/>
                        </a:rPr>
                        <a:t> ranges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err="1" smtClean="0">
                          <a:effectLst/>
                        </a:rPr>
                        <a:t>Analog</a:t>
                      </a:r>
                      <a:r>
                        <a:rPr lang="fr-FR" sz="1400" dirty="0" smtClean="0">
                          <a:effectLst/>
                        </a:rPr>
                        <a:t> signal BW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FESA </a:t>
                      </a:r>
                      <a:r>
                        <a:rPr lang="en-GB" sz="1400" dirty="0" err="1">
                          <a:effectLst/>
                        </a:rPr>
                        <a:t>aqn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Noise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Pic-pic value </a:t>
                      </a:r>
                      <a:r>
                        <a:rPr lang="en-GB" sz="1400" dirty="0" smtClean="0">
                          <a:effectLst/>
                        </a:rPr>
                        <a:t>with 10 kHz </a:t>
                      </a:r>
                      <a:r>
                        <a:rPr lang="en-GB" sz="1400" dirty="0">
                          <a:effectLst/>
                        </a:rPr>
                        <a:t>BW [charges]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Users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extLst>
                  <a:ext uri="{0D108BD9-81ED-4DB2-BD59-A6C34878D82A}">
                    <a16:rowId xmlns:a16="http://schemas.microsoft.com/office/drawing/2014/main" val="2418008312"/>
                  </a:ext>
                </a:extLst>
              </a:tr>
              <a:tr h="11697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BCTDC </a:t>
                      </a:r>
                      <a:r>
                        <a:rPr lang="fr-FR" sz="1600" dirty="0">
                          <a:effectLst/>
                        </a:rPr>
                        <a:t>31832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1.6 </a:t>
                      </a:r>
                      <a:r>
                        <a:rPr lang="fr-FR" sz="1400" dirty="0">
                          <a:effectLst/>
                        </a:rPr>
                        <a:t>E14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Bergoz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lang="fr-FR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20 kHz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16 bit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5 </a:t>
                      </a:r>
                      <a:r>
                        <a:rPr lang="en-GB" sz="1400" dirty="0" err="1" smtClean="0">
                          <a:effectLst/>
                        </a:rPr>
                        <a:t>ms</a:t>
                      </a:r>
                      <a:r>
                        <a:rPr lang="en-GB" sz="1400" dirty="0" smtClean="0">
                          <a:effectLst/>
                        </a:rPr>
                        <a:t>/S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Data published at the end of the cycle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3.6 E11</a:t>
                      </a: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50" dirty="0" err="1">
                          <a:effectLst/>
                        </a:rPr>
                        <a:t>Vistar</a:t>
                      </a:r>
                      <a:endParaRPr lang="en-GB" sz="1050" dirty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50" dirty="0">
                          <a:effectLst/>
                        </a:rPr>
                        <a:t>Operational displays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50" dirty="0">
                          <a:effectLst/>
                        </a:rPr>
                        <a:t>SMP (setup beam </a:t>
                      </a:r>
                      <a:r>
                        <a:rPr lang="en-GB" sz="1050" dirty="0" smtClean="0">
                          <a:effectLst/>
                        </a:rPr>
                        <a:t> </a:t>
                      </a:r>
                      <a:r>
                        <a:rPr lang="en-GB" sz="1050" dirty="0">
                          <a:effectLst/>
                        </a:rPr>
                        <a:t>+ probe beam </a:t>
                      </a:r>
                      <a:r>
                        <a:rPr lang="en-GB" sz="1050" dirty="0" smtClean="0">
                          <a:effectLst/>
                        </a:rPr>
                        <a:t>flags)</a:t>
                      </a:r>
                      <a:endParaRPr lang="en-GB" sz="1050" dirty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50" dirty="0">
                          <a:effectLst/>
                        </a:rPr>
                        <a:t>BIS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50" dirty="0">
                          <a:effectLst/>
                        </a:rPr>
                        <a:t>RF cage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50" dirty="0" smtClean="0">
                          <a:effectLst/>
                        </a:rPr>
                        <a:t>Dump</a:t>
                      </a:r>
                      <a:endParaRPr lang="en-GB" sz="1050" dirty="0">
                        <a:effectLst/>
                      </a:endParaRPr>
                    </a:p>
                  </a:txBody>
                  <a:tcPr marL="51985" marR="51985" marT="0" marB="0"/>
                </a:tc>
                <a:extLst>
                  <a:ext uri="{0D108BD9-81ED-4DB2-BD59-A6C34878D82A}">
                    <a16:rowId xmlns:a16="http://schemas.microsoft.com/office/drawing/2014/main" val="4077231412"/>
                  </a:ext>
                </a:extLst>
              </a:tr>
              <a:tr h="988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BCTDC 41435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7.2 </a:t>
                      </a:r>
                      <a:r>
                        <a:rPr lang="fr-FR" sz="1400" dirty="0">
                          <a:effectLst/>
                        </a:rPr>
                        <a:t>E11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Bergoz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&gt;</a:t>
                      </a:r>
                      <a:r>
                        <a:rPr lang="fr-FR" sz="1400" baseline="0" dirty="0" smtClean="0">
                          <a:effectLst/>
                        </a:rPr>
                        <a:t> 20kHz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 err="1">
                          <a:effectLst/>
                        </a:rPr>
                        <a:t>Vistar</a:t>
                      </a:r>
                      <a:endParaRPr lang="en-GB" sz="1050" dirty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>
                          <a:effectLst/>
                        </a:rPr>
                        <a:t>Operational displays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>
                          <a:effectLst/>
                        </a:rPr>
                        <a:t>SMP (setup beam </a:t>
                      </a:r>
                      <a:r>
                        <a:rPr lang="en-GB" sz="1050" dirty="0" smtClean="0">
                          <a:effectLst/>
                        </a:rPr>
                        <a:t>+ </a:t>
                      </a:r>
                      <a:r>
                        <a:rPr lang="en-GB" sz="1050" dirty="0">
                          <a:effectLst/>
                        </a:rPr>
                        <a:t>probe beam </a:t>
                      </a:r>
                      <a:r>
                        <a:rPr lang="en-GB" sz="1050" dirty="0" smtClean="0">
                          <a:effectLst/>
                        </a:rPr>
                        <a:t>flags)</a:t>
                      </a:r>
                      <a:endParaRPr lang="en-GB" sz="1050" dirty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>
                          <a:effectLst/>
                        </a:rPr>
                        <a:t>BIS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>
                          <a:effectLst/>
                        </a:rPr>
                        <a:t>RF </a:t>
                      </a:r>
                      <a:r>
                        <a:rPr lang="en-GB" sz="1050" dirty="0" smtClean="0">
                          <a:effectLst/>
                        </a:rPr>
                        <a:t>cage</a:t>
                      </a:r>
                      <a:endParaRPr lang="en-GB" sz="1050" dirty="0">
                        <a:effectLst/>
                      </a:endParaRPr>
                    </a:p>
                  </a:txBody>
                  <a:tcPr marL="51985" marR="51985" marT="0" marB="0"/>
                </a:tc>
                <a:extLst>
                  <a:ext uri="{0D108BD9-81ED-4DB2-BD59-A6C34878D82A}">
                    <a16:rowId xmlns:a16="http://schemas.microsoft.com/office/drawing/2014/main" val="2070211448"/>
                  </a:ext>
                </a:extLst>
              </a:tr>
              <a:tr h="1014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BCTDC </a:t>
                      </a:r>
                      <a:r>
                        <a:rPr lang="en-GB" sz="1600" dirty="0" smtClean="0">
                          <a:effectLst/>
                        </a:rPr>
                        <a:t>51895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(BCTDC 514xx after LS2)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 </a:t>
                      </a:r>
                      <a:r>
                        <a:rPr lang="en-GB" sz="1400" dirty="0">
                          <a:effectLst/>
                        </a:rPr>
                        <a:t>E14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CERN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15kHz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2.5 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E11</a:t>
                      </a: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GB" sz="1050" dirty="0" smtClean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 smtClean="0">
                          <a:effectLst/>
                        </a:rPr>
                        <a:t>SMP </a:t>
                      </a:r>
                      <a:r>
                        <a:rPr lang="en-GB" sz="1050" dirty="0">
                          <a:effectLst/>
                        </a:rPr>
                        <a:t>(setup beam </a:t>
                      </a:r>
                      <a:r>
                        <a:rPr lang="en-GB" sz="1050" dirty="0" smtClean="0">
                          <a:effectLst/>
                        </a:rPr>
                        <a:t>+ </a:t>
                      </a:r>
                      <a:r>
                        <a:rPr lang="en-GB" sz="1050" dirty="0">
                          <a:effectLst/>
                        </a:rPr>
                        <a:t>probe beam </a:t>
                      </a:r>
                      <a:r>
                        <a:rPr lang="en-GB" sz="1050" dirty="0" smtClean="0">
                          <a:effectLst/>
                        </a:rPr>
                        <a:t>flags)</a:t>
                      </a:r>
                      <a:endParaRPr lang="en-GB" sz="1050" dirty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>
                          <a:effectLst/>
                        </a:rPr>
                        <a:t>North Area Primary Ions Interlock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extLst>
                  <a:ext uri="{0D108BD9-81ED-4DB2-BD59-A6C34878D82A}">
                    <a16:rowId xmlns:a16="http://schemas.microsoft.com/office/drawing/2014/main" val="678565605"/>
                  </a:ext>
                </a:extLst>
              </a:tr>
              <a:tr h="10132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BCTDC </a:t>
                      </a:r>
                      <a:r>
                        <a:rPr lang="en-GB" sz="1600" dirty="0" smtClean="0">
                          <a:effectLst/>
                        </a:rPr>
                        <a:t>51897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(BCTDC 514xx after LS2)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1 E1</a:t>
                      </a:r>
                      <a:r>
                        <a:rPr lang="fr-FR" sz="1400" dirty="0">
                          <a:effectLst/>
                        </a:rPr>
                        <a:t>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CERN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GB" sz="14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15kHz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 </a:t>
                      </a:r>
                      <a:r>
                        <a:rPr lang="fr-FR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E11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GB" sz="1050" dirty="0" smtClean="0">
                        <a:effectLst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050" dirty="0" smtClean="0">
                          <a:effectLst/>
                        </a:rPr>
                        <a:t>North </a:t>
                      </a:r>
                      <a:r>
                        <a:rPr lang="en-GB" sz="1050" dirty="0">
                          <a:effectLst/>
                        </a:rPr>
                        <a:t>Area Primary Ions Interlock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85" marR="51985" marT="0" marB="0"/>
                </a:tc>
                <a:extLst>
                  <a:ext uri="{0D108BD9-81ED-4DB2-BD59-A6C34878D82A}">
                    <a16:rowId xmlns:a16="http://schemas.microsoft.com/office/drawing/2014/main" val="2354188085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21427" y="6356350"/>
            <a:ext cx="3531973" cy="365125"/>
          </a:xfrm>
        </p:spPr>
        <p:txBody>
          <a:bodyPr/>
          <a:lstStyle/>
          <a:p>
            <a:r>
              <a:rPr lang="en-GB" dirty="0" err="1" smtClean="0"/>
              <a:t>P.Odier</a:t>
            </a:r>
            <a:r>
              <a:rPr lang="en-GB" dirty="0" smtClean="0"/>
              <a:t>      BI-TB    15.11.2018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3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5726" y="365125"/>
            <a:ext cx="3992137" cy="660787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DCCTs and </a:t>
            </a:r>
            <a:r>
              <a:rPr lang="en-GB" dirty="0" err="1" smtClean="0">
                <a:solidFill>
                  <a:srgbClr val="002060"/>
                </a:solidFill>
              </a:rPr>
              <a:t>dI</a:t>
            </a:r>
            <a:r>
              <a:rPr lang="en-GB" dirty="0" smtClean="0">
                <a:solidFill>
                  <a:srgbClr val="002060"/>
                </a:solidFill>
              </a:rPr>
              <a:t>/</a:t>
            </a:r>
            <a:r>
              <a:rPr lang="en-GB" dirty="0" err="1" smtClean="0">
                <a:solidFill>
                  <a:srgbClr val="002060"/>
                </a:solidFill>
              </a:rPr>
              <a:t>dt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265" y="1112108"/>
            <a:ext cx="10773886" cy="5064855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Current FESA acquisition does not fulfil the requirements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5ms not quick enough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data published only at the end of </a:t>
            </a:r>
            <a:r>
              <a:rPr lang="en-GB" dirty="0" smtClean="0">
                <a:solidFill>
                  <a:srgbClr val="002060"/>
                </a:solidFill>
              </a:rPr>
              <a:t>cycles</a:t>
            </a:r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DCCTs </a:t>
            </a:r>
            <a:r>
              <a:rPr lang="en-GB" dirty="0" smtClean="0">
                <a:solidFill>
                  <a:srgbClr val="002060"/>
                </a:solidFill>
              </a:rPr>
              <a:t>BW </a:t>
            </a:r>
            <a:r>
              <a:rPr lang="en-GB" dirty="0" smtClean="0">
                <a:solidFill>
                  <a:srgbClr val="002060"/>
                </a:solidFill>
              </a:rPr>
              <a:t>enough to resolve 1ms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Either BCTDC3 </a:t>
            </a:r>
            <a:r>
              <a:rPr lang="en-GB" dirty="0">
                <a:solidFill>
                  <a:srgbClr val="002060"/>
                </a:solidFill>
              </a:rPr>
              <a:t>or </a:t>
            </a:r>
            <a:r>
              <a:rPr lang="en-GB" dirty="0" smtClean="0">
                <a:solidFill>
                  <a:srgbClr val="002060"/>
                </a:solidFill>
              </a:rPr>
              <a:t>BCTDC5 </a:t>
            </a:r>
            <a:r>
              <a:rPr lang="en-GB" dirty="0">
                <a:solidFill>
                  <a:srgbClr val="002060"/>
                </a:solidFill>
              </a:rPr>
              <a:t>noise </a:t>
            </a:r>
            <a:r>
              <a:rPr lang="en-GB" dirty="0" smtClean="0">
                <a:solidFill>
                  <a:srgbClr val="002060"/>
                </a:solidFill>
              </a:rPr>
              <a:t>level too high for the 1ms integration time threshold (</a:t>
            </a:r>
            <a:r>
              <a:rPr lang="en-GB" dirty="0">
                <a:solidFill>
                  <a:srgbClr val="002060"/>
                </a:solidFill>
              </a:rPr>
              <a:t>3E11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  <a:r>
              <a:rPr lang="en-GB" dirty="0" err="1" smtClean="0">
                <a:solidFill>
                  <a:srgbClr val="002060"/>
                </a:solidFill>
              </a:rPr>
              <a:t>ch</a:t>
            </a:r>
            <a:r>
              <a:rPr lang="en-GB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Should be OK for the 10ms integration time threshold (1E12 </a:t>
            </a:r>
            <a:r>
              <a:rPr lang="en-GB" dirty="0" err="1" smtClean="0">
                <a:solidFill>
                  <a:srgbClr val="002060"/>
                </a:solidFill>
              </a:rPr>
              <a:t>ch</a:t>
            </a:r>
            <a:r>
              <a:rPr lang="en-GB" dirty="0" smtClean="0">
                <a:solidFill>
                  <a:srgbClr val="002060"/>
                </a:solidFill>
              </a:rPr>
              <a:t>)</a:t>
            </a:r>
            <a:endParaRPr lang="en-GB" dirty="0" smtClean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P.Odier</a:t>
            </a:r>
            <a:r>
              <a:rPr lang="en-GB" dirty="0" smtClean="0"/>
              <a:t>                                      BI-TB 15.11.2018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26B0A-B825-4F42-B4EA-B55D3463F992}" type="slidenum">
              <a:rPr lang="en-GB" smtClean="0"/>
              <a:t>3</a:t>
            </a:fld>
            <a:endParaRPr lang="en-GB"/>
          </a:p>
        </p:txBody>
      </p:sp>
      <p:sp>
        <p:nvSpPr>
          <p:cNvPr id="6" name="Right Brace 5"/>
          <p:cNvSpPr/>
          <p:nvPr/>
        </p:nvSpPr>
        <p:spPr>
          <a:xfrm>
            <a:off x="6428603" y="1513888"/>
            <a:ext cx="278781" cy="78447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920185" y="1675290"/>
            <a:ext cx="3380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C000"/>
                </a:solidFill>
              </a:rPr>
              <a:t>New acquisition needed</a:t>
            </a:r>
            <a:endParaRPr lang="en-GB" sz="2400" dirty="0">
              <a:solidFill>
                <a:srgbClr val="FFC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0198" t="33537" r="10134" b="21285"/>
          <a:stretch/>
        </p:blipFill>
        <p:spPr>
          <a:xfrm>
            <a:off x="667265" y="4207199"/>
            <a:ext cx="4489619" cy="20594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4425174" y="4567963"/>
                <a:ext cx="3873843" cy="1337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fr-FR" sz="2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fr-FR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fr-FR" sz="2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Noise</m:t>
                      </m:r>
                      <m:r>
                        <a:rPr lang="fr-FR" sz="2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sty m:val="p"/>
                        </m:rPr>
                        <a:rPr lang="fr-FR" sz="2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pp</m:t>
                      </m:r>
                    </m:oMath>
                  </m:oMathPara>
                </a14:m>
                <a:endParaRPr lang="en-GB" sz="2000" dirty="0" smtClean="0">
                  <a:solidFill>
                    <a:srgbClr val="002060"/>
                  </a:solidFill>
                </a:endParaRPr>
              </a:p>
              <a:p>
                <a:endParaRPr lang="en-GB" sz="2000" dirty="0">
                  <a:solidFill>
                    <a:srgbClr val="002060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fr-FR" sz="2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CH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GB" sz="2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fr-FR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dI</m:t>
                          </m:r>
                          <m:r>
                            <a:rPr lang="fr-FR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fr-FR" sz="2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5174" y="4567963"/>
                <a:ext cx="3873843" cy="13379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7990703" y="4949098"/>
                <a:ext cx="3555179" cy="12189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num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.(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BA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5): </m:t>
                      </m:r>
                      <m:r>
                        <m:rPr>
                          <m:sty m:val="p"/>
                        </m:rPr>
                        <a:rPr lang="fr-CH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fr-FR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2.5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11</m:t>
                      </m:r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a:rPr lang="fr-FR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11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𝑐h</m:t>
                          </m:r>
                        </m:num>
                        <m:den>
                          <m:r>
                            <a:rPr lang="en-GB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11 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ch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ms</m:t>
                          </m:r>
                        </m:den>
                      </m:f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1.7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ms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703" y="4949098"/>
                <a:ext cx="3555179" cy="12189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5-Point Star 12"/>
          <p:cNvSpPr/>
          <p:nvPr/>
        </p:nvSpPr>
        <p:spPr>
          <a:xfrm>
            <a:off x="4593197" y="3388693"/>
            <a:ext cx="250652" cy="255737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8051131" y="4626652"/>
            <a:ext cx="247886" cy="26375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036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171</Words>
  <Application>Microsoft Office PowerPoint</Application>
  <PresentationFormat>Widescreen</PresentationFormat>
  <Paragraphs>118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SPS DCCT and dI/dt</vt:lpstr>
      <vt:lpstr>SPS DCCT summary</vt:lpstr>
      <vt:lpstr>DCCTs and dI/dt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DCCT summary</dc:title>
  <dc:creator>Patrick Odier</dc:creator>
  <cp:lastModifiedBy>Patrick Odier</cp:lastModifiedBy>
  <cp:revision>20</cp:revision>
  <cp:lastPrinted>2018-11-15T08:00:26Z</cp:lastPrinted>
  <dcterms:created xsi:type="dcterms:W3CDTF">2018-11-14T14:28:40Z</dcterms:created>
  <dcterms:modified xsi:type="dcterms:W3CDTF">2018-11-15T08:14:01Z</dcterms:modified>
</cp:coreProperties>
</file>