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70" r:id="rId3"/>
    <p:sldId id="258" r:id="rId4"/>
    <p:sldId id="272" r:id="rId5"/>
    <p:sldId id="265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4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60"/>
  </p:normalViewPr>
  <p:slideViewPr>
    <p:cSldViewPr snapToGrid="0">
      <p:cViewPr varScale="1">
        <p:scale>
          <a:sx n="159" d="100"/>
          <a:sy n="159" d="100"/>
        </p:scale>
        <p:origin x="150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38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2CC3DA-9F44-4085-9F72-27F5FB559AFD}" type="datetimeFigureOut">
              <a:rPr lang="en-GB" smtClean="0"/>
              <a:t>13/11/2018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F24802-C2B2-48C5-AE96-1DC80811B1E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726948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2BADD3-EDCB-4BA0-81CB-8D0CAE3A93D5}" type="datetimeFigureOut">
              <a:rPr lang="en-GB" smtClean="0"/>
              <a:t>13/11/2018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634308-8207-4D9C-B6DA-347B7C964D6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763818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6426966"/>
            <a:ext cx="12192000" cy="428625"/>
          </a:xfrm>
          <a:prstGeom prst="rect">
            <a:avLst/>
          </a:prstGeom>
          <a:solidFill>
            <a:srgbClr val="002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71357" y="2115337"/>
            <a:ext cx="5704114" cy="530945"/>
          </a:xfrm>
        </p:spPr>
        <p:txBody>
          <a:bodyPr anchor="b">
            <a:normAutofit/>
          </a:bodyPr>
          <a:lstStyle>
            <a:lvl1pPr algn="l">
              <a:defRPr sz="3600"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71357" y="2626783"/>
            <a:ext cx="4187042" cy="34057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447103" y="-1"/>
            <a:ext cx="194310" cy="6855591"/>
          </a:xfrm>
          <a:prstGeom prst="rect">
            <a:avLst/>
          </a:prstGeom>
          <a:solidFill>
            <a:srgbClr val="002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pic>
        <p:nvPicPr>
          <p:cNvPr id="14" name="Picture 1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496" y="2075178"/>
            <a:ext cx="911860" cy="892175"/>
          </a:xfrm>
          <a:prstGeom prst="rect">
            <a:avLst/>
          </a:prstGeom>
        </p:spPr>
      </p:pic>
      <p:sp>
        <p:nvSpPr>
          <p:cNvPr id="30" name="Text Placeholder 29"/>
          <p:cNvSpPr>
            <a:spLocks noGrp="1"/>
          </p:cNvSpPr>
          <p:nvPr>
            <p:ph type="body" sz="quarter" idx="10" hasCustomPrompt="1"/>
          </p:nvPr>
        </p:nvSpPr>
        <p:spPr>
          <a:xfrm>
            <a:off x="3871357" y="5124877"/>
            <a:ext cx="3811669" cy="289511"/>
          </a:xfrm>
        </p:spPr>
        <p:txBody>
          <a:bodyPr>
            <a:noAutofit/>
          </a:bodyPr>
          <a:lstStyle>
            <a:lvl1pPr marL="0" indent="0" algn="l" defTabSz="914400" rtl="0" eaLnBrk="1" latinLnBrk="0" hangingPunct="1">
              <a:buNone/>
              <a:defRPr lang="en-GB" sz="1600" kern="1200" dirty="0">
                <a:solidFill>
                  <a:srgbClr val="00246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 smtClean="0"/>
              <a:t>Group Name</a:t>
            </a:r>
            <a:endParaRPr lang="en-GB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1" hasCustomPrompt="1"/>
          </p:nvPr>
        </p:nvSpPr>
        <p:spPr>
          <a:xfrm>
            <a:off x="3871357" y="5368660"/>
            <a:ext cx="3811669" cy="283242"/>
          </a:xfr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Author name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6401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05690" y="6457337"/>
            <a:ext cx="2285011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b="1" i="1" dirty="0" err="1" smtClean="0"/>
              <a:t>Fesa</a:t>
            </a:r>
            <a:r>
              <a:rPr lang="en-GB" b="1" i="1" dirty="0" smtClean="0"/>
              <a:t> Web </a:t>
            </a:r>
            <a:r>
              <a:rPr lang="en-GB" i="1" dirty="0" smtClean="0"/>
              <a:t>| Presentation</a:t>
            </a:r>
            <a:endParaRPr lang="en-GB" i="1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109365" y="6457293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010B41B-1187-4EA2-B5C0-8C24B505909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4898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05690" y="6457337"/>
            <a:ext cx="2285011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b="1" i="1" dirty="0" err="1" smtClean="0"/>
              <a:t>Fesa</a:t>
            </a:r>
            <a:r>
              <a:rPr lang="en-GB" b="1" i="1" dirty="0" smtClean="0"/>
              <a:t> Web </a:t>
            </a:r>
            <a:r>
              <a:rPr lang="en-GB" i="1" dirty="0" smtClean="0"/>
              <a:t>| Presentation</a:t>
            </a:r>
            <a:endParaRPr lang="en-GB" i="1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109365" y="6457293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010B41B-1187-4EA2-B5C0-8C24B505909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18509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2601"/>
          </a:xfrm>
        </p:spPr>
        <p:txBody>
          <a:bodyPr>
            <a:noAutofit/>
          </a:bodyPr>
          <a:lstStyle>
            <a:lvl1pPr>
              <a:defRPr sz="4000">
                <a:solidFill>
                  <a:srgbClr val="002463"/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67912"/>
            <a:ext cx="10515600" cy="510905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109365" y="6457293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010B41B-1187-4EA2-B5C0-8C24B505909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05690" y="6457337"/>
            <a:ext cx="2285011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b="1" i="1" dirty="0" err="1" smtClean="0"/>
              <a:t>Fesa</a:t>
            </a:r>
            <a:r>
              <a:rPr lang="en-GB" b="1" i="1" dirty="0" smtClean="0"/>
              <a:t> Web </a:t>
            </a:r>
            <a:r>
              <a:rPr lang="en-GB" i="1" dirty="0" smtClean="0"/>
              <a:t>| Presentation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954854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002463"/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05690" y="6457337"/>
            <a:ext cx="2285011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b="1" i="1" dirty="0" err="1" smtClean="0"/>
              <a:t>Fesa</a:t>
            </a:r>
            <a:r>
              <a:rPr lang="en-GB" b="1" i="1" dirty="0" smtClean="0"/>
              <a:t> Web </a:t>
            </a:r>
            <a:r>
              <a:rPr lang="en-GB" i="1" dirty="0" smtClean="0"/>
              <a:t>| Presentation</a:t>
            </a:r>
            <a:endParaRPr lang="en-GB" i="1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109365" y="6457293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010B41B-1187-4EA2-B5C0-8C24B505909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02087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074587"/>
            <a:ext cx="5181600" cy="510237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074587"/>
            <a:ext cx="5181600" cy="510237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05690" y="6457337"/>
            <a:ext cx="2285011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b="1" i="1" dirty="0" err="1" smtClean="0"/>
              <a:t>Fesa</a:t>
            </a:r>
            <a:r>
              <a:rPr lang="en-GB" b="1" i="1" dirty="0" smtClean="0"/>
              <a:t> Web </a:t>
            </a:r>
            <a:r>
              <a:rPr lang="en-GB" i="1" dirty="0" smtClean="0"/>
              <a:t>| Presentation</a:t>
            </a:r>
            <a:endParaRPr lang="en-GB" i="1" dirty="0"/>
          </a:p>
        </p:txBody>
      </p:sp>
      <p:sp>
        <p:nvSpPr>
          <p:cNvPr id="1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109365" y="6457293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010B41B-1187-4EA2-B5C0-8C24B505909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2601"/>
          </a:xfrm>
        </p:spPr>
        <p:txBody>
          <a:bodyPr>
            <a:normAutofit/>
          </a:bodyPr>
          <a:lstStyle>
            <a:lvl1pPr>
              <a:defRPr sz="3000">
                <a:solidFill>
                  <a:srgbClr val="002463"/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93667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05690" y="6457337"/>
            <a:ext cx="2285011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b="1" i="1" dirty="0" err="1" smtClean="0"/>
              <a:t>Fesa</a:t>
            </a:r>
            <a:r>
              <a:rPr lang="en-GB" b="1" i="1" dirty="0" smtClean="0"/>
              <a:t> Web </a:t>
            </a:r>
            <a:r>
              <a:rPr lang="en-GB" i="1" dirty="0" smtClean="0"/>
              <a:t>| Presentation</a:t>
            </a:r>
            <a:endParaRPr lang="en-GB" i="1" dirty="0"/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9109365" y="6457293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010B41B-1187-4EA2-B5C0-8C24B505909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2601"/>
          </a:xfrm>
        </p:spPr>
        <p:txBody>
          <a:bodyPr>
            <a:normAutofit/>
          </a:bodyPr>
          <a:lstStyle>
            <a:lvl1pPr>
              <a:defRPr sz="3000">
                <a:solidFill>
                  <a:srgbClr val="002463"/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6973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05690" y="6457337"/>
            <a:ext cx="2285011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b="1" i="1" dirty="0" err="1" smtClean="0"/>
              <a:t>Fesa</a:t>
            </a:r>
            <a:r>
              <a:rPr lang="en-GB" b="1" i="1" dirty="0" smtClean="0"/>
              <a:t> Web </a:t>
            </a:r>
            <a:r>
              <a:rPr lang="en-GB" i="1" dirty="0" smtClean="0"/>
              <a:t>| Presentation</a:t>
            </a:r>
            <a:endParaRPr lang="en-GB" i="1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109365" y="6457293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010B41B-1187-4EA2-B5C0-8C24B505909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2601"/>
          </a:xfrm>
        </p:spPr>
        <p:txBody>
          <a:bodyPr>
            <a:normAutofit/>
          </a:bodyPr>
          <a:lstStyle>
            <a:lvl1pPr>
              <a:defRPr sz="3000">
                <a:solidFill>
                  <a:srgbClr val="002463"/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9874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05690" y="6457337"/>
            <a:ext cx="2285011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b="1" i="1" dirty="0" err="1" smtClean="0"/>
              <a:t>Fesa</a:t>
            </a:r>
            <a:r>
              <a:rPr lang="en-GB" b="1" i="1" dirty="0" smtClean="0"/>
              <a:t> Web </a:t>
            </a:r>
            <a:r>
              <a:rPr lang="en-GB" i="1" dirty="0" smtClean="0"/>
              <a:t>| Presentation</a:t>
            </a:r>
            <a:endParaRPr lang="en-GB" i="1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109365" y="6457293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010B41B-1187-4EA2-B5C0-8C24B505909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8876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05690" y="6457337"/>
            <a:ext cx="2285011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b="1" i="1" dirty="0" err="1" smtClean="0"/>
              <a:t>Fesa</a:t>
            </a:r>
            <a:r>
              <a:rPr lang="en-GB" b="1" i="1" dirty="0" smtClean="0"/>
              <a:t> Web </a:t>
            </a:r>
            <a:r>
              <a:rPr lang="en-GB" i="1" dirty="0" smtClean="0"/>
              <a:t>| Presentation</a:t>
            </a:r>
            <a:endParaRPr lang="en-GB" i="1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109365" y="6457293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010B41B-1187-4EA2-B5C0-8C24B505909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8596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05690" y="6457337"/>
            <a:ext cx="2285011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b="1" i="1" dirty="0" smtClean="0"/>
              <a:t>FESA Web </a:t>
            </a:r>
            <a:r>
              <a:rPr lang="en-GB" i="1" dirty="0" smtClean="0"/>
              <a:t>| Presentation</a:t>
            </a:r>
            <a:endParaRPr lang="en-GB" i="1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109365" y="6457293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010B41B-1187-4EA2-B5C0-8C24B505909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77807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 userDrawn="1"/>
        </p:nvSpPr>
        <p:spPr>
          <a:xfrm>
            <a:off x="447103" y="-1"/>
            <a:ext cx="194310" cy="6855591"/>
          </a:xfrm>
          <a:prstGeom prst="rect">
            <a:avLst/>
          </a:prstGeom>
          <a:solidFill>
            <a:srgbClr val="002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32" name="Rectangle 31"/>
          <p:cNvSpPr/>
          <p:nvPr userDrawn="1"/>
        </p:nvSpPr>
        <p:spPr>
          <a:xfrm>
            <a:off x="0" y="6426966"/>
            <a:ext cx="12192000" cy="428625"/>
          </a:xfrm>
          <a:prstGeom prst="rect">
            <a:avLst/>
          </a:prstGeom>
          <a:solidFill>
            <a:srgbClr val="002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GB" dirty="0"/>
          </a:p>
        </p:txBody>
      </p:sp>
      <p:sp>
        <p:nvSpPr>
          <p:cNvPr id="3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109365" y="6457293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010B41B-1187-4EA2-B5C0-8C24B505909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35" name="Picture 34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985" y="6498940"/>
            <a:ext cx="293788" cy="293788"/>
          </a:xfrm>
          <a:prstGeom prst="rect">
            <a:avLst/>
          </a:prstGeom>
        </p:spPr>
      </p:pic>
      <p:sp>
        <p:nvSpPr>
          <p:cNvPr id="36" name="Footer Placeholder 3"/>
          <p:cNvSpPr txBox="1">
            <a:spLocks/>
          </p:cNvSpPr>
          <p:nvPr userDrawn="1"/>
        </p:nvSpPr>
        <p:spPr>
          <a:xfrm>
            <a:off x="4234047" y="6457293"/>
            <a:ext cx="2933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smtClean="0"/>
              <a:t>Jordi Ustrell Garrigos  </a:t>
            </a:r>
            <a:r>
              <a:rPr lang="en-US" dirty="0" smtClean="0"/>
              <a:t>(</a:t>
            </a:r>
            <a:r>
              <a:rPr lang="en-GB" dirty="0" smtClean="0"/>
              <a:t>BE-BI-SW)</a:t>
            </a:r>
            <a:endParaRPr lang="en-GB" dirty="0"/>
          </a:p>
        </p:txBody>
      </p:sp>
      <p:sp>
        <p:nvSpPr>
          <p:cNvPr id="3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05690" y="6457337"/>
            <a:ext cx="2285011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b="1" i="1" dirty="0" err="1" smtClean="0"/>
              <a:t>Fesa</a:t>
            </a:r>
            <a:r>
              <a:rPr lang="en-GB" b="1" i="1" dirty="0" smtClean="0"/>
              <a:t> Web </a:t>
            </a:r>
            <a:r>
              <a:rPr lang="en-GB" i="1" dirty="0" smtClean="0"/>
              <a:t>| Presentation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742603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6.svg"/><Relationship Id="rId4" Type="http://schemas.openxmlformats.org/officeDocument/2006/relationships/image" Target="../media/image4.png"/><Relationship Id="rId9" Type="http://schemas.openxmlformats.org/officeDocument/2006/relationships/image" Target="../media/image10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fesaweb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871357" y="2113885"/>
            <a:ext cx="5704114" cy="863934"/>
          </a:xfrm>
        </p:spPr>
        <p:txBody>
          <a:bodyPr>
            <a:noAutofit/>
          </a:bodyPr>
          <a:lstStyle/>
          <a:p>
            <a:r>
              <a:rPr lang="en-US" sz="6000" dirty="0" err="1"/>
              <a:t>Fesa</a:t>
            </a:r>
            <a:r>
              <a:rPr lang="en-US" sz="6000" dirty="0"/>
              <a:t> Web | CERN</a:t>
            </a:r>
            <a:endParaRPr lang="en-GB" sz="60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71357" y="4102192"/>
            <a:ext cx="3811669" cy="415666"/>
          </a:xfrm>
        </p:spPr>
        <p:txBody>
          <a:bodyPr>
            <a:noAutofit/>
          </a:bodyPr>
          <a:lstStyle/>
          <a:p>
            <a:r>
              <a:rPr lang="en-US" sz="2800" dirty="0" smtClean="0"/>
              <a:t>BE-BI-SW</a:t>
            </a:r>
            <a:endParaRPr lang="en-GB" sz="28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871357" y="4436213"/>
            <a:ext cx="3811669" cy="460640"/>
          </a:xfrm>
        </p:spPr>
        <p:txBody>
          <a:bodyPr>
            <a:noAutofit/>
          </a:bodyPr>
          <a:lstStyle/>
          <a:p>
            <a:r>
              <a:rPr lang="en-US" sz="2800" dirty="0" smtClean="0"/>
              <a:t>Jordi Ustrell Garrigos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216276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</a:t>
            </a:r>
            <a:endParaRPr lang="en-GB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838199" y="1209174"/>
            <a:ext cx="10916653" cy="4967789"/>
          </a:xfrm>
        </p:spPr>
        <p:txBody>
          <a:bodyPr>
            <a:normAutofit/>
          </a:bodyPr>
          <a:lstStyle/>
          <a:p>
            <a:pPr marL="517525" indent="-4635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3600" dirty="0"/>
              <a:t>Need for a </a:t>
            </a:r>
            <a:r>
              <a:rPr lang="en-US" sz="3600" dirty="0" smtClean="0"/>
              <a:t>super lightweight </a:t>
            </a:r>
            <a:r>
              <a:rPr lang="en-US" sz="3600" dirty="0"/>
              <a:t>FESA device data interface requested</a:t>
            </a:r>
            <a:r>
              <a:rPr lang="en-GB" sz="3600" dirty="0" smtClean="0"/>
              <a:t>,</a:t>
            </a:r>
            <a:endParaRPr lang="en-US" sz="3600" dirty="0" smtClean="0"/>
          </a:p>
          <a:p>
            <a:pPr marL="517525" indent="-4635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3600" dirty="0" smtClean="0"/>
              <a:t>Accessible from both the CERN TN and GPN,</a:t>
            </a:r>
          </a:p>
          <a:p>
            <a:pPr marL="517525" indent="-4635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3600" dirty="0" smtClean="0"/>
              <a:t>Display </a:t>
            </a:r>
            <a:r>
              <a:rPr lang="en-US" sz="3600" dirty="0"/>
              <a:t>real-time data from different FESA devices,</a:t>
            </a:r>
          </a:p>
          <a:p>
            <a:pPr marL="517525" indent="-4635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3600" dirty="0"/>
              <a:t>The display is made of different nodes containing data from FESA property fields,</a:t>
            </a:r>
          </a:p>
          <a:p>
            <a:pPr marL="517525" indent="-4635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3600" dirty="0"/>
              <a:t>All nodes standardized with same basic functionalities (ex: maximize, close, export option…).</a:t>
            </a:r>
            <a:endParaRPr lang="en-GB" sz="36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010B41B-1187-4EA2-B5C0-8C24B505909E}" type="slidenum">
              <a:rPr lang="en-GB" smtClean="0"/>
              <a:pPr/>
              <a:t>2</a:t>
            </a:fld>
            <a:r>
              <a:rPr lang="en-GB" dirty="0" smtClean="0"/>
              <a:t>/7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b="1" dirty="0" err="1"/>
              <a:t>Fesa</a:t>
            </a:r>
            <a:r>
              <a:rPr lang="en-GB" b="1" dirty="0"/>
              <a:t> Web </a:t>
            </a:r>
            <a:r>
              <a:rPr lang="en-GB" dirty="0"/>
              <a:t>| CERN</a:t>
            </a:r>
          </a:p>
        </p:txBody>
      </p:sp>
    </p:spTree>
    <p:extLst>
      <p:ext uri="{BB962C8B-B14F-4D97-AF65-F5344CB8AC3E}">
        <p14:creationId xmlns:p14="http://schemas.microsoft.com/office/powerpoint/2010/main" val="1732946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</a:t>
            </a:r>
            <a:r>
              <a:rPr lang="en-GB" dirty="0" smtClean="0"/>
              <a:t>ow does it work?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010B41B-1187-4EA2-B5C0-8C24B505909E}" type="slidenum">
              <a:rPr lang="en-GB" smtClean="0"/>
              <a:pPr/>
              <a:t>3</a:t>
            </a:fld>
            <a:r>
              <a:rPr lang="en-GB" dirty="0" smtClean="0"/>
              <a:t>/7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b="1" dirty="0" err="1"/>
              <a:t>Fesa</a:t>
            </a:r>
            <a:r>
              <a:rPr lang="en-GB" b="1" dirty="0"/>
              <a:t> Web </a:t>
            </a:r>
            <a:r>
              <a:rPr lang="en-GB" dirty="0"/>
              <a:t>| CERN</a:t>
            </a:r>
          </a:p>
        </p:txBody>
      </p:sp>
      <p:grpSp>
        <p:nvGrpSpPr>
          <p:cNvPr id="61" name="Grupo 119">
            <a:extLst>
              <a:ext uri="{FF2B5EF4-FFF2-40B4-BE49-F238E27FC236}">
                <a16:creationId xmlns:a16="http://schemas.microsoft.com/office/drawing/2014/main" id="{39FFB41F-F56A-4BF4-ABBB-AE3200180A76}"/>
              </a:ext>
            </a:extLst>
          </p:cNvPr>
          <p:cNvGrpSpPr/>
          <p:nvPr/>
        </p:nvGrpSpPr>
        <p:grpSpPr>
          <a:xfrm>
            <a:off x="952264" y="855756"/>
            <a:ext cx="9952230" cy="5493041"/>
            <a:chOff x="879389" y="796263"/>
            <a:chExt cx="9952230" cy="5493041"/>
          </a:xfrm>
        </p:grpSpPr>
        <p:cxnSp>
          <p:nvCxnSpPr>
            <p:cNvPr id="62" name="Conector recto 6">
              <a:extLst>
                <a:ext uri="{FF2B5EF4-FFF2-40B4-BE49-F238E27FC236}">
                  <a16:creationId xmlns:a16="http://schemas.microsoft.com/office/drawing/2014/main" id="{398C3F10-BA98-4828-A03B-2776BC18B728}"/>
                </a:ext>
              </a:extLst>
            </p:cNvPr>
            <p:cNvCxnSpPr/>
            <p:nvPr/>
          </p:nvCxnSpPr>
          <p:spPr>
            <a:xfrm>
              <a:off x="3614837" y="1615620"/>
              <a:ext cx="0" cy="4363985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ector recto 9">
              <a:extLst>
                <a:ext uri="{FF2B5EF4-FFF2-40B4-BE49-F238E27FC236}">
                  <a16:creationId xmlns:a16="http://schemas.microsoft.com/office/drawing/2014/main" id="{A61DD729-AA54-4BE3-8A43-8CA732472BCD}"/>
                </a:ext>
              </a:extLst>
            </p:cNvPr>
            <p:cNvCxnSpPr/>
            <p:nvPr/>
          </p:nvCxnSpPr>
          <p:spPr>
            <a:xfrm>
              <a:off x="8089622" y="1615621"/>
              <a:ext cx="0" cy="4363985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4" name="Gráfico 11" descr="Base de datos">
              <a:extLst>
                <a:ext uri="{FF2B5EF4-FFF2-40B4-BE49-F238E27FC236}">
                  <a16:creationId xmlns:a16="http://schemas.microsoft.com/office/drawing/2014/main" id="{9119336C-2E55-4CE7-BAC1-182AC1FB6B9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6192858" y="4802495"/>
              <a:ext cx="914400" cy="914400"/>
            </a:xfrm>
            <a:prstGeom prst="rect">
              <a:avLst/>
            </a:prstGeom>
          </p:spPr>
        </p:pic>
        <p:pic>
          <p:nvPicPr>
            <p:cNvPr id="65" name="Gráfico 17" descr="Smartphone">
              <a:extLst>
                <a:ext uri="{FF2B5EF4-FFF2-40B4-BE49-F238E27FC236}">
                  <a16:creationId xmlns:a16="http://schemas.microsoft.com/office/drawing/2014/main" id="{1D91B04A-D06E-4240-B89A-D0744E5D373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1480093" y="3256276"/>
              <a:ext cx="630052" cy="630052"/>
            </a:xfrm>
            <a:prstGeom prst="rect">
              <a:avLst/>
            </a:prstGeom>
          </p:spPr>
        </p:pic>
        <p:pic>
          <p:nvPicPr>
            <p:cNvPr id="66" name="Gráfico 19" descr="Portátil">
              <a:extLst>
                <a:ext uri="{FF2B5EF4-FFF2-40B4-BE49-F238E27FC236}">
                  <a16:creationId xmlns:a16="http://schemas.microsoft.com/office/drawing/2014/main" id="{429B4736-97F6-42C6-B26C-2F1CCC17A5C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p:blipFill>
          <p:spPr>
            <a:xfrm>
              <a:off x="1293342" y="4388411"/>
              <a:ext cx="914400" cy="914400"/>
            </a:xfrm>
            <a:prstGeom prst="rect">
              <a:avLst/>
            </a:prstGeom>
          </p:spPr>
        </p:pic>
        <p:sp>
          <p:nvSpPr>
            <p:cNvPr id="67" name="Forma libre: forma 23">
              <a:extLst>
                <a:ext uri="{FF2B5EF4-FFF2-40B4-BE49-F238E27FC236}">
                  <a16:creationId xmlns:a16="http://schemas.microsoft.com/office/drawing/2014/main" id="{C210BA7F-3DE4-47F0-9DA6-DEC5C5FA47E0}"/>
                </a:ext>
              </a:extLst>
            </p:cNvPr>
            <p:cNvSpPr/>
            <p:nvPr/>
          </p:nvSpPr>
          <p:spPr>
            <a:xfrm>
              <a:off x="6279890" y="2825541"/>
              <a:ext cx="744970" cy="1464682"/>
            </a:xfrm>
            <a:custGeom>
              <a:avLst/>
              <a:gdLst>
                <a:gd name="connsiteX0" fmla="*/ 235744 w 276225"/>
                <a:gd name="connsiteY0" fmla="*/ 102394 h 542925"/>
                <a:gd name="connsiteX1" fmla="*/ 45244 w 276225"/>
                <a:gd name="connsiteY1" fmla="*/ 102394 h 542925"/>
                <a:gd name="connsiteX2" fmla="*/ 45244 w 276225"/>
                <a:gd name="connsiteY2" fmla="*/ 45244 h 542925"/>
                <a:gd name="connsiteX3" fmla="*/ 235744 w 276225"/>
                <a:gd name="connsiteY3" fmla="*/ 45244 h 542925"/>
                <a:gd name="connsiteX4" fmla="*/ 235744 w 276225"/>
                <a:gd name="connsiteY4" fmla="*/ 102394 h 542925"/>
                <a:gd name="connsiteX5" fmla="*/ 235744 w 276225"/>
                <a:gd name="connsiteY5" fmla="*/ 197644 h 542925"/>
                <a:gd name="connsiteX6" fmla="*/ 45244 w 276225"/>
                <a:gd name="connsiteY6" fmla="*/ 197644 h 542925"/>
                <a:gd name="connsiteX7" fmla="*/ 45244 w 276225"/>
                <a:gd name="connsiteY7" fmla="*/ 140494 h 542925"/>
                <a:gd name="connsiteX8" fmla="*/ 235744 w 276225"/>
                <a:gd name="connsiteY8" fmla="*/ 140494 h 542925"/>
                <a:gd name="connsiteX9" fmla="*/ 235744 w 276225"/>
                <a:gd name="connsiteY9" fmla="*/ 197644 h 542925"/>
                <a:gd name="connsiteX10" fmla="*/ 140494 w 276225"/>
                <a:gd name="connsiteY10" fmla="*/ 483394 h 542925"/>
                <a:gd name="connsiteX11" fmla="*/ 111919 w 276225"/>
                <a:gd name="connsiteY11" fmla="*/ 454819 h 542925"/>
                <a:gd name="connsiteX12" fmla="*/ 140494 w 276225"/>
                <a:gd name="connsiteY12" fmla="*/ 426244 h 542925"/>
                <a:gd name="connsiteX13" fmla="*/ 169069 w 276225"/>
                <a:gd name="connsiteY13" fmla="*/ 454819 h 542925"/>
                <a:gd name="connsiteX14" fmla="*/ 140494 w 276225"/>
                <a:gd name="connsiteY14" fmla="*/ 483394 h 542925"/>
                <a:gd name="connsiteX15" fmla="*/ 235744 w 276225"/>
                <a:gd name="connsiteY15" fmla="*/ 7144 h 542925"/>
                <a:gd name="connsiteX16" fmla="*/ 45244 w 276225"/>
                <a:gd name="connsiteY16" fmla="*/ 7144 h 542925"/>
                <a:gd name="connsiteX17" fmla="*/ 7144 w 276225"/>
                <a:gd name="connsiteY17" fmla="*/ 45244 h 542925"/>
                <a:gd name="connsiteX18" fmla="*/ 7144 w 276225"/>
                <a:gd name="connsiteY18" fmla="*/ 502444 h 542925"/>
                <a:gd name="connsiteX19" fmla="*/ 45244 w 276225"/>
                <a:gd name="connsiteY19" fmla="*/ 540544 h 542925"/>
                <a:gd name="connsiteX20" fmla="*/ 235744 w 276225"/>
                <a:gd name="connsiteY20" fmla="*/ 540544 h 542925"/>
                <a:gd name="connsiteX21" fmla="*/ 273844 w 276225"/>
                <a:gd name="connsiteY21" fmla="*/ 502444 h 542925"/>
                <a:gd name="connsiteX22" fmla="*/ 273844 w 276225"/>
                <a:gd name="connsiteY22" fmla="*/ 45244 h 542925"/>
                <a:gd name="connsiteX23" fmla="*/ 235744 w 276225"/>
                <a:gd name="connsiteY23" fmla="*/ 7144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76225" h="542925">
                  <a:moveTo>
                    <a:pt x="235744" y="102394"/>
                  </a:moveTo>
                  <a:lnTo>
                    <a:pt x="45244" y="102394"/>
                  </a:lnTo>
                  <a:lnTo>
                    <a:pt x="45244" y="45244"/>
                  </a:lnTo>
                  <a:lnTo>
                    <a:pt x="235744" y="45244"/>
                  </a:lnTo>
                  <a:lnTo>
                    <a:pt x="235744" y="102394"/>
                  </a:lnTo>
                  <a:close/>
                  <a:moveTo>
                    <a:pt x="235744" y="197644"/>
                  </a:moveTo>
                  <a:lnTo>
                    <a:pt x="45244" y="197644"/>
                  </a:lnTo>
                  <a:lnTo>
                    <a:pt x="45244" y="140494"/>
                  </a:lnTo>
                  <a:lnTo>
                    <a:pt x="235744" y="140494"/>
                  </a:lnTo>
                  <a:lnTo>
                    <a:pt x="235744" y="197644"/>
                  </a:lnTo>
                  <a:close/>
                  <a:moveTo>
                    <a:pt x="140494" y="483394"/>
                  </a:moveTo>
                  <a:cubicBezTo>
                    <a:pt x="124301" y="483394"/>
                    <a:pt x="111919" y="471011"/>
                    <a:pt x="111919" y="454819"/>
                  </a:cubicBezTo>
                  <a:cubicBezTo>
                    <a:pt x="111919" y="438626"/>
                    <a:pt x="124301" y="426244"/>
                    <a:pt x="140494" y="426244"/>
                  </a:cubicBezTo>
                  <a:cubicBezTo>
                    <a:pt x="156686" y="426244"/>
                    <a:pt x="169069" y="438626"/>
                    <a:pt x="169069" y="454819"/>
                  </a:cubicBezTo>
                  <a:cubicBezTo>
                    <a:pt x="169069" y="471011"/>
                    <a:pt x="156686" y="483394"/>
                    <a:pt x="140494" y="483394"/>
                  </a:cubicBezTo>
                  <a:close/>
                  <a:moveTo>
                    <a:pt x="235744" y="7144"/>
                  </a:moveTo>
                  <a:lnTo>
                    <a:pt x="45244" y="7144"/>
                  </a:lnTo>
                  <a:cubicBezTo>
                    <a:pt x="24289" y="7144"/>
                    <a:pt x="7144" y="24289"/>
                    <a:pt x="7144" y="45244"/>
                  </a:cubicBezTo>
                  <a:lnTo>
                    <a:pt x="7144" y="502444"/>
                  </a:lnTo>
                  <a:cubicBezTo>
                    <a:pt x="7144" y="523399"/>
                    <a:pt x="24289" y="540544"/>
                    <a:pt x="45244" y="540544"/>
                  </a:cubicBezTo>
                  <a:lnTo>
                    <a:pt x="235744" y="540544"/>
                  </a:lnTo>
                  <a:cubicBezTo>
                    <a:pt x="256699" y="540544"/>
                    <a:pt x="273844" y="523399"/>
                    <a:pt x="273844" y="502444"/>
                  </a:cubicBezTo>
                  <a:lnTo>
                    <a:pt x="273844" y="45244"/>
                  </a:lnTo>
                  <a:cubicBezTo>
                    <a:pt x="273844" y="24289"/>
                    <a:pt x="256699" y="7144"/>
                    <a:pt x="235744" y="714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pic>
          <p:nvPicPr>
            <p:cNvPr id="68" name="Gráfico 27" descr="Equipo">
              <a:extLst>
                <a:ext uri="{FF2B5EF4-FFF2-40B4-BE49-F238E27FC236}">
                  <a16:creationId xmlns:a16="http://schemas.microsoft.com/office/drawing/2014/main" id="{1E1D3D53-42FC-4C07-BE3E-F35FAEE644D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p:blipFill>
          <p:spPr>
            <a:xfrm>
              <a:off x="1293342" y="1843464"/>
              <a:ext cx="914400" cy="914400"/>
            </a:xfrm>
            <a:prstGeom prst="rect">
              <a:avLst/>
            </a:prstGeom>
          </p:spPr>
        </p:pic>
        <p:cxnSp>
          <p:nvCxnSpPr>
            <p:cNvPr id="69" name="Conector recto 31">
              <a:extLst>
                <a:ext uri="{FF2B5EF4-FFF2-40B4-BE49-F238E27FC236}">
                  <a16:creationId xmlns:a16="http://schemas.microsoft.com/office/drawing/2014/main" id="{ACA02B6D-0914-4203-AAC2-2FFBE0BB899A}"/>
                </a:ext>
              </a:extLst>
            </p:cNvPr>
            <p:cNvCxnSpPr>
              <a:cxnSpLocks/>
            </p:cNvCxnSpPr>
            <p:nvPr/>
          </p:nvCxnSpPr>
          <p:spPr>
            <a:xfrm>
              <a:off x="2289672" y="2353173"/>
              <a:ext cx="818844" cy="77219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ector recto 32">
              <a:extLst>
                <a:ext uri="{FF2B5EF4-FFF2-40B4-BE49-F238E27FC236}">
                  <a16:creationId xmlns:a16="http://schemas.microsoft.com/office/drawing/2014/main" id="{0722AB8D-353B-4386-B2E0-72383276B4ED}"/>
                </a:ext>
              </a:extLst>
            </p:cNvPr>
            <p:cNvCxnSpPr>
              <a:cxnSpLocks/>
              <a:stCxn id="65" idx="3"/>
              <a:endCxn id="78" idx="2"/>
            </p:cNvCxnSpPr>
            <p:nvPr/>
          </p:nvCxnSpPr>
          <p:spPr>
            <a:xfrm>
              <a:off x="2110145" y="3571302"/>
              <a:ext cx="593397" cy="330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ector recto 36">
              <a:extLst>
                <a:ext uri="{FF2B5EF4-FFF2-40B4-BE49-F238E27FC236}">
                  <a16:creationId xmlns:a16="http://schemas.microsoft.com/office/drawing/2014/main" id="{1CDDC986-C935-4FDA-AF58-695DEF0A1133}"/>
                </a:ext>
              </a:extLst>
            </p:cNvPr>
            <p:cNvCxnSpPr>
              <a:cxnSpLocks/>
              <a:stCxn id="66" idx="3"/>
            </p:cNvCxnSpPr>
            <p:nvPr/>
          </p:nvCxnSpPr>
          <p:spPr>
            <a:xfrm flipV="1">
              <a:off x="2207742" y="4066674"/>
              <a:ext cx="776090" cy="77893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CuadroTexto 43">
              <a:extLst>
                <a:ext uri="{FF2B5EF4-FFF2-40B4-BE49-F238E27FC236}">
                  <a16:creationId xmlns:a16="http://schemas.microsoft.com/office/drawing/2014/main" id="{DE39EF24-15D8-4169-9DA6-DD0D552C192F}"/>
                </a:ext>
              </a:extLst>
            </p:cNvPr>
            <p:cNvSpPr txBox="1"/>
            <p:nvPr/>
          </p:nvSpPr>
          <p:spPr>
            <a:xfrm>
              <a:off x="879389" y="796265"/>
              <a:ext cx="24615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/>
                <a:t>C</a:t>
              </a:r>
              <a:r>
                <a:rPr lang="en-US" sz="2400" b="1" dirty="0" smtClean="0"/>
                <a:t>lients</a:t>
              </a:r>
              <a:endParaRPr lang="en-US" sz="2400" b="1" dirty="0"/>
            </a:p>
          </p:txBody>
        </p:sp>
        <p:sp>
          <p:nvSpPr>
            <p:cNvPr id="73" name="CuadroTexto 44">
              <a:extLst>
                <a:ext uri="{FF2B5EF4-FFF2-40B4-BE49-F238E27FC236}">
                  <a16:creationId xmlns:a16="http://schemas.microsoft.com/office/drawing/2014/main" id="{88A8DE9F-7295-45D4-B681-C5D87079C465}"/>
                </a:ext>
              </a:extLst>
            </p:cNvPr>
            <p:cNvSpPr txBox="1"/>
            <p:nvPr/>
          </p:nvSpPr>
          <p:spPr>
            <a:xfrm>
              <a:off x="4709951" y="796264"/>
              <a:ext cx="24615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/>
                <a:t>Web server</a:t>
              </a:r>
              <a:endParaRPr lang="en-US" sz="2400" b="1" dirty="0"/>
            </a:p>
          </p:txBody>
        </p:sp>
        <p:sp>
          <p:nvSpPr>
            <p:cNvPr id="74" name="CuadroTexto 45">
              <a:extLst>
                <a:ext uri="{FF2B5EF4-FFF2-40B4-BE49-F238E27FC236}">
                  <a16:creationId xmlns:a16="http://schemas.microsoft.com/office/drawing/2014/main" id="{BF993AF4-78FF-4C2F-B258-F18306044FC4}"/>
                </a:ext>
              </a:extLst>
            </p:cNvPr>
            <p:cNvSpPr txBox="1"/>
            <p:nvPr/>
          </p:nvSpPr>
          <p:spPr>
            <a:xfrm>
              <a:off x="8370108" y="796263"/>
              <a:ext cx="24615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/>
                <a:t>FESA Servers</a:t>
              </a:r>
              <a:endParaRPr lang="en-US" sz="2400" b="1" dirty="0"/>
            </a:p>
          </p:txBody>
        </p:sp>
        <p:grpSp>
          <p:nvGrpSpPr>
            <p:cNvPr id="75" name="Grupo 65">
              <a:extLst>
                <a:ext uri="{FF2B5EF4-FFF2-40B4-BE49-F238E27FC236}">
                  <a16:creationId xmlns:a16="http://schemas.microsoft.com/office/drawing/2014/main" id="{F7F37313-F596-4DC6-B89F-E5F88300A136}"/>
                </a:ext>
              </a:extLst>
            </p:cNvPr>
            <p:cNvGrpSpPr/>
            <p:nvPr/>
          </p:nvGrpSpPr>
          <p:grpSpPr>
            <a:xfrm>
              <a:off x="9073617" y="2722865"/>
              <a:ext cx="1399970" cy="1544464"/>
              <a:chOff x="9073617" y="2497514"/>
              <a:chExt cx="1399970" cy="1544464"/>
            </a:xfrm>
          </p:grpSpPr>
          <p:grpSp>
            <p:nvGrpSpPr>
              <p:cNvPr id="91" name="Grupo 53">
                <a:extLst>
                  <a:ext uri="{FF2B5EF4-FFF2-40B4-BE49-F238E27FC236}">
                    <a16:creationId xmlns:a16="http://schemas.microsoft.com/office/drawing/2014/main" id="{1B10BC73-4B75-43E5-A396-7D82E39E7B45}"/>
                  </a:ext>
                </a:extLst>
              </p:cNvPr>
              <p:cNvGrpSpPr/>
              <p:nvPr/>
            </p:nvGrpSpPr>
            <p:grpSpPr>
              <a:xfrm>
                <a:off x="9073617" y="2497514"/>
                <a:ext cx="544595" cy="997967"/>
                <a:chOff x="8581131" y="3868288"/>
                <a:chExt cx="544595" cy="997967"/>
              </a:xfrm>
            </p:grpSpPr>
            <p:sp>
              <p:nvSpPr>
                <p:cNvPr id="104" name="Rectángulo 54">
                  <a:extLst>
                    <a:ext uri="{FF2B5EF4-FFF2-40B4-BE49-F238E27FC236}">
                      <a16:creationId xmlns:a16="http://schemas.microsoft.com/office/drawing/2014/main" id="{0E07A295-CD74-44FB-B14E-1BA532314F8C}"/>
                    </a:ext>
                  </a:extLst>
                </p:cNvPr>
                <p:cNvSpPr/>
                <p:nvPr/>
              </p:nvSpPr>
              <p:spPr>
                <a:xfrm>
                  <a:off x="8636963" y="3921953"/>
                  <a:ext cx="433361" cy="86073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5" name="Forma libre: forma 55">
                  <a:extLst>
                    <a:ext uri="{FF2B5EF4-FFF2-40B4-BE49-F238E27FC236}">
                      <a16:creationId xmlns:a16="http://schemas.microsoft.com/office/drawing/2014/main" id="{56F1805E-4043-4664-AFBA-E0AE2ABC8A21}"/>
                    </a:ext>
                  </a:extLst>
                </p:cNvPr>
                <p:cNvSpPr/>
                <p:nvPr/>
              </p:nvSpPr>
              <p:spPr>
                <a:xfrm>
                  <a:off x="8581131" y="3868288"/>
                  <a:ext cx="544595" cy="997967"/>
                </a:xfrm>
                <a:custGeom>
                  <a:avLst/>
                  <a:gdLst>
                    <a:gd name="connsiteX0" fmla="*/ 235744 w 276225"/>
                    <a:gd name="connsiteY0" fmla="*/ 102394 h 542925"/>
                    <a:gd name="connsiteX1" fmla="*/ 45244 w 276225"/>
                    <a:gd name="connsiteY1" fmla="*/ 102394 h 542925"/>
                    <a:gd name="connsiteX2" fmla="*/ 45244 w 276225"/>
                    <a:gd name="connsiteY2" fmla="*/ 45244 h 542925"/>
                    <a:gd name="connsiteX3" fmla="*/ 235744 w 276225"/>
                    <a:gd name="connsiteY3" fmla="*/ 45244 h 542925"/>
                    <a:gd name="connsiteX4" fmla="*/ 235744 w 276225"/>
                    <a:gd name="connsiteY4" fmla="*/ 102394 h 542925"/>
                    <a:gd name="connsiteX5" fmla="*/ 235744 w 276225"/>
                    <a:gd name="connsiteY5" fmla="*/ 197644 h 542925"/>
                    <a:gd name="connsiteX6" fmla="*/ 45244 w 276225"/>
                    <a:gd name="connsiteY6" fmla="*/ 197644 h 542925"/>
                    <a:gd name="connsiteX7" fmla="*/ 45244 w 276225"/>
                    <a:gd name="connsiteY7" fmla="*/ 140494 h 542925"/>
                    <a:gd name="connsiteX8" fmla="*/ 235744 w 276225"/>
                    <a:gd name="connsiteY8" fmla="*/ 140494 h 542925"/>
                    <a:gd name="connsiteX9" fmla="*/ 235744 w 276225"/>
                    <a:gd name="connsiteY9" fmla="*/ 197644 h 542925"/>
                    <a:gd name="connsiteX10" fmla="*/ 140494 w 276225"/>
                    <a:gd name="connsiteY10" fmla="*/ 483394 h 542925"/>
                    <a:gd name="connsiteX11" fmla="*/ 111919 w 276225"/>
                    <a:gd name="connsiteY11" fmla="*/ 454819 h 542925"/>
                    <a:gd name="connsiteX12" fmla="*/ 140494 w 276225"/>
                    <a:gd name="connsiteY12" fmla="*/ 426244 h 542925"/>
                    <a:gd name="connsiteX13" fmla="*/ 169069 w 276225"/>
                    <a:gd name="connsiteY13" fmla="*/ 454819 h 542925"/>
                    <a:gd name="connsiteX14" fmla="*/ 140494 w 276225"/>
                    <a:gd name="connsiteY14" fmla="*/ 483394 h 542925"/>
                    <a:gd name="connsiteX15" fmla="*/ 235744 w 276225"/>
                    <a:gd name="connsiteY15" fmla="*/ 7144 h 542925"/>
                    <a:gd name="connsiteX16" fmla="*/ 45244 w 276225"/>
                    <a:gd name="connsiteY16" fmla="*/ 7144 h 542925"/>
                    <a:gd name="connsiteX17" fmla="*/ 7144 w 276225"/>
                    <a:gd name="connsiteY17" fmla="*/ 45244 h 542925"/>
                    <a:gd name="connsiteX18" fmla="*/ 7144 w 276225"/>
                    <a:gd name="connsiteY18" fmla="*/ 502444 h 542925"/>
                    <a:gd name="connsiteX19" fmla="*/ 45244 w 276225"/>
                    <a:gd name="connsiteY19" fmla="*/ 540544 h 542925"/>
                    <a:gd name="connsiteX20" fmla="*/ 235744 w 276225"/>
                    <a:gd name="connsiteY20" fmla="*/ 540544 h 542925"/>
                    <a:gd name="connsiteX21" fmla="*/ 273844 w 276225"/>
                    <a:gd name="connsiteY21" fmla="*/ 502444 h 542925"/>
                    <a:gd name="connsiteX22" fmla="*/ 273844 w 276225"/>
                    <a:gd name="connsiteY22" fmla="*/ 45244 h 542925"/>
                    <a:gd name="connsiteX23" fmla="*/ 235744 w 276225"/>
                    <a:gd name="connsiteY23" fmla="*/ 7144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76225" h="542925">
                      <a:moveTo>
                        <a:pt x="235744" y="102394"/>
                      </a:moveTo>
                      <a:lnTo>
                        <a:pt x="45244" y="102394"/>
                      </a:lnTo>
                      <a:lnTo>
                        <a:pt x="45244" y="45244"/>
                      </a:lnTo>
                      <a:lnTo>
                        <a:pt x="235744" y="45244"/>
                      </a:lnTo>
                      <a:lnTo>
                        <a:pt x="235744" y="102394"/>
                      </a:lnTo>
                      <a:close/>
                      <a:moveTo>
                        <a:pt x="235744" y="197644"/>
                      </a:moveTo>
                      <a:lnTo>
                        <a:pt x="45244" y="197644"/>
                      </a:lnTo>
                      <a:lnTo>
                        <a:pt x="45244" y="140494"/>
                      </a:lnTo>
                      <a:lnTo>
                        <a:pt x="235744" y="140494"/>
                      </a:lnTo>
                      <a:lnTo>
                        <a:pt x="235744" y="197644"/>
                      </a:lnTo>
                      <a:close/>
                      <a:moveTo>
                        <a:pt x="140494" y="483394"/>
                      </a:moveTo>
                      <a:cubicBezTo>
                        <a:pt x="124301" y="483394"/>
                        <a:pt x="111919" y="471011"/>
                        <a:pt x="111919" y="454819"/>
                      </a:cubicBezTo>
                      <a:cubicBezTo>
                        <a:pt x="111919" y="438626"/>
                        <a:pt x="124301" y="426244"/>
                        <a:pt x="140494" y="426244"/>
                      </a:cubicBezTo>
                      <a:cubicBezTo>
                        <a:pt x="156686" y="426244"/>
                        <a:pt x="169069" y="438626"/>
                        <a:pt x="169069" y="454819"/>
                      </a:cubicBezTo>
                      <a:cubicBezTo>
                        <a:pt x="169069" y="471011"/>
                        <a:pt x="156686" y="483394"/>
                        <a:pt x="140494" y="483394"/>
                      </a:cubicBezTo>
                      <a:close/>
                      <a:moveTo>
                        <a:pt x="235744" y="7144"/>
                      </a:moveTo>
                      <a:lnTo>
                        <a:pt x="45244" y="7144"/>
                      </a:lnTo>
                      <a:cubicBezTo>
                        <a:pt x="24289" y="7144"/>
                        <a:pt x="7144" y="24289"/>
                        <a:pt x="7144" y="45244"/>
                      </a:cubicBezTo>
                      <a:lnTo>
                        <a:pt x="7144" y="502444"/>
                      </a:lnTo>
                      <a:cubicBezTo>
                        <a:pt x="7144" y="523399"/>
                        <a:pt x="24289" y="540544"/>
                        <a:pt x="45244" y="540544"/>
                      </a:cubicBezTo>
                      <a:lnTo>
                        <a:pt x="235744" y="540544"/>
                      </a:lnTo>
                      <a:cubicBezTo>
                        <a:pt x="256699" y="540544"/>
                        <a:pt x="273844" y="523399"/>
                        <a:pt x="273844" y="502444"/>
                      </a:cubicBezTo>
                      <a:lnTo>
                        <a:pt x="273844" y="45244"/>
                      </a:lnTo>
                      <a:cubicBezTo>
                        <a:pt x="273844" y="24289"/>
                        <a:pt x="256699" y="7144"/>
                        <a:pt x="235744" y="7144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92" name="Grupo 51">
                <a:extLst>
                  <a:ext uri="{FF2B5EF4-FFF2-40B4-BE49-F238E27FC236}">
                    <a16:creationId xmlns:a16="http://schemas.microsoft.com/office/drawing/2014/main" id="{80941F23-441B-4E19-849B-6258445E0B1A}"/>
                  </a:ext>
                </a:extLst>
              </p:cNvPr>
              <p:cNvGrpSpPr/>
              <p:nvPr/>
            </p:nvGrpSpPr>
            <p:grpSpPr>
              <a:xfrm>
                <a:off x="9928992" y="2497515"/>
                <a:ext cx="544595" cy="997967"/>
                <a:chOff x="8581131" y="3868288"/>
                <a:chExt cx="544595" cy="997967"/>
              </a:xfrm>
            </p:grpSpPr>
            <p:sp>
              <p:nvSpPr>
                <p:cNvPr id="102" name="Rectángulo 50">
                  <a:extLst>
                    <a:ext uri="{FF2B5EF4-FFF2-40B4-BE49-F238E27FC236}">
                      <a16:creationId xmlns:a16="http://schemas.microsoft.com/office/drawing/2014/main" id="{FDDD12D4-D02C-41FC-915B-1CB90B30BB54}"/>
                    </a:ext>
                  </a:extLst>
                </p:cNvPr>
                <p:cNvSpPr/>
                <p:nvPr/>
              </p:nvSpPr>
              <p:spPr>
                <a:xfrm>
                  <a:off x="8636963" y="3921953"/>
                  <a:ext cx="433361" cy="86073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3" name="Forma libre: forma 49">
                  <a:extLst>
                    <a:ext uri="{FF2B5EF4-FFF2-40B4-BE49-F238E27FC236}">
                      <a16:creationId xmlns:a16="http://schemas.microsoft.com/office/drawing/2014/main" id="{2033D765-0F0F-42B7-AACC-CF6EDD0F292A}"/>
                    </a:ext>
                  </a:extLst>
                </p:cNvPr>
                <p:cNvSpPr/>
                <p:nvPr/>
              </p:nvSpPr>
              <p:spPr>
                <a:xfrm>
                  <a:off x="8581131" y="3868288"/>
                  <a:ext cx="544595" cy="997967"/>
                </a:xfrm>
                <a:custGeom>
                  <a:avLst/>
                  <a:gdLst>
                    <a:gd name="connsiteX0" fmla="*/ 235744 w 276225"/>
                    <a:gd name="connsiteY0" fmla="*/ 102394 h 542925"/>
                    <a:gd name="connsiteX1" fmla="*/ 45244 w 276225"/>
                    <a:gd name="connsiteY1" fmla="*/ 102394 h 542925"/>
                    <a:gd name="connsiteX2" fmla="*/ 45244 w 276225"/>
                    <a:gd name="connsiteY2" fmla="*/ 45244 h 542925"/>
                    <a:gd name="connsiteX3" fmla="*/ 235744 w 276225"/>
                    <a:gd name="connsiteY3" fmla="*/ 45244 h 542925"/>
                    <a:gd name="connsiteX4" fmla="*/ 235744 w 276225"/>
                    <a:gd name="connsiteY4" fmla="*/ 102394 h 542925"/>
                    <a:gd name="connsiteX5" fmla="*/ 235744 w 276225"/>
                    <a:gd name="connsiteY5" fmla="*/ 197644 h 542925"/>
                    <a:gd name="connsiteX6" fmla="*/ 45244 w 276225"/>
                    <a:gd name="connsiteY6" fmla="*/ 197644 h 542925"/>
                    <a:gd name="connsiteX7" fmla="*/ 45244 w 276225"/>
                    <a:gd name="connsiteY7" fmla="*/ 140494 h 542925"/>
                    <a:gd name="connsiteX8" fmla="*/ 235744 w 276225"/>
                    <a:gd name="connsiteY8" fmla="*/ 140494 h 542925"/>
                    <a:gd name="connsiteX9" fmla="*/ 235744 w 276225"/>
                    <a:gd name="connsiteY9" fmla="*/ 197644 h 542925"/>
                    <a:gd name="connsiteX10" fmla="*/ 140494 w 276225"/>
                    <a:gd name="connsiteY10" fmla="*/ 483394 h 542925"/>
                    <a:gd name="connsiteX11" fmla="*/ 111919 w 276225"/>
                    <a:gd name="connsiteY11" fmla="*/ 454819 h 542925"/>
                    <a:gd name="connsiteX12" fmla="*/ 140494 w 276225"/>
                    <a:gd name="connsiteY12" fmla="*/ 426244 h 542925"/>
                    <a:gd name="connsiteX13" fmla="*/ 169069 w 276225"/>
                    <a:gd name="connsiteY13" fmla="*/ 454819 h 542925"/>
                    <a:gd name="connsiteX14" fmla="*/ 140494 w 276225"/>
                    <a:gd name="connsiteY14" fmla="*/ 483394 h 542925"/>
                    <a:gd name="connsiteX15" fmla="*/ 235744 w 276225"/>
                    <a:gd name="connsiteY15" fmla="*/ 7144 h 542925"/>
                    <a:gd name="connsiteX16" fmla="*/ 45244 w 276225"/>
                    <a:gd name="connsiteY16" fmla="*/ 7144 h 542925"/>
                    <a:gd name="connsiteX17" fmla="*/ 7144 w 276225"/>
                    <a:gd name="connsiteY17" fmla="*/ 45244 h 542925"/>
                    <a:gd name="connsiteX18" fmla="*/ 7144 w 276225"/>
                    <a:gd name="connsiteY18" fmla="*/ 502444 h 542925"/>
                    <a:gd name="connsiteX19" fmla="*/ 45244 w 276225"/>
                    <a:gd name="connsiteY19" fmla="*/ 540544 h 542925"/>
                    <a:gd name="connsiteX20" fmla="*/ 235744 w 276225"/>
                    <a:gd name="connsiteY20" fmla="*/ 540544 h 542925"/>
                    <a:gd name="connsiteX21" fmla="*/ 273844 w 276225"/>
                    <a:gd name="connsiteY21" fmla="*/ 502444 h 542925"/>
                    <a:gd name="connsiteX22" fmla="*/ 273844 w 276225"/>
                    <a:gd name="connsiteY22" fmla="*/ 45244 h 542925"/>
                    <a:gd name="connsiteX23" fmla="*/ 235744 w 276225"/>
                    <a:gd name="connsiteY23" fmla="*/ 7144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76225" h="542925">
                      <a:moveTo>
                        <a:pt x="235744" y="102394"/>
                      </a:moveTo>
                      <a:lnTo>
                        <a:pt x="45244" y="102394"/>
                      </a:lnTo>
                      <a:lnTo>
                        <a:pt x="45244" y="45244"/>
                      </a:lnTo>
                      <a:lnTo>
                        <a:pt x="235744" y="45244"/>
                      </a:lnTo>
                      <a:lnTo>
                        <a:pt x="235744" y="102394"/>
                      </a:lnTo>
                      <a:close/>
                      <a:moveTo>
                        <a:pt x="235744" y="197644"/>
                      </a:moveTo>
                      <a:lnTo>
                        <a:pt x="45244" y="197644"/>
                      </a:lnTo>
                      <a:lnTo>
                        <a:pt x="45244" y="140494"/>
                      </a:lnTo>
                      <a:lnTo>
                        <a:pt x="235744" y="140494"/>
                      </a:lnTo>
                      <a:lnTo>
                        <a:pt x="235744" y="197644"/>
                      </a:lnTo>
                      <a:close/>
                      <a:moveTo>
                        <a:pt x="140494" y="483394"/>
                      </a:moveTo>
                      <a:cubicBezTo>
                        <a:pt x="124301" y="483394"/>
                        <a:pt x="111919" y="471011"/>
                        <a:pt x="111919" y="454819"/>
                      </a:cubicBezTo>
                      <a:cubicBezTo>
                        <a:pt x="111919" y="438626"/>
                        <a:pt x="124301" y="426244"/>
                        <a:pt x="140494" y="426244"/>
                      </a:cubicBezTo>
                      <a:cubicBezTo>
                        <a:pt x="156686" y="426244"/>
                        <a:pt x="169069" y="438626"/>
                        <a:pt x="169069" y="454819"/>
                      </a:cubicBezTo>
                      <a:cubicBezTo>
                        <a:pt x="169069" y="471011"/>
                        <a:pt x="156686" y="483394"/>
                        <a:pt x="140494" y="483394"/>
                      </a:cubicBezTo>
                      <a:close/>
                      <a:moveTo>
                        <a:pt x="235744" y="7144"/>
                      </a:moveTo>
                      <a:lnTo>
                        <a:pt x="45244" y="7144"/>
                      </a:lnTo>
                      <a:cubicBezTo>
                        <a:pt x="24289" y="7144"/>
                        <a:pt x="7144" y="24289"/>
                        <a:pt x="7144" y="45244"/>
                      </a:cubicBezTo>
                      <a:lnTo>
                        <a:pt x="7144" y="502444"/>
                      </a:lnTo>
                      <a:cubicBezTo>
                        <a:pt x="7144" y="523399"/>
                        <a:pt x="24289" y="540544"/>
                        <a:pt x="45244" y="540544"/>
                      </a:cubicBezTo>
                      <a:lnTo>
                        <a:pt x="235744" y="540544"/>
                      </a:lnTo>
                      <a:cubicBezTo>
                        <a:pt x="256699" y="540544"/>
                        <a:pt x="273844" y="523399"/>
                        <a:pt x="273844" y="502444"/>
                      </a:cubicBezTo>
                      <a:lnTo>
                        <a:pt x="273844" y="45244"/>
                      </a:lnTo>
                      <a:cubicBezTo>
                        <a:pt x="273844" y="24289"/>
                        <a:pt x="256699" y="7144"/>
                        <a:pt x="235744" y="7144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93" name="Grupo 56">
                <a:extLst>
                  <a:ext uri="{FF2B5EF4-FFF2-40B4-BE49-F238E27FC236}">
                    <a16:creationId xmlns:a16="http://schemas.microsoft.com/office/drawing/2014/main" id="{F8B8BCDB-BA3B-49D5-834C-3206778EF02E}"/>
                  </a:ext>
                </a:extLst>
              </p:cNvPr>
              <p:cNvGrpSpPr/>
              <p:nvPr/>
            </p:nvGrpSpPr>
            <p:grpSpPr>
              <a:xfrm>
                <a:off x="9824433" y="3044010"/>
                <a:ext cx="544595" cy="997967"/>
                <a:chOff x="8581131" y="3868288"/>
                <a:chExt cx="544595" cy="997967"/>
              </a:xfrm>
            </p:grpSpPr>
            <p:sp>
              <p:nvSpPr>
                <p:cNvPr id="100" name="Rectángulo 57">
                  <a:extLst>
                    <a:ext uri="{FF2B5EF4-FFF2-40B4-BE49-F238E27FC236}">
                      <a16:creationId xmlns:a16="http://schemas.microsoft.com/office/drawing/2014/main" id="{8B384BC7-0814-4FEA-80F1-83405C2A18AA}"/>
                    </a:ext>
                  </a:extLst>
                </p:cNvPr>
                <p:cNvSpPr/>
                <p:nvPr/>
              </p:nvSpPr>
              <p:spPr>
                <a:xfrm>
                  <a:off x="8636963" y="3921953"/>
                  <a:ext cx="433361" cy="86073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1" name="Forma libre: forma 58">
                  <a:extLst>
                    <a:ext uri="{FF2B5EF4-FFF2-40B4-BE49-F238E27FC236}">
                      <a16:creationId xmlns:a16="http://schemas.microsoft.com/office/drawing/2014/main" id="{E819A3E6-06E4-4C0A-998D-732560F60A9E}"/>
                    </a:ext>
                  </a:extLst>
                </p:cNvPr>
                <p:cNvSpPr/>
                <p:nvPr/>
              </p:nvSpPr>
              <p:spPr>
                <a:xfrm>
                  <a:off x="8581131" y="3868288"/>
                  <a:ext cx="544595" cy="997967"/>
                </a:xfrm>
                <a:custGeom>
                  <a:avLst/>
                  <a:gdLst>
                    <a:gd name="connsiteX0" fmla="*/ 235744 w 276225"/>
                    <a:gd name="connsiteY0" fmla="*/ 102394 h 542925"/>
                    <a:gd name="connsiteX1" fmla="*/ 45244 w 276225"/>
                    <a:gd name="connsiteY1" fmla="*/ 102394 h 542925"/>
                    <a:gd name="connsiteX2" fmla="*/ 45244 w 276225"/>
                    <a:gd name="connsiteY2" fmla="*/ 45244 h 542925"/>
                    <a:gd name="connsiteX3" fmla="*/ 235744 w 276225"/>
                    <a:gd name="connsiteY3" fmla="*/ 45244 h 542925"/>
                    <a:gd name="connsiteX4" fmla="*/ 235744 w 276225"/>
                    <a:gd name="connsiteY4" fmla="*/ 102394 h 542925"/>
                    <a:gd name="connsiteX5" fmla="*/ 235744 w 276225"/>
                    <a:gd name="connsiteY5" fmla="*/ 197644 h 542925"/>
                    <a:gd name="connsiteX6" fmla="*/ 45244 w 276225"/>
                    <a:gd name="connsiteY6" fmla="*/ 197644 h 542925"/>
                    <a:gd name="connsiteX7" fmla="*/ 45244 w 276225"/>
                    <a:gd name="connsiteY7" fmla="*/ 140494 h 542925"/>
                    <a:gd name="connsiteX8" fmla="*/ 235744 w 276225"/>
                    <a:gd name="connsiteY8" fmla="*/ 140494 h 542925"/>
                    <a:gd name="connsiteX9" fmla="*/ 235744 w 276225"/>
                    <a:gd name="connsiteY9" fmla="*/ 197644 h 542925"/>
                    <a:gd name="connsiteX10" fmla="*/ 140494 w 276225"/>
                    <a:gd name="connsiteY10" fmla="*/ 483394 h 542925"/>
                    <a:gd name="connsiteX11" fmla="*/ 111919 w 276225"/>
                    <a:gd name="connsiteY11" fmla="*/ 454819 h 542925"/>
                    <a:gd name="connsiteX12" fmla="*/ 140494 w 276225"/>
                    <a:gd name="connsiteY12" fmla="*/ 426244 h 542925"/>
                    <a:gd name="connsiteX13" fmla="*/ 169069 w 276225"/>
                    <a:gd name="connsiteY13" fmla="*/ 454819 h 542925"/>
                    <a:gd name="connsiteX14" fmla="*/ 140494 w 276225"/>
                    <a:gd name="connsiteY14" fmla="*/ 483394 h 542925"/>
                    <a:gd name="connsiteX15" fmla="*/ 235744 w 276225"/>
                    <a:gd name="connsiteY15" fmla="*/ 7144 h 542925"/>
                    <a:gd name="connsiteX16" fmla="*/ 45244 w 276225"/>
                    <a:gd name="connsiteY16" fmla="*/ 7144 h 542925"/>
                    <a:gd name="connsiteX17" fmla="*/ 7144 w 276225"/>
                    <a:gd name="connsiteY17" fmla="*/ 45244 h 542925"/>
                    <a:gd name="connsiteX18" fmla="*/ 7144 w 276225"/>
                    <a:gd name="connsiteY18" fmla="*/ 502444 h 542925"/>
                    <a:gd name="connsiteX19" fmla="*/ 45244 w 276225"/>
                    <a:gd name="connsiteY19" fmla="*/ 540544 h 542925"/>
                    <a:gd name="connsiteX20" fmla="*/ 235744 w 276225"/>
                    <a:gd name="connsiteY20" fmla="*/ 540544 h 542925"/>
                    <a:gd name="connsiteX21" fmla="*/ 273844 w 276225"/>
                    <a:gd name="connsiteY21" fmla="*/ 502444 h 542925"/>
                    <a:gd name="connsiteX22" fmla="*/ 273844 w 276225"/>
                    <a:gd name="connsiteY22" fmla="*/ 45244 h 542925"/>
                    <a:gd name="connsiteX23" fmla="*/ 235744 w 276225"/>
                    <a:gd name="connsiteY23" fmla="*/ 7144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76225" h="542925">
                      <a:moveTo>
                        <a:pt x="235744" y="102394"/>
                      </a:moveTo>
                      <a:lnTo>
                        <a:pt x="45244" y="102394"/>
                      </a:lnTo>
                      <a:lnTo>
                        <a:pt x="45244" y="45244"/>
                      </a:lnTo>
                      <a:lnTo>
                        <a:pt x="235744" y="45244"/>
                      </a:lnTo>
                      <a:lnTo>
                        <a:pt x="235744" y="102394"/>
                      </a:lnTo>
                      <a:close/>
                      <a:moveTo>
                        <a:pt x="235744" y="197644"/>
                      </a:moveTo>
                      <a:lnTo>
                        <a:pt x="45244" y="197644"/>
                      </a:lnTo>
                      <a:lnTo>
                        <a:pt x="45244" y="140494"/>
                      </a:lnTo>
                      <a:lnTo>
                        <a:pt x="235744" y="140494"/>
                      </a:lnTo>
                      <a:lnTo>
                        <a:pt x="235744" y="197644"/>
                      </a:lnTo>
                      <a:close/>
                      <a:moveTo>
                        <a:pt x="140494" y="483394"/>
                      </a:moveTo>
                      <a:cubicBezTo>
                        <a:pt x="124301" y="483394"/>
                        <a:pt x="111919" y="471011"/>
                        <a:pt x="111919" y="454819"/>
                      </a:cubicBezTo>
                      <a:cubicBezTo>
                        <a:pt x="111919" y="438626"/>
                        <a:pt x="124301" y="426244"/>
                        <a:pt x="140494" y="426244"/>
                      </a:cubicBezTo>
                      <a:cubicBezTo>
                        <a:pt x="156686" y="426244"/>
                        <a:pt x="169069" y="438626"/>
                        <a:pt x="169069" y="454819"/>
                      </a:cubicBezTo>
                      <a:cubicBezTo>
                        <a:pt x="169069" y="471011"/>
                        <a:pt x="156686" y="483394"/>
                        <a:pt x="140494" y="483394"/>
                      </a:cubicBezTo>
                      <a:close/>
                      <a:moveTo>
                        <a:pt x="235744" y="7144"/>
                      </a:moveTo>
                      <a:lnTo>
                        <a:pt x="45244" y="7144"/>
                      </a:lnTo>
                      <a:cubicBezTo>
                        <a:pt x="24289" y="7144"/>
                        <a:pt x="7144" y="24289"/>
                        <a:pt x="7144" y="45244"/>
                      </a:cubicBezTo>
                      <a:lnTo>
                        <a:pt x="7144" y="502444"/>
                      </a:lnTo>
                      <a:cubicBezTo>
                        <a:pt x="7144" y="523399"/>
                        <a:pt x="24289" y="540544"/>
                        <a:pt x="45244" y="540544"/>
                      </a:cubicBezTo>
                      <a:lnTo>
                        <a:pt x="235744" y="540544"/>
                      </a:lnTo>
                      <a:cubicBezTo>
                        <a:pt x="256699" y="540544"/>
                        <a:pt x="273844" y="523399"/>
                        <a:pt x="273844" y="502444"/>
                      </a:cubicBezTo>
                      <a:lnTo>
                        <a:pt x="273844" y="45244"/>
                      </a:lnTo>
                      <a:cubicBezTo>
                        <a:pt x="273844" y="24289"/>
                        <a:pt x="256699" y="7144"/>
                        <a:pt x="235744" y="7144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94" name="Grupo 59">
                <a:extLst>
                  <a:ext uri="{FF2B5EF4-FFF2-40B4-BE49-F238E27FC236}">
                    <a16:creationId xmlns:a16="http://schemas.microsoft.com/office/drawing/2014/main" id="{4C3EF2B1-B0AD-4C7B-A1A4-E29AA7B94369}"/>
                  </a:ext>
                </a:extLst>
              </p:cNvPr>
              <p:cNvGrpSpPr/>
              <p:nvPr/>
            </p:nvGrpSpPr>
            <p:grpSpPr>
              <a:xfrm>
                <a:off x="9192416" y="3044011"/>
                <a:ext cx="544595" cy="997967"/>
                <a:chOff x="8581131" y="3868288"/>
                <a:chExt cx="544595" cy="997967"/>
              </a:xfrm>
            </p:grpSpPr>
            <p:sp>
              <p:nvSpPr>
                <p:cNvPr id="98" name="Rectángulo 60">
                  <a:extLst>
                    <a:ext uri="{FF2B5EF4-FFF2-40B4-BE49-F238E27FC236}">
                      <a16:creationId xmlns:a16="http://schemas.microsoft.com/office/drawing/2014/main" id="{EDAD517B-A637-4D95-A794-1F385F09B98D}"/>
                    </a:ext>
                  </a:extLst>
                </p:cNvPr>
                <p:cNvSpPr/>
                <p:nvPr/>
              </p:nvSpPr>
              <p:spPr>
                <a:xfrm>
                  <a:off x="8636963" y="3921953"/>
                  <a:ext cx="433361" cy="86073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99" name="Forma libre: forma 61">
                  <a:extLst>
                    <a:ext uri="{FF2B5EF4-FFF2-40B4-BE49-F238E27FC236}">
                      <a16:creationId xmlns:a16="http://schemas.microsoft.com/office/drawing/2014/main" id="{79C35A37-86BD-44A7-BAFB-1B50CDAB5A66}"/>
                    </a:ext>
                  </a:extLst>
                </p:cNvPr>
                <p:cNvSpPr/>
                <p:nvPr/>
              </p:nvSpPr>
              <p:spPr>
                <a:xfrm>
                  <a:off x="8581131" y="3868288"/>
                  <a:ext cx="544595" cy="997967"/>
                </a:xfrm>
                <a:custGeom>
                  <a:avLst/>
                  <a:gdLst>
                    <a:gd name="connsiteX0" fmla="*/ 235744 w 276225"/>
                    <a:gd name="connsiteY0" fmla="*/ 102394 h 542925"/>
                    <a:gd name="connsiteX1" fmla="*/ 45244 w 276225"/>
                    <a:gd name="connsiteY1" fmla="*/ 102394 h 542925"/>
                    <a:gd name="connsiteX2" fmla="*/ 45244 w 276225"/>
                    <a:gd name="connsiteY2" fmla="*/ 45244 h 542925"/>
                    <a:gd name="connsiteX3" fmla="*/ 235744 w 276225"/>
                    <a:gd name="connsiteY3" fmla="*/ 45244 h 542925"/>
                    <a:gd name="connsiteX4" fmla="*/ 235744 w 276225"/>
                    <a:gd name="connsiteY4" fmla="*/ 102394 h 542925"/>
                    <a:gd name="connsiteX5" fmla="*/ 235744 w 276225"/>
                    <a:gd name="connsiteY5" fmla="*/ 197644 h 542925"/>
                    <a:gd name="connsiteX6" fmla="*/ 45244 w 276225"/>
                    <a:gd name="connsiteY6" fmla="*/ 197644 h 542925"/>
                    <a:gd name="connsiteX7" fmla="*/ 45244 w 276225"/>
                    <a:gd name="connsiteY7" fmla="*/ 140494 h 542925"/>
                    <a:gd name="connsiteX8" fmla="*/ 235744 w 276225"/>
                    <a:gd name="connsiteY8" fmla="*/ 140494 h 542925"/>
                    <a:gd name="connsiteX9" fmla="*/ 235744 w 276225"/>
                    <a:gd name="connsiteY9" fmla="*/ 197644 h 542925"/>
                    <a:gd name="connsiteX10" fmla="*/ 140494 w 276225"/>
                    <a:gd name="connsiteY10" fmla="*/ 483394 h 542925"/>
                    <a:gd name="connsiteX11" fmla="*/ 111919 w 276225"/>
                    <a:gd name="connsiteY11" fmla="*/ 454819 h 542925"/>
                    <a:gd name="connsiteX12" fmla="*/ 140494 w 276225"/>
                    <a:gd name="connsiteY12" fmla="*/ 426244 h 542925"/>
                    <a:gd name="connsiteX13" fmla="*/ 169069 w 276225"/>
                    <a:gd name="connsiteY13" fmla="*/ 454819 h 542925"/>
                    <a:gd name="connsiteX14" fmla="*/ 140494 w 276225"/>
                    <a:gd name="connsiteY14" fmla="*/ 483394 h 542925"/>
                    <a:gd name="connsiteX15" fmla="*/ 235744 w 276225"/>
                    <a:gd name="connsiteY15" fmla="*/ 7144 h 542925"/>
                    <a:gd name="connsiteX16" fmla="*/ 45244 w 276225"/>
                    <a:gd name="connsiteY16" fmla="*/ 7144 h 542925"/>
                    <a:gd name="connsiteX17" fmla="*/ 7144 w 276225"/>
                    <a:gd name="connsiteY17" fmla="*/ 45244 h 542925"/>
                    <a:gd name="connsiteX18" fmla="*/ 7144 w 276225"/>
                    <a:gd name="connsiteY18" fmla="*/ 502444 h 542925"/>
                    <a:gd name="connsiteX19" fmla="*/ 45244 w 276225"/>
                    <a:gd name="connsiteY19" fmla="*/ 540544 h 542925"/>
                    <a:gd name="connsiteX20" fmla="*/ 235744 w 276225"/>
                    <a:gd name="connsiteY20" fmla="*/ 540544 h 542925"/>
                    <a:gd name="connsiteX21" fmla="*/ 273844 w 276225"/>
                    <a:gd name="connsiteY21" fmla="*/ 502444 h 542925"/>
                    <a:gd name="connsiteX22" fmla="*/ 273844 w 276225"/>
                    <a:gd name="connsiteY22" fmla="*/ 45244 h 542925"/>
                    <a:gd name="connsiteX23" fmla="*/ 235744 w 276225"/>
                    <a:gd name="connsiteY23" fmla="*/ 7144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76225" h="542925">
                      <a:moveTo>
                        <a:pt x="235744" y="102394"/>
                      </a:moveTo>
                      <a:lnTo>
                        <a:pt x="45244" y="102394"/>
                      </a:lnTo>
                      <a:lnTo>
                        <a:pt x="45244" y="45244"/>
                      </a:lnTo>
                      <a:lnTo>
                        <a:pt x="235744" y="45244"/>
                      </a:lnTo>
                      <a:lnTo>
                        <a:pt x="235744" y="102394"/>
                      </a:lnTo>
                      <a:close/>
                      <a:moveTo>
                        <a:pt x="235744" y="197644"/>
                      </a:moveTo>
                      <a:lnTo>
                        <a:pt x="45244" y="197644"/>
                      </a:lnTo>
                      <a:lnTo>
                        <a:pt x="45244" y="140494"/>
                      </a:lnTo>
                      <a:lnTo>
                        <a:pt x="235744" y="140494"/>
                      </a:lnTo>
                      <a:lnTo>
                        <a:pt x="235744" y="197644"/>
                      </a:lnTo>
                      <a:close/>
                      <a:moveTo>
                        <a:pt x="140494" y="483394"/>
                      </a:moveTo>
                      <a:cubicBezTo>
                        <a:pt x="124301" y="483394"/>
                        <a:pt x="111919" y="471011"/>
                        <a:pt x="111919" y="454819"/>
                      </a:cubicBezTo>
                      <a:cubicBezTo>
                        <a:pt x="111919" y="438626"/>
                        <a:pt x="124301" y="426244"/>
                        <a:pt x="140494" y="426244"/>
                      </a:cubicBezTo>
                      <a:cubicBezTo>
                        <a:pt x="156686" y="426244"/>
                        <a:pt x="169069" y="438626"/>
                        <a:pt x="169069" y="454819"/>
                      </a:cubicBezTo>
                      <a:cubicBezTo>
                        <a:pt x="169069" y="471011"/>
                        <a:pt x="156686" y="483394"/>
                        <a:pt x="140494" y="483394"/>
                      </a:cubicBezTo>
                      <a:close/>
                      <a:moveTo>
                        <a:pt x="235744" y="7144"/>
                      </a:moveTo>
                      <a:lnTo>
                        <a:pt x="45244" y="7144"/>
                      </a:lnTo>
                      <a:cubicBezTo>
                        <a:pt x="24289" y="7144"/>
                        <a:pt x="7144" y="24289"/>
                        <a:pt x="7144" y="45244"/>
                      </a:cubicBezTo>
                      <a:lnTo>
                        <a:pt x="7144" y="502444"/>
                      </a:lnTo>
                      <a:cubicBezTo>
                        <a:pt x="7144" y="523399"/>
                        <a:pt x="24289" y="540544"/>
                        <a:pt x="45244" y="540544"/>
                      </a:cubicBezTo>
                      <a:lnTo>
                        <a:pt x="235744" y="540544"/>
                      </a:lnTo>
                      <a:cubicBezTo>
                        <a:pt x="256699" y="540544"/>
                        <a:pt x="273844" y="523399"/>
                        <a:pt x="273844" y="502444"/>
                      </a:cubicBezTo>
                      <a:lnTo>
                        <a:pt x="273844" y="45244"/>
                      </a:lnTo>
                      <a:cubicBezTo>
                        <a:pt x="273844" y="24289"/>
                        <a:pt x="256699" y="7144"/>
                        <a:pt x="235744" y="7144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95" name="Grupo 62">
                <a:extLst>
                  <a:ext uri="{FF2B5EF4-FFF2-40B4-BE49-F238E27FC236}">
                    <a16:creationId xmlns:a16="http://schemas.microsoft.com/office/drawing/2014/main" id="{C83C387D-82BA-4CA9-9A01-3D0DFB869BA6}"/>
                  </a:ext>
                </a:extLst>
              </p:cNvPr>
              <p:cNvGrpSpPr/>
              <p:nvPr/>
            </p:nvGrpSpPr>
            <p:grpSpPr>
              <a:xfrm>
                <a:off x="9516551" y="2693342"/>
                <a:ext cx="544595" cy="997967"/>
                <a:chOff x="8581131" y="3868288"/>
                <a:chExt cx="544595" cy="997967"/>
              </a:xfrm>
            </p:grpSpPr>
            <p:sp>
              <p:nvSpPr>
                <p:cNvPr id="96" name="Rectángulo 63">
                  <a:extLst>
                    <a:ext uri="{FF2B5EF4-FFF2-40B4-BE49-F238E27FC236}">
                      <a16:creationId xmlns:a16="http://schemas.microsoft.com/office/drawing/2014/main" id="{CAE8E566-D655-457D-8D52-A0B88B83C893}"/>
                    </a:ext>
                  </a:extLst>
                </p:cNvPr>
                <p:cNvSpPr/>
                <p:nvPr/>
              </p:nvSpPr>
              <p:spPr>
                <a:xfrm>
                  <a:off x="8636963" y="3921953"/>
                  <a:ext cx="433361" cy="86073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97" name="Forma libre: forma 64">
                  <a:extLst>
                    <a:ext uri="{FF2B5EF4-FFF2-40B4-BE49-F238E27FC236}">
                      <a16:creationId xmlns:a16="http://schemas.microsoft.com/office/drawing/2014/main" id="{5FA94DC3-9639-4FAA-AFF6-FD339C35484F}"/>
                    </a:ext>
                  </a:extLst>
                </p:cNvPr>
                <p:cNvSpPr/>
                <p:nvPr/>
              </p:nvSpPr>
              <p:spPr>
                <a:xfrm>
                  <a:off x="8581131" y="3868288"/>
                  <a:ext cx="544595" cy="997967"/>
                </a:xfrm>
                <a:custGeom>
                  <a:avLst/>
                  <a:gdLst>
                    <a:gd name="connsiteX0" fmla="*/ 235744 w 276225"/>
                    <a:gd name="connsiteY0" fmla="*/ 102394 h 542925"/>
                    <a:gd name="connsiteX1" fmla="*/ 45244 w 276225"/>
                    <a:gd name="connsiteY1" fmla="*/ 102394 h 542925"/>
                    <a:gd name="connsiteX2" fmla="*/ 45244 w 276225"/>
                    <a:gd name="connsiteY2" fmla="*/ 45244 h 542925"/>
                    <a:gd name="connsiteX3" fmla="*/ 235744 w 276225"/>
                    <a:gd name="connsiteY3" fmla="*/ 45244 h 542925"/>
                    <a:gd name="connsiteX4" fmla="*/ 235744 w 276225"/>
                    <a:gd name="connsiteY4" fmla="*/ 102394 h 542925"/>
                    <a:gd name="connsiteX5" fmla="*/ 235744 w 276225"/>
                    <a:gd name="connsiteY5" fmla="*/ 197644 h 542925"/>
                    <a:gd name="connsiteX6" fmla="*/ 45244 w 276225"/>
                    <a:gd name="connsiteY6" fmla="*/ 197644 h 542925"/>
                    <a:gd name="connsiteX7" fmla="*/ 45244 w 276225"/>
                    <a:gd name="connsiteY7" fmla="*/ 140494 h 542925"/>
                    <a:gd name="connsiteX8" fmla="*/ 235744 w 276225"/>
                    <a:gd name="connsiteY8" fmla="*/ 140494 h 542925"/>
                    <a:gd name="connsiteX9" fmla="*/ 235744 w 276225"/>
                    <a:gd name="connsiteY9" fmla="*/ 197644 h 542925"/>
                    <a:gd name="connsiteX10" fmla="*/ 140494 w 276225"/>
                    <a:gd name="connsiteY10" fmla="*/ 483394 h 542925"/>
                    <a:gd name="connsiteX11" fmla="*/ 111919 w 276225"/>
                    <a:gd name="connsiteY11" fmla="*/ 454819 h 542925"/>
                    <a:gd name="connsiteX12" fmla="*/ 140494 w 276225"/>
                    <a:gd name="connsiteY12" fmla="*/ 426244 h 542925"/>
                    <a:gd name="connsiteX13" fmla="*/ 169069 w 276225"/>
                    <a:gd name="connsiteY13" fmla="*/ 454819 h 542925"/>
                    <a:gd name="connsiteX14" fmla="*/ 140494 w 276225"/>
                    <a:gd name="connsiteY14" fmla="*/ 483394 h 542925"/>
                    <a:gd name="connsiteX15" fmla="*/ 235744 w 276225"/>
                    <a:gd name="connsiteY15" fmla="*/ 7144 h 542925"/>
                    <a:gd name="connsiteX16" fmla="*/ 45244 w 276225"/>
                    <a:gd name="connsiteY16" fmla="*/ 7144 h 542925"/>
                    <a:gd name="connsiteX17" fmla="*/ 7144 w 276225"/>
                    <a:gd name="connsiteY17" fmla="*/ 45244 h 542925"/>
                    <a:gd name="connsiteX18" fmla="*/ 7144 w 276225"/>
                    <a:gd name="connsiteY18" fmla="*/ 502444 h 542925"/>
                    <a:gd name="connsiteX19" fmla="*/ 45244 w 276225"/>
                    <a:gd name="connsiteY19" fmla="*/ 540544 h 542925"/>
                    <a:gd name="connsiteX20" fmla="*/ 235744 w 276225"/>
                    <a:gd name="connsiteY20" fmla="*/ 540544 h 542925"/>
                    <a:gd name="connsiteX21" fmla="*/ 273844 w 276225"/>
                    <a:gd name="connsiteY21" fmla="*/ 502444 h 542925"/>
                    <a:gd name="connsiteX22" fmla="*/ 273844 w 276225"/>
                    <a:gd name="connsiteY22" fmla="*/ 45244 h 542925"/>
                    <a:gd name="connsiteX23" fmla="*/ 235744 w 276225"/>
                    <a:gd name="connsiteY23" fmla="*/ 7144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76225" h="542925">
                      <a:moveTo>
                        <a:pt x="235744" y="102394"/>
                      </a:moveTo>
                      <a:lnTo>
                        <a:pt x="45244" y="102394"/>
                      </a:lnTo>
                      <a:lnTo>
                        <a:pt x="45244" y="45244"/>
                      </a:lnTo>
                      <a:lnTo>
                        <a:pt x="235744" y="45244"/>
                      </a:lnTo>
                      <a:lnTo>
                        <a:pt x="235744" y="102394"/>
                      </a:lnTo>
                      <a:close/>
                      <a:moveTo>
                        <a:pt x="235744" y="197644"/>
                      </a:moveTo>
                      <a:lnTo>
                        <a:pt x="45244" y="197644"/>
                      </a:lnTo>
                      <a:lnTo>
                        <a:pt x="45244" y="140494"/>
                      </a:lnTo>
                      <a:lnTo>
                        <a:pt x="235744" y="140494"/>
                      </a:lnTo>
                      <a:lnTo>
                        <a:pt x="235744" y="197644"/>
                      </a:lnTo>
                      <a:close/>
                      <a:moveTo>
                        <a:pt x="140494" y="483394"/>
                      </a:moveTo>
                      <a:cubicBezTo>
                        <a:pt x="124301" y="483394"/>
                        <a:pt x="111919" y="471011"/>
                        <a:pt x="111919" y="454819"/>
                      </a:cubicBezTo>
                      <a:cubicBezTo>
                        <a:pt x="111919" y="438626"/>
                        <a:pt x="124301" y="426244"/>
                        <a:pt x="140494" y="426244"/>
                      </a:cubicBezTo>
                      <a:cubicBezTo>
                        <a:pt x="156686" y="426244"/>
                        <a:pt x="169069" y="438626"/>
                        <a:pt x="169069" y="454819"/>
                      </a:cubicBezTo>
                      <a:cubicBezTo>
                        <a:pt x="169069" y="471011"/>
                        <a:pt x="156686" y="483394"/>
                        <a:pt x="140494" y="483394"/>
                      </a:cubicBezTo>
                      <a:close/>
                      <a:moveTo>
                        <a:pt x="235744" y="7144"/>
                      </a:moveTo>
                      <a:lnTo>
                        <a:pt x="45244" y="7144"/>
                      </a:lnTo>
                      <a:cubicBezTo>
                        <a:pt x="24289" y="7144"/>
                        <a:pt x="7144" y="24289"/>
                        <a:pt x="7144" y="45244"/>
                      </a:cubicBezTo>
                      <a:lnTo>
                        <a:pt x="7144" y="502444"/>
                      </a:lnTo>
                      <a:cubicBezTo>
                        <a:pt x="7144" y="523399"/>
                        <a:pt x="24289" y="540544"/>
                        <a:pt x="45244" y="540544"/>
                      </a:cubicBezTo>
                      <a:lnTo>
                        <a:pt x="235744" y="540544"/>
                      </a:lnTo>
                      <a:cubicBezTo>
                        <a:pt x="256699" y="540544"/>
                        <a:pt x="273844" y="523399"/>
                        <a:pt x="273844" y="502444"/>
                      </a:cubicBezTo>
                      <a:lnTo>
                        <a:pt x="273844" y="45244"/>
                      </a:lnTo>
                      <a:cubicBezTo>
                        <a:pt x="273844" y="24289"/>
                        <a:pt x="256699" y="7144"/>
                        <a:pt x="235744" y="7144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76" name="Grupo 75">
              <a:extLst>
                <a:ext uri="{FF2B5EF4-FFF2-40B4-BE49-F238E27FC236}">
                  <a16:creationId xmlns:a16="http://schemas.microsoft.com/office/drawing/2014/main" id="{660D685B-92E1-426D-BD9B-9B9B7456BF8C}"/>
                </a:ext>
              </a:extLst>
            </p:cNvPr>
            <p:cNvGrpSpPr/>
            <p:nvPr/>
          </p:nvGrpSpPr>
          <p:grpSpPr>
            <a:xfrm>
              <a:off x="4435589" y="2794732"/>
              <a:ext cx="1779396" cy="439521"/>
              <a:chOff x="4437221" y="1880102"/>
              <a:chExt cx="1779396" cy="439521"/>
            </a:xfrm>
          </p:grpSpPr>
          <p:cxnSp>
            <p:nvCxnSpPr>
              <p:cNvPr id="89" name="Conector recto de flecha 76">
                <a:extLst>
                  <a:ext uri="{FF2B5EF4-FFF2-40B4-BE49-F238E27FC236}">
                    <a16:creationId xmlns:a16="http://schemas.microsoft.com/office/drawing/2014/main" id="{B3073E50-5A53-4809-974A-9450B282F78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37221" y="2316853"/>
                <a:ext cx="1779396" cy="277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" name="CuadroTexto 77">
                <a:extLst>
                  <a:ext uri="{FF2B5EF4-FFF2-40B4-BE49-F238E27FC236}">
                    <a16:creationId xmlns:a16="http://schemas.microsoft.com/office/drawing/2014/main" id="{CB275203-C697-4147-BDC7-782B1F16499C}"/>
                  </a:ext>
                </a:extLst>
              </p:cNvPr>
              <p:cNvSpPr txBox="1"/>
              <p:nvPr/>
            </p:nvSpPr>
            <p:spPr>
              <a:xfrm>
                <a:off x="4675282" y="1880102"/>
                <a:ext cx="134112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 smtClean="0"/>
                  <a:t>Request</a:t>
                </a:r>
                <a:endParaRPr lang="en-US" dirty="0"/>
              </a:p>
            </p:txBody>
          </p:sp>
        </p:grpSp>
        <p:grpSp>
          <p:nvGrpSpPr>
            <p:cNvPr id="77" name="Grupo 78">
              <a:extLst>
                <a:ext uri="{FF2B5EF4-FFF2-40B4-BE49-F238E27FC236}">
                  <a16:creationId xmlns:a16="http://schemas.microsoft.com/office/drawing/2014/main" id="{EA47A425-CA82-49DC-88FD-AF81A36751B3}"/>
                </a:ext>
              </a:extLst>
            </p:cNvPr>
            <p:cNvGrpSpPr/>
            <p:nvPr/>
          </p:nvGrpSpPr>
          <p:grpSpPr>
            <a:xfrm>
              <a:off x="4345253" y="3463586"/>
              <a:ext cx="1860600" cy="421200"/>
              <a:chOff x="4472326" y="2146514"/>
              <a:chExt cx="1716226" cy="421200"/>
            </a:xfrm>
          </p:grpSpPr>
          <p:cxnSp>
            <p:nvCxnSpPr>
              <p:cNvPr id="87" name="Conector recto de flecha 79">
                <a:extLst>
                  <a:ext uri="{FF2B5EF4-FFF2-40B4-BE49-F238E27FC236}">
                    <a16:creationId xmlns:a16="http://schemas.microsoft.com/office/drawing/2014/main" id="{7E98CB5E-5471-4AD8-9E34-BB37D928CC0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72326" y="2567714"/>
                <a:ext cx="1716226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CuadroTexto 80">
                <a:extLst>
                  <a:ext uri="{FF2B5EF4-FFF2-40B4-BE49-F238E27FC236}">
                    <a16:creationId xmlns:a16="http://schemas.microsoft.com/office/drawing/2014/main" id="{A5D594A3-A3E4-4431-A67D-F0C55C1F8888}"/>
                  </a:ext>
                </a:extLst>
              </p:cNvPr>
              <p:cNvSpPr txBox="1"/>
              <p:nvPr/>
            </p:nvSpPr>
            <p:spPr>
              <a:xfrm>
                <a:off x="4884344" y="2146514"/>
                <a:ext cx="98128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 smtClean="0"/>
                  <a:t>Data</a:t>
                </a:r>
                <a:endParaRPr lang="en-US" dirty="0"/>
              </a:p>
            </p:txBody>
          </p:sp>
        </p:grpSp>
        <p:sp>
          <p:nvSpPr>
            <p:cNvPr id="78" name="Nube 29">
              <a:extLst>
                <a:ext uri="{FF2B5EF4-FFF2-40B4-BE49-F238E27FC236}">
                  <a16:creationId xmlns:a16="http://schemas.microsoft.com/office/drawing/2014/main" id="{FC400E89-C552-417C-A6BC-06F16446E235}"/>
                </a:ext>
              </a:extLst>
            </p:cNvPr>
            <p:cNvSpPr/>
            <p:nvPr/>
          </p:nvSpPr>
          <p:spPr>
            <a:xfrm>
              <a:off x="2697728" y="2881878"/>
              <a:ext cx="1874443" cy="1385449"/>
            </a:xfrm>
            <a:prstGeom prst="cloud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CERN NETWORK</a:t>
              </a:r>
              <a:endParaRPr lang="en-US" dirty="0"/>
            </a:p>
          </p:txBody>
        </p:sp>
        <p:grpSp>
          <p:nvGrpSpPr>
            <p:cNvPr id="79" name="Grupo 97">
              <a:extLst>
                <a:ext uri="{FF2B5EF4-FFF2-40B4-BE49-F238E27FC236}">
                  <a16:creationId xmlns:a16="http://schemas.microsoft.com/office/drawing/2014/main" id="{C9B033AE-2897-4334-9F5D-259589D221CF}"/>
                </a:ext>
              </a:extLst>
            </p:cNvPr>
            <p:cNvGrpSpPr/>
            <p:nvPr/>
          </p:nvGrpSpPr>
          <p:grpSpPr>
            <a:xfrm>
              <a:off x="7084706" y="3494364"/>
              <a:ext cx="1920617" cy="408696"/>
              <a:chOff x="4457473" y="2532513"/>
              <a:chExt cx="1733183" cy="335987"/>
            </a:xfrm>
          </p:grpSpPr>
          <p:sp>
            <p:nvSpPr>
              <p:cNvPr id="86" name="CuadroTexto 99">
                <a:extLst>
                  <a:ext uri="{FF2B5EF4-FFF2-40B4-BE49-F238E27FC236}">
                    <a16:creationId xmlns:a16="http://schemas.microsoft.com/office/drawing/2014/main" id="{B227FDE2-871B-482E-9EAF-F92296386D0F}"/>
                  </a:ext>
                </a:extLst>
              </p:cNvPr>
              <p:cNvSpPr txBox="1"/>
              <p:nvPr/>
            </p:nvSpPr>
            <p:spPr>
              <a:xfrm>
                <a:off x="4457473" y="2532513"/>
                <a:ext cx="1733183" cy="32892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 smtClean="0"/>
                  <a:t>Data</a:t>
                </a:r>
                <a:endParaRPr lang="en-US" dirty="0"/>
              </a:p>
            </p:txBody>
          </p:sp>
          <p:cxnSp>
            <p:nvCxnSpPr>
              <p:cNvPr id="85" name="Conector recto de flecha 98">
                <a:extLst>
                  <a:ext uri="{FF2B5EF4-FFF2-40B4-BE49-F238E27FC236}">
                    <a16:creationId xmlns:a16="http://schemas.microsoft.com/office/drawing/2014/main" id="{C13DB8FB-9F50-43AC-B9AB-7B3270D6DF8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72326" y="2868500"/>
                <a:ext cx="1716226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0" name="Conector recto de flecha 104">
              <a:extLst>
                <a:ext uri="{FF2B5EF4-FFF2-40B4-BE49-F238E27FC236}">
                  <a16:creationId xmlns:a16="http://schemas.microsoft.com/office/drawing/2014/main" id="{BAA53F3B-31A6-4DB7-AA29-AA28ACF3B7A8}"/>
                </a:ext>
              </a:extLst>
            </p:cNvPr>
            <p:cNvCxnSpPr>
              <a:cxnSpLocks/>
              <a:endCxn id="64" idx="0"/>
            </p:cNvCxnSpPr>
            <p:nvPr/>
          </p:nvCxnSpPr>
          <p:spPr>
            <a:xfrm flipH="1">
              <a:off x="6650058" y="4290223"/>
              <a:ext cx="7582" cy="512272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CuadroTexto 107">
              <a:extLst>
                <a:ext uri="{FF2B5EF4-FFF2-40B4-BE49-F238E27FC236}">
                  <a16:creationId xmlns:a16="http://schemas.microsoft.com/office/drawing/2014/main" id="{3F3C143F-F62A-4EAB-B63A-ACD8005BAF18}"/>
                </a:ext>
              </a:extLst>
            </p:cNvPr>
            <p:cNvSpPr txBox="1"/>
            <p:nvPr/>
          </p:nvSpPr>
          <p:spPr>
            <a:xfrm>
              <a:off x="5875336" y="5673751"/>
              <a:ext cx="1516772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Settings Info.</a:t>
              </a:r>
            </a:p>
            <a:p>
              <a:pPr algn="ctr"/>
              <a:r>
                <a:rPr lang="en-US" sz="1600" b="1" dirty="0" smtClean="0"/>
                <a:t>(</a:t>
              </a:r>
              <a:r>
                <a:rPr lang="en-US" sz="1600" b="1" dirty="0" err="1" smtClean="0"/>
                <a:t>Json</a:t>
              </a:r>
              <a:r>
                <a:rPr lang="en-US" sz="1600" b="1" dirty="0" smtClean="0"/>
                <a:t> File)</a:t>
              </a:r>
              <a:endParaRPr lang="en-US" sz="1600" b="1" dirty="0"/>
            </a:p>
          </p:txBody>
        </p:sp>
        <p:grpSp>
          <p:nvGrpSpPr>
            <p:cNvPr id="82" name="Grupo 112">
              <a:extLst>
                <a:ext uri="{FF2B5EF4-FFF2-40B4-BE49-F238E27FC236}">
                  <a16:creationId xmlns:a16="http://schemas.microsoft.com/office/drawing/2014/main" id="{49D746CB-05EF-4C99-8895-03D79E871C03}"/>
                </a:ext>
              </a:extLst>
            </p:cNvPr>
            <p:cNvGrpSpPr/>
            <p:nvPr/>
          </p:nvGrpSpPr>
          <p:grpSpPr>
            <a:xfrm>
              <a:off x="7073587" y="2524366"/>
              <a:ext cx="1920617" cy="738710"/>
              <a:chOff x="4466302" y="2261209"/>
              <a:chExt cx="1733183" cy="607291"/>
            </a:xfrm>
          </p:grpSpPr>
          <p:sp>
            <p:nvSpPr>
              <p:cNvPr id="84" name="CuadroTexto 114">
                <a:extLst>
                  <a:ext uri="{FF2B5EF4-FFF2-40B4-BE49-F238E27FC236}">
                    <a16:creationId xmlns:a16="http://schemas.microsoft.com/office/drawing/2014/main" id="{F3DCD00B-9143-45F6-B035-C8B9BA6C7EF5}"/>
                  </a:ext>
                </a:extLst>
              </p:cNvPr>
              <p:cNvSpPr txBox="1"/>
              <p:nvPr/>
            </p:nvSpPr>
            <p:spPr>
              <a:xfrm>
                <a:off x="4466302" y="2261209"/>
                <a:ext cx="1733183" cy="58194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 smtClean="0"/>
                  <a:t>Subscription</a:t>
                </a:r>
                <a:r>
                  <a:rPr lang="en-US" dirty="0" smtClean="0"/>
                  <a:t> </a:t>
                </a:r>
                <a:r>
                  <a:rPr lang="en-US" sz="2000" dirty="0" smtClean="0"/>
                  <a:t>request</a:t>
                </a:r>
                <a:endParaRPr lang="en-US" dirty="0"/>
              </a:p>
            </p:txBody>
          </p:sp>
          <p:cxnSp>
            <p:nvCxnSpPr>
              <p:cNvPr id="83" name="Conector recto de flecha 113">
                <a:extLst>
                  <a:ext uri="{FF2B5EF4-FFF2-40B4-BE49-F238E27FC236}">
                    <a16:creationId xmlns:a16="http://schemas.microsoft.com/office/drawing/2014/main" id="{2E1787B4-4488-4C62-8D5F-556CACB67A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72326" y="2868500"/>
                <a:ext cx="1716226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6" name="TextBox 105"/>
          <p:cNvSpPr txBox="1"/>
          <p:nvPr/>
        </p:nvSpPr>
        <p:spPr>
          <a:xfrm>
            <a:off x="4763845" y="4076685"/>
            <a:ext cx="14384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 smtClean="0">
                <a:solidFill>
                  <a:srgbClr val="C00000"/>
                </a:solidFill>
              </a:rPr>
              <a:t>WebSocket</a:t>
            </a:r>
            <a:endParaRPr lang="fr-FR" sz="2000" dirty="0">
              <a:solidFill>
                <a:srgbClr val="C00000"/>
              </a:solidFill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710739" y="5354775"/>
            <a:ext cx="25969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 smtClean="0">
                <a:solidFill>
                  <a:srgbClr val="C00000"/>
                </a:solidFill>
              </a:rPr>
              <a:t>* Browser compatible + </a:t>
            </a:r>
            <a:r>
              <a:rPr lang="fr-FR" sz="2000" dirty="0">
                <a:solidFill>
                  <a:srgbClr val="C00000"/>
                </a:solidFill>
              </a:rPr>
              <a:t>A</a:t>
            </a:r>
            <a:r>
              <a:rPr lang="fr-FR" sz="2000" dirty="0" smtClean="0">
                <a:solidFill>
                  <a:srgbClr val="C00000"/>
                </a:solidFill>
              </a:rPr>
              <a:t>ndroid + iOS </a:t>
            </a:r>
          </a:p>
          <a:p>
            <a:pPr algn="ctr"/>
            <a:r>
              <a:rPr lang="fr-FR" sz="2000" dirty="0" smtClean="0">
                <a:solidFill>
                  <a:srgbClr val="C00000"/>
                </a:solidFill>
              </a:rPr>
              <a:t>(</a:t>
            </a:r>
            <a:r>
              <a:rPr lang="fr-FR" sz="2000" dirty="0" err="1" smtClean="0">
                <a:solidFill>
                  <a:srgbClr val="C00000"/>
                </a:solidFill>
              </a:rPr>
              <a:t>Except</a:t>
            </a:r>
            <a:r>
              <a:rPr lang="fr-FR" sz="2000" dirty="0" smtClean="0">
                <a:solidFill>
                  <a:srgbClr val="C00000"/>
                </a:solidFill>
              </a:rPr>
              <a:t> IE &amp; </a:t>
            </a:r>
            <a:r>
              <a:rPr lang="fr-FR" sz="2000" dirty="0" err="1" smtClean="0">
                <a:solidFill>
                  <a:srgbClr val="C00000"/>
                </a:solidFill>
              </a:rPr>
              <a:t>Edge</a:t>
            </a:r>
            <a:r>
              <a:rPr lang="fr-FR" sz="2000" dirty="0" smtClean="0">
                <a:solidFill>
                  <a:srgbClr val="C00000"/>
                </a:solidFill>
              </a:rPr>
              <a:t>)</a:t>
            </a:r>
            <a:endParaRPr lang="fr-FR" sz="2000" dirty="0">
              <a:solidFill>
                <a:srgbClr val="C00000"/>
              </a:solidFill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7464983" y="4076685"/>
            <a:ext cx="148081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rgbClr val="C00000"/>
                </a:solidFill>
              </a:rPr>
              <a:t>BE-CO JAPC</a:t>
            </a:r>
            <a:endParaRPr lang="fr-FR" sz="2000" dirty="0">
              <a:solidFill>
                <a:srgbClr val="C00000"/>
              </a:solidFill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695178" y="1221900"/>
            <a:ext cx="297568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HTML5, CSS3, </a:t>
            </a:r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Bootstrap4</a:t>
            </a:r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JavaScript, JQuery, </a:t>
            </a:r>
            <a:r>
              <a:rPr lang="en-US" sz="1400" dirty="0" err="1" smtClean="0">
                <a:solidFill>
                  <a:schemeClr val="accent6">
                    <a:lumMod val="75000"/>
                  </a:schemeClr>
                </a:solidFill>
              </a:rPr>
              <a:t>Flot</a:t>
            </a:r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 chart </a:t>
            </a:r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library </a:t>
            </a:r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and homemade components…</a:t>
            </a:r>
            <a:endParaRPr lang="fr-FR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4797523" y="1221900"/>
            <a:ext cx="24321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Java, </a:t>
            </a:r>
            <a:r>
              <a:rPr lang="en-US" sz="1400" dirty="0" err="1" smtClean="0">
                <a:solidFill>
                  <a:schemeClr val="accent6">
                    <a:lumMod val="75000"/>
                  </a:schemeClr>
                </a:solidFill>
              </a:rPr>
              <a:t>Japc</a:t>
            </a:r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, SQL, Tomcat Apache</a:t>
            </a:r>
            <a:endParaRPr lang="fr-FR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4325774" y="5038977"/>
            <a:ext cx="893415" cy="690396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chemeClr val="tx1"/>
                </a:solidFill>
              </a:rPr>
              <a:t>Setting</a:t>
            </a:r>
          </a:p>
          <a:p>
            <a:pPr algn="ctr"/>
            <a:r>
              <a:rPr lang="fr-FR" sz="1400" b="1" dirty="0" smtClean="0">
                <a:solidFill>
                  <a:schemeClr val="tx1"/>
                </a:solidFill>
              </a:rPr>
              <a:t>GUI</a:t>
            </a:r>
            <a:endParaRPr lang="fr-FR" b="1" dirty="0">
              <a:solidFill>
                <a:schemeClr val="tx1"/>
              </a:solidFill>
            </a:endParaRPr>
          </a:p>
        </p:txBody>
      </p:sp>
      <p:cxnSp>
        <p:nvCxnSpPr>
          <p:cNvPr id="56" name="Conector recto de flecha 113">
            <a:extLst>
              <a:ext uri="{FF2B5EF4-FFF2-40B4-BE49-F238E27FC236}">
                <a16:creationId xmlns:a16="http://schemas.microsoft.com/office/drawing/2014/main" id="{2E1787B4-4488-4C62-8D5F-556CACB67A22}"/>
              </a:ext>
            </a:extLst>
          </p:cNvPr>
          <p:cNvCxnSpPr>
            <a:cxnSpLocks/>
          </p:cNvCxnSpPr>
          <p:nvPr/>
        </p:nvCxnSpPr>
        <p:spPr>
          <a:xfrm>
            <a:off x="5330965" y="5319188"/>
            <a:ext cx="1021097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4441476" y="5776388"/>
            <a:ext cx="6185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rgbClr val="C00000"/>
                </a:solidFill>
              </a:rPr>
              <a:t>Java</a:t>
            </a:r>
            <a:endParaRPr lang="fr-FR" sz="2000" dirty="0">
              <a:solidFill>
                <a:srgbClr val="C00000"/>
              </a:solidFill>
            </a:endParaRPr>
          </a:p>
        </p:txBody>
      </p:sp>
      <p:cxnSp>
        <p:nvCxnSpPr>
          <p:cNvPr id="58" name="Conector recto de flecha 113">
            <a:extLst>
              <a:ext uri="{FF2B5EF4-FFF2-40B4-BE49-F238E27FC236}">
                <a16:creationId xmlns:a16="http://schemas.microsoft.com/office/drawing/2014/main" id="{2E1787B4-4488-4C62-8D5F-556CACB67A22}"/>
              </a:ext>
            </a:extLst>
          </p:cNvPr>
          <p:cNvCxnSpPr>
            <a:cxnSpLocks/>
          </p:cNvCxnSpPr>
          <p:nvPr/>
        </p:nvCxnSpPr>
        <p:spPr>
          <a:xfrm>
            <a:off x="5330668" y="5443179"/>
            <a:ext cx="1006442" cy="274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5939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838198" y="1074587"/>
            <a:ext cx="6711617" cy="231230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b="1" dirty="0" smtClean="0"/>
              <a:t>1. </a:t>
            </a:r>
            <a:r>
              <a:rPr lang="en-US" sz="3200" b="1" dirty="0"/>
              <a:t>Subscription pre-defined by </a:t>
            </a:r>
            <a:r>
              <a:rPr lang="en-US" sz="3200" b="1" dirty="0" smtClean="0"/>
              <a:t>setting</a:t>
            </a:r>
            <a:endParaRPr lang="en-US" sz="3200" b="1" dirty="0"/>
          </a:p>
          <a:p>
            <a:pPr marL="0" indent="0" algn="just">
              <a:buNone/>
            </a:pPr>
            <a:r>
              <a:rPr lang="en-US" sz="3200" dirty="0"/>
              <a:t>Pre-defined user subscription setting including multiple options (FESA fields, timing, chart options…).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b="1" dirty="0" err="1"/>
              <a:t>Fesa</a:t>
            </a:r>
            <a:r>
              <a:rPr lang="en-GB" b="1" dirty="0"/>
              <a:t> Web </a:t>
            </a:r>
            <a:r>
              <a:rPr lang="en-GB" dirty="0"/>
              <a:t>| CERN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010B41B-1187-4EA2-B5C0-8C24B505909E}" type="slidenum">
              <a:rPr lang="en-GB" smtClean="0"/>
              <a:pPr/>
              <a:t>4</a:t>
            </a:fld>
            <a:r>
              <a:rPr lang="en-GB" dirty="0" smtClean="0"/>
              <a:t>/7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Types of subscriptions</a:t>
            </a:r>
            <a:endParaRPr lang="en-GB" sz="4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0534" y="3155629"/>
            <a:ext cx="2060413" cy="30322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0683" y="1461479"/>
            <a:ext cx="4026023" cy="117343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Content Placeholder 6"/>
          <p:cNvSpPr>
            <a:spLocks noGrp="1"/>
          </p:cNvSpPr>
          <p:nvPr>
            <p:ph sz="half" idx="1"/>
          </p:nvPr>
        </p:nvSpPr>
        <p:spPr>
          <a:xfrm>
            <a:off x="838199" y="3462358"/>
            <a:ext cx="8271165" cy="259554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b="1" dirty="0" smtClean="0"/>
              <a:t>2. </a:t>
            </a:r>
            <a:r>
              <a:rPr lang="en-US" sz="3200" b="1" dirty="0"/>
              <a:t>On-demand subscription</a:t>
            </a:r>
          </a:p>
          <a:p>
            <a:pPr marL="0" indent="0" algn="just">
              <a:buNone/>
            </a:pPr>
            <a:r>
              <a:rPr lang="en-GB" sz="3200" dirty="0"/>
              <a:t>Specific panel to make on-demand request using the FESA device, the property, the field name and if necessary the cycle.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262379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fields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67912"/>
            <a:ext cx="10515600" cy="2974700"/>
          </a:xfrm>
        </p:spPr>
        <p:txBody>
          <a:bodyPr>
            <a:noAutofit/>
          </a:bodyPr>
          <a:lstStyle/>
          <a:p>
            <a:r>
              <a:rPr lang="en-US" sz="3000" dirty="0" smtClean="0"/>
              <a:t>Accept strings and numerical values.</a:t>
            </a:r>
            <a:endParaRPr lang="en-GB" sz="3000" dirty="0" smtClean="0"/>
          </a:p>
          <a:p>
            <a:r>
              <a:rPr lang="en-GB" sz="3000" dirty="0" smtClean="0"/>
              <a:t>Data can be received as:</a:t>
            </a:r>
            <a:endParaRPr lang="en-GB" sz="3000" dirty="0"/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3000" dirty="0" smtClean="0"/>
              <a:t>Scalar (</a:t>
            </a:r>
            <a:r>
              <a:rPr lang="en-US" sz="3000" dirty="0"/>
              <a:t>single </a:t>
            </a:r>
            <a:r>
              <a:rPr lang="en-US" sz="3000" dirty="0" smtClean="0"/>
              <a:t>value),</a:t>
            </a:r>
            <a:endParaRPr lang="en-US" sz="3000" dirty="0"/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3000" dirty="0" smtClean="0"/>
              <a:t>1D Array, 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3000" dirty="0" smtClean="0"/>
              <a:t>2D Arrays.</a:t>
            </a:r>
            <a:endParaRPr lang="en-GB" sz="3000" dirty="0"/>
          </a:p>
          <a:p>
            <a:pPr>
              <a:spcAft>
                <a:spcPts val="1000"/>
              </a:spcAft>
            </a:pPr>
            <a:r>
              <a:rPr lang="en-GB" sz="3000" dirty="0"/>
              <a:t>Display per type of field</a:t>
            </a:r>
            <a:r>
              <a:rPr lang="en-GB" sz="2800" dirty="0"/>
              <a:t>: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010B41B-1187-4EA2-B5C0-8C24B505909E}" type="slidenum">
              <a:rPr lang="en-GB" smtClean="0"/>
              <a:pPr/>
              <a:t>5</a:t>
            </a:fld>
            <a:r>
              <a:rPr lang="en-GB" dirty="0" smtClean="0"/>
              <a:t>/7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b="1" dirty="0" err="1"/>
              <a:t>Fesa</a:t>
            </a:r>
            <a:r>
              <a:rPr lang="en-GB" b="1" dirty="0"/>
              <a:t> Web </a:t>
            </a:r>
            <a:r>
              <a:rPr lang="en-GB" dirty="0"/>
              <a:t>| CERN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838200" y="4123090"/>
            <a:ext cx="10961971" cy="2117929"/>
            <a:chOff x="838200" y="3871268"/>
            <a:chExt cx="10961971" cy="2117929"/>
          </a:xfrm>
        </p:grpSpPr>
        <p:grpSp>
          <p:nvGrpSpPr>
            <p:cNvPr id="10" name="Group 9"/>
            <p:cNvGrpSpPr/>
            <p:nvPr/>
          </p:nvGrpSpPr>
          <p:grpSpPr>
            <a:xfrm>
              <a:off x="838200" y="4244516"/>
              <a:ext cx="10961971" cy="1744681"/>
              <a:chOff x="838200" y="3946491"/>
              <a:chExt cx="10961971" cy="1744681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42437" y="3952832"/>
                <a:ext cx="2551176" cy="1729611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45716" y="3946492"/>
                <a:ext cx="2551176" cy="1735951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8200" y="3952832"/>
                <a:ext cx="2552134" cy="1738340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248995" y="3946491"/>
                <a:ext cx="2551176" cy="1735950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</p:grpSp>
        <p:sp>
          <p:nvSpPr>
            <p:cNvPr id="11" name="TextBox 10"/>
            <p:cNvSpPr txBox="1"/>
            <p:nvPr/>
          </p:nvSpPr>
          <p:spPr>
            <a:xfrm>
              <a:off x="1125672" y="3871268"/>
              <a:ext cx="19830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Single value (label)</a:t>
              </a:r>
              <a:endParaRPr lang="en-GB" b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565206" y="3871268"/>
              <a:ext cx="7056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/>
                <a:t>Chart</a:t>
              </a:r>
              <a:endParaRPr lang="en-GB" b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336873" y="3871268"/>
              <a:ext cx="7688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/>
                <a:t>Image</a:t>
              </a:r>
              <a:endParaRPr lang="en-GB" b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0178934" y="3881525"/>
              <a:ext cx="6898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/>
                <a:t>Table</a:t>
              </a:r>
              <a:endParaRPr lang="en-GB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10885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Users test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010B41B-1187-4EA2-B5C0-8C24B505909E}" type="slidenum">
              <a:rPr lang="en-GB" smtClean="0"/>
              <a:pPr/>
              <a:t>6</a:t>
            </a:fld>
            <a:r>
              <a:rPr lang="en-GB" dirty="0" smtClean="0"/>
              <a:t>/7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b="1" dirty="0" err="1"/>
              <a:t>Fesa</a:t>
            </a:r>
            <a:r>
              <a:rPr lang="en-GB" b="1" dirty="0"/>
              <a:t> Web </a:t>
            </a:r>
            <a:r>
              <a:rPr lang="en-GB" dirty="0"/>
              <a:t>| CERN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38200" y="4152183"/>
            <a:ext cx="10515600" cy="5426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002463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What is </a:t>
            </a:r>
            <a:r>
              <a:rPr lang="en-US" dirty="0" smtClean="0"/>
              <a:t>missing?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838200" y="4734423"/>
            <a:ext cx="10515600" cy="23768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3200" dirty="0"/>
              <a:t>Security access but solution found (</a:t>
            </a:r>
            <a:r>
              <a:rPr lang="en-US" sz="3200" dirty="0" err="1"/>
              <a:t>sso</a:t>
            </a:r>
            <a:r>
              <a:rPr lang="en-US" sz="3200" dirty="0"/>
              <a:t>),</a:t>
            </a:r>
            <a:endParaRPr lang="en-GB" sz="32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3200" dirty="0"/>
              <a:t>Custom data range (chart scale),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3200" dirty="0" smtClean="0"/>
              <a:t>Selection </a:t>
            </a:r>
            <a:r>
              <a:rPr lang="en-US" sz="3200" dirty="0"/>
              <a:t>of chart type (lines, points, bars…)</a:t>
            </a:r>
            <a:endParaRPr lang="en-GB" sz="3200" dirty="0"/>
          </a:p>
          <a:p>
            <a:pPr marL="0" indent="0">
              <a:buFont typeface="Arial" panose="020B0604020202020204" pitchFamily="34" charset="0"/>
              <a:buNone/>
            </a:pPr>
            <a:endParaRPr lang="en-GB" sz="3200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838200" y="1067912"/>
            <a:ext cx="10515600" cy="2972441"/>
          </a:xfrm>
        </p:spPr>
        <p:txBody>
          <a:bodyPr>
            <a:normAutofit fontScale="77500" lnSpcReduction="20000"/>
          </a:bodyPr>
          <a:lstStyle/>
          <a:p>
            <a:pPr>
              <a:buFontTx/>
              <a:buChar char="-"/>
            </a:pPr>
            <a:r>
              <a:rPr lang="en-GB" sz="3200" dirty="0" smtClean="0"/>
              <a:t>10 people: BI-EA, BI-SW, CO, EN-EA-LE and users</a:t>
            </a:r>
            <a:endParaRPr lang="en-GB" sz="3200" dirty="0"/>
          </a:p>
          <a:p>
            <a:pPr>
              <a:buFontTx/>
              <a:buChar char="-"/>
            </a:pPr>
            <a:r>
              <a:rPr lang="en-GB" sz="3200" dirty="0" smtClean="0"/>
              <a:t>To replace number of Java GUIs for CERN Neutrino Platform (Dune)</a:t>
            </a:r>
            <a:endParaRPr lang="en-GB" sz="3200" dirty="0"/>
          </a:p>
          <a:p>
            <a:pPr>
              <a:buFontTx/>
              <a:buChar char="-"/>
            </a:pPr>
            <a:r>
              <a:rPr lang="en-GB" sz="3200" dirty="0" smtClean="0"/>
              <a:t>Feedback from the users :</a:t>
            </a:r>
          </a:p>
          <a:p>
            <a:pPr marL="0" indent="0">
              <a:buNone/>
            </a:pPr>
            <a:r>
              <a:rPr lang="en-GB" sz="2800" i="1" dirty="0"/>
              <a:t>The main </a:t>
            </a:r>
            <a:r>
              <a:rPr lang="en-GB" sz="2800" i="1" dirty="0" smtClean="0"/>
              <a:t>improvements </a:t>
            </a:r>
            <a:r>
              <a:rPr lang="en-GB" sz="2800" i="1" dirty="0"/>
              <a:t>over the Java programs </a:t>
            </a:r>
            <a:r>
              <a:rPr lang="en-GB" sz="2800" i="1" dirty="0" smtClean="0"/>
              <a:t>were:</a:t>
            </a:r>
            <a:endParaRPr lang="en-GB" sz="2800" i="1" dirty="0"/>
          </a:p>
          <a:p>
            <a:r>
              <a:rPr lang="en-GB" sz="2800" i="1" dirty="0" smtClean="0"/>
              <a:t>The </a:t>
            </a:r>
            <a:r>
              <a:rPr lang="en-GB" sz="2800" i="1" dirty="0"/>
              <a:t>speed of loading a web page compared to starting a </a:t>
            </a:r>
            <a:r>
              <a:rPr lang="en-GB" sz="2800" i="1" dirty="0" smtClean="0"/>
              <a:t>Java </a:t>
            </a:r>
            <a:r>
              <a:rPr lang="en-GB" sz="2800" i="1" dirty="0"/>
              <a:t>program.</a:t>
            </a:r>
          </a:p>
          <a:p>
            <a:r>
              <a:rPr lang="en-GB" sz="2800" i="1" dirty="0" smtClean="0"/>
              <a:t>Ability </a:t>
            </a:r>
            <a:r>
              <a:rPr lang="en-GB" sz="2800" i="1" dirty="0"/>
              <a:t>to run on </a:t>
            </a:r>
            <a:r>
              <a:rPr lang="en-GB" sz="2800" i="1" dirty="0" smtClean="0"/>
              <a:t>GPN </a:t>
            </a:r>
            <a:r>
              <a:rPr lang="en-GB" sz="2800" i="1" dirty="0"/>
              <a:t>computers. </a:t>
            </a:r>
          </a:p>
          <a:p>
            <a:r>
              <a:rPr lang="en-GB" sz="2800" i="1" dirty="0" smtClean="0"/>
              <a:t>The </a:t>
            </a:r>
            <a:r>
              <a:rPr lang="en-GB" sz="2800" i="1" dirty="0"/>
              <a:t>speed which at data fields could be added and removed from the </a:t>
            </a:r>
            <a:r>
              <a:rPr lang="en-GB" sz="2800" i="1" dirty="0" smtClean="0"/>
              <a:t>display during </a:t>
            </a:r>
            <a:r>
              <a:rPr lang="en-GB" sz="2800" i="1" dirty="0"/>
              <a:t>the commissioning of new </a:t>
            </a:r>
            <a:r>
              <a:rPr lang="en-GB" sz="2800" i="1" dirty="0" smtClean="0"/>
              <a:t>equipment.</a:t>
            </a:r>
            <a:endParaRPr lang="en-GB" sz="2800" i="1" dirty="0"/>
          </a:p>
          <a:p>
            <a:pPr>
              <a:buFontTx/>
              <a:buChar char="-"/>
            </a:pPr>
            <a:endParaRPr lang="en-GB" sz="3200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933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 and Test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067912"/>
            <a:ext cx="10748211" cy="3774231"/>
          </a:xfrm>
        </p:spPr>
        <p:txBody>
          <a:bodyPr>
            <a:normAutofit lnSpcReduction="10000"/>
          </a:bodyPr>
          <a:lstStyle/>
          <a:p>
            <a:r>
              <a:rPr lang="en-GB" sz="3200" dirty="0"/>
              <a:t>N clients share a single subscription per device/property,</a:t>
            </a:r>
          </a:p>
          <a:p>
            <a:r>
              <a:rPr lang="en-GB" sz="3200" dirty="0"/>
              <a:t>Data compression for arrays &gt; 5000 points</a:t>
            </a:r>
            <a:r>
              <a:rPr lang="en-GB" sz="3200" dirty="0" smtClean="0"/>
              <a:t>,</a:t>
            </a:r>
            <a:endParaRPr lang="en-GB" sz="3200" dirty="0"/>
          </a:p>
          <a:p>
            <a:r>
              <a:rPr lang="en-GB" sz="3200" dirty="0" smtClean="0"/>
              <a:t>Chart </a:t>
            </a:r>
            <a:r>
              <a:rPr lang="en-GB" sz="3200" dirty="0"/>
              <a:t>refreshing rate up to </a:t>
            </a:r>
            <a:r>
              <a:rPr lang="en-GB" sz="3200" dirty="0" smtClean="0"/>
              <a:t>10Hz, </a:t>
            </a:r>
          </a:p>
          <a:p>
            <a:r>
              <a:rPr lang="en-GB" sz="3200" dirty="0" smtClean="0"/>
              <a:t>Multiple </a:t>
            </a:r>
            <a:r>
              <a:rPr lang="en-GB" sz="3200" dirty="0"/>
              <a:t>charts tested with more than 100,000 </a:t>
            </a:r>
            <a:r>
              <a:rPr lang="en-GB" sz="3200" dirty="0" smtClean="0"/>
              <a:t>points,</a:t>
            </a:r>
            <a:endParaRPr lang="en-GB" sz="3200" dirty="0"/>
          </a:p>
          <a:p>
            <a:r>
              <a:rPr lang="en-GB" sz="3200" dirty="0" smtClean="0"/>
              <a:t>Test with 30 </a:t>
            </a:r>
            <a:r>
              <a:rPr lang="en-GB" sz="3200" dirty="0"/>
              <a:t>different clients connected </a:t>
            </a:r>
            <a:r>
              <a:rPr lang="en-GB" sz="3200" dirty="0" smtClean="0"/>
              <a:t>at </a:t>
            </a:r>
            <a:r>
              <a:rPr lang="en-GB" sz="3200" dirty="0"/>
              <a:t>the same time,</a:t>
            </a:r>
          </a:p>
          <a:p>
            <a:r>
              <a:rPr lang="en-GB" sz="3200" dirty="0"/>
              <a:t>Mobile display running </a:t>
            </a:r>
            <a:r>
              <a:rPr lang="en-GB" sz="3200" dirty="0" smtClean="0"/>
              <a:t>smoothly,</a:t>
            </a:r>
            <a:endParaRPr lang="en-GB" sz="3200" dirty="0"/>
          </a:p>
          <a:p>
            <a:r>
              <a:rPr lang="en-GB" sz="3200" dirty="0"/>
              <a:t>Direct access to subscriptions by </a:t>
            </a:r>
            <a:r>
              <a:rPr lang="en-GB" sz="3200" dirty="0" smtClean="0"/>
              <a:t>URL.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010B41B-1187-4EA2-B5C0-8C24B505909E}" type="slidenum">
              <a:rPr lang="en-GB" smtClean="0"/>
              <a:pPr/>
              <a:t>7</a:t>
            </a:fld>
            <a:r>
              <a:rPr lang="en-GB" dirty="0" smtClean="0"/>
              <a:t>/7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b="1" dirty="0" err="1"/>
              <a:t>Fesa</a:t>
            </a:r>
            <a:r>
              <a:rPr lang="en-GB" b="1" dirty="0"/>
              <a:t> Web </a:t>
            </a:r>
            <a:r>
              <a:rPr lang="en-GB" dirty="0"/>
              <a:t>| CERN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38200" y="5059710"/>
            <a:ext cx="10515600" cy="5426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rgbClr val="002463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sz="4000" dirty="0"/>
              <a:t>Where to find it?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257299" y="5602311"/>
            <a:ext cx="5434263" cy="6924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3600" u="sng" dirty="0">
                <a:hlinkClick r:id="rId2"/>
              </a:rPr>
              <a:t>http://fesaweb</a:t>
            </a:r>
            <a:endParaRPr lang="en-GB" sz="2000" dirty="0"/>
          </a:p>
          <a:p>
            <a:pPr marL="0" indent="0">
              <a:buNone/>
            </a:pP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406278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-FesaWeb-Sty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stion-template.pptx" id="{39C7D9D8-B810-4FE2-A4C1-DF805DE33DE0}" vid="{018F0E6A-8DA9-4CC9-9310-3FE030C5295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1932</TotalTime>
  <Words>399</Words>
  <Application>Microsoft Office PowerPoint</Application>
  <PresentationFormat>Widescreen</PresentationFormat>
  <Paragraphs>79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Wingdings</vt:lpstr>
      <vt:lpstr>Cern-FesaWeb-Style</vt:lpstr>
      <vt:lpstr>Fesa Web | CERN</vt:lpstr>
      <vt:lpstr>Context</vt:lpstr>
      <vt:lpstr>How does it work?</vt:lpstr>
      <vt:lpstr>Types of subscriptions</vt:lpstr>
      <vt:lpstr>Types of fields</vt:lpstr>
      <vt:lpstr>Users test</vt:lpstr>
      <vt:lpstr>Performance and Test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Jordi Ustrell Garrigos</dc:creator>
  <cp:lastModifiedBy>Jordi Ustrell Garrigos</cp:lastModifiedBy>
  <cp:revision>141</cp:revision>
  <dcterms:created xsi:type="dcterms:W3CDTF">2018-10-25T07:07:37Z</dcterms:created>
  <dcterms:modified xsi:type="dcterms:W3CDTF">2018-11-13T10:45:32Z</dcterms:modified>
</cp:coreProperties>
</file>