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28"/>
  </p:notesMasterIdLst>
  <p:sldIdLst>
    <p:sldId id="256" r:id="rId3"/>
    <p:sldId id="257" r:id="rId4"/>
    <p:sldId id="258" r:id="rId5"/>
    <p:sldId id="288" r:id="rId6"/>
    <p:sldId id="264" r:id="rId7"/>
    <p:sldId id="289" r:id="rId8"/>
    <p:sldId id="290" r:id="rId9"/>
    <p:sldId id="291" r:id="rId10"/>
    <p:sldId id="276" r:id="rId11"/>
    <p:sldId id="281" r:id="rId12"/>
    <p:sldId id="273" r:id="rId13"/>
    <p:sldId id="292" r:id="rId14"/>
    <p:sldId id="261" r:id="rId15"/>
    <p:sldId id="294" r:id="rId16"/>
    <p:sldId id="284" r:id="rId17"/>
    <p:sldId id="283" r:id="rId18"/>
    <p:sldId id="295" r:id="rId19"/>
    <p:sldId id="296" r:id="rId20"/>
    <p:sldId id="268" r:id="rId21"/>
    <p:sldId id="286" r:id="rId22"/>
    <p:sldId id="272" r:id="rId23"/>
    <p:sldId id="277" r:id="rId24"/>
    <p:sldId id="287" r:id="rId25"/>
    <p:sldId id="282" r:id="rId26"/>
    <p:sldId id="29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24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907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1BFE8-0DEA-4033-B8EC-06739AD4386A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945ED-E7DA-4DE4-A59B-E97FC709D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99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1" y="1066802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2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0B2595F-0A8A-4905-A385-8DE94869C4F4}" type="datetime1">
              <a:rPr lang="en-GB" smtClean="0"/>
              <a:t>27/03/2019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1" y="6313803"/>
            <a:ext cx="475881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9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117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2"/>
            <a:ext cx="609600" cy="53918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0C8A7-7912-48AE-9208-DF7B639DD68D}" type="datetime1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918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4038600" cy="52117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2"/>
            <a:ext cx="4038600" cy="52117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marL="257175" lvl="0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Edit Master text styles</a:t>
            </a:r>
          </a:p>
          <a:p>
            <a:pPr marL="257175" lvl="1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Second level</a:t>
            </a:r>
          </a:p>
          <a:p>
            <a:pPr marL="257175" lvl="2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Third level</a:t>
            </a:r>
          </a:p>
          <a:p>
            <a:pPr marL="257175" lvl="3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Fourth level</a:t>
            </a:r>
          </a:p>
          <a:p>
            <a:pPr marL="257175" lvl="4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2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2"/>
            <a:ext cx="21336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2"/>
            <a:ext cx="1905000" cy="365125"/>
          </a:xfrm>
        </p:spPr>
        <p:txBody>
          <a:bodyPr/>
          <a:lstStyle/>
          <a:p>
            <a:fld id="{B2D42CCE-8D12-4E0F-A342-4B65C85C8500}" type="datetime1">
              <a:rPr lang="en-GB" smtClean="0"/>
              <a:t>27/03/2019</a:t>
            </a:fld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2"/>
            <a:ext cx="6096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24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2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3243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49854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27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2"/>
            <a:ext cx="1905000" cy="365125"/>
          </a:xfrm>
        </p:spPr>
        <p:txBody>
          <a:bodyPr/>
          <a:lstStyle/>
          <a:p>
            <a:fld id="{0F86E865-BB6C-4649-A526-9C59E7E555BC}" type="datetime1">
              <a:rPr lang="en-GB" smtClean="0"/>
              <a:t>27/03/2019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4525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2"/>
            <a:ext cx="10668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604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2"/>
            <a:ext cx="11430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0715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2"/>
            <a:ext cx="10668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717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3F70A-E0B1-44D2-AB3B-4D813316FFA2}" type="datetime1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3673A-B3FB-4186-A0C4-0BD74F173C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97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9C39-1B18-41DB-B190-6CAC05B82648}" type="datetime1">
              <a:rPr lang="en-GB" smtClean="0"/>
              <a:t>27/03/2019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0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intel.com/en-us/vtune-amplifier-cookbook-top-down-microarchitecture-analysis-method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XGntJ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ocs.google.com/document/d/1dC2Bbt_pUb6xcLlpN2ymR2Mw4wEQs0drtjlW3b4GY3Y/edit?usp=shar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goo.gl/97HX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oo.gl/ctiMkE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docs.google.com/spreadsheets/d/12bmAPWUzsZrDtptJTfGyR-Rw8wPv5D8U3tbNSwDNbJo/edit?usp=shar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973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hub.com/HSF/prmo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google.com/document/d/1dcfoc43GvHP6wTPgbUDwkljceNpvCqI7C5KSEkj99Wc/edit?usp=sharing" TargetMode="External"/><Relationship Id="rId3" Type="http://schemas.openxmlformats.org/officeDocument/2006/relationships/hyperlink" Target="https://gitlab.cern.ch/hep-benchmarks/hep-workloads/tree/qa/alice/gen-sim" TargetMode="External"/><Relationship Id="rId7" Type="http://schemas.openxmlformats.org/officeDocument/2006/relationships/hyperlink" Target="https://gitlab.cern.ch/hep-benchmarks/hep-workloads/tree/qa/cms/gen-sim" TargetMode="External"/><Relationship Id="rId2" Type="http://schemas.openxmlformats.org/officeDocument/2006/relationships/hyperlink" Target="http://alimonitor.cern.ch/download/benchmark.tar.g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document/d/1k6K4HHUrVdy3EFSM_QUNvECDslwxydE5L42zpFyjOY0/edit?usp=sharing" TargetMode="External"/><Relationship Id="rId5" Type="http://schemas.openxmlformats.org/officeDocument/2006/relationships/hyperlink" Target="https://gitlab.cern.ch/hep-benchmarks/hep-workloads/tree/qa/atlas/sim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s://docs.google.com/document/d/1MH2sX-cczMR2Il-qS8Rq758835FRclnkAcNawu13Dls/edit?usp=sharing" TargetMode="External"/><Relationship Id="rId9" Type="http://schemas.openxmlformats.org/officeDocument/2006/relationships/hyperlink" Target="https://gitlab.cern.ch/hep-benchmarks/hep-workloads/tree/qa/lhcb/gen-si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76631" y="1066802"/>
            <a:ext cx="6373106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Cost and system performance modelling in WLCG and HSF: an update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45285" y="2800350"/>
            <a:ext cx="6441452" cy="457200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Andrea </a:t>
            </a:r>
            <a:r>
              <a:rPr lang="en-GB" dirty="0" smtClean="0"/>
              <a:t>P. </a:t>
            </a:r>
            <a:r>
              <a:rPr lang="en-GB" dirty="0" err="1" smtClean="0"/>
              <a:t>Sciabà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on behalf of the HSF/WLCG Systems performance and cost modelling WG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1752600" y="3429000"/>
            <a:ext cx="3124200" cy="5334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HEPiX</a:t>
            </a:r>
            <a:r>
              <a:rPr lang="en-US" dirty="0" smtClean="0"/>
              <a:t> Spring 2019 Workshop</a:t>
            </a:r>
            <a:endParaRPr lang="en-US" dirty="0"/>
          </a:p>
          <a:p>
            <a:r>
              <a:rPr lang="en-US" dirty="0" smtClean="0"/>
              <a:t>La Jolla, 25-29 </a:t>
            </a:r>
            <a:r>
              <a:rPr lang="en-US" dirty="0"/>
              <a:t>March 2019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721" y="6149494"/>
            <a:ext cx="926141" cy="70850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290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7" y="1539966"/>
            <a:ext cx="8382000" cy="423249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Trident plots: ATLAS Geant4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177143" y="2281646"/>
            <a:ext cx="5934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Little IO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425790" y="2858115"/>
            <a:ext cx="15424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Inefficient memory access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473859" y="4262846"/>
            <a:ext cx="1611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~50% time on compute ops</a:t>
            </a:r>
            <a:endParaRPr lang="en-GB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5854412" y="4117837"/>
            <a:ext cx="22124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Low IPC (vectorization not much used)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071178" y="5105737"/>
            <a:ext cx="15488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Reasonably well balanced</a:t>
            </a:r>
            <a:endParaRPr lang="en-GB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870857" y="5991497"/>
            <a:ext cx="2751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More on top-down analysis </a:t>
            </a:r>
            <a:r>
              <a:rPr lang="en-US" sz="1400" dirty="0">
                <a:hlinkClick r:id="rId3"/>
              </a:rPr>
              <a:t>here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9904" y="5886994"/>
            <a:ext cx="2759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Source: </a:t>
            </a:r>
            <a:r>
              <a:rPr lang="en-US" sz="1400" dirty="0" err="1">
                <a:solidFill>
                  <a:srgbClr val="FF0000"/>
                </a:solidFill>
              </a:rPr>
              <a:t>Servesh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err="1">
                <a:solidFill>
                  <a:srgbClr val="FF0000"/>
                </a:solidFill>
              </a:rPr>
              <a:t>Muralidharan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34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44195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initial goal was to define a </a:t>
            </a:r>
            <a:r>
              <a:rPr lang="en-GB" dirty="0">
                <a:solidFill>
                  <a:srgbClr val="FF0000"/>
                </a:solidFill>
              </a:rPr>
              <a:t>common framework </a:t>
            </a:r>
            <a:r>
              <a:rPr lang="en-GB" dirty="0"/>
              <a:t>for modelling the </a:t>
            </a:r>
            <a:r>
              <a:rPr lang="en-GB" dirty="0">
                <a:solidFill>
                  <a:srgbClr val="FF0000"/>
                </a:solidFill>
              </a:rPr>
              <a:t>computing requirements </a:t>
            </a:r>
            <a:r>
              <a:rPr lang="en-GB" dirty="0"/>
              <a:t>of the LHC experiments</a:t>
            </a:r>
          </a:p>
          <a:p>
            <a:pPr lvl="1"/>
            <a:r>
              <a:rPr lang="en-GB" dirty="0"/>
              <a:t>Models as </a:t>
            </a:r>
            <a:r>
              <a:rPr lang="en-GB" dirty="0">
                <a:solidFill>
                  <a:srgbClr val="FF0000"/>
                </a:solidFill>
              </a:rPr>
              <a:t>collection of parameters </a:t>
            </a:r>
            <a:r>
              <a:rPr lang="en-GB" dirty="0"/>
              <a:t>and </a:t>
            </a:r>
            <a:r>
              <a:rPr lang="en-GB" dirty="0" smtClean="0"/>
              <a:t>generic </a:t>
            </a:r>
            <a:r>
              <a:rPr lang="en-GB" dirty="0"/>
              <a:t>calculations</a:t>
            </a:r>
          </a:p>
          <a:p>
            <a:pPr lvl="1"/>
            <a:r>
              <a:rPr lang="en-US" dirty="0"/>
              <a:t>Using as input the characteristics of the </a:t>
            </a:r>
            <a:r>
              <a:rPr lang="en-US" dirty="0">
                <a:solidFill>
                  <a:srgbClr val="FF0000"/>
                </a:solidFill>
              </a:rPr>
              <a:t>workflows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Allow </a:t>
            </a:r>
            <a:r>
              <a:rPr lang="en-GB" dirty="0"/>
              <a:t>to </a:t>
            </a:r>
            <a:r>
              <a:rPr lang="en-GB" dirty="0">
                <a:solidFill>
                  <a:srgbClr val="FF0000"/>
                </a:solidFill>
              </a:rPr>
              <a:t>play with different scenarios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/>
              <a:t>, now it seems that difference among experiments are large enough to make such tool either very complex or not realistic enough</a:t>
            </a:r>
          </a:p>
          <a:p>
            <a:pPr lvl="1"/>
            <a:r>
              <a:rPr lang="en-US" sz="2400" dirty="0" smtClean="0">
                <a:solidFill>
                  <a:srgbClr val="003399"/>
                </a:solidFill>
              </a:rPr>
              <a:t>Still, lot of progress came from sharing ideas and code</a:t>
            </a:r>
            <a:endParaRPr lang="en-US" sz="2400" dirty="0">
              <a:solidFill>
                <a:srgbClr val="00339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estimation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950" y="2785612"/>
            <a:ext cx="4682130" cy="20809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55965" y="4264314"/>
            <a:ext cx="1888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Source: D. Lange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62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Models address CPU, disk and tape</a:t>
            </a:r>
          </a:p>
          <a:p>
            <a:pPr lvl="1"/>
            <a:r>
              <a:rPr lang="en-US" dirty="0" smtClean="0"/>
              <a:t>But not network (not OK), and no GPUs (still OK)</a:t>
            </a:r>
          </a:p>
          <a:p>
            <a:r>
              <a:rPr lang="en-US" dirty="0" smtClean="0"/>
              <a:t>Yearly granularity in estimates is sufficient</a:t>
            </a:r>
          </a:p>
          <a:p>
            <a:pPr lvl="1"/>
            <a:r>
              <a:rPr lang="en-US" dirty="0" smtClean="0"/>
              <a:t>Easy to fill the resources at all times</a:t>
            </a:r>
          </a:p>
          <a:p>
            <a:r>
              <a:rPr lang="en-US" dirty="0" smtClean="0"/>
              <a:t>Effect of R&amp;D or big changes in computing models difficult to anticipate</a:t>
            </a:r>
          </a:p>
          <a:p>
            <a:pPr lvl="1"/>
            <a:r>
              <a:rPr lang="en-US" dirty="0" smtClean="0"/>
              <a:t>Better to use the model to set targets given the constraints</a:t>
            </a:r>
          </a:p>
          <a:p>
            <a:r>
              <a:rPr lang="en-US" dirty="0" smtClean="0"/>
              <a:t>Experiments are talking to each other more than ever (also thanks to the working group)</a:t>
            </a:r>
          </a:p>
          <a:p>
            <a:r>
              <a:rPr lang="en-US" dirty="0" smtClean="0"/>
              <a:t>Discussion if still important to separate T0/1/2s in the context of HL-LHC</a:t>
            </a:r>
          </a:p>
          <a:p>
            <a:r>
              <a:rPr lang="en-US" dirty="0" smtClean="0"/>
              <a:t>Tape I/O as an extremely important metric at HL-LHC</a:t>
            </a:r>
          </a:p>
          <a:p>
            <a:pPr lvl="1"/>
            <a:r>
              <a:rPr lang="en-US" dirty="0" smtClean="0"/>
              <a:t>RAW data will increase by 50x (CMS)</a:t>
            </a:r>
          </a:p>
          <a:p>
            <a:pPr lvl="1"/>
            <a:r>
              <a:rPr lang="en-US" dirty="0" smtClean="0"/>
              <a:t>Expect bursts in tape I/O, need to have good estimates</a:t>
            </a:r>
            <a:endParaRPr lang="en-GB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observations from resource estimation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1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goal is to develop </a:t>
            </a:r>
            <a:r>
              <a:rPr lang="en-GB" dirty="0"/>
              <a:t>a method </a:t>
            </a:r>
            <a:r>
              <a:rPr lang="en-GB" dirty="0" smtClean="0"/>
              <a:t>to calculate the cost of providing the needed resources</a:t>
            </a:r>
            <a:endParaRPr lang="en-GB" dirty="0"/>
          </a:p>
          <a:p>
            <a:pPr lvl="1"/>
            <a:r>
              <a:rPr lang="en-GB" dirty="0" smtClean="0"/>
              <a:t>At first, several </a:t>
            </a:r>
            <a:r>
              <a:rPr lang="en-GB" dirty="0"/>
              <a:t>site people in the WG went through a </a:t>
            </a:r>
            <a:r>
              <a:rPr lang="en-GB" dirty="0">
                <a:solidFill>
                  <a:srgbClr val="FF0000"/>
                </a:solidFill>
              </a:rPr>
              <a:t>cost estimation exercise </a:t>
            </a:r>
            <a:r>
              <a:rPr lang="en-GB" dirty="0"/>
              <a:t>starting from an “example” </a:t>
            </a:r>
            <a:r>
              <a:rPr lang="en-GB" dirty="0" smtClean="0"/>
              <a:t>workload</a:t>
            </a:r>
          </a:p>
          <a:p>
            <a:pPr lvl="2"/>
            <a:r>
              <a:rPr lang="en-US" dirty="0" smtClean="0"/>
              <a:t>Significant differences due to different metrics, methodologies, understanding of metrics</a:t>
            </a:r>
            <a:endParaRPr lang="en-GB" dirty="0"/>
          </a:p>
          <a:p>
            <a:r>
              <a:rPr lang="en-GB" dirty="0"/>
              <a:t>A model should </a:t>
            </a:r>
            <a:r>
              <a:rPr lang="en-GB" dirty="0" smtClean="0"/>
              <a:t>rely on</a:t>
            </a:r>
            <a:endParaRPr lang="en-GB" dirty="0"/>
          </a:p>
          <a:p>
            <a:pPr lvl="1"/>
            <a:r>
              <a:rPr lang="en-GB" dirty="0" smtClean="0"/>
              <a:t>Common metrics</a:t>
            </a:r>
          </a:p>
          <a:p>
            <a:pPr lvl="1"/>
            <a:r>
              <a:rPr lang="en-US" dirty="0" smtClean="0"/>
              <a:t>Common measurement methods</a:t>
            </a:r>
          </a:p>
          <a:p>
            <a:pPr lvl="1"/>
            <a:r>
              <a:rPr lang="en-US" dirty="0" smtClean="0"/>
              <a:t>Common framework for computing costs</a:t>
            </a:r>
          </a:p>
          <a:p>
            <a:r>
              <a:rPr lang="en-US" dirty="0" smtClean="0"/>
              <a:t>First implementation as a </a:t>
            </a:r>
            <a:r>
              <a:rPr lang="en-US" dirty="0" smtClean="0">
                <a:hlinkClick r:id="rId2"/>
              </a:rPr>
              <a:t>spreadsheet</a:t>
            </a:r>
            <a:r>
              <a:rPr lang="en-US" dirty="0" smtClean="0"/>
              <a:t> using as input prices and trends to calculate required budgets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cost estimation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evolution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175" y="1276351"/>
            <a:ext cx="8275402" cy="464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9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799" y="914402"/>
            <a:ext cx="3733801" cy="560069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Launched in September a </a:t>
            </a:r>
            <a:r>
              <a:rPr lang="en-GB" dirty="0"/>
              <a:t>survey among Tier-1 sites </a:t>
            </a:r>
            <a:r>
              <a:rPr lang="en-GB" dirty="0" smtClean="0"/>
              <a:t>(and open to Tier-2s) to </a:t>
            </a:r>
            <a:r>
              <a:rPr lang="en-GB" dirty="0"/>
              <a:t>understand their costs for CPU, disk and </a:t>
            </a:r>
            <a:r>
              <a:rPr lang="en-GB" dirty="0" smtClean="0"/>
              <a:t>tape</a:t>
            </a:r>
            <a:endParaRPr lang="en-GB" dirty="0"/>
          </a:p>
          <a:p>
            <a:pPr lvl="1"/>
            <a:r>
              <a:rPr lang="en-GB" dirty="0"/>
              <a:t>Questionnaire available </a:t>
            </a:r>
            <a:r>
              <a:rPr lang="en-GB" dirty="0">
                <a:hlinkClick r:id="rId2"/>
              </a:rPr>
              <a:t>here</a:t>
            </a:r>
            <a:endParaRPr lang="en-GB" dirty="0"/>
          </a:p>
          <a:p>
            <a:pPr lvl="1"/>
            <a:r>
              <a:rPr lang="en-GB" dirty="0" smtClean="0"/>
              <a:t>Eight Tier-1s and one Tier-2 answered</a:t>
            </a:r>
          </a:p>
          <a:p>
            <a:r>
              <a:rPr lang="en-US" dirty="0" smtClean="0"/>
              <a:t>Average costs</a:t>
            </a:r>
          </a:p>
          <a:p>
            <a:pPr lvl="1"/>
            <a:r>
              <a:rPr lang="en-US" dirty="0" smtClean="0"/>
              <a:t>CPU: </a:t>
            </a:r>
            <a:r>
              <a:rPr lang="fr-CH" dirty="0" smtClean="0"/>
              <a:t>€</a:t>
            </a:r>
            <a:r>
              <a:rPr lang="en-US" dirty="0" smtClean="0"/>
              <a:t>10.3/HS06, -12%/y</a:t>
            </a:r>
          </a:p>
          <a:p>
            <a:pPr lvl="1"/>
            <a:r>
              <a:rPr lang="en-US" dirty="0" smtClean="0"/>
              <a:t>Disk: </a:t>
            </a:r>
            <a:r>
              <a:rPr lang="fr-CH" dirty="0" smtClean="0"/>
              <a:t>€126/TB, -15%/y</a:t>
            </a:r>
          </a:p>
          <a:p>
            <a:pPr lvl="1"/>
            <a:r>
              <a:rPr lang="fr-CH" dirty="0" smtClean="0"/>
              <a:t>Tape: €22/TB, -14%/y</a:t>
            </a:r>
          </a:p>
          <a:p>
            <a:r>
              <a:rPr lang="fr-CH" dirty="0" smtClean="0"/>
              <a:t>20-50% spread among sites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cost Tier-1 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15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487" y="914402"/>
            <a:ext cx="4377880" cy="19514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634" y="3080585"/>
            <a:ext cx="4288073" cy="17681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5063476"/>
            <a:ext cx="4306542" cy="1658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8845" y="6428256"/>
            <a:ext cx="1804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Source: R. </a:t>
            </a:r>
            <a:r>
              <a:rPr lang="en-US" dirty="0" err="1" smtClean="0">
                <a:solidFill>
                  <a:srgbClr val="FF0000"/>
                </a:solidFill>
              </a:rPr>
              <a:t>Vernet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24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4809098" cy="557518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Two approaches being considered</a:t>
            </a:r>
          </a:p>
          <a:p>
            <a:r>
              <a:rPr lang="en-GB" dirty="0" smtClean="0"/>
              <a:t>“Atomic” approach</a:t>
            </a:r>
            <a:endParaRPr lang="en-GB" dirty="0"/>
          </a:p>
          <a:p>
            <a:pPr lvl="1"/>
            <a:r>
              <a:rPr lang="en-GB" dirty="0" smtClean="0"/>
              <a:t>Cost </a:t>
            </a:r>
            <a:r>
              <a:rPr lang="en-GB" dirty="0"/>
              <a:t>of hardware, power, </a:t>
            </a:r>
            <a:r>
              <a:rPr lang="en-GB" dirty="0" smtClean="0"/>
              <a:t>network equipment, </a:t>
            </a:r>
            <a:r>
              <a:rPr lang="en-GB" dirty="0"/>
              <a:t>building, electricity, </a:t>
            </a:r>
            <a:r>
              <a:rPr lang="en-GB" dirty="0" smtClean="0"/>
              <a:t>PUE, FTEs </a:t>
            </a:r>
            <a:r>
              <a:rPr lang="en-GB" dirty="0"/>
              <a:t>included</a:t>
            </a:r>
          </a:p>
          <a:p>
            <a:pPr lvl="1"/>
            <a:r>
              <a:rPr lang="en-GB" dirty="0" smtClean="0"/>
              <a:t>Implemented </a:t>
            </a:r>
            <a:r>
              <a:rPr lang="en-GB" dirty="0"/>
              <a:t>as a self-documented </a:t>
            </a:r>
            <a:r>
              <a:rPr lang="en-GB" dirty="0" smtClean="0">
                <a:hlinkClick r:id="rId2"/>
              </a:rPr>
              <a:t>spreadsheet</a:t>
            </a:r>
            <a:endParaRPr lang="en-GB" dirty="0"/>
          </a:p>
          <a:p>
            <a:r>
              <a:rPr lang="en-GB" dirty="0"/>
              <a:t>“Holistic” </a:t>
            </a:r>
            <a:r>
              <a:rPr lang="en-GB" dirty="0" smtClean="0"/>
              <a:t>approach</a:t>
            </a:r>
            <a:endParaRPr lang="en-GB" dirty="0"/>
          </a:p>
          <a:p>
            <a:pPr lvl="1"/>
            <a:r>
              <a:rPr lang="en-GB" dirty="0"/>
              <a:t>Take the complete budget of the </a:t>
            </a:r>
            <a:r>
              <a:rPr lang="en-GB" dirty="0" err="1" smtClean="0"/>
              <a:t>datacenter</a:t>
            </a:r>
            <a:endParaRPr lang="en-GB" dirty="0"/>
          </a:p>
          <a:p>
            <a:pPr lvl="1"/>
            <a:r>
              <a:rPr lang="en-GB" dirty="0"/>
              <a:t>Remove tertiary expenses</a:t>
            </a:r>
          </a:p>
          <a:p>
            <a:pPr lvl="1"/>
            <a:r>
              <a:rPr lang="en-GB" dirty="0" smtClean="0"/>
              <a:t>Categorize </a:t>
            </a:r>
            <a:r>
              <a:rPr lang="en-GB" dirty="0"/>
              <a:t>per sector</a:t>
            </a:r>
          </a:p>
          <a:p>
            <a:pPr lvl="1"/>
            <a:r>
              <a:rPr lang="en-GB" dirty="0"/>
              <a:t>Deduce TCO per unit of resource capacity</a:t>
            </a:r>
          </a:p>
          <a:p>
            <a:r>
              <a:rPr lang="en-US" dirty="0" smtClean="0"/>
              <a:t>Networking expenses not yet modelled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goal is to come up with a unified approach usable by all WLCG </a:t>
            </a:r>
            <a:r>
              <a:rPr lang="en-GB" dirty="0" smtClean="0"/>
              <a:t>sites</a:t>
            </a:r>
          </a:p>
          <a:p>
            <a:pPr lvl="1"/>
            <a:r>
              <a:rPr lang="en-US" dirty="0" smtClean="0"/>
              <a:t>Discussions are still ongoing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cost of ownership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91851" y="4317605"/>
            <a:ext cx="163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CC-IN2P3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57098" y="6489589"/>
            <a:ext cx="2202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Source : R. </a:t>
            </a:r>
            <a:r>
              <a:rPr lang="en-GB" sz="1400" dirty="0" err="1">
                <a:solidFill>
                  <a:srgbClr val="FF0000"/>
                </a:solidFill>
              </a:rPr>
              <a:t>Vernet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6" y="971662"/>
            <a:ext cx="3310254" cy="18240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116" y="2852940"/>
            <a:ext cx="3554415" cy="1897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461" y="4686937"/>
            <a:ext cx="3154084" cy="1865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42141" y="2810382"/>
            <a:ext cx="1530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6"/>
              </a:rPr>
              <a:t>https://</a:t>
            </a:r>
            <a:r>
              <a:rPr lang="en-GB" sz="1200" dirty="0" smtClean="0">
                <a:hlinkClick r:id="rId6"/>
              </a:rPr>
              <a:t>goo.gl/ctiMkE</a:t>
            </a:r>
            <a:endParaRPr lang="en-GB" sz="1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916121" y="866566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CC-IN2P3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918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4305300" cy="5211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Investigated the feasibility of storage caches and the impact of network latency</a:t>
            </a:r>
          </a:p>
          <a:p>
            <a:pPr lvl="1"/>
            <a:r>
              <a:rPr lang="en-US" dirty="0" smtClean="0"/>
              <a:t>Work is now converging into the DOMA (Data Organization Management Access) working group in WLCG</a:t>
            </a:r>
          </a:p>
          <a:p>
            <a:pPr lvl="1"/>
            <a:r>
              <a:rPr lang="en-US" dirty="0" smtClean="0"/>
              <a:t>Studies with a </a:t>
            </a:r>
            <a:r>
              <a:rPr lang="en-US" u="sng" dirty="0" smtClean="0"/>
              <a:t>focus on cost </a:t>
            </a:r>
            <a:r>
              <a:rPr lang="en-US" dirty="0" smtClean="0"/>
              <a:t>will stay in this WG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Investigating the effect of data losses on non-redundant storage (</a:t>
            </a:r>
            <a:r>
              <a:rPr lang="en-US" dirty="0" smtClean="0">
                <a:hlinkClick r:id="rId2"/>
              </a:rPr>
              <a:t>spreadsheet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Effect on reference workloads of an artificial latency, with and without a cache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modeling and popularity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17</a:t>
            </a:fld>
            <a:endParaRPr lang="en-GB"/>
          </a:p>
        </p:txBody>
      </p:sp>
      <p:pic>
        <p:nvPicPr>
          <p:cNvPr id="1026" name="Picture 2" descr="https://lh3.googleusercontent.com/FrDK-h0kSxGUaxoFD76X8-dr7x33hA2kdxGKfwqWC9p6sZfNRPqyWo6sjrCQnmy4QNnOBmozY8-8aaa0dc3kDEaRhDulkhMcoiZ_Xvxrm_oa34GRP-n0E8iZGmeM8MsuN8Er51LU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914402"/>
            <a:ext cx="4022724" cy="272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4.googleusercontent.com/jznuaB1pa4sK76R_MZCW0N0rCmbftKlF2G5P8nUxM54LPFGBDkuhIZsHBqGz3qo2FCgmNyuVCqjR8FWOAQB5zloXPGJ4FSyDZtkJxqDQ4MlmYU9bO9p_DhzRsAC--Uv3qvIrAfqV2K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3799370"/>
            <a:ext cx="4022724" cy="27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00800" y="914402"/>
            <a:ext cx="14189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CMS DIGI job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248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lh4.googleusercontent.com/p0W9G6W7LQ6Y_UKjSILMmh501OSLRU_hct69rnaRYphwbvscuqRbMrt7zzB0MYlxJBxb5_Wc_pRQd2SRd6XQWTiwGR5GtjRnC4-8Bli0EKTxH4ozaKLZNzYvzAtoBDHW6n28bePUo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97" y="4143773"/>
            <a:ext cx="366712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3"/>
            <a:ext cx="4305300" cy="299677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Examples (cont’d)</a:t>
            </a:r>
            <a:endParaRPr lang="en-US" dirty="0" smtClean="0"/>
          </a:p>
          <a:p>
            <a:pPr lvl="1"/>
            <a:r>
              <a:rPr lang="en-US" dirty="0" smtClean="0"/>
              <a:t>Simulating a cache using CMS popularity data</a:t>
            </a:r>
          </a:p>
          <a:p>
            <a:pPr lvl="2"/>
            <a:r>
              <a:rPr lang="en-US" dirty="0" smtClean="0"/>
              <a:t>Hit rates vs. cache size</a:t>
            </a:r>
          </a:p>
          <a:p>
            <a:pPr lvl="1"/>
            <a:r>
              <a:rPr lang="en-US" dirty="0" smtClean="0"/>
              <a:t>Studying data access patterns in ATLAS</a:t>
            </a:r>
          </a:p>
          <a:p>
            <a:pPr lvl="2"/>
            <a:r>
              <a:rPr lang="en-US" dirty="0" smtClean="0"/>
              <a:t>Using </a:t>
            </a:r>
            <a:r>
              <a:rPr lang="en-US" dirty="0" err="1" smtClean="0"/>
              <a:t>Rucio</a:t>
            </a:r>
            <a:r>
              <a:rPr lang="en-US" dirty="0" smtClean="0"/>
              <a:t> logs</a:t>
            </a:r>
          </a:p>
          <a:p>
            <a:pPr lvl="2"/>
            <a:r>
              <a:rPr lang="en-US" dirty="0" smtClean="0"/>
              <a:t>Looked at “impact”(file size * no. of accesses) vs. file type, time between accesses, etc.</a:t>
            </a:r>
          </a:p>
          <a:p>
            <a:r>
              <a:rPr lang="en-US" dirty="0" smtClean="0"/>
              <a:t>Studies are all preliminary</a:t>
            </a:r>
          </a:p>
          <a:p>
            <a:pPr lvl="1"/>
            <a:r>
              <a:rPr lang="en-US" dirty="0" smtClean="0"/>
              <a:t>The point here is to </a:t>
            </a:r>
            <a:r>
              <a:rPr lang="en-US" dirty="0" smtClean="0"/>
              <a:t>give a taste of</a:t>
            </a:r>
            <a:r>
              <a:rPr lang="en-US" dirty="0" smtClean="0"/>
              <a:t> </a:t>
            </a:r>
            <a:r>
              <a:rPr lang="en-US" dirty="0" smtClean="0"/>
              <a:t>what is going </a:t>
            </a:r>
            <a:r>
              <a:rPr lang="en-US" dirty="0" smtClean="0"/>
              <a:t>on</a:t>
            </a:r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modeling and popularity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18</a:t>
            </a:fld>
            <a:endParaRPr lang="en-GB"/>
          </a:p>
        </p:txBody>
      </p:sp>
      <p:pic>
        <p:nvPicPr>
          <p:cNvPr id="2050" name="Picture 2" descr="https://lh4.googleusercontent.com/JwxNLH4bX0CJy-QFkspWzgm1_iaB8H2YWcqTj6f8WRz-Iam70dkbmnHNQSysS0bI-3exNaC5pwJAdqpeKRqosqGEA5FsJaCRCcwgxpDzTJRtbRP-U6Oj7bvAMv6HOhCwnix44v60u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922" y="914402"/>
            <a:ext cx="4181104" cy="309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3.googleusercontent.com/HnnYhTegaW2OJPWJU8Lt0aN9FG5uvIGgkP_PK6LxAqYF7dlYSOYh6K9D4qbxAu2hixnR5pmd1ICGy0VjYkF7scsRdOHAgPFjt8ifRKzP2HDFsCjEgUqRPFu9ZX3xbXYowVfx-sjRbm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945" y="4013995"/>
            <a:ext cx="3957429" cy="270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974232" y="3911175"/>
            <a:ext cx="2788199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1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Log scale !!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 between access on same site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3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3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sec ( 1bin ~ 1.5 days)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020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96" y="2337758"/>
            <a:ext cx="7684655" cy="432333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3"/>
            <a:ext cx="8382000" cy="1606973"/>
          </a:xfrm>
        </p:spPr>
        <p:txBody>
          <a:bodyPr>
            <a:normAutofit/>
          </a:bodyPr>
          <a:lstStyle/>
          <a:p>
            <a:r>
              <a:rPr lang="en-US" dirty="0"/>
              <a:t>Many “small” improvements can stack to provide </a:t>
            </a:r>
            <a:r>
              <a:rPr lang="en-US" dirty="0">
                <a:solidFill>
                  <a:srgbClr val="FF0000"/>
                </a:solidFill>
              </a:rPr>
              <a:t>significant gains</a:t>
            </a:r>
          </a:p>
          <a:p>
            <a:pPr lvl="1"/>
            <a:r>
              <a:rPr lang="en-US" dirty="0" smtClean="0"/>
              <a:t>Some of these estimates got more precise as a result of recent studies (data popularity, TCO estimates, effect of data loss, …)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areas of potential savings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19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858540" y="6507203"/>
            <a:ext cx="1761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Source: M. Schulz</a:t>
            </a:r>
          </a:p>
        </p:txBody>
      </p:sp>
    </p:spTree>
    <p:extLst>
      <p:ext uri="{BB962C8B-B14F-4D97-AF65-F5344CB8AC3E}">
        <p14:creationId xmlns:p14="http://schemas.microsoft.com/office/powerpoint/2010/main" val="4032549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799" y="914403"/>
            <a:ext cx="4079699" cy="307570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There is still a significant gap between the estimations of needed and available resources</a:t>
            </a:r>
          </a:p>
          <a:p>
            <a:pPr lvl="1"/>
            <a:r>
              <a:rPr lang="en-US" dirty="0"/>
              <a:t>10x increase in trigger rates, 5x increase in pile-up, NLO &amp; NNLO, …</a:t>
            </a:r>
          </a:p>
          <a:p>
            <a:pPr lvl="1"/>
            <a:r>
              <a:rPr lang="en-US" dirty="0"/>
              <a:t>Price/performance advances slowing down, 10-15%/year at best</a:t>
            </a:r>
          </a:p>
          <a:p>
            <a:r>
              <a:rPr lang="en-US" dirty="0">
                <a:solidFill>
                  <a:srgbClr val="FF0000"/>
                </a:solidFill>
              </a:rPr>
              <a:t>CPU and disk short by a factor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≈ </a:t>
            </a:r>
            <a:r>
              <a:rPr lang="en-US" dirty="0">
                <a:solidFill>
                  <a:srgbClr val="FF0000"/>
                </a:solidFill>
              </a:rPr>
              <a:t>2</a:t>
            </a:r>
          </a:p>
          <a:p>
            <a:pPr lvl="1"/>
            <a:r>
              <a:rPr lang="en-US" dirty="0"/>
              <a:t>Even if the </a:t>
            </a:r>
            <a:r>
              <a:rPr lang="en-US" u="sng" dirty="0"/>
              <a:t>gap is reducing</a:t>
            </a:r>
            <a:r>
              <a:rPr lang="en-US" dirty="0"/>
              <a:t>!</a:t>
            </a:r>
          </a:p>
          <a:p>
            <a:r>
              <a:rPr lang="en-US" dirty="0"/>
              <a:t>Strong need to </a:t>
            </a:r>
            <a:r>
              <a:rPr lang="en-US" u="sng" dirty="0"/>
              <a:t>quantitatively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understand our efficiency</a:t>
            </a:r>
            <a:r>
              <a:rPr lang="en-US" dirty="0"/>
              <a:t> and how we can </a:t>
            </a:r>
            <a:r>
              <a:rPr lang="en-US" dirty="0" smtClean="0">
                <a:solidFill>
                  <a:srgbClr val="FF0000"/>
                </a:solidFill>
              </a:rPr>
              <a:t>optimize </a:t>
            </a:r>
            <a:r>
              <a:rPr lang="en-US" dirty="0">
                <a:solidFill>
                  <a:srgbClr val="FF0000"/>
                </a:solidFill>
              </a:rPr>
              <a:t>performance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High Luminosity challenge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32327A-41EF-47CA-9890-64A2BFFF7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213" y="1990629"/>
            <a:ext cx="2986468" cy="15863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D7A27A-4C3F-4B35-A876-85A58AF879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982" y="884493"/>
            <a:ext cx="2832399" cy="15677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71EE86-4F80-47EB-BA08-6C9AF293CBE4}"/>
              </a:ext>
            </a:extLst>
          </p:cNvPr>
          <p:cNvSpPr txBox="1"/>
          <p:nvPr/>
        </p:nvSpPr>
        <p:spPr>
          <a:xfrm>
            <a:off x="7274864" y="1023031"/>
            <a:ext cx="16193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Source: B. Panzer-</a:t>
            </a:r>
            <a:r>
              <a:rPr lang="en-GB" sz="1050" dirty="0" err="1">
                <a:solidFill>
                  <a:srgbClr val="FF0000"/>
                </a:solidFill>
              </a:rPr>
              <a:t>Steindel</a:t>
            </a:r>
            <a:endParaRPr lang="en-GB" sz="1050" dirty="0">
              <a:solidFill>
                <a:srgbClr val="FF0000"/>
              </a:solidFill>
            </a:endParaRPr>
          </a:p>
        </p:txBody>
      </p:sp>
      <p:pic>
        <p:nvPicPr>
          <p:cNvPr id="10" name="Picture 4" descr="https://twiki.cern.ch/twiki/pub/AtlasPublic/ComputingandSoftwarePublicResults/diskHLLHC_18.png">
            <a:extLst>
              <a:ext uri="{FF2B5EF4-FFF2-40B4-BE49-F238E27FC236}">
                <a16:creationId xmlns:a16="http://schemas.microsoft.com/office/drawing/2014/main" id="{67A7559E-4116-4F0D-B200-753212C71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36" y="3866687"/>
            <a:ext cx="3425687" cy="250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0D7A7F2-498E-44A5-8CD0-4512176FB737}"/>
              </a:ext>
            </a:extLst>
          </p:cNvPr>
          <p:cNvSpPr txBox="1"/>
          <p:nvPr/>
        </p:nvSpPr>
        <p:spPr>
          <a:xfrm>
            <a:off x="1167472" y="6440089"/>
            <a:ext cx="12715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Source: D. Costanzo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1250" y="3715301"/>
            <a:ext cx="3732431" cy="285174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D7A7F2-498E-44A5-8CD0-4512176FB737}"/>
              </a:ext>
            </a:extLst>
          </p:cNvPr>
          <p:cNvSpPr txBox="1"/>
          <p:nvPr/>
        </p:nvSpPr>
        <p:spPr>
          <a:xfrm>
            <a:off x="5272276" y="6467561"/>
            <a:ext cx="10951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solidFill>
                  <a:srgbClr val="FF0000"/>
                </a:solidFill>
              </a:rPr>
              <a:t>Source: D. </a:t>
            </a:r>
            <a:r>
              <a:rPr lang="en-GB" sz="1050" dirty="0" smtClean="0">
                <a:solidFill>
                  <a:srgbClr val="FF0000"/>
                </a:solidFill>
              </a:rPr>
              <a:t>Lange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084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821844-1E33-40D0-8E83-F73819DB19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After 1.5 years of activity it’s time to re-examine the roadmap and the goals</a:t>
            </a:r>
          </a:p>
          <a:p>
            <a:r>
              <a:rPr lang="en-GB" dirty="0"/>
              <a:t>Some preliminary ideas</a:t>
            </a:r>
          </a:p>
          <a:p>
            <a:pPr lvl="1"/>
            <a:r>
              <a:rPr lang="en-GB" dirty="0"/>
              <a:t>Archive the results of all current and future </a:t>
            </a:r>
            <a:r>
              <a:rPr lang="en-GB" dirty="0" smtClean="0"/>
              <a:t>studies</a:t>
            </a:r>
          </a:p>
          <a:p>
            <a:pPr lvl="1"/>
            <a:r>
              <a:rPr lang="en-US" dirty="0" smtClean="0"/>
              <a:t>Set clear priorities for studies</a:t>
            </a:r>
          </a:p>
          <a:p>
            <a:pPr lvl="2"/>
            <a:r>
              <a:rPr lang="en-US" dirty="0" smtClean="0"/>
              <a:t>So far much of the work was done in a “spontaneous” way, leading to interesting results but without a </a:t>
            </a:r>
            <a:r>
              <a:rPr lang="en-US" dirty="0" smtClean="0"/>
              <a:t>long-term</a:t>
            </a:r>
            <a:r>
              <a:rPr lang="en-US" dirty="0" smtClean="0"/>
              <a:t> </a:t>
            </a:r>
            <a:r>
              <a:rPr lang="en-US" dirty="0" smtClean="0"/>
              <a:t>goal in mind</a:t>
            </a:r>
            <a:endParaRPr lang="en-GB" dirty="0"/>
          </a:p>
          <a:p>
            <a:pPr lvl="1"/>
            <a:r>
              <a:rPr lang="en-GB" dirty="0" smtClean="0"/>
              <a:t>Harmonize </a:t>
            </a:r>
            <a:r>
              <a:rPr lang="en-GB" dirty="0"/>
              <a:t>studies performed on data from different experiments</a:t>
            </a:r>
          </a:p>
          <a:p>
            <a:pPr lvl="2"/>
            <a:r>
              <a:rPr lang="en-GB" dirty="0"/>
              <a:t>Typically popularity data</a:t>
            </a:r>
          </a:p>
          <a:p>
            <a:pPr lvl="1"/>
            <a:r>
              <a:rPr lang="en-GB" dirty="0"/>
              <a:t>Make sure that such studies are well coordinated with DOMA</a:t>
            </a:r>
          </a:p>
          <a:p>
            <a:pPr lvl="1"/>
            <a:r>
              <a:rPr lang="en-GB" dirty="0" smtClean="0"/>
              <a:t>Consolidate the tools to calculate TCO and cost trends</a:t>
            </a:r>
          </a:p>
          <a:p>
            <a:pPr lvl="2"/>
            <a:r>
              <a:rPr lang="en-US" dirty="0" smtClean="0"/>
              <a:t>Very important to allow experiments to plan for the future</a:t>
            </a:r>
          </a:p>
          <a:p>
            <a:pPr lvl="1"/>
            <a:r>
              <a:rPr lang="en-US" dirty="0" smtClean="0"/>
              <a:t>Improve the understanding of tape costs relative to disk</a:t>
            </a:r>
          </a:p>
          <a:p>
            <a:pPr lvl="2"/>
            <a:r>
              <a:rPr lang="en-US" dirty="0" smtClean="0"/>
              <a:t>Including complexities like Oracle dropping out of tape business</a:t>
            </a:r>
          </a:p>
          <a:p>
            <a:pPr lvl="1"/>
            <a:r>
              <a:rPr lang="en-US" dirty="0" smtClean="0"/>
              <a:t>Consider running </a:t>
            </a:r>
            <a:r>
              <a:rPr lang="en-US" dirty="0" err="1" smtClean="0"/>
              <a:t>PrMon</a:t>
            </a:r>
            <a:r>
              <a:rPr lang="en-US" dirty="0" smtClean="0"/>
              <a:t> for all jobs</a:t>
            </a:r>
          </a:p>
          <a:p>
            <a:pPr lvl="2"/>
            <a:r>
              <a:rPr lang="en-US" dirty="0" smtClean="0"/>
              <a:t>Negligible overhead, may lead to a much better understanding of resource usage (currently experiments record averages, or max of metrics, not time series)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F89370-E3EF-4B74-B52B-CA04B10FD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8B4F9A-42B2-4ED5-9C03-6466D4F6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97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working group was established to improve our understanding of the performance and the cost of computing for LHC (and HEP) and its evolution</a:t>
            </a:r>
          </a:p>
          <a:p>
            <a:pPr lvl="1"/>
            <a:r>
              <a:rPr lang="en-US" dirty="0"/>
              <a:t>HL-LHC requires us to squeeze all the performance we can get at all levels</a:t>
            </a:r>
          </a:p>
          <a:p>
            <a:r>
              <a:rPr lang="en-US" dirty="0"/>
              <a:t>The WG is active </a:t>
            </a:r>
            <a:r>
              <a:rPr lang="en-US" dirty="0" smtClean="0"/>
              <a:t>in </a:t>
            </a:r>
            <a:r>
              <a:rPr lang="en-US" dirty="0"/>
              <a:t>many </a:t>
            </a:r>
            <a:r>
              <a:rPr lang="en-US" dirty="0" smtClean="0"/>
              <a:t>areas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is already achieving important </a:t>
            </a:r>
            <a:r>
              <a:rPr lang="en-US" dirty="0" smtClean="0"/>
              <a:t>results and these activities are much more mature now</a:t>
            </a:r>
          </a:p>
          <a:p>
            <a:r>
              <a:rPr lang="en-US" dirty="0" smtClean="0"/>
              <a:t>Independent work also started (e.g. at KIT to model a datacenter), we should try to benefit from it</a:t>
            </a:r>
            <a:endParaRPr lang="en-US" dirty="0"/>
          </a:p>
          <a:p>
            <a:r>
              <a:rPr lang="en-US" dirty="0" smtClean="0"/>
              <a:t>Right time to re-evaluate priorities</a:t>
            </a:r>
          </a:p>
          <a:p>
            <a:r>
              <a:rPr lang="en-US" dirty="0" smtClean="0"/>
              <a:t>Better coordination with DOMA</a:t>
            </a:r>
          </a:p>
          <a:p>
            <a:r>
              <a:rPr lang="en-US" dirty="0" smtClean="0"/>
              <a:t>Work </a:t>
            </a:r>
            <a:r>
              <a:rPr lang="en-US" dirty="0"/>
              <a:t>is still in progress but the time scale is long…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0876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Alaettin</a:t>
            </a:r>
            <a:r>
              <a:rPr lang="en-US" dirty="0"/>
              <a:t> </a:t>
            </a:r>
            <a:r>
              <a:rPr lang="en-US" dirty="0" err="1"/>
              <a:t>Serhan</a:t>
            </a:r>
            <a:r>
              <a:rPr lang="en-US" dirty="0"/>
              <a:t> Mete, Alessandra </a:t>
            </a:r>
            <a:r>
              <a:rPr lang="en-US" dirty="0" err="1"/>
              <a:t>Forti</a:t>
            </a:r>
            <a:r>
              <a:rPr lang="en-US" dirty="0"/>
              <a:t>, Alessandro Di </a:t>
            </a:r>
            <a:r>
              <a:rPr lang="en-US" dirty="0" err="1"/>
              <a:t>Girolamo</a:t>
            </a:r>
            <a:r>
              <a:rPr lang="en-US" dirty="0"/>
              <a:t>, Andrea </a:t>
            </a:r>
            <a:r>
              <a:rPr lang="en-US" dirty="0" err="1"/>
              <a:t>Sartirana</a:t>
            </a:r>
            <a:r>
              <a:rPr lang="en-US" dirty="0"/>
              <a:t>, </a:t>
            </a:r>
            <a:r>
              <a:rPr lang="en-US" u="sng" dirty="0"/>
              <a:t>Andrea </a:t>
            </a:r>
            <a:r>
              <a:rPr lang="en-US" u="sng" dirty="0" err="1" smtClean="0"/>
              <a:t>Sciabà</a:t>
            </a:r>
            <a:r>
              <a:rPr lang="en-US" dirty="0" smtClean="0"/>
              <a:t>, </a:t>
            </a:r>
            <a:r>
              <a:rPr lang="en-US" dirty="0"/>
              <a:t>Andrea </a:t>
            </a:r>
            <a:r>
              <a:rPr lang="en-US" dirty="0" err="1"/>
              <a:t>Valassi</a:t>
            </a:r>
            <a:r>
              <a:rPr lang="en-US" dirty="0"/>
              <a:t>, </a:t>
            </a:r>
            <a:r>
              <a:rPr lang="en-US" dirty="0" smtClean="0"/>
              <a:t>Andrew </a:t>
            </a:r>
            <a:r>
              <a:rPr lang="en-US" dirty="0" err="1" smtClean="0"/>
              <a:t>Sansum</a:t>
            </a:r>
            <a:r>
              <a:rPr lang="en-US" dirty="0"/>
              <a:t>, Andrey </a:t>
            </a:r>
            <a:r>
              <a:rPr lang="en-US" dirty="0" err="1"/>
              <a:t>Kirianov</a:t>
            </a:r>
            <a:r>
              <a:rPr lang="en-US" dirty="0"/>
              <a:t>, Antonio Pérez-</a:t>
            </a:r>
            <a:r>
              <a:rPr lang="en-US" dirty="0" err="1"/>
              <a:t>Calero</a:t>
            </a:r>
            <a:r>
              <a:rPr lang="en-US" dirty="0"/>
              <a:t>, Bernd Panzer-</a:t>
            </a:r>
            <a:r>
              <a:rPr lang="en-US" dirty="0" err="1"/>
              <a:t>Steindel</a:t>
            </a:r>
            <a:r>
              <a:rPr lang="en-US" dirty="0"/>
              <a:t>, Carlos Perez </a:t>
            </a:r>
            <a:r>
              <a:rPr lang="en-US" dirty="0" err="1"/>
              <a:t>Dengra</a:t>
            </a:r>
            <a:r>
              <a:rPr lang="en-US" dirty="0"/>
              <a:t>, Catherine </a:t>
            </a:r>
            <a:r>
              <a:rPr lang="en-US" dirty="0" err="1"/>
              <a:t>Biscarat</a:t>
            </a:r>
            <a:r>
              <a:rPr lang="en-US" dirty="0"/>
              <a:t>, </a:t>
            </a:r>
            <a:r>
              <a:rPr lang="en-US" dirty="0" err="1" smtClean="0"/>
              <a:t>Concezio</a:t>
            </a:r>
            <a:r>
              <a:rPr lang="en-US" dirty="0" smtClean="0"/>
              <a:t> </a:t>
            </a:r>
            <a:r>
              <a:rPr lang="en-US" dirty="0" err="1" smtClean="0"/>
              <a:t>Bozzi</a:t>
            </a:r>
            <a:r>
              <a:rPr lang="en-US" dirty="0"/>
              <a:t>, </a:t>
            </a:r>
            <a:r>
              <a:rPr lang="en-US" dirty="0" err="1"/>
              <a:t>Costin</a:t>
            </a:r>
            <a:r>
              <a:rPr lang="en-US" dirty="0"/>
              <a:t> </a:t>
            </a:r>
            <a:r>
              <a:rPr lang="en-US" dirty="0" err="1"/>
              <a:t>Grigoras</a:t>
            </a:r>
            <a:r>
              <a:rPr lang="en-US" dirty="0"/>
              <a:t>, Daniele </a:t>
            </a:r>
            <a:r>
              <a:rPr lang="en-US" dirty="0" err="1"/>
              <a:t>Bonacorsi</a:t>
            </a:r>
            <a:r>
              <a:rPr lang="en-US" dirty="0"/>
              <a:t>, David Lange, David Smith, </a:t>
            </a:r>
            <a:r>
              <a:rPr lang="en-US" dirty="0" err="1"/>
              <a:t>Davide</a:t>
            </a:r>
            <a:r>
              <a:rPr lang="en-US" dirty="0"/>
              <a:t> Costanzo, Dirk </a:t>
            </a:r>
            <a:r>
              <a:rPr lang="en-US" dirty="0" err="1"/>
              <a:t>Duellmann</a:t>
            </a:r>
            <a:r>
              <a:rPr lang="en-US" dirty="0"/>
              <a:t>, Domenico </a:t>
            </a:r>
            <a:r>
              <a:rPr lang="en-US" dirty="0" smtClean="0"/>
              <a:t>Giordano, Duncan </a:t>
            </a:r>
            <a:r>
              <a:rPr lang="en-US" dirty="0"/>
              <a:t>Rand, Eric </a:t>
            </a:r>
            <a:r>
              <a:rPr lang="en-US" dirty="0" err="1"/>
              <a:t>Fede</a:t>
            </a:r>
            <a:r>
              <a:rPr lang="en-US" dirty="0"/>
              <a:t>, Erik </a:t>
            </a:r>
            <a:r>
              <a:rPr lang="en-US" dirty="0" err="1"/>
              <a:t>Mattias</a:t>
            </a:r>
            <a:r>
              <a:rPr lang="en-US" dirty="0"/>
              <a:t> </a:t>
            </a:r>
            <a:r>
              <a:rPr lang="en-US" dirty="0" err="1"/>
              <a:t>Wadenstein</a:t>
            </a:r>
            <a:r>
              <a:rPr lang="en-US" dirty="0"/>
              <a:t>, </a:t>
            </a:r>
            <a:r>
              <a:rPr lang="en-US" u="sng" dirty="0"/>
              <a:t>Frank </a:t>
            </a:r>
            <a:r>
              <a:rPr lang="en-US" u="sng" dirty="0" err="1"/>
              <a:t>Wuerthwein</a:t>
            </a:r>
            <a:r>
              <a:rPr lang="en-US" dirty="0"/>
              <a:t>, Gareth Roy, Graeme A Stewart, </a:t>
            </a:r>
            <a:r>
              <a:rPr lang="en-US" u="sng" dirty="0"/>
              <a:t>Helge </a:t>
            </a:r>
            <a:r>
              <a:rPr lang="en-US" u="sng" dirty="0" err="1"/>
              <a:t>Meinhard</a:t>
            </a:r>
            <a:r>
              <a:rPr lang="en-US" dirty="0"/>
              <a:t>, Jan </a:t>
            </a:r>
            <a:r>
              <a:rPr lang="en-US" dirty="0" smtClean="0"/>
              <a:t>Iven, Johannes </a:t>
            </a:r>
            <a:r>
              <a:rPr lang="en-US" dirty="0" err="1"/>
              <a:t>Elmsheuser</a:t>
            </a:r>
            <a:r>
              <a:rPr lang="en-US" dirty="0"/>
              <a:t>, José </a:t>
            </a:r>
            <a:r>
              <a:rPr lang="en-US" dirty="0" err="1"/>
              <a:t>Flix</a:t>
            </a:r>
            <a:r>
              <a:rPr lang="en-US" dirty="0"/>
              <a:t>, Markus Schulz, </a:t>
            </a:r>
            <a:r>
              <a:rPr lang="en-US" u="sng" dirty="0"/>
              <a:t>Martin </a:t>
            </a:r>
            <a:r>
              <a:rPr lang="en-US" u="sng" dirty="0" err="1" smtClean="0"/>
              <a:t>Gasthuber</a:t>
            </a:r>
            <a:r>
              <a:rPr lang="en-US" dirty="0"/>
              <a:t>, </a:t>
            </a:r>
            <a:r>
              <a:rPr lang="en-US" u="sng" dirty="0"/>
              <a:t>Michel </a:t>
            </a:r>
            <a:r>
              <a:rPr lang="en-US" u="sng" dirty="0" err="1"/>
              <a:t>Jouvin</a:t>
            </a:r>
            <a:r>
              <a:rPr lang="en-US" dirty="0"/>
              <a:t>, </a:t>
            </a:r>
            <a:r>
              <a:rPr lang="en-US" u="sng" dirty="0"/>
              <a:t>Michele </a:t>
            </a:r>
            <a:r>
              <a:rPr lang="en-US" u="sng" dirty="0" err="1"/>
              <a:t>Michelotto</a:t>
            </a:r>
            <a:r>
              <a:rPr lang="en-US" dirty="0"/>
              <a:t>, </a:t>
            </a:r>
            <a:r>
              <a:rPr lang="en-US" dirty="0" err="1"/>
              <a:t>Oxana</a:t>
            </a:r>
            <a:r>
              <a:rPr lang="en-US" dirty="0"/>
              <a:t> </a:t>
            </a:r>
            <a:r>
              <a:rPr lang="en-US" dirty="0" err="1"/>
              <a:t>Smirnova</a:t>
            </a:r>
            <a:r>
              <a:rPr lang="en-US" dirty="0"/>
              <a:t>, </a:t>
            </a:r>
            <a:r>
              <a:rPr lang="en-US" dirty="0" smtClean="0"/>
              <a:t>Paul Millar</a:t>
            </a:r>
            <a:r>
              <a:rPr lang="en-US" dirty="0"/>
              <a:t>, Raul Cardoso Lopes, Renaud </a:t>
            </a:r>
            <a:r>
              <a:rPr lang="en-US" dirty="0" err="1"/>
              <a:t>Vernet</a:t>
            </a:r>
            <a:r>
              <a:rPr lang="en-US" dirty="0"/>
              <a:t>, </a:t>
            </a:r>
            <a:r>
              <a:rPr lang="en-US" dirty="0" err="1"/>
              <a:t>Servesh</a:t>
            </a:r>
            <a:r>
              <a:rPr lang="en-US" dirty="0"/>
              <a:t> </a:t>
            </a:r>
            <a:r>
              <a:rPr lang="en-US" dirty="0" err="1"/>
              <a:t>Muralidharan</a:t>
            </a:r>
            <a:r>
              <a:rPr lang="en-US" dirty="0"/>
              <a:t>, </a:t>
            </a:r>
            <a:r>
              <a:rPr lang="en-US" dirty="0" err="1"/>
              <a:t>Tommaso</a:t>
            </a:r>
            <a:r>
              <a:rPr lang="en-US" dirty="0"/>
              <a:t> </a:t>
            </a:r>
            <a:r>
              <a:rPr lang="en-US" dirty="0" err="1"/>
              <a:t>Boccali</a:t>
            </a:r>
            <a:r>
              <a:rPr lang="en-US" dirty="0"/>
              <a:t>, Torre </a:t>
            </a:r>
            <a:r>
              <a:rPr lang="en-US" dirty="0" err="1"/>
              <a:t>Wenaus</a:t>
            </a:r>
            <a:r>
              <a:rPr lang="en-US" dirty="0"/>
              <a:t>, Xavier </a:t>
            </a:r>
            <a:r>
              <a:rPr lang="en-US" dirty="0" err="1"/>
              <a:t>Espinal</a:t>
            </a:r>
            <a:r>
              <a:rPr lang="en-US" dirty="0"/>
              <a:t> </a:t>
            </a:r>
            <a:r>
              <a:rPr lang="en-US" dirty="0" err="1" smtClean="0"/>
              <a:t>Curull</a:t>
            </a:r>
            <a:r>
              <a:rPr lang="en-US" dirty="0" smtClean="0"/>
              <a:t>, </a:t>
            </a:r>
            <a:r>
              <a:rPr lang="en-US" dirty="0" err="1" smtClean="0"/>
              <a:t>Xiaomei</a:t>
            </a:r>
            <a:r>
              <a:rPr lang="en-US" dirty="0" smtClean="0"/>
              <a:t> </a:t>
            </a:r>
            <a:r>
              <a:rPr lang="en-US" dirty="0"/>
              <a:t>Zhang, Yves Kemp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64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EE3B19-ECC2-46A3-B23A-138FACCBF8E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Indico category</a:t>
            </a:r>
          </a:p>
          <a:p>
            <a:pPr lvl="1"/>
            <a:r>
              <a:rPr lang="en-GB" dirty="0"/>
              <a:t>https://indico.cern.ch/category/9733/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99E183-C156-4000-9D48-222FFC111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reading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4D7E8-D30D-4431-BAF5-F5756B26F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836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19200" y="0"/>
            <a:ext cx="7924800" cy="762000"/>
          </a:xfrm>
        </p:spPr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8983673A-B3FB-4186-A0C4-0BD74F173CE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8655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in TCO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25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031" y="1600129"/>
            <a:ext cx="5861337" cy="45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25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7858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Main motivation is to help WLCG to fit into the available resources for Run3 and Run4</a:t>
            </a:r>
          </a:p>
          <a:p>
            <a:pPr lvl="1"/>
            <a:r>
              <a:rPr lang="en-GB" dirty="0"/>
              <a:t>Develop a </a:t>
            </a:r>
            <a:r>
              <a:rPr lang="en-GB" dirty="0">
                <a:solidFill>
                  <a:srgbClr val="FF0000"/>
                </a:solidFill>
              </a:rPr>
              <a:t>deep understanding </a:t>
            </a:r>
            <a:r>
              <a:rPr lang="en-GB" dirty="0"/>
              <a:t>of current workloads, resource utilisation, and site costs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Explore future scenarios</a:t>
            </a:r>
            <a:r>
              <a:rPr lang="en-GB" dirty="0"/>
              <a:t>, estimate </a:t>
            </a:r>
            <a:r>
              <a:rPr lang="en-GB" dirty="0">
                <a:solidFill>
                  <a:srgbClr val="FF0000"/>
                </a:solidFill>
              </a:rPr>
              <a:t>possible improvements </a:t>
            </a:r>
            <a:r>
              <a:rPr lang="en-GB" dirty="0"/>
              <a:t>in efficiency</a:t>
            </a:r>
          </a:p>
          <a:p>
            <a:pPr lvl="1"/>
            <a:r>
              <a:rPr lang="en-GB" dirty="0"/>
              <a:t>Develop </a:t>
            </a:r>
            <a:r>
              <a:rPr lang="en-GB" dirty="0">
                <a:solidFill>
                  <a:srgbClr val="FF0000"/>
                </a:solidFill>
              </a:rPr>
              <a:t>tools </a:t>
            </a:r>
            <a:r>
              <a:rPr lang="en-GB" dirty="0"/>
              <a:t>and</a:t>
            </a:r>
            <a:r>
              <a:rPr lang="en-GB" dirty="0">
                <a:solidFill>
                  <a:srgbClr val="FF0000"/>
                </a:solidFill>
              </a:rPr>
              <a:t> methods </a:t>
            </a:r>
            <a:r>
              <a:rPr lang="en-GB" dirty="0"/>
              <a:t>for the above</a:t>
            </a:r>
          </a:p>
          <a:p>
            <a:r>
              <a:rPr lang="en-US" dirty="0" smtClean="0"/>
              <a:t>The group was created in November 2017</a:t>
            </a:r>
          </a:p>
          <a:p>
            <a:pPr lvl="1"/>
            <a:r>
              <a:rPr lang="en-US" dirty="0" smtClean="0"/>
              <a:t>Already presented status reports at </a:t>
            </a:r>
            <a:r>
              <a:rPr lang="en-US" dirty="0" err="1" smtClean="0"/>
              <a:t>HEPiX</a:t>
            </a:r>
            <a:endParaRPr lang="en-US" dirty="0" smtClean="0"/>
          </a:p>
          <a:p>
            <a:pPr lvl="1"/>
            <a:r>
              <a:rPr lang="en-US" dirty="0" smtClean="0"/>
              <a:t>Conveners: J. </a:t>
            </a:r>
            <a:r>
              <a:rPr lang="en-US" dirty="0" err="1" smtClean="0"/>
              <a:t>Flix</a:t>
            </a:r>
            <a:r>
              <a:rPr lang="en-US" dirty="0" smtClean="0"/>
              <a:t>, M. Schulz, A. </a:t>
            </a:r>
            <a:r>
              <a:rPr lang="en-US" dirty="0" err="1" smtClean="0"/>
              <a:t>Sciabà</a:t>
            </a:r>
            <a:endParaRPr lang="en-US" dirty="0" smtClean="0"/>
          </a:p>
          <a:p>
            <a:pPr lvl="1"/>
            <a:r>
              <a:rPr lang="en-US" dirty="0" smtClean="0"/>
              <a:t>~35 active members from LHC experiments, sites and including software experts</a:t>
            </a:r>
          </a:p>
          <a:p>
            <a:pPr lvl="1"/>
            <a:r>
              <a:rPr lang="en-US" dirty="0" smtClean="0"/>
              <a:t>By-weekly meetings</a:t>
            </a:r>
          </a:p>
          <a:p>
            <a:pPr lvl="2"/>
            <a:r>
              <a:rPr lang="en-GB" dirty="0">
                <a:hlinkClick r:id="rId2"/>
              </a:rPr>
              <a:t>https://indico.cern.ch/category/9733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US" dirty="0" smtClean="0"/>
              <a:t>Dedicated session at the HOW workshop last week</a:t>
            </a:r>
            <a:endParaRPr lang="en-GB" dirty="0" smtClean="0"/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Working Group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67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78580"/>
          </a:xfrm>
        </p:spPr>
        <p:txBody>
          <a:bodyPr>
            <a:normAutofit/>
          </a:bodyPr>
          <a:lstStyle/>
          <a:p>
            <a:r>
              <a:rPr lang="en-US" dirty="0" smtClean="0"/>
              <a:t>Some </a:t>
            </a:r>
            <a:r>
              <a:rPr lang="en-US" dirty="0"/>
              <a:t>of the current areas of work and goals</a:t>
            </a:r>
          </a:p>
          <a:p>
            <a:pPr lvl="1"/>
            <a:r>
              <a:rPr lang="en-GB" dirty="0"/>
              <a:t>Identify </a:t>
            </a:r>
            <a:r>
              <a:rPr lang="en-GB" dirty="0">
                <a:solidFill>
                  <a:srgbClr val="FF0000"/>
                </a:solidFill>
              </a:rPr>
              <a:t>representative experiment workloads</a:t>
            </a:r>
            <a:endParaRPr lang="en-GB" dirty="0"/>
          </a:p>
          <a:p>
            <a:pPr lvl="1"/>
            <a:r>
              <a:rPr lang="en-GB" dirty="0"/>
              <a:t>Define which </a:t>
            </a:r>
            <a:r>
              <a:rPr lang="en-GB" dirty="0">
                <a:solidFill>
                  <a:srgbClr val="FF0000"/>
                </a:solidFill>
              </a:rPr>
              <a:t>metrics</a:t>
            </a:r>
            <a:r>
              <a:rPr lang="en-GB" dirty="0"/>
              <a:t> best characterise such workloads</a:t>
            </a:r>
          </a:p>
          <a:p>
            <a:pPr lvl="1"/>
            <a:r>
              <a:rPr lang="en-GB" dirty="0"/>
              <a:t>Understand how to estimate </a:t>
            </a:r>
            <a:r>
              <a:rPr lang="en-GB" dirty="0">
                <a:solidFill>
                  <a:srgbClr val="FF0000"/>
                </a:solidFill>
              </a:rPr>
              <a:t>resource needs</a:t>
            </a:r>
          </a:p>
          <a:p>
            <a:pPr lvl="1"/>
            <a:r>
              <a:rPr lang="en-GB" dirty="0"/>
              <a:t>Define a process to evaluate the </a:t>
            </a:r>
            <a:r>
              <a:rPr lang="en-GB" dirty="0">
                <a:solidFill>
                  <a:srgbClr val="FF0000"/>
                </a:solidFill>
              </a:rPr>
              <a:t>TCO of an infrastructure</a:t>
            </a:r>
            <a:endParaRPr lang="en-GB" dirty="0"/>
          </a:p>
          <a:p>
            <a:pPr lvl="1"/>
            <a:r>
              <a:rPr lang="en-GB" dirty="0"/>
              <a:t>Measure the impact of </a:t>
            </a:r>
            <a:r>
              <a:rPr lang="en-GB" dirty="0">
                <a:solidFill>
                  <a:srgbClr val="FF0000"/>
                </a:solidFill>
              </a:rPr>
              <a:t>new storage </a:t>
            </a:r>
            <a:r>
              <a:rPr lang="en-GB" dirty="0" smtClean="0">
                <a:solidFill>
                  <a:srgbClr val="FF0000"/>
                </a:solidFill>
              </a:rPr>
              <a:t>configurations</a:t>
            </a:r>
          </a:p>
          <a:p>
            <a:pPr lvl="1"/>
            <a:r>
              <a:rPr lang="en-US" dirty="0"/>
              <a:t>Identify potential areas for </a:t>
            </a:r>
            <a:r>
              <a:rPr lang="en-US" dirty="0" smtClean="0">
                <a:solidFill>
                  <a:srgbClr val="FF0000"/>
                </a:solidFill>
              </a:rPr>
              <a:t>savings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areas of work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463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2847973"/>
          </a:xfrm>
        </p:spPr>
        <p:txBody>
          <a:bodyPr>
            <a:normAutofit/>
          </a:bodyPr>
          <a:lstStyle/>
          <a:p>
            <a:r>
              <a:rPr lang="en-GB" dirty="0"/>
              <a:t>Identify the </a:t>
            </a:r>
            <a:r>
              <a:rPr lang="en-GB" dirty="0">
                <a:solidFill>
                  <a:srgbClr val="FF0000"/>
                </a:solidFill>
              </a:rPr>
              <a:t>metrics</a:t>
            </a:r>
            <a:r>
              <a:rPr lang="en-GB" dirty="0"/>
              <a:t> that best </a:t>
            </a:r>
            <a:r>
              <a:rPr lang="en-GB" dirty="0" smtClean="0"/>
              <a:t>characterize the resource usages of HEP workloads</a:t>
            </a:r>
            <a:endParaRPr lang="en-GB" dirty="0"/>
          </a:p>
          <a:p>
            <a:pPr lvl="1"/>
            <a:r>
              <a:rPr lang="en-GB" dirty="0" smtClean="0"/>
              <a:t>To quantify the impact of changes in the workload implementations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experts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 quantify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the impact of changes in the infrastructure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 administrators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Ultimately, to guide design decisions towards improved efficiencies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Metrics and workload </a:t>
            </a:r>
            <a:r>
              <a:rPr lang="en-GB" dirty="0" smtClean="0"/>
              <a:t>characterization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5</a:t>
            </a:fld>
            <a:endParaRPr lang="en-GB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685800" y="3527431"/>
            <a:ext cx="4152900" cy="2847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Basic metrics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CPU (i.e. how much do I use?)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Memory (i.e. do I swap a lot?)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Disk I/O (i.e. how much do I read/write?)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Network (i.e. what are the access patterns?)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Can use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procFS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the above →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PrMon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GitHub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Hardware counters for deeper analysis → Trident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913" y="4090265"/>
            <a:ext cx="4052887" cy="195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6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304062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ALICE (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) (</a:t>
            </a:r>
            <a:r>
              <a:rPr lang="en-GB" dirty="0" err="1">
                <a:hlinkClick r:id="rId3"/>
              </a:rPr>
              <a:t>GitLab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 simple p-p simulation job using Geant3</a:t>
            </a:r>
          </a:p>
          <a:p>
            <a:r>
              <a:rPr lang="en-GB" dirty="0"/>
              <a:t>ATLAS (</a:t>
            </a:r>
            <a:r>
              <a:rPr lang="en-GB" dirty="0">
                <a:hlinkClick r:id="rId4"/>
              </a:rPr>
              <a:t>link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 </a:t>
            </a:r>
            <a:r>
              <a:rPr lang="en-GB" dirty="0" err="1"/>
              <a:t>ttbar</a:t>
            </a:r>
            <a:r>
              <a:rPr lang="en-GB" dirty="0"/>
              <a:t> simulation job using Geant4 (</a:t>
            </a:r>
            <a:r>
              <a:rPr lang="en-GB" dirty="0" err="1">
                <a:hlinkClick r:id="rId5"/>
              </a:rPr>
              <a:t>GitLab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 digitization + reconstruction job</a:t>
            </a:r>
          </a:p>
          <a:p>
            <a:pPr lvl="1"/>
            <a:r>
              <a:rPr lang="en-GB" dirty="0"/>
              <a:t>A </a:t>
            </a:r>
            <a:r>
              <a:rPr lang="en-GB" dirty="0" err="1"/>
              <a:t>DxAOD</a:t>
            </a:r>
            <a:r>
              <a:rPr lang="en-GB" dirty="0"/>
              <a:t> derivation job</a:t>
            </a:r>
          </a:p>
          <a:p>
            <a:r>
              <a:rPr lang="en-GB" dirty="0"/>
              <a:t>CMS (</a:t>
            </a:r>
            <a:r>
              <a:rPr lang="en-GB" dirty="0">
                <a:hlinkClick r:id="rId6"/>
              </a:rPr>
              <a:t>link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Generation + simulation of </a:t>
            </a:r>
            <a:r>
              <a:rPr lang="en-GB" dirty="0" err="1"/>
              <a:t>ttbar</a:t>
            </a:r>
            <a:r>
              <a:rPr lang="en-GB" dirty="0"/>
              <a:t> events (</a:t>
            </a:r>
            <a:r>
              <a:rPr lang="en-GB" dirty="0" err="1">
                <a:hlinkClick r:id="rId7"/>
              </a:rPr>
              <a:t>GitLab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Digitization and trigger simulation with premixed pile-up</a:t>
            </a:r>
          </a:p>
          <a:p>
            <a:pPr lvl="1"/>
            <a:r>
              <a:rPr lang="en-GB" dirty="0"/>
              <a:t>Reconstruction job producing AODSIM and MINIAODSIM</a:t>
            </a:r>
          </a:p>
          <a:p>
            <a:r>
              <a:rPr lang="en-GB" dirty="0" err="1"/>
              <a:t>LHCb</a:t>
            </a:r>
            <a:r>
              <a:rPr lang="en-GB" dirty="0"/>
              <a:t> (</a:t>
            </a:r>
            <a:r>
              <a:rPr lang="en-GB" dirty="0">
                <a:hlinkClick r:id="rId8"/>
              </a:rPr>
              <a:t>link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Generation + simulation using Geant4 of D</a:t>
            </a:r>
            <a:r>
              <a:rPr lang="en-GB" baseline="30000" dirty="0"/>
              <a:t>*</a:t>
            </a:r>
            <a:r>
              <a:rPr lang="en-GB" dirty="0"/>
              <a:t>(→</a:t>
            </a:r>
            <a:r>
              <a:rPr lang="el-GR" dirty="0"/>
              <a:t>π</a:t>
            </a:r>
            <a:r>
              <a:rPr lang="en-US" dirty="0"/>
              <a:t>(D</a:t>
            </a:r>
            <a:r>
              <a:rPr lang="en-US" baseline="30000" dirty="0"/>
              <a:t>0</a:t>
            </a:r>
            <a:r>
              <a:rPr lang="en-US" dirty="0"/>
              <a:t>→K</a:t>
            </a:r>
            <a:r>
              <a:rPr lang="el-GR" dirty="0"/>
              <a:t> π</a:t>
            </a:r>
            <a:r>
              <a:rPr lang="en-US" dirty="0"/>
              <a:t>))</a:t>
            </a:r>
            <a:r>
              <a:rPr lang="el-GR" dirty="0"/>
              <a:t> π π π</a:t>
            </a:r>
            <a:r>
              <a:rPr lang="en-US" dirty="0"/>
              <a:t> events (</a:t>
            </a:r>
            <a:r>
              <a:rPr lang="en-US" dirty="0" err="1">
                <a:hlinkClick r:id="rId9"/>
              </a:rPr>
              <a:t>GitLab</a:t>
            </a:r>
            <a:r>
              <a:rPr lang="en-US" dirty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workloads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3968806"/>
            <a:ext cx="7953555" cy="276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829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PrMon</a:t>
            </a:r>
            <a:r>
              <a:rPr lang="en-US" dirty="0" smtClean="0"/>
              <a:t> example: ATLAS </a:t>
            </a:r>
            <a:r>
              <a:rPr lang="en-US" dirty="0" err="1" smtClean="0"/>
              <a:t>digi-reco</a:t>
            </a:r>
            <a:r>
              <a:rPr lang="en-US" dirty="0" smtClean="0"/>
              <a:t> (1/2)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058" y="1906589"/>
            <a:ext cx="8124295" cy="37567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0" y="6056671"/>
            <a:ext cx="226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Serhan</a:t>
            </a:r>
            <a:r>
              <a:rPr lang="en-US" dirty="0" smtClean="0"/>
              <a:t> Mete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366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PrMon</a:t>
            </a:r>
            <a:r>
              <a:rPr lang="en-US" dirty="0"/>
              <a:t> example: ATLAS </a:t>
            </a:r>
            <a:r>
              <a:rPr lang="en-US" dirty="0" err="1"/>
              <a:t>digi-reco</a:t>
            </a:r>
            <a:r>
              <a:rPr lang="en-US" dirty="0"/>
              <a:t> </a:t>
            </a:r>
            <a:r>
              <a:rPr lang="en-US" dirty="0" smtClean="0"/>
              <a:t>(2/2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54" y="1822761"/>
            <a:ext cx="8392446" cy="36612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3200" y="6056671"/>
            <a:ext cx="2266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Serhan</a:t>
            </a:r>
            <a:r>
              <a:rPr lang="en-US" dirty="0" smtClean="0"/>
              <a:t> Mete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940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517" y="2733935"/>
            <a:ext cx="4294103" cy="139013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3912326" cy="52117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Measures CPU, IO and memory </a:t>
            </a:r>
            <a:r>
              <a:rPr lang="en-GB" dirty="0" smtClean="0"/>
              <a:t>utilization </a:t>
            </a:r>
            <a:r>
              <a:rPr lang="en-GB" dirty="0"/>
              <a:t>based on hardware counters, memory and IO </a:t>
            </a:r>
            <a:r>
              <a:rPr lang="en-GB" dirty="0" smtClean="0"/>
              <a:t>information, e.g. to identify bottlenecks</a:t>
            </a:r>
            <a:endParaRPr lang="en-GB" dirty="0"/>
          </a:p>
          <a:p>
            <a:r>
              <a:rPr lang="en-GB" dirty="0"/>
              <a:t>Several metrics calculated</a:t>
            </a:r>
          </a:p>
          <a:p>
            <a:pPr lvl="1"/>
            <a:r>
              <a:rPr lang="en-GB" dirty="0"/>
              <a:t>CPU: </a:t>
            </a:r>
            <a:r>
              <a:rPr lang="en-GB" dirty="0">
                <a:solidFill>
                  <a:srgbClr val="FF0000"/>
                </a:solidFill>
              </a:rPr>
              <a:t>IPC</a:t>
            </a:r>
            <a:r>
              <a:rPr lang="en-GB" dirty="0"/>
              <a:t>, total cycles, </a:t>
            </a:r>
            <a:r>
              <a:rPr lang="en-GB" dirty="0">
                <a:solidFill>
                  <a:srgbClr val="FF0000"/>
                </a:solidFill>
              </a:rPr>
              <a:t>top-down analysis</a:t>
            </a:r>
            <a:r>
              <a:rPr lang="en-GB" dirty="0"/>
              <a:t> (front-end bound, back-end bound, retiring, bad speculation)</a:t>
            </a:r>
          </a:p>
          <a:p>
            <a:pPr lvl="1"/>
            <a:r>
              <a:rPr lang="en-US" dirty="0"/>
              <a:t>Core </a:t>
            </a:r>
            <a:r>
              <a:rPr lang="en-US" dirty="0">
                <a:solidFill>
                  <a:srgbClr val="FF0000"/>
                </a:solidFill>
              </a:rPr>
              <a:t>backend utilization</a:t>
            </a:r>
            <a:r>
              <a:rPr lang="en-US" dirty="0"/>
              <a:t>: compute (ports 0,1,5,6) vs memory (ports 2,3,4,7) </a:t>
            </a:r>
            <a:endParaRPr lang="en-GB" dirty="0"/>
          </a:p>
          <a:p>
            <a:pPr lvl="1"/>
            <a:r>
              <a:rPr lang="en-GB" dirty="0"/>
              <a:t>Memory: </a:t>
            </a:r>
            <a:r>
              <a:rPr lang="en-GB" dirty="0">
                <a:solidFill>
                  <a:srgbClr val="FF0000"/>
                </a:solidFill>
              </a:rPr>
              <a:t>bandwidth</a:t>
            </a:r>
            <a:r>
              <a:rPr lang="en-GB" dirty="0"/>
              <a:t> usage, transaction </a:t>
            </a:r>
            <a:r>
              <a:rPr lang="en-GB" dirty="0">
                <a:solidFill>
                  <a:srgbClr val="FF0000"/>
                </a:solidFill>
              </a:rPr>
              <a:t>classification</a:t>
            </a:r>
            <a:r>
              <a:rPr lang="en-GB" dirty="0"/>
              <a:t> (page-hit, page-empty, page-miss)</a:t>
            </a:r>
          </a:p>
          <a:p>
            <a:r>
              <a:rPr lang="en-GB" dirty="0"/>
              <a:t>Can be used to see how workloads differ (or resemble) the benchmarks we use (e.g. HS06)</a:t>
            </a:r>
          </a:p>
          <a:p>
            <a:r>
              <a:rPr lang="en-US" dirty="0">
                <a:solidFill>
                  <a:srgbClr val="FF0000"/>
                </a:solidFill>
              </a:rPr>
              <a:t>CPU counters are a powerful (but complex) tool and Trident makes them accessible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performance with Trident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3673A-B3FB-4186-A0C4-0BD74F173CED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2" descr="https://cdn.arstechnica.net/wp-content/uploads/2013/04/HSW_IMG_3.png">
            <a:extLst>
              <a:ext uri="{FF2B5EF4-FFF2-40B4-BE49-F238E27FC236}">
                <a16:creationId xmlns:a16="http://schemas.microsoft.com/office/drawing/2014/main" id="{8DDFAD86-A66A-6942-9E5B-93F7FA1519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19"/>
          <a:stretch/>
        </p:blipFill>
        <p:spPr bwMode="auto">
          <a:xfrm>
            <a:off x="5223813" y="914402"/>
            <a:ext cx="3183003" cy="165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 rot="18929558" flipV="1">
            <a:off x="4156782" y="2419345"/>
            <a:ext cx="1600341" cy="29011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697517" y="4368445"/>
            <a:ext cx="429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Full exploration of CPU </a:t>
            </a:r>
            <a:r>
              <a:rPr lang="en-US" dirty="0" smtClean="0"/>
              <a:t>utilization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6844568" y="2948948"/>
            <a:ext cx="1" cy="1419497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6" name="Picture 2" descr="https://software.intel.com/sites/default/files/did_feeds_images/18275CC8-E2C1-4EDD-94FF-D2FF7ECB00E7/18275CC8-E2C1-4EDD-94FF-D2FF7ECB00E7-imageId=724580BD-DA35-4EDD-920E-583FC6CBF0E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642" y="4882133"/>
            <a:ext cx="2843851" cy="171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01947" y="4972875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Source: Intel</a:t>
            </a:r>
          </a:p>
        </p:txBody>
      </p:sp>
    </p:spTree>
    <p:extLst>
      <p:ext uri="{BB962C8B-B14F-4D97-AF65-F5344CB8AC3E}">
        <p14:creationId xmlns:p14="http://schemas.microsoft.com/office/powerpoint/2010/main" val="3705700680"/>
      </p:ext>
    </p:extLst>
  </p:cSld>
  <p:clrMapOvr>
    <a:masterClrMapping/>
  </p:clrMapOvr>
</p:sld>
</file>

<file path=ppt/theme/theme1.xml><?xml version="1.0" encoding="utf-8"?>
<a:theme xmlns:a="http://schemas.openxmlformats.org/drawingml/2006/main" name="WLCG-powerpoint-template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C3C5C908-DA39-4906-8621-9503F18D00B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70599341-C101-4726-A8EE-4FD7A0EDE05F}" vid="{00CB3280-197B-4F95-BC31-F88DC81D661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6165</TotalTime>
  <Words>1739</Words>
  <Application>Microsoft Office PowerPoint</Application>
  <PresentationFormat>On-screen Show (4:3)</PresentationFormat>
  <Paragraphs>233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Candara</vt:lpstr>
      <vt:lpstr>WLCG-powerpoint-template_2013</vt:lpstr>
      <vt:lpstr>Custom Design</vt:lpstr>
      <vt:lpstr>Cost and system performance modelling in WLCG and HSF: an update</vt:lpstr>
      <vt:lpstr>The High Luminosity challenge</vt:lpstr>
      <vt:lpstr>The Working Group</vt:lpstr>
      <vt:lpstr>Current areas of work</vt:lpstr>
      <vt:lpstr>Metrics and workload characterization</vt:lpstr>
      <vt:lpstr>Reference workloads</vt:lpstr>
      <vt:lpstr>PrMon example: ATLAS digi-reco (1/2)</vt:lpstr>
      <vt:lpstr>PrMon example: ATLAS digi-reco (2/2)</vt:lpstr>
      <vt:lpstr>Measuring performance with Trident</vt:lpstr>
      <vt:lpstr>Trident plots: ATLAS Geant4</vt:lpstr>
      <vt:lpstr>Resource estimation</vt:lpstr>
      <vt:lpstr>General observations from resource estimation</vt:lpstr>
      <vt:lpstr>Site cost estimation models</vt:lpstr>
      <vt:lpstr>Cost evolution model</vt:lpstr>
      <vt:lpstr>Site cost Tier-1 survey</vt:lpstr>
      <vt:lpstr>Total cost of ownership</vt:lpstr>
      <vt:lpstr>Storage modeling and popularity studies</vt:lpstr>
      <vt:lpstr>Storage modeling and popularity studies</vt:lpstr>
      <vt:lpstr>Other areas of potential savings</vt:lpstr>
      <vt:lpstr>Next steps</vt:lpstr>
      <vt:lpstr>Conclusions</vt:lpstr>
      <vt:lpstr>Membership</vt:lpstr>
      <vt:lpstr>Further reading</vt:lpstr>
      <vt:lpstr>Backup slides</vt:lpstr>
      <vt:lpstr>Differences in TCO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Performance and Cost Modelling in LHC computing</dc:title>
  <dc:creator>Andrea Sciaba</dc:creator>
  <cp:lastModifiedBy>Andrea Sciaba</cp:lastModifiedBy>
  <cp:revision>331</cp:revision>
  <dcterms:created xsi:type="dcterms:W3CDTF">2018-06-25T11:31:59Z</dcterms:created>
  <dcterms:modified xsi:type="dcterms:W3CDTF">2019-03-27T23:24:50Z</dcterms:modified>
</cp:coreProperties>
</file>