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28" r:id="rId2"/>
    <p:sldId id="421" r:id="rId3"/>
    <p:sldId id="498" r:id="rId4"/>
    <p:sldId id="497" r:id="rId5"/>
    <p:sldId id="425" r:id="rId6"/>
    <p:sldId id="490" r:id="rId7"/>
    <p:sldId id="479" r:id="rId8"/>
    <p:sldId id="485" r:id="rId9"/>
    <p:sldId id="487" r:id="rId10"/>
    <p:sldId id="492" r:id="rId11"/>
    <p:sldId id="491" r:id="rId12"/>
    <p:sldId id="426" r:id="rId13"/>
    <p:sldId id="454" r:id="rId14"/>
    <p:sldId id="493" r:id="rId15"/>
    <p:sldId id="496" r:id="rId16"/>
    <p:sldId id="499" r:id="rId17"/>
    <p:sldId id="480" r:id="rId18"/>
    <p:sldId id="481" r:id="rId19"/>
    <p:sldId id="482" r:id="rId20"/>
    <p:sldId id="484" r:id="rId21"/>
    <p:sldId id="434" r:id="rId22"/>
    <p:sldId id="477" r:id="rId23"/>
    <p:sldId id="494" r:id="rId24"/>
    <p:sldId id="495" r:id="rId25"/>
    <p:sldId id="416" r:id="rId26"/>
    <p:sldId id="478" r:id="rId27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53" autoAdjust="0"/>
    <p:restoredTop sz="79091" autoAdjust="0"/>
  </p:normalViewPr>
  <p:slideViewPr>
    <p:cSldViewPr snapToGrid="0">
      <p:cViewPr varScale="1">
        <p:scale>
          <a:sx n="50" d="100"/>
          <a:sy n="50" d="100"/>
        </p:scale>
        <p:origin x="1440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-3528" y="-96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F7572DF6-5190-473A-8258-1B575C3DBF52}" type="datetimeFigureOut">
              <a:rPr lang="de-DE" smtClean="0"/>
              <a:t>26.03.2019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0B233F4-1C4D-4DF6-AA64-2E62A075A9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117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233AAFD7-8F45-44CD-B456-64A742BD4FAC}" type="datetimeFigureOut">
              <a:rPr lang="en-GB" smtClean="0"/>
              <a:pPr/>
              <a:t>26/03/2019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29F11E00-353A-490C-A57D-46D225191C8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0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Timing:</a:t>
            </a:r>
            <a:r>
              <a:rPr lang="en-US" baseline="0" dirty="0" smtClean="0"/>
              <a:t> 20 </a:t>
            </a:r>
            <a:r>
              <a:rPr lang="en-US" baseline="0" dirty="0" err="1" smtClean="0"/>
              <a:t>mins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11E00-353A-490C-A57D-46D225191C8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37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300" dirty="0"/>
              <a:t>Interpretation: </a:t>
            </a:r>
            <a:r>
              <a:rPr lang="en-GB" sz="1300" dirty="0"/>
              <a:t>Due to a design flaw of Intel processors related to Machine Check Exceptions the non primary siblings have to be brought up at least partially and are then shut down again (https://www.kernel.org/doc/html/latest/admin-guide/l1tf.html)</a:t>
            </a:r>
          </a:p>
          <a:p>
            <a:endParaRPr lang="en-GB" sz="1300" dirty="0"/>
          </a:p>
          <a:p>
            <a:r>
              <a:rPr lang="en-GB" sz="1300" dirty="0"/>
              <a:t>-&gt; CPU scheduler still considers the sibling for queueing (but rejects) and this causes delays to re-assign the primary thread.</a:t>
            </a:r>
          </a:p>
          <a:p>
            <a:endParaRPr lang="en-GB" sz="1300" dirty="0"/>
          </a:p>
          <a:p>
            <a:r>
              <a:rPr lang="en-GB" sz="1300" dirty="0"/>
              <a:t>Tests going on.</a:t>
            </a:r>
            <a:br>
              <a:rPr lang="en-GB" sz="1300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11E00-353A-490C-A57D-46D225191C8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288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11E00-353A-490C-A57D-46D225191C8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88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hyperlink" Target="mailto:Stefan.L&#252;ders@cern.ch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B1D5A1-1242-4701-8FF2-58FDDFF77D80}" type="datetimeFigureOut">
              <a:rPr lang="en-GB" smtClean="0"/>
              <a:pPr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178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00" y="1129406"/>
            <a:ext cx="8630686" cy="5602593"/>
          </a:xfrm>
        </p:spPr>
        <p:txBody>
          <a:bodyPr>
            <a:normAutofit/>
          </a:bodyPr>
          <a:lstStyle>
            <a:lvl1pPr marL="266700" indent="-266700">
              <a:spcBef>
                <a:spcPts val="1200"/>
              </a:spcBef>
              <a:buSzPct val="70000"/>
              <a:buFont typeface="Wingdings 3" panose="05040102010807070707" pitchFamily="18" charset="2"/>
              <a:buChar char="u"/>
              <a:defRPr sz="2400" b="0"/>
            </a:lvl1pPr>
            <a:lvl2pPr marL="179387" indent="0" algn="r">
              <a:spcBef>
                <a:spcPts val="600"/>
              </a:spcBef>
              <a:buSzPct val="70000"/>
              <a:buFont typeface="Wingdings" panose="05000000000000000000" pitchFamily="2" charset="2"/>
              <a:buNone/>
              <a:defRPr sz="1600" baseline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67544" y="1124744"/>
            <a:ext cx="82089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 rot="16200000">
            <a:off x="5576502" y="3290500"/>
            <a:ext cx="685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Situational Awareness: Computer Security ─ </a:t>
            </a:r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Stefan.L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ü</a:t>
            </a:r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ders@cern.ch</a:t>
            </a:r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b="1" dirty="0" smtClean="0"/>
              <a:t>─ 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HEPix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 Spring 2019 @ SDSC</a:t>
            </a:r>
          </a:p>
        </p:txBody>
      </p:sp>
    </p:spTree>
    <p:extLst>
      <p:ext uri="{BB962C8B-B14F-4D97-AF65-F5344CB8AC3E}">
        <p14:creationId xmlns:p14="http://schemas.microsoft.com/office/powerpoint/2010/main" val="3682748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241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tefan.L&#252;ders@cern.ch" TargetMode="Externa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5570238" y="3259038"/>
            <a:ext cx="688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 smtClean="0"/>
              <a:t>Situational Awareness: Computer Security ─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hlinkClick r:id="rId5"/>
              </a:rPr>
              <a:t>Stefan.L</a:t>
            </a:r>
            <a:r>
              <a:rPr lang="de-DE" b="1" dirty="0" smtClean="0">
                <a:solidFill>
                  <a:schemeClr val="bg1">
                    <a:lumMod val="50000"/>
                  </a:schemeClr>
                </a:solidFill>
                <a:hlinkClick r:id="rId5"/>
              </a:rPr>
              <a:t>ü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hlinkClick r:id="rId5"/>
              </a:rPr>
              <a:t>ders@cern.ch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 smtClean="0"/>
              <a:t>─  </a:t>
            </a:r>
            <a:r>
              <a:rPr lang="en-GB" dirty="0" err="1" smtClean="0">
                <a:solidFill>
                  <a:schemeClr val="bg1">
                    <a:lumMod val="50000"/>
                  </a:schemeClr>
                </a:solidFill>
              </a:rPr>
              <a:t>HEPix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Fall 2014 @ U Nebraska</a:t>
            </a:r>
          </a:p>
        </p:txBody>
      </p:sp>
    </p:spTree>
    <p:extLst>
      <p:ext uri="{BB962C8B-B14F-4D97-AF65-F5344CB8AC3E}">
        <p14:creationId xmlns:p14="http://schemas.microsoft.com/office/powerpoint/2010/main" val="135364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motherboard.vice.com/en_us/article/evegxw/collection-one-data-breach-password-hack-what-to-d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zure.microsoft.com/en-us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upal.org/psa-2019-02-19" TargetMode="External"/><Relationship Id="rId2" Type="http://schemas.openxmlformats.org/officeDocument/2006/relationships/hyperlink" Target="https://jenkins.io/security/advisory/2018-07-18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tel.com/content/www/us/en/security-center/advisory/intel-sa-00179.html" TargetMode="External"/><Relationship Id="rId5" Type="http://schemas.openxmlformats.org/officeDocument/2006/relationships/hyperlink" Target="https://spark.apache.org/security.html" TargetMode="External"/><Relationship Id="rId4" Type="http://schemas.openxmlformats.org/officeDocument/2006/relationships/hyperlink" Target="https://www.drupal.org/sa-core-2019-003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labs.mwrinfosecurity.com/blog/attacking-kubernetes-through-kubelet" TargetMode="External"/><Relationship Id="rId2" Type="http://schemas.openxmlformats.org/officeDocument/2006/relationships/hyperlink" Target="https://github.com/kubernetes/kubernetes/issues/71411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dnet.com/article/all-intel-chips-open-to-new-spoiler-non-spectre-attack-dont-expect-a-quick-fix/" TargetMode="External"/><Relationship Id="rId2" Type="http://schemas.openxmlformats.org/officeDocument/2006/relationships/hyperlink" Target="https://www.zdnet.com/google-amp/article/intel-cpus-impacted-by-new-portsmash-side-channel-vulnerabilit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www.virtualbox.org/wiki/VirtualBox_PUEL" TargetMode="External"/><Relationship Id="rId4" Type="http://schemas.openxmlformats.org/officeDocument/2006/relationships/hyperlink" Target="https://motherboard.vice.com/en_us/article/evegxw/collection-one-data-breach-password-hack-what-to-do" TargetMode="Externa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5" t="8854" r="10013" b="25654"/>
          <a:stretch/>
        </p:blipFill>
        <p:spPr>
          <a:xfrm>
            <a:off x="0" y="-264811"/>
            <a:ext cx="9143999" cy="71190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11" y="4118061"/>
            <a:ext cx="9143999" cy="1956717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</a:rPr>
              <a:t>Situational Awareness: Computer Security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6161580"/>
            <a:ext cx="7992888" cy="692628"/>
          </a:xfrm>
        </p:spPr>
        <p:txBody>
          <a:bodyPr>
            <a:normAutofit lnSpcReduction="10000"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Dr. </a:t>
            </a:r>
            <a:r>
              <a:rPr lang="en-US" sz="1800" b="1" dirty="0" err="1" smtClean="0">
                <a:solidFill>
                  <a:schemeClr val="bg1"/>
                </a:solidFill>
              </a:rPr>
              <a:t>Stefan.L</a:t>
            </a:r>
            <a:r>
              <a:rPr lang="de-DE" sz="1800" b="1" dirty="0" smtClean="0">
                <a:solidFill>
                  <a:schemeClr val="bg1"/>
                </a:solidFill>
              </a:rPr>
              <a:t>ü</a:t>
            </a:r>
            <a:r>
              <a:rPr lang="en-GB" sz="1800" b="1" dirty="0" smtClean="0">
                <a:solidFill>
                  <a:schemeClr val="bg1"/>
                </a:solidFill>
              </a:rPr>
              <a:t>ders@cern.ch for the CERN Computer Security Team</a:t>
            </a:r>
          </a:p>
          <a:p>
            <a:r>
              <a:rPr lang="en-GB" sz="1800" dirty="0" err="1" smtClean="0">
                <a:solidFill>
                  <a:schemeClr val="bg1"/>
                </a:solidFill>
              </a:rPr>
              <a:t>HEPix</a:t>
            </a:r>
            <a:r>
              <a:rPr lang="en-GB" sz="1800" dirty="0" smtClean="0">
                <a:solidFill>
                  <a:schemeClr val="bg1"/>
                </a:solidFill>
              </a:rPr>
              <a:t> Spring 2019 @ SDSC, March 25-29 2019</a:t>
            </a:r>
          </a:p>
        </p:txBody>
      </p:sp>
      <p:grpSp>
        <p:nvGrpSpPr>
          <p:cNvPr id="15" name="Group 14"/>
          <p:cNvGrpSpPr/>
          <p:nvPr/>
        </p:nvGrpSpPr>
        <p:grpSpPr>
          <a:xfrm rot="20218158">
            <a:off x="-23568" y="3598442"/>
            <a:ext cx="9191134" cy="1461079"/>
            <a:chOff x="0" y="4464064"/>
            <a:chExt cx="9144001" cy="146107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b="80635"/>
            <a:stretch/>
          </p:blipFill>
          <p:spPr>
            <a:xfrm>
              <a:off x="0" y="4464064"/>
              <a:ext cx="9144001" cy="134284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t="95689"/>
            <a:stretch/>
          </p:blipFill>
          <p:spPr>
            <a:xfrm>
              <a:off x="0" y="5626236"/>
              <a:ext cx="9144001" cy="298907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339365" y="4817097"/>
              <a:ext cx="8540684" cy="8448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itle 1"/>
            <p:cNvSpPr txBox="1">
              <a:spLocks/>
            </p:cNvSpPr>
            <p:nvPr/>
          </p:nvSpPr>
          <p:spPr>
            <a:xfrm>
              <a:off x="295237" y="4602744"/>
              <a:ext cx="8481517" cy="1106386"/>
            </a:xfrm>
            <a:prstGeom prst="rect">
              <a:avLst/>
            </a:prstGeom>
            <a:noFill/>
          </p:spPr>
          <p:txBody>
            <a:bodyPr vert="horz" lIns="0" tIns="0" rIns="0" bIns="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b="1" dirty="0" smtClean="0"/>
                <a:t>Same surprises as before…</a:t>
              </a:r>
              <a:r>
                <a:rPr lang="en-US" sz="4000" dirty="0" smtClean="0"/>
                <a:t/>
              </a:r>
              <a:br>
                <a:rPr lang="en-US" sz="4000" dirty="0" smtClean="0"/>
              </a:br>
              <a:r>
                <a:rPr lang="en-US" sz="2000" b="1" dirty="0" smtClean="0"/>
                <a:t>Hence, a resurrection of my slides from </a:t>
              </a:r>
              <a:r>
                <a:rPr lang="en-US" sz="2000" b="1" dirty="0" err="1" smtClean="0"/>
                <a:t>HEPix</a:t>
              </a:r>
              <a:r>
                <a:rPr lang="en-US" sz="2000" b="1" dirty="0" smtClean="0"/>
                <a:t> Spring 2018:</a:t>
              </a:r>
              <a:br>
                <a:rPr lang="en-US" sz="2000" b="1" dirty="0" smtClean="0"/>
              </a:br>
              <a:r>
                <a:rPr lang="en-GB" sz="1200" u="sng" dirty="0"/>
                <a:t>https://indico.cern.ch/event/676324/contributions/2953745/attachments/1646858/2637234/Situational_Awareness__</a:t>
              </a:r>
              <a:r>
                <a:rPr lang="en-GB" sz="1200" u="sng" dirty="0" smtClean="0"/>
                <a:t>HEPix_2018.pdf</a:t>
              </a:r>
              <a:endParaRPr lang="en-US" sz="2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7871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783" y="223542"/>
            <a:ext cx="8695944" cy="64099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5955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(</a:t>
            </a:r>
            <a:r>
              <a:rPr lang="de-DE" dirty="0" smtClean="0"/>
              <a:t>2018/12) </a:t>
            </a:r>
            <a:r>
              <a:rPr lang="de-DE" dirty="0"/>
              <a:t>T</a:t>
            </a:r>
            <a:r>
              <a:rPr lang="de-DE" dirty="0" smtClean="0"/>
              <a:t>he Internet-of-</a:t>
            </a:r>
            <a:br>
              <a:rPr lang="de-DE" dirty="0" smtClean="0"/>
            </a:br>
            <a:r>
              <a:rPr lang="de-DE" dirty="0" err="1" smtClean="0"/>
              <a:t>hopelessly</a:t>
            </a:r>
            <a:r>
              <a:rPr lang="de-DE" dirty="0" smtClean="0"/>
              <a:t>-</a:t>
            </a:r>
            <a:r>
              <a:rPr lang="de-DE" dirty="0" err="1" smtClean="0"/>
              <a:t>Insecure</a:t>
            </a:r>
            <a:r>
              <a:rPr lang="de-DE" dirty="0" smtClean="0"/>
              <a:t>-Things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460693"/>
            <a:ext cx="7008696" cy="5256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938" y="2169725"/>
            <a:ext cx="4838700" cy="412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Left Arrow 12"/>
          <p:cNvSpPr/>
          <p:nvPr/>
        </p:nvSpPr>
        <p:spPr bwMode="auto">
          <a:xfrm rot="10800000">
            <a:off x="3135794" y="3846638"/>
            <a:ext cx="978408" cy="484632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sp>
        <p:nvSpPr>
          <p:cNvPr id="6" name="Rectangle 5"/>
          <p:cNvSpPr/>
          <p:nvPr/>
        </p:nvSpPr>
        <p:spPr>
          <a:xfrm rot="19687627">
            <a:off x="-232642" y="2172666"/>
            <a:ext cx="9294878" cy="2585323"/>
          </a:xfrm>
          <a:prstGeom prst="rect">
            <a:avLst/>
          </a:prstGeom>
          <a:solidFill>
            <a:schemeClr val="bg1">
              <a:alpha val="70000"/>
            </a:schemeClr>
          </a:solidFill>
          <a:ln w="101600" cap="rnd" cmpd="tri">
            <a:solidFill>
              <a:schemeClr val="tx2"/>
            </a:solidFill>
          </a:ln>
        </p:spPr>
        <p:txBody>
          <a:bodyPr wrap="square" lIns="180000" tIns="45720" rIns="180000" bIns="45720">
            <a:spAutoFit/>
          </a:bodyPr>
          <a:lstStyle/>
          <a:p>
            <a:r>
              <a:rPr lang="en-US" sz="5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Mitigation: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Change defaults; kill 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unused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services; add network segregation.</a:t>
            </a:r>
          </a:p>
        </p:txBody>
      </p:sp>
    </p:spTree>
    <p:extLst>
      <p:ext uri="{BB962C8B-B14F-4D97-AF65-F5344CB8AC3E}">
        <p14:creationId xmlns:p14="http://schemas.microsoft.com/office/powerpoint/2010/main" val="99749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887" y="218879"/>
            <a:ext cx="8695944" cy="64099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75994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799" y="274638"/>
            <a:ext cx="8541489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(2019/1) </a:t>
            </a:r>
            <a:r>
              <a:rPr lang="en-US" dirty="0" err="1"/>
              <a:t>BigDB</a:t>
            </a:r>
            <a:r>
              <a:rPr lang="en-US" dirty="0"/>
              <a:t> &amp; Collection #1-5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85" y="3643987"/>
            <a:ext cx="8630686" cy="3088012"/>
          </a:xfr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r>
              <a:rPr lang="en-US" sz="2000" dirty="0" smtClean="0"/>
              <a:t>Most recent dump-of-dumps with lots of juicy stuff</a:t>
            </a:r>
          </a:p>
          <a:p>
            <a:r>
              <a:rPr lang="en-US" sz="2000" dirty="0" smtClean="0"/>
              <a:t>…of course not all critical. “12345” can be a useful token…</a:t>
            </a:r>
          </a:p>
          <a:p>
            <a:r>
              <a:rPr lang="en-US" sz="2000" dirty="0" smtClean="0"/>
              <a:t>Can you be sure passwords are not reused???</a:t>
            </a:r>
          </a:p>
          <a:p>
            <a:r>
              <a:rPr lang="en-US" sz="2000" dirty="0" smtClean="0"/>
              <a:t>CERN informed:</a:t>
            </a:r>
            <a:endParaRPr lang="en-GB" sz="2000" b="1" dirty="0"/>
          </a:p>
          <a:p>
            <a:pPr marL="687388" lvl="2">
              <a:spcBef>
                <a:spcPts val="0"/>
              </a:spcBef>
            </a:pPr>
            <a:r>
              <a:rPr lang="en-GB" sz="1800" dirty="0" smtClean="0"/>
              <a:t>2751 </a:t>
            </a:r>
            <a:r>
              <a:rPr lang="en-GB" sz="1800" dirty="0"/>
              <a:t>staff &amp; users of their </a:t>
            </a:r>
            <a:r>
              <a:rPr lang="en-GB" sz="1800" dirty="0" smtClean="0"/>
              <a:t>CERN or external email </a:t>
            </a:r>
            <a:r>
              <a:rPr lang="en-GB" sz="1800" dirty="0"/>
              <a:t>addresses being exposed</a:t>
            </a:r>
          </a:p>
          <a:p>
            <a:pPr marL="687388" lvl="2">
              <a:spcBef>
                <a:spcPts val="0"/>
              </a:spcBef>
            </a:pPr>
            <a:r>
              <a:rPr lang="en-US" sz="1800" dirty="0"/>
              <a:t>Plus </a:t>
            </a:r>
            <a:r>
              <a:rPr lang="en-US" sz="1800" dirty="0" smtClean="0"/>
              <a:t>236 </a:t>
            </a:r>
            <a:r>
              <a:rPr lang="en-US" sz="1800" dirty="0"/>
              <a:t>affiliated universities, institutes &amp; </a:t>
            </a:r>
            <a:r>
              <a:rPr lang="en-US" sz="1800" dirty="0" smtClean="0"/>
              <a:t>partner-companies</a:t>
            </a:r>
          </a:p>
          <a:p>
            <a:pPr marL="687388" lvl="2">
              <a:spcBef>
                <a:spcPts val="0"/>
              </a:spcBef>
            </a:pPr>
            <a:r>
              <a:rPr lang="en-US" sz="1800" dirty="0"/>
              <a:t>Want to join</a:t>
            </a:r>
            <a:r>
              <a:rPr lang="en-GB" sz="1800" dirty="0"/>
              <a:t>?</a:t>
            </a:r>
            <a:r>
              <a:rPr lang="en-US" sz="1800" dirty="0"/>
              <a:t> Please </a:t>
            </a:r>
            <a:r>
              <a:rPr lang="en-US" sz="1800" dirty="0" smtClean="0"/>
              <a:t>talk to me!</a:t>
            </a:r>
            <a:endParaRPr lang="en-GB" sz="1800" dirty="0" smtClean="0"/>
          </a:p>
          <a:p>
            <a:pPr marL="0" indent="0" algn="r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899138" y="6428488"/>
            <a:ext cx="70906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u="sng" dirty="0">
                <a:hlinkClick r:id="rId2"/>
              </a:rPr>
              <a:t>https://</a:t>
            </a:r>
            <a:r>
              <a:rPr lang="en-GB" sz="1200" u="sng" dirty="0" smtClean="0">
                <a:hlinkClick r:id="rId2"/>
              </a:rPr>
              <a:t>motherboard.vice.com/en_us/article/evegxw/collection-one-data-breach-password-hack-what-to-do</a:t>
            </a:r>
            <a:r>
              <a:rPr lang="en-GB" sz="1200" u="sng" dirty="0" smtClean="0"/>
              <a:t> 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6904"/>
          <a:stretch/>
        </p:blipFill>
        <p:spPr>
          <a:xfrm>
            <a:off x="135384" y="1417638"/>
            <a:ext cx="5928946" cy="2022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37723" r="36441" b="93012"/>
          <a:stretch/>
        </p:blipFill>
        <p:spPr>
          <a:xfrm>
            <a:off x="4839191" y="1213461"/>
            <a:ext cx="3947097" cy="498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7" name="Group 16"/>
          <p:cNvGrpSpPr/>
          <p:nvPr/>
        </p:nvGrpSpPr>
        <p:grpSpPr>
          <a:xfrm>
            <a:off x="-63307" y="1648419"/>
            <a:ext cx="9294878" cy="2694071"/>
            <a:chOff x="-63307" y="1648419"/>
            <a:chExt cx="9294878" cy="2694071"/>
          </a:xfrm>
        </p:grpSpPr>
        <p:sp>
          <p:nvSpPr>
            <p:cNvPr id="18" name="Rectangle 17"/>
            <p:cNvSpPr/>
            <p:nvPr/>
          </p:nvSpPr>
          <p:spPr>
            <a:xfrm rot="19687627">
              <a:off x="-63307" y="2588164"/>
              <a:ext cx="9294878" cy="175432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101600" cap="rnd" cmpd="tri">
              <a:solidFill>
                <a:schemeClr val="tx2"/>
              </a:solidFill>
            </a:ln>
          </p:spPr>
          <p:txBody>
            <a:bodyPr wrap="square" lIns="180000" tIns="45720" rIns="180000" bIns="45720">
              <a:spAutoFit/>
            </a:bodyPr>
            <a:lstStyle/>
            <a:p>
              <a:r>
                <a:rPr lang="en-US" sz="5400" b="1" u="sng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3861AA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Mitigation:</a:t>
              </a: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3861AA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/>
              </a:r>
              <a:b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3861AA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</a:b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3861AA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Subscribe to:</a:t>
              </a:r>
              <a:endPara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9683112">
              <a:off x="3759638" y="1648419"/>
              <a:ext cx="4953539" cy="1170596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 rot="19669555">
              <a:off x="5965426" y="2185016"/>
              <a:ext cx="30752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u="sng" dirty="0">
                  <a:solidFill>
                    <a:srgbClr val="0070C0"/>
                  </a:solidFill>
                </a:rPr>
                <a:t>https://haveibeenpwned.com</a:t>
              </a:r>
              <a:r>
                <a:rPr lang="en-GB" u="sng" dirty="0" smtClean="0">
                  <a:solidFill>
                    <a:srgbClr val="0070C0"/>
                  </a:solidFill>
                </a:rPr>
                <a:t>/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20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1530" y="223349"/>
            <a:ext cx="8695944" cy="64099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4461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2" y="2737156"/>
            <a:ext cx="5401540" cy="5837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482" y="2854602"/>
            <a:ext cx="4858933" cy="5602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518" y="3065679"/>
            <a:ext cx="7715250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2175" y="3693196"/>
            <a:ext cx="6524625" cy="2695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(2019/1) S/W Dependencies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more and more agile development, external S/W dependencies pose an increased security risk</a:t>
            </a:r>
          </a:p>
          <a:p>
            <a:r>
              <a:rPr lang="en-US" dirty="0" smtClean="0"/>
              <a:t>In particular, when dependencies are imported in an automatic fashion from untrusted/unverified origins (</a:t>
            </a:r>
            <a:r>
              <a:rPr lang="en-US" dirty="0" err="1" smtClean="0"/>
              <a:t>PiP</a:t>
            </a:r>
            <a:r>
              <a:rPr lang="en-US" dirty="0" smtClean="0"/>
              <a:t>/</a:t>
            </a:r>
            <a:r>
              <a:rPr lang="en-US" dirty="0" err="1" smtClean="0"/>
              <a:t>PyPI</a:t>
            </a:r>
            <a:r>
              <a:rPr lang="en-US" dirty="0" smtClean="0"/>
              <a:t>, NPM, …)</a:t>
            </a:r>
          </a:p>
        </p:txBody>
      </p:sp>
      <p:sp>
        <p:nvSpPr>
          <p:cNvPr id="12" name="Rectangle 11"/>
          <p:cNvSpPr/>
          <p:nvPr/>
        </p:nvSpPr>
        <p:spPr>
          <a:xfrm rot="19687627">
            <a:off x="-232642" y="2588164"/>
            <a:ext cx="9294878" cy="1754326"/>
          </a:xfrm>
          <a:prstGeom prst="rect">
            <a:avLst/>
          </a:prstGeom>
          <a:solidFill>
            <a:schemeClr val="bg1">
              <a:alpha val="70000"/>
            </a:schemeClr>
          </a:solidFill>
          <a:ln w="101600" cap="rnd" cmpd="tri">
            <a:solidFill>
              <a:schemeClr val="tx2"/>
            </a:solidFill>
          </a:ln>
        </p:spPr>
        <p:txBody>
          <a:bodyPr wrap="square" lIns="180000" tIns="45720" rIns="180000" bIns="45720">
            <a:spAutoFit/>
          </a:bodyPr>
          <a:lstStyle/>
          <a:p>
            <a:r>
              <a:rPr lang="en-US" sz="5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Mitigation: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Run a centralized repo mirror like Nexus.</a:t>
            </a:r>
          </a:p>
        </p:txBody>
      </p:sp>
    </p:spTree>
    <p:extLst>
      <p:ext uri="{BB962C8B-B14F-4D97-AF65-F5344CB8AC3E}">
        <p14:creationId xmlns:p14="http://schemas.microsoft.com/office/powerpoint/2010/main" val="22985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0023" y="223346"/>
            <a:ext cx="8695944" cy="64099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7743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(2019/2) Money Extortion Scams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ED898F-CD3A-DC4B-BD29-797ECC3DAA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03" y="1229150"/>
            <a:ext cx="6255391" cy="5020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C5B73B-AF2B-834B-BC8A-57CC364083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870" b="26616"/>
          <a:stretch/>
        </p:blipFill>
        <p:spPr>
          <a:xfrm>
            <a:off x="625155" y="3739161"/>
            <a:ext cx="7893690" cy="1996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163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246" y="274638"/>
            <a:ext cx="849391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Increased Sophistication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BCDF51-6768-AD4D-9B43-C2CABCCD0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1" y="1256184"/>
            <a:ext cx="8720555" cy="4308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12902D-CF5A-7941-B53F-6227B855B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62" y="1417638"/>
            <a:ext cx="5786120" cy="1878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B98D8E-731C-9B44-B54F-C451F33C5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2724" y="3520584"/>
            <a:ext cx="5192395" cy="296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 rot="19687627">
            <a:off x="-232642" y="2588164"/>
            <a:ext cx="9294878" cy="1754326"/>
          </a:xfrm>
          <a:prstGeom prst="rect">
            <a:avLst/>
          </a:prstGeom>
          <a:solidFill>
            <a:schemeClr val="bg1">
              <a:alpha val="70000"/>
            </a:schemeClr>
          </a:solidFill>
          <a:ln w="101600" cap="rnd" cmpd="tri">
            <a:solidFill>
              <a:schemeClr val="tx2"/>
            </a:solidFill>
          </a:ln>
        </p:spPr>
        <p:txBody>
          <a:bodyPr wrap="square" lIns="180000" tIns="45720" rIns="180000" bIns="45720">
            <a:spAutoFit/>
          </a:bodyPr>
          <a:lstStyle/>
          <a:p>
            <a:r>
              <a:rPr lang="en-US" sz="5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Mitigation: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Host hardening &amp;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eMail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detonation chambers</a:t>
            </a:r>
          </a:p>
        </p:txBody>
      </p:sp>
    </p:spTree>
    <p:extLst>
      <p:ext uri="{BB962C8B-B14F-4D97-AF65-F5344CB8AC3E}">
        <p14:creationId xmlns:p14="http://schemas.microsoft.com/office/powerpoint/2010/main" val="340066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246" y="274638"/>
            <a:ext cx="849391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Counting on your Click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0BD687-77EB-7F4D-A198-6A2BE18E75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600"/>
          <a:stretch/>
        </p:blipFill>
        <p:spPr>
          <a:xfrm>
            <a:off x="106834" y="1276459"/>
            <a:ext cx="8405053" cy="4397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C6A65F-CD91-A447-B930-6A457945B0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779" t="37448" r="30497" b="41550"/>
          <a:stretch/>
        </p:blipFill>
        <p:spPr>
          <a:xfrm>
            <a:off x="2936600" y="4155510"/>
            <a:ext cx="580864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281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44800" y="1444974"/>
            <a:ext cx="8630686" cy="489191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GB" sz="3600" b="1" dirty="0" smtClean="0"/>
              <a:t>“Freedom, security, convenience ---</a:t>
            </a:r>
            <a:br>
              <a:rPr lang="en-GB" sz="3600" b="1" dirty="0" smtClean="0"/>
            </a:br>
            <a:r>
              <a:rPr lang="en-GB" sz="3600" b="1" dirty="0" smtClean="0"/>
              <a:t>choose two” </a:t>
            </a:r>
            <a:r>
              <a:rPr lang="en-GB" sz="3600" dirty="0" smtClean="0"/>
              <a:t>(Dan Geer)</a:t>
            </a:r>
            <a:endParaRPr lang="en-GB" sz="3600" dirty="0"/>
          </a:p>
          <a:p>
            <a:pPr marL="0" indent="0" algn="ctr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u="sng" dirty="0" smtClean="0"/>
              <a:t>Consequently:</a:t>
            </a:r>
          </a:p>
          <a:p>
            <a:pPr marL="0" indent="0" algn="r">
              <a:buNone/>
            </a:pPr>
            <a:r>
              <a:rPr lang="en-GB" sz="3600" b="1" dirty="0" smtClean="0"/>
              <a:t>“Security </a:t>
            </a:r>
            <a:r>
              <a:rPr lang="en-GB" sz="3600" b="1" dirty="0"/>
              <a:t>will always be </a:t>
            </a:r>
            <a:r>
              <a:rPr lang="en-GB" sz="3600" b="1" dirty="0" smtClean="0"/>
              <a:t>exactly</a:t>
            </a:r>
            <a:br>
              <a:rPr lang="en-GB" sz="3600" b="1" dirty="0" smtClean="0"/>
            </a:br>
            <a:r>
              <a:rPr lang="en-GB" sz="3600" b="1" dirty="0" smtClean="0"/>
              <a:t>as </a:t>
            </a:r>
            <a:r>
              <a:rPr lang="en-GB" sz="3600" b="1" dirty="0"/>
              <a:t>bad </a:t>
            </a:r>
            <a:r>
              <a:rPr lang="en-GB" sz="3600" b="1" dirty="0" smtClean="0"/>
              <a:t>as it </a:t>
            </a:r>
            <a:r>
              <a:rPr lang="en-GB" sz="3600" b="1" dirty="0"/>
              <a:t>can possibly </a:t>
            </a:r>
            <a:r>
              <a:rPr lang="en-GB" sz="3600" b="1" dirty="0" smtClean="0"/>
              <a:t>be</a:t>
            </a:r>
            <a:br>
              <a:rPr lang="en-GB" sz="3600" b="1" dirty="0" smtClean="0"/>
            </a:br>
            <a:r>
              <a:rPr lang="en-GB" sz="3600" b="1" dirty="0" smtClean="0"/>
              <a:t>while allowing </a:t>
            </a:r>
            <a:r>
              <a:rPr lang="en-GB" sz="3600" b="1" dirty="0"/>
              <a:t>everything to still function</a:t>
            </a:r>
            <a:r>
              <a:rPr lang="en-GB" sz="3600" b="1" dirty="0" smtClean="0"/>
              <a:t>.”</a:t>
            </a:r>
            <a:br>
              <a:rPr lang="en-GB" sz="3600" b="1" dirty="0" smtClean="0"/>
            </a:br>
            <a:r>
              <a:rPr lang="en-GB" sz="3600" dirty="0" smtClean="0"/>
              <a:t>(</a:t>
            </a:r>
            <a:r>
              <a:rPr lang="en-GB" sz="3600" dirty="0"/>
              <a:t>Nat </a:t>
            </a:r>
            <a:r>
              <a:rPr lang="en-GB" sz="3600" dirty="0" smtClean="0"/>
              <a:t>Howard)</a:t>
            </a:r>
            <a:endParaRPr lang="de-DE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Preamble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40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246" y="274638"/>
            <a:ext cx="849391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Azure </a:t>
            </a:r>
            <a:r>
              <a:rPr lang="en-US" dirty="0"/>
              <a:t>or </a:t>
            </a:r>
            <a:r>
              <a:rPr lang="en-US" dirty="0" smtClean="0"/>
              <a:t>not: https</a:t>
            </a:r>
            <a:r>
              <a:rPr lang="en-US" dirty="0"/>
              <a:t>://*.*.</a:t>
            </a:r>
            <a:r>
              <a:rPr lang="en-US" dirty="0" smtClean="0"/>
              <a:t>web.core.windows.net</a:t>
            </a:r>
            <a:r>
              <a:rPr lang="en-US" dirty="0" smtClean="0">
                <a:effectLst/>
                <a:latin typeface="Arial" charset="0"/>
                <a:ea typeface="ＭＳ Ｐゴシック" charset="-128"/>
              </a:rPr>
              <a:t/>
            </a:r>
            <a:br>
              <a:rPr lang="en-US" dirty="0" smtClean="0">
                <a:effectLst/>
                <a:latin typeface="Arial" charset="0"/>
                <a:ea typeface="ＭＳ Ｐゴシック" charset="-128"/>
              </a:rPr>
            </a:b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5651AC-57EF-CD43-A1AA-106B7FBF9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6682" y="1417639"/>
            <a:ext cx="6555474" cy="3611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8246" y="5254910"/>
            <a:ext cx="8630686" cy="160309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Email with embedded malicious HTTPS link: Hard to </a:t>
            </a:r>
            <a:r>
              <a:rPr lang="en-US" sz="2000" dirty="0" err="1" smtClean="0"/>
              <a:t>analyse</a:t>
            </a:r>
            <a:r>
              <a:rPr lang="en-US" sz="2000" dirty="0" smtClean="0"/>
              <a:t> on IDS level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Valid genuine SSL certificate and hosted on “Windows.net”</a:t>
            </a:r>
          </a:p>
          <a:p>
            <a:pPr>
              <a:spcBef>
                <a:spcPts val="0"/>
              </a:spcBef>
            </a:pPr>
            <a:r>
              <a:rPr lang="en-US" sz="2000" b="1" dirty="0" smtClean="0"/>
              <a:t>…allocated to Azure customers, here malicious ones!</a:t>
            </a:r>
          </a:p>
        </p:txBody>
      </p:sp>
      <p:sp>
        <p:nvSpPr>
          <p:cNvPr id="8" name="Rectangle 7"/>
          <p:cNvSpPr/>
          <p:nvPr/>
        </p:nvSpPr>
        <p:spPr>
          <a:xfrm>
            <a:off x="1899138" y="6428488"/>
            <a:ext cx="70906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u="sng" dirty="0">
                <a:hlinkClick r:id="rId4"/>
              </a:rPr>
              <a:t>https://azure.microsoft.com/en-us</a:t>
            </a:r>
            <a:r>
              <a:rPr lang="en-GB" sz="1200" u="sng" dirty="0" smtClean="0">
                <a:hlinkClick r:id="rId4"/>
              </a:rPr>
              <a:t>/</a:t>
            </a:r>
            <a:r>
              <a:rPr lang="en-GB" sz="1200" u="sng" dirty="0" smtClean="0"/>
              <a:t> 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 rot="19687627">
            <a:off x="-232642" y="2588164"/>
            <a:ext cx="9294878" cy="1754326"/>
          </a:xfrm>
          <a:prstGeom prst="rect">
            <a:avLst/>
          </a:prstGeom>
          <a:solidFill>
            <a:schemeClr val="bg1">
              <a:alpha val="70000"/>
            </a:schemeClr>
          </a:solidFill>
          <a:ln w="101600" cap="rnd" cmpd="tri">
            <a:solidFill>
              <a:schemeClr val="tx2"/>
            </a:solidFill>
          </a:ln>
        </p:spPr>
        <p:txBody>
          <a:bodyPr wrap="square" lIns="180000" tIns="45720" rIns="180000" bIns="45720">
            <a:spAutoFit/>
          </a:bodyPr>
          <a:lstStyle/>
          <a:p>
            <a:r>
              <a:rPr lang="en-US" sz="5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Mitigation: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Host hardening &amp;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eMail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detonation chambers</a:t>
            </a:r>
          </a:p>
        </p:txBody>
      </p:sp>
    </p:spTree>
    <p:extLst>
      <p:ext uri="{BB962C8B-B14F-4D97-AF65-F5344CB8AC3E}">
        <p14:creationId xmlns:p14="http://schemas.microsoft.com/office/powerpoint/2010/main" val="200282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0598" y="229860"/>
            <a:ext cx="8695944" cy="64099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98566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(2019/3) Cryptocurrency Mining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00" y="3001108"/>
            <a:ext cx="8630686" cy="373089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b="1" u="sng" dirty="0" err="1" smtClean="0"/>
              <a:t>Monero</a:t>
            </a:r>
            <a:r>
              <a:rPr lang="en-US" sz="2000" b="1" u="sng" dirty="0" smtClean="0"/>
              <a:t> I: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$</a:t>
            </a:r>
            <a:r>
              <a:rPr lang="en-GB" sz="2000" dirty="0" smtClean="0"/>
              <a:t>40000 in XMR mined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2500 CPU-years used</a:t>
            </a:r>
            <a:br>
              <a:rPr lang="en-US" sz="2000" dirty="0" smtClean="0"/>
            </a:br>
            <a:r>
              <a:rPr lang="en-US" sz="2000" dirty="0" smtClean="0"/>
              <a:t>$110.000 damage</a:t>
            </a:r>
            <a:br>
              <a:rPr lang="en-US" sz="2000" dirty="0" smtClean="0"/>
            </a:b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b="1" u="sng" dirty="0" err="1" smtClean="0"/>
              <a:t>Monero</a:t>
            </a:r>
            <a:r>
              <a:rPr lang="en-US" sz="2000" b="1" u="sng" dirty="0" smtClean="0"/>
              <a:t> II: 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dirty="0" smtClean="0"/>
              <a:t>$15 in XMR mined</a:t>
            </a:r>
            <a:br>
              <a:rPr lang="en-US" sz="2000" dirty="0" smtClean="0"/>
            </a:br>
            <a:r>
              <a:rPr lang="en-GB" sz="2000" dirty="0" smtClean="0"/>
              <a:t>1353 CPU-years used</a:t>
            </a:r>
            <a:br>
              <a:rPr lang="en-GB" sz="2000" dirty="0" smtClean="0"/>
            </a:br>
            <a:r>
              <a:rPr lang="en-GB" sz="2000" dirty="0" smtClean="0"/>
              <a:t>$</a:t>
            </a:r>
            <a:r>
              <a:rPr lang="en-US" sz="2000" dirty="0" smtClean="0"/>
              <a:t>60.000 damage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b="1" dirty="0" smtClean="0"/>
              <a:t>What about you?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184718"/>
            <a:ext cx="5022801" cy="1693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D:\Screenshot_2018-12-17 monero crypto-pool fr - More Efficient Stable Monero Mining Pool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13"/>
          <a:stretch/>
        </p:blipFill>
        <p:spPr bwMode="auto">
          <a:xfrm>
            <a:off x="3313722" y="2180492"/>
            <a:ext cx="5561764" cy="2504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C:\Users\slueders\AppData\Local\Microsoft\Windows\INetCache\Content.Word\Screenshot from 2019-02-21 17-25-16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57"/>
          <a:stretch/>
        </p:blipFill>
        <p:spPr bwMode="auto">
          <a:xfrm>
            <a:off x="3313722" y="4807630"/>
            <a:ext cx="5561764" cy="1663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 rot="19687627">
            <a:off x="-232642" y="2588164"/>
            <a:ext cx="9294878" cy="1754326"/>
          </a:xfrm>
          <a:prstGeom prst="rect">
            <a:avLst/>
          </a:prstGeom>
          <a:solidFill>
            <a:schemeClr val="bg1">
              <a:alpha val="70000"/>
            </a:schemeClr>
          </a:solidFill>
          <a:ln w="101600" cap="rnd" cmpd="tri">
            <a:solidFill>
              <a:schemeClr val="tx2"/>
            </a:solidFill>
          </a:ln>
        </p:spPr>
        <p:txBody>
          <a:bodyPr wrap="square" lIns="180000" tIns="45720" rIns="180000" bIns="45720">
            <a:spAutoFit/>
          </a:bodyPr>
          <a:lstStyle/>
          <a:p>
            <a:r>
              <a:rPr lang="en-US" sz="5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Mitigation: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Tight monitoring of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computing cluster activities</a:t>
            </a:r>
          </a:p>
        </p:txBody>
      </p:sp>
    </p:spTree>
    <p:extLst>
      <p:ext uri="{BB962C8B-B14F-4D97-AF65-F5344CB8AC3E}">
        <p14:creationId xmlns:p14="http://schemas.microsoft.com/office/powerpoint/2010/main" val="97689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343" y="274638"/>
            <a:ext cx="8229600" cy="1143000"/>
          </a:xfrm>
        </p:spPr>
        <p:txBody>
          <a:bodyPr/>
          <a:lstStyle/>
          <a:p>
            <a:r>
              <a:rPr lang="en-US" dirty="0" smtClean="0"/>
              <a:t>Random Tour of </a:t>
            </a:r>
            <a:r>
              <a:rPr lang="en-US" dirty="0" err="1" smtClean="0"/>
              <a:t>Vuln’s</a:t>
            </a:r>
            <a:r>
              <a:rPr lang="en-US" dirty="0" smtClean="0"/>
              <a:t>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Disabling </a:t>
            </a:r>
            <a:r>
              <a:rPr lang="en-GB" b="1" dirty="0" smtClean="0"/>
              <a:t>Jenkins</a:t>
            </a:r>
            <a:r>
              <a:rPr lang="en-GB" dirty="0" smtClean="0"/>
              <a:t> </a:t>
            </a:r>
            <a:r>
              <a:rPr lang="en-GB" dirty="0"/>
              <a:t>security model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dirty="0"/>
              <a:t>compromise </a:t>
            </a:r>
            <a:r>
              <a:rPr lang="en-US" dirty="0" smtClean="0"/>
              <a:t>instances (</a:t>
            </a:r>
            <a:r>
              <a:rPr lang="en-GB" dirty="0" smtClean="0"/>
              <a:t>CVE-2018-1999001, </a:t>
            </a:r>
            <a:r>
              <a:rPr lang="en-GB" u="sng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://jenkins.io/security/advisory/2018-07-18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)</a:t>
            </a:r>
          </a:p>
          <a:p>
            <a:r>
              <a:rPr lang="en-GB" dirty="0" smtClean="0"/>
              <a:t>Remote code execution on </a:t>
            </a:r>
            <a:r>
              <a:rPr lang="en-GB" b="1" dirty="0" smtClean="0"/>
              <a:t>Drupal</a:t>
            </a:r>
            <a:r>
              <a:rPr lang="en-GB" dirty="0" smtClean="0"/>
              <a:t> (PSA-2019-02-1, </a:t>
            </a: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www.drupal.org/psa-2019-02-19</a:t>
            </a:r>
            <a:r>
              <a:rPr lang="en-GB" dirty="0"/>
              <a:t>;</a:t>
            </a:r>
            <a:r>
              <a:rPr lang="en-GB" dirty="0" smtClean="0"/>
              <a:t> SA-CORE-2019-003, </a:t>
            </a:r>
            <a:r>
              <a:rPr lang="en-GB" dirty="0" smtClean="0">
                <a:hlinkClick r:id="rId4"/>
              </a:rPr>
              <a:t>https</a:t>
            </a:r>
            <a:r>
              <a:rPr lang="en-GB" dirty="0">
                <a:hlinkClick r:id="rId4"/>
              </a:rPr>
              <a:t>://www.drupal.org/sa-core-2019-003</a:t>
            </a:r>
            <a:r>
              <a:rPr lang="en-GB" dirty="0" smtClean="0"/>
              <a:t>)</a:t>
            </a:r>
          </a:p>
          <a:p>
            <a:r>
              <a:rPr lang="en-GB" dirty="0" smtClean="0"/>
              <a:t>Privilege escalation through a local user on </a:t>
            </a:r>
            <a:r>
              <a:rPr lang="en-GB" b="1" dirty="0" smtClean="0"/>
              <a:t>Apache </a:t>
            </a:r>
            <a:r>
              <a:rPr lang="en-GB" b="1" dirty="0"/>
              <a:t>Spark </a:t>
            </a:r>
            <a:r>
              <a:rPr lang="en-GB" dirty="0" smtClean="0"/>
              <a:t>(CVE-2018-11760 &amp; more; </a:t>
            </a:r>
            <a:r>
              <a:rPr lang="en-GB" dirty="0" smtClean="0">
                <a:hlinkClick r:id="rId5"/>
              </a:rPr>
              <a:t>https</a:t>
            </a:r>
            <a:r>
              <a:rPr lang="en-GB" dirty="0">
                <a:hlinkClick r:id="rId5"/>
              </a:rPr>
              <a:t>://spark.apache.org/security.html</a:t>
            </a:r>
            <a:r>
              <a:rPr lang="en-GB" dirty="0" smtClean="0"/>
              <a:t>)</a:t>
            </a:r>
          </a:p>
          <a:p>
            <a:r>
              <a:rPr lang="en-GB" dirty="0" smtClean="0"/>
              <a:t>Arbitrary code execution and privilege escalation by unauthenticated thirds affecting </a:t>
            </a:r>
            <a:r>
              <a:rPr lang="en-GB" b="1" dirty="0"/>
              <a:t>Intel Server Boards, Intel Server Systems and Intel Compute Modules </a:t>
            </a:r>
            <a:r>
              <a:rPr lang="en-GB" dirty="0"/>
              <a:t>firmware versions before 00.01.0014 </a:t>
            </a:r>
            <a:r>
              <a:rPr lang="en-GB" dirty="0" smtClean="0"/>
              <a:t>(CVE-2018-12173; </a:t>
            </a:r>
            <a:r>
              <a:rPr lang="en-GB" dirty="0" smtClean="0">
                <a:hlinkClick r:id="rId6"/>
              </a:rPr>
              <a:t>https</a:t>
            </a:r>
            <a:r>
              <a:rPr lang="en-GB" dirty="0">
                <a:hlinkClick r:id="rId6"/>
              </a:rPr>
              <a:t>://</a:t>
            </a:r>
            <a:r>
              <a:rPr lang="en-GB" dirty="0" smtClean="0">
                <a:hlinkClick r:id="rId6"/>
              </a:rPr>
              <a:t>www.intel.com/content/www/us/en/security-center/advisory/intel-sa-00179.html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87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343" y="274638"/>
            <a:ext cx="8229600" cy="1143000"/>
          </a:xfrm>
        </p:spPr>
        <p:txBody>
          <a:bodyPr/>
          <a:lstStyle/>
          <a:p>
            <a:r>
              <a:rPr lang="en-US" dirty="0" smtClean="0"/>
              <a:t>Random Tour of </a:t>
            </a:r>
            <a:r>
              <a:rPr lang="en-US" dirty="0" err="1" smtClean="0"/>
              <a:t>Vuln’s</a:t>
            </a:r>
            <a:r>
              <a:rPr lang="en-US" dirty="0" smtClean="0"/>
              <a:t>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Exploiting “mount-</a:t>
            </a:r>
            <a:r>
              <a:rPr lang="en-GB" dirty="0" err="1"/>
              <a:t>suid</a:t>
            </a:r>
            <a:r>
              <a:rPr lang="en-GB" dirty="0"/>
              <a:t>“ on </a:t>
            </a:r>
            <a:r>
              <a:rPr lang="en-GB" b="1" dirty="0"/>
              <a:t>Singularity</a:t>
            </a:r>
            <a:r>
              <a:rPr lang="en-GB" dirty="0"/>
              <a:t> 2.4.0 to 2.6.0. Delete those binaries: “/</a:t>
            </a:r>
            <a:r>
              <a:rPr lang="en-GB" dirty="0" err="1"/>
              <a:t>usr</a:t>
            </a:r>
            <a:r>
              <a:rPr lang="en-GB" dirty="0"/>
              <a:t>/</a:t>
            </a:r>
            <a:r>
              <a:rPr lang="en-GB" dirty="0" err="1"/>
              <a:t>libexec</a:t>
            </a:r>
            <a:r>
              <a:rPr lang="en-GB" dirty="0"/>
              <a:t>/singularity/bin/start-</a:t>
            </a:r>
            <a:r>
              <a:rPr lang="en-GB" dirty="0" err="1"/>
              <a:t>suid</a:t>
            </a:r>
            <a:r>
              <a:rPr lang="en-GB" dirty="0"/>
              <a:t>” and </a:t>
            </a:r>
            <a:r>
              <a:rPr lang="en-GB" dirty="0" smtClean="0"/>
              <a:t>“/</a:t>
            </a:r>
            <a:r>
              <a:rPr lang="en-GB" dirty="0" err="1" smtClean="0"/>
              <a:t>usr</a:t>
            </a:r>
            <a:r>
              <a:rPr lang="en-GB" dirty="0" smtClean="0"/>
              <a:t>/</a:t>
            </a:r>
            <a:r>
              <a:rPr lang="en-GB" dirty="0" err="1" smtClean="0"/>
              <a:t>libexec</a:t>
            </a:r>
            <a:r>
              <a:rPr lang="en-GB" dirty="0" smtClean="0"/>
              <a:t>/singularity/mount-</a:t>
            </a:r>
            <a:r>
              <a:rPr lang="en-GB" dirty="0" err="1" smtClean="0"/>
              <a:t>suid</a:t>
            </a:r>
            <a:r>
              <a:rPr lang="en-GB" dirty="0"/>
              <a:t>”</a:t>
            </a:r>
          </a:p>
          <a:p>
            <a:r>
              <a:rPr lang="en-GB" dirty="0" smtClean="0"/>
              <a:t>Privilege escalation in </a:t>
            </a:r>
            <a:r>
              <a:rPr lang="en-GB" b="1" dirty="0" smtClean="0"/>
              <a:t>Kubernetes</a:t>
            </a:r>
            <a:r>
              <a:rPr lang="en-GB" dirty="0" smtClean="0"/>
              <a:t> providing </a:t>
            </a:r>
            <a:r>
              <a:rPr lang="en-GB" dirty="0"/>
              <a:t>access </a:t>
            </a:r>
            <a:r>
              <a:rPr lang="en-GB" dirty="0" smtClean="0"/>
              <a:t>to secrets</a:t>
            </a:r>
            <a:r>
              <a:rPr lang="en-GB" dirty="0"/>
              <a:t>, pods, environment variables, running pod/container processes, and persistent volumes, including access to sensitive </a:t>
            </a:r>
            <a:r>
              <a:rPr lang="en-GB" dirty="0" smtClean="0"/>
              <a:t>information </a:t>
            </a:r>
            <a:r>
              <a:rPr lang="en-GB" dirty="0"/>
              <a:t>(</a:t>
            </a:r>
            <a:r>
              <a:rPr lang="en-GB" dirty="0">
                <a:hlinkClick r:id="rId2"/>
              </a:rPr>
              <a:t>https://github.com/kubernetes/kubernetes/issues/71411</a:t>
            </a:r>
            <a:r>
              <a:rPr lang="en-GB" dirty="0"/>
              <a:t>) </a:t>
            </a:r>
            <a:endParaRPr lang="en-GB" dirty="0" smtClean="0"/>
          </a:p>
          <a:p>
            <a:r>
              <a:rPr lang="en-GB" dirty="0" smtClean="0"/>
              <a:t>Code execution through hosted </a:t>
            </a:r>
            <a:r>
              <a:rPr lang="en-GB" dirty="0"/>
              <a:t>containers by remote, anonymous users in order to steal cluster authentication tokens </a:t>
            </a:r>
            <a:r>
              <a:rPr lang="en-GB" dirty="0" smtClean="0"/>
              <a:t>on </a:t>
            </a:r>
            <a:r>
              <a:rPr lang="en-GB" b="1" dirty="0" smtClean="0"/>
              <a:t>Kubernetes</a:t>
            </a:r>
            <a:r>
              <a:rPr lang="en-GB" dirty="0" smtClean="0"/>
              <a:t> (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labs.mwrinfosecurity.com/blog/attacking-kubernetes-through-kubelet</a:t>
            </a:r>
            <a:r>
              <a:rPr lang="en-GB" dirty="0" smtClean="0"/>
              <a:t>). Disable anonymous </a:t>
            </a:r>
            <a:r>
              <a:rPr lang="en-GB" dirty="0"/>
              <a:t>authentication for </a:t>
            </a:r>
            <a:r>
              <a:rPr lang="en-GB" dirty="0" smtClean="0"/>
              <a:t>the “</a:t>
            </a:r>
            <a:r>
              <a:rPr lang="en-GB" dirty="0" err="1" smtClean="0"/>
              <a:t>kubelet</a:t>
            </a:r>
            <a:r>
              <a:rPr lang="en-GB" dirty="0" smtClean="0"/>
              <a:t>” </a:t>
            </a:r>
            <a:r>
              <a:rPr lang="en-GB" dirty="0"/>
              <a:t>service </a:t>
            </a:r>
            <a:r>
              <a:rPr lang="en-GB" dirty="0" smtClean="0"/>
              <a:t>by setting “anonymous-</a:t>
            </a:r>
            <a:r>
              <a:rPr lang="en-GB" dirty="0" err="1" smtClean="0"/>
              <a:t>auth</a:t>
            </a:r>
            <a:r>
              <a:rPr lang="en-GB" dirty="0" smtClean="0"/>
              <a:t>” </a:t>
            </a:r>
            <a:r>
              <a:rPr lang="en-GB" dirty="0"/>
              <a:t>(/</a:t>
            </a:r>
            <a:r>
              <a:rPr lang="en-GB" dirty="0" err="1"/>
              <a:t>etc</a:t>
            </a:r>
            <a:r>
              <a:rPr lang="en-GB" dirty="0"/>
              <a:t>/</a:t>
            </a:r>
            <a:r>
              <a:rPr lang="en-GB" dirty="0" err="1"/>
              <a:t>kubernetes</a:t>
            </a:r>
            <a:r>
              <a:rPr lang="en-GB" dirty="0"/>
              <a:t>/</a:t>
            </a:r>
            <a:r>
              <a:rPr lang="en-GB" dirty="0" err="1"/>
              <a:t>kubelet</a:t>
            </a:r>
            <a:r>
              <a:rPr lang="en-GB" dirty="0"/>
              <a:t>) </a:t>
            </a:r>
            <a:r>
              <a:rPr lang="en-GB" dirty="0" smtClean="0"/>
              <a:t>to FALSE and restart </a:t>
            </a:r>
            <a:r>
              <a:rPr lang="en-GB" dirty="0" err="1" smtClean="0"/>
              <a:t>kubelet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 rot="19687627">
            <a:off x="-87296" y="2069130"/>
            <a:ext cx="9294878" cy="2585323"/>
          </a:xfrm>
          <a:prstGeom prst="rect">
            <a:avLst/>
          </a:prstGeom>
          <a:solidFill>
            <a:schemeClr val="bg1">
              <a:alpha val="70000"/>
            </a:schemeClr>
          </a:solidFill>
          <a:ln w="101600" cap="rnd" cmpd="tri">
            <a:solidFill>
              <a:schemeClr val="tx2"/>
            </a:solidFill>
          </a:ln>
        </p:spPr>
        <p:txBody>
          <a:bodyPr wrap="square" lIns="180000" tIns="45720" rIns="180000" bIns="45720">
            <a:spAutoFit/>
          </a:bodyPr>
          <a:lstStyle/>
          <a:p>
            <a:r>
              <a:rPr lang="en-US" sz="5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Mitigation: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Prompt &amp; agile patching… and digest </a:t>
            </a:r>
            <a:r>
              <a:rPr lang="en-US" sz="54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security notifications.</a:t>
            </a:r>
            <a:endParaRPr lang="en-US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133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00" y="1411631"/>
            <a:ext cx="8630686" cy="56025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If we want to </a:t>
            </a:r>
            <a:r>
              <a:rPr lang="en-US" b="1" strike="sngStrike" dirty="0" smtClean="0"/>
              <a:t>win/</a:t>
            </a:r>
            <a:r>
              <a:rPr lang="en-US" b="1" dirty="0" smtClean="0"/>
              <a:t>keep up with this marathon</a:t>
            </a:r>
            <a:r>
              <a:rPr lang="en-US" dirty="0" smtClean="0"/>
              <a:t>, we should/must(!)</a:t>
            </a:r>
          </a:p>
          <a:p>
            <a:r>
              <a:rPr lang="en-US" dirty="0" smtClean="0"/>
              <a:t>More often </a:t>
            </a:r>
            <a:r>
              <a:rPr lang="en-US" b="1" dirty="0" smtClean="0"/>
              <a:t>choose “security” </a:t>
            </a:r>
            <a:r>
              <a:rPr lang="en-US" dirty="0" smtClean="0"/>
              <a:t>instead of “convenience”</a:t>
            </a:r>
          </a:p>
          <a:p>
            <a:r>
              <a:rPr lang="en-US" dirty="0" smtClean="0"/>
              <a:t>More often </a:t>
            </a:r>
            <a:r>
              <a:rPr lang="en-US" b="1" dirty="0" smtClean="0"/>
              <a:t>consider “privacy” </a:t>
            </a:r>
            <a:r>
              <a:rPr lang="en-US" dirty="0" smtClean="0"/>
              <a:t>instead of “freedom”;</a:t>
            </a:r>
          </a:p>
          <a:p>
            <a:r>
              <a:rPr lang="en-US" dirty="0" smtClean="0"/>
              <a:t>Have deep direct </a:t>
            </a:r>
            <a:r>
              <a:rPr lang="en-US" b="1" dirty="0" smtClean="0"/>
              <a:t>ties with the community </a:t>
            </a:r>
            <a:r>
              <a:rPr lang="en-US" dirty="0" smtClean="0"/>
              <a:t>to learn quickly about the malicious evil (and where they affect/attack us);</a:t>
            </a:r>
          </a:p>
          <a:p>
            <a:r>
              <a:rPr lang="en-US" dirty="0" smtClean="0"/>
              <a:t>Have good </a:t>
            </a:r>
            <a:r>
              <a:rPr lang="en-US" b="1" dirty="0" smtClean="0"/>
              <a:t>traceability &amp; logging in place </a:t>
            </a:r>
            <a:r>
              <a:rPr lang="en-US" dirty="0" smtClean="0"/>
              <a:t>to figure out whether/where(!) we are attacked/affected;</a:t>
            </a:r>
          </a:p>
          <a:p>
            <a:r>
              <a:rPr lang="en-US" dirty="0" smtClean="0"/>
              <a:t>Have good </a:t>
            </a:r>
            <a:r>
              <a:rPr lang="en-US" b="1" dirty="0" smtClean="0"/>
              <a:t>configuration management </a:t>
            </a:r>
            <a:r>
              <a:rPr lang="en-US" dirty="0" smtClean="0"/>
              <a:t>for prompt and agile patching (office computing, data center </a:t>
            </a:r>
            <a:r>
              <a:rPr lang="en-US" i="1" dirty="0" smtClean="0"/>
              <a:t>and</a:t>
            </a:r>
            <a:r>
              <a:rPr lang="en-US" dirty="0" smtClean="0"/>
              <a:t> control systems!);</a:t>
            </a:r>
          </a:p>
          <a:p>
            <a:r>
              <a:rPr lang="en-US" dirty="0" smtClean="0"/>
              <a:t>Accept that we do not and cannot control the full phase-space. Protection is often difficult/impossible, </a:t>
            </a:r>
            <a:r>
              <a:rPr lang="en-US" dirty="0"/>
              <a:t>and ꟷ for </a:t>
            </a:r>
            <a:r>
              <a:rPr lang="en-US" dirty="0" smtClean="0"/>
              <a:t>sure ꟷ costly.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700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Legacy Web Sites: Reputational Risks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59" y="1390185"/>
            <a:ext cx="6927432" cy="582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7541" y="1538043"/>
            <a:ext cx="5996101" cy="5088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Left Arrow 7"/>
          <p:cNvSpPr/>
          <p:nvPr/>
        </p:nvSpPr>
        <p:spPr bwMode="auto">
          <a:xfrm rot="6789582">
            <a:off x="75417" y="3952848"/>
            <a:ext cx="4230298" cy="484632"/>
          </a:xfrm>
          <a:prstGeom prst="leftArrow">
            <a:avLst>
              <a:gd name="adj1" fmla="val 50000"/>
              <a:gd name="adj2" fmla="val 113059"/>
            </a:avLst>
          </a:prstGeom>
          <a:solidFill>
            <a:srgbClr val="FF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5" t="8854" r="10013" b="25654"/>
          <a:stretch/>
        </p:blipFill>
        <p:spPr>
          <a:xfrm>
            <a:off x="0" y="-264811"/>
            <a:ext cx="9143999" cy="711901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81100" y="4683908"/>
            <a:ext cx="79629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 smtClean="0">
                <a:solidFill>
                  <a:prstClr val="white"/>
                </a:solidFill>
                <a:ea typeface="+mj-ea"/>
                <a:cs typeface="+mj-cs"/>
              </a:rPr>
              <a:t>Thank you!</a:t>
            </a:r>
          </a:p>
          <a:p>
            <a:pPr algn="ctr"/>
            <a:r>
              <a:rPr lang="en-US" sz="6600" b="1" dirty="0" smtClean="0">
                <a:solidFill>
                  <a:prstClr val="white"/>
                </a:solidFill>
                <a:ea typeface="+mj-ea"/>
                <a:cs typeface="+mj-cs"/>
              </a:rPr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11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(2018/9) Facebook, again…</a:t>
            </a:r>
            <a:endParaRPr lang="en-GB" dirty="0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5505" y="225230"/>
            <a:ext cx="8695944" cy="64099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8327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(2018/9) Facebook, again…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78" y="1268683"/>
            <a:ext cx="6774356" cy="4627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6" y="1503363"/>
            <a:ext cx="3944744" cy="5108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510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5509" y="226244"/>
            <a:ext cx="8695944" cy="64099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3691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(2018/10) </a:t>
            </a:r>
            <a:r>
              <a:rPr lang="en-US" dirty="0" err="1" smtClean="0"/>
              <a:t>PortSmash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(2019/3) SPOILER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u="sng" dirty="0" err="1" smtClean="0"/>
              <a:t>PortSmash</a:t>
            </a:r>
            <a:r>
              <a:rPr lang="en-GB" b="1" u="sng" dirty="0" smtClean="0"/>
              <a:t>:</a:t>
            </a:r>
            <a:r>
              <a:rPr lang="en-GB" dirty="0" smtClean="0"/>
              <a:t> Exposes </a:t>
            </a:r>
            <a:r>
              <a:rPr lang="en-GB" dirty="0"/>
              <a:t>small amounts of data from </a:t>
            </a:r>
            <a:r>
              <a:rPr lang="en-GB" dirty="0" smtClean="0"/>
              <a:t>legitimate processes to any malicious </a:t>
            </a:r>
            <a:r>
              <a:rPr lang="en-GB" dirty="0"/>
              <a:t>process </a:t>
            </a:r>
            <a:r>
              <a:rPr lang="en-GB" dirty="0" smtClean="0"/>
              <a:t>running in parallel “thanks” to Intel's “SMT” capabilities</a:t>
            </a:r>
          </a:p>
          <a:p>
            <a:pPr>
              <a:spcBef>
                <a:spcPts val="0"/>
              </a:spcBef>
            </a:pPr>
            <a:r>
              <a:rPr lang="en-US" sz="2000" b="1" u="sng" dirty="0" smtClean="0"/>
              <a:t>The Mitigation:</a:t>
            </a:r>
            <a:r>
              <a:rPr lang="en-GB" sz="2000" dirty="0" smtClean="0"/>
              <a:t> Toggle </a:t>
            </a:r>
            <a:r>
              <a:rPr lang="en-GB" sz="2000" dirty="0"/>
              <a:t>simultaneous </a:t>
            </a:r>
            <a:r>
              <a:rPr lang="en-GB" sz="2000" dirty="0" smtClean="0"/>
              <a:t>multi-threading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000" dirty="0" smtClean="0"/>
              <a:t>SMT) OFF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ꟷ </a:t>
            </a:r>
            <a:r>
              <a:rPr lang="en-GB" sz="2000" dirty="0" smtClean="0"/>
              <a:t>with </a:t>
            </a:r>
            <a:r>
              <a:rPr lang="en-GB" sz="2000" dirty="0"/>
              <a:t>a performance penalty on heavily used </a:t>
            </a:r>
            <a:r>
              <a:rPr lang="en-GB" sz="2000" dirty="0" smtClean="0"/>
              <a:t>CPUs</a:t>
            </a:r>
          </a:p>
          <a:p>
            <a:pPr marL="0" indent="0">
              <a:buNone/>
            </a:pPr>
            <a:r>
              <a:rPr lang="en-US" b="1" u="sng" dirty="0" smtClean="0"/>
              <a:t>SPOILER:</a:t>
            </a:r>
            <a:r>
              <a:rPr lang="en-GB" dirty="0"/>
              <a:t> </a:t>
            </a:r>
            <a:r>
              <a:rPr lang="en-GB" dirty="0" smtClean="0"/>
              <a:t>Abuses </a:t>
            </a:r>
            <a:r>
              <a:rPr lang="en-GB" dirty="0"/>
              <a:t>speculative execution </a:t>
            </a:r>
            <a:r>
              <a:rPr lang="en-GB" dirty="0" smtClean="0"/>
              <a:t>by leaking secrets from another area of Intel chips: its</a:t>
            </a:r>
            <a:r>
              <a:rPr lang="en-GB"/>
              <a:t> </a:t>
            </a:r>
            <a:r>
              <a:rPr lang="en-GB" smtClean="0"/>
              <a:t>”Memory</a:t>
            </a:r>
            <a:r>
              <a:rPr lang="en-GB" dirty="0" smtClean="0"/>
              <a:t> Order Buffer” </a:t>
            </a:r>
            <a:r>
              <a:rPr lang="en-GB" dirty="0"/>
              <a:t>(</a:t>
            </a:r>
            <a:r>
              <a:rPr lang="en-GB" dirty="0" smtClean="0"/>
              <a:t>tightly coupled with the cache)</a:t>
            </a:r>
          </a:p>
          <a:p>
            <a:pPr>
              <a:spcBef>
                <a:spcPts val="0"/>
              </a:spcBef>
            </a:pPr>
            <a:r>
              <a:rPr lang="en-GB" sz="2000" b="1" u="sng" dirty="0" smtClean="0"/>
              <a:t>The Mitigation:</a:t>
            </a:r>
            <a:r>
              <a:rPr lang="en-GB" sz="2000" dirty="0" smtClean="0"/>
              <a:t> None, yet. And most likely, none to be expected </a:t>
            </a:r>
            <a:r>
              <a:rPr lang="en-GB" dirty="0" smtClean="0"/>
              <a:t> </a:t>
            </a:r>
          </a:p>
          <a:p>
            <a:pPr marL="0" indent="0">
              <a:buNone/>
            </a:pPr>
            <a:r>
              <a:rPr lang="en-US" b="1" u="sng" dirty="0" smtClean="0"/>
              <a:t>The Bigger Problem:</a:t>
            </a:r>
          </a:p>
          <a:p>
            <a:r>
              <a:rPr lang="en-US" sz="2000" dirty="0" smtClean="0"/>
              <a:t>No serious exploits out in the wild yet. Nor for </a:t>
            </a:r>
            <a:r>
              <a:rPr lang="en-US" sz="2000" dirty="0" err="1" smtClean="0"/>
              <a:t>Spectre</a:t>
            </a:r>
            <a:r>
              <a:rPr lang="en-US" sz="2000" dirty="0" smtClean="0"/>
              <a:t>/Meltdown/L1TF.</a:t>
            </a:r>
          </a:p>
          <a:p>
            <a:r>
              <a:rPr lang="en-US" sz="2000" dirty="0" smtClean="0"/>
              <a:t>Can we rely on the fact that never nothing will not happen?</a:t>
            </a:r>
            <a:br>
              <a:rPr lang="en-US" sz="2000" dirty="0" smtClean="0"/>
            </a:br>
            <a:r>
              <a:rPr lang="en-US" sz="2000" b="1" dirty="0" smtClean="0"/>
              <a:t>Or: How much risk appetite do you fancy?</a:t>
            </a:r>
            <a:endParaRPr lang="en-US" sz="2000" b="1" u="sng" dirty="0" smtClean="0"/>
          </a:p>
        </p:txBody>
      </p:sp>
      <p:sp>
        <p:nvSpPr>
          <p:cNvPr id="6" name="Rectangle 5"/>
          <p:cNvSpPr/>
          <p:nvPr/>
        </p:nvSpPr>
        <p:spPr>
          <a:xfrm>
            <a:off x="1899138" y="6428488"/>
            <a:ext cx="7090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hlinkClick r:id="rId2"/>
              </a:rPr>
              <a:t>https://</a:t>
            </a:r>
            <a:r>
              <a:rPr lang="en-GB" sz="1200" dirty="0" smtClean="0">
                <a:hlinkClick r:id="rId2"/>
              </a:rPr>
              <a:t>www.zdnet.com/google-amp/article/intel-cpus-impacted-by-new-portsmash-side-channel-vulnerability</a:t>
            </a:r>
            <a:r>
              <a:rPr lang="en-GB" sz="1200" dirty="0"/>
              <a:t> </a:t>
            </a:r>
            <a:br>
              <a:rPr lang="en-GB" sz="1200" dirty="0"/>
            </a:br>
            <a:r>
              <a:rPr lang="en-GB" sz="1200" dirty="0">
                <a:hlinkClick r:id="rId3"/>
              </a:rPr>
              <a:t>https://www.zdnet.com/article/all-intel-chips-open-to-new-spoiler-non-spectre-attack-dont-expect-a-quick-fix</a:t>
            </a:r>
            <a:r>
              <a:rPr lang="en-GB" sz="1200" dirty="0" smtClean="0">
                <a:hlinkClick r:id="rId3"/>
              </a:rPr>
              <a:t>/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 rot="19687627">
            <a:off x="-87296" y="2069130"/>
            <a:ext cx="9294878" cy="2585323"/>
          </a:xfrm>
          <a:prstGeom prst="rect">
            <a:avLst/>
          </a:prstGeom>
          <a:solidFill>
            <a:schemeClr val="bg1">
              <a:alpha val="70000"/>
            </a:schemeClr>
          </a:solidFill>
          <a:ln w="101600" cap="rnd" cmpd="tri">
            <a:solidFill>
              <a:schemeClr val="tx2"/>
            </a:solidFill>
          </a:ln>
        </p:spPr>
        <p:txBody>
          <a:bodyPr wrap="square" lIns="180000" tIns="45720" rIns="180000" bIns="45720">
            <a:spAutoFit/>
          </a:bodyPr>
          <a:lstStyle/>
          <a:p>
            <a:r>
              <a:rPr lang="en-US" sz="5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Mitigation: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Prompt &amp; agile patching…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..and keeping fingers crossed.</a:t>
            </a:r>
          </a:p>
        </p:txBody>
      </p:sp>
    </p:spTree>
    <p:extLst>
      <p:ext uri="{BB962C8B-B14F-4D97-AF65-F5344CB8AC3E}">
        <p14:creationId xmlns:p14="http://schemas.microsoft.com/office/powerpoint/2010/main" val="151370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Hold on! SMT OFF?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b="1" u="sng" dirty="0">
                <a:sym typeface="Wingdings" panose="05000000000000000000" pitchFamily="2" charset="2"/>
              </a:rPr>
              <a:t>Disabling </a:t>
            </a:r>
            <a:r>
              <a:rPr lang="en-US" sz="2000" b="1" u="sng" dirty="0" smtClean="0">
                <a:sym typeface="Wingdings" panose="05000000000000000000" pitchFamily="2" charset="2"/>
              </a:rPr>
              <a:t>SMT:</a:t>
            </a:r>
            <a:endParaRPr lang="en-US" sz="2000" b="1" u="sng" dirty="0"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sym typeface="Wingdings" panose="05000000000000000000" pitchFamily="2" charset="2"/>
              </a:rPr>
              <a:t>Via BIOS: (Initially thought to) Requires too much manual intervention</a:t>
            </a:r>
            <a:endParaRPr lang="en-US" sz="2000" b="1" u="sng" dirty="0" smtClean="0"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sym typeface="Wingdings" panose="05000000000000000000" pitchFamily="2" charset="2"/>
              </a:rPr>
              <a:t>Via Kernel modules vis </a:t>
            </a:r>
            <a:r>
              <a:rPr lang="en-US" sz="2000" dirty="0" err="1" smtClean="0">
                <a:sym typeface="Wingdings" panose="05000000000000000000" pitchFamily="2" charset="2"/>
              </a:rPr>
              <a:t>sysfs</a:t>
            </a:r>
            <a:r>
              <a:rPr lang="en-US" sz="2000" dirty="0" smtClean="0">
                <a:sym typeface="Wingdings" panose="05000000000000000000" pitchFamily="2" charset="2"/>
              </a:rPr>
              <a:t>: Flexible as done by S/W. However:</a:t>
            </a:r>
          </a:p>
          <a:p>
            <a:pPr marL="0" indent="0">
              <a:spcBef>
                <a:spcPts val="600"/>
              </a:spcBef>
              <a:buNone/>
            </a:pPr>
            <a:endParaRPr lang="en-US" sz="2000" b="1" u="sng" dirty="0" smtClean="0">
              <a:sym typeface="Wingdings" panose="05000000000000000000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241" y="2333192"/>
            <a:ext cx="8020559" cy="4398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568176" y="2772793"/>
            <a:ext cx="2949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: 20/40-cores i.e. virtual CPUs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93180" y="6352066"/>
            <a:ext cx="29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Courtesy: D. Giordano (CERN)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52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(2018/11) Software Licenses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018" y="1417638"/>
            <a:ext cx="6397963" cy="4933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111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Oracle VM Virtual </a:t>
            </a:r>
            <a:r>
              <a:rPr lang="en-US" dirty="0" smtClean="0"/>
              <a:t>Box license scheme changed around 11/2017: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Still allowed to be used by our community?</a:t>
            </a:r>
          </a:p>
          <a:p>
            <a:r>
              <a:rPr lang="en-US" dirty="0" smtClean="0"/>
              <a:t>…and there are more:</a:t>
            </a:r>
          </a:p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/>
          <a:srcRect t="47779"/>
          <a:stretch/>
        </p:blipFill>
        <p:spPr>
          <a:xfrm>
            <a:off x="3002031" y="5399199"/>
            <a:ext cx="1766043" cy="144824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44800" y="2874690"/>
            <a:ext cx="7629525" cy="532913"/>
            <a:chOff x="244800" y="3068380"/>
            <a:chExt cx="7629525" cy="53291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t="69165"/>
            <a:stretch/>
          </p:blipFill>
          <p:spPr>
            <a:xfrm>
              <a:off x="244800" y="3104940"/>
              <a:ext cx="7629525" cy="496353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331596" y="3068380"/>
              <a:ext cx="2994408" cy="2123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Software Licenses: More General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899138" y="6428488"/>
            <a:ext cx="70906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u="sng" dirty="0">
                <a:hlinkClick r:id="rId4"/>
              </a:rPr>
              <a:t>https</a:t>
            </a:r>
            <a:r>
              <a:rPr lang="en-GB" sz="1200" u="sng" dirty="0" smtClean="0">
                <a:hlinkClick r:id="rId4"/>
              </a:rPr>
              <a:t>://</a:t>
            </a:r>
            <a:r>
              <a:rPr lang="en-GB" sz="1200" u="sng" dirty="0">
                <a:hlinkClick r:id="rId5"/>
              </a:rPr>
              <a:t>https://</a:t>
            </a:r>
            <a:r>
              <a:rPr lang="en-GB" sz="1200" u="sng" dirty="0" smtClean="0">
                <a:hlinkClick r:id="rId5"/>
              </a:rPr>
              <a:t>www.virtualbox.org/wiki/VirtualBox_PUEL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800" y="1616900"/>
            <a:ext cx="7524750" cy="13049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9324" y="4897612"/>
            <a:ext cx="1743075" cy="4191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13645" y="5289201"/>
            <a:ext cx="3888374" cy="8341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b="79697"/>
          <a:stretch/>
        </p:blipFill>
        <p:spPr>
          <a:xfrm>
            <a:off x="2970875" y="4881901"/>
            <a:ext cx="1766043" cy="5630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37994" y="4673817"/>
            <a:ext cx="1512308" cy="62043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 rot="19687627">
            <a:off x="-63307" y="2588164"/>
            <a:ext cx="9294878" cy="1754326"/>
          </a:xfrm>
          <a:prstGeom prst="rect">
            <a:avLst/>
          </a:prstGeom>
          <a:solidFill>
            <a:schemeClr val="bg1">
              <a:alpha val="70000"/>
            </a:schemeClr>
          </a:solidFill>
          <a:ln w="101600" cap="rnd" cmpd="tri">
            <a:solidFill>
              <a:schemeClr val="tx2"/>
            </a:solidFill>
          </a:ln>
        </p:spPr>
        <p:txBody>
          <a:bodyPr wrap="square" lIns="180000" tIns="45720" rIns="180000" bIns="45720">
            <a:spAutoFit/>
          </a:bodyPr>
          <a:lstStyle/>
          <a:p>
            <a:r>
              <a:rPr lang="en-US" sz="5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Mitigation: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Need for a Compliance Officer?</a:t>
            </a:r>
            <a:endParaRPr lang="en-US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82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44458</TotalTime>
  <Words>842</Words>
  <Application>Microsoft Office PowerPoint</Application>
  <PresentationFormat>On-screen Show (4:3)</PresentationFormat>
  <Paragraphs>102</Paragraphs>
  <Slides>26</Slides>
  <Notes>3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ＭＳ Ｐゴシック</vt:lpstr>
      <vt:lpstr>Arial</vt:lpstr>
      <vt:lpstr>Calibri</vt:lpstr>
      <vt:lpstr>Times New Roman</vt:lpstr>
      <vt:lpstr>Wingdings</vt:lpstr>
      <vt:lpstr>Wingdings 2</vt:lpstr>
      <vt:lpstr>Wingdings 3</vt:lpstr>
      <vt:lpstr>Office Theme</vt:lpstr>
      <vt:lpstr>Situational Awareness: Computer Security</vt:lpstr>
      <vt:lpstr>Preamble</vt:lpstr>
      <vt:lpstr>(2018/9) Facebook, again…</vt:lpstr>
      <vt:lpstr>(2018/9) Facebook, again…</vt:lpstr>
      <vt:lpstr>PowerPoint Presentation</vt:lpstr>
      <vt:lpstr>(2018/10) PortSmash (2019/3) SPOILER </vt:lpstr>
      <vt:lpstr>Hold on! SMT OFF?</vt:lpstr>
      <vt:lpstr>(2018/11) Software Licenses</vt:lpstr>
      <vt:lpstr>Software Licenses: More General</vt:lpstr>
      <vt:lpstr>PowerPoint Presentation</vt:lpstr>
      <vt:lpstr>(2018/12) The Internet-of- hopelessly-Insecure-Things </vt:lpstr>
      <vt:lpstr>PowerPoint Presentation</vt:lpstr>
      <vt:lpstr>(2019/1) BigDB &amp; Collection #1-5</vt:lpstr>
      <vt:lpstr>PowerPoint Presentation</vt:lpstr>
      <vt:lpstr>(2019/1) S/W Dependencies</vt:lpstr>
      <vt:lpstr>PowerPoint Presentation</vt:lpstr>
      <vt:lpstr>(2019/2) Money Extortion Scams </vt:lpstr>
      <vt:lpstr>Increased Sophistication </vt:lpstr>
      <vt:lpstr>Counting on your Click</vt:lpstr>
      <vt:lpstr>Azure or not: https://*.*.web.core.windows.net </vt:lpstr>
      <vt:lpstr>PowerPoint Presentation</vt:lpstr>
      <vt:lpstr>(2019/3) Cryptocurrency Mining</vt:lpstr>
      <vt:lpstr>Random Tour of Vuln’s (1)</vt:lpstr>
      <vt:lpstr>Random Tour of Vuln’s (2)</vt:lpstr>
      <vt:lpstr>Conclusions</vt:lpstr>
      <vt:lpstr>Legacy Web Sites: Reputational Risks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Security Baseline</dc:title>
  <dc:creator>Dr. Stefan Lueders</dc:creator>
  <cp:lastModifiedBy>Stefan Lueders</cp:lastModifiedBy>
  <cp:revision>1197</cp:revision>
  <cp:lastPrinted>2019-03-26T21:12:08Z</cp:lastPrinted>
  <dcterms:created xsi:type="dcterms:W3CDTF">2011-05-06T12:33:31Z</dcterms:created>
  <dcterms:modified xsi:type="dcterms:W3CDTF">2019-03-26T22:08:59Z</dcterms:modified>
</cp:coreProperties>
</file>