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313" r:id="rId3"/>
    <p:sldId id="290" r:id="rId4"/>
    <p:sldId id="271" r:id="rId5"/>
    <p:sldId id="323" r:id="rId6"/>
    <p:sldId id="265" r:id="rId7"/>
    <p:sldId id="337" r:id="rId8"/>
    <p:sldId id="261" r:id="rId9"/>
    <p:sldId id="314" r:id="rId10"/>
    <p:sldId id="331" r:id="rId11"/>
    <p:sldId id="333" r:id="rId12"/>
    <p:sldId id="330" r:id="rId13"/>
    <p:sldId id="325" r:id="rId14"/>
    <p:sldId id="305" r:id="rId15"/>
    <p:sldId id="328" r:id="rId16"/>
    <p:sldId id="335" r:id="rId17"/>
    <p:sldId id="319" r:id="rId18"/>
    <p:sldId id="334" r:id="rId19"/>
    <p:sldId id="318" r:id="rId20"/>
    <p:sldId id="263" r:id="rId21"/>
    <p:sldId id="321" r:id="rId22"/>
    <p:sldId id="332" r:id="rId23"/>
    <p:sldId id="278" r:id="rId24"/>
    <p:sldId id="336" r:id="rId25"/>
    <p:sldId id="309" r:id="rId26"/>
    <p:sldId id="29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06" autoAdjust="0"/>
    <p:restoredTop sz="91477"/>
  </p:normalViewPr>
  <p:slideViewPr>
    <p:cSldViewPr snapToGrid="0" snapToObjects="1">
      <p:cViewPr varScale="1">
        <p:scale>
          <a:sx n="81" d="100"/>
          <a:sy n="81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4608F-2640-054A-A78D-C84D65FFAF6D}" type="datetimeFigureOut">
              <a:rPr lang="en-US" smtClean="0"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80D7D-9384-A14F-803B-FF1D73646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2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80D7D-9384-A14F-803B-FF1D73646B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8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80D7D-9384-A14F-803B-FF1D73646B4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1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80D7D-9384-A14F-803B-FF1D73646B4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7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7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27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914402"/>
            <a:ext cx="11176000" cy="5211763"/>
          </a:xfrm>
        </p:spPr>
        <p:txBody>
          <a:bodyPr/>
          <a:lstStyle>
            <a:lvl1pPr>
              <a:defRPr lang="en-US" sz="24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1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500">
                <a:solidFill>
                  <a:schemeClr val="tx1"/>
                </a:solidFill>
              </a:defRPr>
            </a:lvl3pPr>
            <a:lvl4pPr>
              <a:defRPr sz="1350">
                <a:solidFill>
                  <a:schemeClr val="tx1"/>
                </a:solidFill>
              </a:defRPr>
            </a:lvl4pPr>
            <a:lvl5pPr>
              <a:defRPr sz="1350">
                <a:solidFill>
                  <a:schemeClr val="tx1"/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56353"/>
            <a:ext cx="3860800" cy="365125"/>
          </a:xfrm>
        </p:spPr>
        <p:txBody>
          <a:bodyPr/>
          <a:lstStyle/>
          <a:p>
            <a:r>
              <a:rPr lang="en-GB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56353"/>
            <a:ext cx="2844800" cy="365125"/>
          </a:xfrm>
        </p:spPr>
        <p:txBody>
          <a:bodyPr/>
          <a:lstStyle/>
          <a:p>
            <a:fld id="{5A91F631-E087-48A4-B5AD-1C058E76B5D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022600" y="3022601"/>
            <a:ext cx="6858000" cy="8128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491927" y="5158740"/>
            <a:ext cx="1752600" cy="73152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12800" y="0"/>
            <a:ext cx="113792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016000" y="0"/>
            <a:ext cx="105664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914400" y="6356353"/>
            <a:ext cx="2540000" cy="365125"/>
          </a:xfrm>
        </p:spPr>
        <p:txBody>
          <a:bodyPr/>
          <a:lstStyle/>
          <a:p>
            <a:r>
              <a:rPr lang="en-US"/>
              <a:t>26 Mar 2019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3"/>
            <a:ext cx="8128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732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EPiX.png">
            <a:extLst>
              <a:ext uri="{FF2B5EF4-FFF2-40B4-BE49-F238E27FC236}">
                <a16:creationId xmlns:a16="http://schemas.microsoft.com/office/drawing/2014/main" id="{EEBD170F-CDB6-434A-B1E8-5564780C82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82200" y="160914"/>
            <a:ext cx="1922710" cy="166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30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6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50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9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9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8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3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1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A. </a:t>
            </a:r>
            <a:r>
              <a:rPr lang="en-US" dirty="0" err="1" smtClean="0"/>
              <a:t>Sciabà</a:t>
            </a:r>
            <a:r>
              <a:rPr lang="en-US" dirty="0" smtClean="0"/>
              <a:t>, IPv6 at </a:t>
            </a:r>
            <a:r>
              <a:rPr lang="en-US" dirty="0" err="1" smtClean="0"/>
              <a:t>HEPiX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C3F3A-0D3F-544C-9F65-4894359F66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1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monit-grafana.cern.ch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y79xf4ka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Ipv6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netstat.cern.ch/monitoring/network-statistics/ext/?q=IPv6&amp;p=EXT&amp;mn=Internet&amp;t=Yearly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psmad.grid.iu.edu/maddash-webui/index.cgi?dashboard=OPN%20Mesh%20Confi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rsone.mi.infn.it/~prelz/ipv6_vofeed/" TargetMode="External"/><Relationship Id="rId2" Type="http://schemas.openxmlformats.org/officeDocument/2006/relationships/hyperlink" Target="http://orsone.mi.infn.it/~prelz/ipv6_bdii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wiki.cern.ch/twiki/bin/view/LCG/WlcgIpv6#WLCG_Tier_2_IPv6_deployment_sta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94295"/>
            <a:ext cx="9144000" cy="1825248"/>
          </a:xfrm>
        </p:spPr>
        <p:txBody>
          <a:bodyPr anchor="ctr">
            <a:normAutofit fontScale="90000"/>
          </a:bodyPr>
          <a:lstStyle/>
          <a:p>
            <a:r>
              <a:rPr lang="en-GB" b="1" dirty="0"/>
              <a:t>IPv6 &amp; WLCG – an update from the </a:t>
            </a:r>
            <a:r>
              <a:rPr lang="en-GB" b="1" dirty="0" err="1"/>
              <a:t>HEPiX</a:t>
            </a:r>
            <a:r>
              <a:rPr lang="en-GB" b="1" dirty="0"/>
              <a:t> IPv6 working group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54880"/>
            <a:ext cx="9144000" cy="1133302"/>
          </a:xfrm>
        </p:spPr>
        <p:txBody>
          <a:bodyPr>
            <a:normAutofit/>
          </a:bodyPr>
          <a:lstStyle/>
          <a:p>
            <a:r>
              <a:rPr lang="en-US" sz="2800" dirty="0"/>
              <a:t>David Kelsey (STFC UKRI), </a:t>
            </a:r>
            <a:r>
              <a:rPr lang="en-US" sz="2800" u="sng" dirty="0"/>
              <a:t>Andrea </a:t>
            </a:r>
            <a:r>
              <a:rPr lang="en-US" sz="2800" u="sng" dirty="0" err="1" smtClean="0"/>
              <a:t>Sciabà</a:t>
            </a:r>
            <a:r>
              <a:rPr lang="en-US" sz="2800" dirty="0" smtClean="0"/>
              <a:t> </a:t>
            </a:r>
            <a:r>
              <a:rPr lang="en-US" sz="2800" dirty="0"/>
              <a:t>(CERN)</a:t>
            </a:r>
          </a:p>
          <a:p>
            <a:r>
              <a:rPr lang="en-US" dirty="0" err="1" smtClean="0"/>
              <a:t>HEPiX</a:t>
            </a:r>
            <a:r>
              <a:rPr lang="en-US" dirty="0"/>
              <a:t>, UCSD, 26 Mar 2019</a:t>
            </a:r>
          </a:p>
        </p:txBody>
      </p:sp>
      <p:pic>
        <p:nvPicPr>
          <p:cNvPr id="4" name="Picture 3" descr="HEPiX.png">
            <a:extLst>
              <a:ext uri="{FF2B5EF4-FFF2-40B4-BE49-F238E27FC236}">
                <a16:creationId xmlns:a16="http://schemas.microsoft.com/office/drawing/2014/main" id="{0924AA70-FAFD-204C-B62B-DF04F6E4E32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646" y="211831"/>
            <a:ext cx="1922710" cy="166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2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4A0B-3850-4B4C-AFC4-22C1DE5CA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2 status (cont’d)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D8DAC-EC7F-924D-BE66-29AC7ACF7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7A67B-A002-BF47-80C2-D0D02BBDF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BEA47-2D72-9342-A130-313DA834E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302F6A-AE2A-1240-B0D6-39E747B865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96332"/>
              </p:ext>
            </p:extLst>
          </p:nvPr>
        </p:nvGraphicFramePr>
        <p:xfrm>
          <a:off x="1148862" y="2103633"/>
          <a:ext cx="348775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8389">
                  <a:extLst>
                    <a:ext uri="{9D8B030D-6E8A-4147-A177-3AD203B41FA5}">
                      <a16:colId xmlns:a16="http://schemas.microsoft.com/office/drawing/2014/main" val="2536503443"/>
                    </a:ext>
                  </a:extLst>
                </a:gridCol>
                <a:gridCol w="2149367">
                  <a:extLst>
                    <a:ext uri="{9D8B030D-6E8A-4147-A177-3AD203B41FA5}">
                      <a16:colId xmlns:a16="http://schemas.microsoft.com/office/drawing/2014/main" val="2646048951"/>
                    </a:ext>
                  </a:extLst>
                </a:gridCol>
              </a:tblGrid>
              <a:tr h="197885">
                <a:tc>
                  <a:txBody>
                    <a:bodyPr/>
                    <a:lstStyle/>
                    <a:p>
                      <a:r>
                        <a:rPr lang="en-GB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Fraction</a:t>
                      </a:r>
                      <a:r>
                        <a:rPr lang="en-GB" baseline="0" dirty="0"/>
                        <a:t> of T2 storage accessible via IPv6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699310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4924972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46%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449726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045888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0104255"/>
                  </a:ext>
                </a:extLst>
              </a:tr>
              <a:tr h="145915">
                <a:tc>
                  <a:txBody>
                    <a:bodyPr/>
                    <a:lstStyle/>
                    <a:p>
                      <a:r>
                        <a:rPr lang="en-GB" dirty="0"/>
                        <a:t>Overall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663012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4437CB4A-B74E-244B-A0C2-71E537D40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106" y="1690688"/>
            <a:ext cx="6393648" cy="378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4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A960A-AA7F-F248-AEBD-5A386F955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Tier-2 </a:t>
            </a:r>
            <a:r>
              <a:rPr lang="en-US" dirty="0" smtClean="0"/>
              <a:t>status: reasons for delays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3F3827C-59E1-444D-975F-C45189FEA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5547" y="4401290"/>
            <a:ext cx="4295564" cy="24567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FDFCD-E8E0-7043-8532-E610DA716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5A9D4-9B99-7648-BB9A-6BFDF6F0E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7030A-BA4A-CF4A-B753-14C4C4E8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EB0A05-01D6-2048-B811-C57475C3D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938" y="1895397"/>
            <a:ext cx="3796862" cy="2569134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685799" y="1566041"/>
            <a:ext cx="5609897" cy="4929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Checked why sites are late in their IPv6 deployment and the expected ETA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Network</a:t>
            </a:r>
            <a:r>
              <a:rPr lang="en-GB" smtClean="0"/>
              <a:t>: waiting for interventions on the site infrastructure or network issues to be fixed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No dual stack</a:t>
            </a:r>
            <a:r>
              <a:rPr lang="en-GB" smtClean="0"/>
              <a:t>: infrastructure network is fine but IPv6 needs enabling on storage or perfSONAR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pS/storage issues</a:t>
            </a:r>
            <a:r>
              <a:rPr lang="en-GB" smtClean="0"/>
              <a:t>: encountered problems that need fixing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Other</a:t>
            </a:r>
            <a:r>
              <a:rPr lang="en-GB" smtClean="0"/>
              <a:t>: other types of problems (e.g. the site needs relocating)</a:t>
            </a:r>
          </a:p>
          <a:p>
            <a:pPr lvl="1"/>
            <a:r>
              <a:rPr lang="en-GB" smtClean="0">
                <a:solidFill>
                  <a:srgbClr val="FF0000"/>
                </a:solidFill>
              </a:rPr>
              <a:t>No info</a:t>
            </a:r>
            <a:r>
              <a:rPr lang="en-GB" smtClean="0"/>
              <a:t>: no meaningful information given by the site on their plans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35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Tentative extrapolation to the future</a:t>
            </a:r>
          </a:p>
          <a:p>
            <a:pPr lvl="1"/>
            <a:r>
              <a:rPr lang="en-US" dirty="0"/>
              <a:t>Within days: </a:t>
            </a:r>
            <a:r>
              <a:rPr lang="en-US" dirty="0" smtClean="0"/>
              <a:t>62%</a:t>
            </a:r>
            <a:endParaRPr lang="en-US" dirty="0"/>
          </a:p>
          <a:p>
            <a:pPr lvl="1"/>
            <a:r>
              <a:rPr lang="en-US" dirty="0"/>
              <a:t>Within weeks: </a:t>
            </a:r>
            <a:r>
              <a:rPr lang="en-US" dirty="0" smtClean="0"/>
              <a:t>79%</a:t>
            </a:r>
            <a:endParaRPr lang="en-US" dirty="0"/>
          </a:p>
          <a:p>
            <a:pPr lvl="1"/>
            <a:r>
              <a:rPr lang="en-US" dirty="0"/>
              <a:t>Within months: </a:t>
            </a:r>
            <a:r>
              <a:rPr lang="en-US" dirty="0" smtClean="0"/>
              <a:t>94%</a:t>
            </a:r>
            <a:endParaRPr lang="en-GB" dirty="0"/>
          </a:p>
          <a:p>
            <a:r>
              <a:rPr lang="en-GB" dirty="0" smtClean="0"/>
              <a:t>Most </a:t>
            </a:r>
            <a:r>
              <a:rPr lang="en-GB" dirty="0"/>
              <a:t>sites are responsive and provide detailed information</a:t>
            </a:r>
          </a:p>
          <a:p>
            <a:pPr lvl="1"/>
            <a:r>
              <a:rPr lang="en-GB" dirty="0"/>
              <a:t>For some however regular pinging is a must…</a:t>
            </a:r>
          </a:p>
          <a:p>
            <a:r>
              <a:rPr lang="en-GB" dirty="0"/>
              <a:t>Several sites must wait for their campus infrastructure to become IPv6-ready</a:t>
            </a:r>
          </a:p>
          <a:p>
            <a:r>
              <a:rPr lang="en-GB" dirty="0">
                <a:solidFill>
                  <a:srgbClr val="FF0000"/>
                </a:solidFill>
              </a:rPr>
              <a:t>It is evident that IPv6 is being deployed or will soon be deployed at the vast majority of the remaining sites and that the WLCG request is taken seriously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Sciaba, IPv6 at HEPiX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F631-E087-48A4-B5AD-1C058E76B5D6}" type="slidenum">
              <a:rPr lang="en-GB" smtClean="0"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T2 deployment observations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 Mar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90F1D-DF02-B744-B67A-F996AB876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FTS – transfers over IPv6</a:t>
            </a:r>
          </a:p>
          <a:p>
            <a:pPr marL="0" indent="0" algn="ctr">
              <a:buNone/>
            </a:pPr>
            <a:r>
              <a:rPr lang="en-US" sz="4400" dirty="0"/>
              <a:t>(</a:t>
            </a:r>
            <a:r>
              <a:rPr lang="en-US" sz="4400" dirty="0" err="1"/>
              <a:t>xRootD</a:t>
            </a:r>
            <a:r>
              <a:rPr lang="en-US" sz="4400" dirty="0"/>
              <a:t> transfers not yet instrumented </a:t>
            </a:r>
          </a:p>
          <a:p>
            <a:pPr marL="0" indent="0" algn="ctr">
              <a:buNone/>
            </a:pPr>
            <a:r>
              <a:rPr lang="en-US" sz="4400" dirty="0"/>
              <a:t>to track IPv6 vs IPv4)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3B597-F8E2-2A40-B194-67C34EFD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EE9CE-3DFC-334E-AD7D-8D1F88C2A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290562-2A8D-D841-8B03-8ABA8E8D8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D814B-C266-E544-AFF9-8675D1FAD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EB8DBE-9C90-0546-B399-F0A9732D2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CBDFB2-26C0-6144-AEC2-0F395E2CE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AA69DB-6BA2-CD49-B293-C80CBB384116}"/>
              </a:ext>
            </a:extLst>
          </p:cNvPr>
          <p:cNvSpPr txBox="1"/>
          <p:nvPr/>
        </p:nvSpPr>
        <p:spPr>
          <a:xfrm>
            <a:off x="110834" y="1136070"/>
            <a:ext cx="20089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Approximately 37% of data transferred via FTS in the last 30 days went over IPv6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07FD3D-E94A-6D44-B9E3-080DAA41AF8D}"/>
              </a:ext>
            </a:extLst>
          </p:cNvPr>
          <p:cNvSpPr txBox="1"/>
          <p:nvPr/>
        </p:nvSpPr>
        <p:spPr>
          <a:xfrm>
            <a:off x="55418" y="193961"/>
            <a:ext cx="3185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FTS transfer monitoring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92BC09-F509-FD43-88AE-A883CE4A4DBD}"/>
              </a:ext>
            </a:extLst>
          </p:cNvPr>
          <p:cNvSpPr txBox="1"/>
          <p:nvPr/>
        </p:nvSpPr>
        <p:spPr>
          <a:xfrm>
            <a:off x="0" y="5332523"/>
            <a:ext cx="2429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2"/>
              </a:rPr>
              <a:t>https://monit-grafana.cern.ch/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A97E01-853D-174C-BE97-591C19C3F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744" y="1136070"/>
            <a:ext cx="9779661" cy="4108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33405-7A80-5E48-8A84-5562DD482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Monitoring</a:t>
            </a:r>
          </a:p>
          <a:p>
            <a:pPr marL="0" indent="0" algn="ctr">
              <a:buNone/>
            </a:pPr>
            <a:r>
              <a:rPr lang="en-US" sz="4400" dirty="0"/>
              <a:t>(Marian </a:t>
            </a:r>
            <a:r>
              <a:rPr lang="en-US" sz="4400" dirty="0" err="1" smtClean="0"/>
              <a:t>Babik</a:t>
            </a:r>
            <a:r>
              <a:rPr lang="en-US" sz="4400" dirty="0" smtClean="0"/>
              <a:t>)</a:t>
            </a: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C9E72-26B3-1F4D-8248-75138A7BB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C5A32-FEC8-3546-859F-70C7BA17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2AFCC-145E-084E-A1B6-E6C2DB82F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52EE4-C252-DC44-BEB0-6501A9230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ETF News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665FC-6EC7-114E-BAE8-FAB2A1D85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342900"/>
            <a:r>
              <a:rPr lang="en-GB" sz="2400" dirty="0"/>
              <a:t>Experiments instances ready </a:t>
            </a:r>
          </a:p>
          <a:p>
            <a:pPr marL="914400" lvl="1" indent="-317500">
              <a:spcBef>
                <a:spcPts val="0"/>
              </a:spcBef>
            </a:pPr>
            <a:r>
              <a:rPr lang="en-GB" sz="2000" dirty="0"/>
              <a:t>CMS and </a:t>
            </a:r>
            <a:r>
              <a:rPr lang="en-GB" sz="2000" dirty="0" err="1"/>
              <a:t>LHCb</a:t>
            </a:r>
            <a:r>
              <a:rPr lang="en-GB" sz="2000" dirty="0"/>
              <a:t> IPv6 instances </a:t>
            </a:r>
            <a:r>
              <a:rPr lang="en-GB" sz="2000" dirty="0" smtClean="0"/>
              <a:t>ready, currently dual-stack</a:t>
            </a:r>
            <a:endParaRPr lang="en-GB" sz="2000" dirty="0"/>
          </a:p>
          <a:p>
            <a:pPr marL="914400" lvl="1" indent="-31750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</a:pPr>
            <a:r>
              <a:rPr lang="en-GB" sz="2000" dirty="0" smtClean="0"/>
              <a:t>ATLAS has an IPv6-only </a:t>
            </a:r>
            <a:r>
              <a:rPr lang="en-GB" sz="2000" dirty="0" smtClean="0"/>
              <a:t>instance</a:t>
            </a:r>
            <a:r>
              <a:rPr lang="en-GB" sz="2000" dirty="0" smtClean="0"/>
              <a:t>, CMS and </a:t>
            </a:r>
            <a:r>
              <a:rPr lang="en-GB" sz="2000" dirty="0" err="1" smtClean="0"/>
              <a:t>LHCb</a:t>
            </a:r>
            <a:r>
              <a:rPr lang="en-GB" sz="2000" dirty="0" smtClean="0"/>
              <a:t> will soon follow</a:t>
            </a:r>
            <a:endParaRPr lang="en-GB" sz="2000" dirty="0"/>
          </a:p>
          <a:p>
            <a:pPr marL="457200" lvl="0" indent="-342900"/>
            <a:r>
              <a:rPr lang="en-GB" sz="2400" dirty="0" smtClean="0"/>
              <a:t>Other </a:t>
            </a:r>
            <a:r>
              <a:rPr lang="en-GB" sz="2400" dirty="0"/>
              <a:t>news</a:t>
            </a:r>
          </a:p>
          <a:p>
            <a:pPr marL="914400" lvl="1" indent="-317500">
              <a:spcBef>
                <a:spcPts val="0"/>
              </a:spcBef>
            </a:pPr>
            <a:r>
              <a:rPr lang="en-GB" sz="2000" dirty="0" err="1"/>
              <a:t>protoDUNE</a:t>
            </a:r>
            <a:r>
              <a:rPr lang="en-GB" sz="2000" dirty="0"/>
              <a:t> plans to use ETF to monitor its infrastructure</a:t>
            </a:r>
          </a:p>
          <a:p>
            <a:pPr marL="914400" lvl="1" indent="-317500">
              <a:spcBef>
                <a:spcPts val="0"/>
              </a:spcBef>
            </a:pPr>
            <a:r>
              <a:rPr lang="en-GB" sz="2000" dirty="0"/>
              <a:t>CMS/DODAS project and FNAL </a:t>
            </a:r>
            <a:r>
              <a:rPr lang="en-GB" sz="2000" dirty="0" err="1"/>
              <a:t>HEPCloud</a:t>
            </a:r>
            <a:r>
              <a:rPr lang="en-GB" sz="2000" dirty="0"/>
              <a:t> also being discussed; CMS/DODAS is working in QA (it’s VAC-model; no remote API; jobs are pulled from ETF </a:t>
            </a:r>
            <a:r>
              <a:rPr lang="en-GB" sz="2000" dirty="0" err="1"/>
              <a:t>HTCondor</a:t>
            </a:r>
            <a:r>
              <a:rPr lang="en-GB" sz="2000" dirty="0"/>
              <a:t> pool)</a:t>
            </a:r>
          </a:p>
          <a:p>
            <a:pPr marL="914400" lvl="1" indent="-317500">
              <a:spcBef>
                <a:spcPts val="0"/>
              </a:spcBef>
            </a:pPr>
            <a:r>
              <a:rPr lang="en-GB" sz="2000" dirty="0"/>
              <a:t>ETF is being migrated to Docker and Kubernetes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6570A-C144-D945-8CFB-E13F69C6E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30741-D098-1E4F-897A-3FF95585E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FCB5C-EAC9-B544-AD5D-3FB1BA0E9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04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perfSONAR</a:t>
            </a:r>
            <a:r>
              <a:rPr lang="en-GB" dirty="0"/>
              <a:t> news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dirty="0" smtClean="0"/>
              <a:t>Campaign </a:t>
            </a:r>
            <a:r>
              <a:rPr lang="en-GB" dirty="0"/>
              <a:t>to update all </a:t>
            </a:r>
            <a:r>
              <a:rPr lang="en-GB" dirty="0" err="1"/>
              <a:t>perfSONARs</a:t>
            </a:r>
            <a:r>
              <a:rPr lang="en-GB" dirty="0"/>
              <a:t> to CC7 and 4.1 </a:t>
            </a:r>
            <a:r>
              <a:rPr lang="en-GB" dirty="0" smtClean="0"/>
              <a:t>ongoing</a:t>
            </a:r>
            <a:endParaRPr lang="en-GB" dirty="0"/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dirty="0" smtClean="0"/>
              <a:t>Contacting </a:t>
            </a:r>
            <a:r>
              <a:rPr lang="en-GB" dirty="0"/>
              <a:t>sites directly </a:t>
            </a:r>
            <a:r>
              <a:rPr lang="en-GB" dirty="0" smtClean="0"/>
              <a:t>(will issue </a:t>
            </a:r>
            <a:r>
              <a:rPr lang="en-GB" dirty="0"/>
              <a:t>tickets if </a:t>
            </a:r>
            <a:r>
              <a:rPr lang="en-GB" dirty="0" smtClean="0"/>
              <a:t>necessary)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dirty="0" smtClean="0"/>
              <a:t>SL6 </a:t>
            </a:r>
            <a:r>
              <a:rPr lang="en-GB" dirty="0"/>
              <a:t>unsupported since Q4 </a:t>
            </a:r>
            <a:r>
              <a:rPr lang="en-GB" dirty="0" smtClean="0"/>
              <a:t>2018</a:t>
            </a:r>
            <a:endParaRPr lang="en-GB" dirty="0"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CERN new </a:t>
            </a:r>
            <a:r>
              <a:rPr lang="en-GB" dirty="0" err="1"/>
              <a:t>perfSONAR</a:t>
            </a:r>
            <a:r>
              <a:rPr lang="en-GB" dirty="0"/>
              <a:t> servers 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dirty="0"/>
              <a:t>2 servers with 40 </a:t>
            </a:r>
            <a:r>
              <a:rPr lang="en-GB" dirty="0" err="1"/>
              <a:t>Gbps</a:t>
            </a:r>
            <a:r>
              <a:rPr lang="en-GB" dirty="0"/>
              <a:t>/100 </a:t>
            </a:r>
            <a:r>
              <a:rPr lang="en-GB" dirty="0" err="1" smtClean="0"/>
              <a:t>Gbps</a:t>
            </a:r>
            <a:endParaRPr lang="en-GB" dirty="0"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dirty="0" smtClean="0"/>
              <a:t>Good progress</a:t>
            </a:r>
            <a:r>
              <a:rPr lang="en-GB" dirty="0" smtClean="0"/>
              <a:t> </a:t>
            </a:r>
            <a:r>
              <a:rPr lang="en-GB" dirty="0"/>
              <a:t>with </a:t>
            </a:r>
            <a:r>
              <a:rPr lang="en-GB" dirty="0" err="1" smtClean="0"/>
              <a:t>maddash</a:t>
            </a:r>
            <a:endParaRPr lang="en-GB" dirty="0"/>
          </a:p>
          <a:p>
            <a:pPr marL="914400" lvl="1" indent="-342900">
              <a:spcBef>
                <a:spcPts val="0"/>
              </a:spcBef>
              <a:buSzPts val="1800"/>
              <a:buChar char="●"/>
            </a:pPr>
            <a:r>
              <a:rPr lang="en-GB" dirty="0" smtClean="0"/>
              <a:t>Solved most </a:t>
            </a:r>
            <a:r>
              <a:rPr lang="en-GB" dirty="0" err="1" smtClean="0"/>
              <a:t>pS</a:t>
            </a:r>
            <a:r>
              <a:rPr lang="en-GB" dirty="0" smtClean="0"/>
              <a:t> problems at Tier-1s</a:t>
            </a:r>
          </a:p>
          <a:p>
            <a:pPr marL="914400" lvl="1" indent="-342900">
              <a:spcBef>
                <a:spcPts val="0"/>
              </a:spcBef>
              <a:buSzPts val="1800"/>
              <a:buChar char="●"/>
            </a:pPr>
            <a:r>
              <a:rPr lang="en-GB" dirty="0" smtClean="0"/>
              <a:t>Found some bugs, already fixed by developers</a:t>
            </a:r>
            <a:r>
              <a:rPr lang="en-GB" dirty="0" smtClean="0"/>
              <a:t> </a:t>
            </a:r>
            <a:endParaRPr lang="en-GB" dirty="0"/>
          </a:p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dirty="0" smtClean="0"/>
              <a:t>IRIS-HEP </a:t>
            </a:r>
            <a:r>
              <a:rPr lang="en-GB" dirty="0"/>
              <a:t>started</a:t>
            </a:r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dirty="0" smtClean="0"/>
              <a:t>H</a:t>
            </a:r>
            <a:r>
              <a:rPr lang="en-GB" dirty="0" smtClean="0"/>
              <a:t>as </a:t>
            </a:r>
            <a:r>
              <a:rPr lang="en-GB" dirty="0"/>
              <a:t>tasks/objectives related to </a:t>
            </a:r>
            <a:r>
              <a:rPr lang="en-GB" dirty="0" err="1" smtClean="0"/>
              <a:t>perfSONAR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4A117E-4072-AE48-BE64-29B28A21ADA1}"/>
              </a:ext>
            </a:extLst>
          </p:cNvPr>
          <p:cNvSpPr txBox="1"/>
          <p:nvPr/>
        </p:nvSpPr>
        <p:spPr>
          <a:xfrm>
            <a:off x="6119446" y="1371600"/>
            <a:ext cx="356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Marian </a:t>
            </a:r>
            <a:r>
              <a:rPr lang="en-US" dirty="0" err="1"/>
              <a:t>Babik</a:t>
            </a:r>
            <a:r>
              <a:rPr lang="en-US" dirty="0"/>
              <a:t> &amp; Duncan Rand</a:t>
            </a:r>
          </a:p>
        </p:txBody>
      </p:sp>
    </p:spTree>
    <p:extLst>
      <p:ext uri="{BB962C8B-B14F-4D97-AF65-F5344CB8AC3E}">
        <p14:creationId xmlns:p14="http://schemas.microsoft.com/office/powerpoint/2010/main" val="57311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228AD-E08A-6A44-ABE1-D4D216F06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 err="1"/>
              <a:t>perfSONAR</a:t>
            </a:r>
            <a:r>
              <a:rPr lang="en" dirty="0"/>
              <a:t> IPv6 Mesh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7299D-960D-EE47-BFB7-B9773068D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B82E3-1221-AC4C-8DD4-F8A4C3EB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84E04-19E6-C141-8C80-A9EA8B628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59" y="2169809"/>
            <a:ext cx="6273775" cy="39936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A2F22-DD7A-9B4A-8F69-684C849DE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8599" y="2894029"/>
            <a:ext cx="7937369" cy="3035430"/>
          </a:xfrm>
        </p:spPr>
        <p:txBody>
          <a:bodyPr>
            <a:normAutofit lnSpcReduction="10000"/>
          </a:bodyPr>
          <a:lstStyle/>
          <a:p>
            <a:pPr marL="457200" lvl="0" indent="-342900">
              <a:spcBef>
                <a:spcPts val="0"/>
              </a:spcBef>
              <a:buSzPts val="1800"/>
              <a:buChar char="●"/>
            </a:pPr>
            <a:r>
              <a:rPr lang="en-GB" dirty="0"/>
              <a:t>Re-configured as was agreed</a:t>
            </a:r>
          </a:p>
          <a:p>
            <a:pPr marL="914400" lvl="1" indent="-311150">
              <a:spcBef>
                <a:spcPts val="0"/>
              </a:spcBef>
              <a:buSzPts val="1300"/>
              <a:buFont typeface="Arial"/>
              <a:buChar char="○"/>
            </a:pPr>
            <a:r>
              <a:rPr lang="en-US" sz="2000" dirty="0"/>
              <a:t>IPv6 </a:t>
            </a:r>
            <a:r>
              <a:rPr lang="en-US" sz="2000" dirty="0" err="1"/>
              <a:t>pS</a:t>
            </a:r>
            <a:r>
              <a:rPr lang="en-US" sz="2000" dirty="0"/>
              <a:t> tests now included in all </a:t>
            </a:r>
            <a:r>
              <a:rPr lang="en-US" sz="2000" dirty="0" smtClean="0"/>
              <a:t>meshes</a:t>
            </a:r>
            <a:r>
              <a:rPr lang="en-GB" sz="2000" dirty="0" smtClean="0"/>
              <a:t> </a:t>
            </a:r>
            <a:endParaRPr lang="en-GB" sz="2000" dirty="0"/>
          </a:p>
          <a:p>
            <a:pPr marL="914400" lvl="1" indent="-311150">
              <a:spcBef>
                <a:spcPts val="0"/>
              </a:spcBef>
              <a:buSzPts val="1300"/>
              <a:buChar char="○"/>
            </a:pPr>
            <a:r>
              <a:rPr lang="en-US" sz="2000" dirty="0"/>
              <a:t>Throughput and traceroute tests always for both IPv4 and IPv6, latency tests for either depending on what’s available on both </a:t>
            </a:r>
            <a:r>
              <a:rPr lang="en-US" sz="2000" dirty="0" smtClean="0"/>
              <a:t>ends</a:t>
            </a:r>
          </a:p>
          <a:p>
            <a:pPr marL="457200" indent="-311150">
              <a:spcBef>
                <a:spcPts val="0"/>
              </a:spcBef>
              <a:buSzPts val="1300"/>
              <a:buChar char="○"/>
            </a:pPr>
            <a:r>
              <a:rPr lang="en-GB" sz="2400" dirty="0"/>
              <a:t>D</a:t>
            </a:r>
            <a:r>
              <a:rPr lang="en-GB" sz="2400" dirty="0" smtClean="0"/>
              <a:t>ual-stack mesh retired</a:t>
            </a:r>
            <a:endParaRPr lang="en-GB" sz="2000" dirty="0"/>
          </a:p>
          <a:p>
            <a:pPr marL="457200" lvl="0" indent="-311150">
              <a:spcBef>
                <a:spcPts val="0"/>
              </a:spcBef>
              <a:buSzPts val="1300"/>
              <a:buChar char="●"/>
            </a:pPr>
            <a:r>
              <a:rPr lang="en-GB" sz="2400" dirty="0" smtClean="0"/>
              <a:t>New </a:t>
            </a:r>
            <a:r>
              <a:rPr lang="en-GB" sz="2400" dirty="0"/>
              <a:t>monitoring is in place which reports test </a:t>
            </a:r>
            <a:r>
              <a:rPr lang="en-GB" sz="2400" dirty="0" smtClean="0"/>
              <a:t>“efficiency” </a:t>
            </a:r>
            <a:r>
              <a:rPr lang="en-GB" sz="2400" dirty="0" err="1"/>
              <a:t>wrt</a:t>
            </a:r>
            <a:r>
              <a:rPr lang="en-GB" sz="2400" dirty="0"/>
              <a:t> IPv4 and IPv6</a:t>
            </a:r>
          </a:p>
          <a:p>
            <a:pPr marL="914400" lvl="1" indent="-317500">
              <a:spcBef>
                <a:spcPts val="0"/>
              </a:spcBef>
              <a:buSzPts val="1400"/>
              <a:buFont typeface="Arial"/>
              <a:buChar char="○"/>
            </a:pPr>
            <a:r>
              <a:rPr lang="en-US" sz="2000" dirty="0"/>
              <a:t>Efficiency =number of working destinations / total </a:t>
            </a:r>
            <a:r>
              <a:rPr lang="en-US" sz="2000" dirty="0" smtClean="0"/>
              <a:t>destinations</a:t>
            </a:r>
            <a:endParaRPr lang="en-GB" sz="2000" dirty="0" smtClean="0"/>
          </a:p>
          <a:p>
            <a:pPr marL="914400" lvl="1" indent="-317500">
              <a:spcBef>
                <a:spcPts val="0"/>
              </a:spcBef>
              <a:buSzPts val="1400"/>
              <a:buChar char="○"/>
            </a:pPr>
            <a:r>
              <a:rPr lang="en-GB" sz="2000" dirty="0" smtClean="0"/>
              <a:t>For </a:t>
            </a:r>
            <a:r>
              <a:rPr lang="en-GB" sz="2000" dirty="0"/>
              <a:t>each </a:t>
            </a:r>
            <a:r>
              <a:rPr lang="en-GB" sz="2000" dirty="0" err="1"/>
              <a:t>perfSONAR</a:t>
            </a:r>
            <a:r>
              <a:rPr lang="en-GB" sz="2000" dirty="0"/>
              <a:t> node and each </a:t>
            </a:r>
            <a:r>
              <a:rPr lang="en-GB" sz="2000" dirty="0" smtClean="0"/>
              <a:t>mesh, </a:t>
            </a:r>
            <a:r>
              <a:rPr lang="en-GB" sz="2000" dirty="0"/>
              <a:t>reports missing results in the </a:t>
            </a:r>
            <a:r>
              <a:rPr lang="en-GB" sz="2000" dirty="0" err="1"/>
              <a:t>perfSONAR’s</a:t>
            </a:r>
            <a:r>
              <a:rPr lang="en-GB" sz="2000" dirty="0"/>
              <a:t> local measurement </a:t>
            </a:r>
            <a:r>
              <a:rPr lang="en-GB" sz="2000" dirty="0" smtClean="0"/>
              <a:t>archive (</a:t>
            </a:r>
            <a:r>
              <a:rPr lang="en-GB" sz="2000" dirty="0" smtClean="0">
                <a:hlinkClick r:id="rId3"/>
              </a:rPr>
              <a:t>link</a:t>
            </a:r>
            <a:r>
              <a:rPr lang="en-GB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351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14716-9DBE-E448-A91E-574CC7CA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in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7C508-3078-DD43-9950-3D661BA1F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 </a:t>
            </a:r>
            <a:r>
              <a:rPr lang="en-US" dirty="0" smtClean="0"/>
              <a:t>and </a:t>
            </a:r>
            <a:r>
              <a:rPr lang="en-US" dirty="0"/>
              <a:t>FTS team – investigating why transfers made over IPv4 when both ends are IPv6?</a:t>
            </a:r>
          </a:p>
          <a:p>
            <a:pPr lvl="1"/>
            <a:r>
              <a:rPr lang="en-US" dirty="0"/>
              <a:t>Lots of places where the IPv6 versus </a:t>
            </a:r>
            <a:r>
              <a:rPr lang="en-US" dirty="0" smtClean="0"/>
              <a:t>IPv4 </a:t>
            </a:r>
            <a:r>
              <a:rPr lang="en-US" dirty="0"/>
              <a:t>preference is </a:t>
            </a:r>
            <a:r>
              <a:rPr lang="en-US" dirty="0" smtClean="0"/>
              <a:t>configured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ATLAS and CMS are testing IPv6-only worker nodes</a:t>
            </a:r>
          </a:p>
          <a:p>
            <a:pPr lvl="1"/>
            <a:r>
              <a:rPr lang="en-US" dirty="0"/>
              <a:t>ATLAS: </a:t>
            </a:r>
            <a:r>
              <a:rPr lang="en-US" dirty="0" err="1"/>
              <a:t>SiGNET</a:t>
            </a:r>
            <a:r>
              <a:rPr lang="en-US" dirty="0"/>
              <a:t> (Slovenia) – production work on IPv6-only WN – works well</a:t>
            </a:r>
          </a:p>
          <a:p>
            <a:pPr lvl="1"/>
            <a:r>
              <a:rPr lang="en-US" dirty="0"/>
              <a:t>CMS: </a:t>
            </a:r>
            <a:r>
              <a:rPr lang="en-US" dirty="0" smtClean="0"/>
              <a:t>Nebraska T2 </a:t>
            </a:r>
            <a:r>
              <a:rPr lang="en-US" dirty="0"/>
              <a:t>– </a:t>
            </a:r>
            <a:r>
              <a:rPr lang="en-US" dirty="0" smtClean="0"/>
              <a:t>See </a:t>
            </a:r>
            <a:r>
              <a:rPr lang="en-US" dirty="0" err="1" smtClean="0"/>
              <a:t>Garhan’s</a:t>
            </a:r>
            <a:r>
              <a:rPr lang="en-US" dirty="0" smtClean="0"/>
              <a:t> talk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BF112-DF56-1845-B075-8F3870751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02196-28E8-B544-93BB-91B6B7CD5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9892A-F263-4649-A38B-41849599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6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72005-6EED-1640-82A3-17C8FA091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behalf of all colleagues in </a:t>
            </a:r>
            <a:br>
              <a:rPr lang="en-US" dirty="0"/>
            </a:br>
            <a:r>
              <a:rPr lang="en-US" dirty="0"/>
              <a:t>the </a:t>
            </a:r>
            <a:r>
              <a:rPr lang="en-US" dirty="0" err="1"/>
              <a:t>HEPiX</a:t>
            </a:r>
            <a:r>
              <a:rPr lang="en-US" dirty="0"/>
              <a:t> IPv6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669FE-332A-4F4F-9507-CE129079D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Active in </a:t>
            </a:r>
            <a:r>
              <a:rPr lang="en-US" i="1" dirty="0" err="1"/>
              <a:t>HEPiX</a:t>
            </a:r>
            <a:r>
              <a:rPr lang="en-US" i="1" dirty="0"/>
              <a:t> IPv6 Working Group </a:t>
            </a:r>
            <a:r>
              <a:rPr lang="en-US" i="1" dirty="0" smtClean="0"/>
              <a:t>– last </a:t>
            </a:r>
            <a:r>
              <a:rPr lang="en-US" i="1" dirty="0"/>
              <a:t>6 months</a:t>
            </a:r>
          </a:p>
          <a:p>
            <a:r>
              <a:rPr lang="en-US" dirty="0"/>
              <a:t>M </a:t>
            </a:r>
            <a:r>
              <a:rPr lang="en-US" dirty="0" err="1"/>
              <a:t>Babik</a:t>
            </a:r>
            <a:r>
              <a:rPr lang="en-US" dirty="0"/>
              <a:t> (CERN), M Bly (RAL), T Chown (Jisc), J </a:t>
            </a:r>
            <a:r>
              <a:rPr lang="en-US" dirty="0" err="1"/>
              <a:t>Chudoba</a:t>
            </a:r>
            <a:r>
              <a:rPr lang="en-US" dirty="0"/>
              <a:t> (Prague), </a:t>
            </a:r>
            <a:br>
              <a:rPr lang="en-US" dirty="0"/>
            </a:br>
            <a:r>
              <a:rPr lang="en-US" dirty="0"/>
              <a:t>C Condurache (RAL), T Finnern (DESY), C </a:t>
            </a:r>
            <a:r>
              <a:rPr lang="en-US" dirty="0" err="1"/>
              <a:t>Grigoras</a:t>
            </a:r>
            <a:r>
              <a:rPr lang="en-US" dirty="0"/>
              <a:t> (CERN/ALICE), </a:t>
            </a:r>
            <a:br>
              <a:rPr lang="en-US" dirty="0"/>
            </a:br>
            <a:r>
              <a:rPr lang="en-US" dirty="0"/>
              <a:t>B Hoeft (KIT), D P Kelsey (RAL), F </a:t>
            </a:r>
            <a:r>
              <a:rPr lang="en-US" dirty="0" err="1" smtClean="0"/>
              <a:t>López</a:t>
            </a:r>
            <a:r>
              <a:rPr lang="en-US" dirty="0" smtClean="0"/>
              <a:t> Muñoz </a:t>
            </a:r>
            <a:r>
              <a:rPr lang="en-US" dirty="0"/>
              <a:t>(PIC), E Martelli (CERN), A </a:t>
            </a:r>
            <a:r>
              <a:rPr lang="en-US" dirty="0" err="1"/>
              <a:t>Manzi</a:t>
            </a:r>
            <a:r>
              <a:rPr lang="en-US" dirty="0"/>
              <a:t> (CERN), R Nandakumar (RAL/</a:t>
            </a:r>
            <a:r>
              <a:rPr lang="en-US" dirty="0" err="1"/>
              <a:t>LHCb</a:t>
            </a:r>
            <a:r>
              <a:rPr lang="en-US" dirty="0"/>
              <a:t>), K Ohrenberg (DESY), F Prelz (INFN), D Rand (Imperial), A </a:t>
            </a:r>
            <a:r>
              <a:rPr lang="en-US" dirty="0" err="1" smtClean="0"/>
              <a:t>Sciabà</a:t>
            </a:r>
            <a:r>
              <a:rPr lang="en-US" dirty="0" smtClean="0"/>
              <a:t> </a:t>
            </a:r>
            <a:r>
              <a:rPr lang="en-US" dirty="0"/>
              <a:t>(CERN/CMS)</a:t>
            </a:r>
          </a:p>
          <a:p>
            <a:r>
              <a:rPr lang="en-US" dirty="0"/>
              <a:t>M</a:t>
            </a:r>
            <a:r>
              <a:rPr lang="en-US" dirty="0" smtClean="0"/>
              <a:t>any </a:t>
            </a:r>
            <a:r>
              <a:rPr lang="en-US" dirty="0"/>
              <a:t>more in the past, and others join from time to time</a:t>
            </a:r>
          </a:p>
          <a:p>
            <a:r>
              <a:rPr lang="en-US" dirty="0"/>
              <a:t>and thanks also to WLCG operations, WLCG sites, LHC experiments, networking teams, monitoring groups, storage developers…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968F2F-06CC-7443-8804-E9B4D0CAF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A7593-4150-1147-881B-8B951E68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60F8B-7822-504A-935D-027480A9F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HEPiX.png">
            <a:extLst>
              <a:ext uri="{FF2B5EF4-FFF2-40B4-BE49-F238E27FC236}">
                <a16:creationId xmlns:a16="http://schemas.microsoft.com/office/drawing/2014/main" id="{D67767F0-9595-7341-8F16-B12B51F255D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2200" y="160914"/>
            <a:ext cx="1922710" cy="166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20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3867"/>
          </a:xfrm>
        </p:spPr>
        <p:txBody>
          <a:bodyPr/>
          <a:lstStyle/>
          <a:p>
            <a:r>
              <a:rPr lang="en-US" dirty="0"/>
              <a:t>IPv6 deployment on WLCG -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4752"/>
            <a:ext cx="10515600" cy="4732211"/>
          </a:xfrm>
        </p:spPr>
        <p:txBody>
          <a:bodyPr>
            <a:normAutofit/>
          </a:bodyPr>
          <a:lstStyle/>
          <a:p>
            <a:r>
              <a:rPr lang="en-US" dirty="0"/>
              <a:t>WLCG to support use of IPv6-only CPU </a:t>
            </a:r>
            <a:r>
              <a:rPr lang="en-US" dirty="0" smtClean="0"/>
              <a:t>resources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Good steady progress towards this goal!</a:t>
            </a:r>
          </a:p>
          <a:p>
            <a:r>
              <a:rPr lang="en-US" dirty="0"/>
              <a:t>Tier-1s should already have production storage accessible over IPv6</a:t>
            </a:r>
          </a:p>
          <a:p>
            <a:pPr lvl="1"/>
            <a:r>
              <a:rPr lang="en-US" dirty="0"/>
              <a:t>&gt; </a:t>
            </a:r>
            <a:r>
              <a:rPr lang="en-US" dirty="0" smtClean="0"/>
              <a:t>85</a:t>
            </a:r>
            <a:r>
              <a:rPr lang="en-US" dirty="0"/>
              <a:t>% of data is available via IPv6</a:t>
            </a:r>
          </a:p>
          <a:p>
            <a:r>
              <a:rPr lang="en-US" dirty="0"/>
              <a:t>Tier-2s </a:t>
            </a:r>
            <a:r>
              <a:rPr lang="en-US" dirty="0" smtClean="0"/>
              <a:t>59</a:t>
            </a:r>
            <a:r>
              <a:rPr lang="en-US" dirty="0"/>
              <a:t>% sites done</a:t>
            </a:r>
          </a:p>
          <a:p>
            <a:pPr lvl="1"/>
            <a:r>
              <a:rPr lang="en-US" dirty="0" smtClean="0"/>
              <a:t>62% </a:t>
            </a:r>
            <a:r>
              <a:rPr lang="en-US" dirty="0"/>
              <a:t>of Tier-2 storage is dual-stack</a:t>
            </a:r>
          </a:p>
          <a:p>
            <a:r>
              <a:rPr lang="en-US" dirty="0" smtClean="0"/>
              <a:t>37</a:t>
            </a:r>
            <a:r>
              <a:rPr lang="en-US" dirty="0"/>
              <a:t>% of FTS transfers today over IPv6</a:t>
            </a:r>
          </a:p>
          <a:p>
            <a:pPr lvl="1"/>
            <a:r>
              <a:rPr lang="en-US" dirty="0"/>
              <a:t>No monitoring yet for </a:t>
            </a:r>
            <a:r>
              <a:rPr lang="en-US" dirty="0" err="1"/>
              <a:t>xRootD</a:t>
            </a:r>
            <a:endParaRPr lang="en-US" dirty="0"/>
          </a:p>
          <a:p>
            <a:r>
              <a:rPr lang="en-US" dirty="0" smtClean="0"/>
              <a:t>&gt;</a:t>
            </a:r>
            <a:r>
              <a:rPr lang="en-US" dirty="0"/>
              <a:t>50% perfSONAR hosts now reporting IPv6-enabled</a:t>
            </a:r>
          </a:p>
          <a:p>
            <a:r>
              <a:rPr lang="en-US" dirty="0"/>
              <a:t>There are still some issues to fix and/or understand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7C94E-6FFA-9842-B0C7-A877934CA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40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sz="4400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36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5400" dirty="0"/>
          </a:p>
          <a:p>
            <a:pPr marL="0" indent="0" algn="ctr">
              <a:buNone/>
            </a:pPr>
            <a:r>
              <a:rPr lang="en-GB" sz="5400" dirty="0"/>
              <a:t>Backup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9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554" y="435112"/>
            <a:ext cx="7713310" cy="581573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A6559D-4BA1-704A-B8CE-3F985994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3DCC11-5B9E-6047-81E5-AC08EF995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D939D-CC6E-8146-9A19-F8055EC50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23</a:t>
            </a:fld>
            <a:endParaRPr lang="en-US"/>
          </a:p>
        </p:txBody>
      </p:sp>
      <p:sp>
        <p:nvSpPr>
          <p:cNvPr id="6" name="Notched Right Arrow 5">
            <a:extLst>
              <a:ext uri="{FF2B5EF4-FFF2-40B4-BE49-F238E27FC236}">
                <a16:creationId xmlns:a16="http://schemas.microsoft.com/office/drawing/2014/main" id="{93CF96C2-9200-5B40-B456-2E70F613F7BA}"/>
              </a:ext>
            </a:extLst>
          </p:cNvPr>
          <p:cNvSpPr/>
          <p:nvPr/>
        </p:nvSpPr>
        <p:spPr>
          <a:xfrm>
            <a:off x="1875692" y="2221132"/>
            <a:ext cx="668215" cy="24618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Notched Right Arrow 6">
            <a:extLst>
              <a:ext uri="{FF2B5EF4-FFF2-40B4-BE49-F238E27FC236}">
                <a16:creationId xmlns:a16="http://schemas.microsoft.com/office/drawing/2014/main" id="{4486488F-F354-EF4C-B68E-A1CEA702BFF0}"/>
              </a:ext>
            </a:extLst>
          </p:cNvPr>
          <p:cNvSpPr/>
          <p:nvPr/>
        </p:nvSpPr>
        <p:spPr>
          <a:xfrm>
            <a:off x="1875692" y="3809998"/>
            <a:ext cx="668215" cy="24618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Notched Right Arrow 7">
            <a:extLst>
              <a:ext uri="{FF2B5EF4-FFF2-40B4-BE49-F238E27FC236}">
                <a16:creationId xmlns:a16="http://schemas.microsoft.com/office/drawing/2014/main" id="{8DA43A07-62B3-874D-8A6F-55384FCD91E6}"/>
              </a:ext>
            </a:extLst>
          </p:cNvPr>
          <p:cNvSpPr/>
          <p:nvPr/>
        </p:nvSpPr>
        <p:spPr>
          <a:xfrm>
            <a:off x="1875692" y="4968874"/>
            <a:ext cx="668215" cy="24618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88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 tracking page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 Mar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Sciaba, IPv6 at HEPiX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547" y="1837159"/>
            <a:ext cx="11042501" cy="4372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55469" y="1340642"/>
            <a:ext cx="497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https://twiki.cern.ch/twiki/bin/view/LCG/WlcgIpv6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305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DFEA75-6030-D24C-99B5-7BFBFC620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003779-A123-6A47-849D-02C1B0C1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7CAB3-1899-754C-B6E9-FCC2358DB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CDF8DA-902F-7B4C-A34E-00598DA51F22}"/>
              </a:ext>
            </a:extLst>
          </p:cNvPr>
          <p:cNvSpPr txBox="1"/>
          <p:nvPr/>
        </p:nvSpPr>
        <p:spPr>
          <a:xfrm>
            <a:off x="431677" y="195441"/>
            <a:ext cx="934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CERN Non-LHCOPN traffic – showing dual-stack EOS turn-on in Jan 2018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485026-1E1A-CA45-B08D-177EA0E347FE}"/>
              </a:ext>
            </a:extLst>
          </p:cNvPr>
          <p:cNvSpPr txBox="1"/>
          <p:nvPr/>
        </p:nvSpPr>
        <p:spPr>
          <a:xfrm>
            <a:off x="548640" y="5936992"/>
            <a:ext cx="10805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hlinkClick r:id="rId2"/>
              </a:rPr>
              <a:t>https://</a:t>
            </a:r>
            <a:r>
              <a:rPr lang="en-US" i="1" dirty="0" err="1">
                <a:hlinkClick r:id="rId2"/>
              </a:rPr>
              <a:t>netstat.cern.ch</a:t>
            </a:r>
            <a:r>
              <a:rPr lang="en-US" i="1" dirty="0">
                <a:hlinkClick r:id="rId2"/>
              </a:rPr>
              <a:t>/monitoring/network-statistics/</a:t>
            </a:r>
            <a:r>
              <a:rPr lang="en-US" i="1" dirty="0" err="1">
                <a:hlinkClick r:id="rId2"/>
              </a:rPr>
              <a:t>ext</a:t>
            </a:r>
            <a:r>
              <a:rPr lang="en-US" i="1" dirty="0">
                <a:hlinkClick r:id="rId2"/>
              </a:rPr>
              <a:t>/?q=IPv6&amp;p=</a:t>
            </a:r>
            <a:r>
              <a:rPr lang="en-US" i="1" dirty="0" err="1">
                <a:hlinkClick r:id="rId2"/>
              </a:rPr>
              <a:t>EXT&amp;mn</a:t>
            </a:r>
            <a:r>
              <a:rPr lang="en-US" i="1" dirty="0">
                <a:hlinkClick r:id="rId2"/>
              </a:rPr>
              <a:t>=</a:t>
            </a:r>
            <a:r>
              <a:rPr lang="en-US" i="1" dirty="0" err="1">
                <a:hlinkClick r:id="rId2"/>
              </a:rPr>
              <a:t>Internet&amp;t</a:t>
            </a:r>
            <a:r>
              <a:rPr lang="en-US" i="1" dirty="0">
                <a:hlinkClick r:id="rId2"/>
              </a:rPr>
              <a:t>=Yearly</a:t>
            </a:r>
            <a:endParaRPr lang="en-US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5CD3BA-3BD0-3D4C-ACD3-D3A50E4FA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707132"/>
            <a:ext cx="7255608" cy="515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741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1945" y="260723"/>
            <a:ext cx="11092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err="1"/>
              <a:t>perfSONAR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3BF2F-74E2-F243-AE5B-F00A733DB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26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054A85-FBD1-CD4B-A2FA-32FBC481CBCD}"/>
              </a:ext>
            </a:extLst>
          </p:cNvPr>
          <p:cNvSpPr/>
          <p:nvPr/>
        </p:nvSpPr>
        <p:spPr>
          <a:xfrm>
            <a:off x="2209800" y="6172998"/>
            <a:ext cx="73359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http://psmad.grid.iu.edu/maddash-webui/</a:t>
            </a:r>
            <a:r>
              <a:rPr lang="en-US" sz="1400" dirty="0" err="1">
                <a:hlinkClick r:id="rId2"/>
              </a:rPr>
              <a:t>index.cgi?dashboard</a:t>
            </a:r>
            <a:r>
              <a:rPr lang="en-US" sz="1400" dirty="0">
                <a:hlinkClick r:id="rId2"/>
              </a:rPr>
              <a:t>=OPN%20Mesh%20Config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A56366-9AF6-CA4D-854F-D806BBD51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2" y="1862879"/>
            <a:ext cx="5990358" cy="7923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022667-A347-FE47-A7A4-DCD680EF0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10" y="2272141"/>
            <a:ext cx="4037330" cy="39008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5FFE455-8E08-D84C-ACB9-24F415280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9800" y="1889027"/>
            <a:ext cx="6065966" cy="7662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DB47441-742F-7940-8D14-94401E5C84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1000" y="2272141"/>
            <a:ext cx="3965299" cy="377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928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05BFF-4407-0E4F-9C3B-15679453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462C7-5569-7440-86F9-F401DE550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0037"/>
            <a:ext cx="10515600" cy="47863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Since </a:t>
            </a:r>
            <a:r>
              <a:rPr lang="en-US" dirty="0" err="1"/>
              <a:t>HEPiX</a:t>
            </a:r>
            <a:r>
              <a:rPr lang="en-US" dirty="0"/>
              <a:t> in Barcelona (8-12 Oct 2018)</a:t>
            </a:r>
          </a:p>
          <a:p>
            <a:pPr lvl="1"/>
            <a:r>
              <a:rPr lang="en-US" dirty="0" err="1"/>
              <a:t>Finalised</a:t>
            </a:r>
            <a:r>
              <a:rPr lang="en-US" dirty="0"/>
              <a:t> our CHEP2018 paper – “</a:t>
            </a:r>
            <a:r>
              <a:rPr lang="en-US" b="1" dirty="0"/>
              <a:t>IPv6 in production: its deployment and usage in WLCG”</a:t>
            </a:r>
            <a:endParaRPr lang="en-US" dirty="0"/>
          </a:p>
          <a:p>
            <a:pPr lvl="1"/>
            <a:r>
              <a:rPr lang="en-US" dirty="0"/>
              <a:t>One </a:t>
            </a:r>
            <a:r>
              <a:rPr lang="en-US" dirty="0" smtClean="0"/>
              <a:t>F2F </a:t>
            </a:r>
            <a:r>
              <a:rPr lang="en-US" dirty="0"/>
              <a:t>meeting at CERN (24/25 Jan 2019)</a:t>
            </a:r>
          </a:p>
          <a:p>
            <a:pPr lvl="1"/>
            <a:r>
              <a:rPr lang="en-US" dirty="0"/>
              <a:t>3 meetings by </a:t>
            </a:r>
            <a:r>
              <a:rPr lang="en-US" dirty="0" err="1" smtClean="0"/>
              <a:t>Vidyo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WLCG </a:t>
            </a:r>
            <a:r>
              <a:rPr lang="en-US" dirty="0"/>
              <a:t>dual-stack service endpoint tracking</a:t>
            </a:r>
          </a:p>
          <a:p>
            <a:r>
              <a:rPr lang="en-US" dirty="0"/>
              <a:t>Tier-0/Tier-1/LHCOPN/LHCONE status</a:t>
            </a:r>
          </a:p>
          <a:p>
            <a:r>
              <a:rPr lang="en-US" dirty="0"/>
              <a:t>Tier-2 status</a:t>
            </a:r>
          </a:p>
          <a:p>
            <a:r>
              <a:rPr lang="en-US" dirty="0" smtClean="0"/>
              <a:t>FTS </a:t>
            </a:r>
            <a:r>
              <a:rPr lang="en-US" dirty="0"/>
              <a:t>transfers</a:t>
            </a:r>
          </a:p>
          <a:p>
            <a:r>
              <a:rPr lang="en-US" dirty="0" smtClean="0"/>
              <a:t>Monitoring</a:t>
            </a:r>
            <a:endParaRPr lang="en-US" dirty="0"/>
          </a:p>
          <a:p>
            <a:r>
              <a:rPr lang="en-US" dirty="0"/>
              <a:t>Work in progress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CF4EEE-6984-1544-B03F-AE97BCA11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EDA2A-FE2E-344B-AF1E-B2A1EC84D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C95E76-048B-EF43-9039-C9BAA1ADB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85844" y="5346318"/>
            <a:ext cx="11112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Fraction of endpoints listed in the CERN central BDII (</a:t>
            </a:r>
            <a:r>
              <a:rPr lang="en-US" dirty="0" err="1"/>
              <a:t>lcg-bdii.cern.ch</a:t>
            </a:r>
            <a:r>
              <a:rPr lang="en-US" dirty="0"/>
              <a:t>) where the DNS returns a dual-stack IPv6-IPv4 (A+AAAA) resolution (green line) or an IPv6-only resolution (blue line). (</a:t>
            </a:r>
            <a:r>
              <a:rPr lang="en-US" dirty="0">
                <a:hlinkClick r:id="rId2"/>
              </a:rPr>
              <a:t>http://orsone.mi.infn.it/~prelz/ipv6_bdii/</a:t>
            </a:r>
            <a:r>
              <a:rPr lang="en-US" dirty="0"/>
              <a:t>).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6683" y="113605"/>
            <a:ext cx="3681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WLCG services status (dual-stack)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7FF8FF-8CF2-F741-96B2-55BE8F6BA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AEAD00-1786-AE4F-9464-E0BE0445D4FE}"/>
              </a:ext>
            </a:extLst>
          </p:cNvPr>
          <p:cNvSpPr/>
          <p:nvPr/>
        </p:nvSpPr>
        <p:spPr>
          <a:xfrm>
            <a:off x="4378568" y="849453"/>
            <a:ext cx="5289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results from the LHC </a:t>
            </a:r>
            <a:r>
              <a:rPr lang="en-US" dirty="0" err="1"/>
              <a:t>Expts</a:t>
            </a:r>
            <a:r>
              <a:rPr lang="en-US" dirty="0"/>
              <a:t> VO feeds (</a:t>
            </a:r>
            <a:r>
              <a:rPr lang="en-US" dirty="0">
                <a:hlinkClick r:id="rId3"/>
              </a:rPr>
              <a:t>http://orsone.mi.infn.it/~prelz/ipv6_vofeed/</a:t>
            </a:r>
            <a:r>
              <a:rPr lang="en-US" dirty="0"/>
              <a:t>) </a:t>
            </a:r>
            <a:r>
              <a:rPr lang="en-US" dirty="0">
                <a:solidFill>
                  <a:srgbClr val="FF0000"/>
                </a:solidFill>
              </a:rPr>
              <a:t>(~37%)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7E5B330-C5F2-BA49-B779-49F71FCA42C7}"/>
              </a:ext>
            </a:extLst>
          </p:cNvPr>
          <p:cNvCxnSpPr/>
          <p:nvPr/>
        </p:nvCxnSpPr>
        <p:spPr>
          <a:xfrm flipH="1" flipV="1">
            <a:off x="4219074" y="4612220"/>
            <a:ext cx="834189" cy="734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FD96931-417F-9447-84E5-4D23BCB2FB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4037" y="1778548"/>
            <a:ext cx="7698726" cy="25789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203E89-20E4-1A4E-803E-BCA407C15B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3" y="3137274"/>
            <a:ext cx="4219074" cy="140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26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A71E0-8536-8048-A0C3-F1BB04705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/>
              <a:t>Tier-0/Tier-1/LHCOPN/LHCONE status</a:t>
            </a:r>
          </a:p>
          <a:p>
            <a:pPr marL="0" indent="0" algn="ctr">
              <a:buNone/>
            </a:pPr>
            <a:r>
              <a:rPr lang="en-US" sz="4400" dirty="0"/>
              <a:t>(Bruno </a:t>
            </a:r>
            <a:r>
              <a:rPr lang="en-US" sz="4400" dirty="0" err="1"/>
              <a:t>Hoeft</a:t>
            </a:r>
            <a:r>
              <a:rPr lang="en-US" sz="440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2B561-B9FA-F84D-8657-13B20BCC2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E101F-4871-2048-9543-779FB318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7D07E-2578-0642-9447-BCAFE21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164883" y="2367527"/>
            <a:ext cx="4180840" cy="2148837"/>
          </a:xfrm>
        </p:spPr>
        <p:txBody>
          <a:bodyPr>
            <a:normAutofit/>
          </a:bodyPr>
          <a:lstStyle/>
          <a:p>
            <a:r>
              <a:rPr lang="en-GB" dirty="0"/>
              <a:t>All sites connected to LHCONE except </a:t>
            </a:r>
            <a:r>
              <a:rPr lang="en-GB" dirty="0" smtClean="0"/>
              <a:t>RRC-KI</a:t>
            </a:r>
            <a:endParaRPr lang="en-GB" dirty="0"/>
          </a:p>
          <a:p>
            <a:r>
              <a:rPr lang="en-GB" dirty="0"/>
              <a:t>TRIUMF, CERN, </a:t>
            </a:r>
            <a:r>
              <a:rPr lang="en-GB" dirty="0" smtClean="0"/>
              <a:t>KISTI </a:t>
            </a:r>
            <a:r>
              <a:rPr lang="en-GB" dirty="0"/>
              <a:t>and RRC-KI </a:t>
            </a:r>
            <a:r>
              <a:rPr lang="en-GB" dirty="0" smtClean="0"/>
              <a:t>still have </a:t>
            </a:r>
            <a:r>
              <a:rPr lang="en-GB" dirty="0"/>
              <a:t>some problem with IPv6 on </a:t>
            </a:r>
            <a:r>
              <a:rPr lang="en-GB" dirty="0" err="1" smtClean="0"/>
              <a:t>pS</a:t>
            </a:r>
            <a:endParaRPr lang="en-GB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Sciaba, IPv6 at HEPiX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F631-E087-48A4-B5AD-1C058E76B5D6}" type="slidenum">
              <a:rPr lang="en-GB" smtClean="0"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 and </a:t>
            </a:r>
            <a:r>
              <a:rPr lang="en-GB" dirty="0" err="1"/>
              <a:t>pS</a:t>
            </a:r>
            <a:r>
              <a:rPr lang="en-GB" dirty="0"/>
              <a:t> at Tier-1’s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 Mar 2019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961" y="1102307"/>
            <a:ext cx="5547239" cy="525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74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F631-E087-48A4-B5AD-1C058E76B5D6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 traffic to selected T1’s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978344"/>
              </p:ext>
            </p:extLst>
          </p:nvPr>
        </p:nvGraphicFramePr>
        <p:xfrm>
          <a:off x="8083331" y="1998266"/>
          <a:ext cx="3499069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758">
                  <a:extLst>
                    <a:ext uri="{9D8B030D-6E8A-4147-A177-3AD203B41FA5}">
                      <a16:colId xmlns:a16="http://schemas.microsoft.com/office/drawing/2014/main" val="3190022688"/>
                    </a:ext>
                  </a:extLst>
                </a:gridCol>
                <a:gridCol w="603659">
                  <a:extLst>
                    <a:ext uri="{9D8B030D-6E8A-4147-A177-3AD203B41FA5}">
                      <a16:colId xmlns:a16="http://schemas.microsoft.com/office/drawing/2014/main" val="2964446180"/>
                    </a:ext>
                  </a:extLst>
                </a:gridCol>
                <a:gridCol w="638652">
                  <a:extLst>
                    <a:ext uri="{9D8B030D-6E8A-4147-A177-3AD203B41FA5}">
                      <a16:colId xmlns:a16="http://schemas.microsoft.com/office/drawing/2014/main" val="954500792"/>
                    </a:ext>
                  </a:extLst>
                </a:gridCol>
              </a:tblGrid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Link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IPv4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IPv6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875860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KIT→CERN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739140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CERN→KIT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39%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245440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IN2P3→CERN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75%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744346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CERN→IN2P3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64%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0361613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NL-T1→CERN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74%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358655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CERN→NL-T1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81%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164323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NDGF→CERN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189547"/>
                  </a:ext>
                </a:extLst>
              </a:tr>
              <a:tr h="219833">
                <a:tc>
                  <a:txBody>
                    <a:bodyPr/>
                    <a:lstStyle/>
                    <a:p>
                      <a:r>
                        <a:rPr lang="en-GB" dirty="0" smtClean="0"/>
                        <a:t>CERN→NDGF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81%</a:t>
                      </a:r>
                      <a:endParaRPr lang="en-GB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511336"/>
                  </a:ext>
                </a:extLst>
              </a:tr>
            </a:tbl>
          </a:graphicData>
        </a:graphic>
      </p:graphicFrame>
      <p:pic>
        <p:nvPicPr>
          <p:cNvPr id="1026" name="Picture 2" descr="https://netstat.cern.ch/monitoring/network-statistics/ext/cache/LHCOPN_DE-KIT-00-LHCOPN-KIT_Month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886" y="857839"/>
            <a:ext cx="2389667" cy="128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etstat.cern.ch/monitoring/network-statistics/ext/cache/LHCOPN_DE-KIT-01-LHCOPN-KIT-V6_Month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98" y="857839"/>
            <a:ext cx="2441511" cy="131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netstat.cern.ch/monitoring/network-statistics/ext/cache/LHCOPN_FR-CCIN2P3-00-LHCOPN-IN2P3_Monthl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16" y="2268675"/>
            <a:ext cx="2390124" cy="128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netstat.cern.ch/monitoring/network-statistics/ext/cache/LHCOPN_FR-CCIN2P3-01-LHCOPN-IN2P3-V6_Monthl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98" y="2263467"/>
            <a:ext cx="2441511" cy="131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netstat.cern.ch/monitoring/network-statistics/ext/cache/LHCOPN_NL-T1-10-LHCOPN-NLT1_Monthl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886" y="3766361"/>
            <a:ext cx="2406814" cy="129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netstat.cern.ch/monitoring/network-statistics/ext/cache/LHCOPN_NL-T1-12-LHCOPN-NLT1-V6_Monthl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98" y="3757016"/>
            <a:ext cx="2441511" cy="131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netstat.cern.ch/monitoring/network-statistics/ext/cache/LHCOPN_NDGF-01-LHCOPN-NDGF_Monthl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485" y="5250009"/>
            <a:ext cx="2393068" cy="128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netstat.cern.ch/monitoring/network-statistics/ext/cache/LHCOPN_NDGF-02-LHCOPN-NDGF_Monthly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98" y="5250009"/>
            <a:ext cx="2441511" cy="131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87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FTS servers at BNL, CERN and RAL work in dual stack, while at FNAL they use IPv4 only</a:t>
            </a:r>
          </a:p>
          <a:p>
            <a:r>
              <a:rPr lang="en-GB" dirty="0" err="1"/>
              <a:t>GridFTP</a:t>
            </a:r>
            <a:r>
              <a:rPr lang="en-GB" dirty="0"/>
              <a:t> transfers happen also via IPv6 at</a:t>
            </a:r>
          </a:p>
          <a:p>
            <a:pPr lvl="1"/>
            <a:r>
              <a:rPr lang="en-GB" dirty="0"/>
              <a:t>IN2P3, JINR, NDGF, RAL, SARA-MATRIX, NIKHEF, CNAF, ASGC, PIC, TRIUMF, KIT</a:t>
            </a:r>
          </a:p>
          <a:p>
            <a:r>
              <a:rPr lang="en-GB" dirty="0"/>
              <a:t>IPv6 transfers do not happen at</a:t>
            </a:r>
          </a:p>
          <a:p>
            <a:pPr lvl="1"/>
            <a:r>
              <a:rPr lang="en-GB" dirty="0"/>
              <a:t>FNAL, </a:t>
            </a:r>
            <a:r>
              <a:rPr lang="en-GB" dirty="0" smtClean="0"/>
              <a:t>RRC-KI</a:t>
            </a:r>
          </a:p>
          <a:p>
            <a:r>
              <a:rPr lang="en-US" dirty="0" smtClean="0"/>
              <a:t>Fraction of disk storage on IPv6:</a:t>
            </a:r>
          </a:p>
          <a:p>
            <a:pPr lvl="1"/>
            <a:r>
              <a:rPr lang="en-US" dirty="0" smtClean="0"/>
              <a:t>ALICE: 73%</a:t>
            </a:r>
          </a:p>
          <a:p>
            <a:pPr lvl="1"/>
            <a:r>
              <a:rPr lang="en-US" dirty="0" smtClean="0"/>
              <a:t>ATLAS: 96%</a:t>
            </a:r>
          </a:p>
          <a:p>
            <a:pPr lvl="1"/>
            <a:r>
              <a:rPr lang="en-US" dirty="0" smtClean="0"/>
              <a:t>CMS: 71%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: 94%</a:t>
            </a:r>
          </a:p>
          <a:p>
            <a:pPr lvl="1"/>
            <a:r>
              <a:rPr lang="en-US" dirty="0" smtClean="0"/>
              <a:t>All VOs: </a:t>
            </a:r>
            <a:r>
              <a:rPr lang="en-US" dirty="0" smtClean="0"/>
              <a:t>86%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Sciaba</a:t>
            </a:r>
            <a:r>
              <a:rPr lang="en-GB" dirty="0"/>
              <a:t>, IPv6 at </a:t>
            </a:r>
            <a:r>
              <a:rPr lang="en-GB" dirty="0" err="1"/>
              <a:t>HEPiX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F631-E087-48A4-B5AD-1C058E76B5D6}" type="slidenum">
              <a:rPr lang="en-GB" smtClean="0"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IPv6 on FTS and at Tier-1’s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 Mar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3F5C4F-48CC-F745-9E98-3DED6FB79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Mar 2019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9EC34C-6FC4-5441-87FB-8FA7155F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Sciaba, IPv6 at HEPiX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47ABB-815A-3645-B18B-73F9919B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C3F3A-0D3F-544C-9F65-4894359F66A8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14526" y="285750"/>
            <a:ext cx="8995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Tier-2s: GGUS tickets to all Tier-2 sites</a:t>
            </a:r>
            <a:endParaRPr lang="en-GB" sz="3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3EF89A-171E-F04F-BDE7-A6AB1255F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6739" y="3884617"/>
            <a:ext cx="4337718" cy="24717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0D8BD5-D08C-F742-9942-AC503EDD7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056" y="994562"/>
            <a:ext cx="4544642" cy="2631507"/>
          </a:xfrm>
          <a:prstGeom prst="rect">
            <a:avLst/>
          </a:prstGeom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685799" y="914403"/>
            <a:ext cx="5935717" cy="47401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WLCG set a target for end 2018 for deploying IPv6 on storage systems (and </a:t>
            </a:r>
            <a:r>
              <a:rPr lang="en-US" dirty="0" err="1" smtClean="0"/>
              <a:t>perfSONAR</a:t>
            </a:r>
            <a:r>
              <a:rPr lang="en-US" dirty="0" smtClean="0"/>
              <a:t>)</a:t>
            </a:r>
            <a:endParaRPr lang="en-GB" dirty="0" smtClean="0"/>
          </a:p>
          <a:p>
            <a:r>
              <a:rPr lang="en-GB" dirty="0" smtClean="0"/>
              <a:t>The deployment campaign was launched in November 2017</a:t>
            </a:r>
          </a:p>
          <a:p>
            <a:pPr lvl="1"/>
            <a:r>
              <a:rPr lang="en-GB" dirty="0" smtClean="0"/>
              <a:t>GGUS tickets sent to all non-US sites</a:t>
            </a:r>
          </a:p>
          <a:p>
            <a:pPr lvl="1"/>
            <a:r>
              <a:rPr lang="en-US" dirty="0" smtClean="0"/>
              <a:t>US sites are tracked via the experiments</a:t>
            </a:r>
            <a:endParaRPr lang="en-GB" dirty="0" smtClean="0"/>
          </a:p>
          <a:p>
            <a:pPr lvl="1"/>
            <a:r>
              <a:rPr lang="en-GB" dirty="0" smtClean="0"/>
              <a:t>Sites made aware of the WLCG plans and asked to report plans and give updates</a:t>
            </a:r>
          </a:p>
          <a:p>
            <a:r>
              <a:rPr lang="en-GB" dirty="0" smtClean="0"/>
              <a:t>Steady progress (</a:t>
            </a:r>
            <a:r>
              <a:rPr lang="en-GB" dirty="0" smtClean="0">
                <a:hlinkClick r:id="rId4"/>
              </a:rPr>
              <a:t>status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About 59% of T2 sites have storage on dual stack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20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9105</TotalTime>
  <Words>1312</Words>
  <Application>Microsoft Office PowerPoint</Application>
  <PresentationFormat>Widescreen</PresentationFormat>
  <Paragraphs>251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Candara</vt:lpstr>
      <vt:lpstr>Office Theme</vt:lpstr>
      <vt:lpstr>IPv6 &amp; WLCG – an update from the HEPiX IPv6 working group</vt:lpstr>
      <vt:lpstr>On behalf of all colleagues in  the HEPiX IPv6 working group</vt:lpstr>
      <vt:lpstr>Outline</vt:lpstr>
      <vt:lpstr>PowerPoint Presentation</vt:lpstr>
      <vt:lpstr>PowerPoint Presentation</vt:lpstr>
      <vt:lpstr>Network and pS at Tier-1’s</vt:lpstr>
      <vt:lpstr>IPv6 traffic to selected T1’s</vt:lpstr>
      <vt:lpstr>IPv6 on FTS and at Tier-1’s</vt:lpstr>
      <vt:lpstr>PowerPoint Presentation</vt:lpstr>
      <vt:lpstr>Tier 2 status (cont’d)</vt:lpstr>
      <vt:lpstr>Tier-2 status: reasons for delays</vt:lpstr>
      <vt:lpstr>T2 deployment observations</vt:lpstr>
      <vt:lpstr>PowerPoint Presentation</vt:lpstr>
      <vt:lpstr>PowerPoint Presentation</vt:lpstr>
      <vt:lpstr>PowerPoint Presentation</vt:lpstr>
      <vt:lpstr>ETF News</vt:lpstr>
      <vt:lpstr>perfSONAR news</vt:lpstr>
      <vt:lpstr>perfSONAR IPv6 Mesh</vt:lpstr>
      <vt:lpstr>Work in progress</vt:lpstr>
      <vt:lpstr>IPv6 deployment on WLCG - Summary</vt:lpstr>
      <vt:lpstr>PowerPoint Presentation</vt:lpstr>
      <vt:lpstr>PowerPoint Presentation</vt:lpstr>
      <vt:lpstr>PowerPoint Presentation</vt:lpstr>
      <vt:lpstr>T2 tracking page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in production: its deployment and usage in WLCG</dc:title>
  <dc:subject>CHEP18</dc:subject>
  <dc:creator>David Kelsey</dc:creator>
  <cp:keywords/>
  <dc:description>Version 4, 8 July 2018</dc:description>
  <cp:lastModifiedBy>Andrea Sciaba</cp:lastModifiedBy>
  <cp:revision>279</cp:revision>
  <cp:lastPrinted>2017-09-15T09:10:19Z</cp:lastPrinted>
  <dcterms:created xsi:type="dcterms:W3CDTF">2016-11-07T12:59:40Z</dcterms:created>
  <dcterms:modified xsi:type="dcterms:W3CDTF">2019-03-26T06:54:56Z</dcterms:modified>
  <cp:category/>
</cp:coreProperties>
</file>