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0" r:id="rId2"/>
  </p:sldMasterIdLst>
  <p:notesMasterIdLst>
    <p:notesMasterId r:id="rId38"/>
  </p:notesMasterIdLst>
  <p:sldIdLst>
    <p:sldId id="256" r:id="rId3"/>
    <p:sldId id="261" r:id="rId4"/>
    <p:sldId id="268" r:id="rId5"/>
    <p:sldId id="290" r:id="rId6"/>
    <p:sldId id="259" r:id="rId7"/>
    <p:sldId id="260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8" r:id="rId16"/>
    <p:sldId id="281" r:id="rId17"/>
    <p:sldId id="282" r:id="rId18"/>
    <p:sldId id="262" r:id="rId19"/>
    <p:sldId id="263" r:id="rId20"/>
    <p:sldId id="264" r:id="rId21"/>
    <p:sldId id="265" r:id="rId22"/>
    <p:sldId id="294" r:id="rId23"/>
    <p:sldId id="297" r:id="rId24"/>
    <p:sldId id="295" r:id="rId25"/>
    <p:sldId id="301" r:id="rId26"/>
    <p:sldId id="298" r:id="rId27"/>
    <p:sldId id="299" r:id="rId28"/>
    <p:sldId id="258" r:id="rId29"/>
    <p:sldId id="266" r:id="rId30"/>
    <p:sldId id="292" r:id="rId31"/>
    <p:sldId id="267" r:id="rId32"/>
    <p:sldId id="284" r:id="rId33"/>
    <p:sldId id="276" r:id="rId34"/>
    <p:sldId id="277" r:id="rId35"/>
    <p:sldId id="279" r:id="rId36"/>
    <p:sldId id="280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197" autoAdjust="0"/>
    <p:restoredTop sz="94660"/>
  </p:normalViewPr>
  <p:slideViewPr>
    <p:cSldViewPr snapToGrid="0" showGuides="1">
      <p:cViewPr varScale="1">
        <p:scale>
          <a:sx n="79" d="100"/>
          <a:sy n="79" d="100"/>
        </p:scale>
        <p:origin x="224" y="6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EFC5D-0DFE-4540-B202-4F78D42A8660}" type="datetimeFigureOut">
              <a:rPr lang="en-US" smtClean="0"/>
              <a:t>3/27/19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3CBCD-0C31-475F-A698-AE035C6DC2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81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BA9B5-0EA5-9B45-89EC-E6E232929E4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159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BA9B5-0EA5-9B45-89EC-E6E232929E4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7061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BA9B5-0EA5-9B45-89EC-E6E232929E4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4290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855F2-5A72-AD4A-8A2D-44A9E49C383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1467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1855F2-5A72-AD4A-8A2D-44A9E49C383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409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9956800" y="4343400"/>
            <a:ext cx="22352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930400" y="4343400"/>
            <a:ext cx="2032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35507" y="1066801"/>
            <a:ext cx="7905293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Principle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27047" y="2590800"/>
            <a:ext cx="38608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Author</a:t>
            </a:r>
          </a:p>
        </p:txBody>
      </p:sp>
      <p:pic>
        <p:nvPicPr>
          <p:cNvPr id="8" name="Picture 7" descr="HiggsInCM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1"/>
            <a:ext cx="195072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894127" y="3773425"/>
            <a:ext cx="195072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6075680" y="4343400"/>
            <a:ext cx="195072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8026400" y="4343400"/>
            <a:ext cx="1950720" cy="914400"/>
          </a:xfrm>
          <a:prstGeom prst="rect">
            <a:avLst/>
          </a:prstGeom>
        </p:spPr>
      </p:pic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8940800" y="228600"/>
            <a:ext cx="32512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/>
              <a:t>WLCG Group</a:t>
            </a: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2336800" y="3200400"/>
            <a:ext cx="41656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Date/other info</a:t>
            </a: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9DA09AB-DE39-49A8-9DC8-8596D51028BE}" type="datetime1">
              <a:rPr lang="en-GB" smtClean="0"/>
              <a:t>27/03/2019</a:t>
            </a:fld>
            <a:endParaRPr lang="en-GB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F4D3538-3E41-4C9D-BFC9-3B6E05460F9C}" type="slidenum">
              <a:rPr lang="en-GB" smtClean="0"/>
              <a:t>‹#›</a:t>
            </a:fld>
            <a:endParaRPr lang="en-GB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22" name="Group 21"/>
          <p:cNvGrpSpPr/>
          <p:nvPr/>
        </p:nvGrpSpPr>
        <p:grpSpPr>
          <a:xfrm>
            <a:off x="101600" y="6248400"/>
            <a:ext cx="2785533" cy="548640"/>
            <a:chOff x="76200" y="13479"/>
            <a:chExt cx="2089150" cy="548640"/>
          </a:xfrm>
        </p:grpSpPr>
        <p:pic>
          <p:nvPicPr>
            <p:cNvPr id="27" name="Picture 2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 userDrawn="1"/>
          </p:nvPicPr>
          <p:blipFill rotWithShape="1">
            <a:blip r:embed="rId9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  <p:pic>
        <p:nvPicPr>
          <p:cNvPr id="4" name="Picture 3" descr="CERN-logo_outline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01" y="6313802"/>
            <a:ext cx="634508" cy="46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444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35507" y="1066801"/>
            <a:ext cx="7905293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Principle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27047" y="2590800"/>
            <a:ext cx="38608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Author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8940800" y="228600"/>
            <a:ext cx="32512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/>
              <a:t>WLCG Group</a:t>
            </a: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2336800" y="3200400"/>
            <a:ext cx="41656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Date/other info</a:t>
            </a: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E4FEBEB-F348-4643-9ADF-8A609BACF105}" type="datetime1">
              <a:rPr lang="en-GB" smtClean="0"/>
              <a:t>27/03/2019</a:t>
            </a:fld>
            <a:endParaRPr lang="en-GB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F4D3538-3E41-4C9D-BFC9-3B6E05460F9C}" type="slidenum">
              <a:rPr lang="en-GB" smtClean="0"/>
              <a:t>‹#›</a:t>
            </a:fld>
            <a:endParaRPr lang="en-GB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464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914401"/>
            <a:ext cx="11176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70400" y="6356351"/>
            <a:ext cx="38608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42400" y="6356351"/>
            <a:ext cx="2844800" cy="365125"/>
          </a:xfrm>
        </p:spPr>
        <p:txBody>
          <a:bodyPr/>
          <a:lstStyle/>
          <a:p>
            <a:fld id="{CF4D3538-3E41-4C9D-BFC9-3B6E05460F9C}" type="slidenum">
              <a:rPr lang="en-GB" smtClean="0"/>
              <a:t>‹#›</a:t>
            </a:fld>
            <a:endParaRPr lang="en-GB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160342" y="0"/>
            <a:ext cx="10422058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914400" y="6356351"/>
            <a:ext cx="2540000" cy="365125"/>
          </a:xfrm>
        </p:spPr>
        <p:txBody>
          <a:bodyPr/>
          <a:lstStyle/>
          <a:p>
            <a:fld id="{F854A3B4-A28D-4F81-8FCD-92696F676D20}" type="datetime1">
              <a:rPr lang="en-GB" smtClean="0"/>
              <a:t>27/03/2019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0" y="101242"/>
            <a:ext cx="1036136" cy="89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7238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8947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148081"/>
            <a:ext cx="10972800" cy="4825999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HEPiX Spring 2018 Workshop, University of Wisconsin-Madison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589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C377B">
                    <a:tint val="75000"/>
                  </a:srgbClr>
                </a:solidFill>
              </a:rPr>
              <a:t>HEPiX Spring 2018 Workshop, University of Wisconsin-Madison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39831-C620-4AD3-9AD2-037EA858B450}" type="slidenum">
              <a:rPr lang="en-US">
                <a:solidFill>
                  <a:srgbClr val="0C377B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7401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HEPiX Spring 2018 Workshop, University of Wisconsin-Madison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88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914401"/>
            <a:ext cx="11176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70400" y="6356351"/>
            <a:ext cx="38608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42400" y="6356351"/>
            <a:ext cx="2844800" cy="365125"/>
          </a:xfrm>
        </p:spPr>
        <p:txBody>
          <a:bodyPr/>
          <a:lstStyle/>
          <a:p>
            <a:fld id="{CF4D3538-3E41-4C9D-BFC9-3B6E05460F9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 rot="16200000">
            <a:off x="-3022600" y="3022601"/>
            <a:ext cx="6858000" cy="8128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491927" y="5158740"/>
            <a:ext cx="1752600" cy="73152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812800" y="0"/>
            <a:ext cx="113792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6000" y="0"/>
            <a:ext cx="105664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914400" y="6356351"/>
            <a:ext cx="2540000" cy="365125"/>
          </a:xfrm>
        </p:spPr>
        <p:txBody>
          <a:bodyPr/>
          <a:lstStyle/>
          <a:p>
            <a:fld id="{DBFDD7FB-516E-4812-990A-AA380B7EE307}" type="datetime1">
              <a:rPr lang="en-GB" smtClean="0"/>
              <a:t>27/03/2019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48401"/>
            <a:ext cx="812800" cy="539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6064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914401"/>
            <a:ext cx="53848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2400" y="914401"/>
            <a:ext cx="53848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/>
              <a:t>Edit Master text styles</a:t>
            </a:r>
          </a:p>
          <a:p>
            <a:pPr marL="342900" lvl="1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/>
              <a:t>Second level</a:t>
            </a:r>
          </a:p>
          <a:p>
            <a:pPr marL="342900" lvl="2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/>
              <a:t>Third level</a:t>
            </a:r>
          </a:p>
          <a:p>
            <a:pPr marL="342900" lvl="3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/>
              <a:t>Fourth level</a:t>
            </a:r>
          </a:p>
          <a:p>
            <a:pPr marL="342900" lvl="4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70400" y="6356351"/>
            <a:ext cx="38608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42400" y="6356351"/>
            <a:ext cx="2844800" cy="365125"/>
          </a:xfrm>
        </p:spPr>
        <p:txBody>
          <a:bodyPr/>
          <a:lstStyle/>
          <a:p>
            <a:fld id="{CF4D3538-3E41-4C9D-BFC9-3B6E05460F9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 rot="16200000">
            <a:off x="-3022600" y="3022601"/>
            <a:ext cx="6858000" cy="8128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491927" y="5158740"/>
            <a:ext cx="1752600" cy="73152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812800" y="0"/>
            <a:ext cx="113792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6000" y="0"/>
            <a:ext cx="105664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914400" y="6356351"/>
            <a:ext cx="2540000" cy="365125"/>
          </a:xfrm>
        </p:spPr>
        <p:txBody>
          <a:bodyPr/>
          <a:lstStyle/>
          <a:p>
            <a:fld id="{3482E58F-C235-4526-A41C-C17A02EE9FC9}" type="datetime1">
              <a:rPr lang="en-GB" smtClean="0"/>
              <a:t>27/03/2019</a:t>
            </a:fld>
            <a:endParaRPr lang="en-GB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48401"/>
            <a:ext cx="812800" cy="539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8006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12192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Rectangle 10"/>
          <p:cNvSpPr/>
          <p:nvPr/>
        </p:nvSpPr>
        <p:spPr>
          <a:xfrm>
            <a:off x="0" y="6248400"/>
            <a:ext cx="12192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76200"/>
            <a:ext cx="109728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1"/>
            <a:ext cx="109728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CF4D3538-3E41-4C9D-BFC9-3B6E05460F9C}" type="slidenum">
              <a:rPr lang="en-GB" smtClean="0"/>
              <a:t>‹#›</a:t>
            </a:fld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84323" y="6267840"/>
            <a:ext cx="2785533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248358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92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CF4D3538-3E41-4C9D-BFC9-3B6E05460F9C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6400" y="0"/>
            <a:ext cx="8636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914400" y="6356351"/>
            <a:ext cx="2540000" cy="365125"/>
          </a:xfrm>
        </p:spPr>
        <p:txBody>
          <a:bodyPr/>
          <a:lstStyle/>
          <a:p>
            <a:fld id="{ACD43CB5-1480-4D52-AF32-74A60B91F1E6}" type="datetime1">
              <a:rPr lang="en-GB" smtClean="0"/>
              <a:t>27/03/2019</a:t>
            </a:fld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101600" y="13479"/>
            <a:ext cx="2785533" cy="548640"/>
            <a:chOff x="76200" y="13479"/>
            <a:chExt cx="2089150" cy="548640"/>
          </a:xfrm>
        </p:grpSpPr>
        <p:pic>
          <p:nvPicPr>
            <p:cNvPr id="15" name="Picture 14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75863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"/>
            <a:ext cx="41656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5791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540000" y="6172200"/>
            <a:ext cx="16256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4064000" y="609600"/>
            <a:ext cx="7112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(EMEA)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4876800" y="1676400"/>
            <a:ext cx="62992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10058400" y="6356351"/>
            <a:ext cx="1422400" cy="365125"/>
          </a:xfrm>
        </p:spPr>
        <p:txBody>
          <a:bodyPr/>
          <a:lstStyle/>
          <a:p>
            <a:fld id="{CF4D3538-3E41-4C9D-BFC9-3B6E05460F9C}" type="slidenum">
              <a:rPr lang="en-GB" smtClean="0"/>
              <a:t>‹#›</a:t>
            </a:fld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101600" y="6172200"/>
            <a:ext cx="2785533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19177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"/>
            <a:ext cx="41656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5791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540000" y="6172200"/>
            <a:ext cx="16256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4064000" y="609600"/>
            <a:ext cx="7112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(EMEA)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4876800" y="1676400"/>
            <a:ext cx="62992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10058400" y="6356351"/>
            <a:ext cx="1524000" cy="365125"/>
          </a:xfrm>
        </p:spPr>
        <p:txBody>
          <a:bodyPr/>
          <a:lstStyle/>
          <a:p>
            <a:fld id="{CF4D3538-3E41-4C9D-BFC9-3B6E05460F9C}" type="slidenum">
              <a:rPr lang="en-GB" smtClean="0"/>
              <a:t>‹#›</a:t>
            </a:fld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101600" y="6172200"/>
            <a:ext cx="2785533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5630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4330129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57912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844800" y="6172200"/>
            <a:ext cx="16256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4064000" y="609600"/>
            <a:ext cx="7112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(USA)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4876800" y="1676400"/>
            <a:ext cx="62992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10058400" y="6356351"/>
            <a:ext cx="1422400" cy="365125"/>
          </a:xfrm>
        </p:spPr>
        <p:txBody>
          <a:bodyPr/>
          <a:lstStyle/>
          <a:p>
            <a:fld id="{CF4D3538-3E41-4C9D-BFC9-3B6E05460F9C}" type="slidenum">
              <a:rPr lang="en-GB" smtClean="0"/>
              <a:t>‹#›</a:t>
            </a:fld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101600" y="6172200"/>
            <a:ext cx="2785533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91161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B7B25-15DD-4ED9-804F-C9B976F925E4}" type="datetime1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D3538-3E41-4C9D-BFC9-3B6E05460F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56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85006-9FAF-46C5-8340-B3FE93E33365}" type="datetime1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D3538-3E41-4C9D-BFC9-3B6E05460F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383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7BC8F-5498-43DE-A943-F9CD193AF4BB}" type="datetime1">
              <a:rPr lang="en-GB" smtClean="0"/>
              <a:t>27/03/2019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19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MH2sX-cczMR2Il-qS8Rq758835FRclnkAcNawu13Dls/edit#heading=h.uqwb3fnbzkpu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gitlab.cern.ch/hep-benchmarks/hep-workloads" TargetMode="External"/><Relationship Id="rId4" Type="http://schemas.openxmlformats.org/officeDocument/2006/relationships/hyperlink" Target="https://docs.google.com/document/d/1k6K4HHUrVdy3EFSM_QUNvECDslwxydE5L42zpFyjOY0/edit#heading=h.5z21awc31h02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HEPIX/HEP-Workloads" TargetMode="External"/><Relationship Id="rId2" Type="http://schemas.openxmlformats.org/officeDocument/2006/relationships/hyperlink" Target="https://gitlab.cern.ch/hep-benchmarks/hep-workloads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hep-benchmarks" TargetMode="External"/><Relationship Id="rId2" Type="http://schemas.openxmlformats.org/officeDocument/2006/relationships/hyperlink" Target="https://its.cern.ch/jira/secure/RapidBoard.jspa?rapidView=6519&amp;view=planning.nodetail" TargetMode="Externa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hyperlink" Target="https://twiki.cern.ch/twiki/bin/view/HEPIX/HEP-Workloads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hep-benchmarks/hep-workloads/blob/qa/atlas/sim/atlas-sim/atlas-sim-bmk.sh" TargetMode="External"/><Relationship Id="rId2" Type="http://schemas.openxmlformats.org/officeDocument/2006/relationships/hyperlink" Target="https://gitlab.cern.ch/hep-benchmarks/hep-workloads/blob/qa/alice/gen-sim/alice-dpgsim-bmk/alice-dpgsim-bmk.sh" TargetMode="External"/><Relationship Id="rId1" Type="http://schemas.openxmlformats.org/officeDocument/2006/relationships/slideLayout" Target="../slideLayouts/slideLayout11.xml"/><Relationship Id="rId5" Type="http://schemas.openxmlformats.org/officeDocument/2006/relationships/hyperlink" Target="https://gitlab.cern.ch/hep-benchmarks/hep-workloads/blob/qa/lhcb/gen-sim/lhcb-bmk/lhcb-bmk.sh" TargetMode="External"/><Relationship Id="rId4" Type="http://schemas.openxmlformats.org/officeDocument/2006/relationships/hyperlink" Target="https://gitlab.cern.ch/hep-benchmarks/hep-workloads/blob/qa/cms/gen-sim/cms-gen-sim/cms-gen-sim.sh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Status of reference workloads, packaging and benchmarking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29107" y="1792224"/>
            <a:ext cx="5998464" cy="1408176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Manfred </a:t>
            </a:r>
            <a:r>
              <a:rPr lang="en-GB" dirty="0" err="1"/>
              <a:t>Alef</a:t>
            </a:r>
            <a:r>
              <a:rPr lang="en-GB" dirty="0"/>
              <a:t> (KIT)</a:t>
            </a:r>
          </a:p>
          <a:p>
            <a:r>
              <a:rPr lang="en-GB" dirty="0"/>
              <a:t>Domenico Giordano (CERN)</a:t>
            </a:r>
          </a:p>
          <a:p>
            <a:r>
              <a:rPr lang="en-GB" u="sng" dirty="0"/>
              <a:t>Michele Michelotto (INFN)</a:t>
            </a:r>
          </a:p>
          <a:p>
            <a:r>
              <a:rPr lang="en-US" dirty="0"/>
              <a:t>On behalf of HEPiX Benchmarking Working Group</a:t>
            </a:r>
            <a:endParaRPr lang="en-GB" dirty="0"/>
          </a:p>
          <a:p>
            <a:endParaRPr lang="en-GB" u="sng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2388007" y="4388799"/>
            <a:ext cx="4165600" cy="533400"/>
          </a:xfrm>
        </p:spPr>
        <p:txBody>
          <a:bodyPr/>
          <a:lstStyle/>
          <a:p>
            <a:r>
              <a:rPr lang="en-GB" dirty="0"/>
              <a:t>HEPiX Spring 2019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359" y="2133957"/>
            <a:ext cx="4711031" cy="407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9615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3E2290-4DE2-404C-B04F-B05A5ADB7E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908" y="896633"/>
            <a:ext cx="11942165" cy="5961367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Font typeface="Wingdings" pitchFamily="2" charset="2"/>
              <a:buChar char="q"/>
            </a:pPr>
            <a:r>
              <a:rPr lang="en-US" sz="2000" dirty="0">
                <a:solidFill>
                  <a:schemeClr val="accent1"/>
                </a:solidFill>
              </a:rPr>
              <a:t>Test System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800" dirty="0">
                <a:solidFill>
                  <a:schemeClr val="accent1"/>
                </a:solidFill>
              </a:rPr>
              <a:t>2x Intel(R) Xeon(R) E5-2630 v3@2.40GHz / 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800" dirty="0">
                <a:solidFill>
                  <a:schemeClr val="accent1"/>
                </a:solidFill>
              </a:rPr>
              <a:t>64GB DDR4-2133 RAM 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800" dirty="0">
                <a:solidFill>
                  <a:schemeClr val="accent1"/>
                </a:solidFill>
              </a:rPr>
              <a:t>Centos 7 (3.10.0-957.5.1.el7.x86_64)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800" dirty="0">
                <a:solidFill>
                  <a:schemeClr val="accent1"/>
                </a:solidFill>
              </a:rPr>
              <a:t>Non-HT, 8 physical cores per socket</a:t>
            </a:r>
          </a:p>
          <a:p>
            <a:pPr>
              <a:lnSpc>
                <a:spcPct val="110000"/>
              </a:lnSpc>
              <a:buFont typeface="Wingdings" pitchFamily="2" charset="2"/>
              <a:buChar char="q"/>
            </a:pPr>
            <a:r>
              <a:rPr lang="en-US" sz="2000" dirty="0">
                <a:solidFill>
                  <a:schemeClr val="accent1"/>
                </a:solidFill>
              </a:rPr>
              <a:t>Workloads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800" dirty="0">
                <a:solidFill>
                  <a:schemeClr val="accent1"/>
                </a:solidFill>
              </a:rPr>
              <a:t>Standard Benchmarks – Repeated </a:t>
            </a:r>
            <a:r>
              <a:rPr lang="en-US" sz="1800" u="sng" dirty="0">
                <a:solidFill>
                  <a:schemeClr val="accent1"/>
                </a:solidFill>
              </a:rPr>
              <a:t>five</a:t>
            </a:r>
            <a:r>
              <a:rPr lang="en-US" sz="1800" dirty="0">
                <a:solidFill>
                  <a:schemeClr val="accent1"/>
                </a:solidFill>
              </a:rPr>
              <a:t> times</a:t>
            </a:r>
          </a:p>
          <a:p>
            <a:pPr lvl="2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600" dirty="0">
                <a:solidFill>
                  <a:schemeClr val="accent1"/>
                </a:solidFill>
              </a:rPr>
              <a:t>Extracted from Domenico Giordano’s Cloud Benchmark Suite</a:t>
            </a:r>
          </a:p>
          <a:p>
            <a:pPr lvl="2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600" dirty="0">
                <a:solidFill>
                  <a:schemeClr val="accent1"/>
                </a:solidFill>
              </a:rPr>
              <a:t>HEPSPEC06 Benchmark Suite</a:t>
            </a:r>
          </a:p>
          <a:p>
            <a:pPr lvl="3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400" dirty="0">
                <a:solidFill>
                  <a:schemeClr val="accent1"/>
                </a:solidFill>
              </a:rPr>
              <a:t>450.soplex,471.omnetpp,447.dealII,473.astar,444.namd,453.povray,483.xalancbmk</a:t>
            </a:r>
          </a:p>
          <a:p>
            <a:pPr lvl="2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600" dirty="0">
                <a:solidFill>
                  <a:schemeClr val="accent1"/>
                </a:solidFill>
              </a:rPr>
              <a:t>SPEC CPU2017 Benchmark Suite</a:t>
            </a:r>
          </a:p>
          <a:p>
            <a:pPr lvl="3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400" dirty="0">
                <a:solidFill>
                  <a:schemeClr val="accent1"/>
                </a:solidFill>
              </a:rPr>
              <a:t>508.namd_r,510.parset_r,511.povray_r,520.omnetpp_r,523.xalancbmk_r,526.blender_r,531.deepsjeng_r,541.leela_r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800" dirty="0">
                <a:solidFill>
                  <a:schemeClr val="accent1"/>
                </a:solidFill>
              </a:rPr>
              <a:t>HEP Workload Based Benchmarks - Pre &amp; Post wait time of 60 seconds</a:t>
            </a:r>
          </a:p>
          <a:p>
            <a:pPr lvl="2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600" dirty="0">
                <a:solidFill>
                  <a:schemeClr val="accent1"/>
                </a:solidFill>
                <a:hlinkClick r:id="rId3"/>
              </a:rPr>
              <a:t>ATLAS – MC Simulation, MC Digitization &amp; </a:t>
            </a:r>
            <a:r>
              <a:rPr lang="en-US" sz="1600" dirty="0" err="1">
                <a:solidFill>
                  <a:schemeClr val="accent1"/>
                </a:solidFill>
                <a:hlinkClick r:id="rId3"/>
              </a:rPr>
              <a:t>Reco</a:t>
            </a:r>
            <a:r>
              <a:rPr lang="en-US" sz="1600" dirty="0">
                <a:solidFill>
                  <a:schemeClr val="accent1"/>
                </a:solidFill>
                <a:hlinkClick r:id="rId3"/>
              </a:rPr>
              <a:t>, Derivation production</a:t>
            </a:r>
            <a:endParaRPr lang="en-US" sz="1600" dirty="0">
              <a:solidFill>
                <a:schemeClr val="accent1"/>
              </a:solidFill>
            </a:endParaRPr>
          </a:p>
          <a:p>
            <a:pPr lvl="2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600" dirty="0">
                <a:solidFill>
                  <a:schemeClr val="accent1"/>
                </a:solidFill>
                <a:hlinkClick r:id="rId4"/>
              </a:rPr>
              <a:t>CMS – Gen+Sim, </a:t>
            </a:r>
            <a:r>
              <a:rPr lang="en-US" sz="1600" dirty="0" err="1">
                <a:solidFill>
                  <a:schemeClr val="accent1"/>
                </a:solidFill>
                <a:hlinkClick r:id="rId4"/>
              </a:rPr>
              <a:t>Digi+Trigger+PileupSimulation</a:t>
            </a:r>
            <a:r>
              <a:rPr lang="en-US" sz="1600" dirty="0">
                <a:solidFill>
                  <a:schemeClr val="accent1"/>
                </a:solidFill>
                <a:hlinkClick r:id="rId4"/>
              </a:rPr>
              <a:t>, Reco+Analysis data creation</a:t>
            </a:r>
            <a:r>
              <a:rPr lang="en-US" sz="1600" dirty="0">
                <a:solidFill>
                  <a:schemeClr val="accent1"/>
                </a:solidFill>
              </a:rPr>
              <a:t> – Streaming Inputs</a:t>
            </a:r>
          </a:p>
          <a:p>
            <a:pPr lvl="2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600" dirty="0" err="1">
                <a:solidFill>
                  <a:schemeClr val="accent1"/>
                </a:solidFill>
              </a:rPr>
              <a:t>LHCb</a:t>
            </a:r>
            <a:r>
              <a:rPr lang="en-US" sz="1600" dirty="0">
                <a:solidFill>
                  <a:schemeClr val="accent1"/>
                </a:solidFill>
              </a:rPr>
              <a:t> – Generation + Simulation (</a:t>
            </a:r>
            <a:r>
              <a:rPr lang="en-US" sz="1600" dirty="0">
                <a:solidFill>
                  <a:schemeClr val="accent1"/>
                </a:solidFill>
                <a:hlinkClick r:id="rId5"/>
              </a:rPr>
              <a:t>DG Cloud Benchmark Suite</a:t>
            </a:r>
            <a:r>
              <a:rPr lang="en-US" sz="1600" dirty="0">
                <a:solidFill>
                  <a:schemeClr val="accent1"/>
                </a:solidFill>
              </a:rPr>
              <a:t>)</a:t>
            </a:r>
          </a:p>
          <a:p>
            <a:pPr lvl="2">
              <a:lnSpc>
                <a:spcPct val="110000"/>
              </a:lnSpc>
              <a:buFont typeface="Wingdings" pitchFamily="2" charset="2"/>
              <a:buChar char="q"/>
            </a:pPr>
            <a:r>
              <a:rPr lang="en-US" sz="1600" dirty="0">
                <a:solidFill>
                  <a:schemeClr val="accent1"/>
                </a:solidFill>
              </a:rPr>
              <a:t>ALICE – Generation + Simulation (</a:t>
            </a:r>
            <a:r>
              <a:rPr lang="en-US" sz="1600" dirty="0">
                <a:solidFill>
                  <a:schemeClr val="accent1"/>
                </a:solidFill>
                <a:hlinkClick r:id="rId5"/>
              </a:rPr>
              <a:t>DG Cloud Benchmark Suite</a:t>
            </a:r>
            <a:r>
              <a:rPr lang="en-US" sz="1600" dirty="0">
                <a:solidFill>
                  <a:schemeClr val="accent1"/>
                </a:solidFill>
              </a:rPr>
              <a:t>)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AF93D8B-A08A-8F46-BB64-4F04F9544855}"/>
              </a:ext>
            </a:extLst>
          </p:cNvPr>
          <p:cNvSpPr txBox="1">
            <a:spLocks/>
          </p:cNvSpPr>
          <p:nvPr/>
        </p:nvSpPr>
        <p:spPr>
          <a:xfrm>
            <a:off x="2642716" y="866"/>
            <a:ext cx="9439357" cy="8957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267" dirty="0">
                <a:solidFill>
                  <a:schemeClr val="tx2"/>
                </a:solidFill>
              </a:rPr>
              <a:t>Experiment setup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2A43F7-CD56-864A-837A-D7952956BC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10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79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2FA6C0-7187-FB49-BCAB-1270CEEF55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239831-C620-4AD3-9AD2-037EA858B450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>
                <a:defRPr/>
              </a:pPr>
              <a:t>11</a:t>
            </a:fld>
            <a:endParaRPr lang="en-US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9327C48-4BA1-BC46-8C68-2A7EA7B39642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11582400" cy="31410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HS06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140621-2BC2-AC4A-A979-FB8C852038C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110"/>
            <a:ext cx="12211282" cy="6166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304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336965-AB56-A840-8861-71A24964F4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239831-C620-4AD3-9AD2-037EA858B450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>
                <a:defRPr/>
              </a:pPr>
              <a:t>12</a:t>
            </a:fld>
            <a:endParaRPr lang="en-US">
              <a:solidFill>
                <a:srgbClr val="0C377B">
                  <a:tint val="75000"/>
                </a:srgb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80FDA4-3914-A944-8BB0-1EEB0FCFA2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31" y="487329"/>
            <a:ext cx="12191999" cy="615635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840DE99-6B5C-E544-88E9-B25FD471C502}"/>
              </a:ext>
            </a:extLst>
          </p:cNvPr>
          <p:cNvSpPr txBox="1">
            <a:spLocks/>
          </p:cNvSpPr>
          <p:nvPr/>
        </p:nvSpPr>
        <p:spPr>
          <a:xfrm>
            <a:off x="-1831" y="0"/>
            <a:ext cx="11584231" cy="31410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SPEC CPU2017</a:t>
            </a:r>
          </a:p>
        </p:txBody>
      </p:sp>
    </p:spTree>
    <p:extLst>
      <p:ext uri="{BB962C8B-B14F-4D97-AF65-F5344CB8AC3E}">
        <p14:creationId xmlns:p14="http://schemas.microsoft.com/office/powerpoint/2010/main" val="51560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585AE18-DC5F-7145-AF10-D73B94D7D1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895B239-FB6D-4C4F-9BCC-4BEABDBA94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442913"/>
            <a:ext cx="12213656" cy="6167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49CC5EB-5CAF-ED4D-A9C0-E9A914BF07CD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11582400" cy="31410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ATLAS – MC Simulation</a:t>
            </a:r>
          </a:p>
        </p:txBody>
      </p:sp>
    </p:spTree>
    <p:extLst>
      <p:ext uri="{BB962C8B-B14F-4D97-AF65-F5344CB8AC3E}">
        <p14:creationId xmlns:p14="http://schemas.microsoft.com/office/powerpoint/2010/main" val="425403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585AE18-DC5F-7145-AF10-D73B94D7D1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14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895B239-FB6D-4C4F-9BCC-4BEABDBA94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442913"/>
            <a:ext cx="12213656" cy="616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49CC5EB-5CAF-ED4D-A9C0-E9A914BF07CD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11582400" cy="31410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CMS – Generation + Simulation</a:t>
            </a:r>
          </a:p>
        </p:txBody>
      </p:sp>
    </p:spTree>
    <p:extLst>
      <p:ext uri="{BB962C8B-B14F-4D97-AF65-F5344CB8AC3E}">
        <p14:creationId xmlns:p14="http://schemas.microsoft.com/office/powerpoint/2010/main" val="2091258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336965-AB56-A840-8861-71A24964F4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239831-C620-4AD3-9AD2-037EA858B450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>
                <a:defRPr/>
              </a:pPr>
              <a:t>15</a:t>
            </a:fld>
            <a:endParaRPr lang="en-US">
              <a:solidFill>
                <a:srgbClr val="0C377B">
                  <a:tint val="75000"/>
                </a:srgb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80FDA4-3914-A944-8BB0-1EEB0FCFA2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31" y="487329"/>
            <a:ext cx="12191999" cy="615635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840DE99-6B5C-E544-88E9-B25FD471C502}"/>
              </a:ext>
            </a:extLst>
          </p:cNvPr>
          <p:cNvSpPr txBox="1">
            <a:spLocks/>
          </p:cNvSpPr>
          <p:nvPr/>
        </p:nvSpPr>
        <p:spPr>
          <a:xfrm>
            <a:off x="-1831" y="0"/>
            <a:ext cx="11584231" cy="31410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err="1"/>
              <a:t>LHCb</a:t>
            </a:r>
            <a:r>
              <a:rPr lang="en-US" sz="2000" dirty="0"/>
              <a:t> – </a:t>
            </a:r>
            <a:r>
              <a:rPr lang="en-US" sz="2000" dirty="0" err="1"/>
              <a:t>Gen+Sim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81776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336965-AB56-A840-8861-71A24964F4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239831-C620-4AD3-9AD2-037EA858B450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>
                <a:defRPr/>
              </a:pPr>
              <a:t>16</a:t>
            </a:fld>
            <a:endParaRPr lang="en-US">
              <a:solidFill>
                <a:srgbClr val="0C377B">
                  <a:tint val="75000"/>
                </a:srgb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80FDA4-3914-A944-8BB0-1EEB0FCFA2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31" y="487329"/>
            <a:ext cx="12192000" cy="615635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840DE99-6B5C-E544-88E9-B25FD471C502}"/>
              </a:ext>
            </a:extLst>
          </p:cNvPr>
          <p:cNvSpPr txBox="1">
            <a:spLocks/>
          </p:cNvSpPr>
          <p:nvPr/>
        </p:nvSpPr>
        <p:spPr>
          <a:xfrm>
            <a:off x="-1831" y="0"/>
            <a:ext cx="11584231" cy="31410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ALICE – </a:t>
            </a:r>
            <a:r>
              <a:rPr lang="en-US" sz="2000" dirty="0" err="1"/>
              <a:t>Gen+Sim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21634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4057" y="769675"/>
            <a:ext cx="6283143" cy="6124277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99923" y="1209604"/>
            <a:ext cx="5181600" cy="5211763"/>
          </a:xfrm>
        </p:spPr>
        <p:txBody>
          <a:bodyPr>
            <a:normAutofit lnSpcReduction="10000"/>
          </a:bodyPr>
          <a:lstStyle/>
          <a:p>
            <a:r>
              <a:rPr lang="en-GB" dirty="0"/>
              <a:t>Used Trident to quantitatively compare </a:t>
            </a:r>
            <a:r>
              <a:rPr lang="en-GB" u="sng" dirty="0"/>
              <a:t>how</a:t>
            </a:r>
            <a:r>
              <a:rPr lang="en-GB" dirty="0"/>
              <a:t> the CPU is used by LHC applications vs. synthetic benchmarks</a:t>
            </a:r>
          </a:p>
          <a:p>
            <a:pPr lvl="1"/>
            <a:r>
              <a:rPr lang="en-GB" dirty="0"/>
              <a:t>Percentage of time spent in front-end, vs back-end, vs bad speculation</a:t>
            </a:r>
          </a:p>
          <a:p>
            <a:pPr lvl="2"/>
            <a:r>
              <a:rPr lang="en-GB" dirty="0"/>
              <a:t>Used as coordinates</a:t>
            </a:r>
          </a:p>
          <a:p>
            <a:pPr lvl="2"/>
            <a:r>
              <a:rPr lang="en-GB" dirty="0"/>
              <a:t>Retired not appearing since it is complement to 1 of the other 3 coordinates</a:t>
            </a:r>
          </a:p>
          <a:p>
            <a:pPr lvl="2"/>
            <a:r>
              <a:rPr lang="en-GB" dirty="0"/>
              <a:t>Measured “distance” in 3D space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D3538-3E41-4C9D-BFC9-3B6E05460F9C}" type="slidenum">
              <a:rPr lang="en-GB" smtClean="0"/>
              <a:t>17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Quantitative comparison</a:t>
            </a:r>
          </a:p>
        </p:txBody>
      </p:sp>
    </p:spTree>
    <p:extLst>
      <p:ext uri="{BB962C8B-B14F-4D97-AF65-F5344CB8AC3E}">
        <p14:creationId xmlns:p14="http://schemas.microsoft.com/office/powerpoint/2010/main" val="1263110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59815" y="1135464"/>
            <a:ext cx="5809873" cy="5586012"/>
          </a:xfrm>
        </p:spPr>
        <p:txBody>
          <a:bodyPr>
            <a:normAutofit/>
          </a:bodyPr>
          <a:lstStyle/>
          <a:p>
            <a:r>
              <a:rPr lang="en-GB" sz="2000" dirty="0"/>
              <a:t>All LHC applications clustered together (apart from ALICE gen-sim, due to Geant3 ? )</a:t>
            </a:r>
          </a:p>
          <a:p>
            <a:r>
              <a:rPr lang="en-GB" sz="2000" dirty="0"/>
              <a:t>Rather far from clusters consisting in HS06 (4xx) or SPEC CPU 2017 (5xx) benchmarks </a:t>
            </a:r>
          </a:p>
          <a:p>
            <a:r>
              <a:rPr lang="en-GB" sz="2000" dirty="0">
                <a:solidFill>
                  <a:srgbClr val="FF0000"/>
                </a:solidFill>
              </a:rPr>
              <a:t>Strong argument</a:t>
            </a:r>
            <a:r>
              <a:rPr lang="en-GB" sz="2000" dirty="0"/>
              <a:t> in favour of building an LHC benchmark using LHC applications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D3538-3E41-4C9D-BFC9-3B6E05460F9C}" type="slidenum">
              <a:rPr lang="en-GB" smtClean="0"/>
              <a:t>18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60342" y="0"/>
            <a:ext cx="5933794" cy="762000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tx2"/>
                </a:solidFill>
              </a:rPr>
              <a:t>Hierarchical clustering</a:t>
            </a:r>
            <a:endParaRPr lang="en-GB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903" y="355373"/>
            <a:ext cx="5924994" cy="61835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3470" y="539476"/>
            <a:ext cx="4462659" cy="44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5674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914400" y="914401"/>
            <a:ext cx="5181600" cy="5657849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Requirements</a:t>
            </a:r>
          </a:p>
          <a:p>
            <a:pPr lvl="1"/>
            <a:r>
              <a:rPr lang="en-GB" dirty="0"/>
              <a:t>No need for network connectivity</a:t>
            </a:r>
          </a:p>
          <a:p>
            <a:pPr lvl="1"/>
            <a:r>
              <a:rPr lang="en-GB" dirty="0"/>
              <a:t>Not too large package</a:t>
            </a:r>
          </a:p>
          <a:p>
            <a:pPr lvl="1"/>
            <a:r>
              <a:rPr lang="en-GB" dirty="0"/>
              <a:t>Easy to use</a:t>
            </a:r>
          </a:p>
          <a:p>
            <a:pPr lvl="1"/>
            <a:r>
              <a:rPr lang="en-GB" dirty="0"/>
              <a:t>Reproducible results</a:t>
            </a:r>
          </a:p>
          <a:p>
            <a:r>
              <a:rPr lang="en-GB" dirty="0"/>
              <a:t>Ingredients</a:t>
            </a:r>
          </a:p>
          <a:p>
            <a:pPr lvl="1"/>
            <a:r>
              <a:rPr lang="en-GB" dirty="0"/>
              <a:t>SW repository (CVMFS)</a:t>
            </a:r>
          </a:p>
          <a:p>
            <a:pPr lvl="1"/>
            <a:r>
              <a:rPr lang="en-GB" dirty="0"/>
              <a:t>Input data (ROOT files and conditions DB dumps)</a:t>
            </a:r>
          </a:p>
          <a:p>
            <a:pPr lvl="1"/>
            <a:r>
              <a:rPr lang="en-GB" dirty="0"/>
              <a:t>An orchestrator script per workload</a:t>
            </a:r>
          </a:p>
          <a:p>
            <a:pPr lvl="2"/>
            <a:r>
              <a:rPr lang="en-GB" dirty="0"/>
              <a:t>Sets the environment</a:t>
            </a:r>
          </a:p>
          <a:p>
            <a:pPr lvl="2"/>
            <a:r>
              <a:rPr lang="en-GB" dirty="0"/>
              <a:t>Runs the application</a:t>
            </a:r>
          </a:p>
          <a:p>
            <a:pPr lvl="2"/>
            <a:r>
              <a:rPr lang="en-GB" dirty="0"/>
              <a:t>Parses the output</a:t>
            </a:r>
          </a:p>
          <a:p>
            <a:r>
              <a:rPr lang="en-GB" dirty="0"/>
              <a:t>Packaging</a:t>
            </a:r>
          </a:p>
          <a:p>
            <a:pPr lvl="1"/>
            <a:r>
              <a:rPr lang="en-GB" dirty="0"/>
              <a:t>Decided to go for Docker containers</a:t>
            </a:r>
          </a:p>
          <a:p>
            <a:pPr lvl="2"/>
            <a:r>
              <a:rPr lang="en-GB" dirty="0"/>
              <a:t>Also work with Singularity – thanks to Chris </a:t>
            </a:r>
            <a:r>
              <a:rPr lang="en-GB" dirty="0" err="1"/>
              <a:t>Hollowell</a:t>
            </a:r>
            <a:endParaRPr lang="en-GB" dirty="0"/>
          </a:p>
          <a:p>
            <a:pPr lvl="2"/>
            <a:r>
              <a:rPr lang="en-GB" dirty="0"/>
              <a:t>Very easy to use</a:t>
            </a:r>
          </a:p>
          <a:p>
            <a:pPr lvl="1"/>
            <a:r>
              <a:rPr lang="en-GB" dirty="0"/>
              <a:t>Containing also the needed SW from CVMFS and input data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D3538-3E41-4C9D-BFC9-3B6E05460F9C}" type="slidenum">
              <a:rPr lang="en-GB" smtClean="0"/>
              <a:t>19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Benchmark requirements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2D8245-9258-D14B-8D2A-8312DA252B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9682" y="78955"/>
            <a:ext cx="1867280" cy="21076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61538C-1945-394B-8F6D-D636826F5E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06038"/>
            <a:ext cx="2079601" cy="2025350"/>
          </a:xfrm>
          <a:prstGeom prst="rect">
            <a:avLst/>
          </a:prstGeom>
        </p:spPr>
      </p:pic>
      <p:sp>
        <p:nvSpPr>
          <p:cNvPr id="6" name="Notched Right Arrow 5">
            <a:extLst>
              <a:ext uri="{FF2B5EF4-FFF2-40B4-BE49-F238E27FC236}">
                <a16:creationId xmlns:a16="http://schemas.microsoft.com/office/drawing/2014/main" id="{1B3BC69F-76A0-8749-BCFC-71745E149092}"/>
              </a:ext>
            </a:extLst>
          </p:cNvPr>
          <p:cNvSpPr/>
          <p:nvPr/>
        </p:nvSpPr>
        <p:spPr>
          <a:xfrm>
            <a:off x="8341212" y="614967"/>
            <a:ext cx="1452859" cy="509817"/>
          </a:xfrm>
          <a:prstGeom prst="notchedRightArrow">
            <a:avLst/>
          </a:prstGeom>
          <a:solidFill>
            <a:srgbClr val="92D050"/>
          </a:solidFill>
          <a:ln>
            <a:noFill/>
          </a:ln>
          <a:effectLst/>
          <a:scene3d>
            <a:camera prst="perspectiveRelaxedModerately">
              <a:rot lat="20390637" lon="0" rev="0"/>
            </a:camera>
            <a:lightRig rig="freezing" dir="t"/>
          </a:scene3d>
          <a:sp3d extrusionH="31750" prstMaterial="softEdge">
            <a:bevelT w="101600" prst="riblet"/>
            <a:bevelB w="101600" prst="rible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522" y="3586529"/>
            <a:ext cx="6047756" cy="229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519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43814" y="4783014"/>
            <a:ext cx="11360506" cy="1938461"/>
          </a:xfrm>
        </p:spPr>
        <p:txBody>
          <a:bodyPr>
            <a:normAutofit fontScale="85000" lnSpcReduction="20000"/>
          </a:bodyPr>
          <a:lstStyle/>
          <a:p>
            <a:r>
              <a:rPr lang="en-GB" sz="2400" dirty="0"/>
              <a:t>Still using HS06 32bit since a decade even if scaling with “real” LHC applications is poor</a:t>
            </a:r>
          </a:p>
          <a:p>
            <a:r>
              <a:rPr lang="en-GB" sz="2400" dirty="0"/>
              <a:t>Experiments run at 64 bit but this a +10-20% effect </a:t>
            </a:r>
          </a:p>
          <a:p>
            <a:r>
              <a:rPr lang="en-GB" sz="2400" dirty="0"/>
              <a:t>Some experiments have some kind of magic boost on intel </a:t>
            </a:r>
            <a:r>
              <a:rPr lang="en-GB" sz="2400" dirty="0" err="1"/>
              <a:t>cpu</a:t>
            </a:r>
            <a:r>
              <a:rPr lang="en-GB" sz="2400" dirty="0"/>
              <a:t> after Haswell</a:t>
            </a:r>
          </a:p>
          <a:p>
            <a:r>
              <a:rPr lang="en-GB" sz="2400" dirty="0"/>
              <a:t>DB12 proposed at some point, but found to be inadequate</a:t>
            </a:r>
          </a:p>
          <a:p>
            <a:pPr lvl="1"/>
            <a:r>
              <a:rPr lang="en-GB" sz="2000" dirty="0"/>
              <a:t>Dominated by front-end calls and branch prediction units</a:t>
            </a:r>
          </a:p>
          <a:p>
            <a:pPr lvl="1"/>
            <a:r>
              <a:rPr lang="en-GB" sz="2000" dirty="0"/>
              <a:t>Ok as a rough fast estimate of HS06 at runtime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D3538-3E41-4C9D-BFC9-3B6E05460F9C}" type="slidenum">
              <a:rPr lang="en-GB" smtClean="0"/>
              <a:t>2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HS06 obsolescence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9CC594-7F47-6544-A980-B89573FD4D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8840" y="1096579"/>
            <a:ext cx="6040312" cy="3420175"/>
          </a:xfrm>
          <a:prstGeom prst="rect">
            <a:avLst/>
          </a:prstGeom>
          <a:ln>
            <a:solidFill>
              <a:srgbClr val="17161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58F1232-1A73-BB48-BE16-AB4257A8A256}"/>
              </a:ext>
            </a:extLst>
          </p:cNvPr>
          <p:cNvSpPr/>
          <p:nvPr/>
        </p:nvSpPr>
        <p:spPr>
          <a:xfrm>
            <a:off x="7532775" y="4234386"/>
            <a:ext cx="12421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M. </a:t>
            </a:r>
            <a:r>
              <a:rPr lang="en-US" sz="1200" dirty="0" err="1"/>
              <a:t>Alef</a:t>
            </a:r>
            <a:r>
              <a:rPr lang="en-US" sz="1200" dirty="0"/>
              <a:t> (KIT)</a:t>
            </a:r>
          </a:p>
        </p:txBody>
      </p:sp>
    </p:spTree>
    <p:extLst>
      <p:ext uri="{BB962C8B-B14F-4D97-AF65-F5344CB8AC3E}">
        <p14:creationId xmlns:p14="http://schemas.microsoft.com/office/powerpoint/2010/main" val="2407162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All (GEN-)SIM workloads available as containers</a:t>
            </a:r>
          </a:p>
          <a:p>
            <a:pPr lvl="1"/>
            <a:r>
              <a:rPr lang="en-GB" dirty="0">
                <a:hlinkClick r:id="rId2"/>
              </a:rPr>
              <a:t>https://gitlab.cern.ch/hep-benchmarks/hep-workloads</a:t>
            </a:r>
            <a:endParaRPr lang="en-GB" dirty="0"/>
          </a:p>
          <a:p>
            <a:pPr lvl="1"/>
            <a:r>
              <a:rPr lang="en-GB" dirty="0">
                <a:hlinkClick r:id="rId3"/>
              </a:rPr>
              <a:t>https://twiki.cern.ch/twiki/bin/view/HEPIX/HEP-Workloads</a:t>
            </a:r>
            <a:endParaRPr lang="en-GB" dirty="0"/>
          </a:p>
          <a:p>
            <a:r>
              <a:rPr lang="en-GB" dirty="0"/>
              <a:t>Working now on DIGI and RECO</a:t>
            </a:r>
          </a:p>
          <a:p>
            <a:pPr lvl="1"/>
            <a:r>
              <a:rPr lang="en-GB" dirty="0"/>
              <a:t>Will also include a ROOT analysis job</a:t>
            </a:r>
          </a:p>
          <a:p>
            <a:pPr lvl="2"/>
            <a:r>
              <a:rPr lang="en-GB" dirty="0"/>
              <a:t>Useful to select hardware for analysis workloads</a:t>
            </a:r>
          </a:p>
          <a:p>
            <a:r>
              <a:rPr lang="en-GB" dirty="0"/>
              <a:t>Support from experiment experts</a:t>
            </a:r>
          </a:p>
          <a:p>
            <a:pPr lvl="1"/>
            <a:r>
              <a:rPr lang="en-GB" dirty="0"/>
              <a:t>On containerizing the workloads</a:t>
            </a:r>
          </a:p>
          <a:p>
            <a:pPr lvl="1"/>
            <a:r>
              <a:rPr lang="en-GB" dirty="0"/>
              <a:t>On how to best extract a score</a:t>
            </a:r>
          </a:p>
          <a:p>
            <a:pPr lvl="1"/>
            <a:r>
              <a:rPr lang="en-GB" dirty="0"/>
              <a:t>Debugging the workload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D3538-3E41-4C9D-BFC9-3B6E05460F9C}" type="slidenum">
              <a:rPr lang="en-GB" smtClean="0"/>
              <a:t>20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status of benchmark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075DF7-5CE7-3847-99A8-5970844EA0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1741" y="3442132"/>
            <a:ext cx="3445459" cy="1888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8247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D3538-3E41-4C9D-BFC9-3B6E05460F9C}" type="slidenum">
              <a:rPr lang="en-GB" smtClean="0"/>
              <a:t>21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Advantage of standalone containers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4A3F644-DC68-DC4E-97B2-D4F15EEB2F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1257" y="953294"/>
            <a:ext cx="9626321" cy="5211763"/>
          </a:xfrm>
        </p:spPr>
        <p:txBody>
          <a:bodyPr>
            <a:normAutofit fontScale="77500" lnSpcReduction="20000"/>
          </a:bodyPr>
          <a:lstStyle/>
          <a:p>
            <a:pPr marL="352425"/>
            <a:r>
              <a:rPr lang="en-US" dirty="0"/>
              <a:t>Usability:</a:t>
            </a:r>
          </a:p>
          <a:p>
            <a:pPr marL="566738" lvl="1"/>
            <a:r>
              <a:rPr lang="en-US" dirty="0"/>
              <a:t>Simple instructions: </a:t>
            </a:r>
            <a:r>
              <a:rPr lang="en-US" i="1" dirty="0"/>
              <a:t>Insert disk, run shell script, wait, and read and report score</a:t>
            </a:r>
          </a:p>
          <a:p>
            <a:pPr marL="866775" lvl="2"/>
            <a:r>
              <a:rPr lang="en-US" sz="1900" dirty="0">
                <a:solidFill>
                  <a:srgbClr val="00B050"/>
                </a:solidFill>
                <a:latin typeface="Lucida Console" panose="020B0609040504020204" pitchFamily="49" charset="0"/>
              </a:rPr>
              <a:t>docker run --</a:t>
            </a:r>
            <a:r>
              <a:rPr lang="en-US" sz="1900" dirty="0" err="1">
                <a:solidFill>
                  <a:srgbClr val="00B050"/>
                </a:solidFill>
                <a:latin typeface="Lucida Console" panose="020B0609040504020204" pitchFamily="49" charset="0"/>
              </a:rPr>
              <a:t>rm</a:t>
            </a:r>
            <a:r>
              <a:rPr lang="en-US" sz="1900" dirty="0">
                <a:solidFill>
                  <a:srgbClr val="00B050"/>
                </a:solidFill>
                <a:latin typeface="Lucida Console" panose="020B0609040504020204" pitchFamily="49" charset="0"/>
              </a:rPr>
              <a:t> -v /</a:t>
            </a:r>
            <a:r>
              <a:rPr lang="en-US" sz="1900" dirty="0" err="1">
                <a:solidFill>
                  <a:srgbClr val="00B050"/>
                </a:solidFill>
                <a:latin typeface="Lucida Console" panose="020B0609040504020204" pitchFamily="49" charset="0"/>
              </a:rPr>
              <a:t>tmp</a:t>
            </a:r>
            <a:r>
              <a:rPr lang="en-US" sz="1900" dirty="0">
                <a:solidFill>
                  <a:srgbClr val="00B050"/>
                </a:solidFill>
                <a:latin typeface="Lucida Console" panose="020B0609040504020204" pitchFamily="49" charset="0"/>
              </a:rPr>
              <a:t>/results:/results $IMAGE [</a:t>
            </a:r>
            <a:r>
              <a:rPr lang="en-US" sz="1900" dirty="0" err="1">
                <a:solidFill>
                  <a:srgbClr val="00B050"/>
                </a:solidFill>
                <a:latin typeface="Lucida Console" panose="020B0609040504020204" pitchFamily="49" charset="0"/>
              </a:rPr>
              <a:t>args</a:t>
            </a:r>
            <a:r>
              <a:rPr lang="en-US" sz="1900" dirty="0">
                <a:solidFill>
                  <a:srgbClr val="00B050"/>
                </a:solidFill>
                <a:latin typeface="Lucida Console" panose="020B0609040504020204" pitchFamily="49" charset="0"/>
              </a:rPr>
              <a:t>]</a:t>
            </a:r>
          </a:p>
          <a:p>
            <a:pPr marL="866775" lvl="2"/>
            <a:r>
              <a:rPr lang="en-US" sz="1900" dirty="0">
                <a:solidFill>
                  <a:srgbClr val="00B050"/>
                </a:solidFill>
                <a:latin typeface="Lucida Console" panose="020B0609040504020204" pitchFamily="49" charset="0"/>
              </a:rPr>
              <a:t>singularity run -B /</a:t>
            </a:r>
            <a:r>
              <a:rPr lang="en-US" sz="1900" dirty="0" err="1">
                <a:solidFill>
                  <a:srgbClr val="00B050"/>
                </a:solidFill>
                <a:latin typeface="Lucida Console" panose="020B0609040504020204" pitchFamily="49" charset="0"/>
              </a:rPr>
              <a:t>tmp</a:t>
            </a:r>
            <a:r>
              <a:rPr lang="en-US" sz="1900" dirty="0">
                <a:solidFill>
                  <a:srgbClr val="00B050"/>
                </a:solidFill>
                <a:latin typeface="Lucida Console" panose="020B0609040504020204" pitchFamily="49" charset="0"/>
              </a:rPr>
              <a:t>/results:/results docker:://$IMAGE [</a:t>
            </a:r>
            <a:r>
              <a:rPr lang="en-US" sz="1900" dirty="0" err="1">
                <a:solidFill>
                  <a:srgbClr val="00B050"/>
                </a:solidFill>
                <a:latin typeface="Lucida Console" panose="020B0609040504020204" pitchFamily="49" charset="0"/>
              </a:rPr>
              <a:t>args</a:t>
            </a:r>
            <a:r>
              <a:rPr lang="en-US" sz="1900" dirty="0">
                <a:solidFill>
                  <a:srgbClr val="00B050"/>
                </a:solidFill>
                <a:latin typeface="Lucida Console" panose="020B0609040504020204" pitchFamily="49" charset="0"/>
              </a:rPr>
              <a:t>]</a:t>
            </a:r>
          </a:p>
          <a:p>
            <a:pPr marL="866775" lvl="2"/>
            <a:endParaRPr lang="en-US" dirty="0"/>
          </a:p>
          <a:p>
            <a:pPr marL="352425"/>
            <a:r>
              <a:rPr lang="en-US" dirty="0"/>
              <a:t>Accessibility:</a:t>
            </a:r>
          </a:p>
          <a:p>
            <a:pPr marL="566738" lvl="1"/>
            <a:r>
              <a:rPr lang="en-US" dirty="0"/>
              <a:t>No need for remote data access</a:t>
            </a:r>
          </a:p>
          <a:p>
            <a:pPr marL="866775" lvl="2"/>
            <a:r>
              <a:rPr lang="en-US" dirty="0"/>
              <a:t>With containers the benchmark can be distributed as full </a:t>
            </a:r>
            <a:r>
              <a:rPr lang="en-US" dirty="0" err="1"/>
              <a:t>tarball</a:t>
            </a:r>
            <a:r>
              <a:rPr lang="en-US" dirty="0"/>
              <a:t> in a drive</a:t>
            </a:r>
          </a:p>
          <a:p>
            <a:pPr marL="866775" lvl="2"/>
            <a:endParaRPr lang="en-US" dirty="0">
              <a:solidFill>
                <a:srgbClr val="00B050"/>
              </a:solidFill>
            </a:endParaRPr>
          </a:p>
          <a:p>
            <a:pPr marL="352425"/>
            <a:r>
              <a:rPr lang="en-US" dirty="0"/>
              <a:t>Free License:</a:t>
            </a:r>
          </a:p>
          <a:p>
            <a:pPr marL="566738" lvl="1"/>
            <a:r>
              <a:rPr lang="en-US" dirty="0"/>
              <a:t>Follow the experiment code license </a:t>
            </a:r>
          </a:p>
          <a:p>
            <a:pPr marL="566738" lvl="1"/>
            <a:endParaRPr lang="en-US" dirty="0"/>
          </a:p>
          <a:p>
            <a:pPr marL="352425"/>
            <a:r>
              <a:rPr lang="en-US" dirty="0"/>
              <a:t>Long term support</a:t>
            </a:r>
          </a:p>
          <a:p>
            <a:pPr marL="566738" lvl="1"/>
            <a:r>
              <a:rPr lang="en-US" dirty="0"/>
              <a:t>Containers are versioned (tagged), reference software is also tagged in </a:t>
            </a:r>
            <a:r>
              <a:rPr lang="en-US" dirty="0" err="1"/>
              <a:t>cvmfs</a:t>
            </a:r>
            <a:r>
              <a:rPr lang="en-US" dirty="0"/>
              <a:t> and/or git</a:t>
            </a:r>
          </a:p>
          <a:p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6FAE123-44A6-1B41-9D11-066799B70429}"/>
              </a:ext>
            </a:extLst>
          </p:cNvPr>
          <p:cNvSpPr/>
          <p:nvPr/>
        </p:nvSpPr>
        <p:spPr>
          <a:xfrm>
            <a:off x="7365443" y="4871276"/>
            <a:ext cx="482655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</a:rPr>
              <a:t>https://</a:t>
            </a:r>
            <a:r>
              <a:rPr lang="en-US" sz="1050" dirty="0" err="1">
                <a:solidFill>
                  <a:schemeClr val="accent1"/>
                </a:solidFill>
              </a:rPr>
              <a:t>gitlab.cern.ch</a:t>
            </a:r>
            <a:r>
              <a:rPr lang="en-US" sz="1050" dirty="0">
                <a:solidFill>
                  <a:schemeClr val="accent1"/>
                </a:solidFill>
              </a:rPr>
              <a:t>/hep-benchmarks/hep-workloads/</a:t>
            </a:r>
            <a:r>
              <a:rPr lang="en-US" sz="1050" dirty="0" err="1">
                <a:solidFill>
                  <a:schemeClr val="accent1"/>
                </a:solidFill>
              </a:rPr>
              <a:t>container_registry</a:t>
            </a:r>
            <a:endParaRPr lang="en-US" sz="1050" dirty="0">
              <a:solidFill>
                <a:schemeClr val="accent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998F85-77DF-D548-B402-3FB59F344E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7522" y="2448281"/>
            <a:ext cx="3784878" cy="2327348"/>
          </a:xfrm>
          <a:prstGeom prst="roundRect">
            <a:avLst>
              <a:gd name="adj" fmla="val 16667"/>
            </a:avLst>
          </a:prstGeom>
          <a:ln>
            <a:solidFill>
              <a:srgbClr val="0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327950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550984" y="1018550"/>
            <a:ext cx="11090031" cy="287382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Benchmark results must be reproducible</a:t>
            </a:r>
          </a:p>
          <a:p>
            <a:pPr lvl="1"/>
            <a:r>
              <a:rPr lang="en-US" dirty="0"/>
              <a:t>They should not vary more that 1-2%</a:t>
            </a:r>
          </a:p>
          <a:p>
            <a:pPr lvl="1"/>
            <a:r>
              <a:rPr lang="en-US" dirty="0"/>
              <a:t>Performing benchmark validation (repeated ≥ 20 times per workload, 1 task per each logical processor in parallel)</a:t>
            </a:r>
          </a:p>
          <a:p>
            <a:pPr lvl="1"/>
            <a:r>
              <a:rPr lang="en-US" dirty="0"/>
              <a:t>Sometimes we notice a spread not related to the number of events</a:t>
            </a:r>
          </a:p>
          <a:p>
            <a:pPr lvl="1"/>
            <a:r>
              <a:rPr lang="en-US" dirty="0"/>
              <a:t>Experiments experts and site admins are working on improvements</a:t>
            </a:r>
          </a:p>
          <a:p>
            <a:pPr lvl="2"/>
            <a:r>
              <a:rPr lang="en-US" dirty="0"/>
              <a:t>Twiki: https://twiki.cern.ch/twiki/bin/view/HEPIX/HEPWorkloadReproducibility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D3538-3E41-4C9D-BFC9-3B6E05460F9C}" type="slidenum">
              <a:rPr lang="en-GB" smtClean="0"/>
              <a:t>22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>
                <a:solidFill>
                  <a:schemeClr val="accent1"/>
                </a:solidFill>
              </a:rPr>
              <a:t>Debugging and </a:t>
            </a:r>
            <a:r>
              <a:rPr lang="it-IT" dirty="0" err="1">
                <a:solidFill>
                  <a:schemeClr val="accent1"/>
                </a:solidFill>
              </a:rPr>
              <a:t>validation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object 4"/>
          <p:cNvSpPr/>
          <p:nvPr/>
        </p:nvSpPr>
        <p:spPr>
          <a:xfrm>
            <a:off x="0" y="3892378"/>
            <a:ext cx="12192000" cy="29656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829103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92369" y="931934"/>
            <a:ext cx="4833257" cy="560697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Very good progress since the last report</a:t>
            </a:r>
          </a:p>
          <a:p>
            <a:pPr lvl="1"/>
            <a:r>
              <a:rPr lang="en-US" dirty="0"/>
              <a:t>Improvement in the </a:t>
            </a:r>
            <a:r>
              <a:rPr lang="en-US" dirty="0" err="1"/>
              <a:t>gitlab</a:t>
            </a:r>
            <a:r>
              <a:rPr lang="en-US" dirty="0"/>
              <a:t>-ci infrastructure </a:t>
            </a:r>
          </a:p>
          <a:p>
            <a:pPr lvl="2"/>
            <a:r>
              <a:rPr lang="en-US" dirty="0"/>
              <a:t>it takes care of the automation of the container builder</a:t>
            </a:r>
          </a:p>
          <a:p>
            <a:pPr lvl="2"/>
            <a:r>
              <a:rPr lang="en-US" dirty="0"/>
              <a:t>it eases the validation of changes via </a:t>
            </a:r>
            <a:r>
              <a:rPr lang="en-US" dirty="0" err="1"/>
              <a:t>gitlab</a:t>
            </a:r>
            <a:r>
              <a:rPr lang="en-US" dirty="0"/>
              <a:t> CI pipelines</a:t>
            </a:r>
          </a:p>
          <a:p>
            <a:pPr lvl="2"/>
            <a:r>
              <a:rPr lang="en-US" dirty="0"/>
              <a:t>A. </a:t>
            </a:r>
            <a:r>
              <a:rPr lang="en-US" dirty="0" err="1"/>
              <a:t>Valassi</a:t>
            </a:r>
            <a:r>
              <a:rPr lang="en-US" dirty="0"/>
              <a:t> is heavily contributing here!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Increased participation of experiment experts</a:t>
            </a:r>
          </a:p>
          <a:p>
            <a:pPr lvl="2"/>
            <a:r>
              <a:rPr lang="en-US" dirty="0"/>
              <a:t>Contact persons, field experts, beta testers, …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D3538-3E41-4C9D-BFC9-3B6E05460F9C}" type="slidenum">
              <a:rPr lang="en-GB" smtClean="0"/>
              <a:t>23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accent1"/>
                </a:solidFill>
              </a:rPr>
              <a:t>Status</a:t>
            </a:r>
            <a:r>
              <a:rPr lang="it-IT" dirty="0"/>
              <a:t> </a:t>
            </a:r>
            <a:r>
              <a:rPr lang="it-IT" dirty="0">
                <a:solidFill>
                  <a:schemeClr val="accent1"/>
                </a:solidFill>
              </a:rPr>
              <a:t>of the </a:t>
            </a:r>
            <a:r>
              <a:rPr lang="it-IT" dirty="0" err="1">
                <a:solidFill>
                  <a:schemeClr val="accent1"/>
                </a:solidFill>
              </a:rPr>
              <a:t>activity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9A528A-F492-894F-9FE2-9C0F720F0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6099" y="1348573"/>
            <a:ext cx="6431101" cy="3617495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40733220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92369" y="931934"/>
            <a:ext cx="11090031" cy="5606979"/>
          </a:xfrm>
        </p:spPr>
        <p:txBody>
          <a:bodyPr>
            <a:normAutofit/>
          </a:bodyPr>
          <a:lstStyle/>
          <a:p>
            <a:r>
              <a:rPr lang="en-US" dirty="0"/>
              <a:t>We have asked 1 expert per experiment to work on 2 areas</a:t>
            </a:r>
          </a:p>
          <a:p>
            <a:pPr lvl="1"/>
            <a:r>
              <a:rPr lang="en-US" dirty="0" err="1"/>
              <a:t>Containerisation</a:t>
            </a:r>
            <a:r>
              <a:rPr lang="en-US" dirty="0"/>
              <a:t> of the remaining experiment workloads </a:t>
            </a:r>
          </a:p>
          <a:p>
            <a:pPr lvl="1"/>
            <a:r>
              <a:rPr lang="en-US" dirty="0"/>
              <a:t>Definition/validation of the metrics extracted from the experiment job, and used to build a score</a:t>
            </a:r>
          </a:p>
          <a:p>
            <a:r>
              <a:rPr lang="en-US" dirty="0"/>
              <a:t>The active participation of experiment experts contributed to the integration of all the workloads and their validation</a:t>
            </a:r>
          </a:p>
          <a:p>
            <a:pPr lvl="1"/>
            <a:r>
              <a:rPr lang="en-US" dirty="0"/>
              <a:t>Example: the need to remove Frontier from the jobs of CMS and ATLAS and replace </a:t>
            </a:r>
            <a:r>
              <a:rPr lang="en-US" dirty="0" err="1"/>
              <a:t>sqlite</a:t>
            </a:r>
            <a:r>
              <a:rPr lang="en-US" dirty="0"/>
              <a:t> files.</a:t>
            </a:r>
          </a:p>
          <a:p>
            <a:pPr lvl="1"/>
            <a:r>
              <a:rPr lang="en-US" dirty="0"/>
              <a:t>Those problems have been solved recently</a:t>
            </a:r>
          </a:p>
          <a:p>
            <a:pPr lvl="1"/>
            <a:r>
              <a:rPr lang="en-US" dirty="0"/>
              <a:t>Now the situation is progressing much better than few months ago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D3538-3E41-4C9D-BFC9-3B6E05460F9C}" type="slidenum">
              <a:rPr lang="en-GB" smtClean="0"/>
              <a:t>24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>
                <a:solidFill>
                  <a:schemeClr val="accent1"/>
                </a:solidFill>
              </a:rPr>
              <a:t>Bring</a:t>
            </a:r>
            <a:r>
              <a:rPr lang="it-IT" dirty="0">
                <a:solidFill>
                  <a:schemeClr val="accent1"/>
                </a:solidFill>
              </a:rPr>
              <a:t> the </a:t>
            </a:r>
            <a:r>
              <a:rPr lang="it-IT" dirty="0" err="1">
                <a:solidFill>
                  <a:schemeClr val="accent1"/>
                </a:solidFill>
              </a:rPr>
              <a:t>experiments</a:t>
            </a:r>
            <a:r>
              <a:rPr lang="it-IT" dirty="0">
                <a:solidFill>
                  <a:schemeClr val="accent1"/>
                </a:solidFill>
              </a:rPr>
              <a:t> know-how in the WG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4907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92369" y="931934"/>
            <a:ext cx="11090031" cy="291658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approach is not bound to a single “container” technology</a:t>
            </a:r>
          </a:p>
          <a:p>
            <a:pPr lvl="1"/>
            <a:r>
              <a:rPr lang="en-US" dirty="0"/>
              <a:t>Decouple the benchmark workload from the packaging and distribution  </a:t>
            </a:r>
          </a:p>
          <a:p>
            <a:r>
              <a:rPr lang="en-US" dirty="0"/>
              <a:t>Successfully tested adoption of Singularity containers</a:t>
            </a:r>
          </a:p>
          <a:p>
            <a:pPr lvl="1"/>
            <a:r>
              <a:rPr lang="en-US" dirty="0"/>
              <a:t>Same performance score obtained as with Docker containers</a:t>
            </a:r>
          </a:p>
          <a:p>
            <a:pPr lvl="2"/>
            <a:r>
              <a:rPr lang="en-US" dirty="0"/>
              <a:t>When the Singularity image is generated and used score is ~2% higher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D3538-3E41-4C9D-BFC9-3B6E05460F9C}" type="slidenum">
              <a:rPr lang="en-GB" smtClean="0"/>
              <a:t>25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err="1">
                <a:solidFill>
                  <a:schemeClr val="accent1"/>
                </a:solidFill>
              </a:rPr>
              <a:t>Not</a:t>
            </a:r>
            <a:r>
              <a:rPr lang="it-IT" dirty="0">
                <a:solidFill>
                  <a:schemeClr val="accent1"/>
                </a:solidFill>
              </a:rPr>
              <a:t> </a:t>
            </a:r>
            <a:r>
              <a:rPr lang="it-IT" dirty="0" err="1">
                <a:solidFill>
                  <a:schemeClr val="accent1"/>
                </a:solidFill>
              </a:rPr>
              <a:t>only</a:t>
            </a:r>
            <a:r>
              <a:rPr lang="it-IT" dirty="0">
                <a:solidFill>
                  <a:schemeClr val="accent1"/>
                </a:solidFill>
              </a:rPr>
              <a:t> the </a:t>
            </a:r>
            <a:r>
              <a:rPr lang="it-IT" dirty="0" err="1">
                <a:solidFill>
                  <a:schemeClr val="accent1"/>
                </a:solidFill>
              </a:rPr>
              <a:t>docker</a:t>
            </a:r>
            <a:r>
              <a:rPr lang="it-IT" dirty="0">
                <a:solidFill>
                  <a:schemeClr val="accent1"/>
                </a:solidFill>
              </a:rPr>
              <a:t> container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2F8415-A028-B34E-8387-AA1A923B67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6" b="60646"/>
          <a:stretch/>
        </p:blipFill>
        <p:spPr>
          <a:xfrm>
            <a:off x="579455" y="3719571"/>
            <a:ext cx="8215000" cy="2424083"/>
          </a:xfrm>
          <a:prstGeom prst="rect">
            <a:avLst/>
          </a:prstGeom>
          <a:ln>
            <a:noFill/>
          </a:ln>
          <a:effectLst/>
          <a:scene3d>
            <a:camera prst="perspectiveContrastingLeftFacing" fov="3600000">
              <a:rot lat="300000" lon="19799999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C11D91A-7FEC-1A4D-B95B-9B56F5037A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6" b="73448"/>
          <a:stretch/>
        </p:blipFill>
        <p:spPr>
          <a:xfrm>
            <a:off x="5210302" y="4716805"/>
            <a:ext cx="7912846" cy="1919351"/>
          </a:xfrm>
          <a:prstGeom prst="rect">
            <a:avLst/>
          </a:prstGeom>
          <a:ln>
            <a:noFill/>
          </a:ln>
          <a:effectLst/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2489ACD-5D8E-4E40-BA16-CFB916AD1D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67413">
            <a:off x="8296650" y="4206897"/>
            <a:ext cx="2909935" cy="306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6040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92370" y="931934"/>
            <a:ext cx="5991977" cy="5606979"/>
          </a:xfrm>
        </p:spPr>
        <p:txBody>
          <a:bodyPr>
            <a:normAutofit fontScale="92500"/>
          </a:bodyPr>
          <a:lstStyle/>
          <a:p>
            <a:r>
              <a:rPr lang="en-US" dirty="0"/>
              <a:t>Dedicated </a:t>
            </a:r>
            <a:r>
              <a:rPr lang="en-US" dirty="0">
                <a:hlinkClick r:id="rId2"/>
              </a:rPr>
              <a:t>Jira project</a:t>
            </a:r>
            <a:endParaRPr lang="en-US" dirty="0"/>
          </a:p>
          <a:p>
            <a:r>
              <a:rPr lang="en-US" dirty="0"/>
              <a:t>New </a:t>
            </a:r>
            <a:r>
              <a:rPr lang="en-US" dirty="0" err="1"/>
              <a:t>Gitlab</a:t>
            </a:r>
            <a:r>
              <a:rPr lang="en-US" dirty="0"/>
              <a:t> group </a:t>
            </a:r>
            <a:r>
              <a:rPr lang="en-US" dirty="0" err="1">
                <a:hlinkClick r:id="rId3"/>
              </a:rPr>
              <a:t>hep</a:t>
            </a:r>
            <a:r>
              <a:rPr lang="en-US" dirty="0">
                <a:hlinkClick r:id="rId3"/>
              </a:rPr>
              <a:t>-benchmarks</a:t>
            </a:r>
            <a:endParaRPr lang="en-US" dirty="0"/>
          </a:p>
          <a:p>
            <a:pPr lvl="1"/>
            <a:r>
              <a:rPr lang="en-US" dirty="0"/>
              <a:t>Hosting the benchmarking related projects </a:t>
            </a:r>
          </a:p>
          <a:p>
            <a:pPr lvl="2"/>
            <a:r>
              <a:rPr lang="en-US" dirty="0" err="1"/>
              <a:t>hep</a:t>
            </a:r>
            <a:r>
              <a:rPr lang="en-US" dirty="0"/>
              <a:t>-workloads</a:t>
            </a:r>
          </a:p>
          <a:p>
            <a:pPr lvl="2"/>
            <a:r>
              <a:rPr lang="en-US" dirty="0"/>
              <a:t>benchmarking suite </a:t>
            </a:r>
          </a:p>
          <a:p>
            <a:pPr lvl="3"/>
            <a:r>
              <a:rPr lang="en-US" dirty="0"/>
              <a:t>Toolkit to run all available benchmarks </a:t>
            </a:r>
            <a:br>
              <a:rPr lang="en-US" dirty="0"/>
            </a:br>
            <a:r>
              <a:rPr lang="en-US" dirty="0"/>
              <a:t>and simply collect, track and share results.</a:t>
            </a:r>
          </a:p>
          <a:p>
            <a:pPr lvl="1"/>
            <a:r>
              <a:rPr lang="en-US" dirty="0"/>
              <a:t>Migration from previous repos completed</a:t>
            </a:r>
          </a:p>
          <a:p>
            <a:r>
              <a:rPr lang="en-US" dirty="0"/>
              <a:t>HEPiX </a:t>
            </a:r>
            <a:r>
              <a:rPr lang="en-US" dirty="0" err="1"/>
              <a:t>Bmk</a:t>
            </a:r>
            <a:r>
              <a:rPr lang="en-US" dirty="0"/>
              <a:t> WG </a:t>
            </a:r>
            <a:r>
              <a:rPr lang="en-US" dirty="0">
                <a:hlinkClick r:id="rId4"/>
              </a:rPr>
              <a:t>twiki</a:t>
            </a:r>
            <a:r>
              <a:rPr lang="en-US" dirty="0"/>
              <a:t> to </a:t>
            </a:r>
            <a:r>
              <a:rPr lang="en-US" dirty="0" err="1"/>
              <a:t>summarise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the status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D3538-3E41-4C9D-BFC9-3B6E05460F9C}" type="slidenum">
              <a:rPr lang="en-GB" smtClean="0"/>
              <a:t>26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err="1">
                <a:solidFill>
                  <a:schemeClr val="accent1"/>
                </a:solidFill>
              </a:rPr>
              <a:t>Consolidating</a:t>
            </a:r>
            <a:r>
              <a:rPr lang="it-IT" dirty="0">
                <a:solidFill>
                  <a:schemeClr val="accent1"/>
                </a:solidFill>
              </a:rPr>
              <a:t> the </a:t>
            </a:r>
            <a:r>
              <a:rPr lang="it-IT" dirty="0" err="1">
                <a:solidFill>
                  <a:schemeClr val="accent1"/>
                </a:solidFill>
              </a:rPr>
              <a:t>project</a:t>
            </a:r>
            <a:r>
              <a:rPr lang="it-IT" dirty="0">
                <a:solidFill>
                  <a:schemeClr val="accent1"/>
                </a:solidFill>
              </a:rPr>
              <a:t> management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6522D4-9C39-CD42-9DF1-32D134E61A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97029" y="876300"/>
            <a:ext cx="4733828" cy="2968869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CE4751E-2239-4443-A8F6-9E3528E030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84347" y="4204746"/>
            <a:ext cx="5616849" cy="197002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868985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All LHC experiments provided and maintain instructions to manually submit jobs representative of the main workloads</a:t>
            </a:r>
          </a:p>
          <a:p>
            <a:pPr lvl="1"/>
            <a:r>
              <a:rPr lang="en-GB" dirty="0"/>
              <a:t>Simulation, digitisation, reconstruction, …</a:t>
            </a:r>
          </a:p>
          <a:p>
            <a:pPr lvl="1"/>
            <a:r>
              <a:rPr lang="en-GB" dirty="0"/>
              <a:t>But analysis still missing</a:t>
            </a:r>
          </a:p>
          <a:p>
            <a:r>
              <a:rPr lang="en-GB" dirty="0"/>
              <a:t>The initial goal was to have fixed references to be used for performance studies</a:t>
            </a:r>
          </a:p>
          <a:p>
            <a:pPr lvl="1"/>
            <a:r>
              <a:rPr lang="en-GB" dirty="0"/>
              <a:t>They became natural candidates for a HEP benchmark</a:t>
            </a:r>
          </a:p>
          <a:p>
            <a:r>
              <a:rPr lang="en-GB" dirty="0"/>
              <a:t>Instructions are currently in the </a:t>
            </a:r>
            <a:r>
              <a:rPr lang="en-GB" dirty="0" err="1"/>
              <a:t>gitlab</a:t>
            </a:r>
            <a:r>
              <a:rPr lang="en-GB" dirty="0"/>
              <a:t> repo in the orchestrator scripts such as:</a:t>
            </a:r>
          </a:p>
          <a:p>
            <a:pPr lvl="1"/>
            <a:r>
              <a:rPr lang="en-GB" dirty="0">
                <a:hlinkClick r:id="rId2"/>
              </a:rPr>
              <a:t>https://gitlab.cern.ch/hep-benchmarks/hep-workloads/blob/qa/alice/gen-sim/alice-dpgsim-bmk/alice-dpgsim-bmk.sh</a:t>
            </a:r>
            <a:endParaRPr lang="en-GB" dirty="0"/>
          </a:p>
          <a:p>
            <a:pPr lvl="1"/>
            <a:r>
              <a:rPr lang="en-GB" dirty="0">
                <a:hlinkClick r:id="rId3"/>
              </a:rPr>
              <a:t>https://gitlab.cern.ch/hep-benchmarks/hep-workloads/blob/qa/atlas/sim/atlas-sim/atlas-sim-bmk.sh</a:t>
            </a:r>
            <a:endParaRPr lang="en-GB" dirty="0"/>
          </a:p>
          <a:p>
            <a:pPr lvl="1"/>
            <a:r>
              <a:rPr lang="en-GB" dirty="0">
                <a:hlinkClick r:id="rId4"/>
              </a:rPr>
              <a:t>https://gitlab.cern.ch/hep-benchmarks/hep-workloads/blob/qa/cms/gen-sim/cms-gen-sim/cms-gen-sim.sh</a:t>
            </a:r>
            <a:endParaRPr lang="en-GB" dirty="0"/>
          </a:p>
          <a:p>
            <a:pPr lvl="1"/>
            <a:r>
              <a:rPr lang="en-GB" dirty="0">
                <a:hlinkClick r:id="rId5"/>
              </a:rPr>
              <a:t>https://gitlab.cern.ch/hep-benchmarks/hep-workloads/blob/qa/lhcb/gen-sim/lhcb-bmk/lhcb-bmk.sh</a:t>
            </a: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D3538-3E41-4C9D-BFC9-3B6E05460F9C}" type="slidenum">
              <a:rPr lang="en-GB" smtClean="0"/>
              <a:t>27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57713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experiments must provide data files to be inserted in the containers</a:t>
            </a:r>
          </a:p>
          <a:p>
            <a:pPr lvl="1"/>
            <a:r>
              <a:rPr lang="en-GB" dirty="0"/>
              <a:t>E.g. Snapshot of the conditions database to run GEN and SIM</a:t>
            </a:r>
          </a:p>
          <a:p>
            <a:pPr lvl="1"/>
            <a:r>
              <a:rPr lang="en-GB" dirty="0"/>
              <a:t>Minimum bias event in the DIGI benchmark</a:t>
            </a:r>
          </a:p>
          <a:p>
            <a:r>
              <a:rPr lang="en-GB" dirty="0"/>
              <a:t>These files should be OPEN ACCESS if we need to distribute the benchmark outside HEPiX/WLCG </a:t>
            </a:r>
          </a:p>
          <a:p>
            <a:pPr lvl="1"/>
            <a:r>
              <a:rPr lang="en-GB" dirty="0"/>
              <a:t>E.g. to the vendors that want to participate to a tender for the procurements of future worker nodes</a:t>
            </a:r>
          </a:p>
          <a:p>
            <a:r>
              <a:rPr lang="en-GB" dirty="0"/>
              <a:t>This is a political issue, not a technical one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D3538-3E41-4C9D-BFC9-3B6E05460F9C}" type="slidenum">
              <a:rPr lang="en-GB" smtClean="0"/>
              <a:t>28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Open Access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2348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Finalize debugging and validation</a:t>
            </a:r>
          </a:p>
          <a:p>
            <a:r>
              <a:rPr lang="en-GB" dirty="0"/>
              <a:t>Add remaining workloads</a:t>
            </a:r>
          </a:p>
          <a:p>
            <a:r>
              <a:rPr lang="en-GB" dirty="0"/>
              <a:t>Finalize the score calculations</a:t>
            </a:r>
          </a:p>
          <a:p>
            <a:r>
              <a:rPr lang="en-GB" dirty="0"/>
              <a:t>Start using for real-world benchmarking</a:t>
            </a:r>
          </a:p>
          <a:p>
            <a:r>
              <a:rPr lang="en-GB" dirty="0"/>
              <a:t>Agree on a (single) total performance score (e.g. a weighted average of the individual workload scores)</a:t>
            </a:r>
          </a:p>
          <a:p>
            <a:r>
              <a:rPr lang="en-GB" dirty="0"/>
              <a:t>Include GPU workloads (reconstruction algorithms and machine learning algorithms)</a:t>
            </a:r>
          </a:p>
          <a:p>
            <a:pPr lvl="1"/>
            <a:r>
              <a:rPr lang="en-GB" dirty="0"/>
              <a:t>There are already contacts with experiments </a:t>
            </a:r>
          </a:p>
          <a:p>
            <a:r>
              <a:rPr lang="en-GB" dirty="0"/>
              <a:t>Integrate all those benchmark in the </a:t>
            </a:r>
            <a:r>
              <a:rPr lang="en-GB" dirty="0" err="1"/>
              <a:t>bmk</a:t>
            </a:r>
            <a:r>
              <a:rPr lang="en-GB" dirty="0"/>
              <a:t> suite that automate the running and collection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D3538-3E41-4C9D-BFC9-3B6E05460F9C}" type="slidenum">
              <a:rPr lang="en-GB" smtClean="0"/>
              <a:t>29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1296000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54651" y="5642679"/>
            <a:ext cx="10819181" cy="1006837"/>
          </a:xfrm>
        </p:spPr>
        <p:txBody>
          <a:bodyPr>
            <a:normAutofit fontScale="92500"/>
          </a:bodyPr>
          <a:lstStyle/>
          <a:p>
            <a:r>
              <a:rPr lang="en-GB" sz="2400" dirty="0"/>
              <a:t>SPEC CPU2017  (64bit) very similar to official HS06 (32bit) with current x86 architectures</a:t>
            </a:r>
          </a:p>
          <a:p>
            <a:r>
              <a:rPr lang="en-GB" sz="2400" dirty="0"/>
              <a:t>Slope 0.14, correlation 0.935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D3538-3E41-4C9D-BFC9-3B6E05460F9C}" type="slidenum">
              <a:rPr lang="en-GB" smtClean="0"/>
              <a:t>3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SPEC CPU2017 vs HS06</a:t>
            </a:r>
            <a:endParaRPr lang="en-GB" dirty="0"/>
          </a:p>
        </p:txBody>
      </p:sp>
      <p:sp>
        <p:nvSpPr>
          <p:cNvPr id="9" name="object 7"/>
          <p:cNvSpPr/>
          <p:nvPr/>
        </p:nvSpPr>
        <p:spPr>
          <a:xfrm>
            <a:off x="1861457" y="762000"/>
            <a:ext cx="8147957" cy="457744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4834890">
              <a:lnSpc>
                <a:spcPct val="100000"/>
              </a:lnSpc>
            </a:pPr>
            <a:endParaRPr lang="en-US" dirty="0">
              <a:latin typeface="Liberation Sans"/>
              <a:cs typeface="Liberation San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47950" y="4250131"/>
            <a:ext cx="5508346" cy="695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459990" lvl="0">
              <a:lnSpc>
                <a:spcPts val="969"/>
              </a:lnSpc>
              <a:spcBef>
                <a:spcPts val="5"/>
              </a:spcBef>
            </a:pPr>
            <a:r>
              <a:rPr lang="en-US" sz="900" spc="-5" dirty="0">
                <a:solidFill>
                  <a:prstClr val="black"/>
                </a:solidFill>
                <a:latin typeface="Liberation Sans"/>
                <a:cs typeface="Liberation Sans"/>
              </a:rPr>
              <a:t>SPEC</a:t>
            </a:r>
            <a:r>
              <a:rPr lang="en-US" sz="900" spc="-10" dirty="0">
                <a:solidFill>
                  <a:prstClr val="black"/>
                </a:solidFill>
                <a:latin typeface="Liberation Sans"/>
                <a:cs typeface="Liberation Sans"/>
              </a:rPr>
              <a:t> CPU2017:</a:t>
            </a:r>
            <a:endParaRPr lang="en-US" sz="900" dirty="0">
              <a:solidFill>
                <a:prstClr val="black"/>
              </a:solidFill>
              <a:latin typeface="Liberation Sans"/>
              <a:cs typeface="Liberation Sans"/>
            </a:endParaRPr>
          </a:p>
          <a:p>
            <a:pPr marL="2529205" lvl="0" indent="-69215">
              <a:lnSpc>
                <a:spcPts val="855"/>
              </a:lnSpc>
              <a:buFontTx/>
              <a:buChar char="-"/>
              <a:tabLst>
                <a:tab pos="2529840" algn="l"/>
              </a:tabLst>
            </a:pPr>
            <a:r>
              <a:rPr lang="en-US" sz="900" spc="-5" dirty="0">
                <a:solidFill>
                  <a:prstClr val="black"/>
                </a:solidFill>
                <a:latin typeface="Liberation Sans"/>
                <a:cs typeface="Liberation Sans"/>
              </a:rPr>
              <a:t>geometric </a:t>
            </a:r>
            <a:r>
              <a:rPr lang="en-US" sz="900" dirty="0">
                <a:solidFill>
                  <a:prstClr val="black"/>
                </a:solidFill>
                <a:latin typeface="Liberation Sans"/>
                <a:cs typeface="Liberation Sans"/>
              </a:rPr>
              <a:t>mean </a:t>
            </a:r>
            <a:r>
              <a:rPr lang="en-US" sz="900" spc="-5" dirty="0">
                <a:solidFill>
                  <a:prstClr val="black"/>
                </a:solidFill>
                <a:latin typeface="Liberation Sans"/>
                <a:cs typeface="Liberation Sans"/>
              </a:rPr>
              <a:t>of benchmark scores (subset 508, 510, 511, 520, 523, 526, 531,</a:t>
            </a:r>
            <a:r>
              <a:rPr lang="en-US" sz="900" spc="110" dirty="0">
                <a:solidFill>
                  <a:prstClr val="black"/>
                </a:solidFill>
                <a:latin typeface="Liberation Sans"/>
                <a:cs typeface="Liberation Sans"/>
              </a:rPr>
              <a:t> </a:t>
            </a:r>
            <a:r>
              <a:rPr lang="en-US" sz="900" spc="-5" dirty="0">
                <a:solidFill>
                  <a:prstClr val="black"/>
                </a:solidFill>
                <a:latin typeface="Liberation Sans"/>
                <a:cs typeface="Liberation Sans"/>
              </a:rPr>
              <a:t>541)</a:t>
            </a:r>
            <a:endParaRPr lang="en-US" sz="900" dirty="0">
              <a:solidFill>
                <a:prstClr val="black"/>
              </a:solidFill>
              <a:latin typeface="Liberation Sans"/>
              <a:cs typeface="Liberation Sans"/>
            </a:endParaRPr>
          </a:p>
          <a:p>
            <a:pPr marL="2529205" lvl="0" indent="-69215">
              <a:lnSpc>
                <a:spcPts val="850"/>
              </a:lnSpc>
              <a:buFontTx/>
              <a:buChar char="-"/>
              <a:tabLst>
                <a:tab pos="2529840" algn="l"/>
              </a:tabLst>
            </a:pPr>
            <a:r>
              <a:rPr lang="en-US" sz="900" spc="-5" dirty="0">
                <a:solidFill>
                  <a:prstClr val="black"/>
                </a:solidFill>
                <a:latin typeface="Liberation Sans"/>
                <a:cs typeface="Liberation Sans"/>
              </a:rPr>
              <a:t>optimizing flags: -O3 -</a:t>
            </a:r>
            <a:r>
              <a:rPr lang="en-US" sz="900" spc="-5" dirty="0" err="1">
                <a:solidFill>
                  <a:prstClr val="black"/>
                </a:solidFill>
                <a:latin typeface="Liberation Sans"/>
                <a:cs typeface="Liberation Sans"/>
              </a:rPr>
              <a:t>fPIC</a:t>
            </a:r>
            <a:r>
              <a:rPr lang="en-US" sz="900" spc="5" dirty="0">
                <a:solidFill>
                  <a:prstClr val="black"/>
                </a:solidFill>
                <a:latin typeface="Liberation Sans"/>
                <a:cs typeface="Liberation Sans"/>
              </a:rPr>
              <a:t> </a:t>
            </a:r>
            <a:r>
              <a:rPr lang="en-US" sz="900" spc="-5" dirty="0">
                <a:solidFill>
                  <a:prstClr val="black"/>
                </a:solidFill>
                <a:latin typeface="Liberation Sans"/>
                <a:cs typeface="Liberation Sans"/>
              </a:rPr>
              <a:t>-</a:t>
            </a:r>
            <a:r>
              <a:rPr lang="en-US" sz="900" spc="-5" dirty="0" err="1">
                <a:solidFill>
                  <a:prstClr val="black"/>
                </a:solidFill>
                <a:latin typeface="Liberation Sans"/>
                <a:cs typeface="Liberation Sans"/>
              </a:rPr>
              <a:t>pthread</a:t>
            </a:r>
            <a:endParaRPr lang="en-US" sz="900" dirty="0">
              <a:solidFill>
                <a:prstClr val="black"/>
              </a:solidFill>
              <a:latin typeface="Liberation Sans"/>
              <a:cs typeface="Liberation Sans"/>
            </a:endParaRPr>
          </a:p>
          <a:p>
            <a:pPr marL="2529205" lvl="0" indent="-69215">
              <a:lnSpc>
                <a:spcPts val="965"/>
              </a:lnSpc>
              <a:buFontTx/>
              <a:buChar char="-"/>
              <a:tabLst>
                <a:tab pos="2529840" algn="l"/>
              </a:tabLst>
            </a:pPr>
            <a:r>
              <a:rPr lang="en-US" sz="900" spc="-5" dirty="0">
                <a:solidFill>
                  <a:prstClr val="black"/>
                </a:solidFill>
                <a:latin typeface="Liberation Sans"/>
                <a:cs typeface="Liberation Sans"/>
              </a:rPr>
              <a:t>parallel benchmark </a:t>
            </a:r>
            <a:r>
              <a:rPr lang="en-US" sz="900" dirty="0">
                <a:solidFill>
                  <a:prstClr val="black"/>
                </a:solidFill>
                <a:latin typeface="Liberation Sans"/>
                <a:cs typeface="Liberation Sans"/>
              </a:rPr>
              <a:t>runs </a:t>
            </a:r>
            <a:r>
              <a:rPr lang="en-US" sz="900" spc="-5" dirty="0">
                <a:solidFill>
                  <a:prstClr val="black"/>
                </a:solidFill>
                <a:latin typeface="Liberation Sans"/>
                <a:cs typeface="Liberation Sans"/>
              </a:rPr>
              <a:t>(like</a:t>
            </a:r>
            <a:r>
              <a:rPr lang="en-US" sz="900" spc="15" dirty="0">
                <a:solidFill>
                  <a:prstClr val="black"/>
                </a:solidFill>
                <a:latin typeface="Liberation Sans"/>
                <a:cs typeface="Liberation Sans"/>
              </a:rPr>
              <a:t> </a:t>
            </a:r>
            <a:r>
              <a:rPr lang="en-US" sz="900" spc="-5" dirty="0">
                <a:solidFill>
                  <a:prstClr val="black"/>
                </a:solidFill>
                <a:latin typeface="Liberation Sans"/>
                <a:cs typeface="Liberation Sans"/>
              </a:rPr>
              <a:t>HS06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9835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Common effort between </a:t>
            </a:r>
            <a:r>
              <a:rPr lang="en-GB" b="1" dirty="0"/>
              <a:t>performance modelling and cost model</a:t>
            </a:r>
            <a:r>
              <a:rPr lang="en-GB" dirty="0"/>
              <a:t> working group, and the </a:t>
            </a:r>
            <a:r>
              <a:rPr lang="en-GB" b="1" dirty="0"/>
              <a:t>HEPiX benchmarking</a:t>
            </a:r>
            <a:r>
              <a:rPr lang="en-GB" dirty="0"/>
              <a:t> working group</a:t>
            </a:r>
          </a:p>
          <a:p>
            <a:r>
              <a:rPr lang="en-GB" dirty="0"/>
              <a:t>From simple performance studies to a working and already usable LHC benchmarking suite</a:t>
            </a:r>
          </a:p>
          <a:p>
            <a:r>
              <a:rPr lang="en-GB" dirty="0"/>
              <a:t>We welcome new participants with new ideas or new processor to benchmark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D3538-3E41-4C9D-BFC9-3B6E05460F9C}" type="slidenum">
              <a:rPr lang="en-GB" smtClean="0"/>
              <a:t>30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6580996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016000" y="2874874"/>
            <a:ext cx="11176000" cy="24831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1500" dirty="0"/>
              <a:t>BACKUP SLIDES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D3538-3E41-4C9D-BFC9-3B6E05460F9C}" type="slidenum">
              <a:rPr lang="en-GB" smtClean="0"/>
              <a:t>31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</a:t>
            </a:r>
          </a:p>
        </p:txBody>
      </p:sp>
    </p:spTree>
    <p:extLst>
      <p:ext uri="{BB962C8B-B14F-4D97-AF65-F5344CB8AC3E}">
        <p14:creationId xmlns:p14="http://schemas.microsoft.com/office/powerpoint/2010/main" val="39302985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2FA6C0-7187-FB49-BCAB-1270CEEF55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239831-C620-4AD3-9AD2-037EA858B450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>
                <a:defRPr/>
              </a:pPr>
              <a:t>32</a:t>
            </a:fld>
            <a:endParaRPr lang="en-US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9327C48-4BA1-BC46-8C68-2A7EA7B39642}"/>
              </a:ext>
            </a:extLst>
          </p:cNvPr>
          <p:cNvSpPr txBox="1">
            <a:spLocks/>
          </p:cNvSpPr>
          <p:nvPr/>
        </p:nvSpPr>
        <p:spPr>
          <a:xfrm>
            <a:off x="59765" y="0"/>
            <a:ext cx="11522635" cy="31410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ATLAS – MC Digi + </a:t>
            </a:r>
            <a:r>
              <a:rPr lang="en-US" sz="2000" dirty="0" err="1"/>
              <a:t>Reco</a:t>
            </a:r>
            <a:endParaRPr lang="en-US" sz="2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3C77F2-199A-4947-9E03-96FAC53E44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2" y="491773"/>
            <a:ext cx="12186008" cy="6153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553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2FA6C0-7187-FB49-BCAB-1270CEEF55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239831-C620-4AD3-9AD2-037EA858B450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>
                <a:defRPr/>
              </a:pPr>
              <a:t>33</a:t>
            </a:fld>
            <a:endParaRPr lang="en-US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9327C48-4BA1-BC46-8C68-2A7EA7B39642}"/>
              </a:ext>
            </a:extLst>
          </p:cNvPr>
          <p:cNvSpPr txBox="1">
            <a:spLocks/>
          </p:cNvSpPr>
          <p:nvPr/>
        </p:nvSpPr>
        <p:spPr>
          <a:xfrm>
            <a:off x="59765" y="0"/>
            <a:ext cx="10969139" cy="31410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ATLAS – Derivation Production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3ECC0E-699F-AB46-8A08-9BD72F6298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8" y="492443"/>
            <a:ext cx="12183872" cy="615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584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2FA6C0-7187-FB49-BCAB-1270CEEF55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239831-C620-4AD3-9AD2-037EA858B450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>
                <a:defRPr/>
              </a:pPr>
              <a:t>34</a:t>
            </a:fld>
            <a:endParaRPr lang="en-US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9327C48-4BA1-BC46-8C68-2A7EA7B39642}"/>
              </a:ext>
            </a:extLst>
          </p:cNvPr>
          <p:cNvSpPr txBox="1">
            <a:spLocks/>
          </p:cNvSpPr>
          <p:nvPr/>
        </p:nvSpPr>
        <p:spPr>
          <a:xfrm>
            <a:off x="59765" y="0"/>
            <a:ext cx="11522635" cy="31410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CMS – Digitization + Trigger + Pileup Simulation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3C77F2-199A-4947-9E03-96FAC53E44D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2" y="491773"/>
            <a:ext cx="12186008" cy="6153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547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2FA6C0-7187-FB49-BCAB-1270CEEF55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239831-C620-4AD3-9AD2-037EA858B450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>
                <a:defRPr/>
              </a:pPr>
              <a:t>35</a:t>
            </a:fld>
            <a:endParaRPr lang="en-US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9327C48-4BA1-BC46-8C68-2A7EA7B39642}"/>
              </a:ext>
            </a:extLst>
          </p:cNvPr>
          <p:cNvSpPr txBox="1">
            <a:spLocks/>
          </p:cNvSpPr>
          <p:nvPr/>
        </p:nvSpPr>
        <p:spPr>
          <a:xfrm>
            <a:off x="59765" y="0"/>
            <a:ext cx="10969139" cy="31410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CMS – Reconstruction + Analysis Data Creation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3ECC0E-699F-AB46-8A08-9BD72F6298E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8" y="492443"/>
            <a:ext cx="12183871" cy="615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32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61966" y="5774352"/>
            <a:ext cx="10819181" cy="1006837"/>
          </a:xfrm>
        </p:spPr>
        <p:txBody>
          <a:bodyPr>
            <a:normAutofit fontScale="92500"/>
          </a:bodyPr>
          <a:lstStyle/>
          <a:p>
            <a:r>
              <a:rPr lang="en-GB" sz="2400" dirty="0"/>
              <a:t>SPEC CPU2017  (64bit) very similar also to HS06 (64bit) with current x86 architectures</a:t>
            </a:r>
          </a:p>
          <a:p>
            <a:r>
              <a:rPr lang="en-GB" sz="2400" dirty="0"/>
              <a:t>Correlation with HS06 r</a:t>
            </a:r>
            <a:r>
              <a:rPr lang="en-US" sz="2400" dirty="0"/>
              <a:t>=0.975</a:t>
            </a:r>
            <a:endParaRPr lang="en-GB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D3538-3E41-4C9D-BFC9-3B6E05460F9C}" type="slidenum">
              <a:rPr lang="en-GB" smtClean="0"/>
              <a:t>4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5712" y="84904"/>
            <a:ext cx="10422058" cy="7620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SPEC CPU2017 vs HS06 (64bit)</a:t>
            </a:r>
            <a:r>
              <a:rPr lang="en-GB" dirty="0"/>
              <a:t>n WLCG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F084BC-5A24-E94C-A3FE-6AB42275E0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313" y="1002209"/>
            <a:ext cx="8857326" cy="4712430"/>
          </a:xfrm>
          <a:prstGeom prst="rect">
            <a:avLst/>
          </a:prstGeom>
          <a:ln>
            <a:solidFill>
              <a:srgbClr val="17161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51621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ALICE </a:t>
            </a:r>
          </a:p>
          <a:p>
            <a:pPr lvl="1"/>
            <a:r>
              <a:rPr lang="en-GB" dirty="0"/>
              <a:t>A p-p simulation job using Geant3</a:t>
            </a:r>
          </a:p>
          <a:p>
            <a:r>
              <a:rPr lang="en-GB" dirty="0"/>
              <a:t>ATLAS </a:t>
            </a:r>
          </a:p>
          <a:p>
            <a:pPr lvl="1"/>
            <a:r>
              <a:rPr lang="en-GB" dirty="0"/>
              <a:t>A </a:t>
            </a:r>
            <a:r>
              <a:rPr lang="en-GB" dirty="0" err="1"/>
              <a:t>ttbar</a:t>
            </a:r>
            <a:r>
              <a:rPr lang="en-GB" dirty="0"/>
              <a:t> simulation job using Geant4</a:t>
            </a:r>
          </a:p>
          <a:p>
            <a:pPr lvl="1"/>
            <a:r>
              <a:rPr lang="en-GB" dirty="0"/>
              <a:t>A digitization + reconstruction job</a:t>
            </a:r>
          </a:p>
          <a:p>
            <a:pPr lvl="1"/>
            <a:r>
              <a:rPr lang="en-GB" dirty="0"/>
              <a:t>A </a:t>
            </a:r>
            <a:r>
              <a:rPr lang="en-GB" dirty="0" err="1"/>
              <a:t>DxAOD</a:t>
            </a:r>
            <a:r>
              <a:rPr lang="en-GB" dirty="0"/>
              <a:t> derivation job</a:t>
            </a:r>
          </a:p>
          <a:p>
            <a:r>
              <a:rPr lang="en-GB" dirty="0"/>
              <a:t>CMS </a:t>
            </a:r>
          </a:p>
          <a:p>
            <a:pPr lvl="1"/>
            <a:r>
              <a:rPr lang="en-GB" dirty="0"/>
              <a:t>Generation + simulation of </a:t>
            </a:r>
            <a:r>
              <a:rPr lang="en-GB" dirty="0" err="1"/>
              <a:t>ttbar</a:t>
            </a:r>
            <a:r>
              <a:rPr lang="en-GB" dirty="0"/>
              <a:t> events</a:t>
            </a:r>
          </a:p>
          <a:p>
            <a:pPr lvl="1"/>
            <a:r>
              <a:rPr lang="en-GB" dirty="0"/>
              <a:t>Digitization and trigger simulation with premixed pile-up</a:t>
            </a:r>
          </a:p>
          <a:p>
            <a:pPr lvl="1"/>
            <a:r>
              <a:rPr lang="en-GB" dirty="0"/>
              <a:t>Reconstruction job producing AODSIM and MINIAODSIM</a:t>
            </a:r>
          </a:p>
          <a:p>
            <a:r>
              <a:rPr lang="en-GB" dirty="0"/>
              <a:t>LHCb </a:t>
            </a:r>
          </a:p>
          <a:p>
            <a:pPr lvl="1"/>
            <a:r>
              <a:rPr lang="en-GB" dirty="0"/>
              <a:t>Generation + simulation using Geant4 of D</a:t>
            </a:r>
            <a:r>
              <a:rPr lang="en-GB" baseline="30000" dirty="0"/>
              <a:t>*</a:t>
            </a:r>
            <a:r>
              <a:rPr lang="en-GB" dirty="0"/>
              <a:t>(→</a:t>
            </a:r>
            <a:r>
              <a:rPr lang="el-GR" dirty="0"/>
              <a:t>π</a:t>
            </a:r>
            <a:r>
              <a:rPr lang="en-US" dirty="0"/>
              <a:t>(D</a:t>
            </a:r>
            <a:r>
              <a:rPr lang="en-US" baseline="30000" dirty="0"/>
              <a:t>0</a:t>
            </a:r>
            <a:r>
              <a:rPr lang="en-US" dirty="0"/>
              <a:t>→K</a:t>
            </a:r>
            <a:r>
              <a:rPr lang="el-GR" dirty="0"/>
              <a:t> π</a:t>
            </a:r>
            <a:r>
              <a:rPr lang="en-US" dirty="0"/>
              <a:t>))</a:t>
            </a:r>
            <a:r>
              <a:rPr lang="el-GR" dirty="0"/>
              <a:t> π π π</a:t>
            </a:r>
            <a:r>
              <a:rPr lang="en-US" dirty="0"/>
              <a:t> events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D3538-3E41-4C9D-BFC9-3B6E05460F9C}" type="slidenum">
              <a:rPr lang="en-GB" smtClean="0"/>
              <a:t>5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Workloads provided by experiments</a:t>
            </a:r>
          </a:p>
        </p:txBody>
      </p:sp>
      <p:sp>
        <p:nvSpPr>
          <p:cNvPr id="5" name="Rectangle 4"/>
          <p:cNvSpPr/>
          <p:nvPr/>
        </p:nvSpPr>
        <p:spPr>
          <a:xfrm>
            <a:off x="417364" y="6278565"/>
            <a:ext cx="52357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Thanks to Andrea </a:t>
            </a:r>
            <a:r>
              <a:rPr lang="en-US" dirty="0" err="1">
                <a:solidFill>
                  <a:schemeClr val="tx2"/>
                </a:solidFill>
              </a:rPr>
              <a:t>Sciab</a:t>
            </a:r>
            <a:r>
              <a:rPr lang="it-IT" dirty="0">
                <a:solidFill>
                  <a:schemeClr val="tx2"/>
                </a:solidFill>
              </a:rPr>
              <a:t>à </a:t>
            </a:r>
            <a:r>
              <a:rPr lang="en-US" dirty="0">
                <a:solidFill>
                  <a:schemeClr val="tx2"/>
                </a:solidFill>
              </a:rPr>
              <a:t>for all the slides on workload</a:t>
            </a:r>
          </a:p>
        </p:txBody>
      </p:sp>
    </p:spTree>
    <p:extLst>
      <p:ext uri="{BB962C8B-B14F-4D97-AF65-F5344CB8AC3E}">
        <p14:creationId xmlns:p14="http://schemas.microsoft.com/office/powerpoint/2010/main" val="559644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94069212"/>
              </p:ext>
            </p:extLst>
          </p:nvPr>
        </p:nvGraphicFramePr>
        <p:xfrm>
          <a:off x="914400" y="994410"/>
          <a:ext cx="11176002" cy="441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1778">
                  <a:extLst>
                    <a:ext uri="{9D8B030D-6E8A-4147-A177-3AD203B41FA5}">
                      <a16:colId xmlns:a16="http://schemas.microsoft.com/office/drawing/2014/main" val="1206875525"/>
                    </a:ext>
                  </a:extLst>
                </a:gridCol>
                <a:gridCol w="782331">
                  <a:extLst>
                    <a:ext uri="{9D8B030D-6E8A-4147-A177-3AD203B41FA5}">
                      <a16:colId xmlns:a16="http://schemas.microsoft.com/office/drawing/2014/main" val="823129955"/>
                    </a:ext>
                  </a:extLst>
                </a:gridCol>
                <a:gridCol w="1038687">
                  <a:extLst>
                    <a:ext uri="{9D8B030D-6E8A-4147-A177-3AD203B41FA5}">
                      <a16:colId xmlns:a16="http://schemas.microsoft.com/office/drawing/2014/main" val="1944394280"/>
                    </a:ext>
                  </a:extLst>
                </a:gridCol>
                <a:gridCol w="1429305">
                  <a:extLst>
                    <a:ext uri="{9D8B030D-6E8A-4147-A177-3AD203B41FA5}">
                      <a16:colId xmlns:a16="http://schemas.microsoft.com/office/drawing/2014/main" val="1458779182"/>
                    </a:ext>
                  </a:extLst>
                </a:gridCol>
                <a:gridCol w="1429305">
                  <a:extLst>
                    <a:ext uri="{9D8B030D-6E8A-4147-A177-3AD203B41FA5}">
                      <a16:colId xmlns:a16="http://schemas.microsoft.com/office/drawing/2014/main" val="1720402708"/>
                    </a:ext>
                  </a:extLst>
                </a:gridCol>
                <a:gridCol w="1529262">
                  <a:extLst>
                    <a:ext uri="{9D8B030D-6E8A-4147-A177-3AD203B41FA5}">
                      <a16:colId xmlns:a16="http://schemas.microsoft.com/office/drawing/2014/main" val="126596712"/>
                    </a:ext>
                  </a:extLst>
                </a:gridCol>
                <a:gridCol w="1241778">
                  <a:extLst>
                    <a:ext uri="{9D8B030D-6E8A-4147-A177-3AD203B41FA5}">
                      <a16:colId xmlns:a16="http://schemas.microsoft.com/office/drawing/2014/main" val="1488642712"/>
                    </a:ext>
                  </a:extLst>
                </a:gridCol>
                <a:gridCol w="1241778">
                  <a:extLst>
                    <a:ext uri="{9D8B030D-6E8A-4147-A177-3AD203B41FA5}">
                      <a16:colId xmlns:a16="http://schemas.microsoft.com/office/drawing/2014/main" val="3248680313"/>
                    </a:ext>
                  </a:extLst>
                </a:gridCol>
                <a:gridCol w="1241778">
                  <a:extLst>
                    <a:ext uri="{9D8B030D-6E8A-4147-A177-3AD203B41FA5}">
                      <a16:colId xmlns:a16="http://schemas.microsoft.com/office/drawing/2014/main" val="35308104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Job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Events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Processes/threads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/>
                        <a:t>Wallclock</a:t>
                      </a:r>
                      <a:r>
                        <a:rPr lang="en-GB" sz="1600" baseline="0" dirty="0"/>
                        <a:t> time (sec)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CPU efficiency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Time per event (sec)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Memory per core (GB)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Read rate</a:t>
                      </a:r>
                      <a:r>
                        <a:rPr lang="en-GB" sz="1600" baseline="0" dirty="0"/>
                        <a:t> per core (MB/sec)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Write rate</a:t>
                      </a:r>
                      <a:r>
                        <a:rPr lang="en-GB" sz="1600" baseline="0" dirty="0"/>
                        <a:t> per core (MB/sec)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7797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ALICE sim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10901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10.90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0.0788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0.1660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13002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ATLAS sim G4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33627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269.02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0.0152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0.0090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13795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ATLAS </a:t>
                      </a:r>
                      <a:r>
                        <a:rPr lang="en-GB" sz="1600" dirty="0" err="1"/>
                        <a:t>digireco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13981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55.92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0.3174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0.2412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11362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ATLAS </a:t>
                      </a:r>
                      <a:r>
                        <a:rPr lang="en-GB" sz="1600" dirty="0" err="1"/>
                        <a:t>deriv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95741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0.6849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0.0705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426266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CMS </a:t>
                      </a:r>
                      <a:r>
                        <a:rPr lang="en-GB" sz="1600" dirty="0" err="1"/>
                        <a:t>gensim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21.21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0.0473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0.0377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37906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CMS </a:t>
                      </a:r>
                      <a:r>
                        <a:rPr lang="en-GB" sz="1600" dirty="0" err="1"/>
                        <a:t>digi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0.2854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0.3004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68063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CMS </a:t>
                      </a:r>
                      <a:r>
                        <a:rPr lang="en-GB" sz="1600" dirty="0" err="1"/>
                        <a:t>reco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9.77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0.3073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0.2153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6179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LHCb </a:t>
                      </a:r>
                      <a:r>
                        <a:rPr lang="en-GB" sz="1600" dirty="0" err="1"/>
                        <a:t>gensim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178.20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0.3115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0.0117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33302494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D3538-3E41-4C9D-BFC9-3B6E05460F9C}" type="slidenum">
              <a:rPr lang="en-GB" smtClean="0"/>
              <a:t>6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Summary of performance metrics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79624" y="5641340"/>
            <a:ext cx="9902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https://cernbox.cern.ch/index.php/apps/files/?dir=/__myprojects/wlcg-cost-model/Workloads/sciaba&amp;</a:t>
            </a:r>
          </a:p>
        </p:txBody>
      </p:sp>
      <p:sp>
        <p:nvSpPr>
          <p:cNvPr id="6" name="Rectangle 5"/>
          <p:cNvSpPr/>
          <p:nvPr/>
        </p:nvSpPr>
        <p:spPr>
          <a:xfrm>
            <a:off x="417364" y="6278565"/>
            <a:ext cx="52357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Thanks to Andrea </a:t>
            </a:r>
            <a:r>
              <a:rPr lang="en-US" dirty="0" err="1">
                <a:solidFill>
                  <a:schemeClr val="tx2"/>
                </a:solidFill>
              </a:rPr>
              <a:t>Sciab</a:t>
            </a:r>
            <a:r>
              <a:rPr lang="it-IT" dirty="0">
                <a:solidFill>
                  <a:schemeClr val="tx2"/>
                </a:solidFill>
              </a:rPr>
              <a:t>à </a:t>
            </a:r>
            <a:r>
              <a:rPr lang="en-US" dirty="0">
                <a:solidFill>
                  <a:schemeClr val="tx2"/>
                </a:solidFill>
              </a:rPr>
              <a:t>for all the slides on workload</a:t>
            </a:r>
          </a:p>
        </p:txBody>
      </p:sp>
    </p:spTree>
    <p:extLst>
      <p:ext uri="{BB962C8B-B14F-4D97-AF65-F5344CB8AC3E}">
        <p14:creationId xmlns:p14="http://schemas.microsoft.com/office/powerpoint/2010/main" val="3298499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66A39-2D4F-0048-B343-E4FBCD187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2281" y="866"/>
            <a:ext cx="9529792" cy="895767"/>
          </a:xfrm>
        </p:spPr>
        <p:txBody>
          <a:bodyPr>
            <a:normAutofit/>
          </a:bodyPr>
          <a:lstStyle/>
          <a:p>
            <a:r>
              <a:rPr lang="en-US" sz="4267" dirty="0">
                <a:solidFill>
                  <a:schemeClr val="tx2"/>
                </a:solidFill>
              </a:rPr>
              <a:t>Trident - Core Performance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2E9E5A-35D6-D74A-BD8C-5B13940D02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908" y="997635"/>
            <a:ext cx="6777576" cy="561919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>
                <a:solidFill>
                  <a:schemeClr val="accent1"/>
                </a:solidFill>
              </a:rPr>
              <a:t>Instruction Per Cycle (IPC)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67" dirty="0">
                <a:solidFill>
                  <a:schemeClr val="accent1"/>
                </a:solidFill>
              </a:rPr>
              <a:t>Denotes ratio of parallel instructions executed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67" dirty="0">
                <a:solidFill>
                  <a:schemeClr val="accent1"/>
                </a:solidFill>
              </a:rPr>
              <a:t>Modern processors like Intel Haswell EP can do 4 IPC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>
                <a:solidFill>
                  <a:schemeClr val="accent1"/>
                </a:solidFill>
              </a:rPr>
              <a:t>Top down characterization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67" dirty="0">
                <a:solidFill>
                  <a:schemeClr val="accent1"/>
                </a:solidFill>
              </a:rPr>
              <a:t>Identifies the resources dominated by workload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67" dirty="0">
                <a:solidFill>
                  <a:schemeClr val="accent1"/>
                </a:solidFill>
              </a:rPr>
              <a:t>Front-End – fetch and decode program code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67" dirty="0">
                <a:solidFill>
                  <a:schemeClr val="accent1"/>
                </a:solidFill>
              </a:rPr>
              <a:t>Back-End – monitor and execution of </a:t>
            </a:r>
            <a:r>
              <a:rPr lang="en-US" sz="1867" dirty="0" err="1">
                <a:solidFill>
                  <a:schemeClr val="accent1"/>
                </a:solidFill>
              </a:rPr>
              <a:t>uOP</a:t>
            </a:r>
            <a:r>
              <a:rPr lang="en-US" sz="1867" dirty="0">
                <a:solidFill>
                  <a:schemeClr val="accent1"/>
                </a:solidFill>
              </a:rPr>
              <a:t> once the dependent data operands availability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67" dirty="0">
                <a:solidFill>
                  <a:schemeClr val="accent1"/>
                </a:solidFill>
              </a:rPr>
              <a:t>Retiring – Completion of the </a:t>
            </a:r>
            <a:r>
              <a:rPr lang="en-US" sz="1867" dirty="0" err="1">
                <a:solidFill>
                  <a:schemeClr val="accent1"/>
                </a:solidFill>
              </a:rPr>
              <a:t>uOP</a:t>
            </a:r>
            <a:endParaRPr lang="en-US" sz="1867" dirty="0">
              <a:solidFill>
                <a:schemeClr val="accent1"/>
              </a:solidFill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67" dirty="0">
                <a:solidFill>
                  <a:schemeClr val="accent1"/>
                </a:solidFill>
              </a:rPr>
              <a:t>Bad speculation – </a:t>
            </a:r>
            <a:r>
              <a:rPr lang="en-US" sz="1867" dirty="0" err="1">
                <a:solidFill>
                  <a:schemeClr val="accent1"/>
                </a:solidFill>
              </a:rPr>
              <a:t>uOPs</a:t>
            </a:r>
            <a:r>
              <a:rPr lang="en-US" sz="1867" dirty="0">
                <a:solidFill>
                  <a:schemeClr val="accent1"/>
                </a:solidFill>
              </a:rPr>
              <a:t> that are cancelled before retirement due to branch misprediction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>
                <a:solidFill>
                  <a:schemeClr val="accent1"/>
                </a:solidFill>
              </a:rPr>
              <a:t>Execution Unit Port Utilization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67" dirty="0">
                <a:solidFill>
                  <a:schemeClr val="accent1"/>
                </a:solidFill>
              </a:rPr>
              <a:t>Determines how many cycles the port was busy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67" dirty="0">
                <a:solidFill>
                  <a:schemeClr val="accent1"/>
                </a:solidFill>
              </a:rPr>
              <a:t>Identifies broadly the pressure from different types of </a:t>
            </a:r>
            <a:r>
              <a:rPr lang="en-US" sz="1867" dirty="0" err="1">
                <a:solidFill>
                  <a:schemeClr val="accent1"/>
                </a:solidFill>
              </a:rPr>
              <a:t>uOPs</a:t>
            </a:r>
            <a:endParaRPr lang="en-US" sz="1867" dirty="0">
              <a:solidFill>
                <a:schemeClr val="accent1"/>
              </a:solidFill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67" dirty="0">
                <a:solidFill>
                  <a:schemeClr val="accent1"/>
                </a:solidFill>
              </a:rPr>
              <a:t>INT &amp; FP operations, address calculation, etc.,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EB14AD-3F0A-944E-806E-5364079A5D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0112" y="3947364"/>
            <a:ext cx="4357241" cy="23989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F4364A6-7B65-2E4B-9F95-72447ED1BD11}"/>
              </a:ext>
            </a:extLst>
          </p:cNvPr>
          <p:cNvSpPr txBox="1"/>
          <p:nvPr/>
        </p:nvSpPr>
        <p:spPr>
          <a:xfrm>
            <a:off x="7699224" y="6392916"/>
            <a:ext cx="3601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/>
              <a:t>Source: https://</a:t>
            </a:r>
            <a:r>
              <a:rPr lang="en-US" sz="800" dirty="0" err="1"/>
              <a:t>software.intel.com</a:t>
            </a:r>
            <a:r>
              <a:rPr lang="en-US" sz="800" dirty="0"/>
              <a:t>/</a:t>
            </a:r>
            <a:r>
              <a:rPr lang="en-US" sz="800" dirty="0" err="1"/>
              <a:t>en</a:t>
            </a:r>
            <a:r>
              <a:rPr lang="en-US" sz="800" dirty="0"/>
              <a:t>-us/vtune-amplifier-help-tuning-applications-using-a-top-down-microarchitecture-analysis-method</a:t>
            </a:r>
          </a:p>
        </p:txBody>
      </p:sp>
      <p:pic>
        <p:nvPicPr>
          <p:cNvPr id="1026" name="Picture 2" descr="https://cdn.arstechnica.net/wp-content/uploads/2013/04/HSW_IMG_3.png">
            <a:extLst>
              <a:ext uri="{FF2B5EF4-FFF2-40B4-BE49-F238E27FC236}">
                <a16:creationId xmlns:a16="http://schemas.microsoft.com/office/drawing/2014/main" id="{8DDFAD86-A66A-6942-9E5B-93F7FA1519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619"/>
          <a:stretch/>
        </p:blipFill>
        <p:spPr bwMode="auto">
          <a:xfrm>
            <a:off x="6924345" y="1053498"/>
            <a:ext cx="5150867" cy="2681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4AD9A74-B805-BF46-9D15-8E6E4098259E}"/>
              </a:ext>
            </a:extLst>
          </p:cNvPr>
          <p:cNvSpPr txBox="1"/>
          <p:nvPr/>
        </p:nvSpPr>
        <p:spPr>
          <a:xfrm>
            <a:off x="8656420" y="3663752"/>
            <a:ext cx="34256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Source: https://</a:t>
            </a:r>
            <a:r>
              <a:rPr lang="en-US" sz="800" dirty="0" err="1"/>
              <a:t>arstechnica.com</a:t>
            </a:r>
            <a:r>
              <a:rPr lang="en-US" sz="800" dirty="0"/>
              <a:t>/gadgets/2013/05/a-look-at-</a:t>
            </a:r>
            <a:r>
              <a:rPr lang="en-US" sz="800" dirty="0" err="1"/>
              <a:t>haswell</a:t>
            </a:r>
            <a:r>
              <a:rPr lang="en-US" sz="800" dirty="0"/>
              <a:t>/2/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880B105-AB36-314F-9C5D-B0AD1B11A0F2}"/>
              </a:ext>
            </a:extLst>
          </p:cNvPr>
          <p:cNvSpPr txBox="1"/>
          <p:nvPr/>
        </p:nvSpPr>
        <p:spPr>
          <a:xfrm>
            <a:off x="10142483" y="691449"/>
            <a:ext cx="1977835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67" dirty="0"/>
              <a:t>Intel Haswell 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6DA647-36D1-7D43-B438-2AFE8E5196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2321" y="6371183"/>
            <a:ext cx="6792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Thanks to </a:t>
            </a:r>
            <a:r>
              <a:rPr lang="en-US" dirty="0" err="1">
                <a:solidFill>
                  <a:schemeClr val="tx2"/>
                </a:solidFill>
              </a:rPr>
              <a:t>Servesh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Muralidharan</a:t>
            </a:r>
            <a:r>
              <a:rPr lang="en-US" dirty="0">
                <a:solidFill>
                  <a:schemeClr val="tx2"/>
                </a:solidFill>
              </a:rPr>
              <a:t> for all the slides on Trident</a:t>
            </a:r>
          </a:p>
        </p:txBody>
      </p:sp>
    </p:spTree>
    <p:extLst>
      <p:ext uri="{BB962C8B-B14F-4D97-AF65-F5344CB8AC3E}">
        <p14:creationId xmlns:p14="http://schemas.microsoft.com/office/powerpoint/2010/main" val="83876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www.researchgate.net/profile/JI_Gomez/publication/221341164/figure/fig1/AS:669541881364486@1536642632275/Multi-banked-SDRAM-architecture.png">
            <a:extLst>
              <a:ext uri="{FF2B5EF4-FFF2-40B4-BE49-F238E27FC236}">
                <a16:creationId xmlns:a16="http://schemas.microsoft.com/office/drawing/2014/main" id="{91589CA8-67B4-4443-BC81-5183B44B9F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8507" y="896632"/>
            <a:ext cx="4592989" cy="2605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3F35B20-03D2-9D47-BE7A-DDE7BF8C8A2E}"/>
              </a:ext>
            </a:extLst>
          </p:cNvPr>
          <p:cNvSpPr txBox="1"/>
          <p:nvPr/>
        </p:nvSpPr>
        <p:spPr>
          <a:xfrm>
            <a:off x="8282152" y="6001407"/>
            <a:ext cx="37321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solidFill>
                  <a:schemeClr val="tx2"/>
                </a:solidFill>
              </a:rPr>
              <a:t>Further info: https://</a:t>
            </a:r>
            <a:r>
              <a:rPr lang="en-US" sz="800" dirty="0" err="1">
                <a:solidFill>
                  <a:schemeClr val="tx2"/>
                </a:solidFill>
              </a:rPr>
              <a:t>www.anandtech.com</a:t>
            </a:r>
            <a:r>
              <a:rPr lang="en-US" sz="800" dirty="0">
                <a:solidFill>
                  <a:schemeClr val="tx2"/>
                </a:solidFill>
              </a:rPr>
              <a:t>/show/3851/everything-you-always-wanted-to-know-about-sdram-memory-but-were-afraid-to-ask/5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FAA22D9-EDB4-094A-9D3B-20D79F30FC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956" y="1047420"/>
            <a:ext cx="7698390" cy="561919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dirty="0">
                <a:solidFill>
                  <a:schemeClr val="accent1"/>
                </a:solidFill>
              </a:rPr>
              <a:t>Memory bandwidth usage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>
                <a:solidFill>
                  <a:schemeClr val="accent1"/>
                </a:solidFill>
              </a:rPr>
              <a:t>Amount of data read and written to main memory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>
                <a:solidFill>
                  <a:schemeClr val="accent1"/>
                </a:solidFill>
              </a:rPr>
              <a:t>Memory transaction classification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>
                <a:solidFill>
                  <a:schemeClr val="accent1"/>
                </a:solidFill>
              </a:rPr>
              <a:t>Memory transaction occurs through pages from memory bank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>
                <a:solidFill>
                  <a:schemeClr val="accent1"/>
                </a:solidFill>
              </a:rPr>
              <a:t>Page-Hit </a:t>
            </a:r>
          </a:p>
          <a:p>
            <a:pPr lvl="2">
              <a:buFont typeface="Wingdings" pitchFamily="2" charset="2"/>
              <a:buChar char="q"/>
            </a:pPr>
            <a:r>
              <a:rPr lang="en-US" sz="1600" dirty="0">
                <a:solidFill>
                  <a:schemeClr val="accent1"/>
                </a:solidFill>
              </a:rPr>
              <a:t>Memory bank in open state </a:t>
            </a:r>
          </a:p>
          <a:p>
            <a:pPr lvl="2">
              <a:buFont typeface="Wingdings" pitchFamily="2" charset="2"/>
              <a:buChar char="q"/>
            </a:pPr>
            <a:r>
              <a:rPr lang="en-US" sz="1600" dirty="0">
                <a:solidFill>
                  <a:schemeClr val="accent1"/>
                </a:solidFill>
              </a:rPr>
              <a:t>Lowest access latency (Open)</a:t>
            </a:r>
          </a:p>
          <a:p>
            <a:pPr lvl="2">
              <a:buFont typeface="Wingdings" pitchFamily="2" charset="2"/>
              <a:buChar char="q"/>
            </a:pPr>
            <a:r>
              <a:rPr lang="en-US" sz="1600" dirty="0">
                <a:solidFill>
                  <a:schemeClr val="accent1"/>
                </a:solidFill>
              </a:rPr>
              <a:t>Sequential memory access usually have high page hits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>
                <a:solidFill>
                  <a:schemeClr val="accent1"/>
                </a:solidFill>
              </a:rPr>
              <a:t>Page-Empty </a:t>
            </a:r>
          </a:p>
          <a:p>
            <a:pPr lvl="2">
              <a:buFont typeface="Wingdings" pitchFamily="2" charset="2"/>
              <a:buChar char="q"/>
            </a:pPr>
            <a:r>
              <a:rPr lang="en-US" sz="1600" dirty="0">
                <a:solidFill>
                  <a:schemeClr val="accent1"/>
                </a:solidFill>
              </a:rPr>
              <a:t>Memory bank is idle and needs to be activated</a:t>
            </a:r>
          </a:p>
          <a:p>
            <a:pPr lvl="2">
              <a:buFont typeface="Wingdings" pitchFamily="2" charset="2"/>
              <a:buChar char="q"/>
            </a:pPr>
            <a:r>
              <a:rPr lang="en-US" sz="1600" dirty="0">
                <a:solidFill>
                  <a:schemeClr val="accent1"/>
                </a:solidFill>
              </a:rPr>
              <a:t>Moderate access latency (Usually 2x of page hit)</a:t>
            </a:r>
          </a:p>
          <a:p>
            <a:pPr lvl="2">
              <a:buFont typeface="Wingdings" pitchFamily="2" charset="2"/>
              <a:buChar char="q"/>
            </a:pPr>
            <a:r>
              <a:rPr lang="en-US" sz="1600" dirty="0">
                <a:solidFill>
                  <a:schemeClr val="accent1"/>
                </a:solidFill>
              </a:rPr>
              <a:t>Random memory access usually have high page empty counts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>
                <a:solidFill>
                  <a:schemeClr val="accent1"/>
                </a:solidFill>
              </a:rPr>
              <a:t>Page-Miss</a:t>
            </a:r>
          </a:p>
          <a:p>
            <a:pPr lvl="2">
              <a:buFont typeface="Wingdings" pitchFamily="2" charset="2"/>
              <a:buChar char="q"/>
            </a:pPr>
            <a:r>
              <a:rPr lang="en-US" sz="1600" dirty="0">
                <a:solidFill>
                  <a:schemeClr val="accent1"/>
                </a:solidFill>
              </a:rPr>
              <a:t>Memory to be accessed requires closing of a page in the same bank</a:t>
            </a:r>
          </a:p>
          <a:p>
            <a:pPr lvl="2">
              <a:buFont typeface="Wingdings" pitchFamily="2" charset="2"/>
              <a:buChar char="q"/>
            </a:pPr>
            <a:r>
              <a:rPr lang="en-US" sz="1600" dirty="0">
                <a:solidFill>
                  <a:schemeClr val="accent1"/>
                </a:solidFill>
              </a:rPr>
              <a:t>Worst access latency (Usually 3x of page hit)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CDA3AC6-95F3-264E-924A-D3A5CB6DD8FE}"/>
              </a:ext>
            </a:extLst>
          </p:cNvPr>
          <p:cNvSpPr txBox="1">
            <a:spLocks/>
          </p:cNvSpPr>
          <p:nvPr/>
        </p:nvSpPr>
        <p:spPr>
          <a:xfrm>
            <a:off x="2301073" y="866"/>
            <a:ext cx="9781000" cy="8957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267" dirty="0">
                <a:solidFill>
                  <a:schemeClr val="tx2"/>
                </a:solidFill>
              </a:rPr>
              <a:t>Trident - Memory Performance Analysis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D69765-8D5D-4D4F-8180-D3B6DCE46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026" name="Picture 2" descr="Related image">
            <a:extLst>
              <a:ext uri="{FF2B5EF4-FFF2-40B4-BE49-F238E27FC236}">
                <a16:creationId xmlns:a16="http://schemas.microsoft.com/office/drawing/2014/main" id="{A832073D-BA2E-C64A-B73E-4E0DC80369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8898" y="4114740"/>
            <a:ext cx="4476858" cy="1290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A8D6DD8-00F6-7E4A-9269-B764E42FCA46}"/>
              </a:ext>
            </a:extLst>
          </p:cNvPr>
          <p:cNvSpPr txBox="1"/>
          <p:nvPr/>
        </p:nvSpPr>
        <p:spPr>
          <a:xfrm>
            <a:off x="7724604" y="5405129"/>
            <a:ext cx="4289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solidFill>
                  <a:schemeClr val="tx2"/>
                </a:solidFill>
              </a:rPr>
              <a:t>Source: https://</a:t>
            </a:r>
            <a:r>
              <a:rPr lang="en-US" sz="800" dirty="0" err="1">
                <a:solidFill>
                  <a:schemeClr val="tx2"/>
                </a:solidFill>
              </a:rPr>
              <a:t>www.researchgate.net</a:t>
            </a:r>
            <a:r>
              <a:rPr lang="en-US" sz="800" dirty="0">
                <a:solidFill>
                  <a:schemeClr val="tx2"/>
                </a:solidFill>
              </a:rPr>
              <a:t>/figure/Example-of-a-typical-TLM-trace-with-DRAM-related-phases_fig4_282806593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184709-0180-3943-9452-F642DB3E85C0}"/>
              </a:ext>
            </a:extLst>
          </p:cNvPr>
          <p:cNvSpPr txBox="1"/>
          <p:nvPr/>
        </p:nvSpPr>
        <p:spPr>
          <a:xfrm>
            <a:off x="7812346" y="3518462"/>
            <a:ext cx="42991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solidFill>
                  <a:schemeClr val="tx2"/>
                </a:solidFill>
              </a:rPr>
              <a:t>Source: https://</a:t>
            </a:r>
            <a:r>
              <a:rPr lang="en-US" sz="800" dirty="0" err="1">
                <a:solidFill>
                  <a:schemeClr val="tx2"/>
                </a:solidFill>
              </a:rPr>
              <a:t>www.researchgate.net</a:t>
            </a:r>
            <a:r>
              <a:rPr lang="en-US" sz="800" dirty="0">
                <a:solidFill>
                  <a:schemeClr val="tx2"/>
                </a:solidFill>
              </a:rPr>
              <a:t>/figure/Multi-banked-SDRAM-architecture_fig1_221341164</a:t>
            </a:r>
          </a:p>
        </p:txBody>
      </p:sp>
    </p:spTree>
    <p:extLst>
      <p:ext uri="{BB962C8B-B14F-4D97-AF65-F5344CB8AC3E}">
        <p14:creationId xmlns:p14="http://schemas.microsoft.com/office/powerpoint/2010/main" val="118315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FAA22D9-EDB4-094A-9D3B-20D79F30FC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348" y="1033063"/>
            <a:ext cx="7698390" cy="538086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dirty="0">
                <a:solidFill>
                  <a:schemeClr val="accent1"/>
                </a:solidFill>
              </a:rPr>
              <a:t>Data recorded form </a:t>
            </a:r>
            <a:r>
              <a:rPr lang="en-US" sz="2000" dirty="0" err="1">
                <a:solidFill>
                  <a:schemeClr val="accent1"/>
                </a:solidFill>
              </a:rPr>
              <a:t>ProcFS</a:t>
            </a:r>
            <a:endParaRPr lang="en-US" sz="2000" dirty="0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>
                <a:solidFill>
                  <a:schemeClr val="accent1"/>
                </a:solidFill>
              </a:rPr>
              <a:t>Transfer Rate Analysis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>
                <a:solidFill>
                  <a:schemeClr val="accent1"/>
                </a:solidFill>
              </a:rPr>
              <a:t>Amount of data read and written to storage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>
                <a:solidFill>
                  <a:schemeClr val="accent1"/>
                </a:solidFill>
              </a:rPr>
              <a:t>Limited by interface and type of memory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>
                <a:solidFill>
                  <a:schemeClr val="accent1"/>
                </a:solidFill>
              </a:rPr>
              <a:t>Sustained Vs Bursts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>
                <a:solidFill>
                  <a:schemeClr val="accent1"/>
                </a:solidFill>
              </a:rPr>
              <a:t>Operation Rate Analysis</a:t>
            </a:r>
            <a:endParaRPr lang="en-US" sz="1800" dirty="0">
              <a:solidFill>
                <a:schemeClr val="accent1"/>
              </a:solidFill>
            </a:endParaRPr>
          </a:p>
          <a:p>
            <a:pPr lvl="1">
              <a:buFont typeface="Wingdings" pitchFamily="2" charset="2"/>
              <a:buChar char="q"/>
            </a:pPr>
            <a:r>
              <a:rPr lang="en-US" sz="1800" dirty="0">
                <a:solidFill>
                  <a:schemeClr val="accent1"/>
                </a:solidFill>
              </a:rPr>
              <a:t>Amount of operations performed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>
                <a:solidFill>
                  <a:schemeClr val="accent1"/>
                </a:solidFill>
              </a:rPr>
              <a:t>Limited by controller for fast memory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>
                <a:solidFill>
                  <a:schemeClr val="accent1"/>
                </a:solidFill>
              </a:rPr>
              <a:t>Limited by disk head for HDDs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>
                <a:solidFill>
                  <a:schemeClr val="accent1"/>
                </a:solidFill>
              </a:rPr>
              <a:t>Random Vs Sequential accesses</a:t>
            </a:r>
          </a:p>
          <a:p>
            <a:pPr lvl="1">
              <a:buFont typeface="Wingdings" pitchFamily="2" charset="2"/>
              <a:buChar char="q"/>
            </a:pPr>
            <a:endParaRPr lang="en-US" sz="1800" dirty="0">
              <a:solidFill>
                <a:schemeClr val="accent1"/>
              </a:solidFill>
            </a:endParaRPr>
          </a:p>
          <a:p>
            <a:pPr lvl="1">
              <a:buFont typeface="Wingdings" pitchFamily="2" charset="2"/>
              <a:buChar char="q"/>
            </a:pPr>
            <a:endParaRPr lang="en-US" sz="16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CDA3AC6-95F3-264E-924A-D3A5CB6DD8FE}"/>
              </a:ext>
            </a:extLst>
          </p:cNvPr>
          <p:cNvSpPr txBox="1">
            <a:spLocks/>
          </p:cNvSpPr>
          <p:nvPr/>
        </p:nvSpPr>
        <p:spPr>
          <a:xfrm>
            <a:off x="1657978" y="866"/>
            <a:ext cx="10424095" cy="8957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267" dirty="0">
                <a:solidFill>
                  <a:schemeClr val="tx2"/>
                </a:solidFill>
              </a:rPr>
              <a:t>Trident - IO Performance Analysis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D69765-8D5D-4D4F-8180-D3B6DCE46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9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026" name="Picture 2" descr="http://www.brendangregg.com/Perf/linux_perf_tools_full.png">
            <a:extLst>
              <a:ext uri="{FF2B5EF4-FFF2-40B4-BE49-F238E27FC236}">
                <a16:creationId xmlns:a16="http://schemas.microsoft.com/office/drawing/2014/main" id="{7371E352-5F68-2841-91C2-061F935EE8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86961" y="1244673"/>
            <a:ext cx="4001651" cy="4561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DB73753-B91E-8946-80ED-C4558267CF01}"/>
              </a:ext>
            </a:extLst>
          </p:cNvPr>
          <p:cNvSpPr/>
          <p:nvPr/>
        </p:nvSpPr>
        <p:spPr>
          <a:xfrm>
            <a:off x="8920635" y="3922847"/>
            <a:ext cx="2463994" cy="83761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9F0C27-1FC1-CE43-9ADA-269F433B89C0}"/>
              </a:ext>
            </a:extLst>
          </p:cNvPr>
          <p:cNvSpPr/>
          <p:nvPr/>
        </p:nvSpPr>
        <p:spPr>
          <a:xfrm>
            <a:off x="9918796" y="2247609"/>
            <a:ext cx="1461849" cy="167523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491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LCG-powerpoint-template_20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LCG-powerpoint-template_2013.pptx" id="{70599341-C101-4726-A8EE-4FD7A0EDE05F}" vid="{C3C5C908-DA39-4906-8621-9503F18D00BE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LCG-powerpoint-template_2013.pptx" id="{70599341-C101-4726-A8EE-4FD7A0EDE05F}" vid="{00CB3280-197B-4F95-BC31-F88DC81D661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WLCG-powerpoint-template_2013</Template>
  <TotalTime>6330</TotalTime>
  <Words>2023</Words>
  <Application>Microsoft Macintosh PowerPoint</Application>
  <PresentationFormat>Widescreen</PresentationFormat>
  <Paragraphs>365</Paragraphs>
  <Slides>35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Calibri</vt:lpstr>
      <vt:lpstr>Candara</vt:lpstr>
      <vt:lpstr>Liberation Sans</vt:lpstr>
      <vt:lpstr>Lucida Console</vt:lpstr>
      <vt:lpstr>Wingdings</vt:lpstr>
      <vt:lpstr>WLCG-powerpoint-template_2013</vt:lpstr>
      <vt:lpstr>Custom Design</vt:lpstr>
      <vt:lpstr>Status of reference workloads, packaging and benchmarking</vt:lpstr>
      <vt:lpstr>HS06 obsolescence</vt:lpstr>
      <vt:lpstr>SPEC CPU2017 vs HS06</vt:lpstr>
      <vt:lpstr>SPEC CPU2017 vs HS06 (64bit)n WLCG</vt:lpstr>
      <vt:lpstr>Workloads provided by experiments</vt:lpstr>
      <vt:lpstr>Summary of performance metrics</vt:lpstr>
      <vt:lpstr>Trident - Core Performance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Quantitative comparison</vt:lpstr>
      <vt:lpstr>Hierarchical clustering</vt:lpstr>
      <vt:lpstr>Benchmark requirements</vt:lpstr>
      <vt:lpstr>Current status of benchmark</vt:lpstr>
      <vt:lpstr>Advantage of standalone containers</vt:lpstr>
      <vt:lpstr>Debugging and validation</vt:lpstr>
      <vt:lpstr>Status of the activity</vt:lpstr>
      <vt:lpstr>Bring the experiments know-how in the WG</vt:lpstr>
      <vt:lpstr>Not only the docker container</vt:lpstr>
      <vt:lpstr>Consolidating the project management</vt:lpstr>
      <vt:lpstr>Reference</vt:lpstr>
      <vt:lpstr>Open Access</vt:lpstr>
      <vt:lpstr>Next Steps</vt:lpstr>
      <vt:lpstr>Conclusions</vt:lpstr>
      <vt:lpstr>BAC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reference workloads, packaging and benchmarking</dc:title>
  <dc:creator>Andrea Sciaba</dc:creator>
  <cp:lastModifiedBy>Michele Michelotto</cp:lastModifiedBy>
  <cp:revision>58</cp:revision>
  <dcterms:created xsi:type="dcterms:W3CDTF">2019-03-13T18:04:45Z</dcterms:created>
  <dcterms:modified xsi:type="dcterms:W3CDTF">2019-03-27T18:51:09Z</dcterms:modified>
</cp:coreProperties>
</file>