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5"/>
  </p:notesMasterIdLst>
  <p:sldIdLst>
    <p:sldId id="256" r:id="rId2"/>
    <p:sldId id="259" r:id="rId3"/>
    <p:sldId id="263" r:id="rId4"/>
    <p:sldId id="292" r:id="rId5"/>
    <p:sldId id="288" r:id="rId6"/>
    <p:sldId id="323" r:id="rId7"/>
    <p:sldId id="327" r:id="rId8"/>
    <p:sldId id="319" r:id="rId9"/>
    <p:sldId id="320" r:id="rId10"/>
    <p:sldId id="340" r:id="rId11"/>
    <p:sldId id="273" r:id="rId12"/>
    <p:sldId id="322" r:id="rId13"/>
    <p:sldId id="350" r:id="rId14"/>
    <p:sldId id="310" r:id="rId15"/>
    <p:sldId id="312" r:id="rId16"/>
    <p:sldId id="267" r:id="rId17"/>
    <p:sldId id="301" r:id="rId18"/>
    <p:sldId id="300" r:id="rId19"/>
    <p:sldId id="302" r:id="rId20"/>
    <p:sldId id="270" r:id="rId21"/>
    <p:sldId id="266" r:id="rId22"/>
    <p:sldId id="290" r:id="rId23"/>
    <p:sldId id="272" r:id="rId24"/>
    <p:sldId id="279" r:id="rId25"/>
    <p:sldId id="284" r:id="rId26"/>
    <p:sldId id="281" r:id="rId27"/>
    <p:sldId id="286" r:id="rId28"/>
    <p:sldId id="304" r:id="rId29"/>
    <p:sldId id="324" r:id="rId30"/>
    <p:sldId id="329" r:id="rId31"/>
    <p:sldId id="330" r:id="rId32"/>
    <p:sldId id="325" r:id="rId33"/>
    <p:sldId id="262" r:id="rId34"/>
    <p:sldId id="346" r:id="rId35"/>
    <p:sldId id="353" r:id="rId36"/>
    <p:sldId id="306" r:id="rId37"/>
    <p:sldId id="316" r:id="rId38"/>
    <p:sldId id="331" r:id="rId39"/>
    <p:sldId id="347" r:id="rId40"/>
    <p:sldId id="341" r:id="rId41"/>
    <p:sldId id="351" r:id="rId42"/>
    <p:sldId id="342" r:id="rId43"/>
    <p:sldId id="352" r:id="rId44"/>
    <p:sldId id="333" r:id="rId45"/>
    <p:sldId id="334" r:id="rId46"/>
    <p:sldId id="348" r:id="rId47"/>
    <p:sldId id="336" r:id="rId48"/>
    <p:sldId id="294" r:id="rId49"/>
    <p:sldId id="295" r:id="rId50"/>
    <p:sldId id="337" r:id="rId51"/>
    <p:sldId id="338" r:id="rId52"/>
    <p:sldId id="343" r:id="rId53"/>
    <p:sldId id="344" r:id="rId5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6082"/>
    <a:srgbClr val="AC0000"/>
    <a:srgbClr val="A8A400"/>
    <a:srgbClr val="5F944E"/>
    <a:srgbClr val="7EB26D"/>
    <a:srgbClr val="0033A0"/>
    <a:srgbClr val="AFD2FF"/>
    <a:srgbClr val="F7F8FA"/>
    <a:srgbClr val="8FCB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202B0CA-FC54-4496-8BCA-5EF66A818D29}" styleName="Stile 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-1032" y="-264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A9DAD9-4D87-4B48-A29F-D8D6B8FD43ED}" type="datetimeFigureOut">
              <a:rPr lang="it-IT" smtClean="0"/>
              <a:t>27/03/2019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69355-7E86-491D-9006-6C687990A12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2808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16.5 PB total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69355-7E86-491D-9006-6C687990A123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9380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Operating Stratum 0, CERN Stratum 1, and CERN's Squid hierarchy</a:t>
            </a:r>
            <a:endParaRPr lang="it-IT" sz="120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D69355-7E86-491D-9006-6C687990A123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5387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1770"/>
            <a:ext cx="8226854" cy="705332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57200" y="818883"/>
            <a:ext cx="8229600" cy="3348000"/>
          </a:xfrm>
        </p:spPr>
        <p:txBody>
          <a:bodyPr/>
          <a:lstStyle>
            <a:lvl1pPr marL="288000" indent="-288000">
              <a:buFont typeface="Wingdings" pitchFamily="2" charset="2"/>
              <a:buChar char="§"/>
              <a:defRPr>
                <a:solidFill>
                  <a:srgbClr val="000000"/>
                </a:solidFill>
              </a:defRPr>
            </a:lvl1pPr>
            <a:lvl2pPr marL="720000" indent="-288000">
              <a:buFont typeface="Wingdings" pitchFamily="2" charset="2"/>
              <a:buChar char="Ø"/>
              <a:defRPr>
                <a:solidFill>
                  <a:srgbClr val="000000"/>
                </a:solidFill>
              </a:defRPr>
            </a:lvl2pPr>
            <a:lvl3pPr marL="1080000" indent="-288000">
              <a:buFont typeface="Wingdings" pitchFamily="2" charset="2"/>
              <a:buChar char="ü"/>
              <a:defRPr>
                <a:solidFill>
                  <a:srgbClr val="000000"/>
                </a:solidFill>
              </a:defRPr>
            </a:lvl3pPr>
            <a:lvl4pPr marL="1440000" indent="-288000"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4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smtClean="0"/>
              <a:t>Third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smtClean="0"/>
              <a:t>Fourth </a:t>
            </a:r>
            <a:r>
              <a:rPr lang="fr-CH" dirty="0" err="1" smtClean="0"/>
              <a:t>level</a:t>
            </a:r>
            <a:endParaRPr lang="fr-CH" dirty="0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cxnSp>
        <p:nvCxnSpPr>
          <p:cNvPr id="10" name="Connettore 1 9"/>
          <p:cNvCxnSpPr/>
          <p:nvPr userDrawn="1"/>
        </p:nvCxnSpPr>
        <p:spPr>
          <a:xfrm flipH="1">
            <a:off x="459000" y="676656"/>
            <a:ext cx="8226000" cy="0"/>
          </a:xfrm>
          <a:prstGeom prst="line">
            <a:avLst/>
          </a:prstGeom>
          <a:ln w="12700">
            <a:solidFill>
              <a:srgbClr val="0055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indico.cern.ch/event/788039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ern.service-now.com/service-portal/view-outage.do?n=OTG0048585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jp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21.png"/><Relationship Id="rId9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17.png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4" Type="http://schemas.openxmlformats.org/officeDocument/2006/relationships/image" Target="../media/image38.gif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6.png"/><Relationship Id="rId3" Type="http://schemas.openxmlformats.org/officeDocument/2006/relationships/hyperlink" Target="https://github.com/cernbox/uboxed" TargetMode="External"/><Relationship Id="rId7" Type="http://schemas.openxmlformats.org/officeDocument/2006/relationships/image" Target="../media/image71.png"/><Relationship Id="rId12" Type="http://schemas.openxmlformats.org/officeDocument/2006/relationships/image" Target="../media/image75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11" Type="http://schemas.openxmlformats.org/officeDocument/2006/relationships/image" Target="../media/image17.pn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4" Type="http://schemas.openxmlformats.org/officeDocument/2006/relationships/hyperlink" Target="https://github.com/cernbox/kuboxed" TargetMode="External"/><Relationship Id="rId9" Type="http://schemas.openxmlformats.org/officeDocument/2006/relationships/image" Target="../media/image7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cs3community.org/" TargetMode="External"/><Relationship Id="rId4" Type="http://schemas.openxmlformats.org/officeDocument/2006/relationships/hyperlink" Target="http://cs3.infn.it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82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5" Type="http://schemas.openxmlformats.org/officeDocument/2006/relationships/image" Target="../media/image32.png"/><Relationship Id="rId4" Type="http://schemas.openxmlformats.org/officeDocument/2006/relationships/image" Target="../media/image8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76.png"/><Relationship Id="rId7" Type="http://schemas.openxmlformats.org/officeDocument/2006/relationships/image" Target="../media/image85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5" Type="http://schemas.openxmlformats.org/officeDocument/2006/relationships/image" Target="../media/image32.png"/><Relationship Id="rId4" Type="http://schemas.openxmlformats.org/officeDocument/2006/relationships/image" Target="../media/image81.png"/><Relationship Id="rId9" Type="http://schemas.openxmlformats.org/officeDocument/2006/relationships/image" Target="../media/image8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9.jpeg"/><Relationship Id="rId4" Type="http://schemas.microsoft.com/office/2007/relationships/hdphoto" Target="../media/hdphoto1.wdp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775181/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17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jpeg"/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jpeg"/><Relationship Id="rId11" Type="http://schemas.openxmlformats.org/officeDocument/2006/relationships/image" Target="../media/image108.png"/><Relationship Id="rId5" Type="http://schemas.openxmlformats.org/officeDocument/2006/relationships/image" Target="../media/image102.png"/><Relationship Id="rId10" Type="http://schemas.openxmlformats.org/officeDocument/2006/relationships/image" Target="../media/image107.png"/><Relationship Id="rId4" Type="http://schemas.openxmlformats.org/officeDocument/2006/relationships/image" Target="../media/image101.png"/><Relationship Id="rId9" Type="http://schemas.openxmlformats.org/officeDocument/2006/relationships/image" Target="../media/image10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cs3community.org/" TargetMode="External"/><Relationship Id="rId4" Type="http://schemas.openxmlformats.org/officeDocument/2006/relationships/hyperlink" Target="http://cs3.infn.it/" TargetMode="Externa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75181/contributions/3285864/attachments/1789658/2915161/EOS_Workshop_-_Status_report_of_eosxd.pd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775181/contributions/3286834/attachments/1789812/2915402/namespace.pdf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ds.cern.ch/record/266830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-295275" y="-1699448"/>
            <a:ext cx="3390672" cy="77867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0" dirty="0" smtClean="0">
                <a:solidFill>
                  <a:srgbClr val="AFD2FF"/>
                </a:solidFill>
                <a:latin typeface="Gill Sans MT" pitchFamily="34" charset="0"/>
              </a:rPr>
              <a:t>2</a:t>
            </a:r>
            <a:endParaRPr lang="it-IT" sz="50000" dirty="0">
              <a:solidFill>
                <a:srgbClr val="AFD2FF"/>
              </a:solidFill>
              <a:latin typeface="Gill Sans MT" pitchFamily="34" charset="0"/>
            </a:endParaRPr>
          </a:p>
        </p:txBody>
      </p:sp>
      <p:pic>
        <p:nvPicPr>
          <p:cNvPr id="4098" name="Picture 2" descr="E:\CERNBox\CERN_PresentationPack\Loghi\cernbox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166" y="621069"/>
            <a:ext cx="2022671" cy="65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egnaposto data 2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14" name="Segnaposto piè di pagina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1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Titolo 6"/>
          <p:cNvSpPr>
            <a:spLocks noGrp="1"/>
          </p:cNvSpPr>
          <p:nvPr>
            <p:ph type="title"/>
          </p:nvPr>
        </p:nvSpPr>
        <p:spPr>
          <a:xfrm>
            <a:off x="2771775" y="1971434"/>
            <a:ext cx="6520095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General Purpose Storage</a:t>
            </a:r>
            <a:endParaRPr lang="it-IT" dirty="0"/>
          </a:p>
        </p:txBody>
      </p:sp>
      <p:sp>
        <p:nvSpPr>
          <p:cNvPr id="16" name="Rettangolo 15"/>
          <p:cNvSpPr/>
          <p:nvPr/>
        </p:nvSpPr>
        <p:spPr>
          <a:xfrm>
            <a:off x="2771776" y="2787134"/>
            <a:ext cx="38942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dirty="0" smtClean="0"/>
              <a:t>AFS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 smtClean="0"/>
              <a:t>CERNBox</a:t>
            </a:r>
            <a:endParaRPr lang="it-IT" sz="2000" dirty="0"/>
          </a:p>
        </p:txBody>
      </p:sp>
      <p:pic>
        <p:nvPicPr>
          <p:cNvPr id="10" name="Picture 2" descr="E:\CERNBox\CERN_PresentationPack\Loghi\af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77" y="104164"/>
            <a:ext cx="86468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09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AFS: Phase-Out Update</a:t>
            </a:r>
            <a:endParaRPr lang="en-US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Seriously delayed, </a:t>
            </a:r>
            <a:r>
              <a:rPr lang="en-US" sz="1800" dirty="0"/>
              <a:t>but now restarting</a:t>
            </a:r>
          </a:p>
          <a:p>
            <a:pPr lvl="1"/>
            <a:r>
              <a:rPr lang="en-US" sz="1400" dirty="0"/>
              <a:t>EOS </a:t>
            </a:r>
            <a:r>
              <a:rPr lang="en-US" sz="1400" dirty="0" err="1" smtClean="0"/>
              <a:t>FuseX</a:t>
            </a:r>
            <a:r>
              <a:rPr lang="en-US" sz="1400" dirty="0" smtClean="0"/>
              <a:t> </a:t>
            </a:r>
            <a:r>
              <a:rPr lang="en-US" sz="1400" dirty="0"/>
              <a:t>+ new </a:t>
            </a:r>
            <a:r>
              <a:rPr lang="en-US" sz="1400" dirty="0" err="1" smtClean="0"/>
              <a:t>QuarkDB</a:t>
            </a:r>
            <a:r>
              <a:rPr lang="en-US" sz="1400" dirty="0" smtClean="0"/>
              <a:t> namespace available</a:t>
            </a:r>
            <a:endParaRPr lang="en-US" sz="1400" dirty="0"/>
          </a:p>
          <a:p>
            <a:pPr lvl="1"/>
            <a:endParaRPr lang="en-US" sz="1400" dirty="0"/>
          </a:p>
          <a:p>
            <a:r>
              <a:rPr lang="en-US" sz="1800" dirty="0" smtClean="0"/>
              <a:t>Still </a:t>
            </a:r>
            <a:r>
              <a:rPr lang="en-US" sz="1800" dirty="0"/>
              <a:t>aiming to have AFS </a:t>
            </a:r>
            <a:r>
              <a:rPr lang="en-US" sz="1800" dirty="0" smtClean="0"/>
              <a:t>off </a:t>
            </a:r>
            <a:r>
              <a:rPr lang="en-US" sz="1800" dirty="0"/>
              <a:t>before </a:t>
            </a:r>
            <a:r>
              <a:rPr lang="en-US" sz="1800" dirty="0" smtClean="0"/>
              <a:t>RUN3</a:t>
            </a:r>
          </a:p>
          <a:p>
            <a:pPr lvl="1"/>
            <a:endParaRPr lang="en-US" sz="1000" dirty="0"/>
          </a:p>
          <a:p>
            <a:r>
              <a:rPr lang="en-US" sz="1800" dirty="0" smtClean="0"/>
              <a:t>Need </a:t>
            </a:r>
            <a:r>
              <a:rPr lang="en-US" sz="1800" dirty="0"/>
              <a:t>major progress on AFS </a:t>
            </a:r>
            <a:r>
              <a:rPr lang="en-US" sz="1800" dirty="0" err="1"/>
              <a:t>phaseout</a:t>
            </a:r>
            <a:r>
              <a:rPr lang="en-US" sz="1800" dirty="0"/>
              <a:t> in 2019</a:t>
            </a:r>
          </a:p>
          <a:p>
            <a:pPr lvl="1"/>
            <a:r>
              <a:rPr lang="en-US" sz="1400" dirty="0" smtClean="0"/>
              <a:t>E.g., /</a:t>
            </a:r>
            <a:r>
              <a:rPr lang="en-US" sz="1400" dirty="0" err="1"/>
              <a:t>afs</a:t>
            </a:r>
            <a:r>
              <a:rPr lang="en-US" sz="1400" dirty="0"/>
              <a:t>/cern.ch/</a:t>
            </a:r>
            <a:r>
              <a:rPr lang="en-US" sz="1400" dirty="0" err="1"/>
              <a:t>sw</a:t>
            </a:r>
            <a:r>
              <a:rPr lang="en-US" sz="1400" dirty="0"/>
              <a:t>/</a:t>
            </a:r>
            <a:r>
              <a:rPr lang="en-US" sz="1400" dirty="0" err="1"/>
              <a:t>lcg</a:t>
            </a:r>
            <a:r>
              <a:rPr lang="en-US" sz="1400" dirty="0"/>
              <a:t> inaccessible (use CVMFS)</a:t>
            </a:r>
          </a:p>
          <a:p>
            <a:pPr lvl="1"/>
            <a:r>
              <a:rPr lang="en-US" sz="1400" dirty="0" smtClean="0"/>
              <a:t>Major cleanups, e.g., by </a:t>
            </a:r>
            <a:r>
              <a:rPr lang="en-US" sz="1400" dirty="0"/>
              <a:t>LHCB, CMS</a:t>
            </a:r>
          </a:p>
          <a:p>
            <a:pPr lvl="1"/>
            <a:r>
              <a:rPr lang="en-US" sz="1400" dirty="0" smtClean="0"/>
              <a:t>Will </a:t>
            </a:r>
            <a:r>
              <a:rPr lang="en-US" sz="1400" dirty="0"/>
              <a:t>auto-archive </a:t>
            </a:r>
            <a:r>
              <a:rPr lang="en-US" sz="1400" dirty="0" smtClean="0"/>
              <a:t>“dormant</a:t>
            </a:r>
            <a:r>
              <a:rPr lang="en-US" sz="1400" dirty="0"/>
              <a:t>" project areas</a:t>
            </a:r>
            <a:endParaRPr lang="en-US" sz="9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7" name="CustomShape 8"/>
          <p:cNvSpPr/>
          <p:nvPr/>
        </p:nvSpPr>
        <p:spPr>
          <a:xfrm>
            <a:off x="1872000" y="3719541"/>
            <a:ext cx="5400000" cy="576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14000"/>
              </a:lnSpc>
            </a:pPr>
            <a:r>
              <a:rPr lang="en-US" sz="1200" b="1" dirty="0" smtClean="0"/>
              <a:t>See </a:t>
            </a:r>
            <a:r>
              <a:rPr lang="en-US" sz="1200" b="1" dirty="0"/>
              <a:t>coordination meeting </a:t>
            </a:r>
            <a:r>
              <a:rPr lang="en-US" sz="1200" b="1" dirty="0" smtClean="0"/>
              <a:t>2019-01-25:</a:t>
            </a:r>
            <a:endParaRPr lang="en-US" sz="1200" b="1" dirty="0"/>
          </a:p>
          <a:p>
            <a:pPr algn="ctr">
              <a:lnSpc>
                <a:spcPct val="114000"/>
              </a:lnSpc>
            </a:pPr>
            <a:r>
              <a:rPr lang="en-US" sz="1200" spc="-1" dirty="0">
                <a:solidFill>
                  <a:srgbClr val="000000"/>
                </a:solidFill>
                <a:ea typeface="DejaVu Sans"/>
                <a:hlinkClick r:id="rId2"/>
              </a:rPr>
              <a:t>https://indico.cern.ch/event/788039/</a:t>
            </a:r>
            <a:endParaRPr lang="en-US" sz="1200" spc="-1" dirty="0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48" name="Picture 2" descr="E:\CERNBox\CERN_PresentationPack\Loghi\af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77" y="104164"/>
            <a:ext cx="86468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22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AFS: 2</a:t>
            </a:r>
            <a:r>
              <a:rPr lang="en-US" baseline="30000" dirty="0" smtClean="0"/>
              <a:t>nd</a:t>
            </a:r>
            <a:r>
              <a:rPr lang="en-US" dirty="0" smtClean="0"/>
              <a:t> External Disconnection Test</a:t>
            </a:r>
            <a:endParaRPr lang="en-US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FYI - </a:t>
            </a:r>
            <a:r>
              <a:rPr lang="en-US" sz="1800" dirty="0" smtClean="0"/>
              <a:t>Might affect </a:t>
            </a:r>
            <a:r>
              <a:rPr lang="en-US" sz="1800" dirty="0"/>
              <a:t>other </a:t>
            </a:r>
            <a:r>
              <a:rPr lang="en-US" sz="1800" dirty="0" err="1" smtClean="0"/>
              <a:t>HEPiX</a:t>
            </a:r>
            <a:r>
              <a:rPr lang="en-US" sz="1800" dirty="0" smtClean="0"/>
              <a:t> sites</a:t>
            </a:r>
          </a:p>
          <a:p>
            <a:pPr lvl="1"/>
            <a:endParaRPr lang="en-US" sz="1400" dirty="0"/>
          </a:p>
          <a:p>
            <a:r>
              <a:rPr lang="en-US" sz="1800" dirty="0" smtClean="0"/>
              <a:t>Test: No </a:t>
            </a:r>
            <a:r>
              <a:rPr lang="en-US" sz="1800" dirty="0"/>
              <a:t>access to CERN AFS </a:t>
            </a:r>
            <a:r>
              <a:rPr lang="en-US" sz="1800" dirty="0" smtClean="0"/>
              <a:t>service</a:t>
            </a:r>
            <a:br>
              <a:rPr lang="en-US" sz="1800" dirty="0" smtClean="0"/>
            </a:br>
            <a:r>
              <a:rPr lang="en-US" sz="1800" dirty="0" smtClean="0"/>
              <a:t>from </a:t>
            </a:r>
            <a:r>
              <a:rPr lang="it-IT" sz="1800" dirty="0" smtClean="0"/>
              <a:t>non-CERN </a:t>
            </a:r>
            <a:r>
              <a:rPr lang="it-IT" sz="1800" dirty="0"/>
              <a:t>networks</a:t>
            </a:r>
          </a:p>
          <a:p>
            <a:pPr lvl="1"/>
            <a:r>
              <a:rPr lang="en-US" sz="1400" dirty="0" smtClean="0"/>
              <a:t>Affects </a:t>
            </a:r>
            <a:r>
              <a:rPr lang="en-US" sz="1400" dirty="0"/>
              <a:t>eternal use of all </a:t>
            </a:r>
            <a:r>
              <a:rPr lang="en-US" sz="1400" dirty="0" smtClean="0"/>
              <a:t>AFS areas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homedirs</a:t>
            </a:r>
            <a:r>
              <a:rPr lang="en-US" sz="1400" dirty="0" smtClean="0"/>
              <a:t>, workspace, project space)</a:t>
            </a:r>
          </a:p>
          <a:p>
            <a:pPr lvl="1"/>
            <a:r>
              <a:rPr lang="en-US" sz="1400" dirty="0" smtClean="0"/>
              <a:t>Goals</a:t>
            </a:r>
            <a:r>
              <a:rPr lang="en-US" sz="1400" dirty="0"/>
              <a:t>: </a:t>
            </a:r>
            <a:r>
              <a:rPr lang="en-US" sz="1400" dirty="0" smtClean="0"/>
              <a:t>Flush unknown </a:t>
            </a:r>
            <a:r>
              <a:rPr lang="en-US" sz="1400" dirty="0"/>
              <a:t>AFS </a:t>
            </a:r>
            <a:r>
              <a:rPr lang="en-US" sz="1400" dirty="0" smtClean="0"/>
              <a:t>dependencies</a:t>
            </a:r>
          </a:p>
          <a:p>
            <a:pPr lvl="1"/>
            <a:endParaRPr lang="en-US" sz="1400" dirty="0"/>
          </a:p>
          <a:p>
            <a:r>
              <a:rPr lang="en-US" sz="1800" dirty="0" smtClean="0"/>
              <a:t>Start</a:t>
            </a:r>
            <a:r>
              <a:rPr lang="en-US" sz="1800" dirty="0"/>
              <a:t>: Wed April 3rd 2019 09:00 </a:t>
            </a:r>
            <a:r>
              <a:rPr lang="en-US" sz="1800" dirty="0" smtClean="0"/>
              <a:t>CET</a:t>
            </a:r>
            <a:endParaRPr lang="en-US" sz="1800" dirty="0"/>
          </a:p>
          <a:p>
            <a:r>
              <a:rPr lang="en-US" sz="1800" dirty="0" smtClean="0"/>
              <a:t>Duration: 1 week</a:t>
            </a:r>
            <a:endParaRPr lang="en-US" sz="18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170" name="Picture 2" descr="E:\CERNBox\CERN_PresentationPack\Loghi\af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77" y="104164"/>
            <a:ext cx="86468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po 9"/>
          <p:cNvGrpSpPr/>
          <p:nvPr/>
        </p:nvGrpSpPr>
        <p:grpSpPr>
          <a:xfrm>
            <a:off x="4819115" y="790575"/>
            <a:ext cx="4110923" cy="3581400"/>
            <a:chOff x="4819115" y="790575"/>
            <a:chExt cx="4110923" cy="3581400"/>
          </a:xfrm>
        </p:grpSpPr>
        <p:pic>
          <p:nvPicPr>
            <p:cNvPr id="8195" name="Picture 3" descr="E:\Downloads\domainpie__external_20190227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7" t="8333" r="12269" b="18866"/>
            <a:stretch/>
          </p:blipFill>
          <p:spPr bwMode="auto">
            <a:xfrm>
              <a:off x="4819115" y="790575"/>
              <a:ext cx="4110923" cy="3581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ttangolo 5"/>
            <p:cNvSpPr/>
            <p:nvPr/>
          </p:nvSpPr>
          <p:spPr>
            <a:xfrm>
              <a:off x="8557667" y="4097350"/>
              <a:ext cx="372371" cy="2746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4" name="CustomShape 8"/>
          <p:cNvSpPr/>
          <p:nvPr/>
        </p:nvSpPr>
        <p:spPr>
          <a:xfrm>
            <a:off x="585150" y="3767166"/>
            <a:ext cx="4320000" cy="576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14000"/>
              </a:lnSpc>
            </a:pPr>
            <a:r>
              <a:rPr lang="en-US" sz="1200" b="1" dirty="0" smtClean="0"/>
              <a:t>Announce on CERN IT - Service </a:t>
            </a:r>
            <a:r>
              <a:rPr lang="en-US" sz="1200" b="1" dirty="0"/>
              <a:t>Status </a:t>
            </a:r>
            <a:r>
              <a:rPr lang="en-US" sz="1200" b="1" dirty="0" smtClean="0"/>
              <a:t>Board:</a:t>
            </a:r>
            <a:r>
              <a:rPr lang="en-US" sz="1200" b="1" dirty="0"/>
              <a:t/>
            </a:r>
            <a:br>
              <a:rPr lang="en-US" sz="1200" b="1" dirty="0"/>
            </a:br>
            <a:r>
              <a:rPr lang="en-US" sz="1200" spc="-1" dirty="0" smtClean="0">
                <a:solidFill>
                  <a:srgbClr val="000000"/>
                </a:solidFill>
                <a:ea typeface="DejaVu Sans"/>
                <a:hlinkClick r:id="rId4"/>
              </a:rPr>
              <a:t>OTG0048585</a:t>
            </a:r>
            <a:endParaRPr lang="en-US" sz="1200" spc="-1" dirty="0">
              <a:solidFill>
                <a:srgbClr val="000000"/>
              </a:solidFill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4964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1"/>
          <p:cNvSpPr/>
          <p:nvPr/>
        </p:nvSpPr>
        <p:spPr>
          <a:xfrm>
            <a:off x="4564268" y="790575"/>
            <a:ext cx="4168114" cy="975170"/>
          </a:xfrm>
          <a:prstGeom prst="rect">
            <a:avLst/>
          </a:prstGeom>
          <a:solidFill>
            <a:srgbClr val="CDD2D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r>
              <a:rPr lang="en-US" sz="1200" spc="-1" dirty="0" smtClean="0">
                <a:solidFill>
                  <a:srgbClr val="000000"/>
                </a:solidFill>
                <a:ea typeface="DejaVu Sans"/>
              </a:rPr>
              <a:t>Available for all CERN user: 1 TB, 1 M files</a:t>
            </a: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r>
              <a:rPr lang="en-US" sz="1200" spc="-1" dirty="0" smtClean="0">
                <a:solidFill>
                  <a:srgbClr val="000000"/>
                </a:solidFill>
                <a:ea typeface="DejaVu Sans"/>
              </a:rPr>
              <a:t>Ubiquitous file access: Web, mobile, sync to your laptop</a:t>
            </a: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r>
              <a:rPr lang="en-US" sz="1200" spc="-1" dirty="0" smtClean="0">
                <a:solidFill>
                  <a:srgbClr val="000000"/>
                </a:solidFill>
                <a:ea typeface="DejaVu Sans"/>
              </a:rPr>
              <a:t>Not only physicists: engineers, administration, …</a:t>
            </a:r>
            <a:endParaRPr lang="en-GB" sz="1200" dirty="0"/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r>
              <a:rPr lang="en-GB" sz="1200" spc="-1" dirty="0" smtClean="0">
                <a:solidFill>
                  <a:srgbClr val="000000"/>
                </a:solidFill>
                <a:ea typeface="DejaVu Sans"/>
              </a:rPr>
              <a:t>More than 80k shares across all departments</a:t>
            </a:r>
            <a:endParaRPr lang="en-US" sz="1200" spc="-1" dirty="0">
              <a:solidFill>
                <a:srgbClr val="000000"/>
              </a:solidFill>
              <a:ea typeface="DejaVu Sans"/>
            </a:endParaRPr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CERNBox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40" name="Table"/>
          <p:cNvGraphicFramePr/>
          <p:nvPr>
            <p:extLst>
              <p:ext uri="{D42A27DB-BD31-4B8C-83A1-F6EECF244321}">
                <p14:modId xmlns:p14="http://schemas.microsoft.com/office/powerpoint/2010/main" val="1339018295"/>
              </p:ext>
            </p:extLst>
          </p:nvPr>
        </p:nvGraphicFramePr>
        <p:xfrm>
          <a:off x="4564268" y="1904433"/>
          <a:ext cx="4168114" cy="2422961"/>
        </p:xfrm>
        <a:graphic>
          <a:graphicData uri="http://schemas.openxmlformats.org/drawingml/2006/table">
            <a:tbl>
              <a:tblPr firstRow="1" firstCol="1" bandRow="1">
                <a:tableStyleId>{5202B0CA-FC54-4496-8BCA-5EF66A818D29}</a:tableStyleId>
              </a:tblPr>
              <a:tblGrid>
                <a:gridCol w="8101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4488">
                  <a:extLst>
                    <a:ext uri="{9D8B030D-6E8A-4147-A177-3AD203B41FA5}">
                      <a16:colId xmlns="" xmlns:a16="http://schemas.microsoft.com/office/drawing/2014/main" val="308822764"/>
                    </a:ext>
                  </a:extLst>
                </a:gridCol>
                <a:gridCol w="7044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04488">
                  <a:extLst>
                    <a:ext uri="{9D8B030D-6E8A-4147-A177-3AD203B41FA5}">
                      <a16:colId xmlns="" xmlns:a16="http://schemas.microsoft.com/office/drawing/2014/main" val="2985972143"/>
                    </a:ext>
                  </a:extLst>
                </a:gridCol>
                <a:gridCol w="704488"/>
                <a:gridCol w="540000"/>
              </a:tblGrid>
              <a:tr h="324000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endParaRPr sz="900" b="0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1" cap="none" spc="0" dirty="0" smtClean="0">
                          <a:ln w="0"/>
                          <a:solidFill>
                            <a:schemeClr val="bg1"/>
                          </a:solidFill>
                          <a:effectLst/>
                        </a:rPr>
                        <a:t>Jan 2016</a:t>
                      </a:r>
                      <a:endParaRPr sz="1000" b="1" i="0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000" b="1" cap="none" spc="0" dirty="0">
                          <a:ln w="0"/>
                          <a:solidFill>
                            <a:schemeClr val="bg1"/>
                          </a:solidFill>
                          <a:effectLst/>
                        </a:rPr>
                        <a:t>Jan 2017</a:t>
                      </a:r>
                      <a:endParaRPr sz="1000" b="1" i="0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1" cap="none" spc="0" dirty="0" smtClean="0">
                          <a:ln w="0"/>
                          <a:solidFill>
                            <a:schemeClr val="bg1"/>
                          </a:solidFill>
                          <a:effectLst/>
                        </a:rPr>
                        <a:t>Jan 2018</a:t>
                      </a:r>
                      <a:endParaRPr sz="1000" b="1" i="0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1" cap="none" spc="0" dirty="0" smtClean="0">
                          <a:ln w="0"/>
                          <a:solidFill>
                            <a:schemeClr val="bg1"/>
                          </a:solidFill>
                          <a:effectLst/>
                        </a:rPr>
                        <a:t>Jan 2019</a:t>
                      </a:r>
                      <a:endParaRPr lang="en-US" sz="1000" b="1" i="0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endParaRPr lang="en-US" sz="1000" b="1" i="0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4451"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050" b="1" cap="none" spc="0" dirty="0">
                          <a:ln w="0"/>
                          <a:effectLst/>
                        </a:rPr>
                        <a:t>Users</a:t>
                      </a:r>
                      <a:endParaRPr sz="1050" b="1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000" dirty="0" smtClean="0">
                          <a:effectLst/>
                        </a:rPr>
                        <a:t>4074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cap="none" spc="0" dirty="0" smtClean="0">
                          <a:ln w="0"/>
                          <a:effectLst/>
                        </a:rPr>
                        <a:t>8411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cap="none" spc="0" dirty="0" smtClean="0">
                          <a:ln w="0"/>
                          <a:effectLst/>
                        </a:rPr>
                        <a:t>12686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0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16000</a:t>
                      </a:r>
                      <a:endParaRPr sz="1000" b="0" i="0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1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+26%</a:t>
                      </a:r>
                      <a:endParaRPr sz="1000" b="0" i="1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3500" marR="63500" marT="63500" marB="635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4451"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50" b="1" cap="none" spc="0" dirty="0" smtClean="0">
                          <a:ln w="0"/>
                          <a:effectLst/>
                        </a:rPr>
                        <a:t>Files</a:t>
                      </a:r>
                      <a:endParaRPr sz="1050" b="1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000" dirty="0" smtClean="0">
                          <a:effectLst/>
                        </a:rPr>
                        <a:t>55 Million</a:t>
                      </a:r>
                      <a:endParaRPr lang="en-GB" sz="1000" b="1" i="1" dirty="0" smtClean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000" cap="none" spc="0" dirty="0">
                          <a:ln w="0"/>
                          <a:effectLst/>
                        </a:rPr>
                        <a:t>176 Million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cap="none" spc="0" dirty="0" smtClean="0">
                          <a:ln w="0"/>
                          <a:effectLst/>
                        </a:rPr>
                        <a:t>470</a:t>
                      </a:r>
                      <a:r>
                        <a:rPr lang="en-US" sz="1000" cap="none" spc="0" baseline="0" dirty="0" smtClean="0">
                          <a:ln w="0"/>
                          <a:effectLst/>
                        </a:rPr>
                        <a:t> Million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0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1.1 Billion</a:t>
                      </a:r>
                      <a:endParaRPr sz="1000" b="0" i="0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1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+134%</a:t>
                      </a:r>
                      <a:endParaRPr sz="1000" b="0" i="1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3500" marR="63500" marT="63500" marB="635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64451"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50" b="1" cap="none" spc="0" dirty="0" err="1" smtClean="0">
                          <a:ln w="0"/>
                          <a:effectLst/>
                        </a:rPr>
                        <a:t>Dirs</a:t>
                      </a:r>
                      <a:endParaRPr sz="1050" b="1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000" dirty="0" smtClean="0">
                          <a:effectLst/>
                        </a:rPr>
                        <a:t>7.2 Million</a:t>
                      </a:r>
                      <a:endParaRPr lang="en-GB" sz="1000" b="1" i="1" dirty="0" smtClean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000" cap="none" spc="0" dirty="0">
                          <a:ln w="0"/>
                          <a:effectLst/>
                        </a:rPr>
                        <a:t>19 Million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cap="none" spc="0" dirty="0" smtClean="0">
                          <a:ln w="0"/>
                          <a:effectLst/>
                        </a:rPr>
                        <a:t>34 Million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0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53 Million</a:t>
                      </a:r>
                      <a:endParaRPr sz="1000" b="0" i="0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1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+56%</a:t>
                      </a:r>
                      <a:endParaRPr sz="1000" b="0" i="1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3500" marR="63500" marT="63500" marB="635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05608"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050" b="1" cap="none" spc="0" dirty="0" smtClean="0">
                          <a:ln w="0"/>
                          <a:effectLst/>
                        </a:rPr>
                        <a:t>Raw </a:t>
                      </a:r>
                      <a:r>
                        <a:rPr lang="en-US" sz="1050" b="1" cap="none" spc="0" dirty="0" smtClean="0">
                          <a:ln w="0"/>
                          <a:effectLst/>
                        </a:rPr>
                        <a:t>S</a:t>
                      </a:r>
                      <a:r>
                        <a:rPr sz="1050" b="1" cap="none" spc="0" dirty="0" smtClean="0">
                          <a:ln w="0"/>
                          <a:effectLst/>
                        </a:rPr>
                        <a:t>pace</a:t>
                      </a:r>
                      <a:r>
                        <a:rPr lang="en-US" sz="1050" b="1" cap="none" spc="0" dirty="0" smtClean="0">
                          <a:ln w="0"/>
                          <a:effectLst/>
                        </a:rPr>
                        <a:t/>
                      </a:r>
                      <a:br>
                        <a:rPr lang="en-US" sz="1050" b="1" cap="none" spc="0" dirty="0" smtClean="0">
                          <a:ln w="0"/>
                          <a:effectLst/>
                        </a:rPr>
                      </a:br>
                      <a:r>
                        <a:rPr lang="en-US" sz="1050" b="1" cap="none" spc="0" dirty="0" smtClean="0">
                          <a:ln w="0"/>
                          <a:effectLst/>
                        </a:rPr>
                        <a:t>Used</a:t>
                      </a:r>
                      <a:endParaRPr sz="1050" b="1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000" dirty="0" smtClean="0">
                          <a:effectLst/>
                        </a:rPr>
                        <a:t>208 TB</a:t>
                      </a:r>
                      <a:endParaRPr lang="en-GB" sz="1000" b="1" i="1" dirty="0" smtClean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000" cap="none" spc="0" dirty="0">
                          <a:ln w="0"/>
                          <a:effectLst/>
                        </a:rPr>
                        <a:t>806 </a:t>
                      </a:r>
                      <a:r>
                        <a:rPr lang="en-US" sz="1000" cap="none" spc="0" dirty="0" smtClean="0">
                          <a:ln w="0"/>
                          <a:effectLst/>
                        </a:rPr>
                        <a:t>TB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cap="none" spc="0" dirty="0" smtClean="0">
                          <a:ln w="0"/>
                          <a:effectLst/>
                        </a:rPr>
                        <a:t>2.5</a:t>
                      </a:r>
                      <a:r>
                        <a:rPr lang="en-US" sz="1000" cap="none" spc="0" baseline="0" dirty="0" smtClean="0">
                          <a:ln w="0"/>
                          <a:effectLst/>
                        </a:rPr>
                        <a:t> PB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0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3.4</a:t>
                      </a:r>
                      <a:r>
                        <a:rPr lang="en-US" sz="1000" b="0" i="0" cap="none" spc="0" baseline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 PB</a:t>
                      </a:r>
                      <a:endParaRPr sz="1000" b="0" i="0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1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+36%</a:t>
                      </a:r>
                      <a:endParaRPr sz="1000" b="0" i="1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3500" marR="63500" marT="63500" marB="635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77" name="Picture 2" descr="E:\CERNBox\CERN_PresentationPack\Loghi\cernbox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152531"/>
            <a:ext cx="1447344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po 7"/>
          <p:cNvGrpSpPr/>
          <p:nvPr/>
        </p:nvGrpSpPr>
        <p:grpSpPr>
          <a:xfrm>
            <a:off x="708452" y="944181"/>
            <a:ext cx="3261751" cy="1613060"/>
            <a:chOff x="509487" y="944181"/>
            <a:chExt cx="3261751" cy="1613060"/>
          </a:xfrm>
        </p:grpSpPr>
        <p:sp>
          <p:nvSpPr>
            <p:cNvPr id="43" name="Rounded Rectangle 4"/>
            <p:cNvSpPr/>
            <p:nvPr/>
          </p:nvSpPr>
          <p:spPr>
            <a:xfrm>
              <a:off x="1597105" y="944181"/>
              <a:ext cx="2174133" cy="1613060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4" name="Picture 2" descr="Image result for cernbox icon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04"/>
            <a:stretch/>
          </p:blipFill>
          <p:spPr bwMode="auto">
            <a:xfrm>
              <a:off x="1730708" y="1021753"/>
              <a:ext cx="1889195" cy="6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Rettangolo arrotondato 46"/>
            <p:cNvSpPr/>
            <p:nvPr/>
          </p:nvSpPr>
          <p:spPr>
            <a:xfrm>
              <a:off x="1748752" y="2032877"/>
              <a:ext cx="792000" cy="288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Share</a:t>
              </a:r>
              <a:endParaRPr lang="it-IT" sz="1050" b="1" dirty="0"/>
            </a:p>
          </p:txBody>
        </p:sp>
        <p:sp>
          <p:nvSpPr>
            <p:cNvPr id="49" name="Rettangolo arrotondato 48"/>
            <p:cNvSpPr/>
            <p:nvPr/>
          </p:nvSpPr>
          <p:spPr>
            <a:xfrm>
              <a:off x="2779925" y="2033654"/>
              <a:ext cx="792000" cy="288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Web</a:t>
              </a:r>
              <a:endParaRPr lang="it-IT" sz="1050" b="1" dirty="0"/>
            </a:p>
          </p:txBody>
        </p:sp>
        <p:grpSp>
          <p:nvGrpSpPr>
            <p:cNvPr id="50" name="Gruppo 49"/>
            <p:cNvGrpSpPr/>
            <p:nvPr/>
          </p:nvGrpSpPr>
          <p:grpSpPr>
            <a:xfrm>
              <a:off x="509487" y="1203644"/>
              <a:ext cx="1008000" cy="1094133"/>
              <a:chOff x="3686847" y="1267556"/>
              <a:chExt cx="1008000" cy="1094133"/>
            </a:xfrm>
          </p:grpSpPr>
          <p:sp>
            <p:nvSpPr>
              <p:cNvPr id="51" name="Rettangolo arrotondato 50"/>
              <p:cNvSpPr/>
              <p:nvPr/>
            </p:nvSpPr>
            <p:spPr>
              <a:xfrm>
                <a:off x="3686847" y="1929689"/>
                <a:ext cx="1008000" cy="432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 smtClean="0">
                    <a:solidFill>
                      <a:schemeClr val="tx1"/>
                    </a:solidFill>
                  </a:rPr>
                  <a:t>POSIX</a:t>
                </a:r>
                <a:br>
                  <a:rPr lang="en-US" sz="1050" b="1" dirty="0" smtClean="0">
                    <a:solidFill>
                      <a:schemeClr val="tx1"/>
                    </a:solidFill>
                  </a:rPr>
                </a:br>
                <a:r>
                  <a:rPr lang="en-US" sz="1050" b="1" dirty="0" smtClean="0">
                    <a:solidFill>
                      <a:schemeClr val="tx1"/>
                    </a:solidFill>
                  </a:rPr>
                  <a:t>Filesystem</a:t>
                </a:r>
                <a:endParaRPr lang="it-IT" sz="105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Rettangolo arrotondato 51"/>
              <p:cNvSpPr/>
              <p:nvPr/>
            </p:nvSpPr>
            <p:spPr>
              <a:xfrm>
                <a:off x="3794847" y="1267556"/>
                <a:ext cx="792000" cy="288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 smtClean="0">
                    <a:solidFill>
                      <a:schemeClr val="tx1"/>
                    </a:solidFill>
                  </a:rPr>
                  <a:t>XROOTD</a:t>
                </a:r>
                <a:endParaRPr lang="it-IT" sz="105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Rettangolo arrotondato 52"/>
              <p:cNvSpPr/>
              <p:nvPr/>
            </p:nvSpPr>
            <p:spPr>
              <a:xfrm>
                <a:off x="3794847" y="1597190"/>
                <a:ext cx="792000" cy="288000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 smtClean="0">
                    <a:solidFill>
                      <a:schemeClr val="tx1"/>
                    </a:solidFill>
                  </a:rPr>
                  <a:t>WebDAV</a:t>
                </a:r>
                <a:endParaRPr lang="it-IT" sz="105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Gruppo 5"/>
            <p:cNvGrpSpPr/>
            <p:nvPr/>
          </p:nvGrpSpPr>
          <p:grpSpPr>
            <a:xfrm>
              <a:off x="1730708" y="1532958"/>
              <a:ext cx="792000" cy="452294"/>
              <a:chOff x="1763518" y="1532958"/>
              <a:chExt cx="792000" cy="452294"/>
            </a:xfrm>
          </p:grpSpPr>
          <p:sp>
            <p:nvSpPr>
              <p:cNvPr id="46" name="Rettangolo arrotondato 45"/>
              <p:cNvSpPr/>
              <p:nvPr/>
            </p:nvSpPr>
            <p:spPr>
              <a:xfrm>
                <a:off x="1763518" y="1697252"/>
                <a:ext cx="792000" cy="288000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 smtClean="0">
                    <a:solidFill>
                      <a:schemeClr val="bg1"/>
                    </a:solidFill>
                  </a:rPr>
                  <a:t>Sync</a:t>
                </a:r>
                <a:endParaRPr lang="it-IT" sz="105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54" name="Picture 2" descr="E:\CERNBox\CERN_PresentationPack\Loghi\client_status\syncing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5439" y="1532958"/>
                <a:ext cx="304800" cy="304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55" name="Picture 6"/>
            <p:cNvPicPr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01" t="72396"/>
            <a:stretch/>
          </p:blipFill>
          <p:spPr bwMode="auto">
            <a:xfrm>
              <a:off x="2322747" y="2276164"/>
              <a:ext cx="430100" cy="2135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" name="Gruppo 1"/>
            <p:cNvGrpSpPr/>
            <p:nvPr/>
          </p:nvGrpSpPr>
          <p:grpSpPr>
            <a:xfrm>
              <a:off x="2779925" y="1566052"/>
              <a:ext cx="839978" cy="419200"/>
              <a:chOff x="2719677" y="1566052"/>
              <a:chExt cx="839978" cy="419200"/>
            </a:xfrm>
          </p:grpSpPr>
          <p:sp>
            <p:nvSpPr>
              <p:cNvPr id="48" name="Rettangolo arrotondato 47"/>
              <p:cNvSpPr/>
              <p:nvPr/>
            </p:nvSpPr>
            <p:spPr>
              <a:xfrm>
                <a:off x="2719677" y="1697252"/>
                <a:ext cx="792000" cy="288000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b="1" dirty="0" smtClean="0"/>
                  <a:t>Mobile</a:t>
                </a:r>
                <a:endParaRPr lang="it-IT" sz="1050" b="1" dirty="0"/>
              </a:p>
            </p:txBody>
          </p:sp>
          <p:pic>
            <p:nvPicPr>
              <p:cNvPr id="56" name="Picture 6" descr="E:\CERNBox\CERN_PresentationPack\Loghi\IOS_logo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07655" y="1566052"/>
                <a:ext cx="252000" cy="25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7" name="Picture 7" descr="E:\CERNBox\CERN_PresentationPack\Loghi\Android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22259" y="1570895"/>
                <a:ext cx="214498" cy="25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8" name="Gruppo 57"/>
            <p:cNvGrpSpPr>
              <a:grpSpLocks noChangeAspect="1"/>
            </p:cNvGrpSpPr>
            <p:nvPr/>
          </p:nvGrpSpPr>
          <p:grpSpPr>
            <a:xfrm>
              <a:off x="2826147" y="2264404"/>
              <a:ext cx="694162" cy="180000"/>
              <a:chOff x="4670651" y="2406683"/>
              <a:chExt cx="863392" cy="223882"/>
            </a:xfrm>
          </p:grpSpPr>
          <p:pic>
            <p:nvPicPr>
              <p:cNvPr id="59" name="Picture 8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0000"/>
              <a:stretch/>
            </p:blipFill>
            <p:spPr bwMode="auto">
              <a:xfrm>
                <a:off x="4670651" y="2406683"/>
                <a:ext cx="432083" cy="2238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0" name="Picture 8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000"/>
              <a:stretch/>
            </p:blipFill>
            <p:spPr bwMode="auto">
              <a:xfrm>
                <a:off x="5101960" y="2406683"/>
                <a:ext cx="432083" cy="2238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61" name="Rounded Rectangle 12"/>
          <p:cNvSpPr/>
          <p:nvPr/>
        </p:nvSpPr>
        <p:spPr>
          <a:xfrm>
            <a:off x="487656" y="2644821"/>
            <a:ext cx="3703343" cy="786429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2" name="Picture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067" y="2680441"/>
            <a:ext cx="1367120" cy="600888"/>
          </a:xfrm>
          <a:prstGeom prst="rect">
            <a:avLst/>
          </a:prstGeom>
        </p:spPr>
      </p:pic>
      <p:pic>
        <p:nvPicPr>
          <p:cNvPr id="63" name="Picture 4" descr="Image result for binary tree icon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08" b="11104"/>
          <a:stretch/>
        </p:blipFill>
        <p:spPr bwMode="auto">
          <a:xfrm>
            <a:off x="1324166" y="3020042"/>
            <a:ext cx="572274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6" descr="Image result for share icon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555" y="3056042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Rettangolo 64"/>
          <p:cNvSpPr/>
          <p:nvPr/>
        </p:nvSpPr>
        <p:spPr>
          <a:xfrm>
            <a:off x="497815" y="3035987"/>
            <a:ext cx="9140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b="1" dirty="0" smtClean="0"/>
              <a:t>Hierarchical</a:t>
            </a:r>
            <a:br>
              <a:rPr lang="en-US" sz="1000" b="1" dirty="0" smtClean="0"/>
            </a:br>
            <a:r>
              <a:rPr lang="en-US" sz="1000" b="1" dirty="0" smtClean="0"/>
              <a:t>Views</a:t>
            </a:r>
            <a:endParaRPr lang="en-GB" sz="1000" b="1" dirty="0"/>
          </a:p>
        </p:txBody>
      </p:sp>
      <p:sp>
        <p:nvSpPr>
          <p:cNvPr id="66" name="Rettangolo 65"/>
          <p:cNvSpPr/>
          <p:nvPr/>
        </p:nvSpPr>
        <p:spPr>
          <a:xfrm>
            <a:off x="3659196" y="3112932"/>
            <a:ext cx="5196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b="1" dirty="0" smtClean="0"/>
              <a:t>ACLs</a:t>
            </a:r>
            <a:endParaRPr lang="en-GB" sz="1000" b="1" dirty="0"/>
          </a:p>
        </p:txBody>
      </p:sp>
      <p:grpSp>
        <p:nvGrpSpPr>
          <p:cNvPr id="67" name="Gruppo 66"/>
          <p:cNvGrpSpPr/>
          <p:nvPr/>
        </p:nvGrpSpPr>
        <p:grpSpPr>
          <a:xfrm>
            <a:off x="662682" y="3547914"/>
            <a:ext cx="3353291" cy="632671"/>
            <a:chOff x="4614166" y="3388221"/>
            <a:chExt cx="3353291" cy="632671"/>
          </a:xfrm>
        </p:grpSpPr>
        <p:grpSp>
          <p:nvGrpSpPr>
            <p:cNvPr id="68" name="Gruppo 67"/>
            <p:cNvGrpSpPr/>
            <p:nvPr/>
          </p:nvGrpSpPr>
          <p:grpSpPr>
            <a:xfrm>
              <a:off x="4614166" y="3388221"/>
              <a:ext cx="1830870" cy="632671"/>
              <a:chOff x="4614166" y="3388221"/>
              <a:chExt cx="1830870" cy="632671"/>
            </a:xfrm>
          </p:grpSpPr>
          <p:pic>
            <p:nvPicPr>
              <p:cNvPr id="71" name="26-512.png"/>
              <p:cNvPicPr>
                <a:picLocks noChangeAspect="1"/>
              </p:cNvPicPr>
              <p:nvPr/>
            </p:nvPicPr>
            <p:blipFill>
              <a:blip r:embed="rId13">
                <a:extLst/>
              </a:blip>
              <a:srcRect/>
              <a:stretch>
                <a:fillRect/>
              </a:stretch>
            </p:blipFill>
            <p:spPr>
              <a:xfrm>
                <a:off x="4954279" y="3392984"/>
                <a:ext cx="469408" cy="46940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72" name="26-512.png"/>
              <p:cNvPicPr>
                <a:picLocks noChangeAspect="1"/>
              </p:cNvPicPr>
              <p:nvPr/>
            </p:nvPicPr>
            <p:blipFill>
              <a:blip r:embed="rId13">
                <a:extLst/>
              </a:blip>
              <a:srcRect/>
              <a:stretch>
                <a:fillRect/>
              </a:stretch>
            </p:blipFill>
            <p:spPr>
              <a:xfrm>
                <a:off x="5293655" y="3551483"/>
                <a:ext cx="469408" cy="46940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73" name="26-512.png"/>
              <p:cNvPicPr>
                <a:picLocks noChangeAspect="1"/>
              </p:cNvPicPr>
              <p:nvPr/>
            </p:nvPicPr>
            <p:blipFill>
              <a:blip r:embed="rId13">
                <a:extLst/>
              </a:blip>
              <a:srcRect/>
              <a:stretch>
                <a:fillRect/>
              </a:stretch>
            </p:blipFill>
            <p:spPr>
              <a:xfrm>
                <a:off x="5633101" y="3388221"/>
                <a:ext cx="469408" cy="46940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75" name="26-512.png"/>
              <p:cNvPicPr>
                <a:picLocks noChangeAspect="1"/>
              </p:cNvPicPr>
              <p:nvPr/>
            </p:nvPicPr>
            <p:blipFill>
              <a:blip r:embed="rId13">
                <a:extLst/>
              </a:blip>
              <a:srcRect/>
              <a:stretch>
                <a:fillRect/>
              </a:stretch>
            </p:blipFill>
            <p:spPr>
              <a:xfrm>
                <a:off x="4614166" y="3551483"/>
                <a:ext cx="469408" cy="46940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76" name="26-512.png"/>
              <p:cNvPicPr>
                <a:picLocks noChangeAspect="1"/>
              </p:cNvPicPr>
              <p:nvPr/>
            </p:nvPicPr>
            <p:blipFill>
              <a:blip r:embed="rId13">
                <a:extLst/>
              </a:blip>
              <a:srcRect/>
              <a:stretch>
                <a:fillRect/>
              </a:stretch>
            </p:blipFill>
            <p:spPr>
              <a:xfrm>
                <a:off x="5975628" y="3551483"/>
                <a:ext cx="469408" cy="46940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70" name="Rettangolo 69"/>
            <p:cNvSpPr/>
            <p:nvPr/>
          </p:nvSpPr>
          <p:spPr>
            <a:xfrm>
              <a:off x="6543669" y="3573751"/>
              <a:ext cx="142378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chemeClr val="accent1">
                      <a:lumMod val="50000"/>
                    </a:schemeClr>
                  </a:solidFill>
                </a:rPr>
                <a:t>Physical Storage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354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CERNBox: Migration to EOSHOME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Architectural review, new deployments, data migration</a:t>
            </a:r>
          </a:p>
          <a:p>
            <a:pPr lvl="1"/>
            <a:r>
              <a:rPr lang="en-US" sz="1400" dirty="0" smtClean="0"/>
              <a:t>Build 5 new EOS instances with </a:t>
            </a:r>
            <a:r>
              <a:rPr lang="en-US" sz="1400" dirty="0" err="1" smtClean="0"/>
              <a:t>QuarkDB</a:t>
            </a:r>
            <a:r>
              <a:rPr lang="en-US" sz="1400" dirty="0" smtClean="0"/>
              <a:t> namespace: EOSHOME</a:t>
            </a:r>
          </a:p>
          <a:p>
            <a:pPr lvl="1"/>
            <a:r>
              <a:rPr lang="en-US" sz="1400" dirty="0" smtClean="0"/>
              <a:t>Migrate users’ data gradually from old EOSUSER instance</a:t>
            </a:r>
            <a:endParaRPr lang="it-IT" sz="1400" dirty="0"/>
          </a:p>
        </p:txBody>
      </p:sp>
      <p:sp>
        <p:nvSpPr>
          <p:cNvPr id="18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23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24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Picture 2" descr="E:\CERNBox\CERN_PresentationPack\Loghi\cernbox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152531"/>
            <a:ext cx="1447344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6" name="Tabella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077507"/>
              </p:ext>
            </p:extLst>
          </p:nvPr>
        </p:nvGraphicFramePr>
        <p:xfrm>
          <a:off x="1679670" y="3787156"/>
          <a:ext cx="5784660" cy="50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81914"/>
                <a:gridCol w="3402746"/>
              </a:tblGrid>
              <a:tr h="252000">
                <a:tc>
                  <a:txBody>
                    <a:bodyPr/>
                    <a:lstStyle/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en-US" sz="1050" b="1" dirty="0" smtClean="0"/>
                        <a:t>Transparent</a:t>
                      </a:r>
                      <a:r>
                        <a:rPr lang="en-US" sz="1050" b="1" baseline="0" dirty="0" smtClean="0"/>
                        <a:t> migration</a:t>
                      </a:r>
                      <a:endParaRPr lang="it-IT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en-US" sz="1050" b="1" dirty="0" smtClean="0"/>
                        <a:t>Support for system expansion (or reduction)</a:t>
                      </a:r>
                      <a:endParaRPr lang="it-IT" sz="1050" b="1" dirty="0"/>
                    </a:p>
                  </a:txBody>
                  <a:tcPr anchor="ctr"/>
                </a:tc>
              </a:tr>
              <a:tr h="252000">
                <a:tc>
                  <a:txBody>
                    <a:bodyPr/>
                    <a:lstStyle/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en-US" sz="1050" b="1" dirty="0" smtClean="0"/>
                        <a:t>No visible downtime</a:t>
                      </a:r>
                      <a:endParaRPr lang="it-IT" sz="105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itchFamily="2" charset="2"/>
                        <a:buChar char="ü"/>
                      </a:pPr>
                      <a:r>
                        <a:rPr lang="en-US" sz="1050" b="1" dirty="0" smtClean="0"/>
                        <a:t>Better load control over time</a:t>
                      </a:r>
                      <a:endParaRPr lang="it-IT" sz="1050" b="1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55" y="2719729"/>
            <a:ext cx="534352" cy="49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 descr="E:\CERNBox\CERN_PresentationPack\Loghi\cernbox-logo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3" t="3783" r="65244" b="3783"/>
          <a:stretch/>
        </p:blipFill>
        <p:spPr bwMode="auto">
          <a:xfrm>
            <a:off x="698767" y="2787138"/>
            <a:ext cx="217462" cy="232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E:\CERNBox\CERN_PresentationPack\Loghi\client_status\syncin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07" y="2635909"/>
            <a:ext cx="220979" cy="220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Image 20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57176" y="2072399"/>
            <a:ext cx="324000" cy="498686"/>
          </a:xfrm>
          <a:prstGeom prst="rect">
            <a:avLst/>
          </a:prstGeom>
          <a:ln>
            <a:noFill/>
          </a:ln>
        </p:spPr>
      </p:pic>
      <p:sp>
        <p:nvSpPr>
          <p:cNvPr id="10" name="Rettangolo 9"/>
          <p:cNvSpPr/>
          <p:nvPr/>
        </p:nvSpPr>
        <p:spPr>
          <a:xfrm>
            <a:off x="169881" y="3213904"/>
            <a:ext cx="10440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dirty="0" smtClean="0">
                <a:solidFill>
                  <a:srgbClr val="000000"/>
                </a:solidFill>
              </a:rPr>
              <a:t>Sync Client</a:t>
            </a:r>
            <a:endParaRPr lang="it-IT" sz="900" b="1" dirty="0">
              <a:solidFill>
                <a:srgbClr val="000000"/>
              </a:solidFill>
            </a:endParaRPr>
          </a:p>
        </p:txBody>
      </p:sp>
      <p:sp>
        <p:nvSpPr>
          <p:cNvPr id="36" name="Rettangolo 35"/>
          <p:cNvSpPr/>
          <p:nvPr/>
        </p:nvSpPr>
        <p:spPr>
          <a:xfrm>
            <a:off x="1410246" y="3064420"/>
            <a:ext cx="10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b="1" dirty="0">
                <a:solidFill>
                  <a:srgbClr val="000000"/>
                </a:solidFill>
              </a:rPr>
              <a:t>CERNBox</a:t>
            </a:r>
            <a:br>
              <a:rPr lang="en-US" sz="900" b="1" dirty="0">
                <a:solidFill>
                  <a:srgbClr val="000000"/>
                </a:solidFill>
              </a:rPr>
            </a:br>
            <a:r>
              <a:rPr lang="en-US" sz="900" b="1" dirty="0">
                <a:solidFill>
                  <a:srgbClr val="000000"/>
                </a:solidFill>
              </a:rPr>
              <a:t>redirector</a:t>
            </a:r>
            <a:endParaRPr lang="it-IT" sz="900" b="1" dirty="0">
              <a:solidFill>
                <a:srgbClr val="000000"/>
              </a:solidFill>
            </a:endParaRPr>
          </a:p>
        </p:txBody>
      </p:sp>
      <p:cxnSp>
        <p:nvCxnSpPr>
          <p:cNvPr id="14" name="Connettore 7 13"/>
          <p:cNvCxnSpPr>
            <a:stCxn id="3074" idx="3"/>
            <a:endCxn id="12" idx="1"/>
          </p:cNvCxnSpPr>
          <p:nvPr/>
        </p:nvCxnSpPr>
        <p:spPr>
          <a:xfrm flipV="1">
            <a:off x="1058007" y="2695439"/>
            <a:ext cx="334239" cy="271378"/>
          </a:xfrm>
          <a:prstGeom prst="curvedConnector3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7 39"/>
          <p:cNvCxnSpPr>
            <a:stCxn id="30" idx="3"/>
            <a:endCxn id="12" idx="1"/>
          </p:cNvCxnSpPr>
          <p:nvPr/>
        </p:nvCxnSpPr>
        <p:spPr>
          <a:xfrm>
            <a:off x="581176" y="2321742"/>
            <a:ext cx="811070" cy="373697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9" name="Gruppo 98"/>
          <p:cNvGrpSpPr/>
          <p:nvPr/>
        </p:nvGrpSpPr>
        <p:grpSpPr>
          <a:xfrm>
            <a:off x="1392246" y="2335439"/>
            <a:ext cx="1442610" cy="720000"/>
            <a:chOff x="1491090" y="2277842"/>
            <a:chExt cx="1442610" cy="720000"/>
          </a:xfrm>
        </p:grpSpPr>
        <p:sp>
          <p:nvSpPr>
            <p:cNvPr id="12" name="Rettangolo arrotondato 11"/>
            <p:cNvSpPr/>
            <p:nvPr/>
          </p:nvSpPr>
          <p:spPr>
            <a:xfrm>
              <a:off x="1491090" y="2277842"/>
              <a:ext cx="1080000" cy="7200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079" name="Picture 7" descr="E:\CERNBox\CERN_PresentationPack\Loghi\golang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65" t="4088" r="11928" b="15394"/>
            <a:stretch/>
          </p:blipFill>
          <p:spPr bwMode="auto">
            <a:xfrm>
              <a:off x="1717290" y="2430785"/>
              <a:ext cx="327661" cy="414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5" name="Gruppo 44"/>
            <p:cNvGrpSpPr/>
            <p:nvPr/>
          </p:nvGrpSpPr>
          <p:grpSpPr>
            <a:xfrm>
              <a:off x="2045719" y="2413562"/>
              <a:ext cx="887981" cy="494330"/>
              <a:chOff x="3066799" y="2665560"/>
              <a:chExt cx="887981" cy="494330"/>
            </a:xfrm>
          </p:grpSpPr>
          <p:sp>
            <p:nvSpPr>
              <p:cNvPr id="44" name="Rombo 43"/>
              <p:cNvSpPr/>
              <p:nvPr/>
            </p:nvSpPr>
            <p:spPr>
              <a:xfrm>
                <a:off x="3066799" y="2665560"/>
                <a:ext cx="887981" cy="494330"/>
              </a:xfrm>
              <a:prstGeom prst="diamond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1" name="CasellaDiTesto 60"/>
              <p:cNvSpPr txBox="1"/>
              <p:nvPr/>
            </p:nvSpPr>
            <p:spPr>
              <a:xfrm>
                <a:off x="3112283" y="2789615"/>
                <a:ext cx="79701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solidFill>
                      <a:schemeClr val="bg1"/>
                    </a:solidFill>
                  </a:rPr>
                  <a:t>Migrated?</a:t>
                </a:r>
                <a:endParaRPr lang="it-IT" sz="1000" b="1" dirty="0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76" name="Connettore 7 75"/>
          <p:cNvCxnSpPr>
            <a:stCxn id="44" idx="2"/>
            <a:endCxn id="70" idx="1"/>
          </p:cNvCxnSpPr>
          <p:nvPr/>
        </p:nvCxnSpPr>
        <p:spPr>
          <a:xfrm rot="16200000" flipH="1">
            <a:off x="2730722" y="2625633"/>
            <a:ext cx="181061" cy="860772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5" name="Gruppo 54"/>
          <p:cNvGrpSpPr/>
          <p:nvPr/>
        </p:nvGrpSpPr>
        <p:grpSpPr>
          <a:xfrm>
            <a:off x="3437645" y="1865960"/>
            <a:ext cx="3250792" cy="756738"/>
            <a:chOff x="4102509" y="1908822"/>
            <a:chExt cx="3250792" cy="756738"/>
          </a:xfrm>
        </p:grpSpPr>
        <p:sp>
          <p:nvSpPr>
            <p:cNvPr id="48" name="Rettangolo arrotondato 47"/>
            <p:cNvSpPr/>
            <p:nvPr/>
          </p:nvSpPr>
          <p:spPr>
            <a:xfrm>
              <a:off x="4102509" y="1908822"/>
              <a:ext cx="3250792" cy="756738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081" name="Picture 9" descr="E:\CERNBox\CERN_PresentationPack\Loghi\nginx-stacked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4330" y="2040400"/>
              <a:ext cx="493583" cy="4935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7" descr="E:\CERNBox\CERN_PresentationPack\Loghi\golang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65" t="4088" r="11928" b="15394"/>
            <a:stretch/>
          </p:blipFill>
          <p:spPr bwMode="auto">
            <a:xfrm>
              <a:off x="4314848" y="2080134"/>
              <a:ext cx="327661" cy="414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29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303"/>
            <a:stretch/>
          </p:blipFill>
          <p:spPr>
            <a:xfrm>
              <a:off x="5995865" y="2035191"/>
              <a:ext cx="466661" cy="504000"/>
            </a:xfrm>
            <a:prstGeom prst="rect">
              <a:avLst/>
            </a:prstGeom>
          </p:spPr>
        </p:pic>
        <p:sp>
          <p:nvSpPr>
            <p:cNvPr id="34" name="Rettangolo 33"/>
            <p:cNvSpPr/>
            <p:nvPr/>
          </p:nvSpPr>
          <p:spPr>
            <a:xfrm>
              <a:off x="6418830" y="2164081"/>
              <a:ext cx="828000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0000"/>
                  </a:solidFill>
                </a:rPr>
                <a:t>EOSUSER</a:t>
              </a:r>
              <a:endParaRPr lang="it-IT" sz="1000" b="1" dirty="0">
                <a:solidFill>
                  <a:srgbClr val="000000"/>
                </a:solidFill>
              </a:endParaRPr>
            </a:p>
          </p:txBody>
        </p:sp>
        <p:cxnSp>
          <p:nvCxnSpPr>
            <p:cNvPr id="54" name="Connettore 7 53"/>
            <p:cNvCxnSpPr>
              <a:stCxn id="3081" idx="3"/>
              <a:endCxn id="49" idx="1"/>
            </p:cNvCxnSpPr>
            <p:nvPr/>
          </p:nvCxnSpPr>
          <p:spPr>
            <a:xfrm flipV="1">
              <a:off x="5197913" y="2287191"/>
              <a:ext cx="797952" cy="1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Gruppo 94"/>
          <p:cNvGrpSpPr/>
          <p:nvPr/>
        </p:nvGrpSpPr>
        <p:grpSpPr>
          <a:xfrm>
            <a:off x="3251638" y="2768181"/>
            <a:ext cx="3622806" cy="756738"/>
            <a:chOff x="4096254" y="2811043"/>
            <a:chExt cx="3622806" cy="756738"/>
          </a:xfrm>
        </p:grpSpPr>
        <p:sp>
          <p:nvSpPr>
            <p:cNvPr id="70" name="Rettangolo arrotondato 69"/>
            <p:cNvSpPr/>
            <p:nvPr/>
          </p:nvSpPr>
          <p:spPr>
            <a:xfrm>
              <a:off x="4096254" y="2811043"/>
              <a:ext cx="3622806" cy="756738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71" name="Picture 9" descr="E:\CERNBox\CERN_PresentationPack\Loghi\nginx-stacked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8075" y="2942621"/>
              <a:ext cx="493583" cy="4935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7" descr="E:\CERNBox\CERN_PresentationPack\Loghi\golang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65" t="4088" r="11928" b="15394"/>
            <a:stretch/>
          </p:blipFill>
          <p:spPr bwMode="auto">
            <a:xfrm>
              <a:off x="4308593" y="2982355"/>
              <a:ext cx="327661" cy="4141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29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303"/>
            <a:stretch/>
          </p:blipFill>
          <p:spPr>
            <a:xfrm>
              <a:off x="5976020" y="2997321"/>
              <a:ext cx="333329" cy="360000"/>
            </a:xfrm>
            <a:prstGeom prst="rect">
              <a:avLst/>
            </a:prstGeom>
          </p:spPr>
        </p:pic>
        <p:sp>
          <p:nvSpPr>
            <p:cNvPr id="74" name="Rettangolo 73"/>
            <p:cNvSpPr/>
            <p:nvPr/>
          </p:nvSpPr>
          <p:spPr>
            <a:xfrm>
              <a:off x="6412574" y="3066302"/>
              <a:ext cx="1215046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0000"/>
                  </a:solidFill>
                </a:rPr>
                <a:t>EOSHOME{0..4}</a:t>
              </a:r>
              <a:endParaRPr lang="it-IT" sz="1000" b="1" dirty="0">
                <a:solidFill>
                  <a:srgbClr val="000000"/>
                </a:solidFill>
              </a:endParaRPr>
            </a:p>
          </p:txBody>
        </p:sp>
        <p:pic>
          <p:nvPicPr>
            <p:cNvPr id="83" name="Picture 29"/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303"/>
            <a:stretch/>
          </p:blipFill>
          <p:spPr>
            <a:xfrm>
              <a:off x="6254908" y="2824725"/>
              <a:ext cx="333329" cy="360000"/>
            </a:xfrm>
            <a:prstGeom prst="rect">
              <a:avLst/>
            </a:prstGeom>
          </p:spPr>
        </p:pic>
        <p:pic>
          <p:nvPicPr>
            <p:cNvPr id="81" name="Picture 29"/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303"/>
            <a:stretch/>
          </p:blipFill>
          <p:spPr>
            <a:xfrm>
              <a:off x="5697131" y="2824725"/>
              <a:ext cx="333329" cy="360000"/>
            </a:xfrm>
            <a:prstGeom prst="rect">
              <a:avLst/>
            </a:prstGeom>
          </p:spPr>
        </p:pic>
        <p:pic>
          <p:nvPicPr>
            <p:cNvPr id="82" name="Picture 29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303"/>
            <a:stretch/>
          </p:blipFill>
          <p:spPr>
            <a:xfrm>
              <a:off x="5697131" y="3169917"/>
              <a:ext cx="333329" cy="360000"/>
            </a:xfrm>
            <a:prstGeom prst="rect">
              <a:avLst/>
            </a:prstGeom>
          </p:spPr>
        </p:pic>
        <p:pic>
          <p:nvPicPr>
            <p:cNvPr id="84" name="Picture 29"/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303"/>
            <a:stretch/>
          </p:blipFill>
          <p:spPr>
            <a:xfrm>
              <a:off x="6254908" y="3169917"/>
              <a:ext cx="333329" cy="360000"/>
            </a:xfrm>
            <a:prstGeom prst="rect">
              <a:avLst/>
            </a:prstGeom>
          </p:spPr>
        </p:pic>
        <p:cxnSp>
          <p:nvCxnSpPr>
            <p:cNvPr id="90" name="Connettore 7 89"/>
            <p:cNvCxnSpPr>
              <a:stCxn id="71" idx="3"/>
              <a:endCxn id="81" idx="1"/>
            </p:cNvCxnSpPr>
            <p:nvPr/>
          </p:nvCxnSpPr>
          <p:spPr>
            <a:xfrm flipV="1">
              <a:off x="5191658" y="3004725"/>
              <a:ext cx="505473" cy="184688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7 92"/>
            <p:cNvCxnSpPr>
              <a:stCxn id="71" idx="3"/>
              <a:endCxn id="82" idx="1"/>
            </p:cNvCxnSpPr>
            <p:nvPr/>
          </p:nvCxnSpPr>
          <p:spPr>
            <a:xfrm>
              <a:off x="5191658" y="3189413"/>
              <a:ext cx="505473" cy="160504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7 95"/>
            <p:cNvCxnSpPr/>
            <p:nvPr/>
          </p:nvCxnSpPr>
          <p:spPr>
            <a:xfrm flipV="1">
              <a:off x="5191658" y="3188965"/>
              <a:ext cx="612000" cy="0"/>
            </a:xfrm>
            <a:prstGeom prst="curved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Connettore 7 50"/>
          <p:cNvCxnSpPr>
            <a:stCxn id="44" idx="0"/>
            <a:endCxn id="48" idx="1"/>
          </p:cNvCxnSpPr>
          <p:nvPr/>
        </p:nvCxnSpPr>
        <p:spPr>
          <a:xfrm rot="5400000" flipH="1" flipV="1">
            <a:off x="2800840" y="1834355"/>
            <a:ext cx="226830" cy="1046779"/>
          </a:xfrm>
          <a:prstGeom prst="curvedConnector2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CasellaDiTesto 99"/>
          <p:cNvSpPr txBox="1"/>
          <p:nvPr/>
        </p:nvSpPr>
        <p:spPr>
          <a:xfrm>
            <a:off x="6249406" y="1845455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OLD</a:t>
            </a:r>
            <a:endParaRPr lang="it-IT" sz="1000" b="1" dirty="0"/>
          </a:p>
        </p:txBody>
      </p:sp>
      <p:sp>
        <p:nvSpPr>
          <p:cNvPr id="112" name="CasellaDiTesto 111"/>
          <p:cNvSpPr txBox="1"/>
          <p:nvPr/>
        </p:nvSpPr>
        <p:spPr>
          <a:xfrm>
            <a:off x="6419160" y="3298237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NEW</a:t>
            </a:r>
            <a:endParaRPr lang="it-IT" sz="1000" b="1" dirty="0"/>
          </a:p>
        </p:txBody>
      </p:sp>
      <p:sp>
        <p:nvSpPr>
          <p:cNvPr id="114" name="Rettangolo arrotondato 113"/>
          <p:cNvSpPr/>
          <p:nvPr/>
        </p:nvSpPr>
        <p:spPr>
          <a:xfrm>
            <a:off x="7005344" y="2037272"/>
            <a:ext cx="457200" cy="599997"/>
          </a:xfrm>
          <a:prstGeom prst="roundRect">
            <a:avLst/>
          </a:prstGeom>
          <a:solidFill>
            <a:srgbClr val="FFC000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1" name="Rettangolo arrotondato 100"/>
          <p:cNvSpPr/>
          <p:nvPr/>
        </p:nvSpPr>
        <p:spPr>
          <a:xfrm>
            <a:off x="7005344" y="1865959"/>
            <a:ext cx="457200" cy="769949"/>
          </a:xfrm>
          <a:prstGeom prst="round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3" name="Connettore 2 102"/>
          <p:cNvCxnSpPr/>
          <p:nvPr/>
        </p:nvCxnSpPr>
        <p:spPr>
          <a:xfrm>
            <a:off x="7233944" y="1933849"/>
            <a:ext cx="0" cy="28800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Rettangolo arrotondato 117"/>
          <p:cNvSpPr/>
          <p:nvPr/>
        </p:nvSpPr>
        <p:spPr>
          <a:xfrm>
            <a:off x="7000354" y="3307055"/>
            <a:ext cx="457200" cy="231627"/>
          </a:xfrm>
          <a:prstGeom prst="roundRect">
            <a:avLst/>
          </a:prstGeom>
          <a:solidFill>
            <a:srgbClr val="FFC000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9" name="Rettangolo arrotondato 118"/>
          <p:cNvSpPr/>
          <p:nvPr/>
        </p:nvSpPr>
        <p:spPr>
          <a:xfrm>
            <a:off x="7000354" y="2767372"/>
            <a:ext cx="457200" cy="769949"/>
          </a:xfrm>
          <a:prstGeom prst="roundRect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0" name="Connettore 2 119"/>
          <p:cNvCxnSpPr>
            <a:stCxn id="118" idx="0"/>
          </p:cNvCxnSpPr>
          <p:nvPr/>
        </p:nvCxnSpPr>
        <p:spPr>
          <a:xfrm flipV="1">
            <a:off x="7228954" y="3126657"/>
            <a:ext cx="0" cy="28800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Connettore 7 107"/>
          <p:cNvCxnSpPr/>
          <p:nvPr/>
        </p:nvCxnSpPr>
        <p:spPr>
          <a:xfrm flipH="1">
            <a:off x="7457554" y="2250934"/>
            <a:ext cx="4990" cy="901413"/>
          </a:xfrm>
          <a:prstGeom prst="curvedConnector3">
            <a:avLst>
              <a:gd name="adj1" fmla="val -4581162"/>
            </a:avLst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CasellaDiTesto 110"/>
          <p:cNvSpPr txBox="1"/>
          <p:nvPr/>
        </p:nvSpPr>
        <p:spPr>
          <a:xfrm>
            <a:off x="7678572" y="2470808"/>
            <a:ext cx="1107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Migrate Users</a:t>
            </a:r>
            <a:br>
              <a:rPr lang="en-US" sz="1000" b="1" dirty="0" smtClean="0"/>
            </a:br>
            <a:r>
              <a:rPr lang="en-US" sz="1000" b="1" dirty="0" smtClean="0"/>
              <a:t>Copy data over</a:t>
            </a:r>
            <a:endParaRPr lang="it-IT" sz="1000" b="1" dirty="0"/>
          </a:p>
        </p:txBody>
      </p:sp>
    </p:spTree>
    <p:extLst>
      <p:ext uri="{BB962C8B-B14F-4D97-AF65-F5344CB8AC3E}">
        <p14:creationId xmlns:p14="http://schemas.microsoft.com/office/powerpoint/2010/main" val="356339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CERNBox: Migration to EOSHOME</a:t>
            </a:r>
            <a:endParaRPr lang="it-IT" dirty="0"/>
          </a:p>
        </p:txBody>
      </p:sp>
      <p:sp>
        <p:nvSpPr>
          <p:cNvPr id="18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23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24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2" descr="E:\CERNBox\CERN_PresentationPack\Loghi\cernbox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152531"/>
            <a:ext cx="1447344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sellaDiTesto 9"/>
          <p:cNvSpPr txBox="1"/>
          <p:nvPr/>
        </p:nvSpPr>
        <p:spPr>
          <a:xfrm>
            <a:off x="1117543" y="2162503"/>
            <a:ext cx="307777" cy="818494"/>
          </a:xfrm>
          <a:prstGeom prst="rect">
            <a:avLst/>
          </a:prstGeom>
          <a:solidFill>
            <a:schemeClr val="bg1"/>
          </a:solidFill>
        </p:spPr>
        <p:txBody>
          <a:bodyPr vert="vert270" wrap="none" rtlCol="0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</a:rPr>
              <a:t>Number of Files</a:t>
            </a:r>
            <a:endParaRPr lang="it-IT" sz="800" dirty="0">
              <a:solidFill>
                <a:srgbClr val="000000"/>
              </a:solidFill>
            </a:endParaRPr>
          </a:p>
        </p:txBody>
      </p:sp>
      <p:grpSp>
        <p:nvGrpSpPr>
          <p:cNvPr id="15" name="Gruppo 14"/>
          <p:cNvGrpSpPr/>
          <p:nvPr/>
        </p:nvGrpSpPr>
        <p:grpSpPr>
          <a:xfrm>
            <a:off x="1425320" y="771750"/>
            <a:ext cx="6293361" cy="3600000"/>
            <a:chOff x="1425320" y="771750"/>
            <a:chExt cx="6293361" cy="36000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33"/>
            <a:stretch/>
          </p:blipFill>
          <p:spPr bwMode="auto">
            <a:xfrm>
              <a:off x="1425320" y="771750"/>
              <a:ext cx="6293361" cy="360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980" t="69690" r="7004" b="3138"/>
            <a:stretch/>
          </p:blipFill>
          <p:spPr bwMode="auto">
            <a:xfrm>
              <a:off x="6018245" y="3241792"/>
              <a:ext cx="1259633" cy="10129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Rettangolo 1"/>
          <p:cNvSpPr/>
          <p:nvPr/>
        </p:nvSpPr>
        <p:spPr>
          <a:xfrm>
            <a:off x="1933575" y="2381935"/>
            <a:ext cx="82867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 smtClean="0">
                <a:solidFill>
                  <a:srgbClr val="000000"/>
                </a:solidFill>
              </a:rPr>
              <a:t>home-i00</a:t>
            </a:r>
            <a:br>
              <a:rPr lang="it-IT" sz="1100" dirty="0" smtClean="0">
                <a:solidFill>
                  <a:srgbClr val="000000"/>
                </a:solidFill>
              </a:rPr>
            </a:br>
            <a:r>
              <a:rPr lang="it-IT" sz="1100" dirty="0" err="1" smtClean="0">
                <a:solidFill>
                  <a:srgbClr val="000000"/>
                </a:solidFill>
              </a:rPr>
              <a:t>is</a:t>
            </a:r>
            <a:r>
              <a:rPr lang="it-IT" sz="1100" dirty="0" smtClean="0">
                <a:solidFill>
                  <a:srgbClr val="000000"/>
                </a:solidFill>
              </a:rPr>
              <a:t> </a:t>
            </a:r>
            <a:r>
              <a:rPr lang="it-IT" sz="1100" dirty="0" err="1" smtClean="0">
                <a:solidFill>
                  <a:srgbClr val="000000"/>
                </a:solidFill>
              </a:rPr>
              <a:t>born</a:t>
            </a:r>
            <a:endParaRPr lang="it-IT" sz="1100" dirty="0">
              <a:solidFill>
                <a:srgbClr val="000000"/>
              </a:solidFill>
            </a:endParaRPr>
          </a:p>
        </p:txBody>
      </p:sp>
      <p:cxnSp>
        <p:nvCxnSpPr>
          <p:cNvPr id="4" name="Connettore 1 3"/>
          <p:cNvCxnSpPr/>
          <p:nvPr/>
        </p:nvCxnSpPr>
        <p:spPr>
          <a:xfrm>
            <a:off x="1924050" y="2431792"/>
            <a:ext cx="0" cy="1620000"/>
          </a:xfrm>
          <a:prstGeom prst="line">
            <a:avLst/>
          </a:prstGeom>
          <a:ln w="12700">
            <a:solidFill>
              <a:schemeClr val="accent1">
                <a:lumMod val="2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>
            <a:off x="7362825" y="885825"/>
            <a:ext cx="0" cy="3168000"/>
          </a:xfrm>
          <a:prstGeom prst="line">
            <a:avLst/>
          </a:prstGeom>
          <a:ln w="12700">
            <a:solidFill>
              <a:schemeClr val="accent1">
                <a:lumMod val="2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ttangolo 10"/>
          <p:cNvSpPr/>
          <p:nvPr/>
        </p:nvSpPr>
        <p:spPr>
          <a:xfrm>
            <a:off x="6277965" y="888742"/>
            <a:ext cx="110232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</a:rPr>
              <a:t>5 Dec 2018</a:t>
            </a:r>
          </a:p>
          <a:p>
            <a:r>
              <a:rPr lang="en-US" sz="1100" dirty="0" smtClean="0">
                <a:solidFill>
                  <a:srgbClr val="000000"/>
                </a:solidFill>
              </a:rPr>
              <a:t>670 users left</a:t>
            </a:r>
            <a:endParaRPr lang="en-US" sz="1100" dirty="0">
              <a:solidFill>
                <a:srgbClr val="000000"/>
              </a:solidFill>
            </a:endParaRPr>
          </a:p>
        </p:txBody>
      </p:sp>
      <p:cxnSp>
        <p:nvCxnSpPr>
          <p:cNvPr id="17" name="Connettore 1 16"/>
          <p:cNvCxnSpPr/>
          <p:nvPr/>
        </p:nvCxnSpPr>
        <p:spPr>
          <a:xfrm>
            <a:off x="6305550" y="888742"/>
            <a:ext cx="0" cy="3168000"/>
          </a:xfrm>
          <a:prstGeom prst="line">
            <a:avLst/>
          </a:prstGeom>
          <a:ln w="12700">
            <a:solidFill>
              <a:schemeClr val="accent1">
                <a:lumMod val="2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ttangolo 15"/>
          <p:cNvSpPr/>
          <p:nvPr/>
        </p:nvSpPr>
        <p:spPr>
          <a:xfrm>
            <a:off x="3448050" y="1767185"/>
            <a:ext cx="7937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</a:rPr>
              <a:t>home-i01</a:t>
            </a:r>
          </a:p>
          <a:p>
            <a:r>
              <a:rPr lang="en-US" sz="1100" dirty="0" smtClean="0">
                <a:solidFill>
                  <a:srgbClr val="000000"/>
                </a:solidFill>
              </a:rPr>
              <a:t>wiped</a:t>
            </a:r>
            <a:endParaRPr lang="en-US" sz="1100" dirty="0">
              <a:solidFill>
                <a:srgbClr val="000000"/>
              </a:solidFill>
            </a:endParaRPr>
          </a:p>
        </p:txBody>
      </p:sp>
      <p:cxnSp>
        <p:nvCxnSpPr>
          <p:cNvPr id="25" name="Connettore 1 24"/>
          <p:cNvCxnSpPr/>
          <p:nvPr/>
        </p:nvCxnSpPr>
        <p:spPr>
          <a:xfrm>
            <a:off x="3441700" y="1778000"/>
            <a:ext cx="0" cy="2272164"/>
          </a:xfrm>
          <a:prstGeom prst="line">
            <a:avLst/>
          </a:prstGeom>
          <a:ln w="12700">
            <a:solidFill>
              <a:schemeClr val="accent1">
                <a:lumMod val="2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ttangolo 4"/>
          <p:cNvSpPr/>
          <p:nvPr/>
        </p:nvSpPr>
        <p:spPr>
          <a:xfrm>
            <a:off x="7372350" y="791260"/>
            <a:ext cx="122872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</a:rPr>
              <a:t>15 Jan 2019</a:t>
            </a:r>
          </a:p>
          <a:p>
            <a:r>
              <a:rPr lang="en-US" sz="1100" dirty="0" smtClean="0">
                <a:solidFill>
                  <a:srgbClr val="000000"/>
                </a:solidFill>
              </a:rPr>
              <a:t>~200 users left</a:t>
            </a:r>
            <a:endParaRPr lang="en-US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40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CERNBox as the App Hub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CERNBox Web frontend is the entry point for:</a:t>
            </a:r>
          </a:p>
          <a:p>
            <a:pPr lvl="1"/>
            <a:r>
              <a:rPr lang="en-US" sz="1400" dirty="0" smtClean="0"/>
              <a:t>Jupyter Notebooks (SWAN, Spark)</a:t>
            </a:r>
          </a:p>
          <a:p>
            <a:pPr lvl="1"/>
            <a:r>
              <a:rPr lang="en-US" sz="1400" dirty="0"/>
              <a:t>Specialized ROOT histogram viewer</a:t>
            </a:r>
          </a:p>
          <a:p>
            <a:pPr lvl="1"/>
            <a:r>
              <a:rPr lang="en-US" sz="1400" dirty="0" smtClean="0"/>
              <a:t>Office Suites: MS Office 365, OnlyOffice, Draw.io</a:t>
            </a:r>
          </a:p>
          <a:p>
            <a:pPr lvl="1"/>
            <a:r>
              <a:rPr lang="en-US" sz="1400" dirty="0" smtClean="0"/>
              <a:t>More to come: DHTMLX </a:t>
            </a:r>
            <a:r>
              <a:rPr lang="en-US" sz="1400" dirty="0"/>
              <a:t>Gantt </a:t>
            </a:r>
            <a:r>
              <a:rPr lang="en-US" sz="1400" dirty="0" smtClean="0"/>
              <a:t>Chart, </a:t>
            </a:r>
            <a:r>
              <a:rPr lang="en-US" sz="1400" dirty="0"/>
              <a:t>…</a:t>
            </a:r>
            <a:endParaRPr lang="en-US" sz="1000" dirty="0" smtClean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Picture 2" descr="E:\CERNBox\CERN_PresentationPack\Loghi\cernbox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152531"/>
            <a:ext cx="1447344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asted-image.pdf"/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6886459" y="1642229"/>
            <a:ext cx="875478" cy="785212"/>
          </a:xfrm>
          <a:prstGeom prst="rect">
            <a:avLst/>
          </a:prstGeom>
          <a:ln w="12600">
            <a:noFill/>
          </a:ln>
        </p:spPr>
      </p:pic>
      <p:pic>
        <p:nvPicPr>
          <p:cNvPr id="12" name="Picture 2" descr="Image result for microsoft office logo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1441"/>
          <a:stretch/>
        </p:blipFill>
        <p:spPr bwMode="auto">
          <a:xfrm>
            <a:off x="7454330" y="845133"/>
            <a:ext cx="911412" cy="34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/>
          <p:cNvPicPr/>
          <p:nvPr/>
        </p:nvPicPr>
        <p:blipFill>
          <a:blip r:embed="rId5"/>
          <a:stretch/>
        </p:blipFill>
        <p:spPr>
          <a:xfrm>
            <a:off x="6840739" y="803549"/>
            <a:ext cx="437739" cy="457409"/>
          </a:xfrm>
          <a:prstGeom prst="rect">
            <a:avLst/>
          </a:prstGeom>
          <a:ln>
            <a:noFill/>
          </a:ln>
        </p:spPr>
      </p:pic>
      <p:pic>
        <p:nvPicPr>
          <p:cNvPr id="15" name="Picture 1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6146577" y="1218093"/>
            <a:ext cx="716814" cy="370753"/>
          </a:xfrm>
          <a:prstGeom prst="rect">
            <a:avLst/>
          </a:prstGeom>
        </p:spPr>
      </p:pic>
      <p:cxnSp>
        <p:nvCxnSpPr>
          <p:cNvPr id="17" name="Straight Connector 14"/>
          <p:cNvCxnSpPr/>
          <p:nvPr/>
        </p:nvCxnSpPr>
        <p:spPr>
          <a:xfrm flipH="1" flipV="1">
            <a:off x="6561010" y="1899215"/>
            <a:ext cx="325449" cy="7150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6863391" y="1487528"/>
            <a:ext cx="193053" cy="19489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7119796" y="1228144"/>
            <a:ext cx="112014" cy="35345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22"/>
          <p:cNvCxnSpPr/>
          <p:nvPr/>
        </p:nvCxnSpPr>
        <p:spPr>
          <a:xfrm flipV="1">
            <a:off x="7530985" y="1218093"/>
            <a:ext cx="57702" cy="34803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4"/>
          <p:cNvCxnSpPr/>
          <p:nvPr/>
        </p:nvCxnSpPr>
        <p:spPr>
          <a:xfrm flipH="1">
            <a:off x="7696763" y="1558507"/>
            <a:ext cx="159933" cy="18524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171" name="Picture 3" descr="E:\CERNBox\CERN_PresentationPack\Loghi\drawio_horizontal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176" y="1257090"/>
            <a:ext cx="992468" cy="268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E:\CERNBox\CERN_PresentationPack\Loghi\swan_logo_letters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070" y="1629215"/>
            <a:ext cx="550914" cy="47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2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8167912" y="1722506"/>
            <a:ext cx="410899" cy="399137"/>
          </a:xfrm>
          <a:prstGeom prst="rect">
            <a:avLst/>
          </a:prstGeom>
        </p:spPr>
      </p:pic>
      <p:cxnSp>
        <p:nvCxnSpPr>
          <p:cNvPr id="37" name="Straight Connector 24"/>
          <p:cNvCxnSpPr/>
          <p:nvPr/>
        </p:nvCxnSpPr>
        <p:spPr>
          <a:xfrm flipH="1" flipV="1">
            <a:off x="7776729" y="1934966"/>
            <a:ext cx="323331" cy="3575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175" name="Gruppo 7174"/>
          <p:cNvGrpSpPr/>
          <p:nvPr/>
        </p:nvGrpSpPr>
        <p:grpSpPr>
          <a:xfrm>
            <a:off x="505267" y="2331720"/>
            <a:ext cx="2039160" cy="2049127"/>
            <a:chOff x="505267" y="2331720"/>
            <a:chExt cx="2039160" cy="2049127"/>
          </a:xfrm>
        </p:grpSpPr>
        <p:sp>
          <p:nvSpPr>
            <p:cNvPr id="7168" name="Rettangolo 7167"/>
            <p:cNvSpPr/>
            <p:nvPr/>
          </p:nvSpPr>
          <p:spPr>
            <a:xfrm>
              <a:off x="505267" y="2331720"/>
              <a:ext cx="2039160" cy="20491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41" name="Picture 2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44963" y="2729047"/>
              <a:ext cx="1980000" cy="1636344"/>
            </a:xfrm>
            <a:prstGeom prst="rect">
              <a:avLst/>
            </a:prstGeom>
            <a:ln w="6350">
              <a:noFill/>
            </a:ln>
          </p:spPr>
        </p:pic>
        <p:grpSp>
          <p:nvGrpSpPr>
            <p:cNvPr id="24" name="Gruppo 23"/>
            <p:cNvGrpSpPr/>
            <p:nvPr/>
          </p:nvGrpSpPr>
          <p:grpSpPr>
            <a:xfrm>
              <a:off x="558607" y="2400300"/>
              <a:ext cx="1966416" cy="360000"/>
              <a:chOff x="460512" y="2263140"/>
              <a:chExt cx="1966416" cy="360000"/>
            </a:xfrm>
          </p:grpSpPr>
          <p:pic>
            <p:nvPicPr>
              <p:cNvPr id="42" name="Picture 5"/>
              <p:cNvPicPr>
                <a:picLocks noChangeAspect="1"/>
              </p:cNvPicPr>
              <p:nvPr/>
            </p:nvPicPr>
            <p:blipFill>
              <a:blip r:embed="rId5"/>
              <a:stretch/>
            </p:blipFill>
            <p:spPr>
              <a:xfrm>
                <a:off x="2066928" y="2263140"/>
                <a:ext cx="360000" cy="36000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43" name="Picture 29"/>
              <p:cNvPicPr>
                <a:picLocks noChangeAspect="1"/>
              </p:cNvPicPr>
              <p:nvPr/>
            </p:nvPicPr>
            <p:blipFill>
              <a:blip r:embed="rId11"/>
              <a:stretch/>
            </p:blipFill>
            <p:spPr bwMode="auto">
              <a:xfrm>
                <a:off x="460512" y="2264653"/>
                <a:ext cx="360000" cy="312199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44" name="TextBox 30"/>
              <p:cNvSpPr txBox="1"/>
              <p:nvPr/>
            </p:nvSpPr>
            <p:spPr>
              <a:xfrm>
                <a:off x="820731" y="2311493"/>
                <a:ext cx="13680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/>
                  <a:t>SWAN, powered by </a:t>
                </a:r>
                <a:endParaRPr lang="it-IT" sz="1000" b="1" dirty="0"/>
              </a:p>
            </p:txBody>
          </p:sp>
        </p:grpSp>
      </p:grpSp>
      <p:grpSp>
        <p:nvGrpSpPr>
          <p:cNvPr id="7174" name="Gruppo 7173"/>
          <p:cNvGrpSpPr/>
          <p:nvPr/>
        </p:nvGrpSpPr>
        <p:grpSpPr>
          <a:xfrm>
            <a:off x="3055040" y="2507301"/>
            <a:ext cx="1693697" cy="1431852"/>
            <a:chOff x="2885822" y="2528261"/>
            <a:chExt cx="1693697" cy="1431852"/>
          </a:xfrm>
        </p:grpSpPr>
        <p:sp>
          <p:nvSpPr>
            <p:cNvPr id="53" name="Rettangolo 52"/>
            <p:cNvSpPr/>
            <p:nvPr/>
          </p:nvSpPr>
          <p:spPr>
            <a:xfrm>
              <a:off x="2885822" y="2528261"/>
              <a:ext cx="1693697" cy="14314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48" name="Picture 4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011" b="53266"/>
            <a:stretch/>
          </p:blipFill>
          <p:spPr>
            <a:xfrm>
              <a:off x="2885822" y="2878491"/>
              <a:ext cx="1693697" cy="1081622"/>
            </a:xfrm>
            <a:prstGeom prst="rect">
              <a:avLst/>
            </a:prstGeom>
          </p:spPr>
        </p:pic>
        <p:pic>
          <p:nvPicPr>
            <p:cNvPr id="49" name="Picture 2" descr="Image result for microsoft office logo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31441"/>
            <a:stretch/>
          </p:blipFill>
          <p:spPr bwMode="auto">
            <a:xfrm>
              <a:off x="2969641" y="2586663"/>
              <a:ext cx="683443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169" name="Gruppo 7168"/>
          <p:cNvGrpSpPr>
            <a:grpSpLocks noChangeAspect="1"/>
          </p:cNvGrpSpPr>
          <p:nvPr/>
        </p:nvGrpSpPr>
        <p:grpSpPr>
          <a:xfrm>
            <a:off x="4748424" y="2335480"/>
            <a:ext cx="1398153" cy="1980000"/>
            <a:chOff x="4579027" y="2400301"/>
            <a:chExt cx="1375043" cy="1947270"/>
          </a:xfrm>
        </p:grpSpPr>
        <p:sp>
          <p:nvSpPr>
            <p:cNvPr id="54" name="Rettangolo 53"/>
            <p:cNvSpPr/>
            <p:nvPr/>
          </p:nvSpPr>
          <p:spPr>
            <a:xfrm>
              <a:off x="4579027" y="2400301"/>
              <a:ext cx="1375043" cy="19472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50" name="Group 31"/>
            <p:cNvGrpSpPr/>
            <p:nvPr/>
          </p:nvGrpSpPr>
          <p:grpSpPr>
            <a:xfrm>
              <a:off x="4579027" y="2415435"/>
              <a:ext cx="1375043" cy="1932135"/>
              <a:chOff x="5740516" y="-182188"/>
              <a:chExt cx="3403484" cy="4949451"/>
            </a:xfrm>
          </p:grpSpPr>
          <p:pic>
            <p:nvPicPr>
              <p:cNvPr id="51" name="Picture 33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741279" y="-182188"/>
                <a:ext cx="2505830" cy="737755"/>
              </a:xfrm>
              <a:prstGeom prst="rect">
                <a:avLst/>
              </a:prstGeom>
            </p:spPr>
          </p:pic>
          <p:pic>
            <p:nvPicPr>
              <p:cNvPr id="52" name="Picture 36"/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51"/>
              <a:stretch/>
            </p:blipFill>
            <p:spPr>
              <a:xfrm>
                <a:off x="5740516" y="521830"/>
                <a:ext cx="3403484" cy="4245433"/>
              </a:xfrm>
              <a:prstGeom prst="rect">
                <a:avLst/>
              </a:prstGeom>
            </p:spPr>
          </p:pic>
        </p:grpSp>
      </p:grpSp>
      <p:grpSp>
        <p:nvGrpSpPr>
          <p:cNvPr id="7176" name="Gruppo 7175"/>
          <p:cNvGrpSpPr>
            <a:grpSpLocks noChangeAspect="1"/>
          </p:cNvGrpSpPr>
          <p:nvPr/>
        </p:nvGrpSpPr>
        <p:grpSpPr>
          <a:xfrm>
            <a:off x="6661361" y="2734296"/>
            <a:ext cx="1739247" cy="1480852"/>
            <a:chOff x="6639849" y="2829611"/>
            <a:chExt cx="1656425" cy="1410335"/>
          </a:xfrm>
        </p:grpSpPr>
        <p:sp>
          <p:nvSpPr>
            <p:cNvPr id="60" name="Rettangolo 59"/>
            <p:cNvSpPr/>
            <p:nvPr/>
          </p:nvSpPr>
          <p:spPr>
            <a:xfrm>
              <a:off x="6639849" y="2829611"/>
              <a:ext cx="1656425" cy="1410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58" name="Picture 2" descr="Image result for drawio logo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8113" y="2877602"/>
              <a:ext cx="685825" cy="1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13"/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16" b="26440"/>
            <a:stretch/>
          </p:blipFill>
          <p:spPr>
            <a:xfrm>
              <a:off x="6639850" y="3130061"/>
              <a:ext cx="1628959" cy="1109885"/>
            </a:xfrm>
            <a:prstGeom prst="rect">
              <a:avLst/>
            </a:prstGeom>
            <a:ln w="3175">
              <a:solidFill>
                <a:schemeClr val="accent6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09941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SWAN in a Nutshell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Turn-key data analysis platform</a:t>
            </a:r>
            <a:endParaRPr lang="en-US" sz="1800" dirty="0"/>
          </a:p>
          <a:p>
            <a:pPr lvl="1"/>
            <a:r>
              <a:rPr lang="en-GB" sz="1400" dirty="0" smtClean="0"/>
              <a:t>Accessible from everywhere via a web browser</a:t>
            </a:r>
          </a:p>
          <a:p>
            <a:pPr lvl="1"/>
            <a:r>
              <a:rPr lang="en-GB" sz="1400" dirty="0" smtClean="0"/>
              <a:t>Support for ROOT/C++, Python, R, Octave</a:t>
            </a:r>
          </a:p>
          <a:p>
            <a:endParaRPr lang="en-GB" sz="1800" dirty="0"/>
          </a:p>
          <a:p>
            <a:r>
              <a:rPr lang="en-GB" sz="1800" dirty="0" smtClean="0"/>
              <a:t>Fully integrated in CERN ecosystem</a:t>
            </a:r>
          </a:p>
          <a:p>
            <a:pPr lvl="1"/>
            <a:r>
              <a:rPr lang="en-GB" sz="1400" dirty="0" smtClean="0"/>
              <a:t>Storage on EOS, Sharing with CERNBox</a:t>
            </a:r>
          </a:p>
          <a:p>
            <a:pPr lvl="1"/>
            <a:r>
              <a:rPr lang="en-GB" sz="1400" dirty="0" smtClean="0"/>
              <a:t>Software provided by CVMFS</a:t>
            </a:r>
          </a:p>
          <a:p>
            <a:pPr lvl="1"/>
            <a:r>
              <a:rPr lang="en-GB" sz="1400" dirty="0" smtClean="0"/>
              <a:t>Massive computations on SPARK</a:t>
            </a:r>
            <a:endParaRPr lang="en-GB" sz="14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5" name="Picture 5" descr="E:\CERNBox\CERN_PresentationPack\Loghi\swan_logo_letter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6720" y="74188"/>
            <a:ext cx="617219" cy="534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uppo 13"/>
          <p:cNvGrpSpPr>
            <a:grpSpLocks noChangeAspect="1"/>
          </p:cNvGrpSpPr>
          <p:nvPr/>
        </p:nvGrpSpPr>
        <p:grpSpPr>
          <a:xfrm>
            <a:off x="5103691" y="1145174"/>
            <a:ext cx="3559493" cy="2853153"/>
            <a:chOff x="5644363" y="756587"/>
            <a:chExt cx="3235905" cy="2593775"/>
          </a:xfrm>
        </p:grpSpPr>
        <p:sp>
          <p:nvSpPr>
            <p:cNvPr id="2" name="Rettangolo 1"/>
            <p:cNvSpPr/>
            <p:nvPr/>
          </p:nvSpPr>
          <p:spPr>
            <a:xfrm rot="2700000">
              <a:off x="6692632" y="1424941"/>
              <a:ext cx="1141844" cy="115062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47" name="Picture 2" descr="https://swan.web.cern.ch/sites/swan.web.cern.ch/files/pictures/logo_swan_noletters.png">
              <a:extLst>
                <a:ext uri="{FF2B5EF4-FFF2-40B4-BE49-F238E27FC236}">
                  <a16:creationId xmlns:a16="http://schemas.microsoft.com/office/drawing/2014/main" xmlns="" id="{F08D5B0C-28A9-BD48-85AF-794AF92955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3669" y="1640251"/>
              <a:ext cx="819771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7" name="Rettangolo arrotondato 56"/>
            <p:cNvSpPr/>
            <p:nvPr/>
          </p:nvSpPr>
          <p:spPr>
            <a:xfrm>
              <a:off x="7848015" y="1856251"/>
              <a:ext cx="792000" cy="288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Software</a:t>
              </a:r>
              <a:endParaRPr lang="it-IT" sz="1050" b="1" dirty="0"/>
            </a:p>
          </p:txBody>
        </p:sp>
        <p:sp>
          <p:nvSpPr>
            <p:cNvPr id="61" name="Rettangolo arrotondato 60"/>
            <p:cNvSpPr/>
            <p:nvPr/>
          </p:nvSpPr>
          <p:spPr>
            <a:xfrm>
              <a:off x="5912535" y="1856251"/>
              <a:ext cx="792000" cy="288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Storage</a:t>
              </a:r>
              <a:endParaRPr lang="it-IT" sz="1050" b="1" dirty="0"/>
            </a:p>
          </p:txBody>
        </p:sp>
        <p:pic>
          <p:nvPicPr>
            <p:cNvPr id="62" name="13 Imagen">
              <a:extLst>
                <a:ext uri="{FF2B5EF4-FFF2-40B4-BE49-F238E27FC236}">
                  <a16:creationId xmlns:a16="http://schemas.microsoft.com/office/drawing/2014/main" xmlns="" id="{55438E34-40F5-5C4F-B776-8762FB503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44363" y="2068051"/>
              <a:ext cx="923415" cy="432000"/>
            </a:xfrm>
            <a:prstGeom prst="rect">
              <a:avLst/>
            </a:prstGeom>
          </p:spPr>
        </p:pic>
        <p:pic>
          <p:nvPicPr>
            <p:cNvPr id="63" name="Picture 21">
              <a:extLst>
                <a:ext uri="{FF2B5EF4-FFF2-40B4-BE49-F238E27FC236}">
                  <a16:creationId xmlns:a16="http://schemas.microsoft.com/office/drawing/2014/main" xmlns="" id="{FECD0B38-7D40-2145-BB36-A63C3C44F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44363" y="1496676"/>
              <a:ext cx="816923" cy="360000"/>
            </a:xfrm>
            <a:prstGeom prst="rect">
              <a:avLst/>
            </a:prstGeom>
          </p:spPr>
        </p:pic>
        <p:pic>
          <p:nvPicPr>
            <p:cNvPr id="64" name="Picture 24">
              <a:extLst>
                <a:ext uri="{FF2B5EF4-FFF2-40B4-BE49-F238E27FC236}">
                  <a16:creationId xmlns:a16="http://schemas.microsoft.com/office/drawing/2014/main" xmlns="" id="{45DC0EA9-1EFC-5F46-A2E5-713AD2B24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07255" y="1533182"/>
              <a:ext cx="973013" cy="288000"/>
            </a:xfrm>
            <a:prstGeom prst="rect">
              <a:avLst/>
            </a:prstGeom>
          </p:spPr>
        </p:pic>
        <p:pic>
          <p:nvPicPr>
            <p:cNvPr id="9218" name="Picture 2" descr="E:\CERNBox\CERN_PresentationPack\Loghi\WLCG-logo.png"/>
            <p:cNvPicPr>
              <a:picLocks noChangeAspect="1" noChangeArrowheads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15" t="8966" r="12504" b="21192"/>
            <a:stretch/>
          </p:blipFill>
          <p:spPr bwMode="auto">
            <a:xfrm>
              <a:off x="7912017" y="2163302"/>
              <a:ext cx="568346" cy="444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5" name="Rettangolo arrotondato 64"/>
            <p:cNvSpPr/>
            <p:nvPr/>
          </p:nvSpPr>
          <p:spPr>
            <a:xfrm>
              <a:off x="6672197" y="973601"/>
              <a:ext cx="1080000" cy="288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Infrastructure</a:t>
              </a:r>
              <a:endParaRPr lang="it-IT" sz="1050" b="1" dirty="0"/>
            </a:p>
          </p:txBody>
        </p:sp>
        <p:sp>
          <p:nvSpPr>
            <p:cNvPr id="66" name="Rettangolo arrotondato 65"/>
            <p:cNvSpPr/>
            <p:nvPr/>
          </p:nvSpPr>
          <p:spPr>
            <a:xfrm>
              <a:off x="6723554" y="2738901"/>
              <a:ext cx="1080000" cy="288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Compute</a:t>
              </a:r>
              <a:endParaRPr lang="it-IT" sz="1050" b="1" dirty="0"/>
            </a:p>
          </p:txBody>
        </p:sp>
        <p:pic>
          <p:nvPicPr>
            <p:cNvPr id="9219" name="Picture 3" descr="E:\CERNBox\CERN_PresentationPack\Loghi\jupyterhub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8963" y="756587"/>
              <a:ext cx="1109183" cy="217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14 Imagen">
              <a:extLst>
                <a:ext uri="{FF2B5EF4-FFF2-40B4-BE49-F238E27FC236}">
                  <a16:creationId xmlns:a16="http://schemas.microsoft.com/office/drawing/2014/main" xmlns="" id="{EE340E9B-31E0-C348-9CFC-2F1DD706695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72444" y="756587"/>
              <a:ext cx="481812" cy="396000"/>
            </a:xfrm>
            <a:prstGeom prst="rect">
              <a:avLst/>
            </a:prstGeom>
          </p:spPr>
        </p:pic>
        <p:pic>
          <p:nvPicPr>
            <p:cNvPr id="68" name="Picture 19">
              <a:extLst>
                <a:ext uri="{FF2B5EF4-FFF2-40B4-BE49-F238E27FC236}">
                  <a16:creationId xmlns:a16="http://schemas.microsoft.com/office/drawing/2014/main" xmlns="" id="{60D1B388-11E1-1A47-ACED-811C2E3D04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26070" y="756587"/>
              <a:ext cx="338100" cy="396000"/>
            </a:xfrm>
            <a:prstGeom prst="rect">
              <a:avLst/>
            </a:prstGeom>
          </p:spPr>
        </p:pic>
        <p:pic>
          <p:nvPicPr>
            <p:cNvPr id="9220" name="Picture 4" descr="E:\CERNBox\CERN_PresentationPack\Loghi\spark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4615" y="2924621"/>
              <a:ext cx="800393" cy="4257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3" name="CustomShape 8"/>
          <p:cNvSpPr/>
          <p:nvPr/>
        </p:nvSpPr>
        <p:spPr>
          <a:xfrm>
            <a:off x="457201" y="3395211"/>
            <a:ext cx="4353338" cy="922351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400" b="1" spc="-1" dirty="0" smtClean="0">
                <a:ea typeface="DejaVu Sans"/>
              </a:rPr>
              <a:t>– </a:t>
            </a:r>
            <a:r>
              <a:rPr lang="en-US" sz="1400" b="1" spc="-1" dirty="0" smtClean="0">
                <a:latin typeface="+mj-lt"/>
                <a:ea typeface="DejaVu Sans"/>
              </a:rPr>
              <a:t>More </a:t>
            </a:r>
            <a:r>
              <a:rPr lang="en-US" sz="1400" b="1" spc="-1" dirty="0">
                <a:latin typeface="+mj-lt"/>
                <a:ea typeface="DejaVu Sans"/>
              </a:rPr>
              <a:t>this </a:t>
            </a:r>
            <a:r>
              <a:rPr lang="en-US" sz="1400" b="1" spc="-1" dirty="0" smtClean="0">
                <a:latin typeface="+mj-lt"/>
                <a:ea typeface="DejaVu Sans"/>
              </a:rPr>
              <a:t>afternoon at 2:50 –</a:t>
            </a:r>
            <a:endParaRPr lang="en-US" sz="1400" b="1" spc="-1" dirty="0">
              <a:latin typeface="+mj-lt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en-US" sz="600" spc="-1" dirty="0" smtClean="0">
              <a:solidFill>
                <a:srgbClr val="000000"/>
              </a:solidFill>
              <a:ea typeface="DejaVu Sans"/>
            </a:endParaRPr>
          </a:p>
          <a:p>
            <a:pPr>
              <a:lnSpc>
                <a:spcPct val="100000"/>
              </a:lnSpc>
            </a:pPr>
            <a:r>
              <a:rPr lang="en-US" sz="1200" b="1" spc="-1" dirty="0" err="1" smtClean="0">
                <a:solidFill>
                  <a:srgbClr val="000000"/>
                </a:solidFill>
                <a:ea typeface="DejaVu Sans"/>
              </a:rPr>
              <a:t>Piotr</a:t>
            </a:r>
            <a:r>
              <a:rPr lang="en-US" sz="1200" b="1" spc="-1" dirty="0" smtClean="0">
                <a:solidFill>
                  <a:srgbClr val="000000"/>
                </a:solidFill>
                <a:ea typeface="DejaVu Sans"/>
              </a:rPr>
              <a:t> </a:t>
            </a:r>
            <a:r>
              <a:rPr lang="en-US" sz="1200" b="1" spc="-1" dirty="0" err="1" smtClean="0">
                <a:solidFill>
                  <a:srgbClr val="000000"/>
                </a:solidFill>
                <a:ea typeface="DejaVu Sans"/>
              </a:rPr>
              <a:t>Mrowczynski</a:t>
            </a:r>
            <a:endParaRPr lang="en-US" sz="1200" b="1" spc="-1" dirty="0" smtClean="0">
              <a:solidFill>
                <a:srgbClr val="000000"/>
              </a:solidFill>
              <a:latin typeface="Arial"/>
              <a:ea typeface="DejaVu Sans"/>
            </a:endParaRPr>
          </a:p>
          <a:p>
            <a:pPr marL="288000">
              <a:lnSpc>
                <a:spcPct val="100000"/>
              </a:lnSpc>
            </a:pPr>
            <a:r>
              <a:rPr lang="en-US" sz="1200" i="1" spc="-1" dirty="0" smtClean="0">
                <a:solidFill>
                  <a:srgbClr val="000000"/>
                </a:solidFill>
                <a:ea typeface="DejaVu Sans"/>
              </a:rPr>
              <a:t>Evolution </a:t>
            </a:r>
            <a:r>
              <a:rPr lang="en-US" sz="1200" i="1" spc="-1" dirty="0">
                <a:solidFill>
                  <a:srgbClr val="000000"/>
                </a:solidFill>
                <a:ea typeface="DejaVu Sans"/>
              </a:rPr>
              <a:t>of interactive data analysis for HEP at </a:t>
            </a:r>
            <a:r>
              <a:rPr lang="en-US" sz="1200" i="1" spc="-1" dirty="0" smtClean="0">
                <a:solidFill>
                  <a:srgbClr val="000000"/>
                </a:solidFill>
                <a:ea typeface="DejaVu Sans"/>
              </a:rPr>
              <a:t>CERN:</a:t>
            </a:r>
            <a:br>
              <a:rPr lang="en-US" sz="1200" i="1" spc="-1" dirty="0" smtClean="0">
                <a:solidFill>
                  <a:srgbClr val="000000"/>
                </a:solidFill>
                <a:ea typeface="DejaVu Sans"/>
              </a:rPr>
            </a:br>
            <a:r>
              <a:rPr lang="en-US" sz="1200" i="1" spc="-1" dirty="0" smtClean="0">
                <a:solidFill>
                  <a:srgbClr val="000000"/>
                </a:solidFill>
                <a:ea typeface="DejaVu Sans"/>
              </a:rPr>
              <a:t>SWAN</a:t>
            </a:r>
            <a:r>
              <a:rPr lang="en-US" sz="1200" i="1" spc="-1" dirty="0">
                <a:solidFill>
                  <a:srgbClr val="000000"/>
                </a:solidFill>
                <a:ea typeface="DejaVu Sans"/>
              </a:rPr>
              <a:t>, Kubernetes, Apache Spark and </a:t>
            </a:r>
            <a:r>
              <a:rPr lang="en-US" sz="1200" i="1" spc="-1" dirty="0" err="1">
                <a:solidFill>
                  <a:srgbClr val="000000"/>
                </a:solidFill>
                <a:ea typeface="DejaVu Sans"/>
              </a:rPr>
              <a:t>RDataFrame</a:t>
            </a:r>
            <a:endParaRPr lang="en-US" sz="1200" i="1" spc="-1" dirty="0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45277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SWAN usage at CERN</a:t>
            </a:r>
            <a:endParaRPr lang="it-IT" dirty="0"/>
          </a:p>
        </p:txBody>
      </p:sp>
      <p:sp>
        <p:nvSpPr>
          <p:cNvPr id="4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25" name="Picture 5" descr="E:\CERNBox\CERN_PresentationPack\Loghi\swan_logo_letter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6720" y="74188"/>
            <a:ext cx="617219" cy="534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Gruppo 25"/>
          <p:cNvGrpSpPr>
            <a:grpSpLocks noChangeAspect="1"/>
          </p:cNvGrpSpPr>
          <p:nvPr/>
        </p:nvGrpSpPr>
        <p:grpSpPr>
          <a:xfrm>
            <a:off x="1194689" y="721438"/>
            <a:ext cx="6754623" cy="3685604"/>
            <a:chOff x="379490" y="967918"/>
            <a:chExt cx="8409116" cy="4588364"/>
          </a:xfrm>
        </p:grpSpPr>
        <p:pic>
          <p:nvPicPr>
            <p:cNvPr id="27" name="pasted-image.png"/>
            <p:cNvPicPr>
              <a:picLocks noChangeAspect="1"/>
            </p:cNvPicPr>
            <p:nvPr/>
          </p:nvPicPr>
          <p:blipFill rotWithShape="1">
            <a:blip r:embed="rId3">
              <a:extLst/>
            </a:blip>
            <a:srcRect b="4154"/>
            <a:stretch/>
          </p:blipFill>
          <p:spPr>
            <a:xfrm>
              <a:off x="379490" y="967918"/>
              <a:ext cx="8409116" cy="448557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8" name="CasellaDiTesto 27"/>
            <p:cNvSpPr txBox="1"/>
            <p:nvPr/>
          </p:nvSpPr>
          <p:spPr>
            <a:xfrm>
              <a:off x="4217788" y="5249751"/>
              <a:ext cx="1207667" cy="3065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000000"/>
                  </a:solidFill>
                </a:rPr>
                <a:t>Department</a:t>
              </a:r>
              <a:endParaRPr lang="it-IT" sz="10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29" name="Shape 159"/>
          <p:cNvSpPr/>
          <p:nvPr/>
        </p:nvSpPr>
        <p:spPr>
          <a:xfrm>
            <a:off x="1848006" y="934497"/>
            <a:ext cx="1650545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sz="1400" b="1" dirty="0" smtClean="0">
                <a:solidFill>
                  <a:srgbClr val="2477B4"/>
                </a:solidFill>
              </a:rPr>
              <a:t>E</a:t>
            </a:r>
            <a:r>
              <a:rPr lang="en-US" sz="1400" b="1" dirty="0" smtClean="0">
                <a:solidFill>
                  <a:srgbClr val="2477B4"/>
                </a:solidFill>
              </a:rPr>
              <a:t>xperimental Physics Dept.</a:t>
            </a:r>
            <a:endParaRPr sz="1400" b="1" dirty="0">
              <a:solidFill>
                <a:srgbClr val="2477B4"/>
              </a:solidFill>
            </a:endParaRPr>
          </a:p>
        </p:txBody>
      </p:sp>
      <p:sp>
        <p:nvSpPr>
          <p:cNvPr id="30" name="Shape 158"/>
          <p:cNvSpPr/>
          <p:nvPr/>
        </p:nvSpPr>
        <p:spPr>
          <a:xfrm>
            <a:off x="2416568" y="2998370"/>
            <a:ext cx="338503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sz="1400" b="1" dirty="0" smtClean="0">
                <a:solidFill>
                  <a:srgbClr val="4CA02E"/>
                </a:solidFill>
              </a:rPr>
              <a:t>B</a:t>
            </a:r>
            <a:r>
              <a:rPr lang="en-US" sz="1400" b="1" dirty="0" smtClean="0">
                <a:solidFill>
                  <a:srgbClr val="4CA02E"/>
                </a:solidFill>
              </a:rPr>
              <a:t>eams Dept.</a:t>
            </a:r>
            <a:br>
              <a:rPr lang="en-US" sz="1400" b="1" dirty="0" smtClean="0">
                <a:solidFill>
                  <a:srgbClr val="4CA02E"/>
                </a:solidFill>
              </a:rPr>
            </a:br>
            <a:r>
              <a:rPr lang="en-US" sz="1400" b="1" dirty="0" smtClean="0">
                <a:solidFill>
                  <a:srgbClr val="4CA02E"/>
                </a:solidFill>
              </a:rPr>
              <a:t>     </a:t>
            </a:r>
            <a:r>
              <a:rPr sz="1400" b="1" dirty="0" smtClean="0">
                <a:solidFill>
                  <a:srgbClr val="4CA02E"/>
                </a:solidFill>
              </a:rPr>
              <a:t>LHC </a:t>
            </a:r>
            <a:r>
              <a:rPr sz="1400" b="1" dirty="0">
                <a:solidFill>
                  <a:srgbClr val="4CA02E"/>
                </a:solidFill>
              </a:rPr>
              <a:t>logging + </a:t>
            </a:r>
            <a:r>
              <a:rPr sz="1400" b="1" dirty="0" smtClean="0">
                <a:solidFill>
                  <a:srgbClr val="4CA02E"/>
                </a:solidFill>
              </a:rPr>
              <a:t>S</a:t>
            </a:r>
            <a:r>
              <a:rPr lang="en-US" sz="1400" b="1" dirty="0" smtClean="0">
                <a:solidFill>
                  <a:srgbClr val="4CA02E"/>
                </a:solidFill>
              </a:rPr>
              <a:t>park</a:t>
            </a:r>
            <a:endParaRPr sz="1400" b="1" dirty="0">
              <a:solidFill>
                <a:srgbClr val="4CA02E"/>
              </a:solidFill>
            </a:endParaRPr>
          </a:p>
        </p:txBody>
      </p:sp>
      <p:sp>
        <p:nvSpPr>
          <p:cNvPr id="36" name="Shape 160"/>
          <p:cNvSpPr/>
          <p:nvPr/>
        </p:nvSpPr>
        <p:spPr>
          <a:xfrm>
            <a:off x="1205805" y="1808549"/>
            <a:ext cx="3209901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/>
            <a:endParaRPr sz="1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CustomShape 8"/>
          <p:cNvSpPr/>
          <p:nvPr/>
        </p:nvSpPr>
        <p:spPr>
          <a:xfrm>
            <a:off x="4363515" y="970648"/>
            <a:ext cx="3240000" cy="432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400" b="1" spc="-1" dirty="0">
                <a:latin typeface="Arial"/>
                <a:ea typeface="DejaVu Sans"/>
              </a:rPr>
              <a:t>1300 unique users in 6 months</a:t>
            </a:r>
          </a:p>
        </p:txBody>
      </p:sp>
    </p:spTree>
    <p:extLst>
      <p:ext uri="{BB962C8B-B14F-4D97-AF65-F5344CB8AC3E}">
        <p14:creationId xmlns:p14="http://schemas.microsoft.com/office/powerpoint/2010/main" val="219194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SWAN usage at CERN</a:t>
            </a:r>
            <a:endParaRPr lang="it-IT" dirty="0"/>
          </a:p>
        </p:txBody>
      </p:sp>
      <p:sp>
        <p:nvSpPr>
          <p:cNvPr id="3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3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25" name="Picture 5" descr="E:\CERNBox\CERN_PresentationPack\Loghi\swan_logo_letter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6720" y="74188"/>
            <a:ext cx="617219" cy="534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Gruppo 39"/>
          <p:cNvGrpSpPr>
            <a:grpSpLocks noChangeAspect="1"/>
          </p:cNvGrpSpPr>
          <p:nvPr/>
        </p:nvGrpSpPr>
        <p:grpSpPr>
          <a:xfrm>
            <a:off x="1524609" y="706333"/>
            <a:ext cx="6094782" cy="3725309"/>
            <a:chOff x="624917" y="954548"/>
            <a:chExt cx="7894167" cy="4825150"/>
          </a:xfrm>
        </p:grpSpPr>
        <p:pic>
          <p:nvPicPr>
            <p:cNvPr id="41" name="pasted-image.png"/>
            <p:cNvPicPr>
              <a:picLocks noChangeAspect="1"/>
            </p:cNvPicPr>
            <p:nvPr/>
          </p:nvPicPr>
          <p:blipFill rotWithShape="1">
            <a:blip r:embed="rId3">
              <a:extLst/>
            </a:blip>
            <a:srcRect b="4263"/>
            <a:stretch/>
          </p:blipFill>
          <p:spPr>
            <a:xfrm>
              <a:off x="624917" y="954548"/>
              <a:ext cx="7894167" cy="482515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2" name="CasellaDiTesto 41"/>
            <p:cNvSpPr txBox="1"/>
            <p:nvPr/>
          </p:nvSpPr>
          <p:spPr>
            <a:xfrm>
              <a:off x="4001859" y="5408763"/>
              <a:ext cx="1140284" cy="31891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000000"/>
                  </a:solidFill>
                </a:rPr>
                <a:t>Experiment</a:t>
              </a:r>
              <a:endParaRPr lang="it-IT" sz="1000" b="1" dirty="0">
                <a:solidFill>
                  <a:srgbClr val="000000"/>
                </a:solidFill>
              </a:endParaRPr>
            </a:p>
          </p:txBody>
        </p:sp>
      </p:grpSp>
      <p:pic>
        <p:nvPicPr>
          <p:cNvPr id="16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883563" y="835621"/>
            <a:ext cx="1207740" cy="54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pasted-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78457" y="1291846"/>
            <a:ext cx="1610999" cy="64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Shape 168"/>
          <p:cNvSpPr/>
          <p:nvPr/>
        </p:nvSpPr>
        <p:spPr>
          <a:xfrm flipH="1">
            <a:off x="1919098" y="968408"/>
            <a:ext cx="900000" cy="0"/>
          </a:xfrm>
          <a:prstGeom prst="line">
            <a:avLst/>
          </a:prstGeom>
          <a:ln w="25400">
            <a:solidFill>
              <a:srgbClr val="2477B4"/>
            </a:solidFill>
            <a:tailEnd type="triangl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9" name="Shape 169"/>
          <p:cNvSpPr/>
          <p:nvPr/>
        </p:nvSpPr>
        <p:spPr>
          <a:xfrm flipH="1">
            <a:off x="2211610" y="1587270"/>
            <a:ext cx="2340000" cy="1"/>
          </a:xfrm>
          <a:prstGeom prst="line">
            <a:avLst/>
          </a:prstGeom>
          <a:ln w="25400">
            <a:solidFill>
              <a:srgbClr val="4CA02E"/>
            </a:solidFill>
            <a:tailEnd type="triangl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20" name="pasted-im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679833" y="1767465"/>
            <a:ext cx="807600" cy="54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asted-image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824411" y="2037465"/>
            <a:ext cx="614810" cy="826060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hape 172"/>
          <p:cNvSpPr/>
          <p:nvPr/>
        </p:nvSpPr>
        <p:spPr>
          <a:xfrm flipH="1">
            <a:off x="2274073" y="2099143"/>
            <a:ext cx="371758" cy="871599"/>
          </a:xfrm>
          <a:prstGeom prst="line">
            <a:avLst/>
          </a:prstGeom>
          <a:ln w="25400">
            <a:solidFill>
              <a:srgbClr val="D73E2A"/>
            </a:solidFill>
            <a:tailEnd type="triangle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3" name="Shape 173"/>
          <p:cNvSpPr/>
          <p:nvPr/>
        </p:nvSpPr>
        <p:spPr>
          <a:xfrm flipH="1">
            <a:off x="3024826" y="2970742"/>
            <a:ext cx="1673561" cy="461246"/>
          </a:xfrm>
          <a:prstGeom prst="line">
            <a:avLst/>
          </a:prstGeom>
          <a:ln w="25400">
            <a:solidFill>
              <a:srgbClr val="BCBC23"/>
            </a:solidFill>
            <a:tailEnd type="triangle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24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658632" y="2568987"/>
            <a:ext cx="444303" cy="643785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hape 175"/>
          <p:cNvSpPr/>
          <p:nvPr/>
        </p:nvSpPr>
        <p:spPr>
          <a:xfrm flipH="1">
            <a:off x="2459951" y="2397607"/>
            <a:ext cx="1321091" cy="743158"/>
          </a:xfrm>
          <a:prstGeom prst="line">
            <a:avLst/>
          </a:prstGeom>
          <a:ln w="25400">
            <a:solidFill>
              <a:srgbClr val="9467BD"/>
            </a:solidFill>
            <a:tailEnd type="triangle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405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CERNBox\CERN_PresentationPack\Loghi\hepix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265" y="294958"/>
            <a:ext cx="1255386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>
          <a:xfrm>
            <a:off x="457200" y="3899094"/>
            <a:ext cx="26949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dirty="0" err="1" smtClean="0"/>
              <a:t>HEPiX</a:t>
            </a:r>
            <a:r>
              <a:rPr lang="it-IT" sz="1400" dirty="0" smtClean="0"/>
              <a:t>, San Diego, March 2019</a:t>
            </a:r>
            <a:endParaRPr lang="it-IT" sz="1400" dirty="0"/>
          </a:p>
        </p:txBody>
      </p:sp>
      <p:sp>
        <p:nvSpPr>
          <p:cNvPr id="12" name="Titolo 2"/>
          <p:cNvSpPr>
            <a:spLocks noGrp="1"/>
          </p:cNvSpPr>
          <p:nvPr>
            <p:ph type="title"/>
          </p:nvPr>
        </p:nvSpPr>
        <p:spPr>
          <a:xfrm>
            <a:off x="457200" y="2009534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Storage Services at CERN</a:t>
            </a:r>
            <a:endParaRPr lang="en-US" dirty="0"/>
          </a:p>
        </p:txBody>
      </p:sp>
      <p:sp>
        <p:nvSpPr>
          <p:cNvPr id="13" name="Segnaposto testo 3"/>
          <p:cNvSpPr>
            <a:spLocks noGrp="1"/>
          </p:cNvSpPr>
          <p:nvPr>
            <p:ph type="body" idx="10"/>
          </p:nvPr>
        </p:nvSpPr>
        <p:spPr>
          <a:xfrm>
            <a:off x="457200" y="2710982"/>
            <a:ext cx="3657600" cy="756117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Enrico Bocchi</a:t>
            </a:r>
          </a:p>
          <a:p>
            <a:r>
              <a:rPr lang="en-US" dirty="0" smtClean="0"/>
              <a:t>On </a:t>
            </a:r>
            <a:r>
              <a:rPr lang="en-US" dirty="0"/>
              <a:t>behalf of </a:t>
            </a:r>
            <a:r>
              <a:rPr lang="en-US" dirty="0" smtClean="0"/>
              <a:t>CERN IT – Storage Group</a:t>
            </a:r>
            <a:endParaRPr lang="en-US" dirty="0"/>
          </a:p>
        </p:txBody>
      </p:sp>
      <p:pic>
        <p:nvPicPr>
          <p:cNvPr id="6146" name="Picture 2" descr="E:\CERNBox\CERN_PresentationPack\Loghi\ucsd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455" y="3846871"/>
            <a:ext cx="1930196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CERNBox\CERN_PresentationPack\Loghi\ucsd-sdsc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08" b="28858"/>
          <a:stretch/>
        </p:blipFill>
        <p:spPr bwMode="auto">
          <a:xfrm>
            <a:off x="7354242" y="3223246"/>
            <a:ext cx="1482409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95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Science Box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Self-contained, Docker-based package with:</a:t>
            </a:r>
            <a:endParaRPr lang="en-US" sz="1400" dirty="0" smtClean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07087" y="1882739"/>
            <a:ext cx="1129827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Gruppo 33"/>
          <p:cNvGrpSpPr/>
          <p:nvPr/>
        </p:nvGrpSpPr>
        <p:grpSpPr>
          <a:xfrm>
            <a:off x="737806" y="2841116"/>
            <a:ext cx="3384000" cy="1404898"/>
            <a:chOff x="144570" y="3627924"/>
            <a:chExt cx="4320000" cy="1940313"/>
          </a:xfrm>
        </p:grpSpPr>
        <p:sp>
          <p:nvSpPr>
            <p:cNvPr id="35" name="Rettangolo 34"/>
            <p:cNvSpPr/>
            <p:nvPr/>
          </p:nvSpPr>
          <p:spPr>
            <a:xfrm>
              <a:off x="144570" y="4076643"/>
              <a:ext cx="4320000" cy="1491594"/>
            </a:xfrm>
            <a:prstGeom prst="rect">
              <a:avLst/>
            </a:prstGeom>
            <a:noFill/>
            <a:ln w="6350"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bIns="108000" rtlCol="0" anchor="ctr"/>
            <a:lstStyle/>
            <a:p>
              <a:pPr marL="171450" indent="-171450">
                <a:lnSpc>
                  <a:spcPct val="114000"/>
                </a:lnSpc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200" dirty="0">
                  <a:solidFill>
                    <a:prstClr val="black"/>
                  </a:solidFill>
                </a:rPr>
                <a:t>Single-box installation </a:t>
              </a:r>
              <a:r>
                <a:rPr lang="en-US" sz="1200" dirty="0" smtClean="0">
                  <a:solidFill>
                    <a:prstClr val="black"/>
                  </a:solidFill>
                </a:rPr>
                <a:t>via </a:t>
              </a:r>
              <a:r>
                <a:rPr lang="en-US" sz="1200" b="1" dirty="0" err="1" smtClean="0">
                  <a:solidFill>
                    <a:srgbClr val="0055A0"/>
                  </a:solidFill>
                </a:rPr>
                <a:t>docker</a:t>
              </a:r>
              <a:r>
                <a:rPr lang="en-US" sz="1200" b="1" dirty="0" smtClean="0">
                  <a:solidFill>
                    <a:srgbClr val="0055A0"/>
                  </a:solidFill>
                </a:rPr>
                <a:t>-compose</a:t>
              </a:r>
              <a:endParaRPr lang="en-US" sz="1200" b="1" dirty="0">
                <a:solidFill>
                  <a:srgbClr val="0055A0"/>
                </a:solidFill>
              </a:endParaRPr>
            </a:p>
            <a:p>
              <a:pPr marL="171450" indent="-171450">
                <a:lnSpc>
                  <a:spcPct val="114000"/>
                </a:lnSpc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200" dirty="0">
                  <a:solidFill>
                    <a:prstClr val="black"/>
                  </a:solidFill>
                </a:rPr>
                <a:t>No configuration required</a:t>
              </a:r>
            </a:p>
            <a:p>
              <a:pPr marL="171450" indent="-171450">
                <a:lnSpc>
                  <a:spcPct val="114000"/>
                </a:lnSpc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200" dirty="0">
                  <a:solidFill>
                    <a:prstClr val="black"/>
                  </a:solidFill>
                </a:rPr>
                <a:t>Download and run services in 15 </a:t>
              </a:r>
              <a:r>
                <a:rPr lang="en-US" sz="1200" dirty="0" smtClean="0">
                  <a:solidFill>
                    <a:prstClr val="black"/>
                  </a:solidFill>
                </a:rPr>
                <a:t>minutes</a:t>
              </a:r>
            </a:p>
            <a:p>
              <a:pPr>
                <a:lnSpc>
                  <a:spcPct val="114000"/>
                </a:lnSpc>
                <a:buClr>
                  <a:schemeClr val="tx1"/>
                </a:buClr>
              </a:pPr>
              <a:endParaRPr lang="en-US" sz="500" dirty="0">
                <a:solidFill>
                  <a:prstClr val="black"/>
                </a:solidFill>
              </a:endParaRPr>
            </a:p>
            <a:p>
              <a:pPr algn="ctr">
                <a:spcAft>
                  <a:spcPts val="600"/>
                </a:spcAft>
              </a:pPr>
              <a:r>
                <a:rPr lang="en-US" sz="1200" u="sng" dirty="0">
                  <a:solidFill>
                    <a:schemeClr val="accent1">
                      <a:lumMod val="50000"/>
                    </a:schemeClr>
                  </a:solidFill>
                  <a:hlinkClick r:id="rId3"/>
                </a:rPr>
                <a:t>https://github.com/cernbox/uboxed</a:t>
              </a:r>
              <a:endParaRPr lang="en-US" sz="1200" u="sng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6" name="Rettangolo 35"/>
            <p:cNvSpPr/>
            <p:nvPr/>
          </p:nvSpPr>
          <p:spPr>
            <a:xfrm>
              <a:off x="144570" y="3627924"/>
              <a:ext cx="4320000" cy="4524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One-Click </a:t>
              </a:r>
              <a:r>
                <a:rPr lang="en-US" sz="1400" b="1" dirty="0" smtClean="0">
                  <a:solidFill>
                    <a:schemeClr val="tx1"/>
                  </a:solidFill>
                </a:rPr>
                <a:t>Demo </a:t>
              </a:r>
              <a:r>
                <a:rPr lang="en-US" sz="1400" b="1" dirty="0">
                  <a:solidFill>
                    <a:schemeClr val="tx1"/>
                  </a:solidFill>
                </a:rPr>
                <a:t>Deployment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uppo 36"/>
          <p:cNvGrpSpPr/>
          <p:nvPr/>
        </p:nvGrpSpPr>
        <p:grpSpPr>
          <a:xfrm>
            <a:off x="4989126" y="2841119"/>
            <a:ext cx="3384000" cy="1404898"/>
            <a:chOff x="144570" y="3627923"/>
            <a:chExt cx="4320000" cy="1940311"/>
          </a:xfrm>
        </p:grpSpPr>
        <p:sp>
          <p:nvSpPr>
            <p:cNvPr id="38" name="Rettangolo 37"/>
            <p:cNvSpPr/>
            <p:nvPr/>
          </p:nvSpPr>
          <p:spPr>
            <a:xfrm>
              <a:off x="144570" y="4076641"/>
              <a:ext cx="4320000" cy="1491593"/>
            </a:xfrm>
            <a:prstGeom prst="rect">
              <a:avLst/>
            </a:prstGeom>
            <a:noFill/>
            <a:ln w="6350"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bIns="108000" rtlCol="0" anchor="ctr"/>
            <a:lstStyle/>
            <a:p>
              <a:pPr marL="171450" indent="-171450">
                <a:lnSpc>
                  <a:spcPct val="114000"/>
                </a:lnSpc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200" dirty="0">
                  <a:solidFill>
                    <a:prstClr val="black"/>
                  </a:solidFill>
                </a:rPr>
                <a:t>Container orchestration with </a:t>
              </a:r>
              <a:r>
                <a:rPr lang="en-US" sz="1200" b="1" dirty="0">
                  <a:solidFill>
                    <a:srgbClr val="0055A0"/>
                  </a:solidFill>
                </a:rPr>
                <a:t>Kubernetes</a:t>
              </a:r>
            </a:p>
            <a:p>
              <a:pPr marL="171450" indent="-171450">
                <a:lnSpc>
                  <a:spcPct val="114000"/>
                </a:lnSpc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200" dirty="0" smtClean="0">
                  <a:solidFill>
                    <a:prstClr val="black"/>
                  </a:solidFill>
                </a:rPr>
                <a:t>Scale-out storage and computing</a:t>
              </a:r>
              <a:endParaRPr lang="en-US" sz="1200" dirty="0">
                <a:solidFill>
                  <a:prstClr val="black"/>
                </a:solidFill>
              </a:endParaRPr>
            </a:p>
            <a:p>
              <a:pPr marL="171450" indent="-171450">
                <a:lnSpc>
                  <a:spcPct val="114000"/>
                </a:lnSpc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200" dirty="0">
                  <a:solidFill>
                    <a:prstClr val="black"/>
                  </a:solidFill>
                </a:rPr>
                <a:t>Tolerant to node failure for </a:t>
              </a:r>
              <a:r>
                <a:rPr lang="en-US" sz="1200" dirty="0" smtClean="0">
                  <a:solidFill>
                    <a:prstClr val="black"/>
                  </a:solidFill>
                </a:rPr>
                <a:t>high-availability</a:t>
              </a:r>
            </a:p>
            <a:p>
              <a:pPr>
                <a:lnSpc>
                  <a:spcPct val="114000"/>
                </a:lnSpc>
                <a:buClr>
                  <a:schemeClr val="tx1"/>
                </a:buClr>
              </a:pPr>
              <a:endParaRPr lang="en-US" sz="500" dirty="0" smtClean="0">
                <a:solidFill>
                  <a:prstClr val="black"/>
                </a:solidFill>
              </a:endParaRPr>
            </a:p>
            <a:p>
              <a:pPr algn="ctr">
                <a:spcAft>
                  <a:spcPts val="600"/>
                </a:spcAft>
              </a:pPr>
              <a:r>
                <a:rPr lang="en-US" sz="1200" u="sng" dirty="0">
                  <a:solidFill>
                    <a:schemeClr val="accent1">
                      <a:lumMod val="50000"/>
                    </a:schemeClr>
                  </a:solidFill>
                  <a:hlinkClick r:id="rId4"/>
                </a:rPr>
                <a:t>https://github.com/cernbox/kuboxed</a:t>
              </a:r>
              <a:endParaRPr lang="en-US" sz="1200" u="sng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39" name="Rettangolo 38"/>
            <p:cNvSpPr/>
            <p:nvPr/>
          </p:nvSpPr>
          <p:spPr>
            <a:xfrm>
              <a:off x="144570" y="3627923"/>
              <a:ext cx="4320000" cy="4524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Production-oriented Deployment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0" name="Connettore 7 39"/>
          <p:cNvCxnSpPr/>
          <p:nvPr/>
        </p:nvCxnSpPr>
        <p:spPr>
          <a:xfrm>
            <a:off x="5250111" y="2329420"/>
            <a:ext cx="1440000" cy="288000"/>
          </a:xfrm>
          <a:prstGeom prst="curvedConnector2">
            <a:avLst/>
          </a:prstGeom>
          <a:ln w="19050">
            <a:solidFill>
              <a:srgbClr val="0055A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7 40"/>
          <p:cNvCxnSpPr/>
          <p:nvPr/>
        </p:nvCxnSpPr>
        <p:spPr>
          <a:xfrm rot="10800000" flipV="1">
            <a:off x="2352260" y="2329420"/>
            <a:ext cx="1440000" cy="288000"/>
          </a:xfrm>
          <a:prstGeom prst="curvedConnector2">
            <a:avLst/>
          </a:prstGeom>
          <a:ln w="19050">
            <a:solidFill>
              <a:srgbClr val="0055A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po 41"/>
          <p:cNvGrpSpPr/>
          <p:nvPr/>
        </p:nvGrpSpPr>
        <p:grpSpPr>
          <a:xfrm>
            <a:off x="8546707" y="2477702"/>
            <a:ext cx="495205" cy="368736"/>
            <a:chOff x="8402180" y="2002705"/>
            <a:chExt cx="495205" cy="368736"/>
          </a:xfrm>
        </p:grpSpPr>
        <p:pic>
          <p:nvPicPr>
            <p:cNvPr id="43" name="Immagine 42"/>
            <p:cNvPicPr>
              <a:picLocks noChangeAspect="1"/>
            </p:cNvPicPr>
            <p:nvPr/>
          </p:nvPicPr>
          <p:blipFill>
            <a:blip r:embed="rId5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02180" y="2002705"/>
              <a:ext cx="265752" cy="368736"/>
            </a:xfrm>
            <a:prstGeom prst="rect">
              <a:avLst/>
            </a:prstGeom>
          </p:spPr>
        </p:pic>
        <p:pic>
          <p:nvPicPr>
            <p:cNvPr id="44" name="Immagine 43"/>
            <p:cNvPicPr>
              <a:picLocks noChangeAspect="1"/>
            </p:cNvPicPr>
            <p:nvPr/>
          </p:nvPicPr>
          <p:blipFill>
            <a:blip r:embed="rId5" cstate="print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1633" y="2002705"/>
              <a:ext cx="265752" cy="368736"/>
            </a:xfrm>
            <a:prstGeom prst="rect">
              <a:avLst/>
            </a:prstGeom>
          </p:spPr>
        </p:pic>
      </p:grpSp>
      <p:pic>
        <p:nvPicPr>
          <p:cNvPr id="45" name="Picture 7" descr="http://www.megabytesistemi.com/images/png/hosting.png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07"/>
          <a:stretch/>
        </p:blipFill>
        <p:spPr bwMode="auto">
          <a:xfrm>
            <a:off x="8415593" y="2884405"/>
            <a:ext cx="626319" cy="478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672" y="2543964"/>
            <a:ext cx="749358" cy="58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057727"/>
            <a:ext cx="866935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3" descr="E:\cernbox\CERN_PresentationPack\Loghi\kubernetes2.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9" t="10758" r="8445" b="15751"/>
          <a:stretch/>
        </p:blipFill>
        <p:spPr bwMode="auto">
          <a:xfrm>
            <a:off x="7700356" y="2179086"/>
            <a:ext cx="756000" cy="568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o 1"/>
          <p:cNvGrpSpPr/>
          <p:nvPr/>
        </p:nvGrpSpPr>
        <p:grpSpPr>
          <a:xfrm>
            <a:off x="882000" y="938421"/>
            <a:ext cx="7380000" cy="995665"/>
            <a:chOff x="1592133" y="938421"/>
            <a:chExt cx="7380000" cy="995665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685132" y="1328250"/>
              <a:ext cx="1258551" cy="55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CasellaDiTesto 28"/>
            <p:cNvSpPr txBox="1"/>
            <p:nvPr/>
          </p:nvSpPr>
          <p:spPr>
            <a:xfrm>
              <a:off x="3117533" y="1355392"/>
              <a:ext cx="299218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dirty="0"/>
                <a:t>+</a:t>
              </a:r>
              <a:endParaRPr lang="it-IT" sz="2800" dirty="0"/>
            </a:p>
          </p:txBody>
        </p:sp>
        <p:pic>
          <p:nvPicPr>
            <p:cNvPr id="30" name="Picture 2" descr="E:\CERNBox\CERN_PresentationPack\Loghi\cernbox-logo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7771" y="1328250"/>
              <a:ext cx="1714549" cy="55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CasellaDiTesto 30"/>
            <p:cNvSpPr txBox="1"/>
            <p:nvPr/>
          </p:nvSpPr>
          <p:spPr>
            <a:xfrm>
              <a:off x="5357814" y="1355392"/>
              <a:ext cx="299218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dirty="0"/>
                <a:t>+</a:t>
              </a:r>
              <a:endParaRPr lang="it-IT" sz="2800" dirty="0"/>
            </a:p>
          </p:txBody>
        </p:sp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850093" y="938421"/>
              <a:ext cx="1018226" cy="8819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Parentesi graffa chiusa 32"/>
            <p:cNvSpPr/>
            <p:nvPr/>
          </p:nvSpPr>
          <p:spPr>
            <a:xfrm rot="16200000" flipH="1">
              <a:off x="5244333" y="-1793714"/>
              <a:ext cx="75600" cy="7380000"/>
            </a:xfrm>
            <a:prstGeom prst="rightBrace">
              <a:avLst/>
            </a:prstGeom>
            <a:ln w="19050">
              <a:solidFill>
                <a:srgbClr val="0055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prstClr val="black"/>
                </a:solidFill>
              </a:endParaRPr>
            </a:p>
          </p:txBody>
        </p:sp>
        <p:pic>
          <p:nvPicPr>
            <p:cNvPr id="53" name="Picture 2" descr="E:\CERNBox\CERN_PresentationPack\Loghi\cvmfs.pn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9121" y="1393504"/>
              <a:ext cx="1420013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" name="CasellaDiTesto 53"/>
            <p:cNvSpPr txBox="1"/>
            <p:nvPr/>
          </p:nvSpPr>
          <p:spPr>
            <a:xfrm>
              <a:off x="7015403" y="1355392"/>
              <a:ext cx="299218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800" dirty="0"/>
                <a:t>+</a:t>
              </a:r>
              <a:endParaRPr lang="it-IT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1233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</a:t>
            </a:r>
            <a:r>
              <a:rPr lang="en-US" baseline="30000" dirty="0" smtClean="0"/>
              <a:t>3</a:t>
            </a:r>
            <a:r>
              <a:rPr lang="en-US" dirty="0" smtClean="0"/>
              <a:t> Workshop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1" y="771750"/>
            <a:ext cx="6055493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E:\CERNBox\CERN_PresentationPack\Loghi\cernbox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152531"/>
            <a:ext cx="1447344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stomShape 8"/>
          <p:cNvSpPr/>
          <p:nvPr/>
        </p:nvSpPr>
        <p:spPr>
          <a:xfrm>
            <a:off x="6404104" y="771750"/>
            <a:ext cx="2278587" cy="3528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/>
          <a:lstStyle/>
          <a:p>
            <a:pPr marL="0" lvl="1"/>
            <a:endParaRPr lang="en-US" sz="1400" dirty="0" smtClean="0">
              <a:solidFill>
                <a:srgbClr val="000000"/>
              </a:solidFill>
            </a:endParaRPr>
          </a:p>
          <a:p>
            <a:pPr marL="0" lvl="1"/>
            <a:r>
              <a:rPr lang="en-US" sz="1400" dirty="0" smtClean="0">
                <a:solidFill>
                  <a:srgbClr val="000000"/>
                </a:solidFill>
              </a:rPr>
              <a:t>5 </a:t>
            </a:r>
            <a:r>
              <a:rPr lang="en-US" sz="1400" dirty="0">
                <a:solidFill>
                  <a:srgbClr val="000000"/>
                </a:solidFill>
              </a:rPr>
              <a:t>editions since 2014</a:t>
            </a:r>
          </a:p>
          <a:p>
            <a:pPr marL="0" lvl="1"/>
            <a:endParaRPr lang="en-US" sz="1400" dirty="0">
              <a:solidFill>
                <a:srgbClr val="000000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1200" b="1" dirty="0" smtClean="0"/>
              <a:t>Last edition – Rome:</a:t>
            </a:r>
            <a:endParaRPr lang="en-US" sz="1200" b="1" dirty="0"/>
          </a:p>
          <a:p>
            <a:pPr>
              <a:buClr>
                <a:schemeClr val="tx1"/>
              </a:buClr>
            </a:pPr>
            <a:r>
              <a:rPr lang="en-US" sz="1200" dirty="0">
                <a:solidFill>
                  <a:srgbClr val="000000"/>
                </a:solidFill>
                <a:hlinkClick r:id="rId4"/>
              </a:rPr>
              <a:t>http://cs3.infn.it</a:t>
            </a:r>
            <a:r>
              <a:rPr lang="en-US" sz="1200" dirty="0" smtClean="0">
                <a:solidFill>
                  <a:srgbClr val="000000"/>
                </a:solidFill>
                <a:hlinkClick r:id="rId4"/>
              </a:rPr>
              <a:t>/</a:t>
            </a:r>
            <a:endParaRPr lang="en-US" sz="1200" dirty="0" smtClean="0">
              <a:solidFill>
                <a:srgbClr val="000000"/>
              </a:solidFill>
            </a:endParaRPr>
          </a:p>
          <a:p>
            <a:pPr marL="171450" indent="-17145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200" dirty="0" smtClean="0">
                <a:solidFill>
                  <a:srgbClr val="000000"/>
                </a:solidFill>
              </a:rPr>
              <a:t>55 </a:t>
            </a:r>
            <a:r>
              <a:rPr lang="en-US" sz="1200" dirty="0">
                <a:solidFill>
                  <a:srgbClr val="000000"/>
                </a:solidFill>
              </a:rPr>
              <a:t>contributions</a:t>
            </a:r>
          </a:p>
          <a:p>
            <a:pPr marL="171450" indent="-17145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200" dirty="0">
                <a:solidFill>
                  <a:srgbClr val="000000"/>
                </a:solidFill>
              </a:rPr>
              <a:t>147 participants</a:t>
            </a:r>
          </a:p>
          <a:p>
            <a:pPr marL="171450" indent="-17145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200" dirty="0">
                <a:solidFill>
                  <a:srgbClr val="000000"/>
                </a:solidFill>
              </a:rPr>
              <a:t>70 institutions</a:t>
            </a:r>
          </a:p>
          <a:p>
            <a:pPr marL="171450" indent="-17145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200" dirty="0">
                <a:solidFill>
                  <a:srgbClr val="000000"/>
                </a:solidFill>
              </a:rPr>
              <a:t>25 </a:t>
            </a:r>
            <a:r>
              <a:rPr lang="en-US" sz="1200" dirty="0" smtClean="0">
                <a:solidFill>
                  <a:srgbClr val="000000"/>
                </a:solidFill>
              </a:rPr>
              <a:t>countries</a:t>
            </a:r>
          </a:p>
          <a:p>
            <a:pPr marL="171450" indent="-171450">
              <a:buClr>
                <a:schemeClr val="tx1"/>
              </a:buClr>
              <a:buFont typeface="Wingdings" pitchFamily="2" charset="2"/>
              <a:buChar char="Ø"/>
            </a:pPr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b="1"/>
              <a:t>Industry </a:t>
            </a:r>
            <a:r>
              <a:rPr lang="en-US" sz="1200" b="1" smtClean="0"/>
              <a:t>participation:</a:t>
            </a:r>
            <a:endParaRPr lang="en-US" sz="1200" b="1" dirty="0"/>
          </a:p>
          <a:p>
            <a:pPr marL="171450" lvl="1" indent="-17145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200" dirty="0">
                <a:solidFill>
                  <a:srgbClr val="000000"/>
                </a:solidFill>
              </a:rPr>
              <a:t>Start-Ups: </a:t>
            </a:r>
            <a:r>
              <a:rPr lang="en-US" sz="1200" dirty="0" err="1">
                <a:solidFill>
                  <a:srgbClr val="000000"/>
                </a:solidFill>
              </a:rPr>
              <a:t>Cubbit</a:t>
            </a:r>
            <a:r>
              <a:rPr lang="en-US" sz="1200" dirty="0">
                <a:solidFill>
                  <a:srgbClr val="000000"/>
                </a:solidFill>
              </a:rPr>
              <a:t>, </a:t>
            </a:r>
            <a:r>
              <a:rPr lang="en-US" sz="1200" dirty="0" err="1">
                <a:solidFill>
                  <a:srgbClr val="000000"/>
                </a:solidFill>
              </a:rPr>
              <a:t>pydio</a:t>
            </a:r>
            <a:r>
              <a:rPr lang="en-US" sz="1200" dirty="0">
                <a:solidFill>
                  <a:srgbClr val="000000"/>
                </a:solidFill>
              </a:rPr>
              <a:t>, …</a:t>
            </a:r>
          </a:p>
          <a:p>
            <a:pPr marL="171450" lvl="1" indent="-17145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200" dirty="0">
                <a:solidFill>
                  <a:srgbClr val="000000"/>
                </a:solidFill>
              </a:rPr>
              <a:t>SMEs: OnlyOffice, ownCloud</a:t>
            </a:r>
          </a:p>
          <a:p>
            <a:pPr marL="171450" lvl="1" indent="-17145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200" dirty="0">
                <a:solidFill>
                  <a:srgbClr val="000000"/>
                </a:solidFill>
              </a:rPr>
              <a:t>Big: AWS, Dropbox, …</a:t>
            </a:r>
          </a:p>
          <a:p>
            <a:pPr>
              <a:buClr>
                <a:schemeClr val="tx1"/>
              </a:buClr>
            </a:pPr>
            <a:endParaRPr lang="en-US" sz="1200" dirty="0">
              <a:solidFill>
                <a:srgbClr val="000000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1200" b="1" dirty="0"/>
              <a:t>Community website:</a:t>
            </a:r>
          </a:p>
          <a:p>
            <a:pPr>
              <a:buClr>
                <a:schemeClr val="tx1"/>
              </a:buClr>
            </a:pPr>
            <a:r>
              <a:rPr lang="en-US" sz="1200" dirty="0">
                <a:solidFill>
                  <a:srgbClr val="000000"/>
                </a:solidFill>
                <a:hlinkClick r:id="rId5"/>
              </a:rPr>
              <a:t>http://www.cs3community.org</a:t>
            </a:r>
            <a:r>
              <a:rPr lang="en-US" sz="1200" dirty="0" smtClean="0">
                <a:solidFill>
                  <a:srgbClr val="000000"/>
                </a:solidFill>
                <a:hlinkClick r:id="rId5"/>
              </a:rPr>
              <a:t>/</a:t>
            </a:r>
            <a:endParaRPr lang="en-US" sz="1200" dirty="0">
              <a:solidFill>
                <a:srgbClr val="000000"/>
              </a:solidFill>
            </a:endParaRPr>
          </a:p>
          <a:p>
            <a:pPr marL="0" lvl="1"/>
            <a:endParaRPr lang="en-US" sz="1200" dirty="0">
              <a:solidFill>
                <a:srgbClr val="000000"/>
              </a:solidFill>
            </a:endParaRPr>
          </a:p>
          <a:p>
            <a:pPr marL="0" lvl="1"/>
            <a:endParaRPr lang="it-IT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2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2798445" y="1961909"/>
            <a:ext cx="5760000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Ceph, CephFS, S3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-485775" y="-1747073"/>
            <a:ext cx="3390672" cy="77867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0" dirty="0" smtClean="0">
                <a:solidFill>
                  <a:srgbClr val="AFD2FF"/>
                </a:solidFill>
                <a:latin typeface="Gill Sans MT" pitchFamily="34" charset="0"/>
              </a:rPr>
              <a:t>3</a:t>
            </a:r>
            <a:endParaRPr lang="it-IT" sz="50000" dirty="0">
              <a:solidFill>
                <a:srgbClr val="AFD2FF"/>
              </a:solidFill>
              <a:latin typeface="Gill Sans MT" pitchFamily="34" charset="0"/>
            </a:endParaRPr>
          </a:p>
        </p:txBody>
      </p:sp>
      <p:pic>
        <p:nvPicPr>
          <p:cNvPr id="24" name="Picture 2" descr="E:\CERNBox\CERN_PresentationPack\Loghi\Ceph_Logo_Standard_RGB_120411_f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t="25770" r="12017" b="26958"/>
          <a:stretch/>
        </p:blipFill>
        <p:spPr bwMode="auto">
          <a:xfrm>
            <a:off x="6715124" y="423986"/>
            <a:ext cx="1905899" cy="546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ttangolo 26"/>
          <p:cNvSpPr/>
          <p:nvPr/>
        </p:nvSpPr>
        <p:spPr>
          <a:xfrm>
            <a:off x="2798445" y="2501384"/>
            <a:ext cx="3993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It all began as storage for OpenStack</a:t>
            </a:r>
            <a:endParaRPr lang="it-IT" dirty="0"/>
          </a:p>
        </p:txBody>
      </p:sp>
      <p:sp>
        <p:nvSpPr>
          <p:cNvPr id="13" name="Segnaposto data 2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14" name="Segnaposto piè di pagina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1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68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Ceph Clusters at CERN</a:t>
            </a:r>
            <a:endParaRPr lang="it-IT" dirty="0"/>
          </a:p>
        </p:txBody>
      </p:sp>
      <p:graphicFrame>
        <p:nvGraphicFramePr>
          <p:cNvPr id="10" name="Content Placeholder 4">
            <a:extLst>
              <a:ext uri="{FF2B5EF4-FFF2-40B4-BE49-F238E27FC236}">
                <a16:creationId xmlns:a16="http://schemas.microsoft.com/office/drawing/2014/main" xmlns="" id="{FF8B998F-3C07-A741-834A-7EDC1337E7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2994809"/>
              </p:ext>
            </p:extLst>
          </p:nvPr>
        </p:nvGraphicFramePr>
        <p:xfrm>
          <a:off x="457200" y="854207"/>
          <a:ext cx="8228624" cy="3435087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366305">
                  <a:extLst>
                    <a:ext uri="{9D8B030D-6E8A-4147-A177-3AD203B41FA5}">
                      <a16:colId xmlns:a16="http://schemas.microsoft.com/office/drawing/2014/main" xmlns="" val="3350293102"/>
                    </a:ext>
                  </a:extLst>
                </a:gridCol>
                <a:gridCol w="598585">
                  <a:extLst>
                    <a:ext uri="{9D8B030D-6E8A-4147-A177-3AD203B41FA5}">
                      <a16:colId xmlns:a16="http://schemas.microsoft.com/office/drawing/2014/main" xmlns="" val="56734990"/>
                    </a:ext>
                  </a:extLst>
                </a:gridCol>
                <a:gridCol w="1451113">
                  <a:extLst>
                    <a:ext uri="{9D8B030D-6E8A-4147-A177-3AD203B41FA5}">
                      <a16:colId xmlns:a16="http://schemas.microsoft.com/office/drawing/2014/main" xmlns="" val="2170103336"/>
                    </a:ext>
                  </a:extLst>
                </a:gridCol>
                <a:gridCol w="1208938">
                  <a:extLst>
                    <a:ext uri="{9D8B030D-6E8A-4147-A177-3AD203B41FA5}">
                      <a16:colId xmlns:a16="http://schemas.microsoft.com/office/drawing/2014/main" xmlns="" val="3057019720"/>
                    </a:ext>
                  </a:extLst>
                </a:gridCol>
                <a:gridCol w="1603683">
                  <a:extLst>
                    <a:ext uri="{9D8B030D-6E8A-4147-A177-3AD203B41FA5}">
                      <a16:colId xmlns:a16="http://schemas.microsoft.com/office/drawing/2014/main" xmlns="" val="1017806189"/>
                    </a:ext>
                  </a:extLst>
                </a:gridCol>
              </a:tblGrid>
              <a:tr h="417567">
                <a:tc grid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GB" sz="1400" dirty="0" smtClean="0"/>
                        <a:t>Usage</a:t>
                      </a:r>
                      <a:endParaRPr lang="en-GB" sz="1400" dirty="0"/>
                    </a:p>
                  </a:txBody>
                  <a:tcPr marL="103004" marR="103004" anchor="ctr"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endParaRPr lang="en-GB" sz="1400" dirty="0"/>
                    </a:p>
                  </a:txBody>
                  <a:tcPr marL="103004" marR="103004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400" dirty="0"/>
                        <a:t>Size</a:t>
                      </a:r>
                    </a:p>
                  </a:txBody>
                  <a:tcPr marL="103004" marR="103004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400" dirty="0"/>
                        <a:t>Version</a:t>
                      </a:r>
                    </a:p>
                  </a:txBody>
                  <a:tcPr marL="103004" marR="103004" anchor="ctr"/>
                </a:tc>
                <a:extLst>
                  <a:ext uri="{0D108BD9-81ED-4DB2-BD59-A6C34878D82A}">
                    <a16:rowId xmlns:a16="http://schemas.microsoft.com/office/drawing/2014/main" xmlns="" val="4287618169"/>
                  </a:ext>
                </a:extLst>
              </a:tr>
              <a:tr h="396000">
                <a:tc grid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GB" sz="1400" dirty="0"/>
                        <a:t>OpenStack Cinder/Glance</a:t>
                      </a:r>
                      <a:endParaRPr lang="en-GB" sz="1100" i="1" dirty="0"/>
                    </a:p>
                  </a:txBody>
                  <a:tcPr marL="103004" marR="103004" anchor="ctr"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endParaRPr lang="en-GB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i="1" dirty="0"/>
                        <a:t>Production</a:t>
                      </a:r>
                    </a:p>
                  </a:txBody>
                  <a:tcPr marL="103004" marR="103004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dirty="0" smtClean="0"/>
                        <a:t>6.4 PB</a:t>
                      </a:r>
                      <a:endParaRPr lang="en-GB" sz="1100" dirty="0"/>
                    </a:p>
                  </a:txBody>
                  <a:tcPr marL="103004" marR="103004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dirty="0"/>
                        <a:t>luminous</a:t>
                      </a:r>
                    </a:p>
                  </a:txBody>
                  <a:tcPr marL="103004" marR="103004" anchor="ctr"/>
                </a:tc>
                <a:extLst>
                  <a:ext uri="{0D108BD9-81ED-4DB2-BD59-A6C34878D82A}">
                    <a16:rowId xmlns:a16="http://schemas.microsoft.com/office/drawing/2014/main" xmlns="" val="376496179"/>
                  </a:ext>
                </a:extLst>
              </a:tr>
              <a:tr h="288000">
                <a:tc gridSpan="3"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100" i="1" dirty="0"/>
                        <a:t>Remote (1000km)</a:t>
                      </a:r>
                    </a:p>
                  </a:txBody>
                  <a:tcPr marL="103004" marR="103004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dirty="0" smtClean="0"/>
                        <a:t>1.6 PB</a:t>
                      </a:r>
                      <a:endParaRPr lang="en-GB" sz="1100" dirty="0"/>
                    </a:p>
                  </a:txBody>
                  <a:tcPr marL="103004" marR="103004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dirty="0"/>
                        <a:t>luminous</a:t>
                      </a:r>
                    </a:p>
                  </a:txBody>
                  <a:tcPr marL="103004" marR="103004" anchor="ctr"/>
                </a:tc>
                <a:extLst>
                  <a:ext uri="{0D108BD9-81ED-4DB2-BD59-A6C34878D82A}">
                    <a16:rowId xmlns:a16="http://schemas.microsoft.com/office/drawing/2014/main" xmlns="" val="3490374156"/>
                  </a:ext>
                </a:extLst>
              </a:tr>
              <a:tr h="288000">
                <a:tc gridSpan="3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i="1" dirty="0"/>
                        <a:t>Hyperconverged</a:t>
                      </a:r>
                    </a:p>
                  </a:txBody>
                  <a:tcPr marL="103004" marR="103004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dirty="0" smtClean="0"/>
                        <a:t>245 TB</a:t>
                      </a:r>
                      <a:endParaRPr lang="en-GB" sz="1100" dirty="0"/>
                    </a:p>
                  </a:txBody>
                  <a:tcPr marL="103004" marR="103004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dirty="0" smtClean="0"/>
                        <a:t>mimic</a:t>
                      </a:r>
                      <a:endParaRPr lang="en-GB" sz="1100" dirty="0"/>
                    </a:p>
                  </a:txBody>
                  <a:tcPr marL="103004" marR="103004" anchor="ctr"/>
                </a:tc>
                <a:extLst>
                  <a:ext uri="{0D108BD9-81ED-4DB2-BD59-A6C34878D82A}">
                    <a16:rowId xmlns:a16="http://schemas.microsoft.com/office/drawing/2014/main" xmlns="" val="4254940986"/>
                  </a:ext>
                </a:extLst>
              </a:tr>
              <a:tr h="39600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CephFS (HPC+Manila)</a:t>
                      </a:r>
                      <a:endParaRPr lang="en-GB" sz="1400" i="1" dirty="0"/>
                    </a:p>
                  </a:txBody>
                  <a:tcPr marL="103004" marR="103004"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i="1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Production</a:t>
                      </a:r>
                      <a:endParaRPr lang="en-GB" sz="1400" i="1" dirty="0"/>
                    </a:p>
                  </a:txBody>
                  <a:tcPr marL="103004" marR="103004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dirty="0" smtClean="0"/>
                        <a:t>786 TB</a:t>
                      </a:r>
                      <a:endParaRPr lang="en-GB" sz="1100" dirty="0"/>
                    </a:p>
                  </a:txBody>
                  <a:tcPr marL="103004" marR="103004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dirty="0"/>
                        <a:t>luminous</a:t>
                      </a:r>
                    </a:p>
                  </a:txBody>
                  <a:tcPr marL="103004" marR="103004" anchor="ctr"/>
                </a:tc>
                <a:extLst>
                  <a:ext uri="{0D108BD9-81ED-4DB2-BD59-A6C34878D82A}">
                    <a16:rowId xmlns:a16="http://schemas.microsoft.com/office/drawing/2014/main" xmlns="" val="21996247"/>
                  </a:ext>
                </a:extLst>
              </a:tr>
              <a:tr h="288000">
                <a:tc gridSpan="3">
                  <a:txBody>
                    <a:bodyPr/>
                    <a:lstStyle/>
                    <a:p>
                      <a:pPr marL="0" marR="0" lvl="0" indent="0" algn="r" defTabSz="91440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GB" sz="1100" i="1" dirty="0"/>
                        <a:t>Preproduction</a:t>
                      </a:r>
                    </a:p>
                  </a:txBody>
                  <a:tcPr marL="103004" marR="103004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dirty="0" smtClean="0"/>
                        <a:t>164 TB</a:t>
                      </a:r>
                      <a:endParaRPr lang="en-GB" sz="1100" dirty="0"/>
                    </a:p>
                  </a:txBody>
                  <a:tcPr marL="103004" marR="103004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dirty="0"/>
                        <a:t>luminous</a:t>
                      </a:r>
                    </a:p>
                  </a:txBody>
                  <a:tcPr marL="103004" marR="103004" anchor="ctr"/>
                </a:tc>
                <a:extLst>
                  <a:ext uri="{0D108BD9-81ED-4DB2-BD59-A6C34878D82A}">
                    <a16:rowId xmlns:a16="http://schemas.microsoft.com/office/drawing/2014/main" xmlns="" val="2204033056"/>
                  </a:ext>
                </a:extLst>
              </a:tr>
              <a:tr h="288000">
                <a:tc gridSpan="3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i="1" dirty="0"/>
                        <a:t>Hyperconverged</a:t>
                      </a:r>
                    </a:p>
                  </a:txBody>
                  <a:tcPr marL="103004" marR="103004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dirty="0" smtClean="0"/>
                        <a:t>356 TB</a:t>
                      </a:r>
                      <a:endParaRPr lang="en-GB" sz="1100" dirty="0"/>
                    </a:p>
                  </a:txBody>
                  <a:tcPr marL="103004" marR="103004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dirty="0" smtClean="0"/>
                        <a:t>luminous</a:t>
                      </a:r>
                      <a:endParaRPr lang="en-GB" sz="1100" dirty="0"/>
                    </a:p>
                  </a:txBody>
                  <a:tcPr marL="103004" marR="103004" anchor="ctr"/>
                </a:tc>
                <a:extLst>
                  <a:ext uri="{0D108BD9-81ED-4DB2-BD59-A6C34878D82A}">
                    <a16:rowId xmlns:a16="http://schemas.microsoft.com/office/drawing/2014/main" xmlns="" val="3251626264"/>
                  </a:ext>
                </a:extLst>
              </a:tr>
              <a:tr h="39600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CASTOR</a:t>
                      </a:r>
                      <a:endParaRPr lang="en-GB" sz="1400" i="1" dirty="0"/>
                    </a:p>
                  </a:txBody>
                  <a:tcPr marL="103004" marR="103004" anchor="ctr"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100" i="1" u="none" strike="noStrike" kern="1200" cap="none" spc="0" baseline="0" noProof="0" dirty="0"/>
                        <a:t>Public Instance</a:t>
                      </a:r>
                    </a:p>
                  </a:txBody>
                  <a:tcPr marL="103004" marR="103004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dirty="0" smtClean="0"/>
                        <a:t>4.9 PB</a:t>
                      </a:r>
                      <a:endParaRPr lang="en-GB" sz="1100" dirty="0"/>
                    </a:p>
                  </a:txBody>
                  <a:tcPr marL="103004" marR="103004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dirty="0"/>
                        <a:t>luminous</a:t>
                      </a:r>
                    </a:p>
                  </a:txBody>
                  <a:tcPr marL="103004" marR="103004" anchor="ctr"/>
                </a:tc>
                <a:extLst>
                  <a:ext uri="{0D108BD9-81ED-4DB2-BD59-A6C34878D82A}">
                    <a16:rowId xmlns:a16="http://schemas.microsoft.com/office/drawing/2014/main" xmlns="" val="118868340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S3+SWIFT</a:t>
                      </a:r>
                      <a:endParaRPr lang="en-GB" sz="1400" i="1" dirty="0"/>
                    </a:p>
                  </a:txBody>
                  <a:tcPr marL="103004" marR="103004" anchor="ctr"/>
                </a:tc>
                <a:tc gridSpan="2">
                  <a:txBody>
                    <a:bodyPr/>
                    <a:lstStyle/>
                    <a:p>
                      <a:pPr marL="0" marR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GB" sz="1100" i="1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Production</a:t>
                      </a:r>
                      <a:r>
                        <a:rPr lang="en-GB" sz="1100" i="1" u="none" strike="noStrike" kern="1200" cap="none" spc="0" baseline="0" noProof="0" dirty="0"/>
                        <a:t> (4+2 EC)</a:t>
                      </a:r>
                      <a:endParaRPr lang="en-GB" sz="1400" i="1" dirty="0"/>
                    </a:p>
                  </a:txBody>
                  <a:tcPr marL="103004" marR="103004" anchor="ctr"/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i="1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Production 4+2</a:t>
                      </a:r>
                      <a:endParaRPr lang="en-GB" sz="16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dirty="0" smtClean="0"/>
                        <a:t>2.07 PB</a:t>
                      </a:r>
                      <a:endParaRPr lang="en-US" sz="1600" dirty="0"/>
                    </a:p>
                  </a:txBody>
                  <a:tcPr marL="103004" marR="103004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GB" sz="1100" dirty="0"/>
                        <a:t>luminous</a:t>
                      </a:r>
                    </a:p>
                  </a:txBody>
                  <a:tcPr marL="103004" marR="103004" anchor="ctr"/>
                </a:tc>
                <a:extLst>
                  <a:ext uri="{0D108BD9-81ED-4DB2-BD59-A6C34878D82A}">
                    <a16:rowId xmlns:a16="http://schemas.microsoft.com/office/drawing/2014/main" xmlns="" val="3748971387"/>
                  </a:ext>
                </a:extLst>
              </a:tr>
            </a:tbl>
          </a:graphicData>
        </a:graphic>
      </p:graphicFrame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2" descr="E:\CERNBox\CERN_PresentationPack\Loghi\Ceph_Logo_Standard_RGB_120411_fa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t="25770" r="12017" b="26958"/>
          <a:stretch/>
        </p:blipFill>
        <p:spPr bwMode="auto">
          <a:xfrm>
            <a:off x="7429500" y="214436"/>
            <a:ext cx="125462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6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Block Storage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4500" dirty="0"/>
              <a:t>Used for OpenStack Cinder volumes + Glance images</a:t>
            </a:r>
          </a:p>
          <a:p>
            <a:pPr lvl="1"/>
            <a:r>
              <a:rPr lang="en-US" sz="3600" dirty="0"/>
              <a:t>Boot from volume available, Nova "boot from glance" not enabled (but we should!)</a:t>
            </a:r>
          </a:p>
          <a:p>
            <a:pPr lvl="1"/>
            <a:r>
              <a:rPr lang="en-US" sz="3600" dirty="0"/>
              <a:t>No Kernel RBD clients at CERN (lack of use-cases)</a:t>
            </a:r>
          </a:p>
          <a:p>
            <a:pPr lvl="1"/>
            <a:endParaRPr lang="en-US" sz="4100" dirty="0" smtClean="0"/>
          </a:p>
          <a:p>
            <a:r>
              <a:rPr lang="en-US" sz="4500" dirty="0" smtClean="0"/>
              <a:t>Three </a:t>
            </a:r>
            <a:r>
              <a:rPr lang="en-US" sz="4500" dirty="0"/>
              <a:t>zones</a:t>
            </a:r>
          </a:p>
          <a:p>
            <a:pPr lvl="1"/>
            <a:r>
              <a:rPr lang="en-US" sz="3600" dirty="0"/>
              <a:t>CERN main data-center, </a:t>
            </a:r>
            <a:r>
              <a:rPr lang="en-US" sz="3600" dirty="0" smtClean="0"/>
              <a:t>Geneva	</a:t>
            </a:r>
            <a:r>
              <a:rPr lang="en-US" sz="3600" dirty="0" smtClean="0">
                <a:sym typeface="Wingdings" pitchFamily="2" charset="2"/>
              </a:rPr>
              <a:t> </a:t>
            </a:r>
            <a:r>
              <a:rPr lang="en-US" sz="3600" dirty="0" smtClean="0"/>
              <a:t>883 TB </a:t>
            </a:r>
            <a:r>
              <a:rPr lang="en-US" sz="3600" dirty="0"/>
              <a:t>x3 used</a:t>
            </a:r>
          </a:p>
          <a:p>
            <a:pPr lvl="1"/>
            <a:r>
              <a:rPr lang="en-US" sz="3600" dirty="0"/>
              <a:t>Diesel UPS </a:t>
            </a:r>
            <a:r>
              <a:rPr lang="en-US" sz="3600" dirty="0" smtClean="0"/>
              <a:t>room, Geneva	</a:t>
            </a:r>
            <a:r>
              <a:rPr lang="en-US" sz="3600" dirty="0" smtClean="0">
                <a:sym typeface="Wingdings" pitchFamily="2" charset="2"/>
              </a:rPr>
              <a:t> 1</a:t>
            </a:r>
            <a:r>
              <a:rPr lang="en-US" sz="3600" dirty="0" smtClean="0"/>
              <a:t>97 TB </a:t>
            </a:r>
            <a:r>
              <a:rPr lang="en-US" sz="3600" dirty="0"/>
              <a:t>x3 used</a:t>
            </a:r>
          </a:p>
          <a:p>
            <a:pPr lvl="1"/>
            <a:r>
              <a:rPr lang="en-US" sz="3600" dirty="0"/>
              <a:t>Wigner data-</a:t>
            </a:r>
            <a:r>
              <a:rPr lang="en-US" sz="3600" dirty="0" err="1"/>
              <a:t>centre</a:t>
            </a:r>
            <a:r>
              <a:rPr lang="en-US" sz="3600" dirty="0"/>
              <a:t>, </a:t>
            </a:r>
            <a:r>
              <a:rPr lang="en-US" sz="3600" dirty="0" smtClean="0"/>
              <a:t>Budapest	</a:t>
            </a:r>
            <a:r>
              <a:rPr lang="en-US" sz="3600" dirty="0" smtClean="0">
                <a:sym typeface="Wingdings" pitchFamily="2" charset="2"/>
              </a:rPr>
              <a:t> </a:t>
            </a:r>
            <a:r>
              <a:rPr lang="en-US" sz="3600" dirty="0" smtClean="0"/>
              <a:t>151 TB </a:t>
            </a:r>
            <a:r>
              <a:rPr lang="en-US" sz="3600" dirty="0"/>
              <a:t>x3 used</a:t>
            </a:r>
          </a:p>
          <a:p>
            <a:pPr lvl="2"/>
            <a:r>
              <a:rPr lang="en-US" sz="3400" dirty="0" smtClean="0"/>
              <a:t>Decommissioning end 2019</a:t>
            </a:r>
          </a:p>
          <a:p>
            <a:pPr lvl="1"/>
            <a:endParaRPr lang="en-US" sz="3600" dirty="0"/>
          </a:p>
          <a:p>
            <a:r>
              <a:rPr lang="en-US" sz="4500" dirty="0" smtClean="0"/>
              <a:t>Each zone has two </a:t>
            </a:r>
            <a:r>
              <a:rPr lang="en-US" sz="4500" dirty="0" err="1"/>
              <a:t>QoS</a:t>
            </a:r>
            <a:r>
              <a:rPr lang="en-US" sz="4500" dirty="0"/>
              <a:t> types</a:t>
            </a:r>
          </a:p>
          <a:p>
            <a:pPr lvl="1"/>
            <a:r>
              <a:rPr lang="en-US" sz="3600" dirty="0"/>
              <a:t>Standard:	100r + 100w IOPS</a:t>
            </a:r>
          </a:p>
          <a:p>
            <a:pPr lvl="1"/>
            <a:r>
              <a:rPr lang="en-US" sz="3600" dirty="0"/>
              <a:t>IO1:	500r + 500w </a:t>
            </a:r>
            <a:r>
              <a:rPr lang="en-US" sz="3600" dirty="0" smtClean="0"/>
              <a:t>IOPS</a:t>
            </a:r>
          </a:p>
          <a:p>
            <a:pPr lvl="1"/>
            <a:endParaRPr lang="en-US" sz="3600" dirty="0" smtClean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9" name="Picture 2" descr="E:\CERNBox\CERN_PresentationPack\Loghi\Ceph_Logo_Standard_RGB_120411_f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t="25770" r="12017" b="26958"/>
          <a:stretch/>
        </p:blipFill>
        <p:spPr bwMode="auto">
          <a:xfrm>
            <a:off x="7429500" y="214436"/>
            <a:ext cx="125462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83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RBD for OpenStack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2000" y="1091640"/>
            <a:ext cx="8640000" cy="3214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uppo 15"/>
          <p:cNvGrpSpPr/>
          <p:nvPr/>
        </p:nvGrpSpPr>
        <p:grpSpPr>
          <a:xfrm>
            <a:off x="3077646" y="3653045"/>
            <a:ext cx="1008000" cy="432000"/>
            <a:chOff x="724973" y="3112983"/>
            <a:chExt cx="1008000" cy="432000"/>
          </a:xfrm>
          <a:effectLst/>
        </p:grpSpPr>
        <p:sp>
          <p:nvSpPr>
            <p:cNvPr id="9" name="Rettangolo 8"/>
            <p:cNvSpPr/>
            <p:nvPr/>
          </p:nvSpPr>
          <p:spPr>
            <a:xfrm>
              <a:off x="724973" y="3112983"/>
              <a:ext cx="1008000" cy="43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grpSp>
          <p:nvGrpSpPr>
            <p:cNvPr id="15" name="Gruppo 14"/>
            <p:cNvGrpSpPr/>
            <p:nvPr/>
          </p:nvGrpSpPr>
          <p:grpSpPr>
            <a:xfrm>
              <a:off x="789793" y="3152756"/>
              <a:ext cx="878361" cy="352455"/>
              <a:chOff x="1859331" y="3338497"/>
              <a:chExt cx="878361" cy="352455"/>
            </a:xfrm>
          </p:grpSpPr>
          <p:grpSp>
            <p:nvGrpSpPr>
              <p:cNvPr id="14" name="Gruppo 13"/>
              <p:cNvGrpSpPr/>
              <p:nvPr/>
            </p:nvGrpSpPr>
            <p:grpSpPr>
              <a:xfrm>
                <a:off x="1859331" y="3490897"/>
                <a:ext cx="878361" cy="200055"/>
                <a:chOff x="1859331" y="3490897"/>
                <a:chExt cx="878361" cy="200055"/>
              </a:xfrm>
            </p:grpSpPr>
            <p:cxnSp>
              <p:nvCxnSpPr>
                <p:cNvPr id="10" name="Connettore 1 9"/>
                <p:cNvCxnSpPr/>
                <p:nvPr/>
              </p:nvCxnSpPr>
              <p:spPr>
                <a:xfrm>
                  <a:off x="1859331" y="3590925"/>
                  <a:ext cx="216000" cy="0"/>
                </a:xfrm>
                <a:prstGeom prst="line">
                  <a:avLst/>
                </a:prstGeom>
                <a:ln>
                  <a:solidFill>
                    <a:srgbClr val="EDC35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CasellaDiTesto 10"/>
                <p:cNvSpPr txBox="1"/>
                <p:nvPr/>
              </p:nvSpPr>
              <p:spPr>
                <a:xfrm>
                  <a:off x="2075331" y="3490897"/>
                  <a:ext cx="662361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700" b="1" dirty="0" smtClean="0">
                      <a:solidFill>
                        <a:srgbClr val="000000"/>
                      </a:solidFill>
                    </a:rPr>
                    <a:t>Objects</a:t>
                  </a:r>
                  <a:endParaRPr lang="it-IT" sz="700" b="1" dirty="0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2" name="Gruppo 11"/>
              <p:cNvGrpSpPr/>
              <p:nvPr/>
            </p:nvGrpSpPr>
            <p:grpSpPr>
              <a:xfrm>
                <a:off x="1859331" y="3338497"/>
                <a:ext cx="878361" cy="200055"/>
                <a:chOff x="1859331" y="3338497"/>
                <a:chExt cx="878361" cy="200055"/>
              </a:xfrm>
            </p:grpSpPr>
            <p:cxnSp>
              <p:nvCxnSpPr>
                <p:cNvPr id="6" name="Connettore 1 5"/>
                <p:cNvCxnSpPr/>
                <p:nvPr/>
              </p:nvCxnSpPr>
              <p:spPr>
                <a:xfrm>
                  <a:off x="1859331" y="3438525"/>
                  <a:ext cx="216000" cy="0"/>
                </a:xfrm>
                <a:prstGeom prst="line">
                  <a:avLst/>
                </a:prstGeom>
                <a:ln>
                  <a:solidFill>
                    <a:srgbClr val="7EB26D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CasellaDiTesto 12"/>
                <p:cNvSpPr txBox="1"/>
                <p:nvPr/>
              </p:nvSpPr>
              <p:spPr>
                <a:xfrm>
                  <a:off x="2075331" y="3338497"/>
                  <a:ext cx="662361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b="1" dirty="0" smtClean="0">
                      <a:solidFill>
                        <a:srgbClr val="000000"/>
                      </a:solidFill>
                    </a:rPr>
                    <a:t>Bytes used</a:t>
                  </a:r>
                  <a:endParaRPr lang="it-IT" sz="700" b="1" dirty="0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sp>
        <p:nvSpPr>
          <p:cNvPr id="19" name="Rettangolo 18"/>
          <p:cNvSpPr/>
          <p:nvPr/>
        </p:nvSpPr>
        <p:spPr>
          <a:xfrm>
            <a:off x="842446" y="1971881"/>
            <a:ext cx="1008000" cy="576000"/>
          </a:xfrm>
          <a:prstGeom prst="rect">
            <a:avLst/>
          </a:prstGeom>
          <a:solidFill>
            <a:srgbClr val="F7F8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1026" name="Gruppo 1025"/>
          <p:cNvGrpSpPr/>
          <p:nvPr/>
        </p:nvGrpSpPr>
        <p:grpSpPr>
          <a:xfrm>
            <a:off x="907266" y="1995549"/>
            <a:ext cx="878361" cy="528664"/>
            <a:chOff x="907266" y="1997368"/>
            <a:chExt cx="878361" cy="528664"/>
          </a:xfrm>
        </p:grpSpPr>
        <p:grpSp>
          <p:nvGrpSpPr>
            <p:cNvPr id="30" name="Gruppo 29"/>
            <p:cNvGrpSpPr/>
            <p:nvPr/>
          </p:nvGrpSpPr>
          <p:grpSpPr>
            <a:xfrm>
              <a:off x="907266" y="2159292"/>
              <a:ext cx="878361" cy="200055"/>
              <a:chOff x="907266" y="2038426"/>
              <a:chExt cx="878361" cy="200055"/>
            </a:xfrm>
          </p:grpSpPr>
          <p:cxnSp>
            <p:nvCxnSpPr>
              <p:cNvPr id="25" name="Connettore 1 24"/>
              <p:cNvCxnSpPr/>
              <p:nvPr/>
            </p:nvCxnSpPr>
            <p:spPr>
              <a:xfrm>
                <a:off x="907266" y="2138454"/>
                <a:ext cx="216000" cy="0"/>
              </a:xfrm>
              <a:prstGeom prst="line">
                <a:avLst/>
              </a:prstGeom>
              <a:ln>
                <a:solidFill>
                  <a:srgbClr val="EDC359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CasellaDiTesto 25"/>
              <p:cNvSpPr txBox="1"/>
              <p:nvPr/>
            </p:nvSpPr>
            <p:spPr>
              <a:xfrm>
                <a:off x="1123266" y="2038426"/>
                <a:ext cx="662361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 smtClean="0">
                    <a:solidFill>
                      <a:srgbClr val="000000"/>
                    </a:solidFill>
                  </a:rPr>
                  <a:t>Reads</a:t>
                </a:r>
                <a:endParaRPr lang="it-IT" sz="700" b="1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7" name="Gruppo 16"/>
            <p:cNvGrpSpPr/>
            <p:nvPr/>
          </p:nvGrpSpPr>
          <p:grpSpPr>
            <a:xfrm>
              <a:off x="907266" y="1997368"/>
              <a:ext cx="615468" cy="200055"/>
              <a:chOff x="907266" y="1876502"/>
              <a:chExt cx="615468" cy="200055"/>
            </a:xfrm>
          </p:grpSpPr>
          <p:cxnSp>
            <p:nvCxnSpPr>
              <p:cNvPr id="23" name="Connettore 1 22"/>
              <p:cNvCxnSpPr/>
              <p:nvPr/>
            </p:nvCxnSpPr>
            <p:spPr>
              <a:xfrm>
                <a:off x="907266" y="1976530"/>
                <a:ext cx="216000" cy="0"/>
              </a:xfrm>
              <a:prstGeom prst="line">
                <a:avLst/>
              </a:prstGeom>
              <a:ln>
                <a:solidFill>
                  <a:srgbClr val="8FCBE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CasellaDiTesto 23"/>
              <p:cNvSpPr txBox="1"/>
              <p:nvPr/>
            </p:nvSpPr>
            <p:spPr>
              <a:xfrm>
                <a:off x="1123266" y="1876502"/>
                <a:ext cx="39946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 smtClean="0">
                    <a:solidFill>
                      <a:srgbClr val="000000"/>
                    </a:solidFill>
                  </a:rPr>
                  <a:t>IOPS</a:t>
                </a:r>
                <a:endParaRPr lang="it-IT" sz="700" b="1" dirty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1" name="Gruppo 30"/>
            <p:cNvGrpSpPr/>
            <p:nvPr/>
          </p:nvGrpSpPr>
          <p:grpSpPr>
            <a:xfrm>
              <a:off x="907266" y="2325977"/>
              <a:ext cx="878361" cy="200055"/>
              <a:chOff x="914425" y="2205111"/>
              <a:chExt cx="878361" cy="200055"/>
            </a:xfrm>
          </p:grpSpPr>
          <p:cxnSp>
            <p:nvCxnSpPr>
              <p:cNvPr id="28" name="Connettore 1 27"/>
              <p:cNvCxnSpPr/>
              <p:nvPr/>
            </p:nvCxnSpPr>
            <p:spPr>
              <a:xfrm>
                <a:off x="914425" y="2305140"/>
                <a:ext cx="216000" cy="0"/>
              </a:xfrm>
              <a:prstGeom prst="line">
                <a:avLst/>
              </a:prstGeom>
              <a:ln>
                <a:solidFill>
                  <a:srgbClr val="7EB26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CasellaDiTesto 28"/>
              <p:cNvSpPr txBox="1"/>
              <p:nvPr/>
            </p:nvSpPr>
            <p:spPr>
              <a:xfrm>
                <a:off x="1130425" y="2205111"/>
                <a:ext cx="662361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b="1" dirty="0" smtClean="0">
                    <a:solidFill>
                      <a:srgbClr val="000000"/>
                    </a:solidFill>
                  </a:rPr>
                  <a:t>Writes</a:t>
                </a:r>
                <a:endParaRPr lang="it-IT" sz="700" b="1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025" name="CasellaDiTesto 1024"/>
          <p:cNvSpPr txBox="1"/>
          <p:nvPr/>
        </p:nvSpPr>
        <p:spPr>
          <a:xfrm>
            <a:off x="172490" y="786857"/>
            <a:ext cx="1370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Last 3 years</a:t>
            </a:r>
            <a:endParaRPr lang="it-IT" sz="1600" b="1" dirty="0"/>
          </a:p>
        </p:txBody>
      </p:sp>
      <p:pic>
        <p:nvPicPr>
          <p:cNvPr id="36" name="Picture 2" descr="E:\CERNBox\CERN_PresentationPack\Loghi\Ceph_Logo_Standard_RGB_120411_fa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t="25770" r="12017" b="26958"/>
          <a:stretch/>
        </p:blipFill>
        <p:spPr bwMode="auto">
          <a:xfrm>
            <a:off x="7429500" y="214436"/>
            <a:ext cx="125462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96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CephFS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In production for </a:t>
            </a:r>
            <a:r>
              <a:rPr lang="en-US" sz="1800" dirty="0" smtClean="0"/>
              <a:t>2+ </a:t>
            </a:r>
            <a:r>
              <a:rPr lang="en-US" sz="1800" dirty="0"/>
              <a:t>years as HPC scratch &amp; HPC home</a:t>
            </a:r>
          </a:p>
          <a:p>
            <a:pPr lvl="1"/>
            <a:r>
              <a:rPr lang="en-US" sz="1400" dirty="0"/>
              <a:t>Using </a:t>
            </a:r>
            <a:r>
              <a:rPr lang="en-US" sz="1400" dirty="0" err="1"/>
              <a:t>ceph</a:t>
            </a:r>
            <a:r>
              <a:rPr lang="en-US" sz="1400" dirty="0"/>
              <a:t>-fuse mounts, only accessible within HPC cluster</a:t>
            </a:r>
          </a:p>
          <a:p>
            <a:pPr lvl="1"/>
            <a:r>
              <a:rPr lang="en-US" sz="1400" dirty="0"/>
              <a:t>Ceph uses </a:t>
            </a:r>
            <a:r>
              <a:rPr lang="en-US" sz="1400" dirty="0" smtClean="0"/>
              <a:t>10 </a:t>
            </a:r>
            <a:r>
              <a:rPr lang="en-US" sz="1400" dirty="0" err="1" smtClean="0"/>
              <a:t>GbE</a:t>
            </a:r>
            <a:r>
              <a:rPr lang="en-US" sz="1400" dirty="0" smtClean="0"/>
              <a:t> </a:t>
            </a:r>
            <a:r>
              <a:rPr lang="en-US" sz="1400" dirty="0"/>
              <a:t>(not </a:t>
            </a:r>
            <a:r>
              <a:rPr lang="en-US" sz="1400" dirty="0" err="1"/>
              <a:t>Infiniband</a:t>
            </a:r>
            <a:r>
              <a:rPr lang="en-US" sz="1400" dirty="0"/>
              <a:t>)</a:t>
            </a:r>
          </a:p>
          <a:p>
            <a:endParaRPr lang="en-US" sz="1600" dirty="0"/>
          </a:p>
          <a:p>
            <a:r>
              <a:rPr lang="en-US" sz="1800" dirty="0"/>
              <a:t>OpenStack Manila (backed by CephFS) in production since </a:t>
            </a:r>
            <a:r>
              <a:rPr lang="en-US" sz="1800" dirty="0" smtClean="0"/>
              <a:t>Q2 2018</a:t>
            </a:r>
            <a:endParaRPr lang="en-US" sz="1800" dirty="0"/>
          </a:p>
          <a:p>
            <a:pPr lvl="1"/>
            <a:r>
              <a:rPr lang="en-US" sz="1400" dirty="0"/>
              <a:t>Currently </a:t>
            </a:r>
            <a:r>
              <a:rPr lang="en-US" sz="1400" dirty="0" smtClean="0"/>
              <a:t>134 TB </a:t>
            </a:r>
            <a:r>
              <a:rPr lang="en-US" sz="1400" dirty="0"/>
              <a:t>x3 used, around 160M </a:t>
            </a:r>
            <a:r>
              <a:rPr lang="en-US" sz="1400" dirty="0" smtClean="0"/>
              <a:t>files</a:t>
            </a:r>
          </a:p>
          <a:p>
            <a:pPr lvl="1"/>
            <a:endParaRPr lang="en-US" sz="1400" dirty="0"/>
          </a:p>
          <a:p>
            <a:r>
              <a:rPr lang="en-US" sz="1800" dirty="0"/>
              <a:t>Moving users from NFS Filers to </a:t>
            </a:r>
            <a:r>
              <a:rPr lang="en-US" sz="1800" dirty="0" smtClean="0"/>
              <a:t>CephFS</a:t>
            </a:r>
          </a:p>
          <a:p>
            <a:pPr lvl="1"/>
            <a:r>
              <a:rPr lang="en-US" sz="1400" dirty="0" err="1" smtClean="0"/>
              <a:t>ceph</a:t>
            </a:r>
            <a:r>
              <a:rPr lang="en-US" sz="1400" dirty="0" smtClean="0"/>
              <a:t>-fuse small file performance (fixed with </a:t>
            </a:r>
            <a:r>
              <a:rPr lang="en-US" sz="1400" dirty="0"/>
              <a:t>kernel client in </a:t>
            </a:r>
            <a:r>
              <a:rPr lang="en-US" sz="1400" dirty="0" err="1"/>
              <a:t>CentOS</a:t>
            </a:r>
            <a:r>
              <a:rPr lang="en-US" sz="1400" dirty="0"/>
              <a:t> </a:t>
            </a:r>
            <a:r>
              <a:rPr lang="en-US" sz="1400" dirty="0" smtClean="0"/>
              <a:t>7.6)</a:t>
            </a:r>
          </a:p>
          <a:p>
            <a:pPr lvl="1"/>
            <a:r>
              <a:rPr lang="en-US" sz="1400" dirty="0" smtClean="0"/>
              <a:t>Backup non-trivial</a:t>
            </a:r>
          </a:p>
          <a:p>
            <a:pPr lvl="2"/>
            <a:r>
              <a:rPr lang="en-US" sz="1200" dirty="0" smtClean="0"/>
              <a:t>Working </a:t>
            </a:r>
            <a:r>
              <a:rPr lang="en-US" sz="1200" dirty="0"/>
              <a:t>on a solution with </a:t>
            </a:r>
            <a:r>
              <a:rPr lang="en-US" sz="1200" dirty="0" err="1" smtClean="0"/>
              <a:t>restic</a:t>
            </a:r>
            <a:endParaRPr lang="en-US" sz="1200" dirty="0"/>
          </a:p>
          <a:p>
            <a:pPr lvl="2"/>
            <a:r>
              <a:rPr lang="en-US" sz="1200" dirty="0" smtClean="0"/>
              <a:t>TSM </a:t>
            </a:r>
            <a:r>
              <a:rPr lang="en-US" sz="1200" dirty="0"/>
              <a:t>would be an </a:t>
            </a:r>
            <a:r>
              <a:rPr lang="en-US" sz="1200" dirty="0" smtClean="0"/>
              <a:t>option (but </a:t>
            </a:r>
            <a:r>
              <a:rPr lang="en-US" sz="1200" dirty="0"/>
              <a:t>we try to avoid </a:t>
            </a:r>
            <a:r>
              <a:rPr lang="en-US" sz="1200" dirty="0" smtClean="0"/>
              <a:t>it)</a:t>
            </a:r>
            <a:endParaRPr lang="en-US" sz="12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1" name="Picture 2" descr="E:\CERNBox\CERN_PresentationPack\Loghi\Ceph_Logo_Standard_RGB_120411_f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t="25770" r="12017" b="26958"/>
          <a:stretch/>
        </p:blipFill>
        <p:spPr bwMode="auto">
          <a:xfrm>
            <a:off x="7429500" y="214436"/>
            <a:ext cx="125462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25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S3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Production service since </a:t>
            </a:r>
            <a:r>
              <a:rPr lang="en-US" sz="1800" dirty="0" smtClean="0"/>
              <a:t>2018: s3.cern.ch</a:t>
            </a:r>
            <a:endParaRPr lang="en-US" sz="1800" dirty="0"/>
          </a:p>
          <a:p>
            <a:pPr lvl="1"/>
            <a:r>
              <a:rPr lang="en-US" sz="1400" dirty="0"/>
              <a:t>Originally used by ATLAS event service for ~3 years: up to 250TB used</a:t>
            </a:r>
          </a:p>
          <a:p>
            <a:pPr lvl="1"/>
            <a:endParaRPr lang="en-US" sz="1400" dirty="0"/>
          </a:p>
          <a:p>
            <a:r>
              <a:rPr lang="en-US" sz="1800" dirty="0"/>
              <a:t>Single region </a:t>
            </a:r>
            <a:r>
              <a:rPr lang="en-US" sz="1800" dirty="0" err="1"/>
              <a:t>radosgw</a:t>
            </a:r>
            <a:r>
              <a:rPr lang="en-US" sz="1800" dirty="0"/>
              <a:t> </a:t>
            </a:r>
            <a:r>
              <a:rPr lang="en-US" sz="1800" dirty="0" smtClean="0"/>
              <a:t>cluster</a:t>
            </a:r>
            <a:endParaRPr lang="en-US" sz="1800" dirty="0"/>
          </a:p>
          <a:p>
            <a:pPr lvl="1"/>
            <a:r>
              <a:rPr lang="en-US" sz="1400" dirty="0" smtClean="0"/>
              <a:t>Load-balanced across 20 VMs with </a:t>
            </a:r>
            <a:r>
              <a:rPr lang="en-US" sz="1400" dirty="0" err="1" smtClean="0"/>
              <a:t>Traefik</a:t>
            </a:r>
            <a:r>
              <a:rPr lang="en-US" sz="1400" dirty="0" smtClean="0"/>
              <a:t>/RGW</a:t>
            </a:r>
          </a:p>
          <a:p>
            <a:pPr lvl="1"/>
            <a:r>
              <a:rPr lang="en-US" sz="1400" dirty="0" smtClean="0"/>
              <a:t>4+2 </a:t>
            </a:r>
            <a:r>
              <a:rPr lang="en-US" sz="1400" dirty="0"/>
              <a:t>erasure </a:t>
            </a:r>
            <a:r>
              <a:rPr lang="en-US" sz="1400" dirty="0" smtClean="0"/>
              <a:t>coding for data, 3x replication for bucket indexes</a:t>
            </a:r>
            <a:endParaRPr lang="en-US" sz="1400" dirty="0"/>
          </a:p>
          <a:p>
            <a:pPr lvl="1"/>
            <a:r>
              <a:rPr lang="en-US" sz="1400" dirty="0"/>
              <a:t>Now integrated with </a:t>
            </a:r>
            <a:r>
              <a:rPr lang="en-US" sz="1400" dirty="0" smtClean="0"/>
              <a:t>OpenStack Keystone </a:t>
            </a:r>
            <a:r>
              <a:rPr lang="en-US" sz="1400" dirty="0"/>
              <a:t>for general service </a:t>
            </a:r>
            <a:r>
              <a:rPr lang="en-US" sz="1400" dirty="0" smtClean="0"/>
              <a:t>usage</a:t>
            </a:r>
          </a:p>
          <a:p>
            <a:pPr lvl="1"/>
            <a:endParaRPr lang="en-US" sz="1400" dirty="0"/>
          </a:p>
          <a:p>
            <a:r>
              <a:rPr lang="en-US" sz="1800" dirty="0" smtClean="0"/>
              <a:t>Future plans</a:t>
            </a:r>
          </a:p>
          <a:p>
            <a:pPr lvl="1"/>
            <a:r>
              <a:rPr lang="en-US" sz="1400" dirty="0" smtClean="0">
                <a:cs typeface="Arial"/>
              </a:rPr>
              <a:t>Instantiation of a 2</a:t>
            </a:r>
            <a:r>
              <a:rPr lang="en-US" sz="1400" baseline="30000" dirty="0" smtClean="0">
                <a:cs typeface="Arial"/>
              </a:rPr>
              <a:t>nd</a:t>
            </a:r>
            <a:r>
              <a:rPr lang="en-US" sz="1400" dirty="0" smtClean="0">
                <a:cs typeface="Arial"/>
              </a:rPr>
              <a:t> region: HW from Wigner + New HDDs</a:t>
            </a:r>
            <a:endParaRPr lang="en-US" sz="1400" dirty="0">
              <a:cs typeface="Arial"/>
            </a:endParaRPr>
          </a:p>
          <a:p>
            <a:pPr lvl="1"/>
            <a:r>
              <a:rPr lang="en-US" sz="1400" dirty="0"/>
              <a:t>Demands for disk-only backup and disaster recovery are increasing</a:t>
            </a:r>
            <a:br>
              <a:rPr lang="en-US" sz="1400" dirty="0"/>
            </a:br>
            <a:r>
              <a:rPr lang="en-US" sz="1400" dirty="0"/>
              <a:t>	E.g. EOS </a:t>
            </a:r>
            <a:r>
              <a:rPr lang="en-US" sz="1400" dirty="0" smtClean="0"/>
              <a:t>Home/CERNBox </a:t>
            </a:r>
            <a:r>
              <a:rPr lang="en-US" sz="1400" dirty="0"/>
              <a:t>backup, Oracle databases backup</a:t>
            </a:r>
          </a:p>
          <a:p>
            <a:pPr marL="432000" lvl="1" indent="0">
              <a:buNone/>
            </a:pPr>
            <a:endParaRPr lang="en-US" sz="1400" dirty="0"/>
          </a:p>
          <a:p>
            <a:endParaRPr lang="en-US" sz="18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9" name="Picture 2" descr="E:\CERNBox\CERN_PresentationPack\Loghi\Ceph_Logo_Standard_RGB_120411_f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t="25770" r="12017" b="26958"/>
          <a:stretch/>
        </p:blipFill>
        <p:spPr bwMode="auto">
          <a:xfrm>
            <a:off x="7429500" y="214436"/>
            <a:ext cx="125462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735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2922270" y="1942859"/>
            <a:ext cx="5760000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CVMFS</a:t>
            </a:r>
            <a:endParaRPr lang="it-IT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-161925" y="-1699448"/>
            <a:ext cx="3390672" cy="77867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0" dirty="0" smtClean="0">
                <a:solidFill>
                  <a:srgbClr val="AFD2FF"/>
                </a:solidFill>
                <a:latin typeface="Gill Sans MT" pitchFamily="34" charset="0"/>
              </a:rPr>
              <a:t>4</a:t>
            </a:r>
            <a:endParaRPr lang="it-IT" sz="50000" dirty="0">
              <a:solidFill>
                <a:srgbClr val="AFD2FF"/>
              </a:solidFill>
              <a:latin typeface="Gill Sans MT" pitchFamily="34" charset="0"/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2922270" y="2482334"/>
            <a:ext cx="3749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Software distribution for the WLCG</a:t>
            </a:r>
            <a:endParaRPr lang="it-IT" dirty="0"/>
          </a:p>
        </p:txBody>
      </p:sp>
      <p:pic>
        <p:nvPicPr>
          <p:cNvPr id="11266" name="Picture 2" descr="E:\CERNBox\CERN_PresentationPack\Loghi\cvmf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689" y="468379"/>
            <a:ext cx="1775508" cy="54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egnaposto data 2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14" name="Segnaposto piè di pagina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1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85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9" name="Rettangolo 9228"/>
          <p:cNvSpPr/>
          <p:nvPr/>
        </p:nvSpPr>
        <p:spPr>
          <a:xfrm>
            <a:off x="5003395" y="1699629"/>
            <a:ext cx="3812307" cy="216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CVMFS: Stratum 0 Updates</a:t>
            </a:r>
            <a:endParaRPr lang="it-IT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S3 default storage backend since </a:t>
            </a:r>
            <a:r>
              <a:rPr lang="en-US" sz="2000" dirty="0" smtClean="0"/>
              <a:t>Q4 2018</a:t>
            </a:r>
          </a:p>
          <a:p>
            <a:pPr lvl="1"/>
            <a:r>
              <a:rPr lang="en-US" sz="1600" dirty="0" smtClean="0"/>
              <a:t>4 production repositories, 2 test repositories for nightly releases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Moving repos out of block volumes</a:t>
            </a:r>
          </a:p>
          <a:p>
            <a:pPr lvl="1"/>
            <a:r>
              <a:rPr lang="en-US" sz="1600" dirty="0"/>
              <a:t>Opportunity to get rid of garbage</a:t>
            </a:r>
          </a:p>
          <a:p>
            <a:pPr lvl="1"/>
            <a:r>
              <a:rPr lang="en-US" sz="1600" dirty="0" smtClean="0"/>
              <a:t>Blocker1: Sustain 1000 </a:t>
            </a:r>
            <a:r>
              <a:rPr lang="en-US" sz="1600" dirty="0" err="1" smtClean="0"/>
              <a:t>req</a:t>
            </a:r>
            <a:r>
              <a:rPr lang="en-US" sz="1600" dirty="0" smtClean="0"/>
              <a:t>/s on S3</a:t>
            </a:r>
          </a:p>
          <a:p>
            <a:pPr lvl="1"/>
            <a:r>
              <a:rPr lang="en-US" sz="1600" dirty="0" smtClean="0"/>
              <a:t>Blocker2: Build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S3 region for backup</a:t>
            </a:r>
            <a:br>
              <a:rPr lang="en-US" sz="1600" dirty="0" smtClean="0"/>
            </a:br>
            <a:r>
              <a:rPr lang="en-US" sz="1600" dirty="0" smtClean="0"/>
              <a:t>and high availability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7" name="Picture 2" descr="E:\CERNBox\CERN_PresentationPack\Loghi\cvmf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24" y="184645"/>
            <a:ext cx="1313297" cy="39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232" name="Gruppo 9231"/>
          <p:cNvGrpSpPr/>
          <p:nvPr/>
        </p:nvGrpSpPr>
        <p:grpSpPr>
          <a:xfrm>
            <a:off x="5021172" y="1820507"/>
            <a:ext cx="3776753" cy="1918244"/>
            <a:chOff x="5141412" y="1837759"/>
            <a:chExt cx="3776753" cy="1918244"/>
          </a:xfrm>
        </p:grpSpPr>
        <p:cxnSp>
          <p:nvCxnSpPr>
            <p:cNvPr id="33" name="Connettore 2 32"/>
            <p:cNvCxnSpPr>
              <a:endCxn id="10244" idx="3"/>
            </p:cNvCxnSpPr>
            <p:nvPr/>
          </p:nvCxnSpPr>
          <p:spPr>
            <a:xfrm flipH="1" flipV="1">
              <a:off x="6782084" y="2984823"/>
              <a:ext cx="362613" cy="1"/>
            </a:xfrm>
            <a:prstGeom prst="straightConnector1">
              <a:avLst/>
            </a:prstGeom>
            <a:ln w="19050">
              <a:solidFill>
                <a:srgbClr val="00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Image 20"/>
            <p:cNvPicPr>
              <a:picLocks noChangeAspect="1"/>
            </p:cNvPicPr>
            <p:nvPr/>
          </p:nvPicPr>
          <p:blipFill>
            <a:blip r:embed="rId3">
              <a:biLevel thresh="75000"/>
            </a:blip>
            <a:stretch>
              <a:fillRect/>
            </a:stretch>
          </p:blipFill>
          <p:spPr>
            <a:xfrm>
              <a:off x="7299533" y="1837759"/>
              <a:ext cx="233893" cy="360000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38" name="Connettore 7 37"/>
            <p:cNvCxnSpPr>
              <a:stCxn id="37" idx="2"/>
            </p:cNvCxnSpPr>
            <p:nvPr/>
          </p:nvCxnSpPr>
          <p:spPr>
            <a:xfrm rot="5400000">
              <a:off x="7165527" y="2448712"/>
              <a:ext cx="501906" cy="0"/>
            </a:xfrm>
            <a:prstGeom prst="curvedConnector3">
              <a:avLst>
                <a:gd name="adj1" fmla="val 50000"/>
              </a:avLst>
            </a:prstGeom>
            <a:ln w="19050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sellaDiTesto 9"/>
            <p:cNvSpPr txBox="1"/>
            <p:nvPr/>
          </p:nvSpPr>
          <p:spPr>
            <a:xfrm>
              <a:off x="7220933" y="2285692"/>
              <a:ext cx="404277" cy="2616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100" i="1" dirty="0" err="1" smtClean="0">
                  <a:solidFill>
                    <a:srgbClr val="000000"/>
                  </a:solidFill>
                </a:rPr>
                <a:t>ssh</a:t>
              </a:r>
              <a:endParaRPr lang="it-IT" sz="1100" i="1" dirty="0">
                <a:solidFill>
                  <a:srgbClr val="000000"/>
                </a:solidFill>
              </a:endParaRPr>
            </a:p>
          </p:txBody>
        </p:sp>
        <p:sp>
          <p:nvSpPr>
            <p:cNvPr id="46" name="CasellaDiTesto 45"/>
            <p:cNvSpPr txBox="1"/>
            <p:nvPr/>
          </p:nvSpPr>
          <p:spPr>
            <a:xfrm>
              <a:off x="5141412" y="2573911"/>
              <a:ext cx="1191352" cy="8156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00"/>
                  </a:solidFill>
                </a:rPr>
                <a:t>S3 Bucket</a:t>
              </a:r>
            </a:p>
            <a:p>
              <a:endParaRPr lang="en-US" sz="500" dirty="0" smtClean="0">
                <a:solidFill>
                  <a:srgbClr val="000000"/>
                </a:solidFill>
              </a:endParaRPr>
            </a:p>
            <a:p>
              <a:pPr marL="171450" indent="-171450"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000" dirty="0" smtClean="0">
                  <a:solidFill>
                    <a:srgbClr val="000000"/>
                  </a:solidFill>
                </a:rPr>
                <a:t>Ceph @CERN</a:t>
              </a:r>
            </a:p>
            <a:p>
              <a:pPr marL="171450" indent="-171450"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000" dirty="0" smtClean="0">
                  <a:solidFill>
                    <a:srgbClr val="000000"/>
                  </a:solidFill>
                </a:rPr>
                <a:t>AWS</a:t>
              </a:r>
            </a:p>
            <a:p>
              <a:pPr marL="171450" indent="-171450"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000" dirty="0" smtClean="0">
                  <a:solidFill>
                    <a:srgbClr val="000000"/>
                  </a:solidFill>
                </a:rPr>
                <a:t>…</a:t>
              </a:r>
              <a:endParaRPr lang="it-IT" sz="1000" dirty="0">
                <a:solidFill>
                  <a:srgbClr val="000000"/>
                </a:solidFill>
              </a:endParaRPr>
            </a:p>
          </p:txBody>
        </p:sp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2290" y="2743679"/>
              <a:ext cx="489794" cy="482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7" name="CasellaDiTesto 46"/>
            <p:cNvSpPr txBox="1"/>
            <p:nvPr/>
          </p:nvSpPr>
          <p:spPr>
            <a:xfrm>
              <a:off x="7526437" y="1890801"/>
              <a:ext cx="1343638" cy="2539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050" b="1" dirty="0" smtClean="0">
                  <a:solidFill>
                    <a:srgbClr val="000000"/>
                  </a:solidFill>
                </a:rPr>
                <a:t>Repository Owner</a:t>
              </a:r>
              <a:endParaRPr lang="en-US" sz="1050" dirty="0" smtClean="0">
                <a:solidFill>
                  <a:srgbClr val="000000"/>
                </a:solidFill>
              </a:endParaRPr>
            </a:p>
          </p:txBody>
        </p:sp>
        <p:cxnSp>
          <p:nvCxnSpPr>
            <p:cNvPr id="49" name="Connettore 2 48"/>
            <p:cNvCxnSpPr/>
            <p:nvPr/>
          </p:nvCxnSpPr>
          <p:spPr>
            <a:xfrm flipH="1">
              <a:off x="6051759" y="3235493"/>
              <a:ext cx="485429" cy="52051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2 51"/>
            <p:cNvCxnSpPr/>
            <p:nvPr/>
          </p:nvCxnSpPr>
          <p:spPr>
            <a:xfrm>
              <a:off x="6537187" y="3235493"/>
              <a:ext cx="486000" cy="52051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2 54"/>
            <p:cNvCxnSpPr/>
            <p:nvPr/>
          </p:nvCxnSpPr>
          <p:spPr>
            <a:xfrm flipH="1">
              <a:off x="6389003" y="3235493"/>
              <a:ext cx="144000" cy="52051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2 57"/>
            <p:cNvCxnSpPr/>
            <p:nvPr/>
          </p:nvCxnSpPr>
          <p:spPr>
            <a:xfrm>
              <a:off x="6537188" y="3235493"/>
              <a:ext cx="144000" cy="52051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asellaDiTesto 22"/>
            <p:cNvSpPr txBox="1"/>
            <p:nvPr/>
          </p:nvSpPr>
          <p:spPr>
            <a:xfrm>
              <a:off x="7555291" y="2595802"/>
              <a:ext cx="1362874" cy="7925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050" b="1" dirty="0" smtClean="0">
                  <a:solidFill>
                    <a:srgbClr val="000000"/>
                  </a:solidFill>
                </a:rPr>
                <a:t>Release Manager</a:t>
              </a:r>
            </a:p>
            <a:p>
              <a:pPr algn="ctr"/>
              <a:endParaRPr lang="en-US" sz="500" dirty="0" smtClean="0">
                <a:solidFill>
                  <a:srgbClr val="000000"/>
                </a:solidFill>
              </a:endParaRPr>
            </a:p>
            <a:p>
              <a:pPr marL="171450" indent="-171450"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000" dirty="0" smtClean="0">
                  <a:solidFill>
                    <a:srgbClr val="000000"/>
                  </a:solidFill>
                </a:rPr>
                <a:t>Stateless</a:t>
              </a:r>
            </a:p>
            <a:p>
              <a:pPr marL="171450" indent="-171450"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000" dirty="0" smtClean="0">
                  <a:solidFill>
                    <a:srgbClr val="000000"/>
                  </a:solidFill>
                </a:rPr>
                <a:t>Dedicated for one</a:t>
              </a:r>
              <a:br>
                <a:rPr lang="en-US" sz="1000" dirty="0" smtClean="0">
                  <a:solidFill>
                    <a:srgbClr val="000000"/>
                  </a:solidFill>
                </a:rPr>
              </a:br>
              <a:r>
                <a:rPr lang="en-US" sz="1000" dirty="0" smtClean="0">
                  <a:solidFill>
                    <a:srgbClr val="000000"/>
                  </a:solidFill>
                </a:rPr>
                <a:t>(or more) repo</a:t>
              </a:r>
            </a:p>
          </p:txBody>
        </p:sp>
        <p:sp>
          <p:nvSpPr>
            <p:cNvPr id="63" name="CasellaDiTesto 62"/>
            <p:cNvSpPr txBox="1"/>
            <p:nvPr/>
          </p:nvSpPr>
          <p:spPr>
            <a:xfrm>
              <a:off x="5984792" y="3395423"/>
              <a:ext cx="1104790" cy="2616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100" i="1" dirty="0" smtClean="0">
                  <a:solidFill>
                    <a:srgbClr val="000000"/>
                  </a:solidFill>
                </a:rPr>
                <a:t>To HTTP CDN</a:t>
              </a:r>
              <a:endParaRPr lang="it-IT" sz="1100" i="1" dirty="0">
                <a:solidFill>
                  <a:srgbClr val="000000"/>
                </a:solidFill>
              </a:endParaRPr>
            </a:p>
          </p:txBody>
        </p:sp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AFAFA"/>
                </a:clrFrom>
                <a:clrTo>
                  <a:srgbClr val="FAFAF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5929" y="2722064"/>
              <a:ext cx="394283" cy="5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151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57200" y="818882"/>
            <a:ext cx="8229600" cy="3505467"/>
          </a:xfrm>
        </p:spPr>
        <p:txBody>
          <a:bodyPr>
            <a:normAutofit fontScale="47500" lnSpcReduction="20000"/>
          </a:bodyPr>
          <a:lstStyle/>
          <a:p>
            <a:pPr>
              <a:buSzPct val="100000"/>
              <a:buFont typeface="+mj-lt"/>
              <a:buAutoNum type="arabicPeriod"/>
            </a:pPr>
            <a:r>
              <a:rPr lang="en-US" sz="4200" dirty="0"/>
              <a:t>Storage for physics data – </a:t>
            </a:r>
            <a:r>
              <a:rPr lang="en-US" sz="4200" dirty="0" smtClean="0"/>
              <a:t>LHC and </a:t>
            </a:r>
            <a:r>
              <a:rPr lang="en-US" sz="4200" dirty="0"/>
              <a:t>non-LHC experiments</a:t>
            </a:r>
          </a:p>
          <a:p>
            <a:pPr lvl="1"/>
            <a:r>
              <a:rPr lang="en-US" sz="3300" dirty="0">
                <a:solidFill>
                  <a:schemeClr val="tx1"/>
                </a:solidFill>
              </a:rPr>
              <a:t>EOS</a:t>
            </a:r>
          </a:p>
          <a:p>
            <a:pPr lvl="1"/>
            <a:r>
              <a:rPr lang="en-US" sz="3400" dirty="0">
                <a:solidFill>
                  <a:schemeClr val="tx1"/>
                </a:solidFill>
              </a:rPr>
              <a:t>CASTOR</a:t>
            </a:r>
          </a:p>
          <a:p>
            <a:pPr lvl="1"/>
            <a:r>
              <a:rPr lang="en-US" sz="3300" dirty="0" smtClean="0"/>
              <a:t>CTA</a:t>
            </a:r>
          </a:p>
          <a:p>
            <a:pPr marL="0" indent="0">
              <a:buNone/>
            </a:pPr>
            <a:endParaRPr lang="en-US" sz="2500" dirty="0" smtClean="0"/>
          </a:p>
          <a:p>
            <a:pPr>
              <a:buSzPct val="100000"/>
              <a:buFont typeface="+mj-lt"/>
              <a:buAutoNum type="arabicPeriod" startAt="2"/>
            </a:pPr>
            <a:r>
              <a:rPr lang="en-US" sz="4200" dirty="0" smtClean="0"/>
              <a:t>General </a:t>
            </a:r>
            <a:r>
              <a:rPr lang="en-US" sz="4200" dirty="0"/>
              <a:t>Purpose Storage</a:t>
            </a:r>
          </a:p>
          <a:p>
            <a:pPr lvl="1"/>
            <a:r>
              <a:rPr lang="en-US" sz="3400" dirty="0">
                <a:solidFill>
                  <a:schemeClr val="tx1"/>
                </a:solidFill>
              </a:rPr>
              <a:t>AFS</a:t>
            </a:r>
          </a:p>
          <a:p>
            <a:pPr lvl="1"/>
            <a:r>
              <a:rPr lang="en-US" sz="3400" dirty="0">
                <a:solidFill>
                  <a:schemeClr val="tx1"/>
                </a:solidFill>
              </a:rPr>
              <a:t>CERNBox</a:t>
            </a:r>
          </a:p>
          <a:p>
            <a:pPr marL="0" indent="0">
              <a:buNone/>
            </a:pPr>
            <a:endParaRPr lang="en-US" sz="2500" dirty="0"/>
          </a:p>
          <a:p>
            <a:pPr>
              <a:buSzPct val="100000"/>
              <a:buFont typeface="+mj-lt"/>
              <a:buAutoNum type="arabicPeriod" startAt="3"/>
            </a:pPr>
            <a:r>
              <a:rPr lang="en-US" sz="4200" dirty="0"/>
              <a:t>Special Purpose Storage</a:t>
            </a:r>
          </a:p>
          <a:p>
            <a:pPr lvl="1"/>
            <a:r>
              <a:rPr lang="en-US" sz="3400" dirty="0">
                <a:solidFill>
                  <a:schemeClr val="tx1"/>
                </a:solidFill>
              </a:rPr>
              <a:t>Ceph, CephFS, S3</a:t>
            </a:r>
          </a:p>
          <a:p>
            <a:pPr lvl="1"/>
            <a:r>
              <a:rPr lang="en-US" sz="3400" dirty="0">
                <a:solidFill>
                  <a:schemeClr val="tx1"/>
                </a:solidFill>
              </a:rPr>
              <a:t>CVMFS</a:t>
            </a:r>
          </a:p>
          <a:p>
            <a:pPr lvl="1"/>
            <a:r>
              <a:rPr lang="en-US" sz="3300" dirty="0" smtClean="0"/>
              <a:t>NFS </a:t>
            </a:r>
            <a:r>
              <a:rPr lang="en-US" sz="3300" dirty="0"/>
              <a:t>Filers</a:t>
            </a:r>
          </a:p>
          <a:p>
            <a:endParaRPr lang="en-US" dirty="0"/>
          </a:p>
        </p:txBody>
      </p:sp>
      <p:sp>
        <p:nvSpPr>
          <p:cNvPr id="9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10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11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36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9" name="Rettangolo 9228"/>
          <p:cNvSpPr/>
          <p:nvPr/>
        </p:nvSpPr>
        <p:spPr>
          <a:xfrm>
            <a:off x="4708250" y="1080795"/>
            <a:ext cx="3960000" cy="26947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CVMFS: Stratum 0 Updates</a:t>
            </a:r>
            <a:endParaRPr lang="it-IT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CVMFS Gateway service</a:t>
            </a:r>
          </a:p>
          <a:p>
            <a:pPr lvl="1"/>
            <a:r>
              <a:rPr lang="en-US" sz="1400" dirty="0" smtClean="0"/>
              <a:t>Allow for multiple concurrent</a:t>
            </a:r>
            <a:br>
              <a:rPr lang="en-US" sz="1400" dirty="0" smtClean="0"/>
            </a:br>
            <a:r>
              <a:rPr lang="en-US" sz="1400" dirty="0" smtClean="0"/>
              <a:t>Release Manager (RM) access</a:t>
            </a:r>
            <a:endParaRPr lang="en-US" sz="20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602" y="2500110"/>
            <a:ext cx="536253" cy="716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 descr="E:\CERNBox\CERN_PresentationPack\Loghi\cvmf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24" y="184645"/>
            <a:ext cx="1313297" cy="39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Connettore 2 32"/>
          <p:cNvCxnSpPr>
            <a:stCxn id="10246" idx="1"/>
            <a:endCxn id="10244" idx="3"/>
          </p:cNvCxnSpPr>
          <p:nvPr/>
        </p:nvCxnSpPr>
        <p:spPr>
          <a:xfrm flipH="1" flipV="1">
            <a:off x="6081199" y="2858323"/>
            <a:ext cx="644403" cy="166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405" y="2617179"/>
            <a:ext cx="489794" cy="48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CasellaDiTesto 22"/>
          <p:cNvSpPr txBox="1"/>
          <p:nvPr/>
        </p:nvSpPr>
        <p:spPr>
          <a:xfrm>
            <a:off x="6660393" y="1203311"/>
            <a:ext cx="1370888" cy="253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000000"/>
                </a:solidFill>
              </a:rPr>
              <a:t>Release Managers</a:t>
            </a:r>
          </a:p>
        </p:txBody>
      </p:sp>
      <p:grpSp>
        <p:nvGrpSpPr>
          <p:cNvPr id="8" name="Gruppo 7"/>
          <p:cNvGrpSpPr/>
          <p:nvPr/>
        </p:nvGrpSpPr>
        <p:grpSpPr>
          <a:xfrm>
            <a:off x="5283907" y="3108993"/>
            <a:ext cx="1104790" cy="520510"/>
            <a:chOff x="3995455" y="3889101"/>
            <a:chExt cx="1104790" cy="520510"/>
          </a:xfrm>
        </p:grpSpPr>
        <p:cxnSp>
          <p:nvCxnSpPr>
            <p:cNvPr id="49" name="Connettore 2 48"/>
            <p:cNvCxnSpPr/>
            <p:nvPr/>
          </p:nvCxnSpPr>
          <p:spPr>
            <a:xfrm flipH="1">
              <a:off x="4062422" y="3889101"/>
              <a:ext cx="485429" cy="52051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2 51"/>
            <p:cNvCxnSpPr/>
            <p:nvPr/>
          </p:nvCxnSpPr>
          <p:spPr>
            <a:xfrm>
              <a:off x="4547850" y="3889101"/>
              <a:ext cx="486000" cy="52051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2 54"/>
            <p:cNvCxnSpPr/>
            <p:nvPr/>
          </p:nvCxnSpPr>
          <p:spPr>
            <a:xfrm flipH="1">
              <a:off x="4399666" y="3889101"/>
              <a:ext cx="144000" cy="52051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2 57"/>
            <p:cNvCxnSpPr/>
            <p:nvPr/>
          </p:nvCxnSpPr>
          <p:spPr>
            <a:xfrm>
              <a:off x="4547851" y="3889101"/>
              <a:ext cx="144000" cy="52051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CasellaDiTesto 62"/>
            <p:cNvSpPr txBox="1"/>
            <p:nvPr/>
          </p:nvSpPr>
          <p:spPr>
            <a:xfrm>
              <a:off x="3995455" y="4049031"/>
              <a:ext cx="1104790" cy="2616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100" i="1" dirty="0" smtClean="0">
                  <a:solidFill>
                    <a:srgbClr val="000000"/>
                  </a:solidFill>
                </a:rPr>
                <a:t>To HTTP CDN</a:t>
              </a:r>
              <a:endParaRPr lang="it-IT" sz="1100" i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6" name="Rettangolo 5"/>
          <p:cNvSpPr/>
          <p:nvPr/>
        </p:nvSpPr>
        <p:spPr>
          <a:xfrm>
            <a:off x="7157245" y="2484224"/>
            <a:ext cx="1505540" cy="11233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Gateway</a:t>
            </a:r>
          </a:p>
          <a:p>
            <a:pPr algn="ctr"/>
            <a:endParaRPr lang="en-US" sz="500" dirty="0">
              <a:solidFill>
                <a:srgbClr val="000000"/>
              </a:solidFill>
            </a:endParaRPr>
          </a:p>
          <a:p>
            <a:pPr marL="171450" indent="-17145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000" dirty="0" smtClean="0">
                <a:solidFill>
                  <a:srgbClr val="000000"/>
                </a:solidFill>
              </a:rPr>
              <a:t>API for publishing</a:t>
            </a:r>
          </a:p>
          <a:p>
            <a:pPr marL="171450" indent="-17145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000" dirty="0" smtClean="0">
                <a:solidFill>
                  <a:srgbClr val="000000"/>
                </a:solidFill>
              </a:rPr>
              <a:t>Regulates access</a:t>
            </a:r>
            <a:br>
              <a:rPr lang="en-US" sz="1000" dirty="0" smtClean="0">
                <a:solidFill>
                  <a:srgbClr val="000000"/>
                </a:solidFill>
              </a:rPr>
            </a:br>
            <a:r>
              <a:rPr lang="en-US" sz="1000" dirty="0" smtClean="0">
                <a:solidFill>
                  <a:srgbClr val="000000"/>
                </a:solidFill>
              </a:rPr>
              <a:t>to S3 storage</a:t>
            </a:r>
          </a:p>
          <a:p>
            <a:pPr marL="171450" indent="-17145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000" dirty="0" smtClean="0">
                <a:solidFill>
                  <a:srgbClr val="000000"/>
                </a:solidFill>
              </a:rPr>
              <a:t>Issues time-limited</a:t>
            </a:r>
            <a:br>
              <a:rPr lang="en-US" sz="1000" dirty="0" smtClean="0">
                <a:solidFill>
                  <a:srgbClr val="000000"/>
                </a:solidFill>
              </a:rPr>
            </a:br>
            <a:r>
              <a:rPr lang="en-US" sz="1000" dirty="0" smtClean="0">
                <a:solidFill>
                  <a:srgbClr val="000000"/>
                </a:solidFill>
              </a:rPr>
              <a:t>leases for sub-paths</a:t>
            </a:r>
          </a:p>
        </p:txBody>
      </p:sp>
      <p:sp>
        <p:nvSpPr>
          <p:cNvPr id="27" name="Rettangolo 26"/>
          <p:cNvSpPr/>
          <p:nvPr/>
        </p:nvSpPr>
        <p:spPr>
          <a:xfrm>
            <a:off x="4846908" y="2666490"/>
            <a:ext cx="6960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 smtClean="0">
                <a:solidFill>
                  <a:srgbClr val="000000"/>
                </a:solidFill>
              </a:rPr>
              <a:t>S3</a:t>
            </a:r>
            <a:br>
              <a:rPr lang="en-US" sz="1200" b="1" dirty="0" smtClean="0">
                <a:solidFill>
                  <a:srgbClr val="000000"/>
                </a:solidFill>
              </a:rPr>
            </a:br>
            <a:r>
              <a:rPr lang="en-US" sz="1200" b="1" dirty="0" smtClean="0">
                <a:solidFill>
                  <a:srgbClr val="000000"/>
                </a:solidFill>
              </a:rPr>
              <a:t>Bucket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38" name="Connettore 7 37"/>
          <p:cNvCxnSpPr>
            <a:stCxn id="37" idx="3"/>
            <a:endCxn id="45" idx="1"/>
          </p:cNvCxnSpPr>
          <p:nvPr/>
        </p:nvCxnSpPr>
        <p:spPr>
          <a:xfrm>
            <a:off x="5874329" y="1492170"/>
            <a:ext cx="920982" cy="247587"/>
          </a:xfrm>
          <a:prstGeom prst="curvedConnector3">
            <a:avLst>
              <a:gd name="adj1" fmla="val 50000"/>
            </a:avLst>
          </a:prstGeom>
          <a:ln w="190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/>
          <p:cNvSpPr txBox="1"/>
          <p:nvPr/>
        </p:nvSpPr>
        <p:spPr>
          <a:xfrm>
            <a:off x="4769539" y="1256672"/>
            <a:ext cx="888385" cy="4154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 anchor="ctr">
            <a:spAutoFit/>
          </a:bodyPr>
          <a:lstStyle/>
          <a:p>
            <a:pPr algn="r"/>
            <a:r>
              <a:rPr lang="en-US" sz="1050" b="1" dirty="0" smtClean="0">
                <a:solidFill>
                  <a:srgbClr val="000000"/>
                </a:solidFill>
              </a:rPr>
              <a:t>Repository</a:t>
            </a:r>
            <a:br>
              <a:rPr lang="en-US" sz="1050" b="1" dirty="0" smtClean="0">
                <a:solidFill>
                  <a:srgbClr val="000000"/>
                </a:solidFill>
              </a:rPr>
            </a:br>
            <a:r>
              <a:rPr lang="en-US" sz="1050" b="1" dirty="0" smtClean="0">
                <a:solidFill>
                  <a:srgbClr val="000000"/>
                </a:solidFill>
              </a:rPr>
              <a:t>Owner</a:t>
            </a:r>
            <a:endParaRPr lang="en-US" sz="1050" dirty="0" smtClean="0">
              <a:solidFill>
                <a:srgbClr val="000000"/>
              </a:solidFill>
            </a:endParaRPr>
          </a:p>
        </p:txBody>
      </p:sp>
      <p:pic>
        <p:nvPicPr>
          <p:cNvPr id="37" name="Image 20"/>
          <p:cNvPicPr>
            <a:picLocks noChangeAspect="1"/>
          </p:cNvPicPr>
          <p:nvPr/>
        </p:nvPicPr>
        <p:blipFill>
          <a:blip r:embed="rId5">
            <a:biLevel thresh="75000"/>
          </a:blip>
          <a:stretch>
            <a:fillRect/>
          </a:stretch>
        </p:blipFill>
        <p:spPr>
          <a:xfrm>
            <a:off x="5640436" y="1312170"/>
            <a:ext cx="233893" cy="360000"/>
          </a:xfrm>
          <a:prstGeom prst="rect">
            <a:avLst/>
          </a:prstGeom>
          <a:ln>
            <a:noFill/>
          </a:ln>
        </p:spPr>
      </p:pic>
      <p:sp>
        <p:nvSpPr>
          <p:cNvPr id="35" name="CasellaDiTesto 34"/>
          <p:cNvSpPr txBox="1"/>
          <p:nvPr/>
        </p:nvSpPr>
        <p:spPr>
          <a:xfrm>
            <a:off x="4872876" y="1847879"/>
            <a:ext cx="708848" cy="253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 anchor="ctr">
            <a:spAutoFit/>
          </a:bodyPr>
          <a:lstStyle/>
          <a:p>
            <a:pPr algn="r"/>
            <a:r>
              <a:rPr lang="en-US" sz="1050" b="1" dirty="0" smtClean="0">
                <a:solidFill>
                  <a:srgbClr val="000000"/>
                </a:solidFill>
              </a:rPr>
              <a:t>CI Slave</a:t>
            </a:r>
            <a:endParaRPr lang="en-US" sz="1050" dirty="0" smtClean="0">
              <a:solidFill>
                <a:srgbClr val="000000"/>
              </a:solidFill>
            </a:endParaRPr>
          </a:p>
        </p:txBody>
      </p:sp>
      <p:pic>
        <p:nvPicPr>
          <p:cNvPr id="11266" name="Picture 2" descr="E:\CERNBox\CERN_PresentationPack\Loghi\jenkin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23" y="1736466"/>
            <a:ext cx="344487" cy="47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0" name="Connettore 7 39"/>
          <p:cNvCxnSpPr>
            <a:stCxn id="11266" idx="3"/>
            <a:endCxn id="45" idx="1"/>
          </p:cNvCxnSpPr>
          <p:nvPr/>
        </p:nvCxnSpPr>
        <p:spPr>
          <a:xfrm flipV="1">
            <a:off x="5880110" y="1739757"/>
            <a:ext cx="915201" cy="235081"/>
          </a:xfrm>
          <a:prstGeom prst="curvedConnector3">
            <a:avLst>
              <a:gd name="adj1" fmla="val 50000"/>
            </a:avLst>
          </a:prstGeom>
          <a:ln w="190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081" y="1469757"/>
            <a:ext cx="394283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696" y="1469757"/>
            <a:ext cx="394283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311" y="1469757"/>
            <a:ext cx="394283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0" name="Connettore 2 49"/>
          <p:cNvCxnSpPr>
            <a:stCxn id="45" idx="2"/>
            <a:endCxn id="10246" idx="0"/>
          </p:cNvCxnSpPr>
          <p:nvPr/>
        </p:nvCxnSpPr>
        <p:spPr>
          <a:xfrm>
            <a:off x="6992453" y="2009757"/>
            <a:ext cx="1276" cy="490353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744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9" name="Rettangolo 9228"/>
          <p:cNvSpPr/>
          <p:nvPr/>
        </p:nvSpPr>
        <p:spPr>
          <a:xfrm>
            <a:off x="4708250" y="1080795"/>
            <a:ext cx="3960000" cy="26947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CVMFS: Stratum 0 Updates</a:t>
            </a:r>
            <a:endParaRPr lang="it-IT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CVMFS Gateway service</a:t>
            </a:r>
          </a:p>
          <a:p>
            <a:pPr lvl="1"/>
            <a:r>
              <a:rPr lang="en-US" sz="1400" dirty="0"/>
              <a:t>Allow for multiple concurrent</a:t>
            </a:r>
            <a:br>
              <a:rPr lang="en-US" sz="1400" dirty="0"/>
            </a:br>
            <a:r>
              <a:rPr lang="en-US" sz="1400" dirty="0"/>
              <a:t>Release Manager (RM) access</a:t>
            </a:r>
            <a:endParaRPr lang="en-US" sz="2000" dirty="0"/>
          </a:p>
          <a:p>
            <a:pPr lvl="1"/>
            <a:endParaRPr lang="en-US" sz="1600" dirty="0"/>
          </a:p>
          <a:p>
            <a:r>
              <a:rPr lang="en-US" sz="2000" dirty="0" smtClean="0"/>
              <a:t>Next step:</a:t>
            </a:r>
            <a:br>
              <a:rPr lang="en-US" sz="2000" dirty="0" smtClean="0"/>
            </a:br>
            <a:r>
              <a:rPr lang="en-US" sz="2000" dirty="0" smtClean="0"/>
              <a:t>Disposable Release Managers</a:t>
            </a:r>
          </a:p>
          <a:p>
            <a:pPr lvl="1"/>
            <a:r>
              <a:rPr lang="en-US" sz="1400" dirty="0" smtClean="0"/>
              <a:t>Queue service by </a:t>
            </a:r>
            <a:r>
              <a:rPr lang="en-US" sz="1400" dirty="0" err="1" smtClean="0"/>
              <a:t>RabbitMQ</a:t>
            </a:r>
            <a:endParaRPr lang="en-US" sz="1400" dirty="0" smtClean="0"/>
          </a:p>
          <a:p>
            <a:pPr lvl="1"/>
            <a:r>
              <a:rPr lang="en-US" sz="1400" dirty="0" smtClean="0"/>
              <a:t>State is kept by the Gateway</a:t>
            </a:r>
            <a:br>
              <a:rPr lang="en-US" sz="1400" dirty="0" smtClean="0"/>
            </a:br>
            <a:r>
              <a:rPr lang="en-US" sz="1400" dirty="0" smtClean="0"/>
              <a:t>E.g., Active leases, access keys</a:t>
            </a:r>
          </a:p>
          <a:p>
            <a:pPr lvl="1"/>
            <a:r>
              <a:rPr lang="en-US" sz="1400" dirty="0" smtClean="0"/>
              <a:t>RMs started on-demand</a:t>
            </a:r>
          </a:p>
          <a:p>
            <a:pPr lvl="1"/>
            <a:r>
              <a:rPr lang="en-US" sz="1400" dirty="0" smtClean="0"/>
              <a:t>(Much) Better usage of resources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5602" y="2500110"/>
            <a:ext cx="536253" cy="716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 descr="E:\CERNBox\CERN_PresentationPack\Loghi\cvmf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24" y="184645"/>
            <a:ext cx="1313297" cy="39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Connettore 2 32"/>
          <p:cNvCxnSpPr>
            <a:stCxn id="10246" idx="1"/>
            <a:endCxn id="10244" idx="3"/>
          </p:cNvCxnSpPr>
          <p:nvPr/>
        </p:nvCxnSpPr>
        <p:spPr>
          <a:xfrm flipH="1" flipV="1">
            <a:off x="6081199" y="2858323"/>
            <a:ext cx="644403" cy="166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405" y="2617179"/>
            <a:ext cx="489794" cy="48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CasellaDiTesto 22"/>
          <p:cNvSpPr txBox="1"/>
          <p:nvPr/>
        </p:nvSpPr>
        <p:spPr>
          <a:xfrm>
            <a:off x="7304483" y="1122520"/>
            <a:ext cx="1362873" cy="4154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000000"/>
                </a:solidFill>
              </a:rPr>
              <a:t>Disposable </a:t>
            </a:r>
            <a:br>
              <a:rPr lang="en-US" sz="1050" b="1" dirty="0" smtClean="0">
                <a:solidFill>
                  <a:srgbClr val="000000"/>
                </a:solidFill>
              </a:rPr>
            </a:br>
            <a:r>
              <a:rPr lang="en-US" sz="1050" b="1" dirty="0" smtClean="0">
                <a:solidFill>
                  <a:srgbClr val="000000"/>
                </a:solidFill>
              </a:rPr>
              <a:t>Release Managers</a:t>
            </a:r>
          </a:p>
        </p:txBody>
      </p:sp>
      <p:grpSp>
        <p:nvGrpSpPr>
          <p:cNvPr id="8" name="Gruppo 7"/>
          <p:cNvGrpSpPr/>
          <p:nvPr/>
        </p:nvGrpSpPr>
        <p:grpSpPr>
          <a:xfrm>
            <a:off x="5283907" y="3108993"/>
            <a:ext cx="1104790" cy="520510"/>
            <a:chOff x="3995455" y="3889101"/>
            <a:chExt cx="1104790" cy="520510"/>
          </a:xfrm>
        </p:grpSpPr>
        <p:cxnSp>
          <p:nvCxnSpPr>
            <p:cNvPr id="49" name="Connettore 2 48"/>
            <p:cNvCxnSpPr/>
            <p:nvPr/>
          </p:nvCxnSpPr>
          <p:spPr>
            <a:xfrm flipH="1">
              <a:off x="4062422" y="3889101"/>
              <a:ext cx="485429" cy="52051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2 51"/>
            <p:cNvCxnSpPr/>
            <p:nvPr/>
          </p:nvCxnSpPr>
          <p:spPr>
            <a:xfrm>
              <a:off x="4547850" y="3889101"/>
              <a:ext cx="486000" cy="52051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2 54"/>
            <p:cNvCxnSpPr/>
            <p:nvPr/>
          </p:nvCxnSpPr>
          <p:spPr>
            <a:xfrm flipH="1">
              <a:off x="4399666" y="3889101"/>
              <a:ext cx="144000" cy="52051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2 57"/>
            <p:cNvCxnSpPr/>
            <p:nvPr/>
          </p:nvCxnSpPr>
          <p:spPr>
            <a:xfrm>
              <a:off x="4547851" y="3889101"/>
              <a:ext cx="144000" cy="52051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CasellaDiTesto 62"/>
            <p:cNvSpPr txBox="1"/>
            <p:nvPr/>
          </p:nvSpPr>
          <p:spPr>
            <a:xfrm>
              <a:off x="3995455" y="4049031"/>
              <a:ext cx="1104790" cy="2616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1100" i="1" dirty="0" smtClean="0">
                  <a:solidFill>
                    <a:srgbClr val="000000"/>
                  </a:solidFill>
                </a:rPr>
                <a:t>To HTTP CDN</a:t>
              </a:r>
              <a:endParaRPr lang="it-IT" sz="1100" i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6" name="Rettangolo 5"/>
          <p:cNvSpPr/>
          <p:nvPr/>
        </p:nvSpPr>
        <p:spPr>
          <a:xfrm>
            <a:off x="7157245" y="2484224"/>
            <a:ext cx="1483098" cy="11233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Gateway</a:t>
            </a:r>
          </a:p>
          <a:p>
            <a:pPr algn="ctr"/>
            <a:endParaRPr lang="en-US" sz="500" dirty="0">
              <a:solidFill>
                <a:srgbClr val="000000"/>
              </a:solidFill>
            </a:endParaRPr>
          </a:p>
          <a:p>
            <a:pPr marL="171450" indent="-17145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000" dirty="0" smtClean="0">
                <a:solidFill>
                  <a:srgbClr val="000000"/>
                </a:solidFill>
              </a:rPr>
              <a:t>Keep state</a:t>
            </a:r>
          </a:p>
          <a:p>
            <a:pPr marL="171450" indent="-17145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000" dirty="0" smtClean="0">
                <a:solidFill>
                  <a:srgbClr val="000000"/>
                </a:solidFill>
              </a:rPr>
              <a:t>Lease management</a:t>
            </a:r>
          </a:p>
          <a:p>
            <a:pPr marL="171450" indent="-17145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000" dirty="0" smtClean="0">
                <a:solidFill>
                  <a:srgbClr val="000000"/>
                </a:solidFill>
              </a:rPr>
              <a:t>Receive from RMs</a:t>
            </a:r>
          </a:p>
          <a:p>
            <a:pPr marL="171450" indent="-17145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000" dirty="0" smtClean="0">
                <a:solidFill>
                  <a:srgbClr val="000000"/>
                </a:solidFill>
              </a:rPr>
              <a:t>Commit changes</a:t>
            </a:r>
            <a:br>
              <a:rPr lang="en-US" sz="1000" dirty="0" smtClean="0">
                <a:solidFill>
                  <a:srgbClr val="000000"/>
                </a:solidFill>
              </a:rPr>
            </a:br>
            <a:r>
              <a:rPr lang="en-US" sz="1000" dirty="0" smtClean="0">
                <a:solidFill>
                  <a:srgbClr val="000000"/>
                </a:solidFill>
              </a:rPr>
              <a:t>to storage</a:t>
            </a:r>
          </a:p>
        </p:txBody>
      </p:sp>
      <p:sp>
        <p:nvSpPr>
          <p:cNvPr id="27" name="Rettangolo 26"/>
          <p:cNvSpPr/>
          <p:nvPr/>
        </p:nvSpPr>
        <p:spPr>
          <a:xfrm>
            <a:off x="4846908" y="2666490"/>
            <a:ext cx="6960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dirty="0" smtClean="0">
                <a:solidFill>
                  <a:srgbClr val="000000"/>
                </a:solidFill>
              </a:rPr>
              <a:t>S3</a:t>
            </a:r>
            <a:br>
              <a:rPr lang="en-US" sz="1200" b="1" dirty="0" smtClean="0">
                <a:solidFill>
                  <a:srgbClr val="000000"/>
                </a:solidFill>
              </a:rPr>
            </a:br>
            <a:r>
              <a:rPr lang="en-US" sz="1200" b="1" dirty="0" smtClean="0">
                <a:solidFill>
                  <a:srgbClr val="000000"/>
                </a:solidFill>
              </a:rPr>
              <a:t>Bucket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38" name="Connettore 7 37"/>
          <p:cNvCxnSpPr>
            <a:stCxn id="37" idx="3"/>
            <a:endCxn id="12293" idx="1"/>
          </p:cNvCxnSpPr>
          <p:nvPr/>
        </p:nvCxnSpPr>
        <p:spPr>
          <a:xfrm>
            <a:off x="5874329" y="1492170"/>
            <a:ext cx="639836" cy="265066"/>
          </a:xfrm>
          <a:prstGeom prst="curvedConnector3">
            <a:avLst>
              <a:gd name="adj1" fmla="val 50000"/>
            </a:avLst>
          </a:prstGeom>
          <a:ln w="190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/>
          <p:cNvSpPr txBox="1"/>
          <p:nvPr/>
        </p:nvSpPr>
        <p:spPr>
          <a:xfrm>
            <a:off x="4769539" y="1256672"/>
            <a:ext cx="888385" cy="4154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 anchor="ctr">
            <a:spAutoFit/>
          </a:bodyPr>
          <a:lstStyle/>
          <a:p>
            <a:pPr algn="r"/>
            <a:r>
              <a:rPr lang="en-US" sz="1050" b="1" dirty="0" smtClean="0">
                <a:solidFill>
                  <a:srgbClr val="000000"/>
                </a:solidFill>
              </a:rPr>
              <a:t>Repository</a:t>
            </a:r>
            <a:br>
              <a:rPr lang="en-US" sz="1050" b="1" dirty="0" smtClean="0">
                <a:solidFill>
                  <a:srgbClr val="000000"/>
                </a:solidFill>
              </a:rPr>
            </a:br>
            <a:r>
              <a:rPr lang="en-US" sz="1050" b="1" dirty="0" smtClean="0">
                <a:solidFill>
                  <a:srgbClr val="000000"/>
                </a:solidFill>
              </a:rPr>
              <a:t>Owner</a:t>
            </a:r>
            <a:endParaRPr lang="en-US" sz="1050" dirty="0" smtClean="0">
              <a:solidFill>
                <a:srgbClr val="000000"/>
              </a:solidFill>
            </a:endParaRPr>
          </a:p>
        </p:txBody>
      </p:sp>
      <p:pic>
        <p:nvPicPr>
          <p:cNvPr id="37" name="Image 20"/>
          <p:cNvPicPr>
            <a:picLocks noChangeAspect="1"/>
          </p:cNvPicPr>
          <p:nvPr/>
        </p:nvPicPr>
        <p:blipFill>
          <a:blip r:embed="rId5">
            <a:biLevel thresh="75000"/>
          </a:blip>
          <a:stretch>
            <a:fillRect/>
          </a:stretch>
        </p:blipFill>
        <p:spPr>
          <a:xfrm>
            <a:off x="5640436" y="1312170"/>
            <a:ext cx="233893" cy="360000"/>
          </a:xfrm>
          <a:prstGeom prst="rect">
            <a:avLst/>
          </a:prstGeom>
          <a:ln>
            <a:noFill/>
          </a:ln>
        </p:spPr>
      </p:pic>
      <p:sp>
        <p:nvSpPr>
          <p:cNvPr id="35" name="CasellaDiTesto 34"/>
          <p:cNvSpPr txBox="1"/>
          <p:nvPr/>
        </p:nvSpPr>
        <p:spPr>
          <a:xfrm>
            <a:off x="4872876" y="1847879"/>
            <a:ext cx="708848" cy="253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 anchor="ctr">
            <a:spAutoFit/>
          </a:bodyPr>
          <a:lstStyle/>
          <a:p>
            <a:pPr algn="r"/>
            <a:r>
              <a:rPr lang="en-US" sz="1050" b="1" dirty="0" smtClean="0">
                <a:solidFill>
                  <a:srgbClr val="000000"/>
                </a:solidFill>
              </a:rPr>
              <a:t>CI Slave</a:t>
            </a:r>
            <a:endParaRPr lang="en-US" sz="1050" dirty="0" smtClean="0">
              <a:solidFill>
                <a:srgbClr val="000000"/>
              </a:solidFill>
            </a:endParaRPr>
          </a:p>
        </p:txBody>
      </p:sp>
      <p:pic>
        <p:nvPicPr>
          <p:cNvPr id="11266" name="Picture 2" descr="E:\CERNBox\CERN_PresentationPack\Loghi\jenkin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23" y="1736466"/>
            <a:ext cx="344487" cy="47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0" name="Connettore 7 39"/>
          <p:cNvCxnSpPr>
            <a:stCxn id="11266" idx="3"/>
            <a:endCxn id="12293" idx="1"/>
          </p:cNvCxnSpPr>
          <p:nvPr/>
        </p:nvCxnSpPr>
        <p:spPr>
          <a:xfrm flipV="1">
            <a:off x="5880110" y="1757236"/>
            <a:ext cx="634055" cy="217602"/>
          </a:xfrm>
          <a:prstGeom prst="curvedConnector3">
            <a:avLst>
              <a:gd name="adj1" fmla="val 50000"/>
            </a:avLst>
          </a:prstGeom>
          <a:ln w="190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2 49"/>
          <p:cNvCxnSpPr/>
          <p:nvPr/>
        </p:nvCxnSpPr>
        <p:spPr>
          <a:xfrm flipH="1">
            <a:off x="7062309" y="2023936"/>
            <a:ext cx="648000" cy="468000"/>
          </a:xfrm>
          <a:prstGeom prst="straightConnector1">
            <a:avLst/>
          </a:prstGeom>
          <a:ln w="19050">
            <a:solidFill>
              <a:srgbClr val="000000"/>
            </a:solidFill>
            <a:prstDash val="sysDash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po 9"/>
          <p:cNvGrpSpPr/>
          <p:nvPr/>
        </p:nvGrpSpPr>
        <p:grpSpPr>
          <a:xfrm>
            <a:off x="7479682" y="1549262"/>
            <a:ext cx="1012470" cy="652574"/>
            <a:chOff x="7014695" y="1587362"/>
            <a:chExt cx="1012470" cy="652574"/>
          </a:xfrm>
        </p:grpSpPr>
        <p:grpSp>
          <p:nvGrpSpPr>
            <p:cNvPr id="9" name="Gruppo 8"/>
            <p:cNvGrpSpPr/>
            <p:nvPr/>
          </p:nvGrpSpPr>
          <p:grpSpPr>
            <a:xfrm>
              <a:off x="7014695" y="1587362"/>
              <a:ext cx="555270" cy="500174"/>
              <a:chOff x="7014695" y="1587362"/>
              <a:chExt cx="555270" cy="500174"/>
            </a:xfrm>
          </p:grpSpPr>
          <p:pic>
            <p:nvPicPr>
              <p:cNvPr id="12291" name="Picture 3" descr="E:\CERNBox\CERN_PresentationPack\Loghi\docker-container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tx1">
                    <a:lumMod val="60000"/>
                    <a:lumOff val="40000"/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14695" y="1655536"/>
                <a:ext cx="555270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4" name="Picture 2" descr="E:\CERNBox\CERN_PresentationPack\Loghi\cvmfs.png"/>
              <p:cNvPicPr>
                <a:picLocks noChangeAspect="1" noChangeArrowheads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5" r="70585"/>
              <a:stretch/>
            </p:blipFill>
            <p:spPr bwMode="auto">
              <a:xfrm>
                <a:off x="7323577" y="1587362"/>
                <a:ext cx="199798" cy="216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2" name="Gruppo 41"/>
            <p:cNvGrpSpPr/>
            <p:nvPr/>
          </p:nvGrpSpPr>
          <p:grpSpPr>
            <a:xfrm>
              <a:off x="7471895" y="1587362"/>
              <a:ext cx="555270" cy="500174"/>
              <a:chOff x="7014695" y="1587362"/>
              <a:chExt cx="555270" cy="500174"/>
            </a:xfrm>
          </p:grpSpPr>
          <p:pic>
            <p:nvPicPr>
              <p:cNvPr id="46" name="Picture 3" descr="E:\CERNBox\CERN_PresentationPack\Loghi\docker-container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tx1">
                    <a:lumMod val="60000"/>
                    <a:lumOff val="40000"/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14695" y="1655536"/>
                <a:ext cx="555270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8" name="Picture 2" descr="E:\CERNBox\CERN_PresentationPack\Loghi\cvmfs.png"/>
              <p:cNvPicPr>
                <a:picLocks noChangeAspect="1" noChangeArrowheads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5" r="70585"/>
              <a:stretch/>
            </p:blipFill>
            <p:spPr bwMode="auto">
              <a:xfrm>
                <a:off x="7323577" y="1587362"/>
                <a:ext cx="199798" cy="216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6" name="Gruppo 35"/>
            <p:cNvGrpSpPr/>
            <p:nvPr/>
          </p:nvGrpSpPr>
          <p:grpSpPr>
            <a:xfrm>
              <a:off x="7235675" y="1739762"/>
              <a:ext cx="555270" cy="500174"/>
              <a:chOff x="7014695" y="1587362"/>
              <a:chExt cx="555270" cy="500174"/>
            </a:xfrm>
          </p:grpSpPr>
          <p:pic>
            <p:nvPicPr>
              <p:cNvPr id="39" name="Picture 3" descr="E:\CERNBox\CERN_PresentationPack\Loghi\docker-container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chemeClr val="tx1">
                    <a:lumMod val="60000"/>
                    <a:lumOff val="40000"/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14695" y="1655536"/>
                <a:ext cx="555270" cy="432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" name="Picture 2" descr="E:\CERNBox\CERN_PresentationPack\Loghi\cvmfs.png"/>
              <p:cNvPicPr>
                <a:picLocks noChangeAspect="1" noChangeArrowheads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5" r="70585"/>
              <a:stretch/>
            </p:blipFill>
            <p:spPr bwMode="auto">
              <a:xfrm>
                <a:off x="7323577" y="1587362"/>
                <a:ext cx="199798" cy="216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12292" name="Picture 4" descr="E:\CERNBox\CERN_PresentationPack\Loghi\kubernetes2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t="9841" r="25053" b="32316"/>
          <a:stretch/>
        </p:blipFill>
        <p:spPr bwMode="auto">
          <a:xfrm>
            <a:off x="8231209" y="1991107"/>
            <a:ext cx="36466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E:\CERNBox\CERN_PresentationPack\Loghi\RabbitMQ.jpg"/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7" t="10333" r="12130" b="10331"/>
          <a:stretch/>
        </p:blipFill>
        <p:spPr bwMode="auto">
          <a:xfrm>
            <a:off x="6514165" y="1577236"/>
            <a:ext cx="34274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" name="Connettore 2 50"/>
          <p:cNvCxnSpPr>
            <a:stCxn id="12293" idx="2"/>
            <a:endCxn id="10246" idx="0"/>
          </p:cNvCxnSpPr>
          <p:nvPr/>
        </p:nvCxnSpPr>
        <p:spPr>
          <a:xfrm>
            <a:off x="6685535" y="1937236"/>
            <a:ext cx="308194" cy="562874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ttangolo 52"/>
          <p:cNvSpPr/>
          <p:nvPr/>
        </p:nvSpPr>
        <p:spPr>
          <a:xfrm>
            <a:off x="6320691" y="1098703"/>
            <a:ext cx="729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Queue</a:t>
            </a:r>
            <a:br>
              <a:rPr lang="en-US" sz="1200" b="1" dirty="0" smtClean="0">
                <a:solidFill>
                  <a:srgbClr val="000000"/>
                </a:solidFill>
              </a:rPr>
            </a:br>
            <a:r>
              <a:rPr lang="en-US" sz="1200" b="1" dirty="0" smtClean="0">
                <a:solidFill>
                  <a:srgbClr val="000000"/>
                </a:solidFill>
              </a:rPr>
              <a:t>Service</a:t>
            </a:r>
            <a:endParaRPr lang="en-US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59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CVMFS: Squid Caches Updates</a:t>
            </a:r>
            <a:endParaRPr lang="it-IT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0000"/>
              </a:buClr>
            </a:pPr>
            <a:r>
              <a:rPr lang="en-US" sz="2000" dirty="0" smtClean="0"/>
              <a:t>Two visible incidents due to squids overloaded:</a:t>
            </a:r>
          </a:p>
          <a:p>
            <a:pPr lvl="1">
              <a:buClr>
                <a:srgbClr val="FF0000"/>
              </a:buClr>
            </a:pPr>
            <a:r>
              <a:rPr lang="en-US" sz="1600" dirty="0" smtClean="0"/>
              <a:t>11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July: </a:t>
            </a:r>
            <a:r>
              <a:rPr lang="en-US" sz="1600" i="1" dirty="0" smtClean="0"/>
              <a:t>“</a:t>
            </a:r>
            <a:r>
              <a:rPr lang="en-US" sz="1600" i="1" dirty="0" err="1" smtClean="0"/>
              <a:t>lxbatch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cvmfs</a:t>
            </a:r>
            <a:r>
              <a:rPr lang="en-US" sz="1600" i="1" dirty="0" smtClean="0"/>
              <a:t> cache was misconfigured by a factor of 10x too small”</a:t>
            </a:r>
          </a:p>
          <a:p>
            <a:pPr lvl="1">
              <a:buClr>
                <a:srgbClr val="FF0000"/>
              </a:buClr>
            </a:pPr>
            <a:r>
              <a:rPr lang="en-US" sz="1600" dirty="0"/>
              <a:t>Mid-Nov</a:t>
            </a:r>
            <a:r>
              <a:rPr lang="en-US" sz="1600" dirty="0" smtClean="0"/>
              <a:t>: Atypical reconstruction jobs (heavily) fetching dormant files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r>
              <a:rPr lang="en-US" sz="1800" dirty="0" smtClean="0"/>
              <a:t>Deployment of dedicated squids</a:t>
            </a:r>
            <a:endParaRPr lang="en-US" sz="1400" dirty="0" smtClean="0"/>
          </a:p>
          <a:p>
            <a:pPr lvl="1"/>
            <a:r>
              <a:rPr lang="en-US" sz="1600" dirty="0" smtClean="0"/>
              <a:t>Reduce interference causing (</a:t>
            </a:r>
            <a:r>
              <a:rPr lang="en-US" sz="1600" dirty="0"/>
              <a:t>potential) cache trashing </a:t>
            </a:r>
          </a:p>
          <a:p>
            <a:pPr lvl="1"/>
            <a:r>
              <a:rPr lang="en-US" sz="1600" dirty="0" smtClean="0"/>
              <a:t>Improve cache utilization and hit ratio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8" name="Picture 2" descr="E:\CERNBox\CERN_PresentationPack\Loghi\cvmf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24" y="184645"/>
            <a:ext cx="1313297" cy="39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E:\Scrivania\disegno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64" t="23669" r="77949" b="56590"/>
          <a:stretch/>
        </p:blipFill>
        <p:spPr bwMode="auto">
          <a:xfrm>
            <a:off x="7008596" y="2018906"/>
            <a:ext cx="229817" cy="44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E:\Scrivania\disegno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64" t="23669" r="77949" b="56590"/>
          <a:stretch/>
        </p:blipFill>
        <p:spPr bwMode="auto">
          <a:xfrm>
            <a:off x="7354724" y="2018906"/>
            <a:ext cx="229817" cy="44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tangolo 13"/>
          <p:cNvSpPr/>
          <p:nvPr/>
        </p:nvSpPr>
        <p:spPr>
          <a:xfrm>
            <a:off x="7955304" y="2103257"/>
            <a:ext cx="6976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Clients</a:t>
            </a:r>
            <a:endParaRPr lang="en-US" sz="1200" b="1" dirty="0">
              <a:solidFill>
                <a:srgbClr val="000000"/>
              </a:solidFill>
            </a:endParaRPr>
          </a:p>
        </p:txBody>
      </p:sp>
      <p:pic>
        <p:nvPicPr>
          <p:cNvPr id="24" name="Picture 2" descr="E:\CERNBox\CERN_PresentationPack\Loghi\cvmfs.pn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" r="70585"/>
          <a:stretch/>
        </p:blipFill>
        <p:spPr bwMode="auto">
          <a:xfrm>
            <a:off x="7177299" y="1869079"/>
            <a:ext cx="199798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E:\CERNBox\CERN_PresentationPack\Loghi\cvmfs.pn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" r="70585"/>
          <a:stretch/>
        </p:blipFill>
        <p:spPr bwMode="auto">
          <a:xfrm>
            <a:off x="7484642" y="1869079"/>
            <a:ext cx="199798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E:\CERNBox\CERN_PresentationPack\Loghi\squi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980" y="3233770"/>
            <a:ext cx="332615" cy="303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po 9"/>
          <p:cNvGrpSpPr/>
          <p:nvPr/>
        </p:nvGrpSpPr>
        <p:grpSpPr>
          <a:xfrm>
            <a:off x="6194370" y="3467836"/>
            <a:ext cx="1138713" cy="619595"/>
            <a:chOff x="5445665" y="2805063"/>
            <a:chExt cx="1138713" cy="619595"/>
          </a:xfrm>
        </p:grpSpPr>
        <p:pic>
          <p:nvPicPr>
            <p:cNvPr id="15" name="Picture 7" descr="http://www.megabytesistemi.com/images/png/hosting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607"/>
            <a:stretch/>
          </p:blipFill>
          <p:spPr bwMode="auto">
            <a:xfrm>
              <a:off x="5445665" y="2897048"/>
              <a:ext cx="600846" cy="459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7" descr="http://www.megabytesistemi.com/images/png/hosting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608" b="25354"/>
            <a:stretch/>
          </p:blipFill>
          <p:spPr bwMode="auto">
            <a:xfrm>
              <a:off x="5983532" y="3117999"/>
              <a:ext cx="600846" cy="3066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7" descr="http://www.megabytesistemi.com/images/png/hosting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608" b="25354"/>
            <a:stretch/>
          </p:blipFill>
          <p:spPr bwMode="auto">
            <a:xfrm>
              <a:off x="5983532" y="2805063"/>
              <a:ext cx="600846" cy="3066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1" name="Picture 7" descr="http://www.megabytesistemi.com/images/png/hosting.png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07"/>
          <a:stretch/>
        </p:blipFill>
        <p:spPr bwMode="auto">
          <a:xfrm>
            <a:off x="7779004" y="3419494"/>
            <a:ext cx="600846" cy="4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E:\CERNBox\CERN_PresentationPack\Loghi\squid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5201" y="3244210"/>
            <a:ext cx="332615" cy="303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Connettore 7 27"/>
          <p:cNvCxnSpPr>
            <a:stCxn id="11" idx="2"/>
            <a:endCxn id="13314" idx="0"/>
          </p:cNvCxnSpPr>
          <p:nvPr/>
        </p:nvCxnSpPr>
        <p:spPr>
          <a:xfrm rot="5400000">
            <a:off x="6535815" y="2646080"/>
            <a:ext cx="769164" cy="406217"/>
          </a:xfrm>
          <a:prstGeom prst="curvedConnector3">
            <a:avLst>
              <a:gd name="adj1" fmla="val 50000"/>
            </a:avLst>
          </a:prstGeom>
          <a:ln w="190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7 30"/>
          <p:cNvCxnSpPr>
            <a:stCxn id="13" idx="2"/>
            <a:endCxn id="13314" idx="0"/>
          </p:cNvCxnSpPr>
          <p:nvPr/>
        </p:nvCxnSpPr>
        <p:spPr>
          <a:xfrm rot="5400000">
            <a:off x="6708879" y="2473016"/>
            <a:ext cx="769164" cy="752345"/>
          </a:xfrm>
          <a:prstGeom prst="curvedConnector3">
            <a:avLst>
              <a:gd name="adj1" fmla="val 49009"/>
            </a:avLst>
          </a:prstGeom>
          <a:ln w="190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ttangolo 34"/>
          <p:cNvSpPr/>
          <p:nvPr/>
        </p:nvSpPr>
        <p:spPr>
          <a:xfrm>
            <a:off x="6115151" y="4102518"/>
            <a:ext cx="12971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Generic squids</a:t>
            </a:r>
            <a:endParaRPr lang="en-US" sz="1200" b="1" dirty="0">
              <a:solidFill>
                <a:srgbClr val="000000"/>
              </a:solidFill>
            </a:endParaRPr>
          </a:p>
        </p:txBody>
      </p:sp>
      <p:cxnSp>
        <p:nvCxnSpPr>
          <p:cNvPr id="37" name="Connettore 7 36"/>
          <p:cNvCxnSpPr>
            <a:stCxn id="40" idx="2"/>
            <a:endCxn id="21" idx="0"/>
          </p:cNvCxnSpPr>
          <p:nvPr/>
        </p:nvCxnSpPr>
        <p:spPr>
          <a:xfrm rot="16200000" flipH="1">
            <a:off x="7457106" y="2797173"/>
            <a:ext cx="954888" cy="289754"/>
          </a:xfrm>
          <a:prstGeom prst="curvedConnector3">
            <a:avLst>
              <a:gd name="adj1" fmla="val 50000"/>
            </a:avLst>
          </a:prstGeom>
          <a:ln w="19050">
            <a:solidFill>
              <a:schemeClr val="bg1">
                <a:lumMod val="6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Picture 3" descr="E:\Scrivania\disegno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664" t="23669" r="77949" b="56590"/>
          <a:stretch/>
        </p:blipFill>
        <p:spPr bwMode="auto">
          <a:xfrm>
            <a:off x="7674764" y="2018906"/>
            <a:ext cx="229817" cy="44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E:\CERNBox\CERN_PresentationPack\Loghi\cvmfs.pn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" r="70585"/>
          <a:stretch/>
        </p:blipFill>
        <p:spPr bwMode="auto">
          <a:xfrm>
            <a:off x="7804682" y="1869079"/>
            <a:ext cx="199798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Connettore 7 42"/>
          <p:cNvCxnSpPr>
            <a:stCxn id="40" idx="2"/>
            <a:endCxn id="13314" idx="0"/>
          </p:cNvCxnSpPr>
          <p:nvPr/>
        </p:nvCxnSpPr>
        <p:spPr>
          <a:xfrm rot="5400000">
            <a:off x="6868899" y="2312996"/>
            <a:ext cx="769164" cy="1072385"/>
          </a:xfrm>
          <a:prstGeom prst="curvedConnector3">
            <a:avLst>
              <a:gd name="adj1" fmla="val 50000"/>
            </a:avLst>
          </a:prstGeom>
          <a:ln w="19050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ttangolo 49"/>
          <p:cNvSpPr/>
          <p:nvPr/>
        </p:nvSpPr>
        <p:spPr>
          <a:xfrm>
            <a:off x="7620006" y="3898031"/>
            <a:ext cx="9188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00"/>
                </a:solidFill>
              </a:rPr>
              <a:t>Dedicated</a:t>
            </a:r>
            <a:br>
              <a:rPr lang="en-US" sz="1200" b="1" dirty="0" smtClean="0">
                <a:solidFill>
                  <a:srgbClr val="000000"/>
                </a:solidFill>
              </a:rPr>
            </a:br>
            <a:r>
              <a:rPr lang="en-US" sz="1200" b="1" dirty="0" smtClean="0">
                <a:solidFill>
                  <a:srgbClr val="000000"/>
                </a:solidFill>
              </a:rPr>
              <a:t>squids</a:t>
            </a:r>
            <a:endParaRPr lang="en-US" sz="1200" b="1" dirty="0">
              <a:solidFill>
                <a:srgbClr val="000000"/>
              </a:solidFill>
            </a:endParaRPr>
          </a:p>
        </p:txBody>
      </p:sp>
      <p:sp>
        <p:nvSpPr>
          <p:cNvPr id="51" name="CasellaDiTesto 50"/>
          <p:cNvSpPr txBox="1"/>
          <p:nvPr/>
        </p:nvSpPr>
        <p:spPr>
          <a:xfrm>
            <a:off x="7715221" y="2939363"/>
            <a:ext cx="545342" cy="21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sz="1100" i="1" dirty="0" smtClean="0">
                <a:solidFill>
                  <a:srgbClr val="000000"/>
                </a:solidFill>
              </a:rPr>
              <a:t>repo1</a:t>
            </a:r>
            <a:endParaRPr lang="it-IT" sz="1100" i="1" dirty="0">
              <a:solidFill>
                <a:srgbClr val="000000"/>
              </a:solidFill>
            </a:endParaRPr>
          </a:p>
        </p:txBody>
      </p:sp>
      <p:sp>
        <p:nvSpPr>
          <p:cNvPr id="52" name="CasellaDiTesto 51"/>
          <p:cNvSpPr txBox="1"/>
          <p:nvPr/>
        </p:nvSpPr>
        <p:spPr>
          <a:xfrm>
            <a:off x="6703642" y="2706331"/>
            <a:ext cx="740908" cy="261610"/>
          </a:xfrm>
          <a:prstGeom prst="rect">
            <a:avLst/>
          </a:prstGeom>
          <a:solidFill>
            <a:schemeClr val="bg1">
              <a:alpha val="95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sz="1100" i="1" dirty="0" smtClean="0">
                <a:solidFill>
                  <a:srgbClr val="000000"/>
                </a:solidFill>
              </a:rPr>
              <a:t>any-repo</a:t>
            </a:r>
            <a:endParaRPr lang="it-IT" sz="11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32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18240" y="3843307"/>
            <a:ext cx="1707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Thank you!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415273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336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Backup Slides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447090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EOS </a:t>
            </a:r>
            <a:r>
              <a:rPr lang="en-US" dirty="0" err="1" smtClean="0"/>
              <a:t>QuarkDB</a:t>
            </a:r>
            <a:r>
              <a:rPr lang="en-US" dirty="0" smtClean="0"/>
              <a:t> Architecture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>
          <a:xfrm>
            <a:off x="3388323" y="4769523"/>
            <a:ext cx="2367355" cy="273844"/>
          </a:xfrm>
        </p:spPr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>
          <a:xfrm>
            <a:off x="5609476" y="4769523"/>
            <a:ext cx="2895600" cy="273844"/>
          </a:xfrm>
        </p:spPr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185376" y="476952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859" y="771750"/>
            <a:ext cx="4834282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6751103" y="1100948"/>
            <a:ext cx="787395" cy="369332"/>
          </a:xfrm>
          <a:prstGeom prst="rect">
            <a:avLst/>
          </a:prstGeom>
          <a:noFill/>
          <a:ln w="12700">
            <a:solidFill>
              <a:schemeClr val="accent4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rgbClr val="000000"/>
                </a:solidFill>
              </a:rPr>
              <a:t>Raft</a:t>
            </a:r>
            <a:br>
              <a:rPr lang="en-US" sz="900" b="1" dirty="0" smtClean="0">
                <a:solidFill>
                  <a:srgbClr val="000000"/>
                </a:solidFill>
              </a:rPr>
            </a:br>
            <a:r>
              <a:rPr lang="en-US" sz="900" b="1" dirty="0" smtClean="0">
                <a:solidFill>
                  <a:srgbClr val="000000"/>
                </a:solidFill>
              </a:rPr>
              <a:t>consensus</a:t>
            </a:r>
            <a:endParaRPr lang="it-IT" sz="9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51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EOS </a:t>
            </a:r>
            <a:r>
              <a:rPr lang="en-US" dirty="0" err="1" smtClean="0"/>
              <a:t>QuarkDB</a:t>
            </a:r>
            <a:r>
              <a:rPr lang="en-US" dirty="0" smtClean="0"/>
              <a:t> Architecture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>
          <a:xfrm>
            <a:off x="3388323" y="4769523"/>
            <a:ext cx="2367355" cy="273844"/>
          </a:xfrm>
        </p:spPr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>
          <a:xfrm>
            <a:off x="5609476" y="4769523"/>
            <a:ext cx="2895600" cy="273844"/>
          </a:xfrm>
        </p:spPr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185376" y="476952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2" name="Rettangolo 1"/>
          <p:cNvSpPr/>
          <p:nvPr/>
        </p:nvSpPr>
        <p:spPr>
          <a:xfrm>
            <a:off x="1109844" y="4141350"/>
            <a:ext cx="6924312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496" y="771750"/>
            <a:ext cx="4299008" cy="42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9143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EOS Workshop</a:t>
            </a:r>
            <a:endParaRPr lang="it-IT" dirty="0"/>
          </a:p>
        </p:txBody>
      </p:sp>
      <p:sp>
        <p:nvSpPr>
          <p:cNvPr id="9" name="Segnaposto data 2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10" name="Segnaposto piè di pagina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11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2050" name="Picture 2" descr="E:\Screenshot from 2019-03-18 17-17-4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75" y="990442"/>
            <a:ext cx="7200000" cy="316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955" y="990442"/>
            <a:ext cx="3042225" cy="1181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ustomShape 8"/>
          <p:cNvSpPr/>
          <p:nvPr/>
        </p:nvSpPr>
        <p:spPr>
          <a:xfrm>
            <a:off x="5461335" y="3209925"/>
            <a:ext cx="3222719" cy="118125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r>
              <a:rPr lang="en-US" sz="1200" b="1" dirty="0" smtClean="0"/>
              <a:t>Last </a:t>
            </a:r>
            <a:r>
              <a:rPr lang="en-US" sz="1200" b="1" dirty="0"/>
              <a:t>edition: </a:t>
            </a:r>
            <a:r>
              <a:rPr lang="en-US" sz="1200" b="1" dirty="0" smtClean="0"/>
              <a:t>CERN, 4-5 February 2019</a:t>
            </a:r>
            <a:endParaRPr lang="en-US" sz="1200" b="1" dirty="0"/>
          </a:p>
          <a:p>
            <a:pPr marL="288000" indent="-14400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32 contributions</a:t>
            </a:r>
          </a:p>
          <a:p>
            <a:pPr marL="288000" indent="-14400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80 participants </a:t>
            </a:r>
          </a:p>
          <a:p>
            <a:pPr marL="288000" indent="-14400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2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25 </a:t>
            </a:r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institutions</a:t>
            </a:r>
          </a:p>
          <a:p>
            <a:endParaRPr lang="en-US" sz="5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4"/>
              </a:rPr>
              <a:t>https://indico.cern.ch/event/775181/</a:t>
            </a:r>
            <a:endParaRPr lang="en-US" sz="12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20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18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-161925" y="-1699448"/>
            <a:ext cx="3390672" cy="77867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0" dirty="0" smtClean="0">
                <a:solidFill>
                  <a:srgbClr val="AFD2FF"/>
                </a:solidFill>
                <a:latin typeface="Gill Sans MT" pitchFamily="34" charset="0"/>
              </a:rPr>
              <a:t>1</a:t>
            </a:r>
            <a:endParaRPr lang="it-IT" sz="50000" dirty="0">
              <a:solidFill>
                <a:srgbClr val="AFD2FF"/>
              </a:solidFill>
              <a:latin typeface="Gill Sans MT" pitchFamily="34" charset="0"/>
            </a:endParaRPr>
          </a:p>
        </p:txBody>
      </p:sp>
      <p:sp>
        <p:nvSpPr>
          <p:cNvPr id="8" name="Segnaposto data 2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13" name="Segnaposto piè di pagina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14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5" name="Picture 2" descr="E:\CERNBox\CERN_PresentationPack\Loghi\EOS_ne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620" y="153350"/>
            <a:ext cx="1256805" cy="553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om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620" y="684950"/>
            <a:ext cx="1199999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itolo 6"/>
          <p:cNvSpPr txBox="1">
            <a:spLocks/>
          </p:cNvSpPr>
          <p:nvPr/>
        </p:nvSpPr>
        <p:spPr>
          <a:xfrm>
            <a:off x="2771775" y="1971434"/>
            <a:ext cx="6520095" cy="705332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Storage for Physics Data</a:t>
            </a:r>
            <a:endParaRPr lang="it-IT" dirty="0"/>
          </a:p>
        </p:txBody>
      </p:sp>
      <p:sp>
        <p:nvSpPr>
          <p:cNvPr id="20" name="Rettangolo 19"/>
          <p:cNvSpPr/>
          <p:nvPr/>
        </p:nvSpPr>
        <p:spPr>
          <a:xfrm>
            <a:off x="2771776" y="2787134"/>
            <a:ext cx="38942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dirty="0" smtClean="0"/>
              <a:t>EOS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 smtClean="0"/>
              <a:t>CASTOR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09790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CERNBox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Available for all CERN </a:t>
            </a:r>
            <a:r>
              <a:rPr lang="en-US" sz="1600" dirty="0" smtClean="0"/>
              <a:t>Users</a:t>
            </a:r>
          </a:p>
          <a:p>
            <a:pPr lvl="1"/>
            <a:r>
              <a:rPr lang="en-US" sz="1200" dirty="0" smtClean="0"/>
              <a:t>1 TB, 1 Million files quota</a:t>
            </a:r>
          </a:p>
          <a:p>
            <a:pPr lvl="1"/>
            <a:r>
              <a:rPr lang="en-US" sz="1200" dirty="0" smtClean="0"/>
              <a:t>Data stored in CERN data-</a:t>
            </a:r>
            <a:r>
              <a:rPr lang="en-US" sz="1200" dirty="0" err="1" smtClean="0"/>
              <a:t>centre</a:t>
            </a:r>
            <a:endParaRPr lang="en-US" sz="1200" dirty="0" smtClean="0"/>
          </a:p>
          <a:p>
            <a:pPr lvl="1"/>
            <a:endParaRPr lang="en-US" sz="1200" dirty="0" smtClean="0"/>
          </a:p>
          <a:p>
            <a:r>
              <a:rPr lang="en-US" sz="1600" dirty="0" smtClean="0"/>
              <a:t>Ubiquitous file access</a:t>
            </a:r>
          </a:p>
          <a:p>
            <a:pPr lvl="1"/>
            <a:r>
              <a:rPr lang="en-US" sz="1200" dirty="0" smtClean="0"/>
              <a:t>All major platforms supported</a:t>
            </a:r>
          </a:p>
          <a:p>
            <a:pPr lvl="1"/>
            <a:endParaRPr lang="en-US" sz="1200" dirty="0" smtClean="0"/>
          </a:p>
          <a:p>
            <a:r>
              <a:rPr lang="en-US" sz="1600" dirty="0" smtClean="0"/>
              <a:t>Convenient sharing with peers</a:t>
            </a:r>
            <a:br>
              <a:rPr lang="en-US" sz="1600" dirty="0" smtClean="0"/>
            </a:br>
            <a:r>
              <a:rPr lang="en-US" sz="1600" dirty="0" smtClean="0"/>
              <a:t>and external users (via link)</a:t>
            </a:r>
          </a:p>
          <a:p>
            <a:pPr lvl="1"/>
            <a:endParaRPr lang="en-US" sz="1200" dirty="0" smtClean="0"/>
          </a:p>
          <a:p>
            <a:r>
              <a:rPr lang="en-US" sz="1600" dirty="0" smtClean="0"/>
              <a:t>Integrated with ext. applications</a:t>
            </a:r>
          </a:p>
          <a:p>
            <a:pPr lvl="1"/>
            <a:r>
              <a:rPr lang="en-US" sz="1200" dirty="0" smtClean="0"/>
              <a:t>Web-based data analysis service</a:t>
            </a:r>
          </a:p>
          <a:p>
            <a:pPr lvl="1"/>
            <a:r>
              <a:rPr lang="en-US" sz="1200" dirty="0" smtClean="0"/>
              <a:t>Office productivity tools</a:t>
            </a:r>
            <a:endParaRPr lang="en-US" sz="12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9" name="Rounded Rectangle 4"/>
          <p:cNvSpPr/>
          <p:nvPr/>
        </p:nvSpPr>
        <p:spPr>
          <a:xfrm>
            <a:off x="5158588" y="1203588"/>
            <a:ext cx="3528000" cy="1118642"/>
          </a:xfrm>
          <a:prstGeom prst="roundRect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2" descr="Image result for cernbox ico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4"/>
          <a:stretch/>
        </p:blipFill>
        <p:spPr bwMode="auto">
          <a:xfrm>
            <a:off x="5977991" y="1281160"/>
            <a:ext cx="1889195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uppo 1"/>
          <p:cNvGrpSpPr/>
          <p:nvPr/>
        </p:nvGrpSpPr>
        <p:grpSpPr>
          <a:xfrm>
            <a:off x="5258326" y="1956659"/>
            <a:ext cx="3328524" cy="288000"/>
            <a:chOff x="5077283" y="2096278"/>
            <a:chExt cx="3328524" cy="288000"/>
          </a:xfrm>
        </p:grpSpPr>
        <p:sp>
          <p:nvSpPr>
            <p:cNvPr id="13" name="Rettangolo arrotondato 12"/>
            <p:cNvSpPr/>
            <p:nvPr/>
          </p:nvSpPr>
          <p:spPr>
            <a:xfrm>
              <a:off x="5077283" y="2096278"/>
              <a:ext cx="792000" cy="288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chemeClr val="bg1"/>
                  </a:solidFill>
                </a:rPr>
                <a:t>Sync</a:t>
              </a:r>
              <a:endParaRPr lang="it-IT" sz="105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Rettangolo arrotondato 13"/>
            <p:cNvSpPr/>
            <p:nvPr/>
          </p:nvSpPr>
          <p:spPr>
            <a:xfrm>
              <a:off x="5921466" y="2096278"/>
              <a:ext cx="792000" cy="288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Share</a:t>
              </a:r>
              <a:endParaRPr lang="it-IT" sz="1050" b="1" dirty="0"/>
            </a:p>
          </p:txBody>
        </p:sp>
        <p:sp>
          <p:nvSpPr>
            <p:cNvPr id="15" name="Rettangolo arrotondato 14"/>
            <p:cNvSpPr/>
            <p:nvPr/>
          </p:nvSpPr>
          <p:spPr>
            <a:xfrm>
              <a:off x="6766867" y="2096278"/>
              <a:ext cx="792000" cy="288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Mobile</a:t>
              </a:r>
              <a:endParaRPr lang="it-IT" sz="1050" b="1" dirty="0"/>
            </a:p>
          </p:txBody>
        </p:sp>
        <p:sp>
          <p:nvSpPr>
            <p:cNvPr id="16" name="Rettangolo arrotondato 15"/>
            <p:cNvSpPr/>
            <p:nvPr/>
          </p:nvSpPr>
          <p:spPr>
            <a:xfrm>
              <a:off x="7613807" y="2096278"/>
              <a:ext cx="792000" cy="28800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Web</a:t>
              </a:r>
              <a:endParaRPr lang="it-IT" sz="1050" b="1" dirty="0"/>
            </a:p>
          </p:txBody>
        </p:sp>
      </p:grpSp>
      <p:grpSp>
        <p:nvGrpSpPr>
          <p:cNvPr id="21" name="Gruppo 20"/>
          <p:cNvGrpSpPr/>
          <p:nvPr/>
        </p:nvGrpSpPr>
        <p:grpSpPr>
          <a:xfrm>
            <a:off x="4049139" y="1215843"/>
            <a:ext cx="1008000" cy="1094133"/>
            <a:chOff x="3686847" y="1267556"/>
            <a:chExt cx="1008000" cy="1094133"/>
          </a:xfrm>
        </p:grpSpPr>
        <p:sp>
          <p:nvSpPr>
            <p:cNvPr id="17" name="Rettangolo arrotondato 16"/>
            <p:cNvSpPr/>
            <p:nvPr/>
          </p:nvSpPr>
          <p:spPr>
            <a:xfrm>
              <a:off x="3686847" y="1929689"/>
              <a:ext cx="1008000" cy="432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chemeClr val="tx1"/>
                  </a:solidFill>
                </a:rPr>
                <a:t>POSIX</a:t>
              </a:r>
              <a:br>
                <a:rPr lang="en-US" sz="1050" b="1" dirty="0" smtClean="0">
                  <a:solidFill>
                    <a:schemeClr val="tx1"/>
                  </a:solidFill>
                </a:rPr>
              </a:br>
              <a:r>
                <a:rPr lang="en-US" sz="1050" b="1" dirty="0" smtClean="0">
                  <a:solidFill>
                    <a:schemeClr val="tx1"/>
                  </a:solidFill>
                </a:rPr>
                <a:t>Filesystem</a:t>
              </a:r>
              <a:endParaRPr lang="it-IT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Rettangolo arrotondato 17"/>
            <p:cNvSpPr/>
            <p:nvPr/>
          </p:nvSpPr>
          <p:spPr>
            <a:xfrm>
              <a:off x="3794847" y="1267556"/>
              <a:ext cx="792000" cy="288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chemeClr val="tx1"/>
                  </a:solidFill>
                </a:rPr>
                <a:t>XROOTD</a:t>
              </a:r>
              <a:endParaRPr lang="it-IT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Rettangolo arrotondato 18"/>
            <p:cNvSpPr/>
            <p:nvPr/>
          </p:nvSpPr>
          <p:spPr>
            <a:xfrm>
              <a:off x="3794847" y="1597190"/>
              <a:ext cx="792000" cy="288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chemeClr val="tx1"/>
                  </a:solidFill>
                </a:rPr>
                <a:t>WebDAV</a:t>
              </a:r>
              <a:endParaRPr lang="it-IT" sz="1050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5122" name="Picture 2" descr="E:\CERNBox\CERN_PresentationPack\Loghi\client_status\sync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247" y="179236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1" t="72396"/>
          <a:stretch/>
        </p:blipFill>
        <p:spPr bwMode="auto">
          <a:xfrm>
            <a:off x="6457429" y="1837996"/>
            <a:ext cx="430100" cy="213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 descr="E:\CERNBox\CERN_PresentationPack\Loghi\IOS_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88" y="1825459"/>
            <a:ext cx="252000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E:\CERNBox\CERN_PresentationPack\Loghi\Androi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492" y="1830302"/>
            <a:ext cx="214498" cy="2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uppo 23"/>
          <p:cNvGrpSpPr>
            <a:grpSpLocks noChangeAspect="1"/>
          </p:cNvGrpSpPr>
          <p:nvPr/>
        </p:nvGrpSpPr>
        <p:grpSpPr>
          <a:xfrm>
            <a:off x="7841072" y="1825459"/>
            <a:ext cx="694162" cy="180000"/>
            <a:chOff x="4670651" y="2406683"/>
            <a:chExt cx="863392" cy="223882"/>
          </a:xfrm>
        </p:grpSpPr>
        <p:pic>
          <p:nvPicPr>
            <p:cNvPr id="5128" name="Picture 8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 bwMode="auto">
            <a:xfrm>
              <a:off x="4670651" y="2406683"/>
              <a:ext cx="432083" cy="2238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8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/>
            <a:stretch/>
          </p:blipFill>
          <p:spPr bwMode="auto">
            <a:xfrm>
              <a:off x="5101960" y="2406683"/>
              <a:ext cx="432083" cy="2238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4" name="Rounded Rectangle 12"/>
          <p:cNvSpPr/>
          <p:nvPr/>
        </p:nvSpPr>
        <p:spPr>
          <a:xfrm>
            <a:off x="4049139" y="2494653"/>
            <a:ext cx="4637661" cy="786429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409" y="2587423"/>
            <a:ext cx="1367120" cy="600888"/>
          </a:xfrm>
          <a:prstGeom prst="rect">
            <a:avLst/>
          </a:prstGeom>
        </p:spPr>
      </p:pic>
      <p:pic>
        <p:nvPicPr>
          <p:cNvPr id="35" name="Picture 4" descr="Image result for binary tree icon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08" b="11104"/>
          <a:stretch/>
        </p:blipFill>
        <p:spPr bwMode="auto">
          <a:xfrm>
            <a:off x="4885649" y="2869874"/>
            <a:ext cx="572274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" descr="Image result for share icon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88" y="2905874"/>
            <a:ext cx="36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ttangolo 25"/>
          <p:cNvSpPr/>
          <p:nvPr/>
        </p:nvSpPr>
        <p:spPr>
          <a:xfrm>
            <a:off x="4059298" y="2885819"/>
            <a:ext cx="9140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b="1" dirty="0" smtClean="0"/>
              <a:t>Hierarchical</a:t>
            </a:r>
            <a:br>
              <a:rPr lang="en-US" sz="1000" b="1" dirty="0" smtClean="0"/>
            </a:br>
            <a:r>
              <a:rPr lang="en-US" sz="1000" b="1" dirty="0" smtClean="0"/>
              <a:t>Views</a:t>
            </a:r>
            <a:endParaRPr lang="en-GB" sz="1000" b="1" dirty="0"/>
          </a:p>
        </p:txBody>
      </p:sp>
      <p:sp>
        <p:nvSpPr>
          <p:cNvPr id="38" name="Rettangolo 37"/>
          <p:cNvSpPr/>
          <p:nvPr/>
        </p:nvSpPr>
        <p:spPr>
          <a:xfrm>
            <a:off x="7925529" y="2962764"/>
            <a:ext cx="5196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b="1" dirty="0" smtClean="0"/>
              <a:t>ACLs</a:t>
            </a:r>
            <a:endParaRPr lang="en-GB" sz="1000" b="1" dirty="0"/>
          </a:p>
        </p:txBody>
      </p:sp>
      <p:grpSp>
        <p:nvGrpSpPr>
          <p:cNvPr id="28" name="Gruppo 27"/>
          <p:cNvGrpSpPr/>
          <p:nvPr/>
        </p:nvGrpSpPr>
        <p:grpSpPr>
          <a:xfrm>
            <a:off x="4691324" y="3388221"/>
            <a:ext cx="3353291" cy="632671"/>
            <a:chOff x="4614166" y="3388221"/>
            <a:chExt cx="3353291" cy="632671"/>
          </a:xfrm>
        </p:grpSpPr>
        <p:grpSp>
          <p:nvGrpSpPr>
            <p:cNvPr id="27" name="Gruppo 26"/>
            <p:cNvGrpSpPr/>
            <p:nvPr/>
          </p:nvGrpSpPr>
          <p:grpSpPr>
            <a:xfrm>
              <a:off x="4614166" y="3388221"/>
              <a:ext cx="1830870" cy="632671"/>
              <a:chOff x="4614166" y="3388221"/>
              <a:chExt cx="1830870" cy="632671"/>
            </a:xfrm>
          </p:grpSpPr>
          <p:pic>
            <p:nvPicPr>
              <p:cNvPr id="41" name="26-512.png"/>
              <p:cNvPicPr>
                <a:picLocks noChangeAspect="1"/>
              </p:cNvPicPr>
              <p:nvPr/>
            </p:nvPicPr>
            <p:blipFill>
              <a:blip r:embed="rId12">
                <a:extLst/>
              </a:blip>
              <a:srcRect/>
              <a:stretch>
                <a:fillRect/>
              </a:stretch>
            </p:blipFill>
            <p:spPr>
              <a:xfrm>
                <a:off x="4954279" y="3392984"/>
                <a:ext cx="469408" cy="46940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2" name="26-512.png"/>
              <p:cNvPicPr>
                <a:picLocks noChangeAspect="1"/>
              </p:cNvPicPr>
              <p:nvPr/>
            </p:nvPicPr>
            <p:blipFill>
              <a:blip r:embed="rId12">
                <a:extLst/>
              </a:blip>
              <a:srcRect/>
              <a:stretch>
                <a:fillRect/>
              </a:stretch>
            </p:blipFill>
            <p:spPr>
              <a:xfrm>
                <a:off x="5293655" y="3551483"/>
                <a:ext cx="469408" cy="46940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3" name="26-512.png"/>
              <p:cNvPicPr>
                <a:picLocks noChangeAspect="1"/>
              </p:cNvPicPr>
              <p:nvPr/>
            </p:nvPicPr>
            <p:blipFill>
              <a:blip r:embed="rId12">
                <a:extLst/>
              </a:blip>
              <a:srcRect/>
              <a:stretch>
                <a:fillRect/>
              </a:stretch>
            </p:blipFill>
            <p:spPr>
              <a:xfrm>
                <a:off x="5633101" y="3388221"/>
                <a:ext cx="469408" cy="46940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5" name="26-512.png"/>
              <p:cNvPicPr>
                <a:picLocks noChangeAspect="1"/>
              </p:cNvPicPr>
              <p:nvPr/>
            </p:nvPicPr>
            <p:blipFill>
              <a:blip r:embed="rId12">
                <a:extLst/>
              </a:blip>
              <a:srcRect/>
              <a:stretch>
                <a:fillRect/>
              </a:stretch>
            </p:blipFill>
            <p:spPr>
              <a:xfrm>
                <a:off x="4614166" y="3551483"/>
                <a:ext cx="469408" cy="46940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6" name="26-512.png"/>
              <p:cNvPicPr>
                <a:picLocks noChangeAspect="1"/>
              </p:cNvPicPr>
              <p:nvPr/>
            </p:nvPicPr>
            <p:blipFill>
              <a:blip r:embed="rId12">
                <a:extLst/>
              </a:blip>
              <a:srcRect/>
              <a:stretch>
                <a:fillRect/>
              </a:stretch>
            </p:blipFill>
            <p:spPr>
              <a:xfrm>
                <a:off x="5975628" y="3551483"/>
                <a:ext cx="469408" cy="46940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49" name="Rettangolo 48"/>
            <p:cNvSpPr/>
            <p:nvPr/>
          </p:nvSpPr>
          <p:spPr>
            <a:xfrm>
              <a:off x="6543669" y="3573751"/>
              <a:ext cx="142378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b="1" dirty="0" smtClean="0">
                  <a:solidFill>
                    <a:schemeClr val="accent1">
                      <a:lumMod val="50000"/>
                    </a:schemeClr>
                  </a:solidFill>
                </a:rPr>
                <a:t>Physical Storage</a:t>
              </a:r>
              <a:endParaRPr lang="en-GB" sz="1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pic>
        <p:nvPicPr>
          <p:cNvPr id="52" name="Picture 2" descr="E:\CERNBox\CERN_PresentationPack\Loghi\cernbox-logo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152531"/>
            <a:ext cx="1447344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93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1"/>
          <p:cNvSpPr/>
          <p:nvPr/>
        </p:nvSpPr>
        <p:spPr>
          <a:xfrm>
            <a:off x="4807836" y="937241"/>
            <a:ext cx="3888000" cy="3240000"/>
          </a:xfrm>
          <a:prstGeom prst="rect">
            <a:avLst/>
          </a:prstGeom>
          <a:solidFill>
            <a:srgbClr val="CDD2D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endParaRPr lang="en-US" sz="1200" spc="-1" dirty="0" smtClean="0">
              <a:solidFill>
                <a:srgbClr val="000000"/>
              </a:solidFill>
              <a:ea typeface="DejaVu Sans"/>
            </a:endParaRP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endParaRPr lang="en-US" sz="1200" spc="-1" dirty="0">
              <a:solidFill>
                <a:srgbClr val="000000"/>
              </a:solidFill>
              <a:ea typeface="DejaVu Sans"/>
            </a:endParaRP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endParaRPr lang="en-US" sz="1200" spc="-1" dirty="0" smtClean="0">
              <a:solidFill>
                <a:srgbClr val="000000"/>
              </a:solidFill>
              <a:ea typeface="DejaVu Sans"/>
            </a:endParaRP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endParaRPr lang="en-US" sz="1200" spc="-1" dirty="0">
              <a:solidFill>
                <a:srgbClr val="000000"/>
              </a:solidFill>
              <a:ea typeface="DejaVu Sans"/>
            </a:endParaRP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endParaRPr lang="en-US" sz="1200" spc="-1" dirty="0" smtClean="0">
              <a:solidFill>
                <a:srgbClr val="000000"/>
              </a:solidFill>
              <a:ea typeface="DejaVu Sans"/>
            </a:endParaRP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endParaRPr lang="en-US" sz="1200" spc="-1" dirty="0">
              <a:solidFill>
                <a:srgbClr val="000000"/>
              </a:solidFill>
              <a:ea typeface="DejaVu Sans"/>
            </a:endParaRP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endParaRPr lang="en-US" sz="1200" spc="-1" dirty="0" smtClean="0">
              <a:solidFill>
                <a:srgbClr val="000000"/>
              </a:solidFill>
              <a:ea typeface="DejaVu Sans"/>
            </a:endParaRP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endParaRPr lang="en-US" sz="1200" spc="-1" dirty="0">
              <a:solidFill>
                <a:srgbClr val="000000"/>
              </a:solidFill>
              <a:ea typeface="DejaVu Sans"/>
            </a:endParaRP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endParaRPr lang="en-US" sz="1200" spc="-1" dirty="0" smtClean="0">
              <a:solidFill>
                <a:srgbClr val="000000"/>
              </a:solidFill>
              <a:ea typeface="DejaVu Sans"/>
            </a:endParaRP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endParaRPr lang="en-US" sz="1200" spc="-1" dirty="0">
              <a:solidFill>
                <a:srgbClr val="000000"/>
              </a:solidFill>
              <a:ea typeface="DejaVu Sans"/>
            </a:endParaRP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endParaRPr lang="en-US" sz="1200" spc="-1" dirty="0" smtClean="0">
              <a:solidFill>
                <a:srgbClr val="000000"/>
              </a:solidFill>
              <a:ea typeface="DejaVu Sans"/>
            </a:endParaRP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endParaRPr lang="en-US" sz="1200" spc="-1" dirty="0">
              <a:solidFill>
                <a:srgbClr val="000000"/>
              </a:solidFill>
              <a:ea typeface="DejaVu Sans"/>
            </a:endParaRP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endParaRPr lang="en-US" sz="1200" spc="-1" dirty="0" smtClean="0">
              <a:solidFill>
                <a:srgbClr val="000000"/>
              </a:solidFill>
              <a:ea typeface="DejaVu Sans"/>
            </a:endParaRP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r>
              <a:rPr lang="en-US" sz="1200" spc="-1" dirty="0" smtClean="0">
                <a:solidFill>
                  <a:srgbClr val="000000"/>
                </a:solidFill>
                <a:ea typeface="DejaVu Sans"/>
              </a:rPr>
              <a:t>Available for all CERN user: 1 TB, 1 M files</a:t>
            </a: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r>
              <a:rPr lang="en-US" sz="1200" spc="-1" dirty="0" smtClean="0">
                <a:solidFill>
                  <a:srgbClr val="000000"/>
                </a:solidFill>
                <a:ea typeface="DejaVu Sans"/>
              </a:rPr>
              <a:t> ~3.5k unique users per day worldwide</a:t>
            </a:r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r>
              <a:rPr lang="en-US" sz="1200" spc="-1" dirty="0" smtClean="0">
                <a:solidFill>
                  <a:srgbClr val="000000"/>
                </a:solidFill>
                <a:ea typeface="DejaVu Sans"/>
              </a:rPr>
              <a:t>Not only physicists: engineers, administration, …</a:t>
            </a:r>
            <a:endParaRPr lang="en-GB" sz="1200" dirty="0"/>
          </a:p>
          <a:p>
            <a:pPr marL="144000" indent="-144000">
              <a:lnSpc>
                <a:spcPct val="100000"/>
              </a:lnSpc>
              <a:buClr>
                <a:srgbClr val="0055A0"/>
              </a:buClr>
              <a:buSzPct val="80000"/>
              <a:buFont typeface="Wingdings" pitchFamily="2" charset="2"/>
              <a:buChar char="Ø"/>
            </a:pPr>
            <a:r>
              <a:rPr lang="en-GB" sz="1200" spc="-1" dirty="0" smtClean="0">
                <a:solidFill>
                  <a:srgbClr val="000000"/>
                </a:solidFill>
                <a:ea typeface="DejaVu Sans"/>
              </a:rPr>
              <a:t>More than 80k shares across all departments</a:t>
            </a:r>
            <a:endParaRPr lang="en-US" sz="1200" spc="-1" dirty="0">
              <a:solidFill>
                <a:srgbClr val="000000"/>
              </a:solidFill>
              <a:ea typeface="DejaVu Sans"/>
            </a:endParaRPr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CERNBox: User Uptake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graphicFrame>
        <p:nvGraphicFramePr>
          <p:cNvPr id="40" name="Table"/>
          <p:cNvGraphicFramePr/>
          <p:nvPr>
            <p:extLst>
              <p:ext uri="{D42A27DB-BD31-4B8C-83A1-F6EECF244321}">
                <p14:modId xmlns:p14="http://schemas.microsoft.com/office/powerpoint/2010/main" val="655724512"/>
              </p:ext>
            </p:extLst>
          </p:nvPr>
        </p:nvGraphicFramePr>
        <p:xfrm>
          <a:off x="468536" y="937240"/>
          <a:ext cx="4168114" cy="3269020"/>
        </p:xfrm>
        <a:graphic>
          <a:graphicData uri="http://schemas.openxmlformats.org/drawingml/2006/table">
            <a:tbl>
              <a:tblPr firstRow="1" firstCol="1" bandRow="1">
                <a:tableStyleId>{5202B0CA-FC54-4496-8BCA-5EF66A818D29}</a:tableStyleId>
              </a:tblPr>
              <a:tblGrid>
                <a:gridCol w="8101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04488">
                  <a:extLst>
                    <a:ext uri="{9D8B030D-6E8A-4147-A177-3AD203B41FA5}">
                      <a16:colId xmlns="" xmlns:a16="http://schemas.microsoft.com/office/drawing/2014/main" val="308822764"/>
                    </a:ext>
                  </a:extLst>
                </a:gridCol>
                <a:gridCol w="7044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04488">
                  <a:extLst>
                    <a:ext uri="{9D8B030D-6E8A-4147-A177-3AD203B41FA5}">
                      <a16:colId xmlns="" xmlns:a16="http://schemas.microsoft.com/office/drawing/2014/main" val="2985972143"/>
                    </a:ext>
                  </a:extLst>
                </a:gridCol>
                <a:gridCol w="704488"/>
                <a:gridCol w="540000"/>
              </a:tblGrid>
              <a:tr h="464451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endParaRPr sz="900" b="0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1" cap="none" spc="0" dirty="0" smtClean="0">
                          <a:ln w="0"/>
                          <a:solidFill>
                            <a:schemeClr val="bg1"/>
                          </a:solidFill>
                          <a:effectLst/>
                        </a:rPr>
                        <a:t>Jan 2016</a:t>
                      </a:r>
                      <a:endParaRPr sz="1000" b="1" i="0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000" b="1" cap="none" spc="0" dirty="0">
                          <a:ln w="0"/>
                          <a:solidFill>
                            <a:schemeClr val="bg1"/>
                          </a:solidFill>
                          <a:effectLst/>
                        </a:rPr>
                        <a:t>Jan 2017</a:t>
                      </a:r>
                      <a:endParaRPr sz="1000" b="1" i="0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1" cap="none" spc="0" dirty="0" smtClean="0">
                          <a:ln w="0"/>
                          <a:solidFill>
                            <a:schemeClr val="bg1"/>
                          </a:solidFill>
                          <a:effectLst/>
                        </a:rPr>
                        <a:t>Jan 2018</a:t>
                      </a:r>
                      <a:endParaRPr sz="1000" b="1" i="0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1" cap="none" spc="0" dirty="0" smtClean="0">
                          <a:ln w="0"/>
                          <a:solidFill>
                            <a:schemeClr val="bg1"/>
                          </a:solidFill>
                          <a:effectLst/>
                        </a:rPr>
                        <a:t>Jan 2019</a:t>
                      </a:r>
                      <a:endParaRPr lang="en-US" sz="1000" b="1" i="0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endParaRPr lang="en-US" sz="1000" b="1" i="0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4451"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050" b="1" cap="none" spc="0" dirty="0">
                          <a:ln w="0"/>
                          <a:effectLst/>
                        </a:rPr>
                        <a:t>Users</a:t>
                      </a:r>
                      <a:endParaRPr sz="1050" b="1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000" dirty="0" smtClean="0">
                          <a:effectLst/>
                        </a:rPr>
                        <a:t>4074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cap="none" spc="0" dirty="0" smtClean="0">
                          <a:ln w="0"/>
                          <a:effectLst/>
                        </a:rPr>
                        <a:t>8411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cap="none" spc="0" dirty="0" smtClean="0">
                          <a:ln w="0"/>
                          <a:effectLst/>
                        </a:rPr>
                        <a:t>12686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0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16000</a:t>
                      </a:r>
                      <a:endParaRPr sz="1000" b="0" i="0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1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+26%</a:t>
                      </a:r>
                      <a:endParaRPr sz="1000" b="0" i="1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3500" marR="63500" marT="63500" marB="635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4451"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50" b="1" cap="none" spc="0" dirty="0" smtClean="0">
                          <a:ln w="0"/>
                          <a:effectLst/>
                        </a:rPr>
                        <a:t>Files</a:t>
                      </a:r>
                      <a:endParaRPr sz="1050" b="1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000" dirty="0" smtClean="0">
                          <a:effectLst/>
                        </a:rPr>
                        <a:t>55 Million</a:t>
                      </a:r>
                      <a:endParaRPr lang="en-GB" sz="1000" b="1" i="1" dirty="0" smtClean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000" cap="none" spc="0" dirty="0">
                          <a:ln w="0"/>
                          <a:effectLst/>
                        </a:rPr>
                        <a:t>176 Million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cap="none" spc="0" dirty="0" smtClean="0">
                          <a:ln w="0"/>
                          <a:effectLst/>
                        </a:rPr>
                        <a:t>470</a:t>
                      </a:r>
                      <a:r>
                        <a:rPr lang="en-US" sz="1000" cap="none" spc="0" baseline="0" dirty="0" smtClean="0">
                          <a:ln w="0"/>
                          <a:effectLst/>
                        </a:rPr>
                        <a:t> Million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0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1.1 Billion</a:t>
                      </a:r>
                      <a:endParaRPr sz="1000" b="0" i="0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1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+134%</a:t>
                      </a:r>
                      <a:endParaRPr sz="1000" b="0" i="1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3500" marR="63500" marT="63500" marB="635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64451"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50" b="1" cap="none" spc="0" dirty="0" err="1" smtClean="0">
                          <a:ln w="0"/>
                          <a:effectLst/>
                        </a:rPr>
                        <a:t>Dirs</a:t>
                      </a:r>
                      <a:endParaRPr sz="1050" b="1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000" dirty="0" smtClean="0">
                          <a:effectLst/>
                        </a:rPr>
                        <a:t>7.2 Million</a:t>
                      </a:r>
                      <a:endParaRPr lang="en-GB" sz="1000" b="1" i="1" dirty="0" smtClean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000" cap="none" spc="0" dirty="0">
                          <a:ln w="0"/>
                          <a:effectLst/>
                        </a:rPr>
                        <a:t>19 Million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cap="none" spc="0" dirty="0" smtClean="0">
                          <a:ln w="0"/>
                          <a:effectLst/>
                        </a:rPr>
                        <a:t>34 Million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0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53 Million</a:t>
                      </a:r>
                      <a:endParaRPr sz="1000" b="0" i="0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1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+56%</a:t>
                      </a:r>
                      <a:endParaRPr sz="1000" b="0" i="1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3500" marR="63500" marT="63500" marB="635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05608"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050" b="1" cap="none" spc="0" dirty="0" smtClean="0">
                          <a:ln w="0"/>
                          <a:effectLst/>
                        </a:rPr>
                        <a:t>Raw </a:t>
                      </a:r>
                      <a:r>
                        <a:rPr lang="en-US" sz="1050" b="1" cap="none" spc="0" dirty="0" smtClean="0">
                          <a:ln w="0"/>
                          <a:effectLst/>
                        </a:rPr>
                        <a:t>S</a:t>
                      </a:r>
                      <a:r>
                        <a:rPr sz="1050" b="1" cap="none" spc="0" dirty="0" smtClean="0">
                          <a:ln w="0"/>
                          <a:effectLst/>
                        </a:rPr>
                        <a:t>pace</a:t>
                      </a:r>
                      <a:r>
                        <a:rPr lang="en-US" sz="1050" b="1" cap="none" spc="0" dirty="0" smtClean="0">
                          <a:ln w="0"/>
                          <a:effectLst/>
                        </a:rPr>
                        <a:t/>
                      </a:r>
                      <a:br>
                        <a:rPr lang="en-US" sz="1050" b="1" cap="none" spc="0" dirty="0" smtClean="0">
                          <a:ln w="0"/>
                          <a:effectLst/>
                        </a:rPr>
                      </a:br>
                      <a:r>
                        <a:rPr lang="en-US" sz="1050" b="1" cap="none" spc="0" dirty="0" smtClean="0">
                          <a:ln w="0"/>
                          <a:effectLst/>
                        </a:rPr>
                        <a:t>Used</a:t>
                      </a:r>
                      <a:endParaRPr sz="1050" b="1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000" dirty="0" smtClean="0">
                          <a:effectLst/>
                        </a:rPr>
                        <a:t>208 TB</a:t>
                      </a:r>
                      <a:endParaRPr lang="en-GB" sz="1000" b="1" i="1" dirty="0" smtClean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000" cap="none" spc="0" dirty="0">
                          <a:ln w="0"/>
                          <a:effectLst/>
                        </a:rPr>
                        <a:t>806 </a:t>
                      </a:r>
                      <a:r>
                        <a:rPr lang="en-US" sz="1000" cap="none" spc="0" dirty="0" smtClean="0">
                          <a:ln w="0"/>
                          <a:effectLst/>
                        </a:rPr>
                        <a:t>TB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cap="none" spc="0" dirty="0" smtClean="0">
                          <a:ln w="0"/>
                          <a:effectLst/>
                        </a:rPr>
                        <a:t>2.5</a:t>
                      </a:r>
                      <a:r>
                        <a:rPr lang="en-US" sz="1000" cap="none" spc="0" baseline="0" dirty="0" smtClean="0">
                          <a:ln w="0"/>
                          <a:effectLst/>
                        </a:rPr>
                        <a:t> PB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0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3.4</a:t>
                      </a:r>
                      <a:r>
                        <a:rPr lang="en-US" sz="1000" b="0" i="0" cap="none" spc="0" baseline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 PB</a:t>
                      </a:r>
                      <a:endParaRPr sz="1000" b="0" i="0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1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+36%</a:t>
                      </a:r>
                      <a:endParaRPr sz="1000" b="0" i="1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3500" marR="63500" marT="63500" marB="635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05608"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050" b="1" cap="none" spc="0" dirty="0" smtClean="0">
                          <a:ln w="0"/>
                          <a:effectLst/>
                        </a:rPr>
                        <a:t>Raw Space</a:t>
                      </a:r>
                      <a:r>
                        <a:rPr lang="en-US" sz="1050" b="1" cap="none" spc="0" dirty="0" smtClean="0">
                          <a:ln w="0"/>
                          <a:effectLst/>
                        </a:rPr>
                        <a:t/>
                      </a:r>
                      <a:br>
                        <a:rPr lang="en-US" sz="1050" b="1" cap="none" spc="0" dirty="0" smtClean="0">
                          <a:ln w="0"/>
                          <a:effectLst/>
                        </a:rPr>
                      </a:br>
                      <a:r>
                        <a:rPr lang="en-US" sz="1050" b="1" cap="none" spc="0" dirty="0" smtClean="0">
                          <a:ln w="0"/>
                          <a:effectLst/>
                        </a:rPr>
                        <a:t>Deployed</a:t>
                      </a:r>
                      <a:endParaRPr sz="1050" b="1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000" dirty="0" smtClean="0">
                          <a:effectLst/>
                        </a:rPr>
                        <a:t>1.3 PB</a:t>
                      </a:r>
                      <a:endParaRPr lang="en-GB" sz="1000" b="1" i="1" dirty="0" smtClean="0">
                        <a:solidFill>
                          <a:srgbClr val="0055A0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sz="1000" cap="none" spc="0" dirty="0">
                          <a:ln w="0"/>
                          <a:effectLst/>
                        </a:rPr>
                        <a:t>3.2 </a:t>
                      </a:r>
                      <a:r>
                        <a:rPr lang="en-US" sz="1000" cap="none" spc="0" dirty="0" smtClean="0">
                          <a:ln w="0"/>
                          <a:effectLst/>
                        </a:rPr>
                        <a:t>PB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cap="none" spc="0" dirty="0" smtClean="0">
                          <a:ln w="0"/>
                          <a:effectLst/>
                        </a:rPr>
                        <a:t>5.7 PB</a:t>
                      </a:r>
                      <a:endParaRPr sz="1000" b="0" i="1" cap="none" spc="0" dirty="0">
                        <a:ln w="0"/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0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6.8 PB</a:t>
                      </a:r>
                      <a:endParaRPr sz="1000" b="0" i="0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</a:endParaRPr>
                    </a:p>
                  </a:txBody>
                  <a:tcPr marL="63500" marR="63500" marT="63500" marB="63500" anchor="ctr" horzOverflow="overflow"/>
                </a:tc>
                <a:tc>
                  <a:txBody>
                    <a:bodyPr/>
                    <a:lstStyle/>
                    <a:p>
                      <a:pPr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000" b="0" i="1" cap="none" spc="0" dirty="0" smtClean="0">
                          <a:ln w="0"/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+19%</a:t>
                      </a:r>
                      <a:endParaRPr sz="1000" b="0" i="1" cap="none" spc="0" dirty="0">
                        <a:ln w="0"/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3500" marR="63500" marT="63500" marB="63500" anchor="ctr" horzOverflow="overflow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74" name="2016-polygon.hex.carto.50.png" descr="2016-polygon.hex.carto.50.png"/>
          <p:cNvPicPr>
            <a:picLocks noChangeAspect="1"/>
          </p:cNvPicPr>
          <p:nvPr/>
        </p:nvPicPr>
        <p:blipFill>
          <a:blip r:embed="rId2">
            <a:extLst/>
          </a:blip>
          <a:srcRect t="14118" b="8134"/>
          <a:stretch>
            <a:fillRect/>
          </a:stretch>
        </p:blipFill>
        <p:spPr>
          <a:xfrm>
            <a:off x="4861836" y="998201"/>
            <a:ext cx="3780000" cy="2172849"/>
          </a:xfrm>
          <a:prstGeom prst="rect">
            <a:avLst/>
          </a:prstGeom>
          <a:ln w="12700">
            <a:miter lim="400000"/>
          </a:ln>
        </p:spPr>
      </p:pic>
      <p:pic>
        <p:nvPicPr>
          <p:cNvPr id="77" name="Picture 2" descr="E:\CERNBox\CERN_PresentationPack\Loghi\cernbox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152531"/>
            <a:ext cx="1447344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28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EOS Namespace Challenge</a:t>
            </a:r>
            <a:endParaRPr lang="it-IT" dirty="0"/>
          </a:p>
        </p:txBody>
      </p:sp>
      <p:sp>
        <p:nvSpPr>
          <p:cNvPr id="20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Number of files impacts</a:t>
            </a:r>
          </a:p>
          <a:p>
            <a:pPr lvl="1"/>
            <a:r>
              <a:rPr lang="en-US" sz="1400" dirty="0" smtClean="0"/>
              <a:t>Memory consumption</a:t>
            </a:r>
          </a:p>
          <a:p>
            <a:pPr lvl="1"/>
            <a:r>
              <a:rPr lang="en-US" sz="1400" dirty="0" smtClean="0"/>
              <a:t>Namespace boot time</a:t>
            </a:r>
            <a:endParaRPr lang="en-US" sz="1200" dirty="0"/>
          </a:p>
          <a:p>
            <a:pPr lvl="1"/>
            <a:endParaRPr lang="en-US" sz="1200" dirty="0" smtClean="0"/>
          </a:p>
          <a:p>
            <a:r>
              <a:rPr lang="en-US" sz="1800" dirty="0" smtClean="0"/>
              <a:t>Change of paradigm:</a:t>
            </a:r>
            <a:br>
              <a:rPr lang="en-US" sz="1800" dirty="0" smtClean="0"/>
            </a:br>
            <a:r>
              <a:rPr lang="en-US" sz="1800" dirty="0" smtClean="0"/>
              <a:t>Scale-out the namespace</a:t>
            </a:r>
            <a:endParaRPr lang="en-US" sz="16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9" name="Picture 2" descr="E:\CERNBox\CERN_PresentationPack\Loghi\cernbox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152531"/>
            <a:ext cx="1447344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166" y="970178"/>
            <a:ext cx="955247" cy="3391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" name="Gruppo 20"/>
          <p:cNvGrpSpPr/>
          <p:nvPr/>
        </p:nvGrpSpPr>
        <p:grpSpPr>
          <a:xfrm>
            <a:off x="4060091" y="747102"/>
            <a:ext cx="3595075" cy="3614737"/>
            <a:chOff x="4060091" y="747102"/>
            <a:chExt cx="3595075" cy="361473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3" t="4399" b="7771"/>
            <a:stretch/>
          </p:blipFill>
          <p:spPr bwMode="auto">
            <a:xfrm>
              <a:off x="4333875" y="747102"/>
              <a:ext cx="3321291" cy="3614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CasellaDiTesto 16"/>
            <p:cNvSpPr txBox="1"/>
            <p:nvPr/>
          </p:nvSpPr>
          <p:spPr>
            <a:xfrm>
              <a:off x="4060091" y="2119575"/>
              <a:ext cx="307777" cy="869790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000000"/>
                  </a:solidFill>
                </a:rPr>
                <a:t>Number of Files</a:t>
              </a:r>
              <a:endParaRPr lang="it-IT" sz="8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19" name="CasellaDiTesto 18"/>
          <p:cNvSpPr txBox="1"/>
          <p:nvPr/>
        </p:nvSpPr>
        <p:spPr>
          <a:xfrm>
            <a:off x="8141832" y="695325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1 TB</a:t>
            </a:r>
            <a:endParaRPr lang="it-IT" sz="1400" b="1" dirty="0"/>
          </a:p>
        </p:txBody>
      </p:sp>
      <p:grpSp>
        <p:nvGrpSpPr>
          <p:cNvPr id="22" name="Gruppo 21"/>
          <p:cNvGrpSpPr>
            <a:grpSpLocks noChangeAspect="1"/>
          </p:cNvGrpSpPr>
          <p:nvPr/>
        </p:nvGrpSpPr>
        <p:grpSpPr>
          <a:xfrm>
            <a:off x="145046" y="3043664"/>
            <a:ext cx="3989540" cy="1240439"/>
            <a:chOff x="211723" y="3119867"/>
            <a:chExt cx="3626852" cy="1127672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966" r="33612"/>
            <a:stretch/>
          </p:blipFill>
          <p:spPr bwMode="auto">
            <a:xfrm>
              <a:off x="211723" y="3119867"/>
              <a:ext cx="3626852" cy="1127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CasellaDiTesto 25"/>
            <p:cNvSpPr txBox="1"/>
            <p:nvPr/>
          </p:nvSpPr>
          <p:spPr>
            <a:xfrm>
              <a:off x="1457395" y="3150540"/>
              <a:ext cx="1135508" cy="195858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000000"/>
                  </a:solidFill>
                </a:rPr>
                <a:t>Namespace boot time</a:t>
              </a:r>
              <a:endParaRPr lang="it-IT" sz="800" b="1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930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Science Box Use Cases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57200" y="866508"/>
            <a:ext cx="8229600" cy="3348000"/>
          </a:xfrm>
        </p:spPr>
        <p:txBody>
          <a:bodyPr>
            <a:normAutofit fontScale="92500" lnSpcReduction="20000"/>
          </a:bodyPr>
          <a:lstStyle/>
          <a:p>
            <a:r>
              <a:rPr lang="en-US" sz="1900" dirty="0"/>
              <a:t>EU Project Up to </a:t>
            </a:r>
            <a:r>
              <a:rPr lang="en-US" sz="1900" dirty="0" smtClean="0"/>
              <a:t>University</a:t>
            </a:r>
            <a:endParaRPr lang="en-US" sz="1900" dirty="0"/>
          </a:p>
          <a:p>
            <a:pPr lvl="1"/>
            <a:endParaRPr lang="en-US" sz="1400" dirty="0"/>
          </a:p>
          <a:p>
            <a:r>
              <a:rPr lang="en-US" sz="1900" dirty="0"/>
              <a:t>Simplified try-out and deployment for </a:t>
            </a:r>
            <a:r>
              <a:rPr lang="en-US" sz="1900" dirty="0" smtClean="0"/>
              <a:t>peers</a:t>
            </a:r>
            <a:endParaRPr lang="en-US" sz="1900" dirty="0"/>
          </a:p>
          <a:p>
            <a:pPr lvl="1"/>
            <a:r>
              <a:rPr lang="en-US" sz="1500" dirty="0"/>
              <a:t>Australia's Academic </a:t>
            </a:r>
            <a:r>
              <a:rPr lang="en-US" sz="1500" dirty="0" smtClean="0"/>
              <a:t>and</a:t>
            </a:r>
            <a:br>
              <a:rPr lang="en-US" sz="1500" dirty="0" smtClean="0"/>
            </a:br>
            <a:r>
              <a:rPr lang="en-US" sz="1500" dirty="0" smtClean="0"/>
              <a:t>	Research </a:t>
            </a:r>
            <a:r>
              <a:rPr lang="en-US" sz="1500" dirty="0"/>
              <a:t>Network (</a:t>
            </a:r>
            <a:r>
              <a:rPr lang="en-US" sz="1500" dirty="0" smtClean="0"/>
              <a:t>AARNET)</a:t>
            </a:r>
          </a:p>
          <a:p>
            <a:pPr lvl="1"/>
            <a:r>
              <a:rPr lang="en-US" sz="1500" dirty="0" smtClean="0"/>
              <a:t>Joint </a:t>
            </a:r>
            <a:r>
              <a:rPr lang="en-US" sz="1500" dirty="0"/>
              <a:t>Research Centre (JRC), </a:t>
            </a:r>
            <a:r>
              <a:rPr lang="en-US" sz="1500" dirty="0" smtClean="0"/>
              <a:t>Italy</a:t>
            </a:r>
          </a:p>
          <a:p>
            <a:pPr lvl="1"/>
            <a:r>
              <a:rPr lang="en-US" sz="1500" dirty="0"/>
              <a:t>Academia </a:t>
            </a:r>
            <a:r>
              <a:rPr lang="en-US" sz="1500" dirty="0" err="1"/>
              <a:t>Sinica</a:t>
            </a:r>
            <a:r>
              <a:rPr lang="en-US" sz="1500" dirty="0"/>
              <a:t> Grid Computing Centre (ASGC), </a:t>
            </a:r>
            <a:r>
              <a:rPr lang="en-US" sz="1500" dirty="0" smtClean="0"/>
              <a:t>Taiwan</a:t>
            </a:r>
            <a:endParaRPr lang="en-US" sz="1500" dirty="0"/>
          </a:p>
          <a:p>
            <a:pPr lvl="1"/>
            <a:endParaRPr lang="en-US" sz="1400" dirty="0"/>
          </a:p>
          <a:p>
            <a:r>
              <a:rPr lang="en-US" sz="1900" dirty="0" smtClean="0"/>
              <a:t>Runs on any infrastructure</a:t>
            </a:r>
          </a:p>
          <a:p>
            <a:pPr marL="576000" lvl="1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1500" dirty="0"/>
              <a:t>Amazon Web Services</a:t>
            </a:r>
          </a:p>
          <a:p>
            <a:pPr marL="576000" lvl="1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1500" dirty="0"/>
              <a:t>Helix Nebula Cloud (IBM, RHEA, </a:t>
            </a:r>
            <a:r>
              <a:rPr lang="en-US" sz="1500" dirty="0" smtClean="0"/>
              <a:t>T-Systems)</a:t>
            </a:r>
            <a:endParaRPr lang="en-US" sz="400" dirty="0" smtClean="0"/>
          </a:p>
          <a:p>
            <a:pPr marL="576000" lvl="1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1500" dirty="0" smtClean="0"/>
              <a:t>OpenStack Clouds</a:t>
            </a:r>
            <a:endParaRPr lang="en-US" sz="1500" dirty="0"/>
          </a:p>
          <a:p>
            <a:pPr marL="576000" lvl="1">
              <a:lnSpc>
                <a:spcPct val="110000"/>
              </a:lnSpc>
              <a:buFont typeface="Wingdings" pitchFamily="2" charset="2"/>
              <a:buChar char="ü"/>
            </a:pPr>
            <a:endParaRPr lang="en-US" sz="600" dirty="0"/>
          </a:p>
          <a:p>
            <a:pPr marL="576000" lvl="1">
              <a:lnSpc>
                <a:spcPct val="110000"/>
              </a:lnSpc>
              <a:buFont typeface="Wingdings" pitchFamily="2" charset="2"/>
              <a:buChar char="ü"/>
            </a:pPr>
            <a:r>
              <a:rPr lang="en-US" sz="1500" dirty="0"/>
              <a:t>Your own laptop! (</a:t>
            </a:r>
            <a:r>
              <a:rPr lang="en-US" sz="1500" dirty="0" err="1"/>
              <a:t>CentOS</a:t>
            </a:r>
            <a:r>
              <a:rPr lang="en-US" sz="1500" dirty="0"/>
              <a:t>, Ubuntu)</a:t>
            </a:r>
          </a:p>
          <a:p>
            <a:pPr lvl="1"/>
            <a:endParaRPr lang="en-US" sz="1400" dirty="0" smtClean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10242" name="Picture 2" descr="E:\Screenshot from 2019-03-15 22-38-39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3363" b="45296"/>
          <a:stretch/>
        </p:blipFill>
        <p:spPr bwMode="auto">
          <a:xfrm>
            <a:off x="5291629" y="808687"/>
            <a:ext cx="3312000" cy="134831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E:\CERNBox\CERN_PresentationPack\Loghi\Up2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759" y="63284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E:\CERNBox\CERN_PresentationPack\Loghi\AmazonWebService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5206" y="2911670"/>
            <a:ext cx="1148935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4" descr="E:\CERNBox\CERN_PresentationPack\Loghi\openstack3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96" b="9339"/>
          <a:stretch/>
        </p:blipFill>
        <p:spPr bwMode="auto">
          <a:xfrm>
            <a:off x="5609996" y="3494454"/>
            <a:ext cx="1099728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4" name="Gruppo 53"/>
          <p:cNvGrpSpPr>
            <a:grpSpLocks noChangeAspect="1"/>
          </p:cNvGrpSpPr>
          <p:nvPr/>
        </p:nvGrpSpPr>
        <p:grpSpPr>
          <a:xfrm>
            <a:off x="6685510" y="2673690"/>
            <a:ext cx="1499866" cy="900000"/>
            <a:chOff x="7171420" y="1003730"/>
            <a:chExt cx="1904042" cy="1142526"/>
          </a:xfrm>
        </p:grpSpPr>
        <p:pic>
          <p:nvPicPr>
            <p:cNvPr id="55" name="Picture 3" descr="E:\CERNBox\CERN_PresentationPack\Loghi\HelixNebula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31" t="21773" r="9743" b="35583"/>
            <a:stretch/>
          </p:blipFill>
          <p:spPr bwMode="auto">
            <a:xfrm>
              <a:off x="7171420" y="1243701"/>
              <a:ext cx="1301774" cy="518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2" descr="E:\CERNBox\CERN_PresentationPack\Loghi\T-Systems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4906" y="1889714"/>
              <a:ext cx="1012249" cy="18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4" descr="E:\CERNBox\CERN_PresentationPack\Loghi\IBM_Cloud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1024" y="1003730"/>
              <a:ext cx="519321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2" descr="E:\cernbox\CERN_PresentationPack\Loghi\rhea.pn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46490" y="1626056"/>
              <a:ext cx="728972" cy="520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45" name="Picture 5" descr="E:\CERNBox\CERN_PresentationPack\Loghi\ubuntu-logo.pn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0" r="23177" b="34141"/>
          <a:stretch/>
        </p:blipFill>
        <p:spPr bwMode="auto">
          <a:xfrm>
            <a:off x="7220804" y="3660393"/>
            <a:ext cx="425421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E:\CERNBox\CERN_PresentationPack\Loghi\Centos-logo.pn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112"/>
          <a:stretch/>
        </p:blipFill>
        <p:spPr bwMode="auto">
          <a:xfrm>
            <a:off x="6648992" y="3636534"/>
            <a:ext cx="561297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045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</a:t>
            </a:r>
            <a:r>
              <a:rPr lang="en-US" baseline="30000" dirty="0" smtClean="0"/>
              <a:t>3</a:t>
            </a:r>
            <a:r>
              <a:rPr lang="en-US" dirty="0" smtClean="0"/>
              <a:t> Workshop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1" y="771750"/>
            <a:ext cx="6055493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E:\CERNBox\CERN_PresentationPack\Loghi\cernbox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152531"/>
            <a:ext cx="1447344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stomShape 8"/>
          <p:cNvSpPr/>
          <p:nvPr/>
        </p:nvSpPr>
        <p:spPr>
          <a:xfrm>
            <a:off x="6404104" y="771750"/>
            <a:ext cx="2278587" cy="3528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/>
          <a:lstStyle/>
          <a:p>
            <a:pPr marL="0" lvl="1"/>
            <a:endParaRPr lang="en-US" sz="1400" dirty="0" smtClean="0">
              <a:solidFill>
                <a:srgbClr val="000000"/>
              </a:solidFill>
            </a:endParaRPr>
          </a:p>
          <a:p>
            <a:pPr marL="0" lvl="1"/>
            <a:r>
              <a:rPr lang="en-US" sz="1400" dirty="0" smtClean="0">
                <a:solidFill>
                  <a:srgbClr val="000000"/>
                </a:solidFill>
              </a:rPr>
              <a:t>5 </a:t>
            </a:r>
            <a:r>
              <a:rPr lang="en-US" sz="1400" dirty="0">
                <a:solidFill>
                  <a:srgbClr val="000000"/>
                </a:solidFill>
              </a:rPr>
              <a:t>editions since 2014</a:t>
            </a:r>
          </a:p>
          <a:p>
            <a:pPr marL="0" lvl="1"/>
            <a:endParaRPr lang="en-US" sz="1400" dirty="0">
              <a:solidFill>
                <a:srgbClr val="000000"/>
              </a:solidFill>
            </a:endParaRPr>
          </a:p>
          <a:p>
            <a:pPr marL="0" lvl="1"/>
            <a:r>
              <a:rPr lang="en-US" sz="1400" dirty="0">
                <a:solidFill>
                  <a:srgbClr val="000000"/>
                </a:solidFill>
              </a:rPr>
              <a:t>Focus on:</a:t>
            </a:r>
          </a:p>
          <a:p>
            <a:pPr marL="216000" lvl="1" indent="-18000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200" dirty="0">
                <a:solidFill>
                  <a:srgbClr val="000000"/>
                </a:solidFill>
              </a:rPr>
              <a:t>Sharing </a:t>
            </a:r>
            <a:r>
              <a:rPr lang="en-US" sz="1200" dirty="0" smtClean="0">
                <a:solidFill>
                  <a:srgbClr val="000000"/>
                </a:solidFill>
              </a:rPr>
              <a:t>and</a:t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Collaborative </a:t>
            </a:r>
            <a:r>
              <a:rPr lang="en-US" sz="1200" dirty="0">
                <a:solidFill>
                  <a:srgbClr val="000000"/>
                </a:solidFill>
              </a:rPr>
              <a:t>Platforms</a:t>
            </a:r>
          </a:p>
          <a:p>
            <a:pPr marL="216000" lvl="1" indent="-18000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200" dirty="0">
                <a:solidFill>
                  <a:srgbClr val="000000"/>
                </a:solidFill>
              </a:rPr>
              <a:t>Data Science &amp; Education</a:t>
            </a:r>
          </a:p>
          <a:p>
            <a:pPr marL="216000" lvl="1" indent="-18000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200" dirty="0">
                <a:solidFill>
                  <a:srgbClr val="000000"/>
                </a:solidFill>
              </a:rPr>
              <a:t>Storage </a:t>
            </a:r>
            <a:r>
              <a:rPr lang="en-US" sz="1200" dirty="0" smtClean="0">
                <a:solidFill>
                  <a:srgbClr val="000000"/>
                </a:solidFill>
              </a:rPr>
              <a:t>abstraction</a:t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and </a:t>
            </a:r>
            <a:r>
              <a:rPr lang="en-US" sz="1200" dirty="0">
                <a:solidFill>
                  <a:srgbClr val="000000"/>
                </a:solidFill>
              </a:rPr>
              <a:t>protocols</a:t>
            </a:r>
          </a:p>
          <a:p>
            <a:pPr marL="216000" lvl="1" indent="-180000"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200" dirty="0">
                <a:solidFill>
                  <a:srgbClr val="000000"/>
                </a:solidFill>
              </a:rPr>
              <a:t>Scalable Storage </a:t>
            </a:r>
            <a:r>
              <a:rPr lang="en-US" sz="1200" dirty="0" err="1" smtClean="0">
                <a:solidFill>
                  <a:srgbClr val="000000"/>
                </a:solidFill>
              </a:rPr>
              <a:t>Backends</a:t>
            </a:r>
            <a:r>
              <a:rPr lang="en-US" sz="1200" dirty="0" smtClean="0">
                <a:solidFill>
                  <a:srgbClr val="000000"/>
                </a:solidFill>
              </a:rPr>
              <a:t/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for </a:t>
            </a:r>
            <a:r>
              <a:rPr lang="en-US" sz="1200" dirty="0">
                <a:solidFill>
                  <a:srgbClr val="000000"/>
                </a:solidFill>
              </a:rPr>
              <a:t>Cloud, </a:t>
            </a:r>
            <a:r>
              <a:rPr lang="en-US" sz="1200" dirty="0" smtClean="0">
                <a:solidFill>
                  <a:srgbClr val="000000"/>
                </a:solidFill>
              </a:rPr>
              <a:t>HPC and Science</a:t>
            </a:r>
          </a:p>
          <a:p>
            <a:pPr>
              <a:buClr>
                <a:schemeClr val="tx1"/>
              </a:buClr>
            </a:pPr>
            <a:endParaRPr lang="en-US" sz="1200" dirty="0">
              <a:solidFill>
                <a:srgbClr val="000000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1200" b="1" dirty="0"/>
              <a:t>Last edition:</a:t>
            </a:r>
          </a:p>
          <a:p>
            <a:pPr>
              <a:buClr>
                <a:schemeClr val="tx1"/>
              </a:buClr>
            </a:pPr>
            <a:r>
              <a:rPr lang="en-US" sz="1200" dirty="0">
                <a:solidFill>
                  <a:srgbClr val="000000"/>
                </a:solidFill>
                <a:hlinkClick r:id="rId4"/>
              </a:rPr>
              <a:t>http://cs3.infn.it</a:t>
            </a:r>
            <a:r>
              <a:rPr lang="en-US" sz="1200" dirty="0" smtClean="0">
                <a:solidFill>
                  <a:srgbClr val="000000"/>
                </a:solidFill>
                <a:hlinkClick r:id="rId4"/>
              </a:rPr>
              <a:t>/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buClr>
                <a:schemeClr val="tx1"/>
              </a:buClr>
            </a:pPr>
            <a:endParaRPr lang="en-US" sz="1200" dirty="0">
              <a:solidFill>
                <a:srgbClr val="000000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1200" b="1" dirty="0"/>
              <a:t>Community website:</a:t>
            </a:r>
          </a:p>
          <a:p>
            <a:pPr>
              <a:buClr>
                <a:schemeClr val="tx1"/>
              </a:buClr>
            </a:pPr>
            <a:r>
              <a:rPr lang="en-US" sz="1200" dirty="0">
                <a:solidFill>
                  <a:srgbClr val="000000"/>
                </a:solidFill>
                <a:hlinkClick r:id="rId5"/>
              </a:rPr>
              <a:t>http://www.cs3community.org</a:t>
            </a:r>
            <a:r>
              <a:rPr lang="en-US" sz="1200" dirty="0" smtClean="0">
                <a:solidFill>
                  <a:srgbClr val="000000"/>
                </a:solidFill>
                <a:hlinkClick r:id="rId5"/>
              </a:rPr>
              <a:t>/</a:t>
            </a:r>
            <a:endParaRPr lang="en-US" sz="1200" dirty="0">
              <a:solidFill>
                <a:srgbClr val="000000"/>
              </a:solidFill>
            </a:endParaRPr>
          </a:p>
          <a:p>
            <a:pPr marL="0" lvl="1"/>
            <a:endParaRPr lang="en-US" sz="1200" dirty="0">
              <a:solidFill>
                <a:srgbClr val="000000"/>
              </a:solidFill>
            </a:endParaRPr>
          </a:p>
          <a:p>
            <a:pPr marL="0" lvl="1"/>
            <a:endParaRPr lang="it-IT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43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/>
          <p:nvPr/>
        </p:nvSpPr>
        <p:spPr>
          <a:xfrm>
            <a:off x="3282608" y="0"/>
            <a:ext cx="5861392" cy="47717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</a:t>
            </a:r>
            <a:r>
              <a:rPr lang="en-US" baseline="30000" dirty="0" smtClean="0"/>
              <a:t>3</a:t>
            </a:r>
            <a:r>
              <a:rPr lang="en-US" dirty="0" smtClean="0"/>
              <a:t> Workshop</a:t>
            </a:r>
            <a:endParaRPr lang="it-IT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Last edition</a:t>
            </a:r>
            <a:r>
              <a:rPr lang="en-US" sz="1800" dirty="0" smtClean="0"/>
              <a:t>: Rome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28-30 </a:t>
            </a:r>
            <a:r>
              <a:rPr lang="en-US" sz="1800" dirty="0"/>
              <a:t>January </a:t>
            </a:r>
            <a:r>
              <a:rPr lang="en-US" sz="1800" dirty="0" smtClean="0"/>
              <a:t>2019</a:t>
            </a:r>
          </a:p>
          <a:p>
            <a:pPr lvl="1"/>
            <a:r>
              <a:rPr lang="en-US" sz="1400" dirty="0" smtClean="0"/>
              <a:t>55 contributions</a:t>
            </a:r>
          </a:p>
          <a:p>
            <a:pPr lvl="1"/>
            <a:r>
              <a:rPr lang="en-US" sz="1400" dirty="0" smtClean="0"/>
              <a:t>147 participants</a:t>
            </a:r>
          </a:p>
          <a:p>
            <a:pPr lvl="1"/>
            <a:r>
              <a:rPr lang="en-US" sz="1400" dirty="0" smtClean="0"/>
              <a:t>70 institutions</a:t>
            </a:r>
          </a:p>
          <a:p>
            <a:pPr lvl="1"/>
            <a:r>
              <a:rPr lang="en-US" sz="1400" dirty="0" smtClean="0"/>
              <a:t>25 countries</a:t>
            </a:r>
          </a:p>
          <a:p>
            <a:pPr lvl="1"/>
            <a:endParaRPr lang="en-US" sz="1400" dirty="0"/>
          </a:p>
          <a:p>
            <a:r>
              <a:rPr lang="en-US" sz="1800" dirty="0" smtClean="0"/>
              <a:t>Industry participation</a:t>
            </a:r>
          </a:p>
          <a:p>
            <a:pPr lvl="1"/>
            <a:r>
              <a:rPr lang="en-US" sz="1400" dirty="0" smtClean="0"/>
              <a:t>Start-Ups: </a:t>
            </a:r>
            <a:r>
              <a:rPr lang="en-US" sz="1400" dirty="0" err="1" smtClean="0"/>
              <a:t>Cubbit</a:t>
            </a:r>
            <a:r>
              <a:rPr lang="en-US" sz="1400" dirty="0" smtClean="0"/>
              <a:t>, </a:t>
            </a:r>
            <a:r>
              <a:rPr lang="en-US" sz="1400" dirty="0" err="1" smtClean="0"/>
              <a:t>pydio</a:t>
            </a:r>
            <a:r>
              <a:rPr lang="en-US" sz="1400" dirty="0" smtClean="0"/>
              <a:t>, …</a:t>
            </a:r>
            <a:endParaRPr lang="en-US" sz="1400" dirty="0"/>
          </a:p>
          <a:p>
            <a:pPr lvl="1"/>
            <a:r>
              <a:rPr lang="en-US" sz="1400" dirty="0" smtClean="0"/>
              <a:t>SMEs: OnlyOffice, ownCloud</a:t>
            </a:r>
          </a:p>
          <a:p>
            <a:pPr lvl="1"/>
            <a:r>
              <a:rPr lang="en-US" sz="1400" dirty="0" smtClean="0"/>
              <a:t>Big: AWS, Dropbox, …</a:t>
            </a:r>
          </a:p>
          <a:p>
            <a:pPr lvl="1"/>
            <a:endParaRPr lang="en-US" sz="1400" dirty="0" smtClean="0"/>
          </a:p>
          <a:p>
            <a:pPr lvl="1"/>
            <a:endParaRPr lang="en-US" sz="1400" dirty="0" smtClean="0"/>
          </a:p>
        </p:txBody>
      </p:sp>
      <p:sp>
        <p:nvSpPr>
          <p:cNvPr id="18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22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23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grpSp>
        <p:nvGrpSpPr>
          <p:cNvPr id="21" name="Gruppo 20"/>
          <p:cNvGrpSpPr/>
          <p:nvPr/>
        </p:nvGrpSpPr>
        <p:grpSpPr>
          <a:xfrm>
            <a:off x="3446605" y="157620"/>
            <a:ext cx="5533398" cy="4456543"/>
            <a:chOff x="3446605" y="40607"/>
            <a:chExt cx="5533398" cy="4456543"/>
          </a:xfrm>
        </p:grpSpPr>
        <p:pic>
          <p:nvPicPr>
            <p:cNvPr id="8" name="Picture 1"/>
            <p:cNvPicPr>
              <a:picLocks noChangeAspect="1"/>
            </p:cNvPicPr>
            <p:nvPr/>
          </p:nvPicPr>
          <p:blipFill rotWithShape="1">
            <a:blip r:embed="rId2"/>
            <a:srcRect l="12083" r="12583"/>
            <a:stretch/>
          </p:blipFill>
          <p:spPr>
            <a:xfrm>
              <a:off x="3619379" y="329500"/>
              <a:ext cx="5147218" cy="3843330"/>
            </a:xfrm>
            <a:prstGeom prst="rect">
              <a:avLst/>
            </a:prstGeom>
          </p:spPr>
        </p:pic>
        <p:sp>
          <p:nvSpPr>
            <p:cNvPr id="9" name="Figura a mano libera 8"/>
            <p:cNvSpPr/>
            <p:nvPr/>
          </p:nvSpPr>
          <p:spPr>
            <a:xfrm>
              <a:off x="3446605" y="183317"/>
              <a:ext cx="2815409" cy="2005973"/>
            </a:xfrm>
            <a:custGeom>
              <a:avLst/>
              <a:gdLst>
                <a:gd name="connsiteX0" fmla="*/ 205119 w 2761941"/>
                <a:gd name="connsiteY0" fmla="*/ 1862448 h 2004654"/>
                <a:gd name="connsiteX1" fmla="*/ 2628279 w 2761941"/>
                <a:gd name="connsiteY1" fmla="*/ 1824348 h 2004654"/>
                <a:gd name="connsiteX2" fmla="*/ 2239659 w 2761941"/>
                <a:gd name="connsiteY2" fmla="*/ 1146168 h 2004654"/>
                <a:gd name="connsiteX3" fmla="*/ 2727339 w 2761941"/>
                <a:gd name="connsiteY3" fmla="*/ 734688 h 2004654"/>
                <a:gd name="connsiteX4" fmla="*/ 2460639 w 2761941"/>
                <a:gd name="connsiteY4" fmla="*/ 155568 h 2004654"/>
                <a:gd name="connsiteX5" fmla="*/ 387999 w 2761941"/>
                <a:gd name="connsiteY5" fmla="*/ 147948 h 2004654"/>
                <a:gd name="connsiteX6" fmla="*/ 205119 w 2761941"/>
                <a:gd name="connsiteY6" fmla="*/ 1862448 h 2004654"/>
                <a:gd name="connsiteX0" fmla="*/ 205119 w 2764733"/>
                <a:gd name="connsiteY0" fmla="*/ 1862448 h 2008727"/>
                <a:gd name="connsiteX1" fmla="*/ 2628279 w 2764733"/>
                <a:gd name="connsiteY1" fmla="*/ 1824348 h 2008727"/>
                <a:gd name="connsiteX2" fmla="*/ 2201559 w 2764733"/>
                <a:gd name="connsiteY2" fmla="*/ 1054728 h 2008727"/>
                <a:gd name="connsiteX3" fmla="*/ 2727339 w 2764733"/>
                <a:gd name="connsiteY3" fmla="*/ 734688 h 2008727"/>
                <a:gd name="connsiteX4" fmla="*/ 2460639 w 2764733"/>
                <a:gd name="connsiteY4" fmla="*/ 155568 h 2008727"/>
                <a:gd name="connsiteX5" fmla="*/ 387999 w 2764733"/>
                <a:gd name="connsiteY5" fmla="*/ 147948 h 2008727"/>
                <a:gd name="connsiteX6" fmla="*/ 205119 w 2764733"/>
                <a:gd name="connsiteY6" fmla="*/ 1862448 h 2008727"/>
                <a:gd name="connsiteX0" fmla="*/ 205119 w 2764733"/>
                <a:gd name="connsiteY0" fmla="*/ 1862448 h 2008727"/>
                <a:gd name="connsiteX1" fmla="*/ 2628279 w 2764733"/>
                <a:gd name="connsiteY1" fmla="*/ 1824348 h 2008727"/>
                <a:gd name="connsiteX2" fmla="*/ 2201559 w 2764733"/>
                <a:gd name="connsiteY2" fmla="*/ 1054728 h 2008727"/>
                <a:gd name="connsiteX3" fmla="*/ 2727339 w 2764733"/>
                <a:gd name="connsiteY3" fmla="*/ 734688 h 2008727"/>
                <a:gd name="connsiteX4" fmla="*/ 2460639 w 2764733"/>
                <a:gd name="connsiteY4" fmla="*/ 155568 h 2008727"/>
                <a:gd name="connsiteX5" fmla="*/ 387999 w 2764733"/>
                <a:gd name="connsiteY5" fmla="*/ 147948 h 2008727"/>
                <a:gd name="connsiteX6" fmla="*/ 205119 w 2764733"/>
                <a:gd name="connsiteY6" fmla="*/ 1862448 h 2008727"/>
                <a:gd name="connsiteX0" fmla="*/ 209004 w 2768618"/>
                <a:gd name="connsiteY0" fmla="*/ 1862448 h 1994271"/>
                <a:gd name="connsiteX1" fmla="*/ 2685504 w 2768618"/>
                <a:gd name="connsiteY1" fmla="*/ 1786248 h 1994271"/>
                <a:gd name="connsiteX2" fmla="*/ 2205444 w 2768618"/>
                <a:gd name="connsiteY2" fmla="*/ 1054728 h 1994271"/>
                <a:gd name="connsiteX3" fmla="*/ 2731224 w 2768618"/>
                <a:gd name="connsiteY3" fmla="*/ 734688 h 1994271"/>
                <a:gd name="connsiteX4" fmla="*/ 2464524 w 2768618"/>
                <a:gd name="connsiteY4" fmla="*/ 155568 h 1994271"/>
                <a:gd name="connsiteX5" fmla="*/ 391884 w 2768618"/>
                <a:gd name="connsiteY5" fmla="*/ 147948 h 1994271"/>
                <a:gd name="connsiteX6" fmla="*/ 209004 w 2768618"/>
                <a:gd name="connsiteY6" fmla="*/ 1862448 h 1994271"/>
                <a:gd name="connsiteX0" fmla="*/ 209004 w 2768618"/>
                <a:gd name="connsiteY0" fmla="*/ 1862448 h 2020962"/>
                <a:gd name="connsiteX1" fmla="*/ 2685504 w 2768618"/>
                <a:gd name="connsiteY1" fmla="*/ 1786248 h 2020962"/>
                <a:gd name="connsiteX2" fmla="*/ 2205444 w 2768618"/>
                <a:gd name="connsiteY2" fmla="*/ 1054728 h 2020962"/>
                <a:gd name="connsiteX3" fmla="*/ 2731224 w 2768618"/>
                <a:gd name="connsiteY3" fmla="*/ 734688 h 2020962"/>
                <a:gd name="connsiteX4" fmla="*/ 2464524 w 2768618"/>
                <a:gd name="connsiteY4" fmla="*/ 155568 h 2020962"/>
                <a:gd name="connsiteX5" fmla="*/ 391884 w 2768618"/>
                <a:gd name="connsiteY5" fmla="*/ 147948 h 2020962"/>
                <a:gd name="connsiteX6" fmla="*/ 209004 w 2768618"/>
                <a:gd name="connsiteY6" fmla="*/ 1862448 h 2020962"/>
                <a:gd name="connsiteX0" fmla="*/ 209350 w 2768964"/>
                <a:gd name="connsiteY0" fmla="*/ 1756749 h 1917594"/>
                <a:gd name="connsiteX1" fmla="*/ 2685850 w 2768964"/>
                <a:gd name="connsiteY1" fmla="*/ 1779609 h 1917594"/>
                <a:gd name="connsiteX2" fmla="*/ 2205790 w 2768964"/>
                <a:gd name="connsiteY2" fmla="*/ 1048089 h 1917594"/>
                <a:gd name="connsiteX3" fmla="*/ 2731570 w 2768964"/>
                <a:gd name="connsiteY3" fmla="*/ 728049 h 1917594"/>
                <a:gd name="connsiteX4" fmla="*/ 2464870 w 2768964"/>
                <a:gd name="connsiteY4" fmla="*/ 148929 h 1917594"/>
                <a:gd name="connsiteX5" fmla="*/ 392230 w 2768964"/>
                <a:gd name="connsiteY5" fmla="*/ 141309 h 1917594"/>
                <a:gd name="connsiteX6" fmla="*/ 209350 w 2768964"/>
                <a:gd name="connsiteY6" fmla="*/ 1756749 h 1917594"/>
                <a:gd name="connsiteX0" fmla="*/ 79548 w 2639162"/>
                <a:gd name="connsiteY0" fmla="*/ 1756749 h 1976022"/>
                <a:gd name="connsiteX1" fmla="*/ 2556048 w 2639162"/>
                <a:gd name="connsiteY1" fmla="*/ 1779609 h 1976022"/>
                <a:gd name="connsiteX2" fmla="*/ 2075988 w 2639162"/>
                <a:gd name="connsiteY2" fmla="*/ 1048089 h 1976022"/>
                <a:gd name="connsiteX3" fmla="*/ 2601768 w 2639162"/>
                <a:gd name="connsiteY3" fmla="*/ 728049 h 1976022"/>
                <a:gd name="connsiteX4" fmla="*/ 2335068 w 2639162"/>
                <a:gd name="connsiteY4" fmla="*/ 148929 h 1976022"/>
                <a:gd name="connsiteX5" fmla="*/ 262428 w 2639162"/>
                <a:gd name="connsiteY5" fmla="*/ 141309 h 1976022"/>
                <a:gd name="connsiteX6" fmla="*/ 79548 w 2639162"/>
                <a:gd name="connsiteY6" fmla="*/ 1756749 h 1976022"/>
                <a:gd name="connsiteX0" fmla="*/ 82520 w 2634514"/>
                <a:gd name="connsiteY0" fmla="*/ 1658685 h 1909336"/>
                <a:gd name="connsiteX1" fmla="*/ 2551400 w 2634514"/>
                <a:gd name="connsiteY1" fmla="*/ 1772985 h 1909336"/>
                <a:gd name="connsiteX2" fmla="*/ 2071340 w 2634514"/>
                <a:gd name="connsiteY2" fmla="*/ 1041465 h 1909336"/>
                <a:gd name="connsiteX3" fmla="*/ 2597120 w 2634514"/>
                <a:gd name="connsiteY3" fmla="*/ 721425 h 1909336"/>
                <a:gd name="connsiteX4" fmla="*/ 2330420 w 2634514"/>
                <a:gd name="connsiteY4" fmla="*/ 142305 h 1909336"/>
                <a:gd name="connsiteX5" fmla="*/ 257780 w 2634514"/>
                <a:gd name="connsiteY5" fmla="*/ 134685 h 1909336"/>
                <a:gd name="connsiteX6" fmla="*/ 82520 w 2634514"/>
                <a:gd name="connsiteY6" fmla="*/ 1658685 h 1909336"/>
                <a:gd name="connsiteX0" fmla="*/ 82520 w 2630412"/>
                <a:gd name="connsiteY0" fmla="*/ 1658685 h 1909336"/>
                <a:gd name="connsiteX1" fmla="*/ 2551400 w 2630412"/>
                <a:gd name="connsiteY1" fmla="*/ 1772985 h 1909336"/>
                <a:gd name="connsiteX2" fmla="*/ 2071340 w 2630412"/>
                <a:gd name="connsiteY2" fmla="*/ 1041465 h 1909336"/>
                <a:gd name="connsiteX3" fmla="*/ 2597120 w 2630412"/>
                <a:gd name="connsiteY3" fmla="*/ 721425 h 1909336"/>
                <a:gd name="connsiteX4" fmla="*/ 2330420 w 2630412"/>
                <a:gd name="connsiteY4" fmla="*/ 142305 h 1909336"/>
                <a:gd name="connsiteX5" fmla="*/ 257780 w 2630412"/>
                <a:gd name="connsiteY5" fmla="*/ 134685 h 1909336"/>
                <a:gd name="connsiteX6" fmla="*/ 82520 w 2630412"/>
                <a:gd name="connsiteY6" fmla="*/ 1658685 h 1909336"/>
                <a:gd name="connsiteX0" fmla="*/ 88382 w 2637159"/>
                <a:gd name="connsiteY0" fmla="*/ 1628319 h 1878970"/>
                <a:gd name="connsiteX1" fmla="*/ 2557262 w 2637159"/>
                <a:gd name="connsiteY1" fmla="*/ 1742619 h 1878970"/>
                <a:gd name="connsiteX2" fmla="*/ 2077202 w 2637159"/>
                <a:gd name="connsiteY2" fmla="*/ 1011099 h 1878970"/>
                <a:gd name="connsiteX3" fmla="*/ 2602982 w 2637159"/>
                <a:gd name="connsiteY3" fmla="*/ 691059 h 1878970"/>
                <a:gd name="connsiteX4" fmla="*/ 2435342 w 2637159"/>
                <a:gd name="connsiteY4" fmla="*/ 195759 h 1878970"/>
                <a:gd name="connsiteX5" fmla="*/ 263642 w 2637159"/>
                <a:gd name="connsiteY5" fmla="*/ 104319 h 1878970"/>
                <a:gd name="connsiteX6" fmla="*/ 88382 w 2637159"/>
                <a:gd name="connsiteY6" fmla="*/ 1628319 h 1878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37159" h="1878970">
                  <a:moveTo>
                    <a:pt x="88382" y="1628319"/>
                  </a:moveTo>
                  <a:cubicBezTo>
                    <a:pt x="165852" y="2038529"/>
                    <a:pt x="2225792" y="1845489"/>
                    <a:pt x="2557262" y="1742619"/>
                  </a:cubicBezTo>
                  <a:cubicBezTo>
                    <a:pt x="2888732" y="1639749"/>
                    <a:pt x="2069582" y="1186359"/>
                    <a:pt x="2077202" y="1011099"/>
                  </a:cubicBezTo>
                  <a:cubicBezTo>
                    <a:pt x="2084822" y="835839"/>
                    <a:pt x="2543292" y="826949"/>
                    <a:pt x="2602982" y="691059"/>
                  </a:cubicBezTo>
                  <a:cubicBezTo>
                    <a:pt x="2662672" y="555169"/>
                    <a:pt x="2665212" y="468809"/>
                    <a:pt x="2435342" y="195759"/>
                  </a:cubicBezTo>
                  <a:cubicBezTo>
                    <a:pt x="2045452" y="97969"/>
                    <a:pt x="654802" y="-134441"/>
                    <a:pt x="263642" y="104319"/>
                  </a:cubicBezTo>
                  <a:cubicBezTo>
                    <a:pt x="-127518" y="343079"/>
                    <a:pt x="10912" y="1218109"/>
                    <a:pt x="88382" y="1628319"/>
                  </a:cubicBezTo>
                  <a:close/>
                </a:path>
              </a:pathLst>
            </a:custGeom>
            <a:solidFill>
              <a:srgbClr val="FFC000">
                <a:alpha val="5000"/>
              </a:srgbClr>
            </a:solidFill>
            <a:ln w="12700">
              <a:solidFill>
                <a:srgbClr val="FFC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Figura a mano libera 11"/>
            <p:cNvSpPr/>
            <p:nvPr/>
          </p:nvSpPr>
          <p:spPr>
            <a:xfrm>
              <a:off x="5620045" y="140830"/>
              <a:ext cx="3359958" cy="1791060"/>
            </a:xfrm>
            <a:custGeom>
              <a:avLst/>
              <a:gdLst>
                <a:gd name="connsiteX0" fmla="*/ 205119 w 2761941"/>
                <a:gd name="connsiteY0" fmla="*/ 1862448 h 2004654"/>
                <a:gd name="connsiteX1" fmla="*/ 2628279 w 2761941"/>
                <a:gd name="connsiteY1" fmla="*/ 1824348 h 2004654"/>
                <a:gd name="connsiteX2" fmla="*/ 2239659 w 2761941"/>
                <a:gd name="connsiteY2" fmla="*/ 1146168 h 2004654"/>
                <a:gd name="connsiteX3" fmla="*/ 2727339 w 2761941"/>
                <a:gd name="connsiteY3" fmla="*/ 734688 h 2004654"/>
                <a:gd name="connsiteX4" fmla="*/ 2460639 w 2761941"/>
                <a:gd name="connsiteY4" fmla="*/ 155568 h 2004654"/>
                <a:gd name="connsiteX5" fmla="*/ 387999 w 2761941"/>
                <a:gd name="connsiteY5" fmla="*/ 147948 h 2004654"/>
                <a:gd name="connsiteX6" fmla="*/ 205119 w 2761941"/>
                <a:gd name="connsiteY6" fmla="*/ 1862448 h 2004654"/>
                <a:gd name="connsiteX0" fmla="*/ 205119 w 2764733"/>
                <a:gd name="connsiteY0" fmla="*/ 1862448 h 2008727"/>
                <a:gd name="connsiteX1" fmla="*/ 2628279 w 2764733"/>
                <a:gd name="connsiteY1" fmla="*/ 1824348 h 2008727"/>
                <a:gd name="connsiteX2" fmla="*/ 2201559 w 2764733"/>
                <a:gd name="connsiteY2" fmla="*/ 1054728 h 2008727"/>
                <a:gd name="connsiteX3" fmla="*/ 2727339 w 2764733"/>
                <a:gd name="connsiteY3" fmla="*/ 734688 h 2008727"/>
                <a:gd name="connsiteX4" fmla="*/ 2460639 w 2764733"/>
                <a:gd name="connsiteY4" fmla="*/ 155568 h 2008727"/>
                <a:gd name="connsiteX5" fmla="*/ 387999 w 2764733"/>
                <a:gd name="connsiteY5" fmla="*/ 147948 h 2008727"/>
                <a:gd name="connsiteX6" fmla="*/ 205119 w 2764733"/>
                <a:gd name="connsiteY6" fmla="*/ 1862448 h 2008727"/>
                <a:gd name="connsiteX0" fmla="*/ 205119 w 2764733"/>
                <a:gd name="connsiteY0" fmla="*/ 1862448 h 2008727"/>
                <a:gd name="connsiteX1" fmla="*/ 2628279 w 2764733"/>
                <a:gd name="connsiteY1" fmla="*/ 1824348 h 2008727"/>
                <a:gd name="connsiteX2" fmla="*/ 2201559 w 2764733"/>
                <a:gd name="connsiteY2" fmla="*/ 1054728 h 2008727"/>
                <a:gd name="connsiteX3" fmla="*/ 2727339 w 2764733"/>
                <a:gd name="connsiteY3" fmla="*/ 734688 h 2008727"/>
                <a:gd name="connsiteX4" fmla="*/ 2460639 w 2764733"/>
                <a:gd name="connsiteY4" fmla="*/ 155568 h 2008727"/>
                <a:gd name="connsiteX5" fmla="*/ 387999 w 2764733"/>
                <a:gd name="connsiteY5" fmla="*/ 147948 h 2008727"/>
                <a:gd name="connsiteX6" fmla="*/ 205119 w 2764733"/>
                <a:gd name="connsiteY6" fmla="*/ 1862448 h 2008727"/>
                <a:gd name="connsiteX0" fmla="*/ 209004 w 2768618"/>
                <a:gd name="connsiteY0" fmla="*/ 1862448 h 1994271"/>
                <a:gd name="connsiteX1" fmla="*/ 2685504 w 2768618"/>
                <a:gd name="connsiteY1" fmla="*/ 1786248 h 1994271"/>
                <a:gd name="connsiteX2" fmla="*/ 2205444 w 2768618"/>
                <a:gd name="connsiteY2" fmla="*/ 1054728 h 1994271"/>
                <a:gd name="connsiteX3" fmla="*/ 2731224 w 2768618"/>
                <a:gd name="connsiteY3" fmla="*/ 734688 h 1994271"/>
                <a:gd name="connsiteX4" fmla="*/ 2464524 w 2768618"/>
                <a:gd name="connsiteY4" fmla="*/ 155568 h 1994271"/>
                <a:gd name="connsiteX5" fmla="*/ 391884 w 2768618"/>
                <a:gd name="connsiteY5" fmla="*/ 147948 h 1994271"/>
                <a:gd name="connsiteX6" fmla="*/ 209004 w 2768618"/>
                <a:gd name="connsiteY6" fmla="*/ 1862448 h 1994271"/>
                <a:gd name="connsiteX0" fmla="*/ 209004 w 2768618"/>
                <a:gd name="connsiteY0" fmla="*/ 1862448 h 2020962"/>
                <a:gd name="connsiteX1" fmla="*/ 2685504 w 2768618"/>
                <a:gd name="connsiteY1" fmla="*/ 1786248 h 2020962"/>
                <a:gd name="connsiteX2" fmla="*/ 2205444 w 2768618"/>
                <a:gd name="connsiteY2" fmla="*/ 1054728 h 2020962"/>
                <a:gd name="connsiteX3" fmla="*/ 2731224 w 2768618"/>
                <a:gd name="connsiteY3" fmla="*/ 734688 h 2020962"/>
                <a:gd name="connsiteX4" fmla="*/ 2464524 w 2768618"/>
                <a:gd name="connsiteY4" fmla="*/ 155568 h 2020962"/>
                <a:gd name="connsiteX5" fmla="*/ 391884 w 2768618"/>
                <a:gd name="connsiteY5" fmla="*/ 147948 h 2020962"/>
                <a:gd name="connsiteX6" fmla="*/ 209004 w 2768618"/>
                <a:gd name="connsiteY6" fmla="*/ 1862448 h 2020962"/>
                <a:gd name="connsiteX0" fmla="*/ 209350 w 2768964"/>
                <a:gd name="connsiteY0" fmla="*/ 1756749 h 1917594"/>
                <a:gd name="connsiteX1" fmla="*/ 2685850 w 2768964"/>
                <a:gd name="connsiteY1" fmla="*/ 1779609 h 1917594"/>
                <a:gd name="connsiteX2" fmla="*/ 2205790 w 2768964"/>
                <a:gd name="connsiteY2" fmla="*/ 1048089 h 1917594"/>
                <a:gd name="connsiteX3" fmla="*/ 2731570 w 2768964"/>
                <a:gd name="connsiteY3" fmla="*/ 728049 h 1917594"/>
                <a:gd name="connsiteX4" fmla="*/ 2464870 w 2768964"/>
                <a:gd name="connsiteY4" fmla="*/ 148929 h 1917594"/>
                <a:gd name="connsiteX5" fmla="*/ 392230 w 2768964"/>
                <a:gd name="connsiteY5" fmla="*/ 141309 h 1917594"/>
                <a:gd name="connsiteX6" fmla="*/ 209350 w 2768964"/>
                <a:gd name="connsiteY6" fmla="*/ 1756749 h 1917594"/>
                <a:gd name="connsiteX0" fmla="*/ 79548 w 2639162"/>
                <a:gd name="connsiteY0" fmla="*/ 1756749 h 1976022"/>
                <a:gd name="connsiteX1" fmla="*/ 2556048 w 2639162"/>
                <a:gd name="connsiteY1" fmla="*/ 1779609 h 1976022"/>
                <a:gd name="connsiteX2" fmla="*/ 2075988 w 2639162"/>
                <a:gd name="connsiteY2" fmla="*/ 1048089 h 1976022"/>
                <a:gd name="connsiteX3" fmla="*/ 2601768 w 2639162"/>
                <a:gd name="connsiteY3" fmla="*/ 728049 h 1976022"/>
                <a:gd name="connsiteX4" fmla="*/ 2335068 w 2639162"/>
                <a:gd name="connsiteY4" fmla="*/ 148929 h 1976022"/>
                <a:gd name="connsiteX5" fmla="*/ 262428 w 2639162"/>
                <a:gd name="connsiteY5" fmla="*/ 141309 h 1976022"/>
                <a:gd name="connsiteX6" fmla="*/ 79548 w 2639162"/>
                <a:gd name="connsiteY6" fmla="*/ 1756749 h 1976022"/>
                <a:gd name="connsiteX0" fmla="*/ 82520 w 2634514"/>
                <a:gd name="connsiteY0" fmla="*/ 1658685 h 1909336"/>
                <a:gd name="connsiteX1" fmla="*/ 2551400 w 2634514"/>
                <a:gd name="connsiteY1" fmla="*/ 1772985 h 1909336"/>
                <a:gd name="connsiteX2" fmla="*/ 2071340 w 2634514"/>
                <a:gd name="connsiteY2" fmla="*/ 1041465 h 1909336"/>
                <a:gd name="connsiteX3" fmla="*/ 2597120 w 2634514"/>
                <a:gd name="connsiteY3" fmla="*/ 721425 h 1909336"/>
                <a:gd name="connsiteX4" fmla="*/ 2330420 w 2634514"/>
                <a:gd name="connsiteY4" fmla="*/ 142305 h 1909336"/>
                <a:gd name="connsiteX5" fmla="*/ 257780 w 2634514"/>
                <a:gd name="connsiteY5" fmla="*/ 134685 h 1909336"/>
                <a:gd name="connsiteX6" fmla="*/ 82520 w 2634514"/>
                <a:gd name="connsiteY6" fmla="*/ 1658685 h 1909336"/>
                <a:gd name="connsiteX0" fmla="*/ 788 w 2828984"/>
                <a:gd name="connsiteY0" fmla="*/ 1902847 h 2120029"/>
                <a:gd name="connsiteX1" fmla="*/ 2469668 w 2828984"/>
                <a:gd name="connsiteY1" fmla="*/ 2017147 h 2120029"/>
                <a:gd name="connsiteX2" fmla="*/ 1989608 w 2828984"/>
                <a:gd name="connsiteY2" fmla="*/ 1285627 h 2120029"/>
                <a:gd name="connsiteX3" fmla="*/ 2515388 w 2828984"/>
                <a:gd name="connsiteY3" fmla="*/ 965587 h 2120029"/>
                <a:gd name="connsiteX4" fmla="*/ 2248688 w 2828984"/>
                <a:gd name="connsiteY4" fmla="*/ 386467 h 2120029"/>
                <a:gd name="connsiteX5" fmla="*/ 2759228 w 2828984"/>
                <a:gd name="connsiteY5" fmla="*/ 74047 h 2120029"/>
                <a:gd name="connsiteX6" fmla="*/ 788 w 2828984"/>
                <a:gd name="connsiteY6" fmla="*/ 1902847 h 2120029"/>
                <a:gd name="connsiteX0" fmla="*/ 3042780 w 3043704"/>
                <a:gd name="connsiteY0" fmla="*/ 989959 h 1967297"/>
                <a:gd name="connsiteX1" fmla="*/ 482460 w 3043704"/>
                <a:gd name="connsiteY1" fmla="*/ 1965319 h 1967297"/>
                <a:gd name="connsiteX2" fmla="*/ 2400 w 3043704"/>
                <a:gd name="connsiteY2" fmla="*/ 1233799 h 1967297"/>
                <a:gd name="connsiteX3" fmla="*/ 528180 w 3043704"/>
                <a:gd name="connsiteY3" fmla="*/ 913759 h 1967297"/>
                <a:gd name="connsiteX4" fmla="*/ 261480 w 3043704"/>
                <a:gd name="connsiteY4" fmla="*/ 334639 h 1967297"/>
                <a:gd name="connsiteX5" fmla="*/ 772020 w 3043704"/>
                <a:gd name="connsiteY5" fmla="*/ 22219 h 1967297"/>
                <a:gd name="connsiteX6" fmla="*/ 3042780 w 3043704"/>
                <a:gd name="connsiteY6" fmla="*/ 989959 h 1967297"/>
                <a:gd name="connsiteX0" fmla="*/ 3046882 w 3047346"/>
                <a:gd name="connsiteY0" fmla="*/ 989959 h 1868537"/>
                <a:gd name="connsiteX1" fmla="*/ 966622 w 3047346"/>
                <a:gd name="connsiteY1" fmla="*/ 1866259 h 1868537"/>
                <a:gd name="connsiteX2" fmla="*/ 6502 w 3047346"/>
                <a:gd name="connsiteY2" fmla="*/ 1233799 h 1868537"/>
                <a:gd name="connsiteX3" fmla="*/ 532282 w 3047346"/>
                <a:gd name="connsiteY3" fmla="*/ 913759 h 1868537"/>
                <a:gd name="connsiteX4" fmla="*/ 265582 w 3047346"/>
                <a:gd name="connsiteY4" fmla="*/ 334639 h 1868537"/>
                <a:gd name="connsiteX5" fmla="*/ 776122 w 3047346"/>
                <a:gd name="connsiteY5" fmla="*/ 22219 h 1868537"/>
                <a:gd name="connsiteX6" fmla="*/ 3046882 w 3047346"/>
                <a:gd name="connsiteY6" fmla="*/ 989959 h 1868537"/>
                <a:gd name="connsiteX0" fmla="*/ 2978302 w 2978783"/>
                <a:gd name="connsiteY0" fmla="*/ 1198916 h 1877185"/>
                <a:gd name="connsiteX1" fmla="*/ 966622 w 2978783"/>
                <a:gd name="connsiteY1" fmla="*/ 1877096 h 1877185"/>
                <a:gd name="connsiteX2" fmla="*/ 6502 w 2978783"/>
                <a:gd name="connsiteY2" fmla="*/ 1244636 h 1877185"/>
                <a:gd name="connsiteX3" fmla="*/ 532282 w 2978783"/>
                <a:gd name="connsiteY3" fmla="*/ 924596 h 1877185"/>
                <a:gd name="connsiteX4" fmla="*/ 265582 w 2978783"/>
                <a:gd name="connsiteY4" fmla="*/ 345476 h 1877185"/>
                <a:gd name="connsiteX5" fmla="*/ 776122 w 2978783"/>
                <a:gd name="connsiteY5" fmla="*/ 33056 h 1877185"/>
                <a:gd name="connsiteX6" fmla="*/ 2978302 w 2978783"/>
                <a:gd name="connsiteY6" fmla="*/ 1198916 h 1877185"/>
                <a:gd name="connsiteX0" fmla="*/ 2978302 w 2985672"/>
                <a:gd name="connsiteY0" fmla="*/ 1198916 h 1877185"/>
                <a:gd name="connsiteX1" fmla="*/ 966622 w 2985672"/>
                <a:gd name="connsiteY1" fmla="*/ 1877096 h 1877185"/>
                <a:gd name="connsiteX2" fmla="*/ 6502 w 2985672"/>
                <a:gd name="connsiteY2" fmla="*/ 1244636 h 1877185"/>
                <a:gd name="connsiteX3" fmla="*/ 532282 w 2985672"/>
                <a:gd name="connsiteY3" fmla="*/ 924596 h 1877185"/>
                <a:gd name="connsiteX4" fmla="*/ 265582 w 2985672"/>
                <a:gd name="connsiteY4" fmla="*/ 345476 h 1877185"/>
                <a:gd name="connsiteX5" fmla="*/ 776122 w 2985672"/>
                <a:gd name="connsiteY5" fmla="*/ 33056 h 1877185"/>
                <a:gd name="connsiteX6" fmla="*/ 2978302 w 2985672"/>
                <a:gd name="connsiteY6" fmla="*/ 1198916 h 1877185"/>
                <a:gd name="connsiteX0" fmla="*/ 2978302 w 3161026"/>
                <a:gd name="connsiteY0" fmla="*/ 1167185 h 1845454"/>
                <a:gd name="connsiteX1" fmla="*/ 966622 w 3161026"/>
                <a:gd name="connsiteY1" fmla="*/ 1845365 h 1845454"/>
                <a:gd name="connsiteX2" fmla="*/ 6502 w 3161026"/>
                <a:gd name="connsiteY2" fmla="*/ 1212905 h 1845454"/>
                <a:gd name="connsiteX3" fmla="*/ 532282 w 3161026"/>
                <a:gd name="connsiteY3" fmla="*/ 892865 h 1845454"/>
                <a:gd name="connsiteX4" fmla="*/ 265582 w 3161026"/>
                <a:gd name="connsiteY4" fmla="*/ 313745 h 1845454"/>
                <a:gd name="connsiteX5" fmla="*/ 776122 w 3161026"/>
                <a:gd name="connsiteY5" fmla="*/ 1325 h 1845454"/>
                <a:gd name="connsiteX6" fmla="*/ 2818282 w 3161026"/>
                <a:gd name="connsiteY6" fmla="*/ 245166 h 1845454"/>
                <a:gd name="connsiteX7" fmla="*/ 2978302 w 3161026"/>
                <a:gd name="connsiteY7" fmla="*/ 1167185 h 1845454"/>
                <a:gd name="connsiteX0" fmla="*/ 2970682 w 3156174"/>
                <a:gd name="connsiteY0" fmla="*/ 1235765 h 1845396"/>
                <a:gd name="connsiteX1" fmla="*/ 966622 w 3156174"/>
                <a:gd name="connsiteY1" fmla="*/ 1845365 h 1845396"/>
                <a:gd name="connsiteX2" fmla="*/ 6502 w 3156174"/>
                <a:gd name="connsiteY2" fmla="*/ 1212905 h 1845396"/>
                <a:gd name="connsiteX3" fmla="*/ 532282 w 3156174"/>
                <a:gd name="connsiteY3" fmla="*/ 892865 h 1845396"/>
                <a:gd name="connsiteX4" fmla="*/ 265582 w 3156174"/>
                <a:gd name="connsiteY4" fmla="*/ 313745 h 1845396"/>
                <a:gd name="connsiteX5" fmla="*/ 776122 w 3156174"/>
                <a:gd name="connsiteY5" fmla="*/ 1325 h 1845396"/>
                <a:gd name="connsiteX6" fmla="*/ 2818282 w 3156174"/>
                <a:gd name="connsiteY6" fmla="*/ 245166 h 1845396"/>
                <a:gd name="connsiteX7" fmla="*/ 2970682 w 3156174"/>
                <a:gd name="connsiteY7" fmla="*/ 1235765 h 1845396"/>
                <a:gd name="connsiteX0" fmla="*/ 2970682 w 3138835"/>
                <a:gd name="connsiteY0" fmla="*/ 1235765 h 1845396"/>
                <a:gd name="connsiteX1" fmla="*/ 966622 w 3138835"/>
                <a:gd name="connsiteY1" fmla="*/ 1845365 h 1845396"/>
                <a:gd name="connsiteX2" fmla="*/ 6502 w 3138835"/>
                <a:gd name="connsiteY2" fmla="*/ 1212905 h 1845396"/>
                <a:gd name="connsiteX3" fmla="*/ 532282 w 3138835"/>
                <a:gd name="connsiteY3" fmla="*/ 892865 h 1845396"/>
                <a:gd name="connsiteX4" fmla="*/ 265582 w 3138835"/>
                <a:gd name="connsiteY4" fmla="*/ 313745 h 1845396"/>
                <a:gd name="connsiteX5" fmla="*/ 776122 w 3138835"/>
                <a:gd name="connsiteY5" fmla="*/ 1325 h 1845396"/>
                <a:gd name="connsiteX6" fmla="*/ 2818282 w 3138835"/>
                <a:gd name="connsiteY6" fmla="*/ 245166 h 1845396"/>
                <a:gd name="connsiteX7" fmla="*/ 2970682 w 3138835"/>
                <a:gd name="connsiteY7" fmla="*/ 1235765 h 1845396"/>
                <a:gd name="connsiteX0" fmla="*/ 2970682 w 3138835"/>
                <a:gd name="connsiteY0" fmla="*/ 1237559 h 1847190"/>
                <a:gd name="connsiteX1" fmla="*/ 966622 w 3138835"/>
                <a:gd name="connsiteY1" fmla="*/ 1847159 h 1847190"/>
                <a:gd name="connsiteX2" fmla="*/ 6502 w 3138835"/>
                <a:gd name="connsiteY2" fmla="*/ 1214699 h 1847190"/>
                <a:gd name="connsiteX3" fmla="*/ 532282 w 3138835"/>
                <a:gd name="connsiteY3" fmla="*/ 894659 h 1847190"/>
                <a:gd name="connsiteX4" fmla="*/ 265582 w 3138835"/>
                <a:gd name="connsiteY4" fmla="*/ 315539 h 1847190"/>
                <a:gd name="connsiteX5" fmla="*/ 776122 w 3138835"/>
                <a:gd name="connsiteY5" fmla="*/ 3119 h 1847190"/>
                <a:gd name="connsiteX6" fmla="*/ 2818282 w 3138835"/>
                <a:gd name="connsiteY6" fmla="*/ 246960 h 1847190"/>
                <a:gd name="connsiteX7" fmla="*/ 2970682 w 3138835"/>
                <a:gd name="connsiteY7" fmla="*/ 1237559 h 1847190"/>
                <a:gd name="connsiteX0" fmla="*/ 2970682 w 3138835"/>
                <a:gd name="connsiteY0" fmla="*/ 1119653 h 1729284"/>
                <a:gd name="connsiteX1" fmla="*/ 966622 w 3138835"/>
                <a:gd name="connsiteY1" fmla="*/ 1729253 h 1729284"/>
                <a:gd name="connsiteX2" fmla="*/ 6502 w 3138835"/>
                <a:gd name="connsiteY2" fmla="*/ 1096793 h 1729284"/>
                <a:gd name="connsiteX3" fmla="*/ 532282 w 3138835"/>
                <a:gd name="connsiteY3" fmla="*/ 776753 h 1729284"/>
                <a:gd name="connsiteX4" fmla="*/ 265582 w 3138835"/>
                <a:gd name="connsiteY4" fmla="*/ 197633 h 1729284"/>
                <a:gd name="connsiteX5" fmla="*/ 1149502 w 3138835"/>
                <a:gd name="connsiteY5" fmla="*/ 75713 h 1729284"/>
                <a:gd name="connsiteX6" fmla="*/ 2818282 w 3138835"/>
                <a:gd name="connsiteY6" fmla="*/ 129054 h 1729284"/>
                <a:gd name="connsiteX7" fmla="*/ 2970682 w 3138835"/>
                <a:gd name="connsiteY7" fmla="*/ 1119653 h 1729284"/>
                <a:gd name="connsiteX0" fmla="*/ 2970874 w 3139027"/>
                <a:gd name="connsiteY0" fmla="*/ 1129163 h 1738794"/>
                <a:gd name="connsiteX1" fmla="*/ 966814 w 3139027"/>
                <a:gd name="connsiteY1" fmla="*/ 1738763 h 1738794"/>
                <a:gd name="connsiteX2" fmla="*/ 6694 w 3139027"/>
                <a:gd name="connsiteY2" fmla="*/ 1106303 h 1738794"/>
                <a:gd name="connsiteX3" fmla="*/ 532474 w 3139027"/>
                <a:gd name="connsiteY3" fmla="*/ 786263 h 1738794"/>
                <a:gd name="connsiteX4" fmla="*/ 372454 w 3139027"/>
                <a:gd name="connsiteY4" fmla="*/ 397643 h 1738794"/>
                <a:gd name="connsiteX5" fmla="*/ 1149694 w 3139027"/>
                <a:gd name="connsiteY5" fmla="*/ 85223 h 1738794"/>
                <a:gd name="connsiteX6" fmla="*/ 2818474 w 3139027"/>
                <a:gd name="connsiteY6" fmla="*/ 138564 h 1738794"/>
                <a:gd name="connsiteX7" fmla="*/ 2970874 w 3139027"/>
                <a:gd name="connsiteY7" fmla="*/ 1129163 h 1738794"/>
                <a:gd name="connsiteX0" fmla="*/ 2970874 w 3237073"/>
                <a:gd name="connsiteY0" fmla="*/ 1063889 h 1673518"/>
                <a:gd name="connsiteX1" fmla="*/ 966814 w 3237073"/>
                <a:gd name="connsiteY1" fmla="*/ 1673489 h 1673518"/>
                <a:gd name="connsiteX2" fmla="*/ 6694 w 3237073"/>
                <a:gd name="connsiteY2" fmla="*/ 1041029 h 1673518"/>
                <a:gd name="connsiteX3" fmla="*/ 532474 w 3237073"/>
                <a:gd name="connsiteY3" fmla="*/ 720989 h 1673518"/>
                <a:gd name="connsiteX4" fmla="*/ 372454 w 3237073"/>
                <a:gd name="connsiteY4" fmla="*/ 332369 h 1673518"/>
                <a:gd name="connsiteX5" fmla="*/ 1149694 w 3237073"/>
                <a:gd name="connsiteY5" fmla="*/ 19949 h 1673518"/>
                <a:gd name="connsiteX6" fmla="*/ 3016594 w 3237073"/>
                <a:gd name="connsiteY6" fmla="*/ 195210 h 1673518"/>
                <a:gd name="connsiteX7" fmla="*/ 2970874 w 3237073"/>
                <a:gd name="connsiteY7" fmla="*/ 1063889 h 1673518"/>
                <a:gd name="connsiteX0" fmla="*/ 2975218 w 3241417"/>
                <a:gd name="connsiteY0" fmla="*/ 1063889 h 1673518"/>
                <a:gd name="connsiteX1" fmla="*/ 971158 w 3241417"/>
                <a:gd name="connsiteY1" fmla="*/ 1673489 h 1673518"/>
                <a:gd name="connsiteX2" fmla="*/ 11038 w 3241417"/>
                <a:gd name="connsiteY2" fmla="*/ 1041029 h 1673518"/>
                <a:gd name="connsiteX3" fmla="*/ 445378 w 3241417"/>
                <a:gd name="connsiteY3" fmla="*/ 812429 h 1673518"/>
                <a:gd name="connsiteX4" fmla="*/ 376798 w 3241417"/>
                <a:gd name="connsiteY4" fmla="*/ 332369 h 1673518"/>
                <a:gd name="connsiteX5" fmla="*/ 1154038 w 3241417"/>
                <a:gd name="connsiteY5" fmla="*/ 19949 h 1673518"/>
                <a:gd name="connsiteX6" fmla="*/ 3020938 w 3241417"/>
                <a:gd name="connsiteY6" fmla="*/ 195210 h 1673518"/>
                <a:gd name="connsiteX7" fmla="*/ 2975218 w 3241417"/>
                <a:gd name="connsiteY7" fmla="*/ 1063889 h 1673518"/>
                <a:gd name="connsiteX0" fmla="*/ 2975066 w 3241265"/>
                <a:gd name="connsiteY0" fmla="*/ 1066135 h 1675764"/>
                <a:gd name="connsiteX1" fmla="*/ 971006 w 3241265"/>
                <a:gd name="connsiteY1" fmla="*/ 1675735 h 1675764"/>
                <a:gd name="connsiteX2" fmla="*/ 10886 w 3241265"/>
                <a:gd name="connsiteY2" fmla="*/ 1043275 h 1675764"/>
                <a:gd name="connsiteX3" fmla="*/ 445226 w 3241265"/>
                <a:gd name="connsiteY3" fmla="*/ 814675 h 1675764"/>
                <a:gd name="connsiteX4" fmla="*/ 330926 w 3241265"/>
                <a:gd name="connsiteY4" fmla="*/ 365095 h 1675764"/>
                <a:gd name="connsiteX5" fmla="*/ 1153886 w 3241265"/>
                <a:gd name="connsiteY5" fmla="*/ 22195 h 1675764"/>
                <a:gd name="connsiteX6" fmla="*/ 3020786 w 3241265"/>
                <a:gd name="connsiteY6" fmla="*/ 197456 h 1675764"/>
                <a:gd name="connsiteX7" fmla="*/ 2975066 w 3241265"/>
                <a:gd name="connsiteY7" fmla="*/ 1066135 h 1675764"/>
                <a:gd name="connsiteX0" fmla="*/ 2883626 w 3203218"/>
                <a:gd name="connsiteY0" fmla="*/ 1188055 h 1677266"/>
                <a:gd name="connsiteX1" fmla="*/ 971006 w 3203218"/>
                <a:gd name="connsiteY1" fmla="*/ 1675735 h 1677266"/>
                <a:gd name="connsiteX2" fmla="*/ 10886 w 3203218"/>
                <a:gd name="connsiteY2" fmla="*/ 1043275 h 1677266"/>
                <a:gd name="connsiteX3" fmla="*/ 445226 w 3203218"/>
                <a:gd name="connsiteY3" fmla="*/ 814675 h 1677266"/>
                <a:gd name="connsiteX4" fmla="*/ 330926 w 3203218"/>
                <a:gd name="connsiteY4" fmla="*/ 365095 h 1677266"/>
                <a:gd name="connsiteX5" fmla="*/ 1153886 w 3203218"/>
                <a:gd name="connsiteY5" fmla="*/ 22195 h 1677266"/>
                <a:gd name="connsiteX6" fmla="*/ 3020786 w 3203218"/>
                <a:gd name="connsiteY6" fmla="*/ 197456 h 1677266"/>
                <a:gd name="connsiteX7" fmla="*/ 2883626 w 3203218"/>
                <a:gd name="connsiteY7" fmla="*/ 1188055 h 1677266"/>
                <a:gd name="connsiteX0" fmla="*/ 2883626 w 3183891"/>
                <a:gd name="connsiteY0" fmla="*/ 1188055 h 1677664"/>
                <a:gd name="connsiteX1" fmla="*/ 971006 w 3183891"/>
                <a:gd name="connsiteY1" fmla="*/ 1675735 h 1677664"/>
                <a:gd name="connsiteX2" fmla="*/ 10886 w 3183891"/>
                <a:gd name="connsiteY2" fmla="*/ 1043275 h 1677664"/>
                <a:gd name="connsiteX3" fmla="*/ 445226 w 3183891"/>
                <a:gd name="connsiteY3" fmla="*/ 814675 h 1677664"/>
                <a:gd name="connsiteX4" fmla="*/ 330926 w 3183891"/>
                <a:gd name="connsiteY4" fmla="*/ 365095 h 1677664"/>
                <a:gd name="connsiteX5" fmla="*/ 1153886 w 3183891"/>
                <a:gd name="connsiteY5" fmla="*/ 22195 h 1677664"/>
                <a:gd name="connsiteX6" fmla="*/ 3020786 w 3183891"/>
                <a:gd name="connsiteY6" fmla="*/ 197456 h 1677664"/>
                <a:gd name="connsiteX7" fmla="*/ 2883626 w 3183891"/>
                <a:gd name="connsiteY7" fmla="*/ 1188055 h 1677664"/>
                <a:gd name="connsiteX0" fmla="*/ 2883626 w 3147231"/>
                <a:gd name="connsiteY0" fmla="*/ 1188055 h 1677664"/>
                <a:gd name="connsiteX1" fmla="*/ 971006 w 3147231"/>
                <a:gd name="connsiteY1" fmla="*/ 1675735 h 1677664"/>
                <a:gd name="connsiteX2" fmla="*/ 10886 w 3147231"/>
                <a:gd name="connsiteY2" fmla="*/ 1043275 h 1677664"/>
                <a:gd name="connsiteX3" fmla="*/ 445226 w 3147231"/>
                <a:gd name="connsiteY3" fmla="*/ 814675 h 1677664"/>
                <a:gd name="connsiteX4" fmla="*/ 330926 w 3147231"/>
                <a:gd name="connsiteY4" fmla="*/ 365095 h 1677664"/>
                <a:gd name="connsiteX5" fmla="*/ 1153886 w 3147231"/>
                <a:gd name="connsiteY5" fmla="*/ 22195 h 1677664"/>
                <a:gd name="connsiteX6" fmla="*/ 3020786 w 3147231"/>
                <a:gd name="connsiteY6" fmla="*/ 197456 h 1677664"/>
                <a:gd name="connsiteX7" fmla="*/ 2883626 w 3147231"/>
                <a:gd name="connsiteY7" fmla="*/ 1188055 h 1677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7231" h="1677664">
                  <a:moveTo>
                    <a:pt x="2883626" y="1188055"/>
                  </a:moveTo>
                  <a:cubicBezTo>
                    <a:pt x="2610576" y="1495395"/>
                    <a:pt x="1449796" y="1699865"/>
                    <a:pt x="971006" y="1675735"/>
                  </a:cubicBezTo>
                  <a:cubicBezTo>
                    <a:pt x="492216" y="1651605"/>
                    <a:pt x="98516" y="1186785"/>
                    <a:pt x="10886" y="1043275"/>
                  </a:cubicBezTo>
                  <a:cubicBezTo>
                    <a:pt x="-76744" y="899765"/>
                    <a:pt x="391886" y="927705"/>
                    <a:pt x="445226" y="814675"/>
                  </a:cubicBezTo>
                  <a:cubicBezTo>
                    <a:pt x="498566" y="701645"/>
                    <a:pt x="720816" y="462885"/>
                    <a:pt x="330926" y="365095"/>
                  </a:cubicBezTo>
                  <a:cubicBezTo>
                    <a:pt x="-58964" y="267305"/>
                    <a:pt x="705576" y="50135"/>
                    <a:pt x="1153886" y="22195"/>
                  </a:cubicBezTo>
                  <a:cubicBezTo>
                    <a:pt x="1602196" y="-5745"/>
                    <a:pt x="2729956" y="-50194"/>
                    <a:pt x="3020786" y="197456"/>
                  </a:cubicBezTo>
                  <a:cubicBezTo>
                    <a:pt x="3243036" y="704186"/>
                    <a:pt x="3156676" y="880715"/>
                    <a:pt x="2883626" y="1188055"/>
                  </a:cubicBezTo>
                  <a:close/>
                </a:path>
              </a:pathLst>
            </a:custGeom>
            <a:solidFill>
              <a:srgbClr val="FF0000">
                <a:alpha val="5000"/>
              </a:srgbClr>
            </a:solidFill>
            <a:ln w="1270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Rettangolo arrotondato 12"/>
            <p:cNvSpPr/>
            <p:nvPr/>
          </p:nvSpPr>
          <p:spPr>
            <a:xfrm>
              <a:off x="6514647" y="40607"/>
              <a:ext cx="1008000" cy="288000"/>
            </a:xfrm>
            <a:prstGeom prst="roundRect">
              <a:avLst/>
            </a:prstGeom>
            <a:solidFill>
              <a:srgbClr val="AC0000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NRENs</a:t>
              </a:r>
            </a:p>
          </p:txBody>
        </p:sp>
        <p:sp>
          <p:nvSpPr>
            <p:cNvPr id="11" name="Rettangolo arrotondato 10"/>
            <p:cNvSpPr/>
            <p:nvPr/>
          </p:nvSpPr>
          <p:spPr>
            <a:xfrm>
              <a:off x="3911698" y="54623"/>
              <a:ext cx="1440000" cy="288000"/>
            </a:xfrm>
            <a:prstGeom prst="roundRect">
              <a:avLst/>
            </a:prstGeom>
            <a:solidFill>
              <a:srgbClr val="A8A400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HEP &amp; Physics</a:t>
              </a:r>
            </a:p>
          </p:txBody>
        </p:sp>
        <p:sp>
          <p:nvSpPr>
            <p:cNvPr id="14" name="Figura a mano libera 13"/>
            <p:cNvSpPr/>
            <p:nvPr/>
          </p:nvSpPr>
          <p:spPr>
            <a:xfrm>
              <a:off x="3489697" y="2602766"/>
              <a:ext cx="3185521" cy="1650708"/>
            </a:xfrm>
            <a:custGeom>
              <a:avLst/>
              <a:gdLst>
                <a:gd name="connsiteX0" fmla="*/ 255576 w 3400008"/>
                <a:gd name="connsiteY0" fmla="*/ 460274 h 1778857"/>
                <a:gd name="connsiteX1" fmla="*/ 1589076 w 3400008"/>
                <a:gd name="connsiteY1" fmla="*/ 3074 h 1778857"/>
                <a:gd name="connsiteX2" fmla="*/ 2678736 w 3400008"/>
                <a:gd name="connsiteY2" fmla="*/ 285014 h 1778857"/>
                <a:gd name="connsiteX3" fmla="*/ 2252016 w 3400008"/>
                <a:gd name="connsiteY3" fmla="*/ 757454 h 1778857"/>
                <a:gd name="connsiteX4" fmla="*/ 2815896 w 3400008"/>
                <a:gd name="connsiteY4" fmla="*/ 1107974 h 1778857"/>
                <a:gd name="connsiteX5" fmla="*/ 3341676 w 3400008"/>
                <a:gd name="connsiteY5" fmla="*/ 1534694 h 1778857"/>
                <a:gd name="connsiteX6" fmla="*/ 1352856 w 3400008"/>
                <a:gd name="connsiteY6" fmla="*/ 1748054 h 1778857"/>
                <a:gd name="connsiteX7" fmla="*/ 95556 w 3400008"/>
                <a:gd name="connsiteY7" fmla="*/ 1633754 h 1778857"/>
                <a:gd name="connsiteX8" fmla="*/ 255576 w 3400008"/>
                <a:gd name="connsiteY8" fmla="*/ 460274 h 1778857"/>
                <a:gd name="connsiteX0" fmla="*/ 161583 w 3306015"/>
                <a:gd name="connsiteY0" fmla="*/ 460274 h 1778857"/>
                <a:gd name="connsiteX1" fmla="*/ 1495083 w 3306015"/>
                <a:gd name="connsiteY1" fmla="*/ 3074 h 1778857"/>
                <a:gd name="connsiteX2" fmla="*/ 2584743 w 3306015"/>
                <a:gd name="connsiteY2" fmla="*/ 285014 h 1778857"/>
                <a:gd name="connsiteX3" fmla="*/ 2158023 w 3306015"/>
                <a:gd name="connsiteY3" fmla="*/ 757454 h 1778857"/>
                <a:gd name="connsiteX4" fmla="*/ 2721903 w 3306015"/>
                <a:gd name="connsiteY4" fmla="*/ 1107974 h 1778857"/>
                <a:gd name="connsiteX5" fmla="*/ 3247683 w 3306015"/>
                <a:gd name="connsiteY5" fmla="*/ 1534694 h 1778857"/>
                <a:gd name="connsiteX6" fmla="*/ 1258863 w 3306015"/>
                <a:gd name="connsiteY6" fmla="*/ 1748054 h 1778857"/>
                <a:gd name="connsiteX7" fmla="*/ 144438 w 3306015"/>
                <a:gd name="connsiteY7" fmla="*/ 1633754 h 1778857"/>
                <a:gd name="connsiteX8" fmla="*/ 161583 w 3306015"/>
                <a:gd name="connsiteY8" fmla="*/ 460274 h 1778857"/>
                <a:gd name="connsiteX0" fmla="*/ 161583 w 3306015"/>
                <a:gd name="connsiteY0" fmla="*/ 464463 h 1783046"/>
                <a:gd name="connsiteX1" fmla="*/ 1495083 w 3306015"/>
                <a:gd name="connsiteY1" fmla="*/ 7263 h 1783046"/>
                <a:gd name="connsiteX2" fmla="*/ 2584743 w 3306015"/>
                <a:gd name="connsiteY2" fmla="*/ 289203 h 1783046"/>
                <a:gd name="connsiteX3" fmla="*/ 2158023 w 3306015"/>
                <a:gd name="connsiteY3" fmla="*/ 761643 h 1783046"/>
                <a:gd name="connsiteX4" fmla="*/ 2721903 w 3306015"/>
                <a:gd name="connsiteY4" fmla="*/ 1112163 h 1783046"/>
                <a:gd name="connsiteX5" fmla="*/ 3247683 w 3306015"/>
                <a:gd name="connsiteY5" fmla="*/ 1538883 h 1783046"/>
                <a:gd name="connsiteX6" fmla="*/ 1258863 w 3306015"/>
                <a:gd name="connsiteY6" fmla="*/ 1752243 h 1783046"/>
                <a:gd name="connsiteX7" fmla="*/ 144438 w 3306015"/>
                <a:gd name="connsiteY7" fmla="*/ 1637943 h 1783046"/>
                <a:gd name="connsiteX8" fmla="*/ 161583 w 3306015"/>
                <a:gd name="connsiteY8" fmla="*/ 464463 h 1783046"/>
                <a:gd name="connsiteX0" fmla="*/ 161583 w 3305355"/>
                <a:gd name="connsiteY0" fmla="*/ 460482 h 1779065"/>
                <a:gd name="connsiteX1" fmla="*/ 1495083 w 3305355"/>
                <a:gd name="connsiteY1" fmla="*/ 3282 h 1779065"/>
                <a:gd name="connsiteX2" fmla="*/ 2584743 w 3305355"/>
                <a:gd name="connsiteY2" fmla="*/ 285222 h 1779065"/>
                <a:gd name="connsiteX3" fmla="*/ 2215173 w 3305355"/>
                <a:gd name="connsiteY3" fmla="*/ 840212 h 1779065"/>
                <a:gd name="connsiteX4" fmla="*/ 2721903 w 3305355"/>
                <a:gd name="connsiteY4" fmla="*/ 1108182 h 1779065"/>
                <a:gd name="connsiteX5" fmla="*/ 3247683 w 3305355"/>
                <a:gd name="connsiteY5" fmla="*/ 1534902 h 1779065"/>
                <a:gd name="connsiteX6" fmla="*/ 1258863 w 3305355"/>
                <a:gd name="connsiteY6" fmla="*/ 1748262 h 1779065"/>
                <a:gd name="connsiteX7" fmla="*/ 144438 w 3305355"/>
                <a:gd name="connsiteY7" fmla="*/ 1633962 h 1779065"/>
                <a:gd name="connsiteX8" fmla="*/ 161583 w 3305355"/>
                <a:gd name="connsiteY8" fmla="*/ 460482 h 1779065"/>
                <a:gd name="connsiteX0" fmla="*/ 161583 w 3305355"/>
                <a:gd name="connsiteY0" fmla="*/ 460482 h 1779065"/>
                <a:gd name="connsiteX1" fmla="*/ 1495083 w 3305355"/>
                <a:gd name="connsiteY1" fmla="*/ 3282 h 1779065"/>
                <a:gd name="connsiteX2" fmla="*/ 2584743 w 3305355"/>
                <a:gd name="connsiteY2" fmla="*/ 285222 h 1779065"/>
                <a:gd name="connsiteX3" fmla="*/ 2215173 w 3305355"/>
                <a:gd name="connsiteY3" fmla="*/ 840212 h 1779065"/>
                <a:gd name="connsiteX4" fmla="*/ 2721903 w 3305355"/>
                <a:gd name="connsiteY4" fmla="*/ 1108182 h 1779065"/>
                <a:gd name="connsiteX5" fmla="*/ 3247683 w 3305355"/>
                <a:gd name="connsiteY5" fmla="*/ 1534902 h 1779065"/>
                <a:gd name="connsiteX6" fmla="*/ 1258863 w 3305355"/>
                <a:gd name="connsiteY6" fmla="*/ 1748262 h 1779065"/>
                <a:gd name="connsiteX7" fmla="*/ 144438 w 3305355"/>
                <a:gd name="connsiteY7" fmla="*/ 1633962 h 1779065"/>
                <a:gd name="connsiteX8" fmla="*/ 161583 w 3305355"/>
                <a:gd name="connsiteY8" fmla="*/ 460482 h 1779065"/>
                <a:gd name="connsiteX0" fmla="*/ 161583 w 3308333"/>
                <a:gd name="connsiteY0" fmla="*/ 460482 h 1779065"/>
                <a:gd name="connsiteX1" fmla="*/ 1495083 w 3308333"/>
                <a:gd name="connsiteY1" fmla="*/ 3282 h 1779065"/>
                <a:gd name="connsiteX2" fmla="*/ 2584743 w 3308333"/>
                <a:gd name="connsiteY2" fmla="*/ 285222 h 1779065"/>
                <a:gd name="connsiteX3" fmla="*/ 2215173 w 3308333"/>
                <a:gd name="connsiteY3" fmla="*/ 840212 h 1779065"/>
                <a:gd name="connsiteX4" fmla="*/ 2744128 w 3308333"/>
                <a:gd name="connsiteY4" fmla="*/ 1111357 h 1779065"/>
                <a:gd name="connsiteX5" fmla="*/ 3247683 w 3308333"/>
                <a:gd name="connsiteY5" fmla="*/ 1534902 h 1779065"/>
                <a:gd name="connsiteX6" fmla="*/ 1258863 w 3308333"/>
                <a:gd name="connsiteY6" fmla="*/ 1748262 h 1779065"/>
                <a:gd name="connsiteX7" fmla="*/ 144438 w 3308333"/>
                <a:gd name="connsiteY7" fmla="*/ 1633962 h 1779065"/>
                <a:gd name="connsiteX8" fmla="*/ 161583 w 3308333"/>
                <a:gd name="connsiteY8" fmla="*/ 460482 h 1779065"/>
                <a:gd name="connsiteX0" fmla="*/ 161583 w 3278758"/>
                <a:gd name="connsiteY0" fmla="*/ 460482 h 1779065"/>
                <a:gd name="connsiteX1" fmla="*/ 1495083 w 3278758"/>
                <a:gd name="connsiteY1" fmla="*/ 3282 h 1779065"/>
                <a:gd name="connsiteX2" fmla="*/ 2584743 w 3278758"/>
                <a:gd name="connsiteY2" fmla="*/ 285222 h 1779065"/>
                <a:gd name="connsiteX3" fmla="*/ 2215173 w 3278758"/>
                <a:gd name="connsiteY3" fmla="*/ 840212 h 1779065"/>
                <a:gd name="connsiteX4" fmla="*/ 2744128 w 3278758"/>
                <a:gd name="connsiteY4" fmla="*/ 1111357 h 1779065"/>
                <a:gd name="connsiteX5" fmla="*/ 3215933 w 3278758"/>
                <a:gd name="connsiteY5" fmla="*/ 1607927 h 1779065"/>
                <a:gd name="connsiteX6" fmla="*/ 1258863 w 3278758"/>
                <a:gd name="connsiteY6" fmla="*/ 1748262 h 1779065"/>
                <a:gd name="connsiteX7" fmla="*/ 144438 w 3278758"/>
                <a:gd name="connsiteY7" fmla="*/ 1633962 h 1779065"/>
                <a:gd name="connsiteX8" fmla="*/ 161583 w 3278758"/>
                <a:gd name="connsiteY8" fmla="*/ 460482 h 1779065"/>
                <a:gd name="connsiteX0" fmla="*/ 161583 w 3282527"/>
                <a:gd name="connsiteY0" fmla="*/ 460482 h 1779065"/>
                <a:gd name="connsiteX1" fmla="*/ 1495083 w 3282527"/>
                <a:gd name="connsiteY1" fmla="*/ 3282 h 1779065"/>
                <a:gd name="connsiteX2" fmla="*/ 2584743 w 3282527"/>
                <a:gd name="connsiteY2" fmla="*/ 285222 h 1779065"/>
                <a:gd name="connsiteX3" fmla="*/ 2215173 w 3282527"/>
                <a:gd name="connsiteY3" fmla="*/ 840212 h 1779065"/>
                <a:gd name="connsiteX4" fmla="*/ 2769528 w 3282527"/>
                <a:gd name="connsiteY4" fmla="*/ 1073257 h 1779065"/>
                <a:gd name="connsiteX5" fmla="*/ 3215933 w 3282527"/>
                <a:gd name="connsiteY5" fmla="*/ 1607927 h 1779065"/>
                <a:gd name="connsiteX6" fmla="*/ 1258863 w 3282527"/>
                <a:gd name="connsiteY6" fmla="*/ 1748262 h 1779065"/>
                <a:gd name="connsiteX7" fmla="*/ 144438 w 3282527"/>
                <a:gd name="connsiteY7" fmla="*/ 1633962 h 1779065"/>
                <a:gd name="connsiteX8" fmla="*/ 161583 w 3282527"/>
                <a:gd name="connsiteY8" fmla="*/ 460482 h 1779065"/>
                <a:gd name="connsiteX0" fmla="*/ 161386 w 3282526"/>
                <a:gd name="connsiteY0" fmla="*/ 460482 h 1749239"/>
                <a:gd name="connsiteX1" fmla="*/ 1494886 w 3282526"/>
                <a:gd name="connsiteY1" fmla="*/ 3282 h 1749239"/>
                <a:gd name="connsiteX2" fmla="*/ 2584546 w 3282526"/>
                <a:gd name="connsiteY2" fmla="*/ 285222 h 1749239"/>
                <a:gd name="connsiteX3" fmla="*/ 2214976 w 3282526"/>
                <a:gd name="connsiteY3" fmla="*/ 840212 h 1749239"/>
                <a:gd name="connsiteX4" fmla="*/ 2769331 w 3282526"/>
                <a:gd name="connsiteY4" fmla="*/ 1073257 h 1749239"/>
                <a:gd name="connsiteX5" fmla="*/ 3215736 w 3282526"/>
                <a:gd name="connsiteY5" fmla="*/ 1607927 h 1749239"/>
                <a:gd name="connsiteX6" fmla="*/ 1255491 w 3282526"/>
                <a:gd name="connsiteY6" fmla="*/ 1694287 h 1749239"/>
                <a:gd name="connsiteX7" fmla="*/ 144241 w 3282526"/>
                <a:gd name="connsiteY7" fmla="*/ 1633962 h 1749239"/>
                <a:gd name="connsiteX8" fmla="*/ 161386 w 3282526"/>
                <a:gd name="connsiteY8" fmla="*/ 460482 h 1749239"/>
                <a:gd name="connsiteX0" fmla="*/ 234427 w 3355567"/>
                <a:gd name="connsiteY0" fmla="*/ 460482 h 1717231"/>
                <a:gd name="connsiteX1" fmla="*/ 1567927 w 3355567"/>
                <a:gd name="connsiteY1" fmla="*/ 3282 h 1717231"/>
                <a:gd name="connsiteX2" fmla="*/ 2657587 w 3355567"/>
                <a:gd name="connsiteY2" fmla="*/ 285222 h 1717231"/>
                <a:gd name="connsiteX3" fmla="*/ 2288017 w 3355567"/>
                <a:gd name="connsiteY3" fmla="*/ 840212 h 1717231"/>
                <a:gd name="connsiteX4" fmla="*/ 2842372 w 3355567"/>
                <a:gd name="connsiteY4" fmla="*/ 1073257 h 1717231"/>
                <a:gd name="connsiteX5" fmla="*/ 3288777 w 3355567"/>
                <a:gd name="connsiteY5" fmla="*/ 1607927 h 1717231"/>
                <a:gd name="connsiteX6" fmla="*/ 1328532 w 3355567"/>
                <a:gd name="connsiteY6" fmla="*/ 1694287 h 1717231"/>
                <a:gd name="connsiteX7" fmla="*/ 102982 w 3355567"/>
                <a:gd name="connsiteY7" fmla="*/ 1570462 h 1717231"/>
                <a:gd name="connsiteX8" fmla="*/ 234427 w 3355567"/>
                <a:gd name="connsiteY8" fmla="*/ 460482 h 1717231"/>
                <a:gd name="connsiteX0" fmla="*/ 185161 w 3306301"/>
                <a:gd name="connsiteY0" fmla="*/ 460482 h 1732418"/>
                <a:gd name="connsiteX1" fmla="*/ 1518661 w 3306301"/>
                <a:gd name="connsiteY1" fmla="*/ 3282 h 1732418"/>
                <a:gd name="connsiteX2" fmla="*/ 2608321 w 3306301"/>
                <a:gd name="connsiteY2" fmla="*/ 285222 h 1732418"/>
                <a:gd name="connsiteX3" fmla="*/ 2238751 w 3306301"/>
                <a:gd name="connsiteY3" fmla="*/ 840212 h 1732418"/>
                <a:gd name="connsiteX4" fmla="*/ 2793106 w 3306301"/>
                <a:gd name="connsiteY4" fmla="*/ 1073257 h 1732418"/>
                <a:gd name="connsiteX5" fmla="*/ 3239511 w 3306301"/>
                <a:gd name="connsiteY5" fmla="*/ 1607927 h 1732418"/>
                <a:gd name="connsiteX6" fmla="*/ 1279266 w 3306301"/>
                <a:gd name="connsiteY6" fmla="*/ 1694287 h 1732418"/>
                <a:gd name="connsiteX7" fmla="*/ 53716 w 3306301"/>
                <a:gd name="connsiteY7" fmla="*/ 1570462 h 1732418"/>
                <a:gd name="connsiteX8" fmla="*/ 185161 w 3306301"/>
                <a:gd name="connsiteY8" fmla="*/ 460482 h 1732418"/>
                <a:gd name="connsiteX0" fmla="*/ 185161 w 3306301"/>
                <a:gd name="connsiteY0" fmla="*/ 462981 h 1734917"/>
                <a:gd name="connsiteX1" fmla="*/ 1518661 w 3306301"/>
                <a:gd name="connsiteY1" fmla="*/ 5781 h 1734917"/>
                <a:gd name="connsiteX2" fmla="*/ 2608321 w 3306301"/>
                <a:gd name="connsiteY2" fmla="*/ 287721 h 1734917"/>
                <a:gd name="connsiteX3" fmla="*/ 2238751 w 3306301"/>
                <a:gd name="connsiteY3" fmla="*/ 842711 h 1734917"/>
                <a:gd name="connsiteX4" fmla="*/ 2793106 w 3306301"/>
                <a:gd name="connsiteY4" fmla="*/ 1075756 h 1734917"/>
                <a:gd name="connsiteX5" fmla="*/ 3239511 w 3306301"/>
                <a:gd name="connsiteY5" fmla="*/ 1610426 h 1734917"/>
                <a:gd name="connsiteX6" fmla="*/ 1279266 w 3306301"/>
                <a:gd name="connsiteY6" fmla="*/ 1696786 h 1734917"/>
                <a:gd name="connsiteX7" fmla="*/ 53716 w 3306301"/>
                <a:gd name="connsiteY7" fmla="*/ 1572961 h 1734917"/>
                <a:gd name="connsiteX8" fmla="*/ 185161 w 3306301"/>
                <a:gd name="connsiteY8" fmla="*/ 462981 h 1734917"/>
                <a:gd name="connsiteX0" fmla="*/ 203447 w 3324587"/>
                <a:gd name="connsiteY0" fmla="*/ 462981 h 1705204"/>
                <a:gd name="connsiteX1" fmla="*/ 1536947 w 3324587"/>
                <a:gd name="connsiteY1" fmla="*/ 5781 h 1705204"/>
                <a:gd name="connsiteX2" fmla="*/ 2626607 w 3324587"/>
                <a:gd name="connsiteY2" fmla="*/ 287721 h 1705204"/>
                <a:gd name="connsiteX3" fmla="*/ 2257037 w 3324587"/>
                <a:gd name="connsiteY3" fmla="*/ 842711 h 1705204"/>
                <a:gd name="connsiteX4" fmla="*/ 2811392 w 3324587"/>
                <a:gd name="connsiteY4" fmla="*/ 1075756 h 1705204"/>
                <a:gd name="connsiteX5" fmla="*/ 3257797 w 3324587"/>
                <a:gd name="connsiteY5" fmla="*/ 1610426 h 1705204"/>
                <a:gd name="connsiteX6" fmla="*/ 1297552 w 3324587"/>
                <a:gd name="connsiteY6" fmla="*/ 1696786 h 1705204"/>
                <a:gd name="connsiteX7" fmla="*/ 72002 w 3324587"/>
                <a:gd name="connsiteY7" fmla="*/ 1572961 h 1705204"/>
                <a:gd name="connsiteX8" fmla="*/ 150337 w 3324587"/>
                <a:gd name="connsiteY8" fmla="*/ 814017 h 1705204"/>
                <a:gd name="connsiteX9" fmla="*/ 203447 w 3324587"/>
                <a:gd name="connsiteY9" fmla="*/ 462981 h 1705204"/>
                <a:gd name="connsiteX0" fmla="*/ 369415 w 3324587"/>
                <a:gd name="connsiteY0" fmla="*/ 236186 h 1699808"/>
                <a:gd name="connsiteX1" fmla="*/ 1536947 w 3324587"/>
                <a:gd name="connsiteY1" fmla="*/ 385 h 1699808"/>
                <a:gd name="connsiteX2" fmla="*/ 2626607 w 3324587"/>
                <a:gd name="connsiteY2" fmla="*/ 282325 h 1699808"/>
                <a:gd name="connsiteX3" fmla="*/ 2257037 w 3324587"/>
                <a:gd name="connsiteY3" fmla="*/ 837315 h 1699808"/>
                <a:gd name="connsiteX4" fmla="*/ 2811392 w 3324587"/>
                <a:gd name="connsiteY4" fmla="*/ 1070360 h 1699808"/>
                <a:gd name="connsiteX5" fmla="*/ 3257797 w 3324587"/>
                <a:gd name="connsiteY5" fmla="*/ 1605030 h 1699808"/>
                <a:gd name="connsiteX6" fmla="*/ 1297552 w 3324587"/>
                <a:gd name="connsiteY6" fmla="*/ 1691390 h 1699808"/>
                <a:gd name="connsiteX7" fmla="*/ 72002 w 3324587"/>
                <a:gd name="connsiteY7" fmla="*/ 1567565 h 1699808"/>
                <a:gd name="connsiteX8" fmla="*/ 150337 w 3324587"/>
                <a:gd name="connsiteY8" fmla="*/ 808621 h 1699808"/>
                <a:gd name="connsiteX9" fmla="*/ 369415 w 3324587"/>
                <a:gd name="connsiteY9" fmla="*/ 236186 h 1699808"/>
                <a:gd name="connsiteX0" fmla="*/ 369415 w 3324587"/>
                <a:gd name="connsiteY0" fmla="*/ 304182 h 1767804"/>
                <a:gd name="connsiteX1" fmla="*/ 2001658 w 3324587"/>
                <a:gd name="connsiteY1" fmla="*/ 258 h 1767804"/>
                <a:gd name="connsiteX2" fmla="*/ 2626607 w 3324587"/>
                <a:gd name="connsiteY2" fmla="*/ 350321 h 1767804"/>
                <a:gd name="connsiteX3" fmla="*/ 2257037 w 3324587"/>
                <a:gd name="connsiteY3" fmla="*/ 905311 h 1767804"/>
                <a:gd name="connsiteX4" fmla="*/ 2811392 w 3324587"/>
                <a:gd name="connsiteY4" fmla="*/ 1138356 h 1767804"/>
                <a:gd name="connsiteX5" fmla="*/ 3257797 w 3324587"/>
                <a:gd name="connsiteY5" fmla="*/ 1673026 h 1767804"/>
                <a:gd name="connsiteX6" fmla="*/ 1297552 w 3324587"/>
                <a:gd name="connsiteY6" fmla="*/ 1759386 h 1767804"/>
                <a:gd name="connsiteX7" fmla="*/ 72002 w 3324587"/>
                <a:gd name="connsiteY7" fmla="*/ 1635561 h 1767804"/>
                <a:gd name="connsiteX8" fmla="*/ 150337 w 3324587"/>
                <a:gd name="connsiteY8" fmla="*/ 876617 h 1767804"/>
                <a:gd name="connsiteX9" fmla="*/ 369415 w 3324587"/>
                <a:gd name="connsiteY9" fmla="*/ 304182 h 1767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24587" h="1767804">
                  <a:moveTo>
                    <a:pt x="369415" y="304182"/>
                  </a:moveTo>
                  <a:cubicBezTo>
                    <a:pt x="677968" y="158122"/>
                    <a:pt x="1625459" y="-7432"/>
                    <a:pt x="2001658" y="258"/>
                  </a:cubicBezTo>
                  <a:cubicBezTo>
                    <a:pt x="2377857" y="7948"/>
                    <a:pt x="2584044" y="199479"/>
                    <a:pt x="2626607" y="350321"/>
                  </a:cubicBezTo>
                  <a:cubicBezTo>
                    <a:pt x="2669170" y="501163"/>
                    <a:pt x="2226240" y="773972"/>
                    <a:pt x="2257037" y="905311"/>
                  </a:cubicBezTo>
                  <a:cubicBezTo>
                    <a:pt x="2287834" y="1036650"/>
                    <a:pt x="2644599" y="1010404"/>
                    <a:pt x="2811392" y="1138356"/>
                  </a:cubicBezTo>
                  <a:cubicBezTo>
                    <a:pt x="2978185" y="1266308"/>
                    <a:pt x="3510104" y="1569521"/>
                    <a:pt x="3257797" y="1673026"/>
                  </a:cubicBezTo>
                  <a:cubicBezTo>
                    <a:pt x="3005490" y="1776531"/>
                    <a:pt x="1838572" y="1742876"/>
                    <a:pt x="1297552" y="1759386"/>
                  </a:cubicBezTo>
                  <a:cubicBezTo>
                    <a:pt x="756532" y="1775896"/>
                    <a:pt x="263205" y="1782689"/>
                    <a:pt x="72002" y="1635561"/>
                  </a:cubicBezTo>
                  <a:cubicBezTo>
                    <a:pt x="-119201" y="1488433"/>
                    <a:pt x="128430" y="1061613"/>
                    <a:pt x="150337" y="876617"/>
                  </a:cubicBezTo>
                  <a:cubicBezTo>
                    <a:pt x="172244" y="691621"/>
                    <a:pt x="60862" y="450242"/>
                    <a:pt x="369415" y="304182"/>
                  </a:cubicBezTo>
                  <a:close/>
                </a:path>
              </a:pathLst>
            </a:custGeom>
            <a:solidFill>
              <a:srgbClr val="92D050">
                <a:alpha val="5000"/>
              </a:srgbClr>
            </a:solidFill>
            <a:ln w="12700">
              <a:solidFill>
                <a:srgbClr val="92D05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Rettangolo arrotondato 15"/>
            <p:cNvSpPr/>
            <p:nvPr/>
          </p:nvSpPr>
          <p:spPr>
            <a:xfrm>
              <a:off x="4221925" y="4200750"/>
              <a:ext cx="1440000" cy="288000"/>
            </a:xfrm>
            <a:prstGeom prst="roundRect">
              <a:avLst/>
            </a:prstGeom>
            <a:solidFill>
              <a:srgbClr val="5F944E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Universities</a:t>
              </a:r>
            </a:p>
          </p:txBody>
        </p:sp>
        <p:sp>
          <p:nvSpPr>
            <p:cNvPr id="19" name="Figura a mano libera 18"/>
            <p:cNvSpPr/>
            <p:nvPr/>
          </p:nvSpPr>
          <p:spPr>
            <a:xfrm>
              <a:off x="5663330" y="2372848"/>
              <a:ext cx="3205617" cy="1970200"/>
            </a:xfrm>
            <a:custGeom>
              <a:avLst/>
              <a:gdLst>
                <a:gd name="connsiteX0" fmla="*/ 255576 w 3400008"/>
                <a:gd name="connsiteY0" fmla="*/ 460274 h 1778857"/>
                <a:gd name="connsiteX1" fmla="*/ 1589076 w 3400008"/>
                <a:gd name="connsiteY1" fmla="*/ 3074 h 1778857"/>
                <a:gd name="connsiteX2" fmla="*/ 2678736 w 3400008"/>
                <a:gd name="connsiteY2" fmla="*/ 285014 h 1778857"/>
                <a:gd name="connsiteX3" fmla="*/ 2252016 w 3400008"/>
                <a:gd name="connsiteY3" fmla="*/ 757454 h 1778857"/>
                <a:gd name="connsiteX4" fmla="*/ 2815896 w 3400008"/>
                <a:gd name="connsiteY4" fmla="*/ 1107974 h 1778857"/>
                <a:gd name="connsiteX5" fmla="*/ 3341676 w 3400008"/>
                <a:gd name="connsiteY5" fmla="*/ 1534694 h 1778857"/>
                <a:gd name="connsiteX6" fmla="*/ 1352856 w 3400008"/>
                <a:gd name="connsiteY6" fmla="*/ 1748054 h 1778857"/>
                <a:gd name="connsiteX7" fmla="*/ 95556 w 3400008"/>
                <a:gd name="connsiteY7" fmla="*/ 1633754 h 1778857"/>
                <a:gd name="connsiteX8" fmla="*/ 255576 w 3400008"/>
                <a:gd name="connsiteY8" fmla="*/ 460274 h 1778857"/>
                <a:gd name="connsiteX0" fmla="*/ 161583 w 3306015"/>
                <a:gd name="connsiteY0" fmla="*/ 460274 h 1778857"/>
                <a:gd name="connsiteX1" fmla="*/ 1495083 w 3306015"/>
                <a:gd name="connsiteY1" fmla="*/ 3074 h 1778857"/>
                <a:gd name="connsiteX2" fmla="*/ 2584743 w 3306015"/>
                <a:gd name="connsiteY2" fmla="*/ 285014 h 1778857"/>
                <a:gd name="connsiteX3" fmla="*/ 2158023 w 3306015"/>
                <a:gd name="connsiteY3" fmla="*/ 757454 h 1778857"/>
                <a:gd name="connsiteX4" fmla="*/ 2721903 w 3306015"/>
                <a:gd name="connsiteY4" fmla="*/ 1107974 h 1778857"/>
                <a:gd name="connsiteX5" fmla="*/ 3247683 w 3306015"/>
                <a:gd name="connsiteY5" fmla="*/ 1534694 h 1778857"/>
                <a:gd name="connsiteX6" fmla="*/ 1258863 w 3306015"/>
                <a:gd name="connsiteY6" fmla="*/ 1748054 h 1778857"/>
                <a:gd name="connsiteX7" fmla="*/ 144438 w 3306015"/>
                <a:gd name="connsiteY7" fmla="*/ 1633754 h 1778857"/>
                <a:gd name="connsiteX8" fmla="*/ 161583 w 3306015"/>
                <a:gd name="connsiteY8" fmla="*/ 460274 h 1778857"/>
                <a:gd name="connsiteX0" fmla="*/ 161583 w 3306015"/>
                <a:gd name="connsiteY0" fmla="*/ 464463 h 1783046"/>
                <a:gd name="connsiteX1" fmla="*/ 1495083 w 3306015"/>
                <a:gd name="connsiteY1" fmla="*/ 7263 h 1783046"/>
                <a:gd name="connsiteX2" fmla="*/ 2584743 w 3306015"/>
                <a:gd name="connsiteY2" fmla="*/ 289203 h 1783046"/>
                <a:gd name="connsiteX3" fmla="*/ 2158023 w 3306015"/>
                <a:gd name="connsiteY3" fmla="*/ 761643 h 1783046"/>
                <a:gd name="connsiteX4" fmla="*/ 2721903 w 3306015"/>
                <a:gd name="connsiteY4" fmla="*/ 1112163 h 1783046"/>
                <a:gd name="connsiteX5" fmla="*/ 3247683 w 3306015"/>
                <a:gd name="connsiteY5" fmla="*/ 1538883 h 1783046"/>
                <a:gd name="connsiteX6" fmla="*/ 1258863 w 3306015"/>
                <a:gd name="connsiteY6" fmla="*/ 1752243 h 1783046"/>
                <a:gd name="connsiteX7" fmla="*/ 144438 w 3306015"/>
                <a:gd name="connsiteY7" fmla="*/ 1637943 h 1783046"/>
                <a:gd name="connsiteX8" fmla="*/ 161583 w 3306015"/>
                <a:gd name="connsiteY8" fmla="*/ 464463 h 1783046"/>
                <a:gd name="connsiteX0" fmla="*/ 161583 w 3305355"/>
                <a:gd name="connsiteY0" fmla="*/ 460482 h 1779065"/>
                <a:gd name="connsiteX1" fmla="*/ 1495083 w 3305355"/>
                <a:gd name="connsiteY1" fmla="*/ 3282 h 1779065"/>
                <a:gd name="connsiteX2" fmla="*/ 2584743 w 3305355"/>
                <a:gd name="connsiteY2" fmla="*/ 285222 h 1779065"/>
                <a:gd name="connsiteX3" fmla="*/ 2215173 w 3305355"/>
                <a:gd name="connsiteY3" fmla="*/ 840212 h 1779065"/>
                <a:gd name="connsiteX4" fmla="*/ 2721903 w 3305355"/>
                <a:gd name="connsiteY4" fmla="*/ 1108182 h 1779065"/>
                <a:gd name="connsiteX5" fmla="*/ 3247683 w 3305355"/>
                <a:gd name="connsiteY5" fmla="*/ 1534902 h 1779065"/>
                <a:gd name="connsiteX6" fmla="*/ 1258863 w 3305355"/>
                <a:gd name="connsiteY6" fmla="*/ 1748262 h 1779065"/>
                <a:gd name="connsiteX7" fmla="*/ 144438 w 3305355"/>
                <a:gd name="connsiteY7" fmla="*/ 1633962 h 1779065"/>
                <a:gd name="connsiteX8" fmla="*/ 161583 w 3305355"/>
                <a:gd name="connsiteY8" fmla="*/ 460482 h 1779065"/>
                <a:gd name="connsiteX0" fmla="*/ 161583 w 3305355"/>
                <a:gd name="connsiteY0" fmla="*/ 460482 h 1779065"/>
                <a:gd name="connsiteX1" fmla="*/ 1495083 w 3305355"/>
                <a:gd name="connsiteY1" fmla="*/ 3282 h 1779065"/>
                <a:gd name="connsiteX2" fmla="*/ 2584743 w 3305355"/>
                <a:gd name="connsiteY2" fmla="*/ 285222 h 1779065"/>
                <a:gd name="connsiteX3" fmla="*/ 2215173 w 3305355"/>
                <a:gd name="connsiteY3" fmla="*/ 840212 h 1779065"/>
                <a:gd name="connsiteX4" fmla="*/ 2721903 w 3305355"/>
                <a:gd name="connsiteY4" fmla="*/ 1108182 h 1779065"/>
                <a:gd name="connsiteX5" fmla="*/ 3247683 w 3305355"/>
                <a:gd name="connsiteY5" fmla="*/ 1534902 h 1779065"/>
                <a:gd name="connsiteX6" fmla="*/ 1258863 w 3305355"/>
                <a:gd name="connsiteY6" fmla="*/ 1748262 h 1779065"/>
                <a:gd name="connsiteX7" fmla="*/ 144438 w 3305355"/>
                <a:gd name="connsiteY7" fmla="*/ 1633962 h 1779065"/>
                <a:gd name="connsiteX8" fmla="*/ 161583 w 3305355"/>
                <a:gd name="connsiteY8" fmla="*/ 460482 h 1779065"/>
                <a:gd name="connsiteX0" fmla="*/ 161583 w 3308333"/>
                <a:gd name="connsiteY0" fmla="*/ 460482 h 1779065"/>
                <a:gd name="connsiteX1" fmla="*/ 1495083 w 3308333"/>
                <a:gd name="connsiteY1" fmla="*/ 3282 h 1779065"/>
                <a:gd name="connsiteX2" fmla="*/ 2584743 w 3308333"/>
                <a:gd name="connsiteY2" fmla="*/ 285222 h 1779065"/>
                <a:gd name="connsiteX3" fmla="*/ 2215173 w 3308333"/>
                <a:gd name="connsiteY3" fmla="*/ 840212 h 1779065"/>
                <a:gd name="connsiteX4" fmla="*/ 2744128 w 3308333"/>
                <a:gd name="connsiteY4" fmla="*/ 1111357 h 1779065"/>
                <a:gd name="connsiteX5" fmla="*/ 3247683 w 3308333"/>
                <a:gd name="connsiteY5" fmla="*/ 1534902 h 1779065"/>
                <a:gd name="connsiteX6" fmla="*/ 1258863 w 3308333"/>
                <a:gd name="connsiteY6" fmla="*/ 1748262 h 1779065"/>
                <a:gd name="connsiteX7" fmla="*/ 144438 w 3308333"/>
                <a:gd name="connsiteY7" fmla="*/ 1633962 h 1779065"/>
                <a:gd name="connsiteX8" fmla="*/ 161583 w 3308333"/>
                <a:gd name="connsiteY8" fmla="*/ 460482 h 1779065"/>
                <a:gd name="connsiteX0" fmla="*/ 161583 w 3278758"/>
                <a:gd name="connsiteY0" fmla="*/ 460482 h 1779065"/>
                <a:gd name="connsiteX1" fmla="*/ 1495083 w 3278758"/>
                <a:gd name="connsiteY1" fmla="*/ 3282 h 1779065"/>
                <a:gd name="connsiteX2" fmla="*/ 2584743 w 3278758"/>
                <a:gd name="connsiteY2" fmla="*/ 285222 h 1779065"/>
                <a:gd name="connsiteX3" fmla="*/ 2215173 w 3278758"/>
                <a:gd name="connsiteY3" fmla="*/ 840212 h 1779065"/>
                <a:gd name="connsiteX4" fmla="*/ 2744128 w 3278758"/>
                <a:gd name="connsiteY4" fmla="*/ 1111357 h 1779065"/>
                <a:gd name="connsiteX5" fmla="*/ 3215933 w 3278758"/>
                <a:gd name="connsiteY5" fmla="*/ 1607927 h 1779065"/>
                <a:gd name="connsiteX6" fmla="*/ 1258863 w 3278758"/>
                <a:gd name="connsiteY6" fmla="*/ 1748262 h 1779065"/>
                <a:gd name="connsiteX7" fmla="*/ 144438 w 3278758"/>
                <a:gd name="connsiteY7" fmla="*/ 1633962 h 1779065"/>
                <a:gd name="connsiteX8" fmla="*/ 161583 w 3278758"/>
                <a:gd name="connsiteY8" fmla="*/ 460482 h 1779065"/>
                <a:gd name="connsiteX0" fmla="*/ 161583 w 3282527"/>
                <a:gd name="connsiteY0" fmla="*/ 460482 h 1779065"/>
                <a:gd name="connsiteX1" fmla="*/ 1495083 w 3282527"/>
                <a:gd name="connsiteY1" fmla="*/ 3282 h 1779065"/>
                <a:gd name="connsiteX2" fmla="*/ 2584743 w 3282527"/>
                <a:gd name="connsiteY2" fmla="*/ 285222 h 1779065"/>
                <a:gd name="connsiteX3" fmla="*/ 2215173 w 3282527"/>
                <a:gd name="connsiteY3" fmla="*/ 840212 h 1779065"/>
                <a:gd name="connsiteX4" fmla="*/ 2769528 w 3282527"/>
                <a:gd name="connsiteY4" fmla="*/ 1073257 h 1779065"/>
                <a:gd name="connsiteX5" fmla="*/ 3215933 w 3282527"/>
                <a:gd name="connsiteY5" fmla="*/ 1607927 h 1779065"/>
                <a:gd name="connsiteX6" fmla="*/ 1258863 w 3282527"/>
                <a:gd name="connsiteY6" fmla="*/ 1748262 h 1779065"/>
                <a:gd name="connsiteX7" fmla="*/ 144438 w 3282527"/>
                <a:gd name="connsiteY7" fmla="*/ 1633962 h 1779065"/>
                <a:gd name="connsiteX8" fmla="*/ 161583 w 3282527"/>
                <a:gd name="connsiteY8" fmla="*/ 460482 h 1779065"/>
                <a:gd name="connsiteX0" fmla="*/ 161386 w 3282526"/>
                <a:gd name="connsiteY0" fmla="*/ 460482 h 1749239"/>
                <a:gd name="connsiteX1" fmla="*/ 1494886 w 3282526"/>
                <a:gd name="connsiteY1" fmla="*/ 3282 h 1749239"/>
                <a:gd name="connsiteX2" fmla="*/ 2584546 w 3282526"/>
                <a:gd name="connsiteY2" fmla="*/ 285222 h 1749239"/>
                <a:gd name="connsiteX3" fmla="*/ 2214976 w 3282526"/>
                <a:gd name="connsiteY3" fmla="*/ 840212 h 1749239"/>
                <a:gd name="connsiteX4" fmla="*/ 2769331 w 3282526"/>
                <a:gd name="connsiteY4" fmla="*/ 1073257 h 1749239"/>
                <a:gd name="connsiteX5" fmla="*/ 3215736 w 3282526"/>
                <a:gd name="connsiteY5" fmla="*/ 1607927 h 1749239"/>
                <a:gd name="connsiteX6" fmla="*/ 1255491 w 3282526"/>
                <a:gd name="connsiteY6" fmla="*/ 1694287 h 1749239"/>
                <a:gd name="connsiteX7" fmla="*/ 144241 w 3282526"/>
                <a:gd name="connsiteY7" fmla="*/ 1633962 h 1749239"/>
                <a:gd name="connsiteX8" fmla="*/ 161386 w 3282526"/>
                <a:gd name="connsiteY8" fmla="*/ 460482 h 1749239"/>
                <a:gd name="connsiteX0" fmla="*/ 234427 w 3355567"/>
                <a:gd name="connsiteY0" fmla="*/ 460482 h 1717231"/>
                <a:gd name="connsiteX1" fmla="*/ 1567927 w 3355567"/>
                <a:gd name="connsiteY1" fmla="*/ 3282 h 1717231"/>
                <a:gd name="connsiteX2" fmla="*/ 2657587 w 3355567"/>
                <a:gd name="connsiteY2" fmla="*/ 285222 h 1717231"/>
                <a:gd name="connsiteX3" fmla="*/ 2288017 w 3355567"/>
                <a:gd name="connsiteY3" fmla="*/ 840212 h 1717231"/>
                <a:gd name="connsiteX4" fmla="*/ 2842372 w 3355567"/>
                <a:gd name="connsiteY4" fmla="*/ 1073257 h 1717231"/>
                <a:gd name="connsiteX5" fmla="*/ 3288777 w 3355567"/>
                <a:gd name="connsiteY5" fmla="*/ 1607927 h 1717231"/>
                <a:gd name="connsiteX6" fmla="*/ 1328532 w 3355567"/>
                <a:gd name="connsiteY6" fmla="*/ 1694287 h 1717231"/>
                <a:gd name="connsiteX7" fmla="*/ 102982 w 3355567"/>
                <a:gd name="connsiteY7" fmla="*/ 1570462 h 1717231"/>
                <a:gd name="connsiteX8" fmla="*/ 234427 w 3355567"/>
                <a:gd name="connsiteY8" fmla="*/ 460482 h 1717231"/>
                <a:gd name="connsiteX0" fmla="*/ 185161 w 3306301"/>
                <a:gd name="connsiteY0" fmla="*/ 460482 h 1732418"/>
                <a:gd name="connsiteX1" fmla="*/ 1518661 w 3306301"/>
                <a:gd name="connsiteY1" fmla="*/ 3282 h 1732418"/>
                <a:gd name="connsiteX2" fmla="*/ 2608321 w 3306301"/>
                <a:gd name="connsiteY2" fmla="*/ 285222 h 1732418"/>
                <a:gd name="connsiteX3" fmla="*/ 2238751 w 3306301"/>
                <a:gd name="connsiteY3" fmla="*/ 840212 h 1732418"/>
                <a:gd name="connsiteX4" fmla="*/ 2793106 w 3306301"/>
                <a:gd name="connsiteY4" fmla="*/ 1073257 h 1732418"/>
                <a:gd name="connsiteX5" fmla="*/ 3239511 w 3306301"/>
                <a:gd name="connsiteY5" fmla="*/ 1607927 h 1732418"/>
                <a:gd name="connsiteX6" fmla="*/ 1279266 w 3306301"/>
                <a:gd name="connsiteY6" fmla="*/ 1694287 h 1732418"/>
                <a:gd name="connsiteX7" fmla="*/ 53716 w 3306301"/>
                <a:gd name="connsiteY7" fmla="*/ 1570462 h 1732418"/>
                <a:gd name="connsiteX8" fmla="*/ 185161 w 3306301"/>
                <a:gd name="connsiteY8" fmla="*/ 460482 h 1732418"/>
                <a:gd name="connsiteX0" fmla="*/ 185161 w 3306301"/>
                <a:gd name="connsiteY0" fmla="*/ 462981 h 1734917"/>
                <a:gd name="connsiteX1" fmla="*/ 1518661 w 3306301"/>
                <a:gd name="connsiteY1" fmla="*/ 5781 h 1734917"/>
                <a:gd name="connsiteX2" fmla="*/ 2608321 w 3306301"/>
                <a:gd name="connsiteY2" fmla="*/ 287721 h 1734917"/>
                <a:gd name="connsiteX3" fmla="*/ 2238751 w 3306301"/>
                <a:gd name="connsiteY3" fmla="*/ 842711 h 1734917"/>
                <a:gd name="connsiteX4" fmla="*/ 2793106 w 3306301"/>
                <a:gd name="connsiteY4" fmla="*/ 1075756 h 1734917"/>
                <a:gd name="connsiteX5" fmla="*/ 3239511 w 3306301"/>
                <a:gd name="connsiteY5" fmla="*/ 1610426 h 1734917"/>
                <a:gd name="connsiteX6" fmla="*/ 1279266 w 3306301"/>
                <a:gd name="connsiteY6" fmla="*/ 1696786 h 1734917"/>
                <a:gd name="connsiteX7" fmla="*/ 53716 w 3306301"/>
                <a:gd name="connsiteY7" fmla="*/ 1572961 h 1734917"/>
                <a:gd name="connsiteX8" fmla="*/ 185161 w 3306301"/>
                <a:gd name="connsiteY8" fmla="*/ 462981 h 1734917"/>
                <a:gd name="connsiteX0" fmla="*/ 185161 w 3306301"/>
                <a:gd name="connsiteY0" fmla="*/ 498366 h 1770302"/>
                <a:gd name="connsiteX1" fmla="*/ 1518661 w 3306301"/>
                <a:gd name="connsiteY1" fmla="*/ 41166 h 1770302"/>
                <a:gd name="connsiteX2" fmla="*/ 2445921 w 3306301"/>
                <a:gd name="connsiteY2" fmla="*/ 53632 h 1770302"/>
                <a:gd name="connsiteX3" fmla="*/ 2608321 w 3306301"/>
                <a:gd name="connsiteY3" fmla="*/ 323106 h 1770302"/>
                <a:gd name="connsiteX4" fmla="*/ 2238751 w 3306301"/>
                <a:gd name="connsiteY4" fmla="*/ 878096 h 1770302"/>
                <a:gd name="connsiteX5" fmla="*/ 2793106 w 3306301"/>
                <a:gd name="connsiteY5" fmla="*/ 1111141 h 1770302"/>
                <a:gd name="connsiteX6" fmla="*/ 3239511 w 3306301"/>
                <a:gd name="connsiteY6" fmla="*/ 1645811 h 1770302"/>
                <a:gd name="connsiteX7" fmla="*/ 1279266 w 3306301"/>
                <a:gd name="connsiteY7" fmla="*/ 1732171 h 1770302"/>
                <a:gd name="connsiteX8" fmla="*/ 53716 w 3306301"/>
                <a:gd name="connsiteY8" fmla="*/ 1608346 h 1770302"/>
                <a:gd name="connsiteX9" fmla="*/ 185161 w 3306301"/>
                <a:gd name="connsiteY9" fmla="*/ 498366 h 1770302"/>
                <a:gd name="connsiteX0" fmla="*/ 348260 w 4183692"/>
                <a:gd name="connsiteY0" fmla="*/ 716322 h 1988258"/>
                <a:gd name="connsiteX1" fmla="*/ 4138093 w 4183692"/>
                <a:gd name="connsiteY1" fmla="*/ 12177 h 1988258"/>
                <a:gd name="connsiteX2" fmla="*/ 2609020 w 4183692"/>
                <a:gd name="connsiteY2" fmla="*/ 271588 h 1988258"/>
                <a:gd name="connsiteX3" fmla="*/ 2771420 w 4183692"/>
                <a:gd name="connsiteY3" fmla="*/ 541062 h 1988258"/>
                <a:gd name="connsiteX4" fmla="*/ 2401850 w 4183692"/>
                <a:gd name="connsiteY4" fmla="*/ 1096052 h 1988258"/>
                <a:gd name="connsiteX5" fmla="*/ 2956205 w 4183692"/>
                <a:gd name="connsiteY5" fmla="*/ 1329097 h 1988258"/>
                <a:gd name="connsiteX6" fmla="*/ 3402610 w 4183692"/>
                <a:gd name="connsiteY6" fmla="*/ 1863767 h 1988258"/>
                <a:gd name="connsiteX7" fmla="*/ 1442365 w 4183692"/>
                <a:gd name="connsiteY7" fmla="*/ 1950127 h 1988258"/>
                <a:gd name="connsiteX8" fmla="*/ 216815 w 4183692"/>
                <a:gd name="connsiteY8" fmla="*/ 1826302 h 1988258"/>
                <a:gd name="connsiteX9" fmla="*/ 348260 w 4183692"/>
                <a:gd name="connsiteY9" fmla="*/ 716322 h 1988258"/>
                <a:gd name="connsiteX0" fmla="*/ 5716332 w 5861908"/>
                <a:gd name="connsiteY0" fmla="*/ 221967 h 2011159"/>
                <a:gd name="connsiteX1" fmla="*/ 4120488 w 5861908"/>
                <a:gd name="connsiteY1" fmla="*/ 20228 h 2011159"/>
                <a:gd name="connsiteX2" fmla="*/ 2591415 w 5861908"/>
                <a:gd name="connsiteY2" fmla="*/ 279639 h 2011159"/>
                <a:gd name="connsiteX3" fmla="*/ 2753815 w 5861908"/>
                <a:gd name="connsiteY3" fmla="*/ 549113 h 2011159"/>
                <a:gd name="connsiteX4" fmla="*/ 2384245 w 5861908"/>
                <a:gd name="connsiteY4" fmla="*/ 1104103 h 2011159"/>
                <a:gd name="connsiteX5" fmla="*/ 2938600 w 5861908"/>
                <a:gd name="connsiteY5" fmla="*/ 1337148 h 2011159"/>
                <a:gd name="connsiteX6" fmla="*/ 3385005 w 5861908"/>
                <a:gd name="connsiteY6" fmla="*/ 1871818 h 2011159"/>
                <a:gd name="connsiteX7" fmla="*/ 1424760 w 5861908"/>
                <a:gd name="connsiteY7" fmla="*/ 1958178 h 2011159"/>
                <a:gd name="connsiteX8" fmla="*/ 199210 w 5861908"/>
                <a:gd name="connsiteY8" fmla="*/ 1834353 h 2011159"/>
                <a:gd name="connsiteX9" fmla="*/ 5716332 w 5861908"/>
                <a:gd name="connsiteY9" fmla="*/ 221967 h 2011159"/>
                <a:gd name="connsiteX0" fmla="*/ 4341874 w 4639971"/>
                <a:gd name="connsiteY0" fmla="*/ 227412 h 2086521"/>
                <a:gd name="connsiteX1" fmla="*/ 2746030 w 4639971"/>
                <a:gd name="connsiteY1" fmla="*/ 25673 h 2086521"/>
                <a:gd name="connsiteX2" fmla="*/ 1216957 w 4639971"/>
                <a:gd name="connsiteY2" fmla="*/ 285084 h 2086521"/>
                <a:gd name="connsiteX3" fmla="*/ 1379357 w 4639971"/>
                <a:gd name="connsiteY3" fmla="*/ 554558 h 2086521"/>
                <a:gd name="connsiteX4" fmla="*/ 1009787 w 4639971"/>
                <a:gd name="connsiteY4" fmla="*/ 1109548 h 2086521"/>
                <a:gd name="connsiteX5" fmla="*/ 1564142 w 4639971"/>
                <a:gd name="connsiteY5" fmla="*/ 1342593 h 2086521"/>
                <a:gd name="connsiteX6" fmla="*/ 2010547 w 4639971"/>
                <a:gd name="connsiteY6" fmla="*/ 1877263 h 2086521"/>
                <a:gd name="connsiteX7" fmla="*/ 50302 w 4639971"/>
                <a:gd name="connsiteY7" fmla="*/ 1963623 h 2086521"/>
                <a:gd name="connsiteX8" fmla="*/ 4210428 w 4639971"/>
                <a:gd name="connsiteY8" fmla="*/ 1950497 h 2086521"/>
                <a:gd name="connsiteX9" fmla="*/ 4341874 w 4639971"/>
                <a:gd name="connsiteY9" fmla="*/ 227412 h 2086521"/>
                <a:gd name="connsiteX0" fmla="*/ 3333926 w 3450536"/>
                <a:gd name="connsiteY0" fmla="*/ 227412 h 2077661"/>
                <a:gd name="connsiteX1" fmla="*/ 1738082 w 3450536"/>
                <a:gd name="connsiteY1" fmla="*/ 25673 h 2077661"/>
                <a:gd name="connsiteX2" fmla="*/ 209009 w 3450536"/>
                <a:gd name="connsiteY2" fmla="*/ 285084 h 2077661"/>
                <a:gd name="connsiteX3" fmla="*/ 371409 w 3450536"/>
                <a:gd name="connsiteY3" fmla="*/ 554558 h 2077661"/>
                <a:gd name="connsiteX4" fmla="*/ 1839 w 3450536"/>
                <a:gd name="connsiteY4" fmla="*/ 1109548 h 2077661"/>
                <a:gd name="connsiteX5" fmla="*/ 556194 w 3450536"/>
                <a:gd name="connsiteY5" fmla="*/ 1342593 h 2077661"/>
                <a:gd name="connsiteX6" fmla="*/ 1002599 w 3450536"/>
                <a:gd name="connsiteY6" fmla="*/ 1877263 h 2077661"/>
                <a:gd name="connsiteX7" fmla="*/ 2195756 w 3450536"/>
                <a:gd name="connsiteY7" fmla="*/ 1938077 h 2077661"/>
                <a:gd name="connsiteX8" fmla="*/ 3202480 w 3450536"/>
                <a:gd name="connsiteY8" fmla="*/ 1950497 h 2077661"/>
                <a:gd name="connsiteX9" fmla="*/ 3333926 w 3450536"/>
                <a:gd name="connsiteY9" fmla="*/ 227412 h 2077661"/>
                <a:gd name="connsiteX0" fmla="*/ 3333926 w 3507530"/>
                <a:gd name="connsiteY0" fmla="*/ 227412 h 2076240"/>
                <a:gd name="connsiteX1" fmla="*/ 1738082 w 3507530"/>
                <a:gd name="connsiteY1" fmla="*/ 25673 h 2076240"/>
                <a:gd name="connsiteX2" fmla="*/ 209009 w 3507530"/>
                <a:gd name="connsiteY2" fmla="*/ 285084 h 2076240"/>
                <a:gd name="connsiteX3" fmla="*/ 371409 w 3507530"/>
                <a:gd name="connsiteY3" fmla="*/ 554558 h 2076240"/>
                <a:gd name="connsiteX4" fmla="*/ 1839 w 3507530"/>
                <a:gd name="connsiteY4" fmla="*/ 1109548 h 2076240"/>
                <a:gd name="connsiteX5" fmla="*/ 556194 w 3507530"/>
                <a:gd name="connsiteY5" fmla="*/ 1342593 h 2076240"/>
                <a:gd name="connsiteX6" fmla="*/ 1002599 w 3507530"/>
                <a:gd name="connsiteY6" fmla="*/ 1877263 h 2076240"/>
                <a:gd name="connsiteX7" fmla="*/ 3202480 w 3507530"/>
                <a:gd name="connsiteY7" fmla="*/ 1950497 h 2076240"/>
                <a:gd name="connsiteX8" fmla="*/ 3333926 w 3507530"/>
                <a:gd name="connsiteY8" fmla="*/ 227412 h 2076240"/>
                <a:gd name="connsiteX0" fmla="*/ 3333926 w 3502918"/>
                <a:gd name="connsiteY0" fmla="*/ 227412 h 2022727"/>
                <a:gd name="connsiteX1" fmla="*/ 1738082 w 3502918"/>
                <a:gd name="connsiteY1" fmla="*/ 25673 h 2022727"/>
                <a:gd name="connsiteX2" fmla="*/ 209009 w 3502918"/>
                <a:gd name="connsiteY2" fmla="*/ 285084 h 2022727"/>
                <a:gd name="connsiteX3" fmla="*/ 371409 w 3502918"/>
                <a:gd name="connsiteY3" fmla="*/ 554558 h 2022727"/>
                <a:gd name="connsiteX4" fmla="*/ 1839 w 3502918"/>
                <a:gd name="connsiteY4" fmla="*/ 1109548 h 2022727"/>
                <a:gd name="connsiteX5" fmla="*/ 556194 w 3502918"/>
                <a:gd name="connsiteY5" fmla="*/ 1342593 h 2022727"/>
                <a:gd name="connsiteX6" fmla="*/ 1085583 w 3502918"/>
                <a:gd name="connsiteY6" fmla="*/ 1664380 h 2022727"/>
                <a:gd name="connsiteX7" fmla="*/ 3202480 w 3502918"/>
                <a:gd name="connsiteY7" fmla="*/ 1950497 h 2022727"/>
                <a:gd name="connsiteX8" fmla="*/ 3333926 w 3502918"/>
                <a:gd name="connsiteY8" fmla="*/ 227412 h 2022727"/>
                <a:gd name="connsiteX0" fmla="*/ 3333926 w 3496881"/>
                <a:gd name="connsiteY0" fmla="*/ 227412 h 2107883"/>
                <a:gd name="connsiteX1" fmla="*/ 1738082 w 3496881"/>
                <a:gd name="connsiteY1" fmla="*/ 25673 h 2107883"/>
                <a:gd name="connsiteX2" fmla="*/ 209009 w 3496881"/>
                <a:gd name="connsiteY2" fmla="*/ 285084 h 2107883"/>
                <a:gd name="connsiteX3" fmla="*/ 371409 w 3496881"/>
                <a:gd name="connsiteY3" fmla="*/ 554558 h 2107883"/>
                <a:gd name="connsiteX4" fmla="*/ 1839 w 3496881"/>
                <a:gd name="connsiteY4" fmla="*/ 1109548 h 2107883"/>
                <a:gd name="connsiteX5" fmla="*/ 556194 w 3496881"/>
                <a:gd name="connsiteY5" fmla="*/ 1342593 h 2107883"/>
                <a:gd name="connsiteX6" fmla="*/ 1085583 w 3496881"/>
                <a:gd name="connsiteY6" fmla="*/ 1664380 h 2107883"/>
                <a:gd name="connsiteX7" fmla="*/ 1196521 w 3496881"/>
                <a:gd name="connsiteY7" fmla="*/ 1996669 h 2107883"/>
                <a:gd name="connsiteX8" fmla="*/ 3202480 w 3496881"/>
                <a:gd name="connsiteY8" fmla="*/ 1950497 h 2107883"/>
                <a:gd name="connsiteX9" fmla="*/ 3333926 w 3496881"/>
                <a:gd name="connsiteY9" fmla="*/ 227412 h 2107883"/>
                <a:gd name="connsiteX0" fmla="*/ 3333926 w 3549483"/>
                <a:gd name="connsiteY0" fmla="*/ 225690 h 2085221"/>
                <a:gd name="connsiteX1" fmla="*/ 1738082 w 3549483"/>
                <a:gd name="connsiteY1" fmla="*/ 23951 h 2085221"/>
                <a:gd name="connsiteX2" fmla="*/ 209009 w 3549483"/>
                <a:gd name="connsiteY2" fmla="*/ 283362 h 2085221"/>
                <a:gd name="connsiteX3" fmla="*/ 371409 w 3549483"/>
                <a:gd name="connsiteY3" fmla="*/ 552836 h 2085221"/>
                <a:gd name="connsiteX4" fmla="*/ 1839 w 3549483"/>
                <a:gd name="connsiteY4" fmla="*/ 1107826 h 2085221"/>
                <a:gd name="connsiteX5" fmla="*/ 556194 w 3549483"/>
                <a:gd name="connsiteY5" fmla="*/ 1340871 h 2085221"/>
                <a:gd name="connsiteX6" fmla="*/ 1085583 w 3549483"/>
                <a:gd name="connsiteY6" fmla="*/ 1662658 h 2085221"/>
                <a:gd name="connsiteX7" fmla="*/ 1196521 w 3549483"/>
                <a:gd name="connsiteY7" fmla="*/ 1994947 h 2085221"/>
                <a:gd name="connsiteX8" fmla="*/ 3302062 w 3549483"/>
                <a:gd name="connsiteY8" fmla="*/ 1914713 h 2085221"/>
                <a:gd name="connsiteX9" fmla="*/ 3333926 w 3549483"/>
                <a:gd name="connsiteY9" fmla="*/ 225690 h 2085221"/>
                <a:gd name="connsiteX0" fmla="*/ 3333926 w 3498742"/>
                <a:gd name="connsiteY0" fmla="*/ 225690 h 2102982"/>
                <a:gd name="connsiteX1" fmla="*/ 1738082 w 3498742"/>
                <a:gd name="connsiteY1" fmla="*/ 23951 h 2102982"/>
                <a:gd name="connsiteX2" fmla="*/ 209009 w 3498742"/>
                <a:gd name="connsiteY2" fmla="*/ 283362 h 2102982"/>
                <a:gd name="connsiteX3" fmla="*/ 371409 w 3498742"/>
                <a:gd name="connsiteY3" fmla="*/ 552836 h 2102982"/>
                <a:gd name="connsiteX4" fmla="*/ 1839 w 3498742"/>
                <a:gd name="connsiteY4" fmla="*/ 1107826 h 2102982"/>
                <a:gd name="connsiteX5" fmla="*/ 556194 w 3498742"/>
                <a:gd name="connsiteY5" fmla="*/ 1340871 h 2102982"/>
                <a:gd name="connsiteX6" fmla="*/ 1085583 w 3498742"/>
                <a:gd name="connsiteY6" fmla="*/ 1662658 h 2102982"/>
                <a:gd name="connsiteX7" fmla="*/ 1196521 w 3498742"/>
                <a:gd name="connsiteY7" fmla="*/ 1994947 h 2102982"/>
                <a:gd name="connsiteX8" fmla="*/ 3302062 w 3498742"/>
                <a:gd name="connsiteY8" fmla="*/ 1914713 h 2102982"/>
                <a:gd name="connsiteX9" fmla="*/ 3333926 w 3498742"/>
                <a:gd name="connsiteY9" fmla="*/ 225690 h 2102982"/>
                <a:gd name="connsiteX0" fmla="*/ 3333926 w 3549483"/>
                <a:gd name="connsiteY0" fmla="*/ 193040 h 2125392"/>
                <a:gd name="connsiteX1" fmla="*/ 1738082 w 3549483"/>
                <a:gd name="connsiteY1" fmla="*/ 59423 h 2125392"/>
                <a:gd name="connsiteX2" fmla="*/ 209009 w 3549483"/>
                <a:gd name="connsiteY2" fmla="*/ 318834 h 2125392"/>
                <a:gd name="connsiteX3" fmla="*/ 371409 w 3549483"/>
                <a:gd name="connsiteY3" fmla="*/ 588308 h 2125392"/>
                <a:gd name="connsiteX4" fmla="*/ 1839 w 3549483"/>
                <a:gd name="connsiteY4" fmla="*/ 1143298 h 2125392"/>
                <a:gd name="connsiteX5" fmla="*/ 556194 w 3549483"/>
                <a:gd name="connsiteY5" fmla="*/ 1376343 h 2125392"/>
                <a:gd name="connsiteX6" fmla="*/ 1085583 w 3549483"/>
                <a:gd name="connsiteY6" fmla="*/ 1698130 h 2125392"/>
                <a:gd name="connsiteX7" fmla="*/ 1196521 w 3549483"/>
                <a:gd name="connsiteY7" fmla="*/ 2030419 h 2125392"/>
                <a:gd name="connsiteX8" fmla="*/ 3302062 w 3549483"/>
                <a:gd name="connsiteY8" fmla="*/ 1950185 h 2125392"/>
                <a:gd name="connsiteX9" fmla="*/ 3333926 w 3549483"/>
                <a:gd name="connsiteY9" fmla="*/ 193040 h 2125392"/>
                <a:gd name="connsiteX0" fmla="*/ 3333926 w 3549483"/>
                <a:gd name="connsiteY0" fmla="*/ 193040 h 2125393"/>
                <a:gd name="connsiteX1" fmla="*/ 1738082 w 3549483"/>
                <a:gd name="connsiteY1" fmla="*/ 59423 h 2125393"/>
                <a:gd name="connsiteX2" fmla="*/ 209009 w 3549483"/>
                <a:gd name="connsiteY2" fmla="*/ 318834 h 2125393"/>
                <a:gd name="connsiteX3" fmla="*/ 371409 w 3549483"/>
                <a:gd name="connsiteY3" fmla="*/ 588308 h 2125393"/>
                <a:gd name="connsiteX4" fmla="*/ 1839 w 3549483"/>
                <a:gd name="connsiteY4" fmla="*/ 1143298 h 2125393"/>
                <a:gd name="connsiteX5" fmla="*/ 556194 w 3549483"/>
                <a:gd name="connsiteY5" fmla="*/ 1376343 h 2125393"/>
                <a:gd name="connsiteX6" fmla="*/ 1085583 w 3549483"/>
                <a:gd name="connsiteY6" fmla="*/ 1698130 h 2125393"/>
                <a:gd name="connsiteX7" fmla="*/ 1196521 w 3549483"/>
                <a:gd name="connsiteY7" fmla="*/ 2030419 h 2125393"/>
                <a:gd name="connsiteX8" fmla="*/ 3302062 w 3549483"/>
                <a:gd name="connsiteY8" fmla="*/ 1950185 h 2125393"/>
                <a:gd name="connsiteX9" fmla="*/ 3333926 w 3549483"/>
                <a:gd name="connsiteY9" fmla="*/ 193040 h 2125393"/>
                <a:gd name="connsiteX0" fmla="*/ 3333926 w 3549483"/>
                <a:gd name="connsiteY0" fmla="*/ 193040 h 2125393"/>
                <a:gd name="connsiteX1" fmla="*/ 1738082 w 3549483"/>
                <a:gd name="connsiteY1" fmla="*/ 59423 h 2125393"/>
                <a:gd name="connsiteX2" fmla="*/ 209009 w 3549483"/>
                <a:gd name="connsiteY2" fmla="*/ 318834 h 2125393"/>
                <a:gd name="connsiteX3" fmla="*/ 371409 w 3549483"/>
                <a:gd name="connsiteY3" fmla="*/ 588308 h 2125393"/>
                <a:gd name="connsiteX4" fmla="*/ 1839 w 3549483"/>
                <a:gd name="connsiteY4" fmla="*/ 1143298 h 2125393"/>
                <a:gd name="connsiteX5" fmla="*/ 556194 w 3549483"/>
                <a:gd name="connsiteY5" fmla="*/ 1376343 h 2125393"/>
                <a:gd name="connsiteX6" fmla="*/ 1085583 w 3549483"/>
                <a:gd name="connsiteY6" fmla="*/ 1698130 h 2125393"/>
                <a:gd name="connsiteX7" fmla="*/ 1196521 w 3549483"/>
                <a:gd name="connsiteY7" fmla="*/ 2030419 h 2125393"/>
                <a:gd name="connsiteX8" fmla="*/ 3302062 w 3549483"/>
                <a:gd name="connsiteY8" fmla="*/ 1950185 h 2125393"/>
                <a:gd name="connsiteX9" fmla="*/ 3333926 w 3549483"/>
                <a:gd name="connsiteY9" fmla="*/ 193040 h 2125393"/>
                <a:gd name="connsiteX0" fmla="*/ 3333926 w 3564381"/>
                <a:gd name="connsiteY0" fmla="*/ 313648 h 2246001"/>
                <a:gd name="connsiteX1" fmla="*/ 1497428 w 3564381"/>
                <a:gd name="connsiteY1" fmla="*/ 9723 h 2246001"/>
                <a:gd name="connsiteX2" fmla="*/ 209009 w 3564381"/>
                <a:gd name="connsiteY2" fmla="*/ 439442 h 2246001"/>
                <a:gd name="connsiteX3" fmla="*/ 371409 w 3564381"/>
                <a:gd name="connsiteY3" fmla="*/ 708916 h 2246001"/>
                <a:gd name="connsiteX4" fmla="*/ 1839 w 3564381"/>
                <a:gd name="connsiteY4" fmla="*/ 1263906 h 2246001"/>
                <a:gd name="connsiteX5" fmla="*/ 556194 w 3564381"/>
                <a:gd name="connsiteY5" fmla="*/ 1496951 h 2246001"/>
                <a:gd name="connsiteX6" fmla="*/ 1085583 w 3564381"/>
                <a:gd name="connsiteY6" fmla="*/ 1818738 h 2246001"/>
                <a:gd name="connsiteX7" fmla="*/ 1196521 w 3564381"/>
                <a:gd name="connsiteY7" fmla="*/ 2151027 h 2246001"/>
                <a:gd name="connsiteX8" fmla="*/ 3302062 w 3564381"/>
                <a:gd name="connsiteY8" fmla="*/ 2070793 h 2246001"/>
                <a:gd name="connsiteX9" fmla="*/ 3333926 w 3564381"/>
                <a:gd name="connsiteY9" fmla="*/ 313648 h 2246001"/>
                <a:gd name="connsiteX0" fmla="*/ 3333926 w 3557128"/>
                <a:gd name="connsiteY0" fmla="*/ 137022 h 2069375"/>
                <a:gd name="connsiteX1" fmla="*/ 1613606 w 3557128"/>
                <a:gd name="connsiteY1" fmla="*/ 131133 h 2069375"/>
                <a:gd name="connsiteX2" fmla="*/ 209009 w 3557128"/>
                <a:gd name="connsiteY2" fmla="*/ 262816 h 2069375"/>
                <a:gd name="connsiteX3" fmla="*/ 371409 w 3557128"/>
                <a:gd name="connsiteY3" fmla="*/ 532290 h 2069375"/>
                <a:gd name="connsiteX4" fmla="*/ 1839 w 3557128"/>
                <a:gd name="connsiteY4" fmla="*/ 1087280 h 2069375"/>
                <a:gd name="connsiteX5" fmla="*/ 556194 w 3557128"/>
                <a:gd name="connsiteY5" fmla="*/ 1320325 h 2069375"/>
                <a:gd name="connsiteX6" fmla="*/ 1085583 w 3557128"/>
                <a:gd name="connsiteY6" fmla="*/ 1642112 h 2069375"/>
                <a:gd name="connsiteX7" fmla="*/ 1196521 w 3557128"/>
                <a:gd name="connsiteY7" fmla="*/ 1974401 h 2069375"/>
                <a:gd name="connsiteX8" fmla="*/ 3302062 w 3557128"/>
                <a:gd name="connsiteY8" fmla="*/ 1894167 h 2069375"/>
                <a:gd name="connsiteX9" fmla="*/ 3333926 w 3557128"/>
                <a:gd name="connsiteY9" fmla="*/ 137022 h 2069375"/>
                <a:gd name="connsiteX0" fmla="*/ 3334715 w 3557917"/>
                <a:gd name="connsiteY0" fmla="*/ 144049 h 2076402"/>
                <a:gd name="connsiteX1" fmla="*/ 1614395 w 3557917"/>
                <a:gd name="connsiteY1" fmla="*/ 138160 h 2076402"/>
                <a:gd name="connsiteX2" fmla="*/ 923462 w 3557917"/>
                <a:gd name="connsiteY2" fmla="*/ 440151 h 2076402"/>
                <a:gd name="connsiteX3" fmla="*/ 372198 w 3557917"/>
                <a:gd name="connsiteY3" fmla="*/ 539317 h 2076402"/>
                <a:gd name="connsiteX4" fmla="*/ 2628 w 3557917"/>
                <a:gd name="connsiteY4" fmla="*/ 1094307 h 2076402"/>
                <a:gd name="connsiteX5" fmla="*/ 556983 w 3557917"/>
                <a:gd name="connsiteY5" fmla="*/ 1327352 h 2076402"/>
                <a:gd name="connsiteX6" fmla="*/ 1086372 w 3557917"/>
                <a:gd name="connsiteY6" fmla="*/ 1649139 h 2076402"/>
                <a:gd name="connsiteX7" fmla="*/ 1197310 w 3557917"/>
                <a:gd name="connsiteY7" fmla="*/ 1981428 h 2076402"/>
                <a:gd name="connsiteX8" fmla="*/ 3302851 w 3557917"/>
                <a:gd name="connsiteY8" fmla="*/ 1901194 h 2076402"/>
                <a:gd name="connsiteX9" fmla="*/ 3334715 w 3557917"/>
                <a:gd name="connsiteY9" fmla="*/ 144049 h 2076402"/>
                <a:gd name="connsiteX0" fmla="*/ 3336485 w 3559687"/>
                <a:gd name="connsiteY0" fmla="*/ 148367 h 2080720"/>
                <a:gd name="connsiteX1" fmla="*/ 1616165 w 3559687"/>
                <a:gd name="connsiteY1" fmla="*/ 142478 h 2080720"/>
                <a:gd name="connsiteX2" fmla="*/ 373968 w 3559687"/>
                <a:gd name="connsiteY2" fmla="*/ 543635 h 2080720"/>
                <a:gd name="connsiteX3" fmla="*/ 4398 w 3559687"/>
                <a:gd name="connsiteY3" fmla="*/ 1098625 h 2080720"/>
                <a:gd name="connsiteX4" fmla="*/ 558753 w 3559687"/>
                <a:gd name="connsiteY4" fmla="*/ 1331670 h 2080720"/>
                <a:gd name="connsiteX5" fmla="*/ 1088142 w 3559687"/>
                <a:gd name="connsiteY5" fmla="*/ 1653457 h 2080720"/>
                <a:gd name="connsiteX6" fmla="*/ 1199080 w 3559687"/>
                <a:gd name="connsiteY6" fmla="*/ 1985746 h 2080720"/>
                <a:gd name="connsiteX7" fmla="*/ 3304621 w 3559687"/>
                <a:gd name="connsiteY7" fmla="*/ 1905512 h 2080720"/>
                <a:gd name="connsiteX8" fmla="*/ 3336485 w 3559687"/>
                <a:gd name="connsiteY8" fmla="*/ 148367 h 2080720"/>
                <a:gd name="connsiteX0" fmla="*/ 3341703 w 3564905"/>
                <a:gd name="connsiteY0" fmla="*/ 142837 h 2075190"/>
                <a:gd name="connsiteX1" fmla="*/ 1621383 w 3564905"/>
                <a:gd name="connsiteY1" fmla="*/ 136948 h 2075190"/>
                <a:gd name="connsiteX2" fmla="*/ 1051358 w 3564905"/>
                <a:gd name="connsiteY2" fmla="*/ 410376 h 2075190"/>
                <a:gd name="connsiteX3" fmla="*/ 9616 w 3564905"/>
                <a:gd name="connsiteY3" fmla="*/ 1093095 h 2075190"/>
                <a:gd name="connsiteX4" fmla="*/ 563971 w 3564905"/>
                <a:gd name="connsiteY4" fmla="*/ 1326140 h 2075190"/>
                <a:gd name="connsiteX5" fmla="*/ 1093360 w 3564905"/>
                <a:gd name="connsiteY5" fmla="*/ 1647927 h 2075190"/>
                <a:gd name="connsiteX6" fmla="*/ 1204298 w 3564905"/>
                <a:gd name="connsiteY6" fmla="*/ 1980216 h 2075190"/>
                <a:gd name="connsiteX7" fmla="*/ 3309839 w 3564905"/>
                <a:gd name="connsiteY7" fmla="*/ 1899982 h 2075190"/>
                <a:gd name="connsiteX8" fmla="*/ 3341703 w 3564905"/>
                <a:gd name="connsiteY8" fmla="*/ 142837 h 2075190"/>
                <a:gd name="connsiteX0" fmla="*/ 3341703 w 3540482"/>
                <a:gd name="connsiteY0" fmla="*/ 92577 h 2024930"/>
                <a:gd name="connsiteX1" fmla="*/ 2028005 w 3540482"/>
                <a:gd name="connsiteY1" fmla="*/ 256995 h 2024930"/>
                <a:gd name="connsiteX2" fmla="*/ 1051358 w 3540482"/>
                <a:gd name="connsiteY2" fmla="*/ 360116 h 2024930"/>
                <a:gd name="connsiteX3" fmla="*/ 9616 w 3540482"/>
                <a:gd name="connsiteY3" fmla="*/ 1042835 h 2024930"/>
                <a:gd name="connsiteX4" fmla="*/ 563971 w 3540482"/>
                <a:gd name="connsiteY4" fmla="*/ 1275880 h 2024930"/>
                <a:gd name="connsiteX5" fmla="*/ 1093360 w 3540482"/>
                <a:gd name="connsiteY5" fmla="*/ 1597667 h 2024930"/>
                <a:gd name="connsiteX6" fmla="*/ 1204298 w 3540482"/>
                <a:gd name="connsiteY6" fmla="*/ 1929956 h 2024930"/>
                <a:gd name="connsiteX7" fmla="*/ 3309839 w 3540482"/>
                <a:gd name="connsiteY7" fmla="*/ 1849722 h 2024930"/>
                <a:gd name="connsiteX8" fmla="*/ 3341703 w 3540482"/>
                <a:gd name="connsiteY8" fmla="*/ 92577 h 2024930"/>
                <a:gd name="connsiteX0" fmla="*/ 3242123 w 3494308"/>
                <a:gd name="connsiteY0" fmla="*/ 78844 h 2138702"/>
                <a:gd name="connsiteX1" fmla="*/ 2028005 w 3494308"/>
                <a:gd name="connsiteY1" fmla="*/ 362476 h 2138702"/>
                <a:gd name="connsiteX2" fmla="*/ 1051358 w 3494308"/>
                <a:gd name="connsiteY2" fmla="*/ 465597 h 2138702"/>
                <a:gd name="connsiteX3" fmla="*/ 9616 w 3494308"/>
                <a:gd name="connsiteY3" fmla="*/ 1148316 h 2138702"/>
                <a:gd name="connsiteX4" fmla="*/ 563971 w 3494308"/>
                <a:gd name="connsiteY4" fmla="*/ 1381361 h 2138702"/>
                <a:gd name="connsiteX5" fmla="*/ 1093360 w 3494308"/>
                <a:gd name="connsiteY5" fmla="*/ 1703148 h 2138702"/>
                <a:gd name="connsiteX6" fmla="*/ 1204298 w 3494308"/>
                <a:gd name="connsiteY6" fmla="*/ 2035437 h 2138702"/>
                <a:gd name="connsiteX7" fmla="*/ 3309839 w 3494308"/>
                <a:gd name="connsiteY7" fmla="*/ 1955203 h 2138702"/>
                <a:gd name="connsiteX8" fmla="*/ 3242123 w 3494308"/>
                <a:gd name="connsiteY8" fmla="*/ 78844 h 2138702"/>
                <a:gd name="connsiteX0" fmla="*/ 3242123 w 3477918"/>
                <a:gd name="connsiteY0" fmla="*/ 38415 h 2022415"/>
                <a:gd name="connsiteX1" fmla="*/ 2028005 w 3477918"/>
                <a:gd name="connsiteY1" fmla="*/ 322047 h 2022415"/>
                <a:gd name="connsiteX2" fmla="*/ 1051358 w 3477918"/>
                <a:gd name="connsiteY2" fmla="*/ 425168 h 2022415"/>
                <a:gd name="connsiteX3" fmla="*/ 9616 w 3477918"/>
                <a:gd name="connsiteY3" fmla="*/ 1107887 h 2022415"/>
                <a:gd name="connsiteX4" fmla="*/ 563971 w 3477918"/>
                <a:gd name="connsiteY4" fmla="*/ 1340932 h 2022415"/>
                <a:gd name="connsiteX5" fmla="*/ 1093360 w 3477918"/>
                <a:gd name="connsiteY5" fmla="*/ 1662719 h 2022415"/>
                <a:gd name="connsiteX6" fmla="*/ 1204298 w 3477918"/>
                <a:gd name="connsiteY6" fmla="*/ 1995008 h 2022415"/>
                <a:gd name="connsiteX7" fmla="*/ 3309839 w 3477918"/>
                <a:gd name="connsiteY7" fmla="*/ 1914774 h 2022415"/>
                <a:gd name="connsiteX8" fmla="*/ 3336992 w 3477918"/>
                <a:gd name="connsiteY8" fmla="*/ 1271202 h 2022415"/>
                <a:gd name="connsiteX9" fmla="*/ 3242123 w 3477918"/>
                <a:gd name="connsiteY9" fmla="*/ 38415 h 2022415"/>
                <a:gd name="connsiteX0" fmla="*/ 3242123 w 3394702"/>
                <a:gd name="connsiteY0" fmla="*/ 38415 h 2075704"/>
                <a:gd name="connsiteX1" fmla="*/ 2028005 w 3394702"/>
                <a:gd name="connsiteY1" fmla="*/ 322047 h 2075704"/>
                <a:gd name="connsiteX2" fmla="*/ 1051358 w 3394702"/>
                <a:gd name="connsiteY2" fmla="*/ 425168 h 2075704"/>
                <a:gd name="connsiteX3" fmla="*/ 9616 w 3394702"/>
                <a:gd name="connsiteY3" fmla="*/ 1107887 h 2075704"/>
                <a:gd name="connsiteX4" fmla="*/ 563971 w 3394702"/>
                <a:gd name="connsiteY4" fmla="*/ 1340932 h 2075704"/>
                <a:gd name="connsiteX5" fmla="*/ 1093360 w 3394702"/>
                <a:gd name="connsiteY5" fmla="*/ 1662719 h 2075704"/>
                <a:gd name="connsiteX6" fmla="*/ 1204298 w 3394702"/>
                <a:gd name="connsiteY6" fmla="*/ 1995008 h 2075704"/>
                <a:gd name="connsiteX7" fmla="*/ 3177065 w 3394702"/>
                <a:gd name="connsiteY7" fmla="*/ 2016959 h 2075704"/>
                <a:gd name="connsiteX8" fmla="*/ 3336992 w 3394702"/>
                <a:gd name="connsiteY8" fmla="*/ 1271202 h 2075704"/>
                <a:gd name="connsiteX9" fmla="*/ 3242123 w 3394702"/>
                <a:gd name="connsiteY9" fmla="*/ 38415 h 2075704"/>
                <a:gd name="connsiteX0" fmla="*/ 3242123 w 3398464"/>
                <a:gd name="connsiteY0" fmla="*/ 38415 h 2107456"/>
                <a:gd name="connsiteX1" fmla="*/ 2028005 w 3398464"/>
                <a:gd name="connsiteY1" fmla="*/ 322047 h 2107456"/>
                <a:gd name="connsiteX2" fmla="*/ 1051358 w 3398464"/>
                <a:gd name="connsiteY2" fmla="*/ 425168 h 2107456"/>
                <a:gd name="connsiteX3" fmla="*/ 9616 w 3398464"/>
                <a:gd name="connsiteY3" fmla="*/ 1107887 h 2107456"/>
                <a:gd name="connsiteX4" fmla="*/ 563971 w 3398464"/>
                <a:gd name="connsiteY4" fmla="*/ 1340932 h 2107456"/>
                <a:gd name="connsiteX5" fmla="*/ 1093360 w 3398464"/>
                <a:gd name="connsiteY5" fmla="*/ 1662719 h 2107456"/>
                <a:gd name="connsiteX6" fmla="*/ 1146208 w 3398464"/>
                <a:gd name="connsiteY6" fmla="*/ 2063131 h 2107456"/>
                <a:gd name="connsiteX7" fmla="*/ 3177065 w 3398464"/>
                <a:gd name="connsiteY7" fmla="*/ 2016959 h 2107456"/>
                <a:gd name="connsiteX8" fmla="*/ 3336992 w 3398464"/>
                <a:gd name="connsiteY8" fmla="*/ 1271202 h 2107456"/>
                <a:gd name="connsiteX9" fmla="*/ 3242123 w 3398464"/>
                <a:gd name="connsiteY9" fmla="*/ 38415 h 2107456"/>
                <a:gd name="connsiteX0" fmla="*/ 3245583 w 3401924"/>
                <a:gd name="connsiteY0" fmla="*/ 38415 h 2107456"/>
                <a:gd name="connsiteX1" fmla="*/ 2031465 w 3401924"/>
                <a:gd name="connsiteY1" fmla="*/ 322047 h 2107456"/>
                <a:gd name="connsiteX2" fmla="*/ 1054818 w 3401924"/>
                <a:gd name="connsiteY2" fmla="*/ 425168 h 2107456"/>
                <a:gd name="connsiteX3" fmla="*/ 13076 w 3401924"/>
                <a:gd name="connsiteY3" fmla="*/ 1107887 h 2107456"/>
                <a:gd name="connsiteX4" fmla="*/ 509343 w 3401924"/>
                <a:gd name="connsiteY4" fmla="*/ 1323901 h 2107456"/>
                <a:gd name="connsiteX5" fmla="*/ 1096820 w 3401924"/>
                <a:gd name="connsiteY5" fmla="*/ 1662719 h 2107456"/>
                <a:gd name="connsiteX6" fmla="*/ 1149668 w 3401924"/>
                <a:gd name="connsiteY6" fmla="*/ 2063131 h 2107456"/>
                <a:gd name="connsiteX7" fmla="*/ 3180525 w 3401924"/>
                <a:gd name="connsiteY7" fmla="*/ 2016959 h 2107456"/>
                <a:gd name="connsiteX8" fmla="*/ 3340452 w 3401924"/>
                <a:gd name="connsiteY8" fmla="*/ 1271202 h 2107456"/>
                <a:gd name="connsiteX9" fmla="*/ 3245583 w 3401924"/>
                <a:gd name="connsiteY9" fmla="*/ 38415 h 2107456"/>
                <a:gd name="connsiteX0" fmla="*/ 3244928 w 3401269"/>
                <a:gd name="connsiteY0" fmla="*/ 38415 h 2107456"/>
                <a:gd name="connsiteX1" fmla="*/ 2030810 w 3401269"/>
                <a:gd name="connsiteY1" fmla="*/ 322047 h 2107456"/>
                <a:gd name="connsiteX2" fmla="*/ 1054163 w 3401269"/>
                <a:gd name="connsiteY2" fmla="*/ 425168 h 2107456"/>
                <a:gd name="connsiteX3" fmla="*/ 12421 w 3401269"/>
                <a:gd name="connsiteY3" fmla="*/ 1107887 h 2107456"/>
                <a:gd name="connsiteX4" fmla="*/ 508688 w 3401269"/>
                <a:gd name="connsiteY4" fmla="*/ 1323901 h 2107456"/>
                <a:gd name="connsiteX5" fmla="*/ 938495 w 3401269"/>
                <a:gd name="connsiteY5" fmla="*/ 1696780 h 2107456"/>
                <a:gd name="connsiteX6" fmla="*/ 1149013 w 3401269"/>
                <a:gd name="connsiteY6" fmla="*/ 2063131 h 2107456"/>
                <a:gd name="connsiteX7" fmla="*/ 3179870 w 3401269"/>
                <a:gd name="connsiteY7" fmla="*/ 2016959 h 2107456"/>
                <a:gd name="connsiteX8" fmla="*/ 3339797 w 3401269"/>
                <a:gd name="connsiteY8" fmla="*/ 1271202 h 2107456"/>
                <a:gd name="connsiteX9" fmla="*/ 3244928 w 3401269"/>
                <a:gd name="connsiteY9" fmla="*/ 38415 h 2107456"/>
                <a:gd name="connsiteX0" fmla="*/ 3244928 w 3401269"/>
                <a:gd name="connsiteY0" fmla="*/ 38415 h 2107456"/>
                <a:gd name="connsiteX1" fmla="*/ 2030810 w 3401269"/>
                <a:gd name="connsiteY1" fmla="*/ 322047 h 2107456"/>
                <a:gd name="connsiteX2" fmla="*/ 1054163 w 3401269"/>
                <a:gd name="connsiteY2" fmla="*/ 425168 h 2107456"/>
                <a:gd name="connsiteX3" fmla="*/ 12421 w 3401269"/>
                <a:gd name="connsiteY3" fmla="*/ 988671 h 2107456"/>
                <a:gd name="connsiteX4" fmla="*/ 508688 w 3401269"/>
                <a:gd name="connsiteY4" fmla="*/ 1323901 h 2107456"/>
                <a:gd name="connsiteX5" fmla="*/ 938495 w 3401269"/>
                <a:gd name="connsiteY5" fmla="*/ 1696780 h 2107456"/>
                <a:gd name="connsiteX6" fmla="*/ 1149013 w 3401269"/>
                <a:gd name="connsiteY6" fmla="*/ 2063131 h 2107456"/>
                <a:gd name="connsiteX7" fmla="*/ 3179870 w 3401269"/>
                <a:gd name="connsiteY7" fmla="*/ 2016959 h 2107456"/>
                <a:gd name="connsiteX8" fmla="*/ 3339797 w 3401269"/>
                <a:gd name="connsiteY8" fmla="*/ 1271202 h 2107456"/>
                <a:gd name="connsiteX9" fmla="*/ 3244928 w 3401269"/>
                <a:gd name="connsiteY9" fmla="*/ 38415 h 2107456"/>
                <a:gd name="connsiteX0" fmla="*/ 3244928 w 3401269"/>
                <a:gd name="connsiteY0" fmla="*/ 40805 h 2109846"/>
                <a:gd name="connsiteX1" fmla="*/ 2163585 w 3401269"/>
                <a:gd name="connsiteY1" fmla="*/ 307407 h 2109846"/>
                <a:gd name="connsiteX2" fmla="*/ 1054163 w 3401269"/>
                <a:gd name="connsiteY2" fmla="*/ 427558 h 2109846"/>
                <a:gd name="connsiteX3" fmla="*/ 12421 w 3401269"/>
                <a:gd name="connsiteY3" fmla="*/ 991061 h 2109846"/>
                <a:gd name="connsiteX4" fmla="*/ 508688 w 3401269"/>
                <a:gd name="connsiteY4" fmla="*/ 1326291 h 2109846"/>
                <a:gd name="connsiteX5" fmla="*/ 938495 w 3401269"/>
                <a:gd name="connsiteY5" fmla="*/ 1699170 h 2109846"/>
                <a:gd name="connsiteX6" fmla="*/ 1149013 w 3401269"/>
                <a:gd name="connsiteY6" fmla="*/ 2065521 h 2109846"/>
                <a:gd name="connsiteX7" fmla="*/ 3179870 w 3401269"/>
                <a:gd name="connsiteY7" fmla="*/ 2019349 h 2109846"/>
                <a:gd name="connsiteX8" fmla="*/ 3339797 w 3401269"/>
                <a:gd name="connsiteY8" fmla="*/ 1273592 h 2109846"/>
                <a:gd name="connsiteX9" fmla="*/ 3244928 w 3401269"/>
                <a:gd name="connsiteY9" fmla="*/ 40805 h 2109846"/>
                <a:gd name="connsiteX0" fmla="*/ 3238404 w 3394745"/>
                <a:gd name="connsiteY0" fmla="*/ 40917 h 2109958"/>
                <a:gd name="connsiteX1" fmla="*/ 2157061 w 3394745"/>
                <a:gd name="connsiteY1" fmla="*/ 307519 h 2109958"/>
                <a:gd name="connsiteX2" fmla="*/ 856775 w 3394745"/>
                <a:gd name="connsiteY2" fmla="*/ 436187 h 2109958"/>
                <a:gd name="connsiteX3" fmla="*/ 5897 w 3394745"/>
                <a:gd name="connsiteY3" fmla="*/ 991173 h 2109958"/>
                <a:gd name="connsiteX4" fmla="*/ 502164 w 3394745"/>
                <a:gd name="connsiteY4" fmla="*/ 1326403 h 2109958"/>
                <a:gd name="connsiteX5" fmla="*/ 931971 w 3394745"/>
                <a:gd name="connsiteY5" fmla="*/ 1699282 h 2109958"/>
                <a:gd name="connsiteX6" fmla="*/ 1142489 w 3394745"/>
                <a:gd name="connsiteY6" fmla="*/ 2065633 h 2109958"/>
                <a:gd name="connsiteX7" fmla="*/ 3173346 w 3394745"/>
                <a:gd name="connsiteY7" fmla="*/ 2019461 h 2109958"/>
                <a:gd name="connsiteX8" fmla="*/ 3333273 w 3394745"/>
                <a:gd name="connsiteY8" fmla="*/ 1273704 h 2109958"/>
                <a:gd name="connsiteX9" fmla="*/ 3238404 w 3394745"/>
                <a:gd name="connsiteY9" fmla="*/ 40917 h 2109958"/>
                <a:gd name="connsiteX0" fmla="*/ 3189218 w 3345559"/>
                <a:gd name="connsiteY0" fmla="*/ 40917 h 2109958"/>
                <a:gd name="connsiteX1" fmla="*/ 2107875 w 3345559"/>
                <a:gd name="connsiteY1" fmla="*/ 307519 h 2109958"/>
                <a:gd name="connsiteX2" fmla="*/ 807589 w 3345559"/>
                <a:gd name="connsiteY2" fmla="*/ 436187 h 2109958"/>
                <a:gd name="connsiteX3" fmla="*/ 6501 w 3345559"/>
                <a:gd name="connsiteY3" fmla="*/ 999688 h 2109958"/>
                <a:gd name="connsiteX4" fmla="*/ 452978 w 3345559"/>
                <a:gd name="connsiteY4" fmla="*/ 1326403 h 2109958"/>
                <a:gd name="connsiteX5" fmla="*/ 882785 w 3345559"/>
                <a:gd name="connsiteY5" fmla="*/ 1699282 h 2109958"/>
                <a:gd name="connsiteX6" fmla="*/ 1093303 w 3345559"/>
                <a:gd name="connsiteY6" fmla="*/ 2065633 h 2109958"/>
                <a:gd name="connsiteX7" fmla="*/ 3124160 w 3345559"/>
                <a:gd name="connsiteY7" fmla="*/ 2019461 h 2109958"/>
                <a:gd name="connsiteX8" fmla="*/ 3284087 w 3345559"/>
                <a:gd name="connsiteY8" fmla="*/ 1273704 h 2109958"/>
                <a:gd name="connsiteX9" fmla="*/ 3189218 w 3345559"/>
                <a:gd name="connsiteY9" fmla="*/ 40917 h 210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45559" h="2109958">
                  <a:moveTo>
                    <a:pt x="3189218" y="40917"/>
                  </a:moveTo>
                  <a:cubicBezTo>
                    <a:pt x="2993183" y="-120114"/>
                    <a:pt x="2504813" y="241641"/>
                    <a:pt x="2107875" y="307519"/>
                  </a:cubicBezTo>
                  <a:cubicBezTo>
                    <a:pt x="1710937" y="373397"/>
                    <a:pt x="1157818" y="320826"/>
                    <a:pt x="807589" y="436187"/>
                  </a:cubicBezTo>
                  <a:cubicBezTo>
                    <a:pt x="457360" y="551548"/>
                    <a:pt x="65603" y="851319"/>
                    <a:pt x="6501" y="999688"/>
                  </a:cubicBezTo>
                  <a:cubicBezTo>
                    <a:pt x="-52601" y="1148057"/>
                    <a:pt x="306931" y="1209804"/>
                    <a:pt x="452978" y="1326403"/>
                  </a:cubicBezTo>
                  <a:cubicBezTo>
                    <a:pt x="599025" y="1443002"/>
                    <a:pt x="776064" y="1576077"/>
                    <a:pt x="882785" y="1699282"/>
                  </a:cubicBezTo>
                  <a:cubicBezTo>
                    <a:pt x="989506" y="1822487"/>
                    <a:pt x="740487" y="2017947"/>
                    <a:pt x="1093303" y="2065633"/>
                  </a:cubicBezTo>
                  <a:cubicBezTo>
                    <a:pt x="1446119" y="2113319"/>
                    <a:pt x="2759029" y="2151449"/>
                    <a:pt x="3124160" y="2019461"/>
                  </a:cubicBezTo>
                  <a:cubicBezTo>
                    <a:pt x="3489291" y="1887473"/>
                    <a:pt x="3295373" y="1586430"/>
                    <a:pt x="3284087" y="1273704"/>
                  </a:cubicBezTo>
                  <a:cubicBezTo>
                    <a:pt x="3272801" y="960978"/>
                    <a:pt x="3385253" y="201948"/>
                    <a:pt x="3189218" y="40917"/>
                  </a:cubicBezTo>
                  <a:close/>
                </a:path>
              </a:pathLst>
            </a:custGeom>
            <a:solidFill>
              <a:srgbClr val="0070C0">
                <a:alpha val="5000"/>
              </a:srgbClr>
            </a:solidFill>
            <a:ln w="12700">
              <a:solidFill>
                <a:srgbClr val="00B0F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Rettangolo arrotondato 19"/>
            <p:cNvSpPr/>
            <p:nvPr/>
          </p:nvSpPr>
          <p:spPr>
            <a:xfrm>
              <a:off x="6735155" y="4209150"/>
              <a:ext cx="1440000" cy="288000"/>
            </a:xfrm>
            <a:prstGeom prst="roundRect">
              <a:avLst/>
            </a:prstGeom>
            <a:solidFill>
              <a:srgbClr val="006082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Companies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9469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18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Ceph Clusters </a:t>
            </a:r>
            <a:r>
              <a:rPr lang="en-US" dirty="0" smtClean="0"/>
              <a:t>at CERN</a:t>
            </a:r>
            <a:endParaRPr lang="it-IT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800" dirty="0" err="1" smtClean="0"/>
              <a:t>Typical</a:t>
            </a:r>
            <a:r>
              <a:rPr lang="it-IT" sz="1800" dirty="0" smtClean="0"/>
              <a:t> </a:t>
            </a:r>
            <a:r>
              <a:rPr lang="it-IT" sz="1800" dirty="0" err="1" smtClean="0"/>
              <a:t>Ceph</a:t>
            </a:r>
            <a:r>
              <a:rPr lang="it-IT" sz="1800" dirty="0" smtClean="0"/>
              <a:t> </a:t>
            </a:r>
            <a:r>
              <a:rPr lang="it-IT" sz="1800" dirty="0" err="1" smtClean="0"/>
              <a:t>node</a:t>
            </a:r>
            <a:endParaRPr lang="it-IT" sz="1800" dirty="0"/>
          </a:p>
          <a:p>
            <a:pPr lvl="1"/>
            <a:r>
              <a:rPr lang="it-IT" sz="1400" dirty="0"/>
              <a:t>16-core </a:t>
            </a:r>
            <a:r>
              <a:rPr lang="it-IT" sz="1400" dirty="0" err="1"/>
              <a:t>Xeon</a:t>
            </a:r>
            <a:r>
              <a:rPr lang="it-IT" sz="1400" dirty="0"/>
              <a:t> / 64-128GB RAM</a:t>
            </a:r>
          </a:p>
          <a:p>
            <a:pPr lvl="1"/>
            <a:r>
              <a:rPr lang="it-IT" sz="1400" dirty="0"/>
              <a:t>24x 6TB </a:t>
            </a:r>
            <a:r>
              <a:rPr lang="it-IT" sz="1400" dirty="0" err="1"/>
              <a:t>HDDs</a:t>
            </a:r>
            <a:endParaRPr lang="it-IT" sz="1400" dirty="0"/>
          </a:p>
          <a:p>
            <a:pPr lvl="1"/>
            <a:r>
              <a:rPr lang="it-IT" sz="1400" dirty="0"/>
              <a:t>4x 240GB </a:t>
            </a:r>
            <a:r>
              <a:rPr lang="it-IT" sz="1400" dirty="0" err="1"/>
              <a:t>SSDs</a:t>
            </a:r>
            <a:r>
              <a:rPr lang="it-IT" sz="1400" dirty="0"/>
              <a:t> (journal/</a:t>
            </a:r>
            <a:r>
              <a:rPr lang="it-IT" sz="1400" dirty="0" err="1"/>
              <a:t>rocksdb</a:t>
            </a:r>
            <a:r>
              <a:rPr lang="it-IT" sz="1400" dirty="0"/>
              <a:t>)</a:t>
            </a:r>
          </a:p>
          <a:p>
            <a:endParaRPr lang="it-IT" sz="2000" dirty="0"/>
          </a:p>
          <a:p>
            <a:endParaRPr lang="it-IT" sz="20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8" name="Immagine 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646600" y="872610"/>
            <a:ext cx="2151679" cy="3421236"/>
          </a:xfrm>
          <a:prstGeom prst="rect">
            <a:avLst/>
          </a:prstGeom>
          <a:ln>
            <a:noFill/>
          </a:ln>
        </p:spPr>
      </p:pic>
      <p:pic>
        <p:nvPicPr>
          <p:cNvPr id="9" name="Immagine 8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8"/>
          <a:stretch/>
        </p:blipFill>
        <p:spPr>
          <a:xfrm>
            <a:off x="1912620" y="2100366"/>
            <a:ext cx="2562660" cy="2193480"/>
          </a:xfrm>
          <a:prstGeom prst="rect">
            <a:avLst/>
          </a:prstGeom>
          <a:ln>
            <a:noFill/>
          </a:ln>
        </p:spPr>
      </p:pic>
      <p:pic>
        <p:nvPicPr>
          <p:cNvPr id="10" name="Picture 2" descr="E:\CERNBox\CERN_PresentationPack\Loghi\Ceph_Logo_Standard_RGB_120411_fa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t="25770" r="12017" b="26958"/>
          <a:stretch/>
        </p:blipFill>
        <p:spPr bwMode="auto">
          <a:xfrm>
            <a:off x="7429500" y="214436"/>
            <a:ext cx="125462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078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313456-3E15-42E5-AFB1-AE13E1BD5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Arial"/>
              </a:rPr>
              <a:t>MON+MDS Hardware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5270C13-4CDF-48B7-8CE0-D7337B4DEE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anchor="t">
            <a:normAutofit fontScale="77500" lnSpcReduction="20000"/>
          </a:bodyPr>
          <a:lstStyle/>
          <a:p>
            <a:pPr marL="493395"/>
            <a:r>
              <a:rPr lang="en-US" dirty="0" err="1">
                <a:cs typeface="Arial"/>
              </a:rPr>
              <a:t>ceph</a:t>
            </a:r>
            <a:r>
              <a:rPr lang="en-US" dirty="0">
                <a:cs typeface="Arial"/>
              </a:rPr>
              <a:t>-mon on main RBD cluster:</a:t>
            </a:r>
          </a:p>
          <a:p>
            <a:pPr marL="904875" lvl="1"/>
            <a:r>
              <a:rPr lang="en-US" dirty="0">
                <a:cs typeface="Arial"/>
              </a:rPr>
              <a:t>5x physical machines with SSD </a:t>
            </a:r>
            <a:r>
              <a:rPr lang="en-US" dirty="0" err="1">
                <a:cs typeface="Arial"/>
              </a:rPr>
              <a:t>rocksdb</a:t>
            </a:r>
          </a:p>
          <a:p>
            <a:pPr marL="904875" lvl="1"/>
            <a:r>
              <a:rPr lang="en-US" dirty="0">
                <a:cs typeface="Arial"/>
              </a:rPr>
              <a:t>(moving to 3x physical soon – btw, </a:t>
            </a:r>
            <a:r>
              <a:rPr lang="en-US" dirty="0" err="1">
                <a:cs typeface="Arial"/>
              </a:rPr>
              <a:t>Openstack</a:t>
            </a:r>
            <a:r>
              <a:rPr lang="en-US" dirty="0">
                <a:cs typeface="Arial"/>
              </a:rPr>
              <a:t> persists the mon IPs, so changing is difficult)</a:t>
            </a:r>
          </a:p>
          <a:p>
            <a:pPr marL="493395"/>
            <a:r>
              <a:rPr lang="en-US" dirty="0" err="1">
                <a:cs typeface="Arial"/>
              </a:rPr>
              <a:t>ceph</a:t>
            </a:r>
            <a:r>
              <a:rPr lang="en-US" dirty="0">
                <a:cs typeface="Arial"/>
              </a:rPr>
              <a:t>-mon elsewhere:</a:t>
            </a:r>
          </a:p>
          <a:p>
            <a:pPr marL="904875" lvl="1"/>
            <a:r>
              <a:rPr lang="en-US" dirty="0">
                <a:cs typeface="Arial"/>
              </a:rPr>
              <a:t>3x VMs with SSD </a:t>
            </a:r>
            <a:r>
              <a:rPr lang="en-US" dirty="0" err="1">
                <a:cs typeface="Arial"/>
              </a:rPr>
              <a:t>rocksdb</a:t>
            </a:r>
            <a:r>
              <a:rPr lang="en-US" dirty="0">
                <a:cs typeface="Arial"/>
              </a:rPr>
              <a:t> and 32GB RAM</a:t>
            </a:r>
          </a:p>
          <a:p>
            <a:pPr marL="904875" lvl="1"/>
            <a:endParaRPr lang="en-US" dirty="0">
              <a:cs typeface="Arial"/>
            </a:endParaRPr>
          </a:p>
          <a:p>
            <a:pPr marL="493395"/>
            <a:r>
              <a:rPr lang="en-US" dirty="0" err="1">
                <a:cs typeface="Arial"/>
              </a:rPr>
              <a:t>ceph-mds</a:t>
            </a:r>
            <a:r>
              <a:rPr lang="en-US" dirty="0">
                <a:cs typeface="Arial"/>
              </a:rPr>
              <a:t> machines:</a:t>
            </a:r>
          </a:p>
          <a:p>
            <a:pPr marL="904875" lvl="1"/>
            <a:r>
              <a:rPr lang="en-US" dirty="0">
                <a:cs typeface="Arial"/>
              </a:rPr>
              <a:t>Mostly 32GB VMs, but a few 64GB physical nodes (ideally these should be close to the OSDs)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2FEB949-4DCC-4159-8338-B679384884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82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1D7EC1A-A57C-4C30-A1F5-BB78B1C78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Arial"/>
              </a:rPr>
              <a:t>OSD Hardware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A8AF296-8B37-4A3E-971D-C0DD20C789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anchor="t">
            <a:normAutofit fontScale="77500" lnSpcReduction="20000"/>
          </a:bodyPr>
          <a:lstStyle/>
          <a:p>
            <a:pPr marL="493395"/>
            <a:r>
              <a:rPr lang="en-US" dirty="0">
                <a:cs typeface="Arial"/>
              </a:rPr>
              <a:t>"Classic" option for block storage, </a:t>
            </a:r>
            <a:r>
              <a:rPr lang="en-US" dirty="0" err="1">
                <a:cs typeface="Arial"/>
              </a:rPr>
              <a:t>cephfs</a:t>
            </a:r>
            <a:r>
              <a:rPr lang="en-US" dirty="0">
                <a:cs typeface="Arial"/>
              </a:rPr>
              <a:t>, s3:</a:t>
            </a:r>
            <a:endParaRPr lang="en-US" dirty="0"/>
          </a:p>
          <a:p>
            <a:pPr marL="904875" lvl="1"/>
            <a:r>
              <a:rPr lang="en-US" dirty="0">
                <a:cs typeface="Arial"/>
              </a:rPr>
              <a:t>6TB HDD </a:t>
            </a:r>
            <a:r>
              <a:rPr lang="en-US" dirty="0" err="1">
                <a:cs typeface="Arial"/>
              </a:rPr>
              <a:t>FileStore</a:t>
            </a:r>
            <a:r>
              <a:rPr lang="en-US" dirty="0">
                <a:cs typeface="Arial"/>
              </a:rPr>
              <a:t> with 20GB SSD journal</a:t>
            </a:r>
          </a:p>
          <a:p>
            <a:pPr marL="904875" lvl="1"/>
            <a:r>
              <a:rPr lang="en-US" dirty="0">
                <a:cs typeface="Arial"/>
              </a:rPr>
              <a:t>24xHDDs + 4x240GB SSDs</a:t>
            </a:r>
          </a:p>
          <a:p>
            <a:pPr marL="493395"/>
            <a:r>
              <a:rPr lang="en-US" dirty="0">
                <a:cs typeface="Arial"/>
              </a:rPr>
              <a:t>All new clusters use same hardware with </a:t>
            </a:r>
            <a:r>
              <a:rPr lang="en-US" dirty="0" err="1">
                <a:cs typeface="Arial"/>
              </a:rPr>
              <a:t>bluestore</a:t>
            </a:r>
            <a:r>
              <a:rPr lang="en-US" dirty="0">
                <a:cs typeface="Arial"/>
              </a:rPr>
              <a:t>:</a:t>
            </a:r>
          </a:p>
          <a:p>
            <a:pPr marL="904875" lvl="1"/>
            <a:r>
              <a:rPr lang="en-US" dirty="0">
                <a:cs typeface="Arial"/>
              </a:rPr>
              <a:t>&gt;30GB </a:t>
            </a:r>
            <a:r>
              <a:rPr lang="en-US" dirty="0" err="1">
                <a:cs typeface="Arial"/>
              </a:rPr>
              <a:t>block.db</a:t>
            </a:r>
            <a:r>
              <a:rPr lang="en-US" dirty="0">
                <a:cs typeface="Arial"/>
              </a:rPr>
              <a:t> per OSD is critical</a:t>
            </a:r>
          </a:p>
          <a:p>
            <a:pPr marL="904875" lvl="1"/>
            <a:r>
              <a:rPr lang="en-US" dirty="0" err="1">
                <a:cs typeface="Arial"/>
              </a:rPr>
              <a:t>osd</a:t>
            </a:r>
            <a:r>
              <a:rPr lang="en-US" dirty="0">
                <a:cs typeface="Arial"/>
              </a:rPr>
              <a:t> memory target = 1.2GB</a:t>
            </a:r>
          </a:p>
          <a:p>
            <a:pPr marL="493395"/>
            <a:r>
              <a:rPr lang="en-US" dirty="0">
                <a:cs typeface="Arial"/>
              </a:rPr>
              <a:t>Some 48xHDD, 64GB RAM nodes:</a:t>
            </a:r>
          </a:p>
          <a:p>
            <a:pPr marL="904875" lvl="1"/>
            <a:r>
              <a:rPr lang="en-US" dirty="0">
                <a:cs typeface="Arial"/>
              </a:rPr>
              <a:t>Use </a:t>
            </a:r>
            <a:r>
              <a:rPr lang="en-US" dirty="0" err="1">
                <a:cs typeface="Arial"/>
              </a:rPr>
              <a:t>lvm</a:t>
            </a:r>
            <a:r>
              <a:rPr lang="en-US" dirty="0">
                <a:cs typeface="Arial"/>
              </a:rPr>
              <a:t> raid0 pairs to make 24 OSDs</a:t>
            </a:r>
          </a:p>
          <a:p>
            <a:pPr marL="493395"/>
            <a:r>
              <a:rPr lang="en-US" dirty="0">
                <a:cs typeface="Arial"/>
              </a:rPr>
              <a:t>Some flash-only clusters: </a:t>
            </a:r>
            <a:r>
              <a:rPr lang="en-US" dirty="0" err="1">
                <a:cs typeface="Arial"/>
              </a:rPr>
              <a:t>osd</a:t>
            </a:r>
            <a:r>
              <a:rPr lang="en-US" dirty="0">
                <a:cs typeface="Arial"/>
              </a:rPr>
              <a:t> memory target = 3GB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F741B98-1984-4760-A9D0-205DDA48B7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14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EOS at CERN</a:t>
            </a:r>
            <a:endParaRPr lang="it-IT" dirty="0"/>
          </a:p>
        </p:txBody>
      </p:sp>
      <p:sp>
        <p:nvSpPr>
          <p:cNvPr id="9" name="Segnaposto data 2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10" name="Segnaposto piè di pagina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11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075" name="Picture 3" descr="E:\Screenshot from 2019-03-18 18-16-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00" y="1103234"/>
            <a:ext cx="7200000" cy="171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uppo 18"/>
          <p:cNvGrpSpPr/>
          <p:nvPr/>
        </p:nvGrpSpPr>
        <p:grpSpPr>
          <a:xfrm>
            <a:off x="1152000" y="2985361"/>
            <a:ext cx="6840000" cy="1187752"/>
            <a:chOff x="144570" y="3627924"/>
            <a:chExt cx="4595742" cy="1640412"/>
          </a:xfrm>
        </p:grpSpPr>
        <p:sp>
          <p:nvSpPr>
            <p:cNvPr id="20" name="Rettangolo 19"/>
            <p:cNvSpPr/>
            <p:nvPr/>
          </p:nvSpPr>
          <p:spPr>
            <a:xfrm>
              <a:off x="144570" y="4025340"/>
              <a:ext cx="4595742" cy="1242996"/>
            </a:xfrm>
            <a:prstGeom prst="rect">
              <a:avLst/>
            </a:prstGeom>
            <a:noFill/>
            <a:ln w="6350"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bIns="108000" numCol="2" rtlCol="0" anchor="ctr"/>
            <a:lstStyle/>
            <a:p>
              <a:pPr marL="288000" indent="-216000">
                <a:lnSpc>
                  <a:spcPct val="114000"/>
                </a:lnSpc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200" dirty="0">
                  <a:solidFill>
                    <a:srgbClr val="000000"/>
                  </a:solidFill>
                </a:rPr>
                <a:t>5 for LHC experiments</a:t>
              </a:r>
            </a:p>
            <a:p>
              <a:pPr marL="288000" indent="-216000">
                <a:lnSpc>
                  <a:spcPct val="114000"/>
                </a:lnSpc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200" dirty="0">
                  <a:solidFill>
                    <a:srgbClr val="000000"/>
                  </a:solidFill>
                </a:rPr>
                <a:t>EOSPUBLIC: non-LHC experiments</a:t>
              </a:r>
            </a:p>
            <a:p>
              <a:pPr marL="288000" indent="-216000">
                <a:lnSpc>
                  <a:spcPct val="114000"/>
                </a:lnSpc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200" dirty="0" smtClean="0">
                  <a:solidFill>
                    <a:srgbClr val="000000"/>
                  </a:solidFill>
                </a:rPr>
                <a:t>7 for CERNBox (including EOSBACKUP)</a:t>
              </a:r>
            </a:p>
            <a:p>
              <a:pPr marL="288000" indent="-216000">
                <a:lnSpc>
                  <a:spcPct val="114000"/>
                </a:lnSpc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200" dirty="0" smtClean="0">
                  <a:solidFill>
                    <a:srgbClr val="000000"/>
                  </a:solidFill>
                </a:rPr>
                <a:t>2 </a:t>
              </a:r>
              <a:r>
                <a:rPr lang="en-US" sz="1200" dirty="0">
                  <a:solidFill>
                    <a:srgbClr val="000000"/>
                  </a:solidFill>
                </a:rPr>
                <a:t>for Project Spaces (work-in-progress)</a:t>
              </a:r>
            </a:p>
            <a:p>
              <a:pPr marL="288000" indent="-216000">
                <a:lnSpc>
                  <a:spcPct val="114000"/>
                </a:lnSpc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200" dirty="0">
                  <a:solidFill>
                    <a:srgbClr val="000000"/>
                  </a:solidFill>
                </a:rPr>
                <a:t>EOSMEDIA: photo/video archival</a:t>
              </a:r>
            </a:p>
            <a:p>
              <a:pPr marL="288000" indent="-216000">
                <a:lnSpc>
                  <a:spcPct val="114000"/>
                </a:lnSpc>
                <a:buClr>
                  <a:schemeClr val="tx1"/>
                </a:buClr>
                <a:buFont typeface="Wingdings" pitchFamily="2" charset="2"/>
                <a:buChar char="Ø"/>
              </a:pPr>
              <a:r>
                <a:rPr lang="en-US" sz="1200" dirty="0">
                  <a:solidFill>
                    <a:srgbClr val="000000"/>
                  </a:solidFill>
                </a:rPr>
                <a:t>EOSUp2U: Pilot for Education and </a:t>
              </a:r>
              <a:r>
                <a:rPr lang="en-US" sz="1200" dirty="0" smtClean="0">
                  <a:solidFill>
                    <a:srgbClr val="000000"/>
                  </a:solidFill>
                </a:rPr>
                <a:t>Outreach</a:t>
              </a:r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21" name="Rettangolo 20"/>
            <p:cNvSpPr/>
            <p:nvPr/>
          </p:nvSpPr>
          <p:spPr>
            <a:xfrm>
              <a:off x="144570" y="3627924"/>
              <a:ext cx="4595742" cy="3977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EOS Instances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6" name="CasellaDiTesto 5"/>
          <p:cNvSpPr txBox="1"/>
          <p:nvPr/>
        </p:nvSpPr>
        <p:spPr>
          <a:xfrm>
            <a:off x="155575" y="1332687"/>
            <a:ext cx="850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spc="-1" dirty="0">
                <a:solidFill>
                  <a:srgbClr val="C00000"/>
                </a:solidFill>
                <a:ea typeface="DejaVu Sans"/>
              </a:rPr>
              <a:t>+51% in 1y</a:t>
            </a:r>
          </a:p>
          <a:p>
            <a:pPr algn="r"/>
            <a:r>
              <a:rPr lang="en-US" sz="1000" b="1" spc="-1" dirty="0" smtClean="0">
                <a:solidFill>
                  <a:srgbClr val="C00000"/>
                </a:solidFill>
                <a:ea typeface="DejaVu Sans"/>
              </a:rPr>
              <a:t>(was </a:t>
            </a:r>
            <a:r>
              <a:rPr lang="en-US" sz="1000" b="1" spc="-1" dirty="0">
                <a:solidFill>
                  <a:srgbClr val="C00000"/>
                </a:solidFill>
                <a:ea typeface="DejaVu Sans"/>
              </a:rPr>
              <a:t>2.6 </a:t>
            </a:r>
            <a:r>
              <a:rPr lang="en-US" sz="1000" b="1" spc="-1" dirty="0" smtClean="0">
                <a:solidFill>
                  <a:srgbClr val="C00000"/>
                </a:solidFill>
                <a:ea typeface="DejaVu Sans"/>
              </a:rPr>
              <a:t>B)</a:t>
            </a:r>
            <a:endParaRPr lang="en-US" sz="1000" b="1" spc="-1" dirty="0">
              <a:solidFill>
                <a:srgbClr val="C00000"/>
              </a:solidFill>
              <a:ea typeface="DejaVu Sans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8127216" y="1332687"/>
            <a:ext cx="970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spc="-1" dirty="0" smtClean="0">
                <a:solidFill>
                  <a:srgbClr val="C00000"/>
                </a:solidFill>
                <a:ea typeface="DejaVu Sans"/>
              </a:rPr>
              <a:t>+14% </a:t>
            </a:r>
            <a:r>
              <a:rPr lang="en-US" sz="1000" b="1" spc="-1" dirty="0">
                <a:solidFill>
                  <a:srgbClr val="C00000"/>
                </a:solidFill>
                <a:ea typeface="DejaVu Sans"/>
              </a:rPr>
              <a:t>in 1y</a:t>
            </a:r>
          </a:p>
          <a:p>
            <a:r>
              <a:rPr lang="en-US" sz="1000" b="1" spc="-1" dirty="0" smtClean="0">
                <a:solidFill>
                  <a:srgbClr val="C00000"/>
                </a:solidFill>
                <a:ea typeface="DejaVu Sans"/>
              </a:rPr>
              <a:t>(was 178 PB)</a:t>
            </a:r>
            <a:endParaRPr lang="en-US" sz="1000" b="1" spc="-1" dirty="0">
              <a:solidFill>
                <a:srgbClr val="C00000"/>
              </a:solidFill>
              <a:ea typeface="DejaVu Sans"/>
            </a:endParaRPr>
          </a:p>
        </p:txBody>
      </p:sp>
      <p:pic>
        <p:nvPicPr>
          <p:cNvPr id="30" name="Picture 2" descr="E:\CERNBox\CERN_PresentationPack\Loghi\EOS_n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010" y="153350"/>
            <a:ext cx="1062415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Block Storage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4500" dirty="0" smtClean="0"/>
              <a:t>Small </a:t>
            </a:r>
            <a:r>
              <a:rPr lang="en-US" sz="4500" dirty="0" err="1" smtClean="0"/>
              <a:t>Hyperconverged</a:t>
            </a:r>
            <a:r>
              <a:rPr lang="en-US" sz="4500" dirty="0" smtClean="0"/>
              <a:t> </a:t>
            </a:r>
            <a:r>
              <a:rPr lang="en-US" sz="4500" dirty="0" err="1"/>
              <a:t>OpenStack+Ceph</a:t>
            </a:r>
            <a:r>
              <a:rPr lang="en-US" sz="4500" dirty="0"/>
              <a:t> </a:t>
            </a:r>
            <a:r>
              <a:rPr lang="en-US" sz="4500" dirty="0" smtClean="0"/>
              <a:t>cell</a:t>
            </a:r>
            <a:endParaRPr lang="en-US" sz="4500" dirty="0"/>
          </a:p>
          <a:p>
            <a:pPr lvl="1"/>
            <a:r>
              <a:rPr lang="en-US" sz="3500" dirty="0"/>
              <a:t>20 servers, each with </a:t>
            </a:r>
            <a:r>
              <a:rPr lang="en-US" sz="3500" dirty="0" smtClean="0"/>
              <a:t>16x1 TB </a:t>
            </a:r>
            <a:r>
              <a:rPr lang="en-US" sz="3500" dirty="0"/>
              <a:t>SSDs (2 for system, 14 for Ceph)</a:t>
            </a:r>
          </a:p>
          <a:p>
            <a:pPr lvl="1"/>
            <a:r>
              <a:rPr lang="en-US" sz="3500" dirty="0"/>
              <a:t>Goal would be to offer 10,000 IOPS low latency volumes for databases, etc.</a:t>
            </a:r>
          </a:p>
          <a:p>
            <a:endParaRPr lang="en-US" sz="4500" dirty="0" smtClean="0"/>
          </a:p>
          <a:p>
            <a:r>
              <a:rPr lang="en-US" sz="4500" dirty="0" smtClean="0"/>
              <a:t>Main room cluster expansion</a:t>
            </a:r>
          </a:p>
          <a:p>
            <a:pPr lvl="1"/>
            <a:r>
              <a:rPr lang="en-US" sz="3500" dirty="0" smtClean="0"/>
              <a:t>Added ~15% more capacity in January 2019</a:t>
            </a:r>
          </a:p>
          <a:p>
            <a:pPr lvl="1"/>
            <a:r>
              <a:rPr lang="en-US" sz="3500" dirty="0" smtClean="0"/>
              <a:t>Hardware is 3+ years old, time for a refresh this year</a:t>
            </a:r>
          </a:p>
          <a:p>
            <a:pPr lvl="1"/>
            <a:endParaRPr lang="en-US" sz="4100" dirty="0"/>
          </a:p>
          <a:p>
            <a:r>
              <a:rPr lang="en-US" sz="4500" dirty="0"/>
              <a:t>Balancing is an ongoing process</a:t>
            </a:r>
          </a:p>
          <a:p>
            <a:pPr lvl="1"/>
            <a:r>
              <a:rPr lang="en-US" sz="3500" dirty="0" smtClean="0"/>
              <a:t>Using newest </a:t>
            </a:r>
            <a:r>
              <a:rPr lang="en-US" sz="3500" dirty="0" err="1" smtClean="0"/>
              <a:t>upmap</a:t>
            </a:r>
            <a:r>
              <a:rPr lang="en-US" sz="3500" dirty="0" smtClean="0"/>
              <a:t> balancer code</a:t>
            </a:r>
          </a:p>
          <a:p>
            <a:pPr lvl="1"/>
            <a:r>
              <a:rPr lang="en-US" sz="3500" dirty="0" smtClean="0"/>
              <a:t>Also have a PG split from 4096 to 8192 ongoing</a:t>
            </a:r>
          </a:p>
          <a:p>
            <a:pPr lvl="1"/>
            <a:r>
              <a:rPr lang="en-US" sz="3500" dirty="0" smtClean="0"/>
              <a:t>Constant </a:t>
            </a:r>
            <a:r>
              <a:rPr lang="en-US" sz="3500" dirty="0"/>
              <a:t>balancing triggers a luminous issue with </a:t>
            </a:r>
            <a:r>
              <a:rPr lang="en-US" sz="3500" dirty="0" err="1"/>
              <a:t>osdmap</a:t>
            </a:r>
            <a:r>
              <a:rPr lang="en-US" sz="3500" dirty="0"/>
              <a:t> leakage (</a:t>
            </a:r>
            <a:r>
              <a:rPr lang="en-US" sz="3500" dirty="0" err="1"/>
              <a:t>disk+ram</a:t>
            </a:r>
            <a:r>
              <a:rPr lang="en-US" sz="3500" dirty="0"/>
              <a:t> usage</a:t>
            </a:r>
            <a:r>
              <a:rPr lang="en-US" sz="3500" dirty="0" smtClean="0"/>
              <a:t>)</a:t>
            </a:r>
          </a:p>
          <a:p>
            <a:pPr lvl="1"/>
            <a:endParaRPr lang="en-US" sz="41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10" name="Picture 2" descr="E:\CERNBox\CERN_PresentationPack\Loghi\Ceph_Logo_Standard_RGB_120411_f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t="25770" r="12017" b="26958"/>
          <a:stretch/>
        </p:blipFill>
        <p:spPr bwMode="auto">
          <a:xfrm>
            <a:off x="7429500" y="214436"/>
            <a:ext cx="125462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71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CephFS for HPC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HEP is high throughput, embarrassingly parallel</a:t>
            </a:r>
          </a:p>
          <a:p>
            <a:r>
              <a:rPr lang="en-US" sz="1800" dirty="0" smtClean="0"/>
              <a:t>Several </a:t>
            </a:r>
            <a:r>
              <a:rPr lang="en-US" sz="1800" dirty="0"/>
              <a:t>HPC </a:t>
            </a:r>
            <a:r>
              <a:rPr lang="en-US" sz="1800" dirty="0" smtClean="0"/>
              <a:t>corners do exist at CERN</a:t>
            </a:r>
          </a:p>
          <a:p>
            <a:pPr lvl="1"/>
            <a:r>
              <a:rPr lang="en-US" sz="1400" dirty="0" smtClean="0"/>
              <a:t>Beam/plasma simulations</a:t>
            </a:r>
            <a:r>
              <a:rPr lang="en-US" sz="1400" dirty="0"/>
              <a:t>, accelerator </a:t>
            </a:r>
            <a:r>
              <a:rPr lang="en-US" sz="1400" dirty="0" smtClean="0"/>
              <a:t>physics,</a:t>
            </a:r>
            <a:r>
              <a:rPr lang="en-US" sz="1400" spc="-1" dirty="0">
                <a:ea typeface="DejaVu Sans"/>
              </a:rPr>
              <a:t> QCD, ASIC </a:t>
            </a:r>
            <a:r>
              <a:rPr lang="en-US" sz="1400" spc="-1" dirty="0" smtClean="0">
                <a:ea typeface="DejaVu Sans"/>
              </a:rPr>
              <a:t>design,</a:t>
            </a:r>
            <a:r>
              <a:rPr lang="en-US" sz="1400" dirty="0" smtClean="0"/>
              <a:t> …</a:t>
            </a:r>
          </a:p>
          <a:p>
            <a:pPr lvl="1"/>
            <a:endParaRPr lang="en-US" sz="1400" dirty="0"/>
          </a:p>
          <a:p>
            <a:r>
              <a:rPr lang="en-US" sz="1800" dirty="0" smtClean="0"/>
              <a:t>CERN </a:t>
            </a:r>
            <a:r>
              <a:rPr lang="en-US" sz="1800" dirty="0"/>
              <a:t>approach is to build HPC clusters with commodity </a:t>
            </a:r>
            <a:r>
              <a:rPr lang="en-US" sz="1800" dirty="0" smtClean="0"/>
              <a:t>hardware</a:t>
            </a:r>
            <a:endParaRPr lang="en-US" sz="1800" dirty="0"/>
          </a:p>
          <a:p>
            <a:pPr lvl="1"/>
            <a:r>
              <a:rPr lang="en-US" sz="1400" dirty="0" smtClean="0"/>
              <a:t>Typical HPC storage not attractive: missing expertise + budget constraints</a:t>
            </a:r>
          </a:p>
          <a:p>
            <a:pPr lvl="1"/>
            <a:r>
              <a:rPr lang="en-US" sz="1400" dirty="0" smtClean="0"/>
              <a:t>Computing solved with </a:t>
            </a:r>
            <a:r>
              <a:rPr lang="en-US" sz="1400" dirty="0" err="1"/>
              <a:t>HTCondor</a:t>
            </a:r>
            <a:r>
              <a:rPr lang="en-US" sz="1400" dirty="0"/>
              <a:t>/SLURM</a:t>
            </a:r>
          </a:p>
          <a:p>
            <a:pPr lvl="1"/>
            <a:endParaRPr lang="en-US" sz="1400" dirty="0" smtClean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  <p:grpSp>
        <p:nvGrpSpPr>
          <p:cNvPr id="210" name="Gruppo 209"/>
          <p:cNvGrpSpPr/>
          <p:nvPr/>
        </p:nvGrpSpPr>
        <p:grpSpPr>
          <a:xfrm>
            <a:off x="3713000" y="2692742"/>
            <a:ext cx="2222321" cy="1605336"/>
            <a:chOff x="3713000" y="2692742"/>
            <a:chExt cx="2222321" cy="1605336"/>
          </a:xfrm>
        </p:grpSpPr>
        <p:grpSp>
          <p:nvGrpSpPr>
            <p:cNvPr id="10" name="Group 10"/>
            <p:cNvGrpSpPr>
              <a:grpSpLocks noChangeAspect="1"/>
            </p:cNvGrpSpPr>
            <p:nvPr/>
          </p:nvGrpSpPr>
          <p:grpSpPr>
            <a:xfrm>
              <a:off x="4718671" y="2692742"/>
              <a:ext cx="901442" cy="538920"/>
              <a:chOff x="4064760" y="2651760"/>
              <a:chExt cx="901440" cy="538920"/>
            </a:xfrm>
          </p:grpSpPr>
          <p:sp>
            <p:nvSpPr>
              <p:cNvPr id="11" name="CustomShape 11"/>
              <p:cNvSpPr/>
              <p:nvPr/>
            </p:nvSpPr>
            <p:spPr>
              <a:xfrm>
                <a:off x="4064760" y="2651760"/>
                <a:ext cx="901440" cy="53892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1930" y="7160"/>
                    </a:moveTo>
                    <a:cubicBezTo>
                      <a:pt x="1530" y="4490"/>
                      <a:pt x="3400" y="1970"/>
                      <a:pt x="5270" y="1970"/>
                    </a:cubicBezTo>
                    <a:cubicBezTo>
                      <a:pt x="5860" y="1950"/>
                      <a:pt x="6470" y="2210"/>
                      <a:pt x="6970" y="2600"/>
                    </a:cubicBezTo>
                    <a:cubicBezTo>
                      <a:pt x="7450" y="1390"/>
                      <a:pt x="8340" y="650"/>
                      <a:pt x="9340" y="650"/>
                    </a:cubicBezTo>
                    <a:cubicBezTo>
                      <a:pt x="10004" y="690"/>
                      <a:pt x="10710" y="1050"/>
                      <a:pt x="11210" y="1700"/>
                    </a:cubicBezTo>
                    <a:cubicBezTo>
                      <a:pt x="11570" y="630"/>
                      <a:pt x="12330" y="0"/>
                      <a:pt x="13150" y="0"/>
                    </a:cubicBezTo>
                    <a:cubicBezTo>
                      <a:pt x="13840" y="0"/>
                      <a:pt x="14470" y="460"/>
                      <a:pt x="14870" y="1160"/>
                    </a:cubicBezTo>
                    <a:cubicBezTo>
                      <a:pt x="15330" y="440"/>
                      <a:pt x="16020" y="0"/>
                      <a:pt x="16740" y="0"/>
                    </a:cubicBezTo>
                    <a:cubicBezTo>
                      <a:pt x="17910" y="0"/>
                      <a:pt x="18900" y="1130"/>
                      <a:pt x="19110" y="2710"/>
                    </a:cubicBezTo>
                    <a:cubicBezTo>
                      <a:pt x="20240" y="3150"/>
                      <a:pt x="21060" y="4580"/>
                      <a:pt x="21060" y="6220"/>
                    </a:cubicBezTo>
                    <a:cubicBezTo>
                      <a:pt x="21060" y="6720"/>
                      <a:pt x="21000" y="7200"/>
                      <a:pt x="20830" y="7660"/>
                    </a:cubicBezTo>
                    <a:cubicBezTo>
                      <a:pt x="21310" y="8460"/>
                      <a:pt x="21600" y="9450"/>
                      <a:pt x="21600" y="10460"/>
                    </a:cubicBezTo>
                    <a:cubicBezTo>
                      <a:pt x="21600" y="12750"/>
                      <a:pt x="20310" y="14680"/>
                      <a:pt x="18650" y="15010"/>
                    </a:cubicBezTo>
                    <a:cubicBezTo>
                      <a:pt x="18650" y="17200"/>
                      <a:pt x="17370" y="18920"/>
                      <a:pt x="15770" y="18920"/>
                    </a:cubicBezTo>
                    <a:cubicBezTo>
                      <a:pt x="15220" y="18920"/>
                      <a:pt x="14700" y="18710"/>
                      <a:pt x="14240" y="18310"/>
                    </a:cubicBezTo>
                    <a:cubicBezTo>
                      <a:pt x="13820" y="20240"/>
                      <a:pt x="12490" y="21600"/>
                      <a:pt x="11000" y="21600"/>
                    </a:cubicBezTo>
                    <a:cubicBezTo>
                      <a:pt x="9890" y="21600"/>
                      <a:pt x="8840" y="20790"/>
                      <a:pt x="8210" y="19510"/>
                    </a:cubicBezTo>
                    <a:cubicBezTo>
                      <a:pt x="7620" y="20000"/>
                      <a:pt x="7930" y="20290"/>
                      <a:pt x="6240" y="20290"/>
                    </a:cubicBezTo>
                    <a:cubicBezTo>
                      <a:pt x="4850" y="20290"/>
                      <a:pt x="3570" y="19280"/>
                      <a:pt x="2900" y="17640"/>
                    </a:cubicBezTo>
                    <a:cubicBezTo>
                      <a:pt x="1300" y="17600"/>
                      <a:pt x="480" y="16300"/>
                      <a:pt x="480" y="14660"/>
                    </a:cubicBezTo>
                    <a:cubicBezTo>
                      <a:pt x="480" y="13900"/>
                      <a:pt x="690" y="13210"/>
                      <a:pt x="1070" y="12640"/>
                    </a:cubicBezTo>
                    <a:cubicBezTo>
                      <a:pt x="380" y="12160"/>
                      <a:pt x="0" y="11210"/>
                      <a:pt x="0" y="10120"/>
                    </a:cubicBezTo>
                    <a:cubicBezTo>
                      <a:pt x="0" y="8590"/>
                      <a:pt x="840" y="7330"/>
                      <a:pt x="1930" y="7160"/>
                    </a:cubicBezTo>
                    <a:close/>
                    <a:moveTo>
                      <a:pt x="1930" y="7160"/>
                    </a:moveTo>
                    <a:cubicBezTo>
                      <a:pt x="1950" y="7410"/>
                      <a:pt x="2040" y="7690"/>
                      <a:pt x="2090" y="7920"/>
                    </a:cubicBezTo>
                    <a:moveTo>
                      <a:pt x="6970" y="2600"/>
                    </a:moveTo>
                    <a:cubicBezTo>
                      <a:pt x="7200" y="2790"/>
                      <a:pt x="7480" y="3050"/>
                      <a:pt x="7670" y="3310"/>
                    </a:cubicBezTo>
                    <a:moveTo>
                      <a:pt x="11210" y="1700"/>
                    </a:moveTo>
                    <a:cubicBezTo>
                      <a:pt x="11130" y="1910"/>
                      <a:pt x="11080" y="2160"/>
                      <a:pt x="11030" y="2400"/>
                    </a:cubicBezTo>
                    <a:moveTo>
                      <a:pt x="14870" y="1160"/>
                    </a:moveTo>
                    <a:cubicBezTo>
                      <a:pt x="14720" y="1400"/>
                      <a:pt x="14640" y="1720"/>
                      <a:pt x="14540" y="2010"/>
                    </a:cubicBezTo>
                    <a:moveTo>
                      <a:pt x="19110" y="2710"/>
                    </a:moveTo>
                    <a:cubicBezTo>
                      <a:pt x="19130" y="2890"/>
                      <a:pt x="19230" y="3290"/>
                      <a:pt x="19190" y="3380"/>
                    </a:cubicBezTo>
                    <a:moveTo>
                      <a:pt x="20830" y="7660"/>
                    </a:moveTo>
                    <a:cubicBezTo>
                      <a:pt x="20660" y="8170"/>
                      <a:pt x="20430" y="8620"/>
                      <a:pt x="20110" y="8990"/>
                    </a:cubicBezTo>
                    <a:moveTo>
                      <a:pt x="18660" y="15010"/>
                    </a:moveTo>
                    <a:cubicBezTo>
                      <a:pt x="18740" y="14200"/>
                      <a:pt x="18280" y="12200"/>
                      <a:pt x="17000" y="11450"/>
                    </a:cubicBezTo>
                    <a:moveTo>
                      <a:pt x="14240" y="18310"/>
                    </a:moveTo>
                    <a:cubicBezTo>
                      <a:pt x="14320" y="17980"/>
                      <a:pt x="14350" y="17680"/>
                      <a:pt x="14370" y="17360"/>
                    </a:cubicBezTo>
                    <a:moveTo>
                      <a:pt x="8220" y="19510"/>
                    </a:moveTo>
                    <a:cubicBezTo>
                      <a:pt x="8060" y="19250"/>
                      <a:pt x="7960" y="18950"/>
                      <a:pt x="7860" y="18640"/>
                    </a:cubicBezTo>
                    <a:moveTo>
                      <a:pt x="2900" y="17640"/>
                    </a:moveTo>
                    <a:cubicBezTo>
                      <a:pt x="3090" y="17600"/>
                      <a:pt x="3280" y="17540"/>
                      <a:pt x="3460" y="17450"/>
                    </a:cubicBezTo>
                    <a:moveTo>
                      <a:pt x="1070" y="12640"/>
                    </a:moveTo>
                    <a:cubicBezTo>
                      <a:pt x="1400" y="12900"/>
                      <a:pt x="1780" y="13130"/>
                      <a:pt x="2330" y="13040"/>
                    </a:cubicBezTo>
                  </a:path>
                </a:pathLst>
              </a:cu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pic>
            <p:nvPicPr>
              <p:cNvPr id="12" name="OpenStack®_Logo_2016.svg"/>
              <p:cNvPicPr/>
              <p:nvPr/>
            </p:nvPicPr>
            <p:blipFill>
              <a:blip r:embed="rId2"/>
              <a:srcRect l="29610" r="27656" b="39111"/>
              <a:stretch/>
            </p:blipFill>
            <p:spPr>
              <a:xfrm>
                <a:off x="4265640" y="2828520"/>
                <a:ext cx="286560" cy="21744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3" name="Picture 217"/>
              <p:cNvPicPr/>
              <p:nvPr/>
            </p:nvPicPr>
            <p:blipFill>
              <a:blip r:embed="rId3"/>
              <a:stretch/>
            </p:blipFill>
            <p:spPr>
              <a:xfrm>
                <a:off x="4502160" y="2754720"/>
                <a:ext cx="289080" cy="319680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4" name="Group 12"/>
            <p:cNvGrpSpPr/>
            <p:nvPr/>
          </p:nvGrpSpPr>
          <p:grpSpPr>
            <a:xfrm>
              <a:off x="3725384" y="3770750"/>
              <a:ext cx="371807" cy="362592"/>
              <a:chOff x="3266280" y="4155480"/>
              <a:chExt cx="464760" cy="453240"/>
            </a:xfrm>
          </p:grpSpPr>
          <p:sp>
            <p:nvSpPr>
              <p:cNvPr id="15" name="CustomShape 13"/>
              <p:cNvSpPr/>
              <p:nvPr/>
            </p:nvSpPr>
            <p:spPr>
              <a:xfrm>
                <a:off x="3519000" y="4417200"/>
                <a:ext cx="212040" cy="191520"/>
              </a:xfrm>
              <a:custGeom>
                <a:avLst/>
                <a:gdLst/>
                <a:ahLst/>
                <a:cxnLst/>
                <a:rect l="l" t="t" r="r" b="b"/>
                <a:pathLst>
                  <a:path w="1067" h="965">
                    <a:moveTo>
                      <a:pt x="1" y="965"/>
                    </a:moveTo>
                    <a:cubicBezTo>
                      <a:pt x="90" y="965"/>
                      <a:pt x="1067" y="365"/>
                      <a:pt x="1067" y="182"/>
                    </a:cubicBezTo>
                    <a:cubicBezTo>
                      <a:pt x="1067" y="0"/>
                      <a:pt x="930" y="0"/>
                      <a:pt x="840" y="0"/>
                    </a:cubicBezTo>
                    <a:cubicBezTo>
                      <a:pt x="840" y="78"/>
                      <a:pt x="-32" y="391"/>
                      <a:pt x="1" y="965"/>
                    </a:cubicBezTo>
                    <a:close/>
                  </a:path>
                </a:pathLst>
              </a:custGeom>
              <a:solidFill>
                <a:srgbClr val="DDDDDD"/>
              </a:solidFill>
              <a:ln>
                <a:solidFill>
                  <a:srgbClr val="DDDDDD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grpSp>
            <p:nvGrpSpPr>
              <p:cNvPr id="16" name="Group 14"/>
              <p:cNvGrpSpPr/>
              <p:nvPr/>
            </p:nvGrpSpPr>
            <p:grpSpPr>
              <a:xfrm>
                <a:off x="3266280" y="4155480"/>
                <a:ext cx="432360" cy="453240"/>
                <a:chOff x="3266280" y="4155480"/>
                <a:chExt cx="432360" cy="453240"/>
              </a:xfrm>
            </p:grpSpPr>
            <p:sp>
              <p:nvSpPr>
                <p:cNvPr id="17" name="CustomShape 15"/>
                <p:cNvSpPr/>
                <p:nvPr/>
              </p:nvSpPr>
              <p:spPr>
                <a:xfrm>
                  <a:off x="3279240" y="4312440"/>
                  <a:ext cx="225000" cy="285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0" h="1435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1130" y="913"/>
                      </a:lnTo>
                      <a:lnTo>
                        <a:pt x="1130" y="14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8" name="CustomShape 16"/>
                <p:cNvSpPr/>
                <p:nvPr/>
              </p:nvSpPr>
              <p:spPr>
                <a:xfrm>
                  <a:off x="3506040" y="4338360"/>
                  <a:ext cx="192600" cy="259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1305">
                      <a:moveTo>
                        <a:pt x="0" y="1305"/>
                      </a:moveTo>
                      <a:lnTo>
                        <a:pt x="0" y="783"/>
                      </a:lnTo>
                      <a:lnTo>
                        <a:pt x="969" y="0"/>
                      </a:lnTo>
                      <a:lnTo>
                        <a:pt x="969" y="522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9999"/>
                    </a:gs>
                    <a:gs pos="100000">
                      <a:srgbClr val="333333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9" name="CustomShape 17"/>
                <p:cNvSpPr/>
                <p:nvPr/>
              </p:nvSpPr>
              <p:spPr>
                <a:xfrm>
                  <a:off x="3279240" y="4155480"/>
                  <a:ext cx="419400" cy="338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00" h="1695">
                      <a:moveTo>
                        <a:pt x="1130" y="1695"/>
                      </a:moveTo>
                      <a:lnTo>
                        <a:pt x="0" y="783"/>
                      </a:lnTo>
                      <a:lnTo>
                        <a:pt x="969" y="0"/>
                      </a:lnTo>
                      <a:lnTo>
                        <a:pt x="2100" y="91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540000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20" name="Line 18"/>
                <p:cNvSpPr/>
                <p:nvPr/>
              </p:nvSpPr>
              <p:spPr>
                <a:xfrm>
                  <a:off x="3356280" y="439560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21" name="Line 19"/>
                <p:cNvSpPr/>
                <p:nvPr/>
              </p:nvSpPr>
              <p:spPr>
                <a:xfrm flipH="1" flipV="1">
                  <a:off x="3395520" y="4446000"/>
                  <a:ext cx="103680" cy="83520"/>
                </a:xfrm>
                <a:prstGeom prst="line">
                  <a:avLst/>
                </a:prstGeom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22" name="Line 20"/>
                <p:cNvSpPr/>
                <p:nvPr/>
              </p:nvSpPr>
              <p:spPr>
                <a:xfrm>
                  <a:off x="3394800" y="4426920"/>
                  <a:ext cx="360" cy="20880"/>
                </a:xfrm>
                <a:prstGeom prst="line">
                  <a:avLst/>
                </a:prstGeom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23" name="Line 21"/>
                <p:cNvSpPr/>
                <p:nvPr/>
              </p:nvSpPr>
              <p:spPr>
                <a:xfrm>
                  <a:off x="3498480" y="4510800"/>
                  <a:ext cx="360" cy="20880"/>
                </a:xfrm>
                <a:prstGeom prst="line">
                  <a:avLst/>
                </a:prstGeom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24" name="Line 22"/>
                <p:cNvSpPr/>
                <p:nvPr/>
              </p:nvSpPr>
              <p:spPr>
                <a:xfrm flipH="1" flipV="1">
                  <a:off x="3394800" y="4426920"/>
                  <a:ext cx="103680" cy="83880"/>
                </a:xfrm>
                <a:prstGeom prst="line">
                  <a:avLst/>
                </a:prstGeom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25" name="CustomShape 23"/>
                <p:cNvSpPr/>
                <p:nvPr/>
              </p:nvSpPr>
              <p:spPr>
                <a:xfrm>
                  <a:off x="3369960" y="4406400"/>
                  <a:ext cx="11160" cy="29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157">
                      <a:moveTo>
                        <a:pt x="0" y="104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157"/>
                      </a:lnTo>
                      <a:close/>
                    </a:path>
                  </a:pathLst>
                </a:custGeom>
                <a:solidFill>
                  <a:srgbClr val="39B54A"/>
                </a:solidFill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26" name="Line 24"/>
                <p:cNvSpPr/>
                <p:nvPr/>
              </p:nvSpPr>
              <p:spPr>
                <a:xfrm>
                  <a:off x="3343320" y="438516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27" name="Line 25"/>
                <p:cNvSpPr/>
                <p:nvPr/>
              </p:nvSpPr>
              <p:spPr>
                <a:xfrm>
                  <a:off x="3330360" y="437472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28" name="Line 26"/>
                <p:cNvSpPr/>
                <p:nvPr/>
              </p:nvSpPr>
              <p:spPr>
                <a:xfrm>
                  <a:off x="3317400" y="436428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29" name="Line 27"/>
                <p:cNvSpPr/>
                <p:nvPr/>
              </p:nvSpPr>
              <p:spPr>
                <a:xfrm>
                  <a:off x="3304440" y="435384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30" name="Line 28"/>
                <p:cNvSpPr/>
                <p:nvPr/>
              </p:nvSpPr>
              <p:spPr>
                <a:xfrm>
                  <a:off x="3291480" y="434340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31" name="CustomShape 29"/>
                <p:cNvSpPr/>
                <p:nvPr/>
              </p:nvSpPr>
              <p:spPr>
                <a:xfrm>
                  <a:off x="3266280" y="4301640"/>
                  <a:ext cx="11160" cy="11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74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57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32" name="CustomShape 30"/>
                <p:cNvSpPr/>
                <p:nvPr/>
              </p:nvSpPr>
              <p:spPr>
                <a:xfrm>
                  <a:off x="3506040" y="4495320"/>
                  <a:ext cx="11160" cy="11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74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57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33" name="CustomShape 31"/>
                <p:cNvSpPr/>
                <p:nvPr/>
              </p:nvSpPr>
              <p:spPr>
                <a:xfrm>
                  <a:off x="3266280" y="4155480"/>
                  <a:ext cx="432360" cy="453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4" h="2270">
                      <a:moveTo>
                        <a:pt x="0" y="1252"/>
                      </a:moveTo>
                      <a:lnTo>
                        <a:pt x="0" y="730"/>
                      </a:lnTo>
                      <a:lnTo>
                        <a:pt x="65" y="783"/>
                      </a:lnTo>
                      <a:lnTo>
                        <a:pt x="1034" y="0"/>
                      </a:lnTo>
                      <a:lnTo>
                        <a:pt x="2164" y="913"/>
                      </a:lnTo>
                      <a:lnTo>
                        <a:pt x="2164" y="1435"/>
                      </a:lnTo>
                      <a:lnTo>
                        <a:pt x="1260" y="2165"/>
                      </a:lnTo>
                      <a:lnTo>
                        <a:pt x="1260" y="2270"/>
                      </a:lnTo>
                      <a:close/>
                    </a:path>
                  </a:pathLst>
                </a:custGeom>
                <a:noFill/>
                <a:ln w="1440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  <p:grpSp>
          <p:nvGrpSpPr>
            <p:cNvPr id="34" name="Group 32"/>
            <p:cNvGrpSpPr/>
            <p:nvPr/>
          </p:nvGrpSpPr>
          <p:grpSpPr>
            <a:xfrm>
              <a:off x="3729416" y="3625310"/>
              <a:ext cx="371807" cy="362880"/>
              <a:chOff x="3271320" y="3973680"/>
              <a:chExt cx="464760" cy="453600"/>
            </a:xfrm>
          </p:grpSpPr>
          <p:sp>
            <p:nvSpPr>
              <p:cNvPr id="35" name="CustomShape 33"/>
              <p:cNvSpPr/>
              <p:nvPr/>
            </p:nvSpPr>
            <p:spPr>
              <a:xfrm>
                <a:off x="3524040" y="4235400"/>
                <a:ext cx="212040" cy="191520"/>
              </a:xfrm>
              <a:custGeom>
                <a:avLst/>
                <a:gdLst/>
                <a:ahLst/>
                <a:cxnLst/>
                <a:rect l="l" t="t" r="r" b="b"/>
                <a:pathLst>
                  <a:path w="1067" h="965">
                    <a:moveTo>
                      <a:pt x="1" y="965"/>
                    </a:moveTo>
                    <a:cubicBezTo>
                      <a:pt x="90" y="965"/>
                      <a:pt x="1067" y="365"/>
                      <a:pt x="1067" y="182"/>
                    </a:cubicBezTo>
                    <a:cubicBezTo>
                      <a:pt x="1067" y="0"/>
                      <a:pt x="930" y="0"/>
                      <a:pt x="840" y="0"/>
                    </a:cubicBezTo>
                    <a:cubicBezTo>
                      <a:pt x="840" y="78"/>
                      <a:pt x="-32" y="391"/>
                      <a:pt x="1" y="965"/>
                    </a:cubicBezTo>
                    <a:close/>
                  </a:path>
                </a:pathLst>
              </a:custGeom>
              <a:solidFill>
                <a:srgbClr val="DDDDDD"/>
              </a:solidFill>
              <a:ln>
                <a:solidFill>
                  <a:srgbClr val="DDDDDD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grpSp>
            <p:nvGrpSpPr>
              <p:cNvPr id="36" name="Group 34"/>
              <p:cNvGrpSpPr/>
              <p:nvPr/>
            </p:nvGrpSpPr>
            <p:grpSpPr>
              <a:xfrm>
                <a:off x="3271320" y="3973680"/>
                <a:ext cx="432720" cy="453600"/>
                <a:chOff x="3271320" y="3973680"/>
                <a:chExt cx="432720" cy="453600"/>
              </a:xfrm>
            </p:grpSpPr>
            <p:sp>
              <p:nvSpPr>
                <p:cNvPr id="37" name="CustomShape 35"/>
                <p:cNvSpPr/>
                <p:nvPr/>
              </p:nvSpPr>
              <p:spPr>
                <a:xfrm>
                  <a:off x="3284640" y="4130640"/>
                  <a:ext cx="224640" cy="285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0" h="1435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1130" y="913"/>
                      </a:lnTo>
                      <a:lnTo>
                        <a:pt x="1130" y="14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38" name="CustomShape 36"/>
                <p:cNvSpPr/>
                <p:nvPr/>
              </p:nvSpPr>
              <p:spPr>
                <a:xfrm>
                  <a:off x="3511080" y="4156920"/>
                  <a:ext cx="192600" cy="259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1305">
                      <a:moveTo>
                        <a:pt x="0" y="1305"/>
                      </a:moveTo>
                      <a:lnTo>
                        <a:pt x="0" y="783"/>
                      </a:lnTo>
                      <a:lnTo>
                        <a:pt x="969" y="0"/>
                      </a:lnTo>
                      <a:lnTo>
                        <a:pt x="969" y="522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9999"/>
                    </a:gs>
                    <a:gs pos="100000">
                      <a:srgbClr val="333333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39" name="CustomShape 37"/>
                <p:cNvSpPr/>
                <p:nvPr/>
              </p:nvSpPr>
              <p:spPr>
                <a:xfrm>
                  <a:off x="3284640" y="3973680"/>
                  <a:ext cx="419400" cy="33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00" h="1695">
                      <a:moveTo>
                        <a:pt x="1130" y="1695"/>
                      </a:moveTo>
                      <a:lnTo>
                        <a:pt x="0" y="783"/>
                      </a:lnTo>
                      <a:lnTo>
                        <a:pt x="969" y="0"/>
                      </a:lnTo>
                      <a:lnTo>
                        <a:pt x="2100" y="91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540000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0" name="Line 38"/>
                <p:cNvSpPr/>
                <p:nvPr/>
              </p:nvSpPr>
              <p:spPr>
                <a:xfrm>
                  <a:off x="3362040" y="421452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1" name="Line 39"/>
                <p:cNvSpPr/>
                <p:nvPr/>
              </p:nvSpPr>
              <p:spPr>
                <a:xfrm flipH="1" flipV="1">
                  <a:off x="3400920" y="4264560"/>
                  <a:ext cx="103680" cy="83880"/>
                </a:xfrm>
                <a:prstGeom prst="line">
                  <a:avLst/>
                </a:prstGeom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2" name="Line 40"/>
                <p:cNvSpPr/>
                <p:nvPr/>
              </p:nvSpPr>
              <p:spPr>
                <a:xfrm>
                  <a:off x="3400200" y="4245840"/>
                  <a:ext cx="360" cy="20520"/>
                </a:xfrm>
                <a:prstGeom prst="line">
                  <a:avLst/>
                </a:prstGeom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3" name="Line 41"/>
                <p:cNvSpPr/>
                <p:nvPr/>
              </p:nvSpPr>
              <p:spPr>
                <a:xfrm>
                  <a:off x="3503880" y="4329720"/>
                  <a:ext cx="360" cy="20880"/>
                </a:xfrm>
                <a:prstGeom prst="line">
                  <a:avLst/>
                </a:prstGeom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4" name="Line 42"/>
                <p:cNvSpPr/>
                <p:nvPr/>
              </p:nvSpPr>
              <p:spPr>
                <a:xfrm flipH="1" flipV="1">
                  <a:off x="3400200" y="4245840"/>
                  <a:ext cx="103680" cy="83880"/>
                </a:xfrm>
                <a:prstGeom prst="line">
                  <a:avLst/>
                </a:prstGeom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5" name="CustomShape 43"/>
                <p:cNvSpPr/>
                <p:nvPr/>
              </p:nvSpPr>
              <p:spPr>
                <a:xfrm>
                  <a:off x="3375000" y="4224960"/>
                  <a:ext cx="11160" cy="29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157">
                      <a:moveTo>
                        <a:pt x="0" y="104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157"/>
                      </a:lnTo>
                      <a:close/>
                    </a:path>
                  </a:pathLst>
                </a:custGeom>
                <a:solidFill>
                  <a:srgbClr val="39B54A"/>
                </a:solidFill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6" name="Line 44"/>
                <p:cNvSpPr/>
                <p:nvPr/>
              </p:nvSpPr>
              <p:spPr>
                <a:xfrm>
                  <a:off x="3348720" y="420372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7" name="Line 45"/>
                <p:cNvSpPr/>
                <p:nvPr/>
              </p:nvSpPr>
              <p:spPr>
                <a:xfrm>
                  <a:off x="3336120" y="419328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8" name="Line 46"/>
                <p:cNvSpPr/>
                <p:nvPr/>
              </p:nvSpPr>
              <p:spPr>
                <a:xfrm>
                  <a:off x="3323160" y="418284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49" name="Line 47"/>
                <p:cNvSpPr/>
                <p:nvPr/>
              </p:nvSpPr>
              <p:spPr>
                <a:xfrm>
                  <a:off x="3310200" y="417240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0" name="Line 48"/>
                <p:cNvSpPr/>
                <p:nvPr/>
              </p:nvSpPr>
              <p:spPr>
                <a:xfrm>
                  <a:off x="3297240" y="416196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1" name="CustomShape 49"/>
                <p:cNvSpPr/>
                <p:nvPr/>
              </p:nvSpPr>
              <p:spPr>
                <a:xfrm>
                  <a:off x="3271320" y="4120200"/>
                  <a:ext cx="11160" cy="11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74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57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2" name="CustomShape 50"/>
                <p:cNvSpPr/>
                <p:nvPr/>
              </p:nvSpPr>
              <p:spPr>
                <a:xfrm>
                  <a:off x="3511080" y="4313880"/>
                  <a:ext cx="11160" cy="1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74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57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3" name="CustomShape 51"/>
                <p:cNvSpPr/>
                <p:nvPr/>
              </p:nvSpPr>
              <p:spPr>
                <a:xfrm>
                  <a:off x="3271320" y="3973680"/>
                  <a:ext cx="432000" cy="453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4" h="2270">
                      <a:moveTo>
                        <a:pt x="0" y="1252"/>
                      </a:moveTo>
                      <a:lnTo>
                        <a:pt x="0" y="730"/>
                      </a:lnTo>
                      <a:lnTo>
                        <a:pt x="65" y="783"/>
                      </a:lnTo>
                      <a:lnTo>
                        <a:pt x="1034" y="0"/>
                      </a:lnTo>
                      <a:lnTo>
                        <a:pt x="2164" y="913"/>
                      </a:lnTo>
                      <a:lnTo>
                        <a:pt x="2164" y="1435"/>
                      </a:lnTo>
                      <a:lnTo>
                        <a:pt x="1260" y="2165"/>
                      </a:lnTo>
                      <a:lnTo>
                        <a:pt x="1260" y="2270"/>
                      </a:lnTo>
                      <a:close/>
                    </a:path>
                  </a:pathLst>
                </a:custGeom>
                <a:noFill/>
                <a:ln w="1440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  <p:grpSp>
          <p:nvGrpSpPr>
            <p:cNvPr id="54" name="Group 52"/>
            <p:cNvGrpSpPr/>
            <p:nvPr/>
          </p:nvGrpSpPr>
          <p:grpSpPr>
            <a:xfrm>
              <a:off x="3713000" y="3476414"/>
              <a:ext cx="371807" cy="362880"/>
              <a:chOff x="3250800" y="3787560"/>
              <a:chExt cx="464760" cy="453600"/>
            </a:xfrm>
          </p:grpSpPr>
          <p:sp>
            <p:nvSpPr>
              <p:cNvPr id="55" name="CustomShape 53"/>
              <p:cNvSpPr/>
              <p:nvPr/>
            </p:nvSpPr>
            <p:spPr>
              <a:xfrm>
                <a:off x="3503520" y="4049280"/>
                <a:ext cx="212040" cy="191520"/>
              </a:xfrm>
              <a:custGeom>
                <a:avLst/>
                <a:gdLst/>
                <a:ahLst/>
                <a:cxnLst/>
                <a:rect l="l" t="t" r="r" b="b"/>
                <a:pathLst>
                  <a:path w="1067" h="965">
                    <a:moveTo>
                      <a:pt x="1" y="965"/>
                    </a:moveTo>
                    <a:cubicBezTo>
                      <a:pt x="90" y="965"/>
                      <a:pt x="1067" y="365"/>
                      <a:pt x="1067" y="182"/>
                    </a:cubicBezTo>
                    <a:cubicBezTo>
                      <a:pt x="1067" y="0"/>
                      <a:pt x="930" y="0"/>
                      <a:pt x="840" y="0"/>
                    </a:cubicBezTo>
                    <a:cubicBezTo>
                      <a:pt x="840" y="78"/>
                      <a:pt x="-32" y="391"/>
                      <a:pt x="1" y="965"/>
                    </a:cubicBezTo>
                    <a:close/>
                  </a:path>
                </a:pathLst>
              </a:custGeom>
              <a:solidFill>
                <a:srgbClr val="DDDDDD"/>
              </a:solidFill>
              <a:ln>
                <a:solidFill>
                  <a:srgbClr val="DDDDDD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grpSp>
            <p:nvGrpSpPr>
              <p:cNvPr id="56" name="Group 54"/>
              <p:cNvGrpSpPr/>
              <p:nvPr/>
            </p:nvGrpSpPr>
            <p:grpSpPr>
              <a:xfrm>
                <a:off x="3250800" y="3787560"/>
                <a:ext cx="432720" cy="453600"/>
                <a:chOff x="3250800" y="3787560"/>
                <a:chExt cx="432720" cy="453600"/>
              </a:xfrm>
            </p:grpSpPr>
            <p:sp>
              <p:nvSpPr>
                <p:cNvPr id="57" name="CustomShape 55"/>
                <p:cNvSpPr/>
                <p:nvPr/>
              </p:nvSpPr>
              <p:spPr>
                <a:xfrm>
                  <a:off x="3264120" y="3944520"/>
                  <a:ext cx="224640" cy="285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0" h="1435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1130" y="913"/>
                      </a:lnTo>
                      <a:lnTo>
                        <a:pt x="1130" y="14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8" name="CustomShape 56"/>
                <p:cNvSpPr/>
                <p:nvPr/>
              </p:nvSpPr>
              <p:spPr>
                <a:xfrm>
                  <a:off x="3490560" y="3970800"/>
                  <a:ext cx="192600" cy="259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1305">
                      <a:moveTo>
                        <a:pt x="0" y="1305"/>
                      </a:moveTo>
                      <a:lnTo>
                        <a:pt x="0" y="783"/>
                      </a:lnTo>
                      <a:lnTo>
                        <a:pt x="969" y="0"/>
                      </a:lnTo>
                      <a:lnTo>
                        <a:pt x="969" y="522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9999"/>
                    </a:gs>
                    <a:gs pos="100000">
                      <a:srgbClr val="333333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59" name="CustomShape 57"/>
                <p:cNvSpPr/>
                <p:nvPr/>
              </p:nvSpPr>
              <p:spPr>
                <a:xfrm>
                  <a:off x="3264120" y="3787560"/>
                  <a:ext cx="419400" cy="338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00" h="1695">
                      <a:moveTo>
                        <a:pt x="1130" y="1695"/>
                      </a:moveTo>
                      <a:lnTo>
                        <a:pt x="0" y="783"/>
                      </a:lnTo>
                      <a:lnTo>
                        <a:pt x="969" y="0"/>
                      </a:lnTo>
                      <a:lnTo>
                        <a:pt x="2100" y="91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540000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0" name="Line 58"/>
                <p:cNvSpPr/>
                <p:nvPr/>
              </p:nvSpPr>
              <p:spPr>
                <a:xfrm>
                  <a:off x="3340800" y="402768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1" name="Line 59"/>
                <p:cNvSpPr/>
                <p:nvPr/>
              </p:nvSpPr>
              <p:spPr>
                <a:xfrm flipH="1" flipV="1">
                  <a:off x="3380040" y="4077720"/>
                  <a:ext cx="103680" cy="83880"/>
                </a:xfrm>
                <a:prstGeom prst="line">
                  <a:avLst/>
                </a:prstGeom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2" name="Line 60"/>
                <p:cNvSpPr/>
                <p:nvPr/>
              </p:nvSpPr>
              <p:spPr>
                <a:xfrm>
                  <a:off x="3379320" y="4059000"/>
                  <a:ext cx="360" cy="20880"/>
                </a:xfrm>
                <a:prstGeom prst="line">
                  <a:avLst/>
                </a:prstGeom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3" name="Line 61"/>
                <p:cNvSpPr/>
                <p:nvPr/>
              </p:nvSpPr>
              <p:spPr>
                <a:xfrm>
                  <a:off x="3483000" y="4142880"/>
                  <a:ext cx="360" cy="20880"/>
                </a:xfrm>
                <a:prstGeom prst="line">
                  <a:avLst/>
                </a:prstGeom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4" name="Line 62"/>
                <p:cNvSpPr/>
                <p:nvPr/>
              </p:nvSpPr>
              <p:spPr>
                <a:xfrm flipH="1" flipV="1">
                  <a:off x="3379320" y="4059000"/>
                  <a:ext cx="103680" cy="83880"/>
                </a:xfrm>
                <a:prstGeom prst="line">
                  <a:avLst/>
                </a:prstGeom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5" name="CustomShape 63"/>
                <p:cNvSpPr/>
                <p:nvPr/>
              </p:nvSpPr>
              <p:spPr>
                <a:xfrm>
                  <a:off x="3354840" y="4038840"/>
                  <a:ext cx="11160" cy="29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157">
                      <a:moveTo>
                        <a:pt x="0" y="104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157"/>
                      </a:lnTo>
                      <a:close/>
                    </a:path>
                  </a:pathLst>
                </a:custGeom>
                <a:solidFill>
                  <a:srgbClr val="39B54A"/>
                </a:solidFill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6" name="Line 64"/>
                <p:cNvSpPr/>
                <p:nvPr/>
              </p:nvSpPr>
              <p:spPr>
                <a:xfrm>
                  <a:off x="3328200" y="401688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7" name="Line 65"/>
                <p:cNvSpPr/>
                <p:nvPr/>
              </p:nvSpPr>
              <p:spPr>
                <a:xfrm>
                  <a:off x="3314880" y="400680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8" name="Line 66"/>
                <p:cNvSpPr/>
                <p:nvPr/>
              </p:nvSpPr>
              <p:spPr>
                <a:xfrm>
                  <a:off x="3301920" y="399600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69" name="Line 67"/>
                <p:cNvSpPr/>
                <p:nvPr/>
              </p:nvSpPr>
              <p:spPr>
                <a:xfrm>
                  <a:off x="3289320" y="398556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0" name="Line 68"/>
                <p:cNvSpPr/>
                <p:nvPr/>
              </p:nvSpPr>
              <p:spPr>
                <a:xfrm>
                  <a:off x="3276000" y="397512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1" name="CustomShape 69"/>
                <p:cNvSpPr/>
                <p:nvPr/>
              </p:nvSpPr>
              <p:spPr>
                <a:xfrm>
                  <a:off x="3250800" y="3934080"/>
                  <a:ext cx="11160" cy="11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74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57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2" name="CustomShape 70"/>
                <p:cNvSpPr/>
                <p:nvPr/>
              </p:nvSpPr>
              <p:spPr>
                <a:xfrm>
                  <a:off x="3490560" y="4127760"/>
                  <a:ext cx="11160" cy="1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74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57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3" name="CustomShape 71"/>
                <p:cNvSpPr/>
                <p:nvPr/>
              </p:nvSpPr>
              <p:spPr>
                <a:xfrm>
                  <a:off x="3250800" y="3787560"/>
                  <a:ext cx="432360" cy="453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4" h="2270">
                      <a:moveTo>
                        <a:pt x="0" y="1252"/>
                      </a:moveTo>
                      <a:lnTo>
                        <a:pt x="0" y="730"/>
                      </a:lnTo>
                      <a:lnTo>
                        <a:pt x="65" y="783"/>
                      </a:lnTo>
                      <a:lnTo>
                        <a:pt x="1034" y="0"/>
                      </a:lnTo>
                      <a:lnTo>
                        <a:pt x="2164" y="913"/>
                      </a:lnTo>
                      <a:lnTo>
                        <a:pt x="2164" y="1435"/>
                      </a:lnTo>
                      <a:lnTo>
                        <a:pt x="1260" y="2165"/>
                      </a:lnTo>
                      <a:lnTo>
                        <a:pt x="1260" y="2270"/>
                      </a:lnTo>
                      <a:close/>
                    </a:path>
                  </a:pathLst>
                </a:custGeom>
                <a:noFill/>
                <a:ln w="1440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  <p:grpSp>
          <p:nvGrpSpPr>
            <p:cNvPr id="74" name="Group 72"/>
            <p:cNvGrpSpPr/>
            <p:nvPr/>
          </p:nvGrpSpPr>
          <p:grpSpPr>
            <a:xfrm>
              <a:off x="3717896" y="3317150"/>
              <a:ext cx="372095" cy="362880"/>
              <a:chOff x="3256920" y="3588480"/>
              <a:chExt cx="465120" cy="453600"/>
            </a:xfrm>
          </p:grpSpPr>
          <p:sp>
            <p:nvSpPr>
              <p:cNvPr id="75" name="CustomShape 73"/>
              <p:cNvSpPr/>
              <p:nvPr/>
            </p:nvSpPr>
            <p:spPr>
              <a:xfrm>
                <a:off x="3509640" y="3850560"/>
                <a:ext cx="212400" cy="191520"/>
              </a:xfrm>
              <a:custGeom>
                <a:avLst/>
                <a:gdLst/>
                <a:ahLst/>
                <a:cxnLst/>
                <a:rect l="l" t="t" r="r" b="b"/>
                <a:pathLst>
                  <a:path w="1067" h="965">
                    <a:moveTo>
                      <a:pt x="1" y="965"/>
                    </a:moveTo>
                    <a:cubicBezTo>
                      <a:pt x="90" y="965"/>
                      <a:pt x="1067" y="365"/>
                      <a:pt x="1067" y="182"/>
                    </a:cubicBezTo>
                    <a:cubicBezTo>
                      <a:pt x="1067" y="0"/>
                      <a:pt x="930" y="0"/>
                      <a:pt x="840" y="0"/>
                    </a:cubicBezTo>
                    <a:cubicBezTo>
                      <a:pt x="840" y="78"/>
                      <a:pt x="-32" y="391"/>
                      <a:pt x="1" y="965"/>
                    </a:cubicBezTo>
                    <a:close/>
                  </a:path>
                </a:pathLst>
              </a:custGeom>
              <a:solidFill>
                <a:srgbClr val="DDDDDD"/>
              </a:solidFill>
              <a:ln>
                <a:solidFill>
                  <a:srgbClr val="DDDDDD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grpSp>
            <p:nvGrpSpPr>
              <p:cNvPr id="76" name="Group 74"/>
              <p:cNvGrpSpPr/>
              <p:nvPr/>
            </p:nvGrpSpPr>
            <p:grpSpPr>
              <a:xfrm>
                <a:off x="3256920" y="3588480"/>
                <a:ext cx="432360" cy="453600"/>
                <a:chOff x="3256920" y="3588480"/>
                <a:chExt cx="432360" cy="453600"/>
              </a:xfrm>
            </p:grpSpPr>
            <p:sp>
              <p:nvSpPr>
                <p:cNvPr id="77" name="CustomShape 75"/>
                <p:cNvSpPr/>
                <p:nvPr/>
              </p:nvSpPr>
              <p:spPr>
                <a:xfrm>
                  <a:off x="3269880" y="3745800"/>
                  <a:ext cx="224640" cy="285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0" h="1435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1130" y="913"/>
                      </a:lnTo>
                      <a:lnTo>
                        <a:pt x="1130" y="14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8" name="CustomShape 76"/>
                <p:cNvSpPr/>
                <p:nvPr/>
              </p:nvSpPr>
              <p:spPr>
                <a:xfrm>
                  <a:off x="3497040" y="3771720"/>
                  <a:ext cx="192240" cy="259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1305">
                      <a:moveTo>
                        <a:pt x="0" y="1305"/>
                      </a:moveTo>
                      <a:lnTo>
                        <a:pt x="0" y="783"/>
                      </a:lnTo>
                      <a:lnTo>
                        <a:pt x="969" y="0"/>
                      </a:lnTo>
                      <a:lnTo>
                        <a:pt x="969" y="522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9999"/>
                    </a:gs>
                    <a:gs pos="100000">
                      <a:srgbClr val="333333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79" name="CustomShape 77"/>
                <p:cNvSpPr/>
                <p:nvPr/>
              </p:nvSpPr>
              <p:spPr>
                <a:xfrm>
                  <a:off x="3269880" y="3588480"/>
                  <a:ext cx="419400" cy="33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00" h="1695">
                      <a:moveTo>
                        <a:pt x="1130" y="1695"/>
                      </a:moveTo>
                      <a:lnTo>
                        <a:pt x="0" y="783"/>
                      </a:lnTo>
                      <a:lnTo>
                        <a:pt x="969" y="0"/>
                      </a:lnTo>
                      <a:lnTo>
                        <a:pt x="2100" y="91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540000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80" name="Line 78"/>
                <p:cNvSpPr/>
                <p:nvPr/>
              </p:nvSpPr>
              <p:spPr>
                <a:xfrm>
                  <a:off x="3347640" y="382896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81" name="Line 79"/>
                <p:cNvSpPr/>
                <p:nvPr/>
              </p:nvSpPr>
              <p:spPr>
                <a:xfrm flipH="1" flipV="1">
                  <a:off x="3386520" y="3879360"/>
                  <a:ext cx="103680" cy="83880"/>
                </a:xfrm>
                <a:prstGeom prst="line">
                  <a:avLst/>
                </a:prstGeom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82" name="Line 80"/>
                <p:cNvSpPr/>
                <p:nvPr/>
              </p:nvSpPr>
              <p:spPr>
                <a:xfrm>
                  <a:off x="3385800" y="3860280"/>
                  <a:ext cx="360" cy="20520"/>
                </a:xfrm>
                <a:prstGeom prst="line">
                  <a:avLst/>
                </a:prstGeom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83" name="Line 81"/>
                <p:cNvSpPr/>
                <p:nvPr/>
              </p:nvSpPr>
              <p:spPr>
                <a:xfrm>
                  <a:off x="3489480" y="3944160"/>
                  <a:ext cx="360" cy="20880"/>
                </a:xfrm>
                <a:prstGeom prst="line">
                  <a:avLst/>
                </a:prstGeom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84" name="Line 82"/>
                <p:cNvSpPr/>
                <p:nvPr/>
              </p:nvSpPr>
              <p:spPr>
                <a:xfrm flipH="1" flipV="1">
                  <a:off x="3386160" y="3860280"/>
                  <a:ext cx="103680" cy="83880"/>
                </a:xfrm>
                <a:prstGeom prst="line">
                  <a:avLst/>
                </a:prstGeom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85" name="CustomShape 83"/>
                <p:cNvSpPr/>
                <p:nvPr/>
              </p:nvSpPr>
              <p:spPr>
                <a:xfrm>
                  <a:off x="3360600" y="3839760"/>
                  <a:ext cx="11160" cy="29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157">
                      <a:moveTo>
                        <a:pt x="0" y="104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157"/>
                      </a:lnTo>
                      <a:close/>
                    </a:path>
                  </a:pathLst>
                </a:custGeom>
                <a:solidFill>
                  <a:srgbClr val="39B54A"/>
                </a:solidFill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86" name="Line 84"/>
                <p:cNvSpPr/>
                <p:nvPr/>
              </p:nvSpPr>
              <p:spPr>
                <a:xfrm>
                  <a:off x="3334320" y="381816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87" name="Line 85"/>
                <p:cNvSpPr/>
                <p:nvPr/>
              </p:nvSpPr>
              <p:spPr>
                <a:xfrm>
                  <a:off x="3321720" y="380808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88" name="Line 86"/>
                <p:cNvSpPr/>
                <p:nvPr/>
              </p:nvSpPr>
              <p:spPr>
                <a:xfrm>
                  <a:off x="3308400" y="379764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89" name="Line 87"/>
                <p:cNvSpPr/>
                <p:nvPr/>
              </p:nvSpPr>
              <p:spPr>
                <a:xfrm>
                  <a:off x="3295800" y="378720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0" name="Line 88"/>
                <p:cNvSpPr/>
                <p:nvPr/>
              </p:nvSpPr>
              <p:spPr>
                <a:xfrm>
                  <a:off x="3282840" y="377676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1" name="CustomShape 89"/>
                <p:cNvSpPr/>
                <p:nvPr/>
              </p:nvSpPr>
              <p:spPr>
                <a:xfrm>
                  <a:off x="3256920" y="3735000"/>
                  <a:ext cx="11160" cy="11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74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57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2" name="CustomShape 90"/>
                <p:cNvSpPr/>
                <p:nvPr/>
              </p:nvSpPr>
              <p:spPr>
                <a:xfrm>
                  <a:off x="3497040" y="3928680"/>
                  <a:ext cx="11160" cy="1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74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57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3" name="CustomShape 91"/>
                <p:cNvSpPr/>
                <p:nvPr/>
              </p:nvSpPr>
              <p:spPr>
                <a:xfrm>
                  <a:off x="3256920" y="3588480"/>
                  <a:ext cx="432360" cy="453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4" h="2270">
                      <a:moveTo>
                        <a:pt x="0" y="1252"/>
                      </a:moveTo>
                      <a:lnTo>
                        <a:pt x="0" y="730"/>
                      </a:lnTo>
                      <a:lnTo>
                        <a:pt x="65" y="783"/>
                      </a:lnTo>
                      <a:lnTo>
                        <a:pt x="1034" y="0"/>
                      </a:lnTo>
                      <a:lnTo>
                        <a:pt x="2164" y="913"/>
                      </a:lnTo>
                      <a:lnTo>
                        <a:pt x="2164" y="1435"/>
                      </a:lnTo>
                      <a:lnTo>
                        <a:pt x="1260" y="2165"/>
                      </a:lnTo>
                      <a:lnTo>
                        <a:pt x="1260" y="2270"/>
                      </a:lnTo>
                      <a:close/>
                    </a:path>
                  </a:pathLst>
                </a:custGeom>
                <a:noFill/>
                <a:ln w="1440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  <p:grpSp>
          <p:nvGrpSpPr>
            <p:cNvPr id="94" name="Group 92"/>
            <p:cNvGrpSpPr/>
            <p:nvPr/>
          </p:nvGrpSpPr>
          <p:grpSpPr>
            <a:xfrm>
              <a:off x="4098919" y="3935198"/>
              <a:ext cx="372095" cy="362880"/>
              <a:chOff x="3733200" y="4361040"/>
              <a:chExt cx="465120" cy="453600"/>
            </a:xfrm>
          </p:grpSpPr>
          <p:sp>
            <p:nvSpPr>
              <p:cNvPr id="95" name="CustomShape 93"/>
              <p:cNvSpPr/>
              <p:nvPr/>
            </p:nvSpPr>
            <p:spPr>
              <a:xfrm>
                <a:off x="3985920" y="4622760"/>
                <a:ext cx="212400" cy="191880"/>
              </a:xfrm>
              <a:custGeom>
                <a:avLst/>
                <a:gdLst/>
                <a:ahLst/>
                <a:cxnLst/>
                <a:rect l="l" t="t" r="r" b="b"/>
                <a:pathLst>
                  <a:path w="1067" h="965">
                    <a:moveTo>
                      <a:pt x="1" y="965"/>
                    </a:moveTo>
                    <a:cubicBezTo>
                      <a:pt x="90" y="965"/>
                      <a:pt x="1067" y="365"/>
                      <a:pt x="1067" y="182"/>
                    </a:cubicBezTo>
                    <a:cubicBezTo>
                      <a:pt x="1067" y="0"/>
                      <a:pt x="930" y="0"/>
                      <a:pt x="840" y="0"/>
                    </a:cubicBezTo>
                    <a:cubicBezTo>
                      <a:pt x="840" y="78"/>
                      <a:pt x="-32" y="391"/>
                      <a:pt x="1" y="965"/>
                    </a:cubicBezTo>
                    <a:close/>
                  </a:path>
                </a:pathLst>
              </a:custGeom>
              <a:solidFill>
                <a:srgbClr val="DDDDDD"/>
              </a:solidFill>
              <a:ln>
                <a:solidFill>
                  <a:srgbClr val="DDDDDD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grpSp>
            <p:nvGrpSpPr>
              <p:cNvPr id="96" name="Group 94"/>
              <p:cNvGrpSpPr/>
              <p:nvPr/>
            </p:nvGrpSpPr>
            <p:grpSpPr>
              <a:xfrm>
                <a:off x="3733200" y="4361040"/>
                <a:ext cx="432360" cy="453600"/>
                <a:chOff x="3733200" y="4361040"/>
                <a:chExt cx="432360" cy="453600"/>
              </a:xfrm>
            </p:grpSpPr>
            <p:sp>
              <p:nvSpPr>
                <p:cNvPr id="97" name="CustomShape 95"/>
                <p:cNvSpPr/>
                <p:nvPr/>
              </p:nvSpPr>
              <p:spPr>
                <a:xfrm>
                  <a:off x="3746160" y="4518360"/>
                  <a:ext cx="224640" cy="285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0" h="1435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1130" y="913"/>
                      </a:lnTo>
                      <a:lnTo>
                        <a:pt x="1130" y="14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8" name="CustomShape 96"/>
                <p:cNvSpPr/>
                <p:nvPr/>
              </p:nvSpPr>
              <p:spPr>
                <a:xfrm>
                  <a:off x="3973320" y="4544280"/>
                  <a:ext cx="192240" cy="259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1305">
                      <a:moveTo>
                        <a:pt x="0" y="1305"/>
                      </a:moveTo>
                      <a:lnTo>
                        <a:pt x="0" y="783"/>
                      </a:lnTo>
                      <a:lnTo>
                        <a:pt x="969" y="0"/>
                      </a:lnTo>
                      <a:lnTo>
                        <a:pt x="969" y="522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9999"/>
                    </a:gs>
                    <a:gs pos="100000">
                      <a:srgbClr val="333333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99" name="CustomShape 97"/>
                <p:cNvSpPr/>
                <p:nvPr/>
              </p:nvSpPr>
              <p:spPr>
                <a:xfrm>
                  <a:off x="3746160" y="4361040"/>
                  <a:ext cx="419400" cy="33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00" h="1695">
                      <a:moveTo>
                        <a:pt x="1130" y="1695"/>
                      </a:moveTo>
                      <a:lnTo>
                        <a:pt x="0" y="783"/>
                      </a:lnTo>
                      <a:lnTo>
                        <a:pt x="969" y="0"/>
                      </a:lnTo>
                      <a:lnTo>
                        <a:pt x="2100" y="91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540000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0" name="Line 98"/>
                <p:cNvSpPr/>
                <p:nvPr/>
              </p:nvSpPr>
              <p:spPr>
                <a:xfrm>
                  <a:off x="3823920" y="460116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1" name="Line 99"/>
                <p:cNvSpPr/>
                <p:nvPr/>
              </p:nvSpPr>
              <p:spPr>
                <a:xfrm flipH="1" flipV="1">
                  <a:off x="3862800" y="4651560"/>
                  <a:ext cx="103680" cy="83520"/>
                </a:xfrm>
                <a:prstGeom prst="line">
                  <a:avLst/>
                </a:prstGeom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2" name="Line 100"/>
                <p:cNvSpPr/>
                <p:nvPr/>
              </p:nvSpPr>
              <p:spPr>
                <a:xfrm>
                  <a:off x="3862080" y="4632480"/>
                  <a:ext cx="360" cy="20880"/>
                </a:xfrm>
                <a:prstGeom prst="line">
                  <a:avLst/>
                </a:prstGeom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3" name="Line 101"/>
                <p:cNvSpPr/>
                <p:nvPr/>
              </p:nvSpPr>
              <p:spPr>
                <a:xfrm>
                  <a:off x="3965760" y="4716360"/>
                  <a:ext cx="360" cy="20880"/>
                </a:xfrm>
                <a:prstGeom prst="line">
                  <a:avLst/>
                </a:prstGeom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4" name="Line 102"/>
                <p:cNvSpPr/>
                <p:nvPr/>
              </p:nvSpPr>
              <p:spPr>
                <a:xfrm flipH="1" flipV="1">
                  <a:off x="3862080" y="4632480"/>
                  <a:ext cx="103680" cy="83880"/>
                </a:xfrm>
                <a:prstGeom prst="line">
                  <a:avLst/>
                </a:prstGeom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5" name="CustomShape 103"/>
                <p:cNvSpPr/>
                <p:nvPr/>
              </p:nvSpPr>
              <p:spPr>
                <a:xfrm>
                  <a:off x="3836880" y="4612320"/>
                  <a:ext cx="11160" cy="29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157">
                      <a:moveTo>
                        <a:pt x="0" y="104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157"/>
                      </a:lnTo>
                      <a:close/>
                    </a:path>
                  </a:pathLst>
                </a:custGeom>
                <a:solidFill>
                  <a:srgbClr val="39B54A"/>
                </a:solidFill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6" name="Line 104"/>
                <p:cNvSpPr/>
                <p:nvPr/>
              </p:nvSpPr>
              <p:spPr>
                <a:xfrm>
                  <a:off x="3810960" y="459072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7" name="Line 105"/>
                <p:cNvSpPr/>
                <p:nvPr/>
              </p:nvSpPr>
              <p:spPr>
                <a:xfrm>
                  <a:off x="3798000" y="458028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8" name="Line 106"/>
                <p:cNvSpPr/>
                <p:nvPr/>
              </p:nvSpPr>
              <p:spPr>
                <a:xfrm>
                  <a:off x="3785040" y="456948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09" name="Line 107"/>
                <p:cNvSpPr/>
                <p:nvPr/>
              </p:nvSpPr>
              <p:spPr>
                <a:xfrm>
                  <a:off x="3772080" y="455940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0" name="Line 108"/>
                <p:cNvSpPr/>
                <p:nvPr/>
              </p:nvSpPr>
              <p:spPr>
                <a:xfrm>
                  <a:off x="3759120" y="454896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1" name="CustomShape 109"/>
                <p:cNvSpPr/>
                <p:nvPr/>
              </p:nvSpPr>
              <p:spPr>
                <a:xfrm>
                  <a:off x="3733200" y="4507560"/>
                  <a:ext cx="11160" cy="11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74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57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2" name="CustomShape 110"/>
                <p:cNvSpPr/>
                <p:nvPr/>
              </p:nvSpPr>
              <p:spPr>
                <a:xfrm>
                  <a:off x="3973320" y="4701240"/>
                  <a:ext cx="11160" cy="1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74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57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3" name="CustomShape 111"/>
                <p:cNvSpPr/>
                <p:nvPr/>
              </p:nvSpPr>
              <p:spPr>
                <a:xfrm>
                  <a:off x="3733200" y="4361040"/>
                  <a:ext cx="432360" cy="453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4" h="2270">
                      <a:moveTo>
                        <a:pt x="0" y="1252"/>
                      </a:moveTo>
                      <a:lnTo>
                        <a:pt x="0" y="730"/>
                      </a:lnTo>
                      <a:lnTo>
                        <a:pt x="65" y="783"/>
                      </a:lnTo>
                      <a:lnTo>
                        <a:pt x="1034" y="0"/>
                      </a:lnTo>
                      <a:lnTo>
                        <a:pt x="2164" y="913"/>
                      </a:lnTo>
                      <a:lnTo>
                        <a:pt x="2164" y="1435"/>
                      </a:lnTo>
                      <a:lnTo>
                        <a:pt x="1260" y="2165"/>
                      </a:lnTo>
                      <a:lnTo>
                        <a:pt x="1260" y="2270"/>
                      </a:lnTo>
                      <a:close/>
                    </a:path>
                  </a:pathLst>
                </a:custGeom>
                <a:noFill/>
                <a:ln w="1440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  <p:grpSp>
          <p:nvGrpSpPr>
            <p:cNvPr id="114" name="Group 112"/>
            <p:cNvGrpSpPr/>
            <p:nvPr/>
          </p:nvGrpSpPr>
          <p:grpSpPr>
            <a:xfrm>
              <a:off x="4087687" y="3784574"/>
              <a:ext cx="371807" cy="362880"/>
              <a:chOff x="3719160" y="4172760"/>
              <a:chExt cx="464760" cy="453600"/>
            </a:xfrm>
          </p:grpSpPr>
          <p:sp>
            <p:nvSpPr>
              <p:cNvPr id="115" name="CustomShape 113"/>
              <p:cNvSpPr/>
              <p:nvPr/>
            </p:nvSpPr>
            <p:spPr>
              <a:xfrm>
                <a:off x="3971520" y="4434480"/>
                <a:ext cx="212400" cy="191880"/>
              </a:xfrm>
              <a:custGeom>
                <a:avLst/>
                <a:gdLst/>
                <a:ahLst/>
                <a:cxnLst/>
                <a:rect l="l" t="t" r="r" b="b"/>
                <a:pathLst>
                  <a:path w="1067" h="965">
                    <a:moveTo>
                      <a:pt x="1" y="965"/>
                    </a:moveTo>
                    <a:cubicBezTo>
                      <a:pt x="90" y="965"/>
                      <a:pt x="1067" y="365"/>
                      <a:pt x="1067" y="182"/>
                    </a:cubicBezTo>
                    <a:cubicBezTo>
                      <a:pt x="1067" y="0"/>
                      <a:pt x="930" y="0"/>
                      <a:pt x="840" y="0"/>
                    </a:cubicBezTo>
                    <a:cubicBezTo>
                      <a:pt x="840" y="78"/>
                      <a:pt x="-32" y="391"/>
                      <a:pt x="1" y="965"/>
                    </a:cubicBezTo>
                    <a:close/>
                  </a:path>
                </a:pathLst>
              </a:custGeom>
              <a:solidFill>
                <a:srgbClr val="DDDDDD"/>
              </a:solidFill>
              <a:ln>
                <a:solidFill>
                  <a:srgbClr val="DDDDDD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grpSp>
            <p:nvGrpSpPr>
              <p:cNvPr id="116" name="Group 114"/>
              <p:cNvGrpSpPr/>
              <p:nvPr/>
            </p:nvGrpSpPr>
            <p:grpSpPr>
              <a:xfrm>
                <a:off x="3719160" y="4172760"/>
                <a:ext cx="432000" cy="453600"/>
                <a:chOff x="3719160" y="4172760"/>
                <a:chExt cx="432000" cy="453600"/>
              </a:xfrm>
            </p:grpSpPr>
            <p:sp>
              <p:nvSpPr>
                <p:cNvPr id="117" name="CustomShape 115"/>
                <p:cNvSpPr/>
                <p:nvPr/>
              </p:nvSpPr>
              <p:spPr>
                <a:xfrm>
                  <a:off x="3731760" y="4329720"/>
                  <a:ext cx="225000" cy="286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0" h="1435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1130" y="913"/>
                      </a:lnTo>
                      <a:lnTo>
                        <a:pt x="1130" y="14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8" name="CustomShape 116"/>
                <p:cNvSpPr/>
                <p:nvPr/>
              </p:nvSpPr>
              <p:spPr>
                <a:xfrm>
                  <a:off x="3958920" y="4356000"/>
                  <a:ext cx="192240" cy="259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1305">
                      <a:moveTo>
                        <a:pt x="0" y="1305"/>
                      </a:moveTo>
                      <a:lnTo>
                        <a:pt x="0" y="783"/>
                      </a:lnTo>
                      <a:lnTo>
                        <a:pt x="969" y="0"/>
                      </a:lnTo>
                      <a:lnTo>
                        <a:pt x="969" y="522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9999"/>
                    </a:gs>
                    <a:gs pos="100000">
                      <a:srgbClr val="333333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19" name="CustomShape 117"/>
                <p:cNvSpPr/>
                <p:nvPr/>
              </p:nvSpPr>
              <p:spPr>
                <a:xfrm>
                  <a:off x="3731760" y="4172760"/>
                  <a:ext cx="419400" cy="338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00" h="1695">
                      <a:moveTo>
                        <a:pt x="1130" y="1695"/>
                      </a:moveTo>
                      <a:lnTo>
                        <a:pt x="0" y="783"/>
                      </a:lnTo>
                      <a:lnTo>
                        <a:pt x="969" y="0"/>
                      </a:lnTo>
                      <a:lnTo>
                        <a:pt x="2100" y="91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540000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0" name="Line 118"/>
                <p:cNvSpPr/>
                <p:nvPr/>
              </p:nvSpPr>
              <p:spPr>
                <a:xfrm>
                  <a:off x="3809520" y="441360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1" name="Line 119"/>
                <p:cNvSpPr/>
                <p:nvPr/>
              </p:nvSpPr>
              <p:spPr>
                <a:xfrm flipH="1" flipV="1">
                  <a:off x="3848400" y="4464000"/>
                  <a:ext cx="103680" cy="83880"/>
                </a:xfrm>
                <a:prstGeom prst="line">
                  <a:avLst/>
                </a:prstGeom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2" name="Line 120"/>
                <p:cNvSpPr/>
                <p:nvPr/>
              </p:nvSpPr>
              <p:spPr>
                <a:xfrm>
                  <a:off x="3847680" y="4444920"/>
                  <a:ext cx="360" cy="20880"/>
                </a:xfrm>
                <a:prstGeom prst="line">
                  <a:avLst/>
                </a:prstGeom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3" name="Line 121"/>
                <p:cNvSpPr/>
                <p:nvPr/>
              </p:nvSpPr>
              <p:spPr>
                <a:xfrm>
                  <a:off x="3951360" y="4528800"/>
                  <a:ext cx="360" cy="20880"/>
                </a:xfrm>
                <a:prstGeom prst="line">
                  <a:avLst/>
                </a:prstGeom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4" name="Line 122"/>
                <p:cNvSpPr/>
                <p:nvPr/>
              </p:nvSpPr>
              <p:spPr>
                <a:xfrm flipH="1" flipV="1">
                  <a:off x="3847680" y="4444920"/>
                  <a:ext cx="103680" cy="83880"/>
                </a:xfrm>
                <a:prstGeom prst="line">
                  <a:avLst/>
                </a:prstGeom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5" name="CustomShape 123"/>
                <p:cNvSpPr/>
                <p:nvPr/>
              </p:nvSpPr>
              <p:spPr>
                <a:xfrm>
                  <a:off x="3822840" y="4424040"/>
                  <a:ext cx="11160" cy="295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157">
                      <a:moveTo>
                        <a:pt x="0" y="104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157"/>
                      </a:lnTo>
                      <a:close/>
                    </a:path>
                  </a:pathLst>
                </a:custGeom>
                <a:solidFill>
                  <a:srgbClr val="39B54A"/>
                </a:solidFill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6" name="Line 124"/>
                <p:cNvSpPr/>
                <p:nvPr/>
              </p:nvSpPr>
              <p:spPr>
                <a:xfrm>
                  <a:off x="3796560" y="4402800"/>
                  <a:ext cx="360" cy="6300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7" name="Line 125"/>
                <p:cNvSpPr/>
                <p:nvPr/>
              </p:nvSpPr>
              <p:spPr>
                <a:xfrm>
                  <a:off x="3783600" y="439272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8" name="Line 126"/>
                <p:cNvSpPr/>
                <p:nvPr/>
              </p:nvSpPr>
              <p:spPr>
                <a:xfrm>
                  <a:off x="3770640" y="438228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29" name="Line 127"/>
                <p:cNvSpPr/>
                <p:nvPr/>
              </p:nvSpPr>
              <p:spPr>
                <a:xfrm>
                  <a:off x="3757680" y="437148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30" name="Line 128"/>
                <p:cNvSpPr/>
                <p:nvPr/>
              </p:nvSpPr>
              <p:spPr>
                <a:xfrm>
                  <a:off x="3744720" y="436104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31" name="CustomShape 129"/>
                <p:cNvSpPr/>
                <p:nvPr/>
              </p:nvSpPr>
              <p:spPr>
                <a:xfrm>
                  <a:off x="3719160" y="4319280"/>
                  <a:ext cx="11160" cy="11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74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57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32" name="CustomShape 130"/>
                <p:cNvSpPr/>
                <p:nvPr/>
              </p:nvSpPr>
              <p:spPr>
                <a:xfrm>
                  <a:off x="3958920" y="4512960"/>
                  <a:ext cx="11160" cy="11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74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57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33" name="CustomShape 131"/>
                <p:cNvSpPr/>
                <p:nvPr/>
              </p:nvSpPr>
              <p:spPr>
                <a:xfrm>
                  <a:off x="3719160" y="4172760"/>
                  <a:ext cx="432000" cy="453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4" h="2270">
                      <a:moveTo>
                        <a:pt x="0" y="1252"/>
                      </a:moveTo>
                      <a:lnTo>
                        <a:pt x="0" y="730"/>
                      </a:lnTo>
                      <a:lnTo>
                        <a:pt x="65" y="783"/>
                      </a:lnTo>
                      <a:lnTo>
                        <a:pt x="1034" y="0"/>
                      </a:lnTo>
                      <a:lnTo>
                        <a:pt x="2164" y="913"/>
                      </a:lnTo>
                      <a:lnTo>
                        <a:pt x="2164" y="1435"/>
                      </a:lnTo>
                      <a:lnTo>
                        <a:pt x="1260" y="2165"/>
                      </a:lnTo>
                      <a:lnTo>
                        <a:pt x="1260" y="2270"/>
                      </a:lnTo>
                      <a:close/>
                    </a:path>
                  </a:pathLst>
                </a:custGeom>
                <a:noFill/>
                <a:ln w="1440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  <p:grpSp>
          <p:nvGrpSpPr>
            <p:cNvPr id="134" name="Group 132"/>
            <p:cNvGrpSpPr/>
            <p:nvPr/>
          </p:nvGrpSpPr>
          <p:grpSpPr>
            <a:xfrm>
              <a:off x="4092295" y="3625310"/>
              <a:ext cx="371807" cy="362880"/>
              <a:chOff x="3724920" y="3973680"/>
              <a:chExt cx="464760" cy="453600"/>
            </a:xfrm>
          </p:grpSpPr>
          <p:sp>
            <p:nvSpPr>
              <p:cNvPr id="135" name="CustomShape 133"/>
              <p:cNvSpPr/>
              <p:nvPr/>
            </p:nvSpPr>
            <p:spPr>
              <a:xfrm>
                <a:off x="3977640" y="4235400"/>
                <a:ext cx="212040" cy="191880"/>
              </a:xfrm>
              <a:custGeom>
                <a:avLst/>
                <a:gdLst/>
                <a:ahLst/>
                <a:cxnLst/>
                <a:rect l="l" t="t" r="r" b="b"/>
                <a:pathLst>
                  <a:path w="1067" h="965">
                    <a:moveTo>
                      <a:pt x="1" y="965"/>
                    </a:moveTo>
                    <a:cubicBezTo>
                      <a:pt x="90" y="965"/>
                      <a:pt x="1067" y="365"/>
                      <a:pt x="1067" y="182"/>
                    </a:cubicBezTo>
                    <a:cubicBezTo>
                      <a:pt x="1067" y="0"/>
                      <a:pt x="930" y="0"/>
                      <a:pt x="840" y="0"/>
                    </a:cubicBezTo>
                    <a:cubicBezTo>
                      <a:pt x="840" y="78"/>
                      <a:pt x="-32" y="391"/>
                      <a:pt x="1" y="965"/>
                    </a:cubicBezTo>
                    <a:close/>
                  </a:path>
                </a:pathLst>
              </a:custGeom>
              <a:solidFill>
                <a:srgbClr val="DDDDDD"/>
              </a:solidFill>
              <a:ln>
                <a:solidFill>
                  <a:srgbClr val="DDDDDD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grpSp>
            <p:nvGrpSpPr>
              <p:cNvPr id="136" name="Group 134"/>
              <p:cNvGrpSpPr/>
              <p:nvPr/>
            </p:nvGrpSpPr>
            <p:grpSpPr>
              <a:xfrm>
                <a:off x="3724920" y="3973680"/>
                <a:ext cx="432720" cy="453600"/>
                <a:chOff x="3724920" y="3973680"/>
                <a:chExt cx="432720" cy="453600"/>
              </a:xfrm>
            </p:grpSpPr>
            <p:sp>
              <p:nvSpPr>
                <p:cNvPr id="137" name="CustomShape 135"/>
                <p:cNvSpPr/>
                <p:nvPr/>
              </p:nvSpPr>
              <p:spPr>
                <a:xfrm>
                  <a:off x="3738240" y="4131000"/>
                  <a:ext cx="224640" cy="285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0" h="1435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1130" y="913"/>
                      </a:lnTo>
                      <a:lnTo>
                        <a:pt x="1130" y="14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38" name="CustomShape 136"/>
                <p:cNvSpPr/>
                <p:nvPr/>
              </p:nvSpPr>
              <p:spPr>
                <a:xfrm>
                  <a:off x="3964680" y="4157280"/>
                  <a:ext cx="192600" cy="259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9" h="1305">
                      <a:moveTo>
                        <a:pt x="0" y="1305"/>
                      </a:moveTo>
                      <a:lnTo>
                        <a:pt x="0" y="783"/>
                      </a:lnTo>
                      <a:lnTo>
                        <a:pt x="969" y="0"/>
                      </a:lnTo>
                      <a:lnTo>
                        <a:pt x="969" y="522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9999"/>
                    </a:gs>
                    <a:gs pos="100000">
                      <a:srgbClr val="333333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39" name="CustomShape 137"/>
                <p:cNvSpPr/>
                <p:nvPr/>
              </p:nvSpPr>
              <p:spPr>
                <a:xfrm>
                  <a:off x="3738240" y="3973680"/>
                  <a:ext cx="419400" cy="338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00" h="1695">
                      <a:moveTo>
                        <a:pt x="1130" y="1695"/>
                      </a:moveTo>
                      <a:lnTo>
                        <a:pt x="0" y="783"/>
                      </a:lnTo>
                      <a:lnTo>
                        <a:pt x="969" y="0"/>
                      </a:lnTo>
                      <a:lnTo>
                        <a:pt x="2100" y="91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540000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40" name="Line 138"/>
                <p:cNvSpPr/>
                <p:nvPr/>
              </p:nvSpPr>
              <p:spPr>
                <a:xfrm>
                  <a:off x="3815640" y="421452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41" name="Line 139"/>
                <p:cNvSpPr/>
                <p:nvPr/>
              </p:nvSpPr>
              <p:spPr>
                <a:xfrm flipH="1" flipV="1">
                  <a:off x="3854520" y="4264920"/>
                  <a:ext cx="103680" cy="83880"/>
                </a:xfrm>
                <a:prstGeom prst="line">
                  <a:avLst/>
                </a:prstGeom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42" name="Line 140"/>
                <p:cNvSpPr/>
                <p:nvPr/>
              </p:nvSpPr>
              <p:spPr>
                <a:xfrm>
                  <a:off x="3853800" y="4245840"/>
                  <a:ext cx="360" cy="20880"/>
                </a:xfrm>
                <a:prstGeom prst="line">
                  <a:avLst/>
                </a:prstGeom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43" name="Line 141"/>
                <p:cNvSpPr/>
                <p:nvPr/>
              </p:nvSpPr>
              <p:spPr>
                <a:xfrm>
                  <a:off x="3957480" y="4329720"/>
                  <a:ext cx="360" cy="20880"/>
                </a:xfrm>
                <a:prstGeom prst="line">
                  <a:avLst/>
                </a:prstGeom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44" name="Line 142"/>
                <p:cNvSpPr/>
                <p:nvPr/>
              </p:nvSpPr>
              <p:spPr>
                <a:xfrm flipH="1" flipV="1">
                  <a:off x="3853800" y="4245840"/>
                  <a:ext cx="103680" cy="83880"/>
                </a:xfrm>
                <a:prstGeom prst="line">
                  <a:avLst/>
                </a:prstGeom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45" name="CustomShape 143"/>
                <p:cNvSpPr/>
                <p:nvPr/>
              </p:nvSpPr>
              <p:spPr>
                <a:xfrm>
                  <a:off x="3828600" y="4224960"/>
                  <a:ext cx="11160" cy="298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157">
                      <a:moveTo>
                        <a:pt x="0" y="104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157"/>
                      </a:lnTo>
                      <a:close/>
                    </a:path>
                  </a:pathLst>
                </a:custGeom>
                <a:solidFill>
                  <a:srgbClr val="39B54A"/>
                </a:solidFill>
                <a:ln w="14400">
                  <a:solidFill>
                    <a:srgbClr val="666666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46" name="Line 144"/>
                <p:cNvSpPr/>
                <p:nvPr/>
              </p:nvSpPr>
              <p:spPr>
                <a:xfrm>
                  <a:off x="3802680" y="420408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47" name="Line 145"/>
                <p:cNvSpPr/>
                <p:nvPr/>
              </p:nvSpPr>
              <p:spPr>
                <a:xfrm>
                  <a:off x="3789720" y="419364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48" name="Line 146"/>
                <p:cNvSpPr/>
                <p:nvPr/>
              </p:nvSpPr>
              <p:spPr>
                <a:xfrm>
                  <a:off x="3776760" y="418320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49" name="Line 147"/>
                <p:cNvSpPr/>
                <p:nvPr/>
              </p:nvSpPr>
              <p:spPr>
                <a:xfrm>
                  <a:off x="3763800" y="417240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50" name="Line 148"/>
                <p:cNvSpPr/>
                <p:nvPr/>
              </p:nvSpPr>
              <p:spPr>
                <a:xfrm>
                  <a:off x="3750840" y="4162320"/>
                  <a:ext cx="360" cy="62640"/>
                </a:xfrm>
                <a:prstGeom prst="line">
                  <a:avLst/>
                </a:prstGeom>
                <a:ln w="14400">
                  <a:solidFill>
                    <a:srgbClr val="999999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51" name="CustomShape 149"/>
                <p:cNvSpPr/>
                <p:nvPr/>
              </p:nvSpPr>
              <p:spPr>
                <a:xfrm>
                  <a:off x="3724920" y="4120560"/>
                  <a:ext cx="11160" cy="113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74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57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52" name="CustomShape 150"/>
                <p:cNvSpPr/>
                <p:nvPr/>
              </p:nvSpPr>
              <p:spPr>
                <a:xfrm>
                  <a:off x="3964680" y="4313880"/>
                  <a:ext cx="11160" cy="1134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" h="574">
                      <a:moveTo>
                        <a:pt x="0" y="522"/>
                      </a:moveTo>
                      <a:lnTo>
                        <a:pt x="0" y="0"/>
                      </a:lnTo>
                      <a:lnTo>
                        <a:pt x="65" y="52"/>
                      </a:lnTo>
                      <a:lnTo>
                        <a:pt x="65" y="57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333333"/>
                    </a:gs>
                    <a:gs pos="100000">
                      <a:srgbClr val="999999"/>
                    </a:gs>
                  </a:gsLst>
                  <a:lin ang="0"/>
                </a:gradFill>
                <a:ln w="14400">
                  <a:solidFill>
                    <a:srgbClr val="B2B2B2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53" name="CustomShape 151"/>
                <p:cNvSpPr/>
                <p:nvPr/>
              </p:nvSpPr>
              <p:spPr>
                <a:xfrm>
                  <a:off x="3724920" y="3973680"/>
                  <a:ext cx="432360" cy="453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4" h="2270">
                      <a:moveTo>
                        <a:pt x="0" y="1252"/>
                      </a:moveTo>
                      <a:lnTo>
                        <a:pt x="0" y="730"/>
                      </a:lnTo>
                      <a:lnTo>
                        <a:pt x="65" y="783"/>
                      </a:lnTo>
                      <a:lnTo>
                        <a:pt x="1034" y="0"/>
                      </a:lnTo>
                      <a:lnTo>
                        <a:pt x="2164" y="913"/>
                      </a:lnTo>
                      <a:lnTo>
                        <a:pt x="2164" y="1435"/>
                      </a:lnTo>
                      <a:lnTo>
                        <a:pt x="1260" y="2165"/>
                      </a:lnTo>
                      <a:lnTo>
                        <a:pt x="1260" y="2270"/>
                      </a:lnTo>
                      <a:close/>
                    </a:path>
                  </a:pathLst>
                </a:custGeom>
                <a:noFill/>
                <a:ln w="1440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  <p:sp>
          <p:nvSpPr>
            <p:cNvPr id="154" name="Line 152"/>
            <p:cNvSpPr/>
            <p:nvPr/>
          </p:nvSpPr>
          <p:spPr>
            <a:xfrm flipH="1">
              <a:off x="4285543" y="3317150"/>
              <a:ext cx="130496" cy="123552"/>
            </a:xfrm>
            <a:prstGeom prst="line">
              <a:avLst/>
            </a:prstGeom>
            <a:ln w="19080">
              <a:solidFill>
                <a:srgbClr val="2C3E5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5" name="Line 153"/>
            <p:cNvSpPr/>
            <p:nvPr/>
          </p:nvSpPr>
          <p:spPr>
            <a:xfrm>
              <a:off x="4036423" y="3388574"/>
              <a:ext cx="404351" cy="303840"/>
            </a:xfrm>
            <a:prstGeom prst="line">
              <a:avLst/>
            </a:prstGeom>
            <a:ln w="19080">
              <a:solidFill>
                <a:srgbClr val="2C3E5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6" name="Line 154"/>
            <p:cNvSpPr/>
            <p:nvPr/>
          </p:nvSpPr>
          <p:spPr>
            <a:xfrm flipH="1">
              <a:off x="4392103" y="3692414"/>
              <a:ext cx="48384" cy="35712"/>
            </a:xfrm>
            <a:prstGeom prst="line">
              <a:avLst/>
            </a:prstGeom>
            <a:ln w="19080">
              <a:solidFill>
                <a:srgbClr val="2C3E5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7" name="Line 155"/>
            <p:cNvSpPr/>
            <p:nvPr/>
          </p:nvSpPr>
          <p:spPr>
            <a:xfrm flipH="1">
              <a:off x="4004168" y="3388574"/>
              <a:ext cx="32544" cy="17856"/>
            </a:xfrm>
            <a:prstGeom prst="line">
              <a:avLst/>
            </a:prstGeom>
            <a:ln w="19080">
              <a:solidFill>
                <a:srgbClr val="2C3E5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8" name="Line 156"/>
            <p:cNvSpPr/>
            <p:nvPr/>
          </p:nvSpPr>
          <p:spPr>
            <a:xfrm flipV="1">
              <a:off x="4561275" y="3112382"/>
              <a:ext cx="207830" cy="114624"/>
            </a:xfrm>
            <a:prstGeom prst="line">
              <a:avLst/>
            </a:prstGeom>
            <a:ln w="19080">
              <a:solidFill>
                <a:srgbClr val="2C3E5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9" name="Line 157"/>
            <p:cNvSpPr/>
            <p:nvPr/>
          </p:nvSpPr>
          <p:spPr>
            <a:xfrm flipH="1" flipV="1">
              <a:off x="5313820" y="3156498"/>
              <a:ext cx="317086" cy="521568"/>
            </a:xfrm>
            <a:prstGeom prst="line">
              <a:avLst/>
            </a:prstGeom>
            <a:ln w="19080">
              <a:solidFill>
                <a:srgbClr val="2C3E5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160" name="Group 158"/>
            <p:cNvGrpSpPr/>
            <p:nvPr/>
          </p:nvGrpSpPr>
          <p:grpSpPr>
            <a:xfrm>
              <a:off x="4105255" y="3412478"/>
              <a:ext cx="257472" cy="194976"/>
              <a:chOff x="3741120" y="3707640"/>
              <a:chExt cx="321840" cy="243720"/>
            </a:xfrm>
          </p:grpSpPr>
          <p:sp>
            <p:nvSpPr>
              <p:cNvPr id="161" name="CustomShape 159"/>
              <p:cNvSpPr/>
              <p:nvPr/>
            </p:nvSpPr>
            <p:spPr>
              <a:xfrm>
                <a:off x="3900240" y="3842640"/>
                <a:ext cx="162720" cy="102600"/>
              </a:xfrm>
              <a:custGeom>
                <a:avLst/>
                <a:gdLst/>
                <a:ahLst/>
                <a:cxnLst/>
                <a:rect l="l" t="t" r="r" b="b"/>
                <a:pathLst>
                  <a:path w="821" h="521">
                    <a:moveTo>
                      <a:pt x="0" y="521"/>
                    </a:moveTo>
                    <a:cubicBezTo>
                      <a:pt x="210" y="521"/>
                      <a:pt x="752" y="276"/>
                      <a:pt x="806" y="184"/>
                    </a:cubicBezTo>
                    <a:cubicBezTo>
                      <a:pt x="860" y="92"/>
                      <a:pt x="752" y="0"/>
                      <a:pt x="699" y="0"/>
                    </a:cubicBezTo>
                    <a:cubicBezTo>
                      <a:pt x="699" y="131"/>
                      <a:pt x="0" y="302"/>
                      <a:pt x="0" y="521"/>
                    </a:cubicBezTo>
                    <a:close/>
                  </a:path>
                </a:pathLst>
              </a:custGeom>
              <a:solidFill>
                <a:srgbClr val="DDDDDD"/>
              </a:solidFill>
              <a:ln w="14400">
                <a:solidFill>
                  <a:srgbClr val="DDDDDD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grpSp>
            <p:nvGrpSpPr>
              <p:cNvPr id="162" name="Group 160"/>
              <p:cNvGrpSpPr/>
              <p:nvPr/>
            </p:nvGrpSpPr>
            <p:grpSpPr>
              <a:xfrm>
                <a:off x="3741120" y="3707640"/>
                <a:ext cx="300240" cy="243720"/>
                <a:chOff x="3741120" y="3707640"/>
                <a:chExt cx="300240" cy="243720"/>
              </a:xfrm>
            </p:grpSpPr>
            <p:sp>
              <p:nvSpPr>
                <p:cNvPr id="163" name="CustomShape 161"/>
                <p:cNvSpPr/>
                <p:nvPr/>
              </p:nvSpPr>
              <p:spPr>
                <a:xfrm>
                  <a:off x="3741120" y="3793320"/>
                  <a:ext cx="149040" cy="158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2" h="796">
                      <a:moveTo>
                        <a:pt x="0" y="367"/>
                      </a:moveTo>
                      <a:lnTo>
                        <a:pt x="0" y="0"/>
                      </a:lnTo>
                      <a:lnTo>
                        <a:pt x="752" y="429"/>
                      </a:lnTo>
                      <a:lnTo>
                        <a:pt x="752" y="79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73BC"/>
                    </a:gs>
                    <a:gs pos="100000">
                      <a:srgbClr val="7FB9DD"/>
                    </a:gs>
                  </a:gsLst>
                  <a:lin ang="0"/>
                </a:gradFill>
                <a:ln w="14400">
                  <a:solidFill>
                    <a:srgbClr val="FFFF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64" name="CustomShape 162"/>
                <p:cNvSpPr/>
                <p:nvPr/>
              </p:nvSpPr>
              <p:spPr>
                <a:xfrm>
                  <a:off x="3892320" y="3793320"/>
                  <a:ext cx="149040" cy="158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52" h="796">
                      <a:moveTo>
                        <a:pt x="0" y="796"/>
                      </a:moveTo>
                      <a:lnTo>
                        <a:pt x="0" y="429"/>
                      </a:lnTo>
                      <a:lnTo>
                        <a:pt x="752" y="0"/>
                      </a:lnTo>
                      <a:lnTo>
                        <a:pt x="752" y="367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7FB9DD"/>
                    </a:gs>
                    <a:gs pos="100000">
                      <a:srgbClr val="0073BC"/>
                    </a:gs>
                  </a:gsLst>
                  <a:lin ang="0"/>
                </a:gradFill>
                <a:ln w="14400">
                  <a:solidFill>
                    <a:srgbClr val="FFFF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65" name="CustomShape 163"/>
                <p:cNvSpPr/>
                <p:nvPr/>
              </p:nvSpPr>
              <p:spPr>
                <a:xfrm>
                  <a:off x="3741120" y="3707640"/>
                  <a:ext cx="299880" cy="169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4" h="857">
                      <a:moveTo>
                        <a:pt x="752" y="857"/>
                      </a:moveTo>
                      <a:lnTo>
                        <a:pt x="0" y="429"/>
                      </a:lnTo>
                      <a:lnTo>
                        <a:pt x="752" y="0"/>
                      </a:lnTo>
                      <a:lnTo>
                        <a:pt x="1504" y="429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0073BC"/>
                    </a:gs>
                    <a:gs pos="100000">
                      <a:srgbClr val="7FB9DD"/>
                    </a:gs>
                  </a:gsLst>
                  <a:lin ang="5400000"/>
                </a:gradFill>
                <a:ln w="14400">
                  <a:solidFill>
                    <a:srgbClr val="FFFF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66" name="CustomShape 164"/>
                <p:cNvSpPr/>
                <p:nvPr/>
              </p:nvSpPr>
              <p:spPr>
                <a:xfrm>
                  <a:off x="3741120" y="3707640"/>
                  <a:ext cx="299880" cy="2437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4" h="1225">
                      <a:moveTo>
                        <a:pt x="0" y="796"/>
                      </a:moveTo>
                      <a:lnTo>
                        <a:pt x="0" y="429"/>
                      </a:lnTo>
                      <a:lnTo>
                        <a:pt x="752" y="0"/>
                      </a:lnTo>
                      <a:lnTo>
                        <a:pt x="1504" y="429"/>
                      </a:lnTo>
                      <a:lnTo>
                        <a:pt x="1504" y="796"/>
                      </a:lnTo>
                      <a:lnTo>
                        <a:pt x="752" y="1225"/>
                      </a:lnTo>
                      <a:close/>
                    </a:path>
                  </a:pathLst>
                </a:custGeom>
                <a:noFill/>
                <a:ln w="1440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67" name="CustomShape 165"/>
                <p:cNvSpPr/>
                <p:nvPr/>
              </p:nvSpPr>
              <p:spPr>
                <a:xfrm>
                  <a:off x="3784320" y="3787560"/>
                  <a:ext cx="73800" cy="41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" h="214">
                      <a:moveTo>
                        <a:pt x="54" y="61"/>
                      </a:moveTo>
                      <a:lnTo>
                        <a:pt x="323" y="214"/>
                      </a:lnTo>
                      <a:lnTo>
                        <a:pt x="376" y="184"/>
                      </a:lnTo>
                      <a:lnTo>
                        <a:pt x="107" y="31"/>
                      </a:lnTo>
                      <a:lnTo>
                        <a:pt x="161" y="0"/>
                      </a:lnTo>
                      <a:lnTo>
                        <a:pt x="0" y="0"/>
                      </a:lnTo>
                      <a:lnTo>
                        <a:pt x="0" y="9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4400">
                  <a:solidFill>
                    <a:srgbClr val="FFFF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68" name="CustomShape 166"/>
                <p:cNvSpPr/>
                <p:nvPr/>
              </p:nvSpPr>
              <p:spPr>
                <a:xfrm>
                  <a:off x="3859920" y="3793320"/>
                  <a:ext cx="73440" cy="41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" h="214">
                      <a:moveTo>
                        <a:pt x="268" y="184"/>
                      </a:moveTo>
                      <a:lnTo>
                        <a:pt x="214" y="214"/>
                      </a:lnTo>
                      <a:lnTo>
                        <a:pt x="376" y="214"/>
                      </a:lnTo>
                      <a:lnTo>
                        <a:pt x="376" y="122"/>
                      </a:lnTo>
                      <a:lnTo>
                        <a:pt x="322" y="153"/>
                      </a:lnTo>
                      <a:lnTo>
                        <a:pt x="54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4400">
                  <a:solidFill>
                    <a:srgbClr val="FFFF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69" name="CustomShape 167"/>
                <p:cNvSpPr/>
                <p:nvPr/>
              </p:nvSpPr>
              <p:spPr>
                <a:xfrm>
                  <a:off x="3849120" y="3750480"/>
                  <a:ext cx="73440" cy="41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" h="214">
                      <a:moveTo>
                        <a:pt x="54" y="61"/>
                      </a:moveTo>
                      <a:lnTo>
                        <a:pt x="322" y="214"/>
                      </a:lnTo>
                      <a:lnTo>
                        <a:pt x="376" y="184"/>
                      </a:lnTo>
                      <a:lnTo>
                        <a:pt x="107" y="31"/>
                      </a:lnTo>
                      <a:lnTo>
                        <a:pt x="161" y="0"/>
                      </a:lnTo>
                      <a:lnTo>
                        <a:pt x="0" y="0"/>
                      </a:lnTo>
                      <a:lnTo>
                        <a:pt x="0" y="9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4400">
                  <a:solidFill>
                    <a:srgbClr val="FFFF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70" name="CustomShape 168"/>
                <p:cNvSpPr/>
                <p:nvPr/>
              </p:nvSpPr>
              <p:spPr>
                <a:xfrm>
                  <a:off x="3924720" y="3756600"/>
                  <a:ext cx="73440" cy="41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76" h="214">
                      <a:moveTo>
                        <a:pt x="268" y="184"/>
                      </a:moveTo>
                      <a:lnTo>
                        <a:pt x="214" y="214"/>
                      </a:lnTo>
                      <a:lnTo>
                        <a:pt x="376" y="214"/>
                      </a:lnTo>
                      <a:lnTo>
                        <a:pt x="376" y="122"/>
                      </a:lnTo>
                      <a:lnTo>
                        <a:pt x="322" y="153"/>
                      </a:lnTo>
                      <a:lnTo>
                        <a:pt x="54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4400">
                  <a:solidFill>
                    <a:srgbClr val="FFFF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  <p:grpSp>
          <p:nvGrpSpPr>
            <p:cNvPr id="171" name="Group 169"/>
            <p:cNvGrpSpPr/>
            <p:nvPr/>
          </p:nvGrpSpPr>
          <p:grpSpPr>
            <a:xfrm>
              <a:off x="4378599" y="3147282"/>
              <a:ext cx="231840" cy="195264"/>
              <a:chOff x="4152600" y="3332520"/>
              <a:chExt cx="289800" cy="244080"/>
            </a:xfrm>
          </p:grpSpPr>
          <p:sp>
            <p:nvSpPr>
              <p:cNvPr id="172" name="CustomShape 170"/>
              <p:cNvSpPr/>
              <p:nvPr/>
            </p:nvSpPr>
            <p:spPr>
              <a:xfrm>
                <a:off x="4339440" y="3475800"/>
                <a:ext cx="102960" cy="93600"/>
              </a:xfrm>
              <a:custGeom>
                <a:avLst/>
                <a:gdLst/>
                <a:ahLst/>
                <a:cxnLst/>
                <a:rect l="l" t="t" r="r" b="b"/>
                <a:pathLst>
                  <a:path w="523" h="476">
                    <a:moveTo>
                      <a:pt x="0" y="476"/>
                    </a:moveTo>
                    <a:cubicBezTo>
                      <a:pt x="228" y="476"/>
                      <a:pt x="523" y="340"/>
                      <a:pt x="523" y="204"/>
                    </a:cubicBezTo>
                    <a:cubicBezTo>
                      <a:pt x="523" y="68"/>
                      <a:pt x="515" y="0"/>
                      <a:pt x="349" y="0"/>
                    </a:cubicBezTo>
                    <a:cubicBezTo>
                      <a:pt x="349" y="146"/>
                      <a:pt x="0" y="281"/>
                      <a:pt x="0" y="476"/>
                    </a:cubicBezTo>
                    <a:close/>
                  </a:path>
                </a:pathLst>
              </a:custGeom>
              <a:solidFill>
                <a:srgbClr val="DDDDDD"/>
              </a:solidFill>
              <a:ln w="14400">
                <a:solidFill>
                  <a:srgbClr val="DDDDDD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3" name="CustomShape 171"/>
              <p:cNvSpPr/>
              <p:nvPr/>
            </p:nvSpPr>
            <p:spPr>
              <a:xfrm>
                <a:off x="4152600" y="3414600"/>
                <a:ext cx="254880" cy="162000"/>
              </a:xfrm>
              <a:custGeom>
                <a:avLst/>
                <a:gdLst/>
                <a:ahLst/>
                <a:cxnLst/>
                <a:rect l="l" t="t" r="r" b="b"/>
                <a:pathLst>
                  <a:path w="1279" h="817">
                    <a:moveTo>
                      <a:pt x="1279" y="0"/>
                    </a:moveTo>
                    <a:cubicBezTo>
                      <a:pt x="1279" y="0"/>
                      <a:pt x="1279" y="545"/>
                      <a:pt x="1278" y="408"/>
                    </a:cubicBezTo>
                    <a:cubicBezTo>
                      <a:pt x="1279" y="647"/>
                      <a:pt x="1003" y="817"/>
                      <a:pt x="640" y="817"/>
                    </a:cubicBezTo>
                    <a:cubicBezTo>
                      <a:pt x="278" y="817"/>
                      <a:pt x="0" y="647"/>
                      <a:pt x="0" y="408"/>
                    </a:cubicBezTo>
                    <a:cubicBezTo>
                      <a:pt x="0" y="409"/>
                      <a:pt x="0" y="238"/>
                      <a:pt x="0" y="0"/>
                    </a:cubicBezTo>
                    <a:cubicBezTo>
                      <a:pt x="0" y="238"/>
                      <a:pt x="291" y="408"/>
                      <a:pt x="640" y="408"/>
                    </a:cubicBezTo>
                    <a:cubicBezTo>
                      <a:pt x="989" y="408"/>
                      <a:pt x="1279" y="238"/>
                      <a:pt x="127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0073BC"/>
                  </a:gs>
                  <a:gs pos="50000">
                    <a:srgbClr val="7FB9DD"/>
                  </a:gs>
                  <a:gs pos="100000">
                    <a:srgbClr val="0073BC"/>
                  </a:gs>
                </a:gsLst>
                <a:lin ang="0"/>
              </a:gradFill>
              <a:ln w="14400">
                <a:solidFill>
                  <a:srgbClr val="FFFFFF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4" name="CustomShape 172"/>
              <p:cNvSpPr/>
              <p:nvPr/>
            </p:nvSpPr>
            <p:spPr>
              <a:xfrm>
                <a:off x="4152600" y="3332520"/>
                <a:ext cx="254520" cy="161640"/>
              </a:xfrm>
              <a:custGeom>
                <a:avLst/>
                <a:gdLst/>
                <a:ahLst/>
                <a:cxnLst/>
                <a:rect l="l" t="t" r="r" b="b"/>
                <a:pathLst>
                  <a:path w="1278" h="816">
                    <a:moveTo>
                      <a:pt x="639" y="0"/>
                    </a:moveTo>
                    <a:cubicBezTo>
                      <a:pt x="1002" y="0"/>
                      <a:pt x="1278" y="176"/>
                      <a:pt x="1278" y="408"/>
                    </a:cubicBezTo>
                    <a:cubicBezTo>
                      <a:pt x="1278" y="639"/>
                      <a:pt x="1002" y="816"/>
                      <a:pt x="639" y="816"/>
                    </a:cubicBezTo>
                    <a:cubicBezTo>
                      <a:pt x="277" y="816"/>
                      <a:pt x="0" y="639"/>
                      <a:pt x="0" y="408"/>
                    </a:cubicBezTo>
                    <a:cubicBezTo>
                      <a:pt x="0" y="176"/>
                      <a:pt x="277" y="0"/>
                      <a:pt x="63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0073BC"/>
                  </a:gs>
                  <a:gs pos="100000">
                    <a:srgbClr val="7FB9DD"/>
                  </a:gs>
                </a:gsLst>
                <a:lin ang="5400000"/>
              </a:gradFill>
              <a:ln w="14400">
                <a:solidFill>
                  <a:srgbClr val="FFFFFF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5" name="CustomShape 173"/>
              <p:cNvSpPr/>
              <p:nvPr/>
            </p:nvSpPr>
            <p:spPr>
              <a:xfrm>
                <a:off x="4292640" y="3421440"/>
                <a:ext cx="68400" cy="38880"/>
              </a:xfrm>
              <a:custGeom>
                <a:avLst/>
                <a:gdLst/>
                <a:ahLst/>
                <a:cxnLst/>
                <a:rect l="l" t="t" r="r" b="b"/>
                <a:pathLst>
                  <a:path w="349" h="204">
                    <a:moveTo>
                      <a:pt x="175" y="0"/>
                    </a:moveTo>
                    <a:lnTo>
                      <a:pt x="117" y="34"/>
                    </a:lnTo>
                    <a:lnTo>
                      <a:pt x="349" y="170"/>
                    </a:lnTo>
                    <a:lnTo>
                      <a:pt x="291" y="204"/>
                    </a:lnTo>
                    <a:lnTo>
                      <a:pt x="58" y="68"/>
                    </a:lnTo>
                    <a:lnTo>
                      <a:pt x="0" y="1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4400">
                <a:solidFill>
                  <a:srgbClr val="FFFFFF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6" name="CustomShape 174"/>
              <p:cNvSpPr/>
              <p:nvPr/>
            </p:nvSpPr>
            <p:spPr>
              <a:xfrm>
                <a:off x="4199400" y="3366720"/>
                <a:ext cx="68040" cy="38880"/>
              </a:xfrm>
              <a:custGeom>
                <a:avLst/>
                <a:gdLst/>
                <a:ahLst/>
                <a:cxnLst/>
                <a:rect l="l" t="t" r="r" b="b"/>
                <a:pathLst>
                  <a:path w="349" h="204">
                    <a:moveTo>
                      <a:pt x="291" y="136"/>
                    </a:moveTo>
                    <a:lnTo>
                      <a:pt x="349" y="102"/>
                    </a:lnTo>
                    <a:lnTo>
                      <a:pt x="349" y="204"/>
                    </a:lnTo>
                    <a:lnTo>
                      <a:pt x="174" y="204"/>
                    </a:lnTo>
                    <a:lnTo>
                      <a:pt x="232" y="170"/>
                    </a:lnTo>
                    <a:lnTo>
                      <a:pt x="0" y="34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FFFFFF"/>
              </a:solidFill>
              <a:ln w="14400">
                <a:solidFill>
                  <a:srgbClr val="FFFFFF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7" name="CustomShape 175"/>
              <p:cNvSpPr/>
              <p:nvPr/>
            </p:nvSpPr>
            <p:spPr>
              <a:xfrm>
                <a:off x="4199400" y="3421440"/>
                <a:ext cx="68040" cy="38880"/>
              </a:xfrm>
              <a:custGeom>
                <a:avLst/>
                <a:gdLst/>
                <a:ahLst/>
                <a:cxnLst/>
                <a:rect l="l" t="t" r="r" b="b"/>
                <a:pathLst>
                  <a:path w="349" h="204">
                    <a:moveTo>
                      <a:pt x="58" y="136"/>
                    </a:moveTo>
                    <a:lnTo>
                      <a:pt x="291" y="0"/>
                    </a:lnTo>
                    <a:lnTo>
                      <a:pt x="349" y="34"/>
                    </a:lnTo>
                    <a:lnTo>
                      <a:pt x="116" y="170"/>
                    </a:lnTo>
                    <a:lnTo>
                      <a:pt x="174" y="204"/>
                    </a:lnTo>
                    <a:lnTo>
                      <a:pt x="0" y="204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FFFFFF"/>
              </a:solidFill>
              <a:ln w="14400">
                <a:solidFill>
                  <a:srgbClr val="FFFFFF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8" name="CustomShape 176"/>
              <p:cNvSpPr/>
              <p:nvPr/>
            </p:nvSpPr>
            <p:spPr>
              <a:xfrm>
                <a:off x="4292640" y="3366720"/>
                <a:ext cx="68400" cy="38880"/>
              </a:xfrm>
              <a:custGeom>
                <a:avLst/>
                <a:gdLst/>
                <a:ahLst/>
                <a:cxnLst/>
                <a:rect l="l" t="t" r="r" b="b"/>
                <a:pathLst>
                  <a:path w="349" h="204">
                    <a:moveTo>
                      <a:pt x="232" y="34"/>
                    </a:moveTo>
                    <a:lnTo>
                      <a:pt x="174" y="0"/>
                    </a:lnTo>
                    <a:lnTo>
                      <a:pt x="349" y="0"/>
                    </a:lnTo>
                    <a:lnTo>
                      <a:pt x="349" y="102"/>
                    </a:lnTo>
                    <a:lnTo>
                      <a:pt x="291" y="68"/>
                    </a:lnTo>
                    <a:lnTo>
                      <a:pt x="58" y="204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FFFFFF"/>
              </a:solidFill>
              <a:ln w="14400">
                <a:solidFill>
                  <a:srgbClr val="FFFFFF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79" name="CustomShape 177"/>
              <p:cNvSpPr/>
              <p:nvPr/>
            </p:nvSpPr>
            <p:spPr>
              <a:xfrm>
                <a:off x="4152600" y="3332520"/>
                <a:ext cx="254880" cy="243720"/>
              </a:xfrm>
              <a:custGeom>
                <a:avLst/>
                <a:gdLst/>
                <a:ahLst/>
                <a:cxnLst/>
                <a:rect l="l" t="t" r="r" b="b"/>
                <a:pathLst>
                  <a:path w="1279" h="1224">
                    <a:moveTo>
                      <a:pt x="639" y="0"/>
                    </a:moveTo>
                    <a:cubicBezTo>
                      <a:pt x="1002" y="0"/>
                      <a:pt x="1279" y="177"/>
                      <a:pt x="1279" y="408"/>
                    </a:cubicBezTo>
                    <a:lnTo>
                      <a:pt x="1279" y="816"/>
                    </a:lnTo>
                    <a:cubicBezTo>
                      <a:pt x="1279" y="1054"/>
                      <a:pt x="988" y="1224"/>
                      <a:pt x="640" y="1224"/>
                    </a:cubicBezTo>
                    <a:cubicBezTo>
                      <a:pt x="291" y="1224"/>
                      <a:pt x="0" y="1054"/>
                      <a:pt x="0" y="816"/>
                    </a:cubicBezTo>
                    <a:lnTo>
                      <a:pt x="0" y="408"/>
                    </a:lnTo>
                    <a:cubicBezTo>
                      <a:pt x="0" y="176"/>
                      <a:pt x="277" y="0"/>
                      <a:pt x="639" y="0"/>
                    </a:cubicBezTo>
                    <a:close/>
                  </a:path>
                </a:pathLst>
              </a:custGeom>
              <a:noFill/>
              <a:ln w="14400">
                <a:solidFill>
                  <a:srgbClr val="00000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grpSp>
          <p:nvGrpSpPr>
            <p:cNvPr id="181" name="Group 179"/>
            <p:cNvGrpSpPr/>
            <p:nvPr/>
          </p:nvGrpSpPr>
          <p:grpSpPr>
            <a:xfrm>
              <a:off x="5453786" y="3629774"/>
              <a:ext cx="481535" cy="649440"/>
              <a:chOff x="4883400" y="4033440"/>
              <a:chExt cx="601920" cy="811800"/>
            </a:xfrm>
          </p:grpSpPr>
          <p:sp>
            <p:nvSpPr>
              <p:cNvPr id="182" name="CustomShape 180"/>
              <p:cNvSpPr/>
              <p:nvPr/>
            </p:nvSpPr>
            <p:spPr>
              <a:xfrm>
                <a:off x="5104800" y="4599360"/>
                <a:ext cx="380520" cy="245880"/>
              </a:xfrm>
              <a:custGeom>
                <a:avLst/>
                <a:gdLst/>
                <a:ahLst/>
                <a:cxnLst/>
                <a:rect l="l" t="t" r="r" b="b"/>
                <a:pathLst>
                  <a:path w="1990" h="1289">
                    <a:moveTo>
                      <a:pt x="0" y="1289"/>
                    </a:moveTo>
                    <a:cubicBezTo>
                      <a:pt x="563" y="1289"/>
                      <a:pt x="1446" y="882"/>
                      <a:pt x="1827" y="614"/>
                    </a:cubicBezTo>
                    <a:cubicBezTo>
                      <a:pt x="2208" y="345"/>
                      <a:pt x="1827" y="0"/>
                      <a:pt x="1635" y="0"/>
                    </a:cubicBezTo>
                    <a:close/>
                  </a:path>
                </a:pathLst>
              </a:custGeom>
              <a:solidFill>
                <a:srgbClr val="DDDDDD"/>
              </a:solidFill>
              <a:ln>
                <a:solidFill>
                  <a:srgbClr val="DDDDDD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grpSp>
            <p:nvGrpSpPr>
              <p:cNvPr id="183" name="Group 181"/>
              <p:cNvGrpSpPr/>
              <p:nvPr/>
            </p:nvGrpSpPr>
            <p:grpSpPr>
              <a:xfrm>
                <a:off x="4883400" y="4033440"/>
                <a:ext cx="533880" cy="811800"/>
                <a:chOff x="4883400" y="4033440"/>
                <a:chExt cx="533880" cy="811800"/>
              </a:xfrm>
            </p:grpSpPr>
            <p:sp>
              <p:nvSpPr>
                <p:cNvPr id="184" name="CustomShape 182"/>
                <p:cNvSpPr/>
                <p:nvPr/>
              </p:nvSpPr>
              <p:spPr>
                <a:xfrm>
                  <a:off x="4883400" y="4233960"/>
                  <a:ext cx="219960" cy="6109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4" h="3191">
                      <a:moveTo>
                        <a:pt x="0" y="2455"/>
                      </a:moveTo>
                      <a:lnTo>
                        <a:pt x="0" y="0"/>
                      </a:lnTo>
                      <a:lnTo>
                        <a:pt x="1154" y="736"/>
                      </a:lnTo>
                      <a:lnTo>
                        <a:pt x="1154" y="3191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B3B3B3"/>
                    </a:gs>
                    <a:gs pos="100000">
                      <a:srgbClr val="E5E5E5"/>
                    </a:gs>
                  </a:gsLst>
                  <a:lin ang="0"/>
                </a:gradFill>
                <a:ln w="14400">
                  <a:solidFill>
                    <a:srgbClr val="FFFF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85" name="CustomShape 183"/>
                <p:cNvSpPr/>
                <p:nvPr/>
              </p:nvSpPr>
              <p:spPr>
                <a:xfrm>
                  <a:off x="5104800" y="4174920"/>
                  <a:ext cx="312480" cy="6699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35" h="3498">
                      <a:moveTo>
                        <a:pt x="0" y="3498"/>
                      </a:moveTo>
                      <a:lnTo>
                        <a:pt x="0" y="1043"/>
                      </a:lnTo>
                      <a:lnTo>
                        <a:pt x="1635" y="0"/>
                      </a:lnTo>
                      <a:lnTo>
                        <a:pt x="1635" y="245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E5E5E5"/>
                    </a:gs>
                    <a:gs pos="100000">
                      <a:srgbClr val="B3B3B3"/>
                    </a:gs>
                  </a:gsLst>
                  <a:lin ang="0"/>
                </a:gradFill>
                <a:ln w="14400">
                  <a:solidFill>
                    <a:srgbClr val="FFFF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86" name="CustomShape 184"/>
                <p:cNvSpPr/>
                <p:nvPr/>
              </p:nvSpPr>
              <p:spPr>
                <a:xfrm>
                  <a:off x="4883400" y="4033440"/>
                  <a:ext cx="533880" cy="340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9" h="1780">
                      <a:moveTo>
                        <a:pt x="1154" y="1780"/>
                      </a:moveTo>
                      <a:lnTo>
                        <a:pt x="0" y="1043"/>
                      </a:lnTo>
                      <a:lnTo>
                        <a:pt x="1635" y="0"/>
                      </a:lnTo>
                      <a:lnTo>
                        <a:pt x="2789" y="73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B3B3B3"/>
                    </a:gs>
                    <a:gs pos="100000">
                      <a:srgbClr val="E5E5E5"/>
                    </a:gs>
                  </a:gsLst>
                  <a:lin ang="5400000"/>
                </a:gradFill>
                <a:ln w="14400">
                  <a:solidFill>
                    <a:srgbClr val="FFFF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87" name="CustomShape 185"/>
                <p:cNvSpPr/>
                <p:nvPr/>
              </p:nvSpPr>
              <p:spPr>
                <a:xfrm>
                  <a:off x="4883400" y="4033440"/>
                  <a:ext cx="533880" cy="8118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89" h="4235">
                      <a:moveTo>
                        <a:pt x="0" y="3498"/>
                      </a:moveTo>
                      <a:lnTo>
                        <a:pt x="0" y="1043"/>
                      </a:lnTo>
                      <a:lnTo>
                        <a:pt x="1635" y="0"/>
                      </a:lnTo>
                      <a:lnTo>
                        <a:pt x="2789" y="736"/>
                      </a:lnTo>
                      <a:lnTo>
                        <a:pt x="2789" y="3191"/>
                      </a:lnTo>
                      <a:lnTo>
                        <a:pt x="1154" y="4235"/>
                      </a:lnTo>
                      <a:close/>
                    </a:path>
                  </a:pathLst>
                </a:custGeom>
                <a:noFill/>
                <a:ln w="14400">
                  <a:solidFill>
                    <a:srgbClr val="00000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88" name="Line 186"/>
                <p:cNvSpPr/>
                <p:nvPr/>
              </p:nvSpPr>
              <p:spPr>
                <a:xfrm flipH="1" flipV="1">
                  <a:off x="4920120" y="4634280"/>
                  <a:ext cx="147960" cy="94320"/>
                </a:xfrm>
                <a:prstGeom prst="line">
                  <a:avLst/>
                </a:prstGeom>
                <a:ln w="14400">
                  <a:solidFill>
                    <a:srgbClr val="80808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89" name="Line 187"/>
                <p:cNvSpPr/>
                <p:nvPr/>
              </p:nvSpPr>
              <p:spPr>
                <a:xfrm flipH="1" flipV="1">
                  <a:off x="4920120" y="4681440"/>
                  <a:ext cx="147960" cy="94320"/>
                </a:xfrm>
                <a:prstGeom prst="line">
                  <a:avLst/>
                </a:prstGeom>
                <a:ln w="14400">
                  <a:solidFill>
                    <a:srgbClr val="80808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90" name="Line 188"/>
                <p:cNvSpPr/>
                <p:nvPr/>
              </p:nvSpPr>
              <p:spPr>
                <a:xfrm flipH="1" flipV="1">
                  <a:off x="4920120" y="4658040"/>
                  <a:ext cx="147960" cy="94320"/>
                </a:xfrm>
                <a:prstGeom prst="line">
                  <a:avLst/>
                </a:prstGeom>
                <a:ln w="14400">
                  <a:solidFill>
                    <a:srgbClr val="80808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91" name="CustomShape 189"/>
                <p:cNvSpPr/>
                <p:nvPr/>
              </p:nvSpPr>
              <p:spPr>
                <a:xfrm>
                  <a:off x="4901760" y="4304520"/>
                  <a:ext cx="182880" cy="139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62" h="736">
                      <a:moveTo>
                        <a:pt x="962" y="736"/>
                      </a:moveTo>
                      <a:lnTo>
                        <a:pt x="0" y="12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4400">
                  <a:solidFill>
                    <a:srgbClr val="FFFFFF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92" name="CustomShape 190"/>
                <p:cNvSpPr/>
                <p:nvPr/>
              </p:nvSpPr>
              <p:spPr>
                <a:xfrm>
                  <a:off x="4905000" y="4304160"/>
                  <a:ext cx="179640" cy="1400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5" h="739">
                      <a:moveTo>
                        <a:pt x="945" y="739"/>
                      </a:moveTo>
                      <a:lnTo>
                        <a:pt x="945" y="61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4400">
                  <a:solidFill>
                    <a:srgbClr val="80808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93" name="CustomShape 191"/>
                <p:cNvSpPr/>
                <p:nvPr/>
              </p:nvSpPr>
              <p:spPr>
                <a:xfrm>
                  <a:off x="4970160" y="4539960"/>
                  <a:ext cx="19800" cy="396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3" h="217">
                      <a:moveTo>
                        <a:pt x="0" y="145"/>
                      </a:moveTo>
                      <a:lnTo>
                        <a:pt x="0" y="0"/>
                      </a:lnTo>
                      <a:lnTo>
                        <a:pt x="113" y="72"/>
                      </a:lnTo>
                      <a:lnTo>
                        <a:pt x="113" y="217"/>
                      </a:lnTo>
                      <a:close/>
                    </a:path>
                  </a:pathLst>
                </a:custGeom>
                <a:solidFill>
                  <a:srgbClr val="39B54A"/>
                </a:solidFill>
                <a:ln w="14400">
                  <a:solidFill>
                    <a:srgbClr val="80808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  <p:sp>
              <p:nvSpPr>
                <p:cNvPr id="194" name="Line 192"/>
                <p:cNvSpPr/>
                <p:nvPr/>
              </p:nvSpPr>
              <p:spPr>
                <a:xfrm flipH="1" flipV="1">
                  <a:off x="4920120" y="4610520"/>
                  <a:ext cx="147960" cy="94320"/>
                </a:xfrm>
                <a:prstGeom prst="line">
                  <a:avLst/>
                </a:prstGeom>
                <a:ln w="14400">
                  <a:solidFill>
                    <a:srgbClr val="808080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</p:grpSp>
      <p:grpSp>
        <p:nvGrpSpPr>
          <p:cNvPr id="200" name="Gruppo 199"/>
          <p:cNvGrpSpPr/>
          <p:nvPr/>
        </p:nvGrpSpPr>
        <p:grpSpPr>
          <a:xfrm>
            <a:off x="6199490" y="3257203"/>
            <a:ext cx="2376360" cy="1044278"/>
            <a:chOff x="6269290" y="3038802"/>
            <a:chExt cx="2376360" cy="1044278"/>
          </a:xfrm>
        </p:grpSpPr>
        <p:sp>
          <p:nvSpPr>
            <p:cNvPr id="198" name="CustomShape 9"/>
            <p:cNvSpPr/>
            <p:nvPr/>
          </p:nvSpPr>
          <p:spPr>
            <a:xfrm>
              <a:off x="6269290" y="3327080"/>
              <a:ext cx="2376360" cy="756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 marL="144000" indent="-144000">
                <a:lnSpc>
                  <a:spcPct val="100000"/>
                </a:lnSpc>
                <a:buClr>
                  <a:srgbClr val="0055A0"/>
                </a:buClr>
                <a:buSzPct val="80000"/>
                <a:buFont typeface="Wingdings" pitchFamily="2" charset="2"/>
                <a:buChar char="Ø"/>
              </a:pPr>
              <a:r>
                <a:rPr lang="en-US" sz="105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3x </a:t>
              </a:r>
              <a:r>
                <a:rPr lang="en-US" sz="105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replication</a:t>
              </a:r>
              <a:endParaRPr lang="en-US" sz="1050" b="0" strike="noStrike" spc="-1" dirty="0">
                <a:solidFill>
                  <a:srgbClr val="000000"/>
                </a:solidFill>
                <a:latin typeface="Arial"/>
              </a:endParaRPr>
            </a:p>
            <a:p>
              <a:pPr marL="144000" indent="-144000">
                <a:lnSpc>
                  <a:spcPct val="100000"/>
                </a:lnSpc>
                <a:buClr>
                  <a:srgbClr val="0055A0"/>
                </a:buClr>
                <a:buSzPct val="80000"/>
                <a:buFont typeface="Wingdings" pitchFamily="2" charset="2"/>
                <a:buChar char="Ø"/>
              </a:pPr>
              <a:r>
                <a:rPr lang="en-US" sz="105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Per-host </a:t>
              </a:r>
              <a:r>
                <a:rPr lang="en-US" sz="105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replication</a:t>
              </a:r>
              <a:endParaRPr lang="en-US" sz="1050" b="0" strike="noStrike" spc="-1" dirty="0">
                <a:solidFill>
                  <a:srgbClr val="000000"/>
                </a:solidFill>
                <a:latin typeface="Arial"/>
              </a:endParaRPr>
            </a:p>
            <a:p>
              <a:pPr marL="144000" indent="-144000">
                <a:lnSpc>
                  <a:spcPct val="100000"/>
                </a:lnSpc>
                <a:buClr>
                  <a:srgbClr val="0055A0"/>
                </a:buClr>
                <a:buSzPct val="80000"/>
                <a:buFont typeface="Wingdings" pitchFamily="2" charset="2"/>
                <a:buChar char="Ø"/>
              </a:pPr>
              <a:r>
                <a:rPr lang="en-US" sz="105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MDS </a:t>
              </a:r>
              <a:r>
                <a:rPr lang="en-US" sz="105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as </a:t>
              </a:r>
              <a:r>
                <a:rPr lang="en-US" sz="105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close as </a:t>
              </a:r>
              <a:r>
                <a:rPr lang="en-US" sz="105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possible</a:t>
              </a:r>
              <a:endParaRPr lang="en-US" sz="1050" b="0" strike="noStrike" spc="-1" dirty="0">
                <a:solidFill>
                  <a:srgbClr val="000000"/>
                </a:solidFill>
                <a:latin typeface="Arial"/>
              </a:endParaRPr>
            </a:p>
            <a:p>
              <a:pPr marL="144000" indent="-144000">
                <a:lnSpc>
                  <a:spcPct val="100000"/>
                </a:lnSpc>
                <a:buClr>
                  <a:srgbClr val="0055A0"/>
                </a:buClr>
                <a:buSzPct val="80000"/>
                <a:buFont typeface="Wingdings" pitchFamily="2" charset="2"/>
                <a:buChar char="Ø"/>
              </a:pPr>
              <a:r>
                <a:rPr lang="en-US" sz="1050" b="0" strike="noStrike" spc="-1" dirty="0" err="1" smtClean="0">
                  <a:solidFill>
                    <a:srgbClr val="000000"/>
                  </a:solidFill>
                  <a:latin typeface="Arial"/>
                  <a:ea typeface="DejaVu Sans"/>
                </a:rPr>
                <a:t>Hyperconvergence</a:t>
              </a:r>
              <a:endParaRPr lang="en-US" sz="105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7" name="CustomShape 8"/>
            <p:cNvSpPr/>
            <p:nvPr/>
          </p:nvSpPr>
          <p:spPr>
            <a:xfrm>
              <a:off x="6269470" y="3038802"/>
              <a:ext cx="237600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ctr">
                <a:lnSpc>
                  <a:spcPct val="100000"/>
                </a:lnSpc>
              </a:pPr>
              <a:r>
                <a:rPr lang="en-US" sz="1200" b="1" strike="noStrike" spc="-1" dirty="0">
                  <a:latin typeface="Arial"/>
                  <a:ea typeface="DejaVu Sans"/>
                </a:rPr>
                <a:t>CephFS on </a:t>
              </a:r>
              <a:r>
                <a:rPr lang="en-US" sz="1200" b="1" strike="noStrike" spc="-1" dirty="0" err="1">
                  <a:latin typeface="Arial"/>
                  <a:ea typeface="DejaVu Sans"/>
                </a:rPr>
                <a:t>BlueStore</a:t>
              </a:r>
              <a:endParaRPr lang="en-US" sz="1200" b="1" strike="noStrike" spc="-1" dirty="0">
                <a:latin typeface="Arial"/>
              </a:endParaRPr>
            </a:p>
          </p:txBody>
        </p:sp>
      </p:grpSp>
      <p:grpSp>
        <p:nvGrpSpPr>
          <p:cNvPr id="204" name="Gruppo 203"/>
          <p:cNvGrpSpPr/>
          <p:nvPr/>
        </p:nvGrpSpPr>
        <p:grpSpPr>
          <a:xfrm>
            <a:off x="1015000" y="3256339"/>
            <a:ext cx="2376360" cy="1046007"/>
            <a:chOff x="6269290" y="3064993"/>
            <a:chExt cx="2376360" cy="1046007"/>
          </a:xfrm>
        </p:grpSpPr>
        <p:sp>
          <p:nvSpPr>
            <p:cNvPr id="205" name="CustomShape 9"/>
            <p:cNvSpPr/>
            <p:nvPr/>
          </p:nvSpPr>
          <p:spPr>
            <a:xfrm>
              <a:off x="6269290" y="3355000"/>
              <a:ext cx="2376360" cy="756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 marL="144000" indent="-144000">
                <a:lnSpc>
                  <a:spcPct val="100000"/>
                </a:lnSpc>
                <a:buClr>
                  <a:srgbClr val="0055A0"/>
                </a:buClr>
                <a:buSzPct val="80000"/>
                <a:buFont typeface="Wingdings" pitchFamily="2" charset="2"/>
                <a:buChar char="Ø"/>
              </a:pPr>
              <a:r>
                <a:rPr lang="en-US" sz="1050" spc="-1" dirty="0">
                  <a:solidFill>
                    <a:srgbClr val="000000"/>
                  </a:solidFill>
                  <a:ea typeface="DejaVu Sans"/>
                </a:rPr>
                <a:t>Intel Xeon E5 2630 v3</a:t>
              </a:r>
            </a:p>
            <a:p>
              <a:pPr marL="144000" indent="-144000">
                <a:lnSpc>
                  <a:spcPct val="100000"/>
                </a:lnSpc>
                <a:buClr>
                  <a:srgbClr val="0055A0"/>
                </a:buClr>
                <a:buSzPct val="80000"/>
                <a:buFont typeface="Wingdings" pitchFamily="2" charset="2"/>
                <a:buChar char="Ø"/>
              </a:pPr>
              <a:r>
                <a:rPr lang="en-US" sz="1050" spc="-1" dirty="0" smtClean="0">
                  <a:solidFill>
                    <a:srgbClr val="000000"/>
                  </a:solidFill>
                  <a:ea typeface="DejaVu Sans"/>
                </a:rPr>
                <a:t>128 GB </a:t>
              </a:r>
              <a:r>
                <a:rPr lang="en-US" sz="1050" spc="-1" dirty="0">
                  <a:solidFill>
                    <a:srgbClr val="000000"/>
                  </a:solidFill>
                  <a:ea typeface="DejaVu Sans"/>
                </a:rPr>
                <a:t>Memory </a:t>
              </a:r>
              <a:r>
                <a:rPr lang="en-US" sz="1050" spc="-1" dirty="0" smtClean="0">
                  <a:solidFill>
                    <a:srgbClr val="000000"/>
                  </a:solidFill>
                  <a:ea typeface="DejaVu Sans"/>
                </a:rPr>
                <a:t>1600 </a:t>
              </a:r>
              <a:r>
                <a:rPr lang="en-US" sz="1050" spc="-1" dirty="0" err="1" smtClean="0">
                  <a:solidFill>
                    <a:srgbClr val="000000"/>
                  </a:solidFill>
                  <a:ea typeface="DejaVu Sans"/>
                </a:rPr>
                <a:t>Mhz</a:t>
              </a:r>
              <a:endParaRPr lang="en-US" sz="1050" spc="-1" dirty="0">
                <a:solidFill>
                  <a:srgbClr val="000000"/>
                </a:solidFill>
                <a:ea typeface="DejaVu Sans"/>
              </a:endParaRPr>
            </a:p>
            <a:p>
              <a:pPr marL="144000" indent="-144000">
                <a:lnSpc>
                  <a:spcPct val="100000"/>
                </a:lnSpc>
                <a:buClr>
                  <a:srgbClr val="0055A0"/>
                </a:buClr>
                <a:buSzPct val="80000"/>
                <a:buFont typeface="Wingdings" pitchFamily="2" charset="2"/>
                <a:buChar char="Ø"/>
              </a:pPr>
              <a:r>
                <a:rPr lang="en-US" sz="1050" spc="-1" dirty="0">
                  <a:solidFill>
                    <a:srgbClr val="000000"/>
                  </a:solidFill>
                  <a:ea typeface="DejaVu Sans"/>
                </a:rPr>
                <a:t>RAID 10 SATA HDDs</a:t>
              </a:r>
            </a:p>
            <a:p>
              <a:pPr marL="144000" indent="-144000">
                <a:lnSpc>
                  <a:spcPct val="100000"/>
                </a:lnSpc>
                <a:buClr>
                  <a:srgbClr val="0055A0"/>
                </a:buClr>
                <a:buSzPct val="80000"/>
                <a:buFont typeface="Wingdings" pitchFamily="2" charset="2"/>
                <a:buChar char="Ø"/>
              </a:pPr>
              <a:r>
                <a:rPr lang="en-US" sz="1050" spc="-1" dirty="0">
                  <a:solidFill>
                    <a:srgbClr val="000000"/>
                  </a:solidFill>
                  <a:ea typeface="DejaVu Sans"/>
                </a:rPr>
                <a:t>Low-latency </a:t>
              </a:r>
              <a:r>
                <a:rPr lang="en-US" sz="1050" spc="-1" dirty="0" smtClean="0">
                  <a:solidFill>
                    <a:srgbClr val="000000"/>
                  </a:solidFill>
                  <a:ea typeface="DejaVu Sans"/>
                </a:rPr>
                <a:t>10 </a:t>
              </a:r>
              <a:r>
                <a:rPr lang="en-US" sz="1050" spc="-1" dirty="0" err="1" smtClean="0">
                  <a:solidFill>
                    <a:srgbClr val="000000"/>
                  </a:solidFill>
                  <a:ea typeface="DejaVu Sans"/>
                </a:rPr>
                <a:t>GbE</a:t>
              </a:r>
              <a:endParaRPr lang="en-US" sz="1050" spc="-1" dirty="0">
                <a:solidFill>
                  <a:srgbClr val="000000"/>
                </a:solidFill>
                <a:ea typeface="DejaVu Sans"/>
              </a:endParaRPr>
            </a:p>
          </p:txBody>
        </p:sp>
        <p:sp>
          <p:nvSpPr>
            <p:cNvPr id="206" name="CustomShape 8"/>
            <p:cNvSpPr/>
            <p:nvPr/>
          </p:nvSpPr>
          <p:spPr>
            <a:xfrm>
              <a:off x="6269470" y="3064993"/>
              <a:ext cx="2376000" cy="28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 algn="ctr">
                <a:lnSpc>
                  <a:spcPct val="100000"/>
                </a:lnSpc>
              </a:pPr>
              <a:r>
                <a:rPr lang="en-US" sz="1200" b="1" spc="-1" dirty="0">
                  <a:latin typeface="Arial"/>
                  <a:ea typeface="DejaVu Sans"/>
                </a:rPr>
                <a:t>HPC Worker nodes</a:t>
              </a:r>
            </a:p>
          </p:txBody>
        </p:sp>
      </p:grpSp>
      <p:sp>
        <p:nvSpPr>
          <p:cNvPr id="209" name="Rettangolo 208"/>
          <p:cNvSpPr/>
          <p:nvPr/>
        </p:nvSpPr>
        <p:spPr>
          <a:xfrm>
            <a:off x="5724511" y="2677164"/>
            <a:ext cx="1728000" cy="535531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spc="-1" dirty="0">
                <a:solidFill>
                  <a:srgbClr val="C00000"/>
                </a:solidFill>
                <a:ea typeface="DejaVu Sans"/>
              </a:rPr>
              <a:t>~</a:t>
            </a:r>
            <a:r>
              <a:rPr lang="en-US" sz="1200" spc="-1" dirty="0" smtClean="0">
                <a:solidFill>
                  <a:srgbClr val="C00000"/>
                </a:solidFill>
                <a:ea typeface="DejaVu Sans"/>
              </a:rPr>
              <a:t>1 PB </a:t>
            </a:r>
            <a:r>
              <a:rPr lang="en-US" sz="1200" spc="-1" dirty="0">
                <a:solidFill>
                  <a:srgbClr val="C00000"/>
                </a:solidFill>
                <a:ea typeface="DejaVu Sans"/>
              </a:rPr>
              <a:t>CephFS (RAW)</a:t>
            </a:r>
            <a:endParaRPr lang="en-US" sz="1200" spc="-1" dirty="0"/>
          </a:p>
          <a:p>
            <a:pPr>
              <a:lnSpc>
                <a:spcPct val="120000"/>
              </a:lnSpc>
            </a:pPr>
            <a:r>
              <a:rPr lang="en-US" sz="1200" spc="-1" dirty="0" smtClean="0">
                <a:solidFill>
                  <a:srgbClr val="C00000"/>
                </a:solidFill>
                <a:ea typeface="DejaVu Sans"/>
              </a:rPr>
              <a:t>~500 </a:t>
            </a:r>
            <a:r>
              <a:rPr lang="en-US" sz="1200" spc="-1" dirty="0">
                <a:solidFill>
                  <a:srgbClr val="C00000"/>
                </a:solidFill>
                <a:ea typeface="DejaVu Sans"/>
              </a:rPr>
              <a:t>client </a:t>
            </a:r>
            <a:r>
              <a:rPr lang="en-US" sz="1200" spc="-1" dirty="0" smtClean="0">
                <a:solidFill>
                  <a:srgbClr val="C00000"/>
                </a:solidFill>
                <a:ea typeface="DejaVu Sans"/>
              </a:rPr>
              <a:t>nodes</a:t>
            </a:r>
            <a:endParaRPr lang="en-US" sz="1200" spc="-1" dirty="0"/>
          </a:p>
        </p:txBody>
      </p:sp>
      <p:pic>
        <p:nvPicPr>
          <p:cNvPr id="211" name="Picture 2" descr="E:\CERNBox\CERN_PresentationPack\Loghi\Ceph_Logo_Standard_RGB_120411_fa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t="25770" r="12017" b="26958"/>
          <a:stretch/>
        </p:blipFill>
        <p:spPr bwMode="auto">
          <a:xfrm>
            <a:off x="7429500" y="214436"/>
            <a:ext cx="125462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48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CephFS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11" name="Picture 2" descr="E:\CERNBox\CERN_PresentationPack\Loghi\Ceph_Logo_Standard_RGB_120411_f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t="25770" r="12017" b="26958"/>
          <a:stretch/>
        </p:blipFill>
        <p:spPr bwMode="auto">
          <a:xfrm>
            <a:off x="7429500" y="214436"/>
            <a:ext cx="125462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Screenshot from 2019-03-18 15-40-4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1112444"/>
            <a:ext cx="8640000" cy="320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sellaDiTesto 14"/>
          <p:cNvSpPr txBox="1"/>
          <p:nvPr/>
        </p:nvSpPr>
        <p:spPr>
          <a:xfrm>
            <a:off x="164539" y="796787"/>
            <a:ext cx="21323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One day on CephFS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104590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S3</a:t>
            </a:r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  <p:pic>
        <p:nvPicPr>
          <p:cNvPr id="1026" name="Picture 2" descr="E:\Screenshot from 2019-03-13 18-40-2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1316281"/>
            <a:ext cx="8640000" cy="2510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/>
          <p:cNvSpPr txBox="1"/>
          <p:nvPr/>
        </p:nvSpPr>
        <p:spPr>
          <a:xfrm>
            <a:off x="164539" y="1025387"/>
            <a:ext cx="16097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One day on S3</a:t>
            </a:r>
            <a:endParaRPr lang="it-IT" sz="1600" b="1" dirty="0"/>
          </a:p>
        </p:txBody>
      </p:sp>
      <p:pic>
        <p:nvPicPr>
          <p:cNvPr id="10" name="Picture 2" descr="E:\CERNBox\CERN_PresentationPack\Loghi\Ceph_Logo_Standard_RGB_120411_fa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t="25770" r="12017" b="26958"/>
          <a:stretch/>
        </p:blipFill>
        <p:spPr bwMode="auto">
          <a:xfrm>
            <a:off x="7429500" y="214436"/>
            <a:ext cx="125462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083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EOS: New </a:t>
            </a:r>
            <a:r>
              <a:rPr lang="en-US" dirty="0" err="1" smtClean="0"/>
              <a:t>FuseX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EOS </a:t>
            </a:r>
            <a:r>
              <a:rPr lang="en-US" sz="2000" dirty="0" smtClean="0"/>
              <a:t>client rewrite: </a:t>
            </a:r>
            <a:r>
              <a:rPr lang="en-US" sz="2000" b="1" dirty="0" err="1" smtClean="0"/>
              <a:t>eos</a:t>
            </a:r>
            <a:r>
              <a:rPr lang="en-US" sz="2000" dirty="0" err="1" smtClean="0"/>
              <a:t>d</a:t>
            </a:r>
            <a:r>
              <a:rPr lang="en-US" sz="2000" dirty="0" smtClean="0"/>
              <a:t>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b="1" dirty="0" err="1" smtClean="0"/>
              <a:t>eos</a:t>
            </a:r>
            <a:r>
              <a:rPr lang="en-US" sz="2000" dirty="0" err="1" smtClean="0"/>
              <a:t>xd</a:t>
            </a:r>
            <a:endParaRPr lang="en-US" sz="2000" dirty="0" smtClean="0"/>
          </a:p>
          <a:p>
            <a:pPr lvl="1"/>
            <a:r>
              <a:rPr lang="en-US" sz="1600" dirty="0" smtClean="0"/>
              <a:t>Started </a:t>
            </a:r>
            <a:r>
              <a:rPr lang="en-US" sz="1600" dirty="0"/>
              <a:t>Q4 </a:t>
            </a:r>
            <a:r>
              <a:rPr lang="en-US" sz="1600" dirty="0" smtClean="0"/>
              <a:t>2016, ~2.5 </a:t>
            </a:r>
            <a:r>
              <a:rPr lang="en-US" sz="1600" dirty="0"/>
              <a:t>years </a:t>
            </a:r>
            <a:r>
              <a:rPr lang="en-US" sz="1600" dirty="0" smtClean="0"/>
              <a:t>now</a:t>
            </a:r>
          </a:p>
          <a:p>
            <a:pPr lvl="1"/>
            <a:r>
              <a:rPr lang="en-US" sz="1600" dirty="0" smtClean="0"/>
              <a:t>Better </a:t>
            </a:r>
            <a:r>
              <a:rPr lang="en-US" sz="1600" dirty="0" err="1" smtClean="0"/>
              <a:t>POSIXness</a:t>
            </a:r>
            <a:r>
              <a:rPr lang="en-US" sz="1600" dirty="0" smtClean="0"/>
              <a:t>, rich ACL, local caching</a:t>
            </a:r>
          </a:p>
          <a:p>
            <a:pPr lvl="1"/>
            <a:r>
              <a:rPr lang="en-US" sz="1600" dirty="0" smtClean="0"/>
              <a:t>Acceptable performance, low resource usage</a:t>
            </a:r>
            <a:endParaRPr lang="it-IT" sz="1600" dirty="0"/>
          </a:p>
        </p:txBody>
      </p:sp>
      <p:sp>
        <p:nvSpPr>
          <p:cNvPr id="9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10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11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0" name="Picture 2" descr="E:\CERNBox\CERN_PresentationPack\Loghi\EOS_ne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010" y="153350"/>
            <a:ext cx="1062415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stomShape 8"/>
          <p:cNvSpPr/>
          <p:nvPr/>
        </p:nvSpPr>
        <p:spPr>
          <a:xfrm>
            <a:off x="5793528" y="990600"/>
            <a:ext cx="2880000" cy="648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 b="1" dirty="0" smtClean="0"/>
              <a:t>Further Details</a:t>
            </a:r>
            <a:r>
              <a:rPr lang="en-US" sz="1200" b="1" dirty="0" smtClean="0"/>
              <a:t>:</a:t>
            </a:r>
            <a:endParaRPr lang="en-US" sz="1200" b="1" dirty="0"/>
          </a:p>
          <a:p>
            <a:pPr algn="ctr">
              <a:lnSpc>
                <a:spcPct val="100000"/>
              </a:lnSpc>
            </a:pPr>
            <a:r>
              <a:rPr lang="en-US" sz="1200" spc="-1" dirty="0" smtClean="0">
                <a:solidFill>
                  <a:srgbClr val="000000"/>
                </a:solidFill>
                <a:ea typeface="DejaVu Sans"/>
                <a:hlinkClick r:id="rId3"/>
              </a:rPr>
              <a:t>Extended </a:t>
            </a:r>
            <a:r>
              <a:rPr lang="en-US" sz="1200" spc="-1" dirty="0">
                <a:solidFill>
                  <a:srgbClr val="000000"/>
                </a:solidFill>
                <a:ea typeface="DejaVu Sans"/>
                <a:hlinkClick r:id="rId3"/>
              </a:rPr>
              <a:t>FUSE </a:t>
            </a:r>
            <a:r>
              <a:rPr lang="en-US" sz="1200" spc="-1" dirty="0" smtClean="0">
                <a:solidFill>
                  <a:srgbClr val="000000"/>
                </a:solidFill>
                <a:ea typeface="DejaVu Sans"/>
                <a:hlinkClick r:id="rId3"/>
              </a:rPr>
              <a:t>Access Daemon</a:t>
            </a:r>
            <a:endParaRPr lang="en-US" sz="1200" spc="-1" dirty="0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73" y="2078496"/>
            <a:ext cx="7445454" cy="23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690998" y="3438511"/>
            <a:ext cx="441146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accent4">
                    <a:lumMod val="75000"/>
                  </a:schemeClr>
                </a:solidFill>
              </a:rPr>
              <a:t>1000</a:t>
            </a:r>
            <a:endParaRPr lang="it-IT" sz="9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73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EOS: New Namespace</a:t>
            </a:r>
            <a:endParaRPr lang="it-IT" dirty="0"/>
          </a:p>
        </p:txBody>
      </p:sp>
      <p:sp>
        <p:nvSpPr>
          <p:cNvPr id="9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10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11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0" name="Picture 2" descr="E:\CERNBox\CERN_PresentationPack\Loghi\EOS_ne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010" y="153350"/>
            <a:ext cx="1062415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SzPct val="100000"/>
            </a:pPr>
            <a:r>
              <a:rPr lang="en-US" sz="2000" dirty="0" smtClean="0"/>
              <a:t>Old: Entire namespace in memory</a:t>
            </a:r>
          </a:p>
          <a:p>
            <a:pPr lvl="1"/>
            <a:r>
              <a:rPr lang="en-US" sz="1600" dirty="0" smtClean="0"/>
              <a:t>Requires a lot of RAM, slow to boot</a:t>
            </a:r>
          </a:p>
          <a:p>
            <a:pPr lvl="1"/>
            <a:endParaRPr lang="en-US" sz="1600" dirty="0" smtClean="0"/>
          </a:p>
          <a:p>
            <a:pPr>
              <a:buSzPct val="100000"/>
            </a:pPr>
            <a:r>
              <a:rPr lang="en-US" sz="2000" dirty="0" smtClean="0"/>
              <a:t>New: </a:t>
            </a:r>
            <a:r>
              <a:rPr lang="en-US" sz="2000" dirty="0" err="1" smtClean="0"/>
              <a:t>Namspace</a:t>
            </a:r>
            <a:r>
              <a:rPr lang="en-US" sz="2000" dirty="0" smtClean="0"/>
              <a:t> in </a:t>
            </a:r>
            <a:r>
              <a:rPr lang="en-US" sz="2000" b="1" dirty="0" err="1" smtClean="0">
                <a:solidFill>
                  <a:schemeClr val="tx1"/>
                </a:solidFill>
              </a:rPr>
              <a:t>QuarkDB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lvl="1">
              <a:lnSpc>
                <a:spcPct val="114000"/>
              </a:lnSpc>
            </a:pPr>
            <a:r>
              <a:rPr lang="en-US" sz="1600" dirty="0" err="1"/>
              <a:t>RocksDB</a:t>
            </a:r>
            <a:r>
              <a:rPr lang="en-US" sz="1600" dirty="0"/>
              <a:t> as </a:t>
            </a:r>
            <a:r>
              <a:rPr lang="en-US" sz="1600" dirty="0" smtClean="0"/>
              <a:t>storage backend</a:t>
            </a:r>
          </a:p>
          <a:p>
            <a:pPr lvl="1">
              <a:lnSpc>
                <a:spcPct val="114000"/>
              </a:lnSpc>
            </a:pPr>
            <a:r>
              <a:rPr lang="en-US" sz="1600" dirty="0" smtClean="0"/>
              <a:t>Raft Consensus</a:t>
            </a:r>
            <a:br>
              <a:rPr lang="en-US" sz="1600" dirty="0" smtClean="0"/>
            </a:br>
            <a:r>
              <a:rPr lang="en-US" sz="1600" dirty="0" smtClean="0"/>
              <a:t>algorithm for HA</a:t>
            </a:r>
          </a:p>
          <a:p>
            <a:pPr lvl="1">
              <a:lnSpc>
                <a:spcPct val="114000"/>
              </a:lnSpc>
            </a:pPr>
            <a:r>
              <a:rPr lang="en-US" sz="1600" dirty="0" err="1" smtClean="0"/>
              <a:t>Redis</a:t>
            </a:r>
            <a:r>
              <a:rPr lang="en-US" sz="1600" dirty="0" smtClean="0"/>
              <a:t> protocol for communication</a:t>
            </a:r>
          </a:p>
          <a:p>
            <a:pPr lvl="1"/>
            <a:endParaRPr lang="it-IT" sz="1600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1414">
            <a:off x="4947718" y="1042890"/>
            <a:ext cx="470077" cy="48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524" y="1390323"/>
            <a:ext cx="553313" cy="400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968" y="1014567"/>
            <a:ext cx="470077" cy="48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935" y="1390323"/>
            <a:ext cx="553313" cy="400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71397">
            <a:off x="5535435" y="1014567"/>
            <a:ext cx="470077" cy="48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998" y="1390323"/>
            <a:ext cx="553313" cy="400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074" y="1390323"/>
            <a:ext cx="553313" cy="400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798" y="898987"/>
            <a:ext cx="470077" cy="48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591" y="799652"/>
            <a:ext cx="470077" cy="48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975" y="1652204"/>
            <a:ext cx="5324475" cy="2754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ustomShape 8"/>
          <p:cNvSpPr/>
          <p:nvPr/>
        </p:nvSpPr>
        <p:spPr>
          <a:xfrm>
            <a:off x="457200" y="3590195"/>
            <a:ext cx="2880000" cy="648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 b="1" dirty="0"/>
              <a:t>Further Details</a:t>
            </a:r>
            <a:r>
              <a:rPr lang="en-US" sz="1200" b="1" dirty="0" smtClean="0"/>
              <a:t>:</a:t>
            </a:r>
            <a:endParaRPr lang="en-US" sz="1200" b="1" dirty="0"/>
          </a:p>
          <a:p>
            <a:pPr algn="ctr">
              <a:lnSpc>
                <a:spcPct val="100000"/>
              </a:lnSpc>
            </a:pPr>
            <a:r>
              <a:rPr lang="en-US" sz="1200" spc="-1" dirty="0" smtClean="0">
                <a:solidFill>
                  <a:srgbClr val="000000"/>
                </a:solidFill>
                <a:ea typeface="DejaVu Sans"/>
                <a:hlinkClick r:id="rId6"/>
              </a:rPr>
              <a:t>New Namespace in Production</a:t>
            </a:r>
            <a:endParaRPr lang="en-US" sz="1200" spc="-1" dirty="0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8910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CASTOR</a:t>
            </a:r>
            <a:endParaRPr lang="it-IT" dirty="0"/>
          </a:p>
        </p:txBody>
      </p:sp>
      <p:sp>
        <p:nvSpPr>
          <p:cNvPr id="9" name="Segnaposto data 2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10" name="Segnaposto piè di pagina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11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5" name="Picture 2" descr="Ho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620" y="122975"/>
            <a:ext cx="1199999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egnaposto contenuto 7"/>
          <p:cNvSpPr>
            <a:spLocks noGrp="1"/>
          </p:cNvSpPr>
          <p:nvPr>
            <p:ph idx="1"/>
          </p:nvPr>
        </p:nvSpPr>
        <p:spPr>
          <a:xfrm>
            <a:off x="457200" y="879750"/>
            <a:ext cx="8229600" cy="3384000"/>
          </a:xfrm>
        </p:spPr>
        <p:txBody>
          <a:bodyPr>
            <a:normAutofit/>
          </a:bodyPr>
          <a:lstStyle/>
          <a:p>
            <a:pPr marL="288000" lvl="1"/>
            <a:r>
              <a:rPr lang="en-US" sz="1600" dirty="0" smtClean="0"/>
              <a:t>327 </a:t>
            </a:r>
            <a:r>
              <a:rPr lang="en-US" sz="1600" dirty="0"/>
              <a:t>PB data (336 </a:t>
            </a:r>
            <a:r>
              <a:rPr lang="en-US" sz="1600" dirty="0" smtClean="0"/>
              <a:t>PB on tape), </a:t>
            </a:r>
            <a:r>
              <a:rPr lang="en-US" sz="1600" dirty="0" smtClean="0"/>
              <a:t>~</a:t>
            </a:r>
            <a:r>
              <a:rPr lang="en-US" sz="1600" dirty="0"/>
              <a:t>800 PB capacity</a:t>
            </a:r>
          </a:p>
          <a:p>
            <a:pPr marL="288000" lvl="1"/>
            <a:r>
              <a:rPr lang="en-US" sz="1600" dirty="0"/>
              <a:t>Record rates, </a:t>
            </a:r>
            <a:r>
              <a:rPr lang="en-US" sz="1600" dirty="0" smtClean="0"/>
              <a:t>matching the </a:t>
            </a:r>
            <a:r>
              <a:rPr lang="en-US" sz="1600" dirty="0"/>
              <a:t>record LHC </a:t>
            </a:r>
            <a:r>
              <a:rPr lang="en-US" sz="1600" dirty="0" smtClean="0"/>
              <a:t>luminosity</a:t>
            </a:r>
            <a:endParaRPr lang="en-US" sz="1600" dirty="0"/>
          </a:p>
        </p:txBody>
      </p:sp>
      <p:pic>
        <p:nvPicPr>
          <p:cNvPr id="18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5056" y="1523375"/>
            <a:ext cx="6353888" cy="2880000"/>
          </a:xfrm>
          <a:prstGeom prst="rect">
            <a:avLst/>
          </a:prstGeom>
          <a:ln w="3175">
            <a:noFill/>
          </a:ln>
        </p:spPr>
      </p:pic>
      <p:sp>
        <p:nvSpPr>
          <p:cNvPr id="22" name="Oval 7"/>
          <p:cNvSpPr/>
          <p:nvPr/>
        </p:nvSpPr>
        <p:spPr>
          <a:xfrm>
            <a:off x="5709909" y="1696722"/>
            <a:ext cx="606322" cy="460416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ustomShape 8"/>
          <p:cNvSpPr/>
          <p:nvPr/>
        </p:nvSpPr>
        <p:spPr>
          <a:xfrm>
            <a:off x="5787266" y="832826"/>
            <a:ext cx="2890354" cy="648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r>
              <a:rPr lang="en-US" b="1" dirty="0"/>
              <a:t>Heavy Ion Run </a:t>
            </a:r>
            <a:r>
              <a:rPr lang="en-US" b="1" dirty="0" smtClean="0"/>
              <a:t>2018</a:t>
            </a:r>
          </a:p>
          <a:p>
            <a:pPr marL="360000" indent="-216000">
              <a:lnSpc>
                <a:spcPct val="114000"/>
              </a:lnSpc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000000"/>
                </a:solidFill>
              </a:rPr>
              <a:t>Closing </a:t>
            </a:r>
            <a:r>
              <a:rPr lang="en-US" sz="1400" dirty="0">
                <a:solidFill>
                  <a:srgbClr val="000000"/>
                </a:solidFill>
              </a:rPr>
              <a:t>Run 2 at 4+ PB/week</a:t>
            </a:r>
          </a:p>
        </p:txBody>
      </p:sp>
      <p:cxnSp>
        <p:nvCxnSpPr>
          <p:cNvPr id="12" name="Connettore 2 11"/>
          <p:cNvCxnSpPr/>
          <p:nvPr/>
        </p:nvCxnSpPr>
        <p:spPr>
          <a:xfrm flipH="1">
            <a:off x="6297181" y="1513849"/>
            <a:ext cx="720000" cy="288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93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Heavy-Ion Run 2018</a:t>
            </a:r>
            <a:endParaRPr lang="it-IT" dirty="0"/>
          </a:p>
        </p:txBody>
      </p:sp>
      <p:sp>
        <p:nvSpPr>
          <p:cNvPr id="9" name="Segnaposto data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err="1"/>
              <a:t>HEPiX</a:t>
            </a:r>
            <a:r>
              <a:rPr lang="it-IT" dirty="0"/>
              <a:t>, San Diego, March 2019</a:t>
            </a:r>
          </a:p>
        </p:txBody>
      </p:sp>
      <p:sp>
        <p:nvSpPr>
          <p:cNvPr id="10" name="Segnaposto piè di pagina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Storage S</a:t>
            </a:r>
            <a:r>
              <a:rPr lang="en-US" dirty="0" smtClean="0"/>
              <a:t>ervices </a:t>
            </a:r>
            <a:r>
              <a:rPr lang="en-US" dirty="0"/>
              <a:t>at CERN</a:t>
            </a:r>
          </a:p>
        </p:txBody>
      </p:sp>
      <p:sp>
        <p:nvSpPr>
          <p:cNvPr id="11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5" name="Picture 2" descr="Ho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620" y="122975"/>
            <a:ext cx="1199999" cy="4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010" y="1853649"/>
            <a:ext cx="6036529" cy="2505351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3012195" y="1853649"/>
            <a:ext cx="212015" cy="23754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/>
          <p:cNvSpPr txBox="1"/>
          <p:nvPr/>
        </p:nvSpPr>
        <p:spPr>
          <a:xfrm>
            <a:off x="5550771" y="1853649"/>
            <a:ext cx="1007007" cy="215444"/>
          </a:xfrm>
          <a:prstGeom prst="rect">
            <a:avLst/>
          </a:prstGeom>
          <a:solidFill>
            <a:schemeClr val="bg1"/>
          </a:solidFill>
        </p:spPr>
        <p:txBody>
          <a:bodyPr vert="horz" wrap="none" rtlCol="0">
            <a:spAutoFit/>
          </a:bodyPr>
          <a:lstStyle/>
          <a:p>
            <a:r>
              <a:rPr lang="en-US" sz="800" b="1" dirty="0" smtClean="0">
                <a:solidFill>
                  <a:srgbClr val="000000"/>
                </a:solidFill>
              </a:rPr>
              <a:t>LHC Data Taking</a:t>
            </a:r>
            <a:endParaRPr lang="it-IT" sz="800" b="1" dirty="0">
              <a:solidFill>
                <a:srgbClr val="000000"/>
              </a:solidFill>
            </a:endParaRPr>
          </a:p>
        </p:txBody>
      </p:sp>
      <p:cxnSp>
        <p:nvCxnSpPr>
          <p:cNvPr id="19" name="Connettore 1 18"/>
          <p:cNvCxnSpPr/>
          <p:nvPr/>
        </p:nvCxnSpPr>
        <p:spPr>
          <a:xfrm>
            <a:off x="3040234" y="2159000"/>
            <a:ext cx="5940000" cy="0"/>
          </a:xfrm>
          <a:prstGeom prst="line">
            <a:avLst/>
          </a:prstGeom>
          <a:ln w="12700">
            <a:solidFill>
              <a:schemeClr val="accent1">
                <a:lumMod val="2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/>
          <p:cNvCxnSpPr/>
          <p:nvPr/>
        </p:nvCxnSpPr>
        <p:spPr>
          <a:xfrm>
            <a:off x="3040234" y="2354267"/>
            <a:ext cx="5940000" cy="0"/>
          </a:xfrm>
          <a:prstGeom prst="line">
            <a:avLst/>
          </a:prstGeom>
          <a:ln w="12700">
            <a:solidFill>
              <a:schemeClr val="accent1">
                <a:lumMod val="2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ttangolo 23"/>
          <p:cNvSpPr/>
          <p:nvPr/>
        </p:nvSpPr>
        <p:spPr>
          <a:xfrm>
            <a:off x="2965450" y="1980163"/>
            <a:ext cx="61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 smtClean="0">
                <a:solidFill>
                  <a:srgbClr val="000000"/>
                </a:solidFill>
              </a:rPr>
              <a:t>10GB/s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2965450" y="2177013"/>
            <a:ext cx="61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smtClean="0">
                <a:solidFill>
                  <a:srgbClr val="000000"/>
                </a:solidFill>
              </a:rPr>
              <a:t>9GB/s</a:t>
            </a:r>
            <a:endParaRPr lang="en-US" sz="800" b="1" dirty="0">
              <a:solidFill>
                <a:srgbClr val="000000"/>
              </a:solidFill>
            </a:endParaRPr>
          </a:p>
        </p:txBody>
      </p:sp>
      <p:cxnSp>
        <p:nvCxnSpPr>
          <p:cNvPr id="26" name="Connettore 1 25"/>
          <p:cNvCxnSpPr/>
          <p:nvPr/>
        </p:nvCxnSpPr>
        <p:spPr>
          <a:xfrm>
            <a:off x="3040234" y="3178170"/>
            <a:ext cx="5940000" cy="0"/>
          </a:xfrm>
          <a:prstGeom prst="line">
            <a:avLst/>
          </a:prstGeom>
          <a:ln w="12700">
            <a:solidFill>
              <a:schemeClr val="accent1">
                <a:lumMod val="2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ttangolo 26"/>
          <p:cNvSpPr/>
          <p:nvPr/>
        </p:nvSpPr>
        <p:spPr>
          <a:xfrm>
            <a:off x="2965450" y="2995572"/>
            <a:ext cx="61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5</a:t>
            </a:r>
            <a:r>
              <a:rPr lang="en-US" sz="800" b="1" dirty="0" smtClean="0">
                <a:solidFill>
                  <a:srgbClr val="000000"/>
                </a:solidFill>
              </a:rPr>
              <a:t>GB/s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/>
              <a:t>Typical model: DAQ </a:t>
            </a:r>
            <a:r>
              <a:rPr lang="en-US" sz="1600" dirty="0" smtClean="0">
                <a:sym typeface="Wingdings" pitchFamily="2" charset="2"/>
              </a:rPr>
              <a:t></a:t>
            </a:r>
            <a:r>
              <a:rPr lang="en-US" sz="1600" dirty="0" smtClean="0"/>
              <a:t> </a:t>
            </a:r>
            <a:r>
              <a:rPr lang="en-US" sz="1600" dirty="0"/>
              <a:t>EOS </a:t>
            </a:r>
            <a:r>
              <a:rPr lang="en-US" sz="1600" dirty="0" smtClean="0">
                <a:sym typeface="Wingdings" pitchFamily="2" charset="2"/>
              </a:rPr>
              <a:t></a:t>
            </a:r>
            <a:r>
              <a:rPr lang="en-US" sz="1600" dirty="0" smtClean="0"/>
              <a:t> </a:t>
            </a:r>
            <a:r>
              <a:rPr lang="en-US" sz="1600" dirty="0"/>
              <a:t>CASTOR</a:t>
            </a:r>
          </a:p>
          <a:p>
            <a:pPr lvl="1"/>
            <a:r>
              <a:rPr lang="en-US" sz="1200" dirty="0"/>
              <a:t>ALICE got a dedicated EOS instance for this</a:t>
            </a:r>
          </a:p>
          <a:p>
            <a:r>
              <a:rPr lang="en-US" sz="1600" dirty="0"/>
              <a:t>24-day run, all but </a:t>
            </a:r>
            <a:r>
              <a:rPr lang="en-US" sz="1600" dirty="0" err="1"/>
              <a:t>LHCb</a:t>
            </a:r>
            <a:r>
              <a:rPr lang="en-US" sz="1600" dirty="0"/>
              <a:t> anticipated rates </a:t>
            </a:r>
            <a:r>
              <a:rPr lang="en-US" sz="1600" b="1" dirty="0">
                <a:solidFill>
                  <a:schemeClr val="tx1"/>
                </a:solidFill>
              </a:rPr>
              <a:t>2x</a:t>
            </a:r>
            <a:r>
              <a:rPr lang="en-US" sz="1600" dirty="0"/>
              <a:t> to </a:t>
            </a:r>
            <a:r>
              <a:rPr lang="en-US" sz="1600" b="1" dirty="0">
                <a:solidFill>
                  <a:schemeClr val="tx1"/>
                </a:solidFill>
              </a:rPr>
              <a:t>5x</a:t>
            </a:r>
            <a:r>
              <a:rPr lang="en-US" sz="1600" dirty="0"/>
              <a:t> higher than </a:t>
            </a:r>
            <a:r>
              <a:rPr lang="en-US" sz="1600" dirty="0" smtClean="0"/>
              <a:t>proton-proton</a:t>
            </a:r>
            <a:endParaRPr lang="en-US" sz="1600" dirty="0"/>
          </a:p>
          <a:p>
            <a:r>
              <a:rPr lang="en-US" sz="1600" dirty="0" smtClean="0"/>
              <a:t>Real peak </a:t>
            </a:r>
            <a:r>
              <a:rPr lang="en-US" sz="1600" dirty="0"/>
              <a:t>rates a bit lower:</a:t>
            </a:r>
          </a:p>
          <a:p>
            <a:pPr lvl="1"/>
            <a:r>
              <a:rPr lang="en-US" sz="1200" b="1" dirty="0">
                <a:solidFill>
                  <a:srgbClr val="FF0000"/>
                </a:solidFill>
              </a:rPr>
              <a:t>ALICE ~9 GB/s</a:t>
            </a:r>
          </a:p>
          <a:p>
            <a:pPr lvl="1"/>
            <a:r>
              <a:rPr lang="en-US" sz="1200" b="1" dirty="0">
                <a:solidFill>
                  <a:srgbClr val="FFC000"/>
                </a:solidFill>
              </a:rPr>
              <a:t>CMS ~6 GB/s</a:t>
            </a:r>
          </a:p>
          <a:p>
            <a:pPr lvl="1"/>
            <a:r>
              <a:rPr lang="en-US" sz="1200" b="1" dirty="0">
                <a:solidFill>
                  <a:schemeClr val="tx1"/>
                </a:solidFill>
              </a:rPr>
              <a:t>ATLAS ~3.5 </a:t>
            </a:r>
            <a:r>
              <a:rPr lang="en-US" sz="1200" b="1" dirty="0" smtClean="0">
                <a:solidFill>
                  <a:schemeClr val="tx1"/>
                </a:solidFill>
              </a:rPr>
              <a:t>GB/s</a:t>
            </a:r>
          </a:p>
          <a:p>
            <a:r>
              <a:rPr lang="en-US" sz="1600" dirty="0" smtClean="0"/>
              <a:t>Overall,</a:t>
            </a:r>
            <a:br>
              <a:rPr lang="en-US" sz="1600" dirty="0" smtClean="0"/>
            </a:br>
            <a:r>
              <a:rPr lang="en-US" sz="1600" dirty="0" smtClean="0"/>
              <a:t>smooth data-taking</a:t>
            </a:r>
            <a:endParaRPr lang="en-US" sz="1600" dirty="0"/>
          </a:p>
        </p:txBody>
      </p:sp>
      <p:sp>
        <p:nvSpPr>
          <p:cNvPr id="14" name="CustomShape 8"/>
          <p:cNvSpPr/>
          <p:nvPr/>
        </p:nvSpPr>
        <p:spPr>
          <a:xfrm>
            <a:off x="457200" y="3457575"/>
            <a:ext cx="2520000" cy="648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 b="1" dirty="0"/>
              <a:t>Summary available at:</a:t>
            </a:r>
          </a:p>
          <a:p>
            <a:pPr algn="ctr">
              <a:lnSpc>
                <a:spcPct val="100000"/>
              </a:lnSpc>
            </a:pPr>
            <a:r>
              <a:rPr lang="en-US" sz="1200" spc="-1" dirty="0">
                <a:solidFill>
                  <a:srgbClr val="000000"/>
                </a:solidFill>
                <a:ea typeface="DejaVu Sans"/>
                <a:hlinkClick r:id="rId4"/>
              </a:rPr>
              <a:t>https://cds.cern.ch/record/2668300</a:t>
            </a:r>
            <a:endParaRPr lang="en-US" sz="1200" spc="-1" dirty="0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03112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10502</TotalTime>
  <Words>2419</Words>
  <Application>Microsoft Office PowerPoint</Application>
  <PresentationFormat>Presentazione su schermo (16:9)</PresentationFormat>
  <Paragraphs>725</Paragraphs>
  <Slides>53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53</vt:i4>
      </vt:variant>
    </vt:vector>
  </HeadingPairs>
  <TitlesOfParts>
    <vt:vector size="54" baseType="lpstr">
      <vt:lpstr>CERNCorporate16-9</vt:lpstr>
      <vt:lpstr>Presentazione standard di PowerPoint</vt:lpstr>
      <vt:lpstr>Storage Services at CERN</vt:lpstr>
      <vt:lpstr>Outline</vt:lpstr>
      <vt:lpstr>Presentazione standard di PowerPoint</vt:lpstr>
      <vt:lpstr>EOS at CERN</vt:lpstr>
      <vt:lpstr>EOS: New FuseX</vt:lpstr>
      <vt:lpstr>EOS: New Namespace</vt:lpstr>
      <vt:lpstr>CASTOR</vt:lpstr>
      <vt:lpstr>Heavy-Ion Run 2018</vt:lpstr>
      <vt:lpstr>General Purpose Storage</vt:lpstr>
      <vt:lpstr>AFS: Phase-Out Update</vt:lpstr>
      <vt:lpstr>AFS: 2nd External Disconnection Test</vt:lpstr>
      <vt:lpstr>CERNBox</vt:lpstr>
      <vt:lpstr>CERNBox: Migration to EOSHOME</vt:lpstr>
      <vt:lpstr>CERNBox: Migration to EOSHOME</vt:lpstr>
      <vt:lpstr>CERNBox as the App Hub</vt:lpstr>
      <vt:lpstr>SWAN in a Nutshell</vt:lpstr>
      <vt:lpstr>SWAN usage at CERN</vt:lpstr>
      <vt:lpstr>SWAN usage at CERN</vt:lpstr>
      <vt:lpstr>Science Box</vt:lpstr>
      <vt:lpstr>CS3 Workshop</vt:lpstr>
      <vt:lpstr>Ceph, CephFS, S3</vt:lpstr>
      <vt:lpstr>Ceph Clusters at CERN</vt:lpstr>
      <vt:lpstr>Block Storage</vt:lpstr>
      <vt:lpstr>RBD for OpenStack</vt:lpstr>
      <vt:lpstr>CephFS</vt:lpstr>
      <vt:lpstr>S3</vt:lpstr>
      <vt:lpstr>CVMFS</vt:lpstr>
      <vt:lpstr>CVMFS: Stratum 0 Updates</vt:lpstr>
      <vt:lpstr>CVMFS: Stratum 0 Updates</vt:lpstr>
      <vt:lpstr>CVMFS: Stratum 0 Updates</vt:lpstr>
      <vt:lpstr>CVMFS: Squid Caches Updates</vt:lpstr>
      <vt:lpstr>Presentazione standard di PowerPoint</vt:lpstr>
      <vt:lpstr>Presentazione standard di PowerPoint</vt:lpstr>
      <vt:lpstr>Backup Slides</vt:lpstr>
      <vt:lpstr>EOS QuarkDB Architecture</vt:lpstr>
      <vt:lpstr>EOS QuarkDB Architecture</vt:lpstr>
      <vt:lpstr>EOS Workshop</vt:lpstr>
      <vt:lpstr>Presentazione standard di PowerPoint</vt:lpstr>
      <vt:lpstr>CERNBox</vt:lpstr>
      <vt:lpstr>CERNBox: User Uptake</vt:lpstr>
      <vt:lpstr>EOS Namespace Challenge</vt:lpstr>
      <vt:lpstr>Science Box Use Cases</vt:lpstr>
      <vt:lpstr>CS3 Workshop</vt:lpstr>
      <vt:lpstr>CS3 Workshop</vt:lpstr>
      <vt:lpstr>Presentazione standard di PowerPoint</vt:lpstr>
      <vt:lpstr>Ceph Clusters at CERN</vt:lpstr>
      <vt:lpstr>MON+MDS Hardware</vt:lpstr>
      <vt:lpstr>OSD Hardware</vt:lpstr>
      <vt:lpstr>Block Storage</vt:lpstr>
      <vt:lpstr>CephFS for HPC</vt:lpstr>
      <vt:lpstr>CephFS</vt:lpstr>
      <vt:lpstr>S3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Enrico Bocchi</cp:lastModifiedBy>
  <cp:revision>603</cp:revision>
  <dcterms:created xsi:type="dcterms:W3CDTF">2012-11-30T11:04:26Z</dcterms:created>
  <dcterms:modified xsi:type="dcterms:W3CDTF">2019-03-27T15:15:18Z</dcterms:modified>
</cp:coreProperties>
</file>