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hilippe Lauren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2" d="100"/>
          <a:sy n="82" d="100"/>
        </p:scale>
        <p:origin x="820" y="25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9-03-21T21:37:14.059" idx="1">
    <p:pos x="6000" y="0"/>
    <p:text>Here is a link to a copy of the old MiLR diagram, if that helps
https://web.pa.msu.edu/people/laurens/temp/MiLR_map.png</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 name="Google Shape;88;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4" name="Google Shape;22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2" name="Google Shape;232;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9" name="Google Shape;24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7" name="Google Shape;257;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9" name="Google Shape;26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7" name="Google Shape;27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5" name="Google Shape;28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3" name="Google Shape;29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1" name="Google Shape;301;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0" name="Google Shape;31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 name="Google Shape;168;p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p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3" name="Google Shape;193;p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54689e4493_1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5" name="Google Shape;205;g54689e449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685800" y="1597819"/>
            <a:ext cx="7772400" cy="1102519"/>
          </a:xfrm>
          <a:prstGeom prst="rect">
            <a:avLst/>
          </a:prstGeom>
          <a:noFill/>
          <a:ln>
            <a:noFill/>
          </a:ln>
        </p:spPr>
        <p:txBody>
          <a:bodyPr spcFirstLastPara="1" wrap="square" lIns="91425" tIns="45700" rIns="91425" bIns="457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371600" y="2914650"/>
            <a:ext cx="6400800" cy="1314450"/>
          </a:xfrm>
          <a:prstGeom prst="rect">
            <a:avLst/>
          </a:prstGeom>
          <a:noFill/>
          <a:ln>
            <a:noFill/>
          </a:ln>
        </p:spPr>
        <p:txBody>
          <a:bodyPr spcFirstLastPara="1" wrap="square" lIns="91425" tIns="45700" rIns="91425" bIns="45700" anchor="t" anchorCtr="0"/>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2"/>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3"/>
        <p:cNvGrpSpPr/>
        <p:nvPr/>
      </p:nvGrpSpPr>
      <p:grpSpPr>
        <a:xfrm>
          <a:off x="0" y="0"/>
          <a:ext cx="0" cy="0"/>
          <a:chOff x="0" y="0"/>
          <a:chExt cx="0" cy="0"/>
        </a:xfrm>
      </p:grpSpPr>
      <p:sp>
        <p:nvSpPr>
          <p:cNvPr id="74" name="Google Shape;74;p11"/>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11"/>
          <p:cNvSpPr txBox="1">
            <a:spLocks noGrp="1"/>
          </p:cNvSpPr>
          <p:nvPr>
            <p:ph type="body" idx="1"/>
          </p:nvPr>
        </p:nvSpPr>
        <p:spPr>
          <a:xfrm rot="5400000">
            <a:off x="2874764" y="-1217413"/>
            <a:ext cx="3394472" cy="8229600"/>
          </a:xfrm>
          <a:prstGeom prst="rect">
            <a:avLst/>
          </a:prstGeom>
          <a:noFill/>
          <a:ln>
            <a:noFill/>
          </a:ln>
        </p:spPr>
        <p:txBody>
          <a:bodyPr spcFirstLastPara="1" wrap="square" lIns="91425" tIns="45700" rIns="91425" bIns="457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6" name="Google Shape;76;p11"/>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1"/>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1"/>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9"/>
        <p:cNvGrpSpPr/>
        <p:nvPr/>
      </p:nvGrpSpPr>
      <p:grpSpPr>
        <a:xfrm>
          <a:off x="0" y="0"/>
          <a:ext cx="0" cy="0"/>
          <a:chOff x="0" y="0"/>
          <a:chExt cx="0" cy="0"/>
        </a:xfrm>
      </p:grpSpPr>
      <p:sp>
        <p:nvSpPr>
          <p:cNvPr id="80" name="Google Shape;80;p12"/>
          <p:cNvSpPr txBox="1">
            <a:spLocks noGrp="1"/>
          </p:cNvSpPr>
          <p:nvPr>
            <p:ph type="title"/>
          </p:nvPr>
        </p:nvSpPr>
        <p:spPr>
          <a:xfrm rot="5400000">
            <a:off x="5463778" y="1371601"/>
            <a:ext cx="4388644" cy="2057400"/>
          </a:xfrm>
          <a:prstGeom prst="rect">
            <a:avLst/>
          </a:prstGeom>
          <a:noFill/>
          <a:ln>
            <a:noFill/>
          </a:ln>
        </p:spPr>
        <p:txBody>
          <a:bodyPr spcFirstLastPara="1" wrap="square" lIns="91425" tIns="45700" rIns="91425" bIns="457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2"/>
          <p:cNvSpPr txBox="1">
            <a:spLocks noGrp="1"/>
          </p:cNvSpPr>
          <p:nvPr>
            <p:ph type="body" idx="1"/>
          </p:nvPr>
        </p:nvSpPr>
        <p:spPr>
          <a:xfrm rot="5400000">
            <a:off x="1272778" y="-609599"/>
            <a:ext cx="4388644" cy="6019800"/>
          </a:xfrm>
          <a:prstGeom prst="rect">
            <a:avLst/>
          </a:prstGeom>
          <a:noFill/>
          <a:ln>
            <a:noFill/>
          </a:ln>
        </p:spPr>
        <p:txBody>
          <a:bodyPr spcFirstLastPara="1" wrap="square" lIns="91425" tIns="45700" rIns="91425" bIns="457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2" name="Google Shape;82;p12"/>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2"/>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2"/>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1"/>
        <p:cNvGrpSpPr/>
        <p:nvPr/>
      </p:nvGrpSpPr>
      <p:grpSpPr>
        <a:xfrm>
          <a:off x="0" y="0"/>
          <a:ext cx="0" cy="0"/>
          <a:chOff x="0" y="0"/>
          <a:chExt cx="0" cy="0"/>
        </a:xfrm>
      </p:grpSpPr>
      <p:sp>
        <p:nvSpPr>
          <p:cNvPr id="22" name="Google Shape;22;p3"/>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pic>
        <p:nvPicPr>
          <p:cNvPr id="24" name="Google Shape;24;p3"/>
          <p:cNvPicPr preferRelativeResize="0"/>
          <p:nvPr/>
        </p:nvPicPr>
        <p:blipFill rotWithShape="1">
          <a:blip r:embed="rId2">
            <a:alphaModFix/>
          </a:blip>
          <a:srcRect/>
          <a:stretch/>
        </p:blipFill>
        <p:spPr>
          <a:xfrm>
            <a:off x="2881422" y="4807459"/>
            <a:ext cx="3278698" cy="309248"/>
          </a:xfrm>
          <a:prstGeom prst="rect">
            <a:avLst/>
          </a:prstGeom>
          <a:noFill/>
          <a:ln>
            <a:noFill/>
          </a:ln>
        </p:spPr>
      </p:pic>
      <p:sp>
        <p:nvSpPr>
          <p:cNvPr id="25" name="Google Shape;25;p3"/>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6"/>
        <p:cNvGrpSpPr/>
        <p:nvPr/>
      </p:nvGrpSpPr>
      <p:grpSpPr>
        <a:xfrm>
          <a:off x="0" y="0"/>
          <a:ext cx="0" cy="0"/>
          <a:chOff x="0" y="0"/>
          <a:chExt cx="0" cy="0"/>
        </a:xfrm>
      </p:grpSpPr>
      <p:sp>
        <p:nvSpPr>
          <p:cNvPr id="27" name="Google Shape;27;p4"/>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4"/>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9" name="Google Shape;29;p4"/>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sp>
        <p:nvSpPr>
          <p:cNvPr id="33" name="Google Shape;33;p5"/>
          <p:cNvSpPr txBox="1">
            <a:spLocks noGrp="1"/>
          </p:cNvSpPr>
          <p:nvPr>
            <p:ph type="title"/>
          </p:nvPr>
        </p:nvSpPr>
        <p:spPr>
          <a:xfrm>
            <a:off x="722313" y="3305176"/>
            <a:ext cx="7772400" cy="1021556"/>
          </a:xfrm>
          <a:prstGeom prst="rect">
            <a:avLst/>
          </a:prstGeom>
          <a:noFill/>
          <a:ln>
            <a:noFill/>
          </a:ln>
        </p:spPr>
        <p:txBody>
          <a:bodyPr spcFirstLastPara="1" wrap="square" lIns="91425" tIns="45700" rIns="91425" bIns="45700" anchor="t" anchorCtr="0"/>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5"/>
          <p:cNvSpPr txBox="1">
            <a:spLocks noGrp="1"/>
          </p:cNvSpPr>
          <p:nvPr>
            <p:ph type="body" idx="1"/>
          </p:nvPr>
        </p:nvSpPr>
        <p:spPr>
          <a:xfrm>
            <a:off x="722313" y="2180035"/>
            <a:ext cx="7772400" cy="1125140"/>
          </a:xfrm>
          <a:prstGeom prst="rect">
            <a:avLst/>
          </a:prstGeom>
          <a:noFill/>
          <a:ln>
            <a:noFill/>
          </a:ln>
        </p:spPr>
        <p:txBody>
          <a:bodyPr spcFirstLastPara="1" wrap="square" lIns="91425" tIns="45700" rIns="91425" bIns="45700" anchor="b" anchorCtr="0"/>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5" name="Google Shape;35;p5"/>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5"/>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5"/>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6"/>
          <p:cNvSpPr txBox="1">
            <a:spLocks noGrp="1"/>
          </p:cNvSpPr>
          <p:nvPr>
            <p:ph type="body" idx="1"/>
          </p:nvPr>
        </p:nvSpPr>
        <p:spPr>
          <a:xfrm>
            <a:off x="457200" y="1200151"/>
            <a:ext cx="4038600" cy="3394472"/>
          </a:xfrm>
          <a:prstGeom prst="rect">
            <a:avLst/>
          </a:prstGeom>
          <a:noFill/>
          <a:ln>
            <a:noFill/>
          </a:ln>
        </p:spPr>
        <p:txBody>
          <a:bodyPr spcFirstLastPara="1" wrap="square" lIns="91425" tIns="45700" rIns="91425" bIns="45700" anchor="t" anchorCtr="0"/>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6"/>
          <p:cNvSpPr txBox="1">
            <a:spLocks noGrp="1"/>
          </p:cNvSpPr>
          <p:nvPr>
            <p:ph type="body" idx="2"/>
          </p:nvPr>
        </p:nvSpPr>
        <p:spPr>
          <a:xfrm>
            <a:off x="4648200" y="1200151"/>
            <a:ext cx="4038600" cy="3394472"/>
          </a:xfrm>
          <a:prstGeom prst="rect">
            <a:avLst/>
          </a:prstGeom>
          <a:noFill/>
          <a:ln>
            <a:noFill/>
          </a:ln>
        </p:spPr>
        <p:txBody>
          <a:bodyPr spcFirstLastPara="1" wrap="square" lIns="91425" tIns="45700" rIns="91425" bIns="45700" anchor="t" anchorCtr="0"/>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2" name="Google Shape;42;p6"/>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body" idx="1"/>
          </p:nvPr>
        </p:nvSpPr>
        <p:spPr>
          <a:xfrm>
            <a:off x="457200" y="1151335"/>
            <a:ext cx="4040188" cy="479822"/>
          </a:xfrm>
          <a:prstGeom prst="rect">
            <a:avLst/>
          </a:prstGeom>
          <a:noFill/>
          <a:ln>
            <a:noFill/>
          </a:ln>
        </p:spPr>
        <p:txBody>
          <a:bodyPr spcFirstLastPara="1" wrap="square" lIns="91425" tIns="45700" rIns="91425" bIns="45700" anchor="b" anchorCtr="0"/>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8" name="Google Shape;48;p7"/>
          <p:cNvSpPr txBox="1">
            <a:spLocks noGrp="1"/>
          </p:cNvSpPr>
          <p:nvPr>
            <p:ph type="body" idx="2"/>
          </p:nvPr>
        </p:nvSpPr>
        <p:spPr>
          <a:xfrm>
            <a:off x="457200" y="1631156"/>
            <a:ext cx="4040188" cy="2963466"/>
          </a:xfrm>
          <a:prstGeom prst="rect">
            <a:avLst/>
          </a:prstGeom>
          <a:noFill/>
          <a:ln>
            <a:noFill/>
          </a:ln>
        </p:spPr>
        <p:txBody>
          <a:bodyPr spcFirstLastPara="1" wrap="square" lIns="91425" tIns="45700" rIns="91425" bIns="45700" anchor="t" anchorCtr="0"/>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9" name="Google Shape;49;p7"/>
          <p:cNvSpPr txBox="1">
            <a:spLocks noGrp="1"/>
          </p:cNvSpPr>
          <p:nvPr>
            <p:ph type="body" idx="3"/>
          </p:nvPr>
        </p:nvSpPr>
        <p:spPr>
          <a:xfrm>
            <a:off x="4645026" y="1151335"/>
            <a:ext cx="4041775" cy="479822"/>
          </a:xfrm>
          <a:prstGeom prst="rect">
            <a:avLst/>
          </a:prstGeom>
          <a:noFill/>
          <a:ln>
            <a:noFill/>
          </a:ln>
        </p:spPr>
        <p:txBody>
          <a:bodyPr spcFirstLastPara="1" wrap="square" lIns="91425" tIns="45700" rIns="91425" bIns="45700" anchor="b" anchorCtr="0"/>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0" name="Google Shape;50;p7"/>
          <p:cNvSpPr txBox="1">
            <a:spLocks noGrp="1"/>
          </p:cNvSpPr>
          <p:nvPr>
            <p:ph type="body" idx="4"/>
          </p:nvPr>
        </p:nvSpPr>
        <p:spPr>
          <a:xfrm>
            <a:off x="4645026" y="1631156"/>
            <a:ext cx="4041775" cy="2963466"/>
          </a:xfrm>
          <a:prstGeom prst="rect">
            <a:avLst/>
          </a:prstGeom>
          <a:noFill/>
          <a:ln>
            <a:noFill/>
          </a:ln>
        </p:spPr>
        <p:txBody>
          <a:bodyPr spcFirstLastPara="1" wrap="square" lIns="91425" tIns="45700" rIns="91425" bIns="45700" anchor="t" anchorCtr="0"/>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1" name="Google Shape;51;p7"/>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8"/>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8"/>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8"/>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9"/>
        <p:cNvGrpSpPr/>
        <p:nvPr/>
      </p:nvGrpSpPr>
      <p:grpSpPr>
        <a:xfrm>
          <a:off x="0" y="0"/>
          <a:ext cx="0" cy="0"/>
          <a:chOff x="0" y="0"/>
          <a:chExt cx="0" cy="0"/>
        </a:xfrm>
      </p:grpSpPr>
      <p:sp>
        <p:nvSpPr>
          <p:cNvPr id="60" name="Google Shape;60;p9"/>
          <p:cNvSpPr txBox="1">
            <a:spLocks noGrp="1"/>
          </p:cNvSpPr>
          <p:nvPr>
            <p:ph type="title"/>
          </p:nvPr>
        </p:nvSpPr>
        <p:spPr>
          <a:xfrm>
            <a:off x="457201" y="204787"/>
            <a:ext cx="3008313" cy="871538"/>
          </a:xfrm>
          <a:prstGeom prst="rect">
            <a:avLst/>
          </a:prstGeom>
          <a:noFill/>
          <a:ln>
            <a:noFill/>
          </a:ln>
        </p:spPr>
        <p:txBody>
          <a:bodyPr spcFirstLastPara="1" wrap="square" lIns="91425" tIns="45700" rIns="91425" bIns="45700" anchor="b" anchorCtr="0"/>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9"/>
          <p:cNvSpPr txBox="1">
            <a:spLocks noGrp="1"/>
          </p:cNvSpPr>
          <p:nvPr>
            <p:ph type="body" idx="1"/>
          </p:nvPr>
        </p:nvSpPr>
        <p:spPr>
          <a:xfrm>
            <a:off x="3575050" y="204788"/>
            <a:ext cx="5111750" cy="4389835"/>
          </a:xfrm>
          <a:prstGeom prst="rect">
            <a:avLst/>
          </a:prstGeom>
          <a:noFill/>
          <a:ln>
            <a:noFill/>
          </a:ln>
        </p:spPr>
        <p:txBody>
          <a:bodyPr spcFirstLastPara="1" wrap="square" lIns="91425" tIns="45700" rIns="91425" bIns="45700" anchor="t" anchorCtr="0"/>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2" name="Google Shape;62;p9"/>
          <p:cNvSpPr txBox="1">
            <a:spLocks noGrp="1"/>
          </p:cNvSpPr>
          <p:nvPr>
            <p:ph type="body" idx="2"/>
          </p:nvPr>
        </p:nvSpPr>
        <p:spPr>
          <a:xfrm>
            <a:off x="457201" y="1076326"/>
            <a:ext cx="3008313" cy="3518297"/>
          </a:xfrm>
          <a:prstGeom prst="rect">
            <a:avLst/>
          </a:prstGeom>
          <a:noFill/>
          <a:ln>
            <a:noFill/>
          </a:ln>
        </p:spPr>
        <p:txBody>
          <a:bodyPr spcFirstLastPara="1" wrap="square" lIns="91425" tIns="45700" rIns="91425" bIns="45700" anchor="t" anchorCtr="0"/>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3" name="Google Shape;63;p9"/>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9"/>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9"/>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6"/>
        <p:cNvGrpSpPr/>
        <p:nvPr/>
      </p:nvGrpSpPr>
      <p:grpSpPr>
        <a:xfrm>
          <a:off x="0" y="0"/>
          <a:ext cx="0" cy="0"/>
          <a:chOff x="0" y="0"/>
          <a:chExt cx="0" cy="0"/>
        </a:xfrm>
      </p:grpSpPr>
      <p:sp>
        <p:nvSpPr>
          <p:cNvPr id="67" name="Google Shape;67;p10"/>
          <p:cNvSpPr txBox="1">
            <a:spLocks noGrp="1"/>
          </p:cNvSpPr>
          <p:nvPr>
            <p:ph type="title"/>
          </p:nvPr>
        </p:nvSpPr>
        <p:spPr>
          <a:xfrm>
            <a:off x="1792288" y="3600450"/>
            <a:ext cx="5486400" cy="425054"/>
          </a:xfrm>
          <a:prstGeom prst="rect">
            <a:avLst/>
          </a:prstGeom>
          <a:noFill/>
          <a:ln>
            <a:noFill/>
          </a:ln>
        </p:spPr>
        <p:txBody>
          <a:bodyPr spcFirstLastPara="1" wrap="square" lIns="91425" tIns="45700" rIns="91425" bIns="45700" anchor="b" anchorCtr="0"/>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10"/>
          <p:cNvSpPr>
            <a:spLocks noGrp="1"/>
          </p:cNvSpPr>
          <p:nvPr>
            <p:ph type="pic" idx="2"/>
          </p:nvPr>
        </p:nvSpPr>
        <p:spPr>
          <a:xfrm>
            <a:off x="1792288" y="459581"/>
            <a:ext cx="5486400" cy="3086100"/>
          </a:xfrm>
          <a:prstGeom prst="rect">
            <a:avLst/>
          </a:prstGeom>
          <a:noFill/>
          <a:ln>
            <a:noFill/>
          </a:ln>
        </p:spPr>
        <p:txBody>
          <a:bodyPr spcFirstLastPara="1" wrap="square" lIns="91425" tIns="45700" rIns="91425" bIns="45700"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9" name="Google Shape;69;p10"/>
          <p:cNvSpPr txBox="1">
            <a:spLocks noGrp="1"/>
          </p:cNvSpPr>
          <p:nvPr>
            <p:ph type="body" idx="1"/>
          </p:nvPr>
        </p:nvSpPr>
        <p:spPr>
          <a:xfrm>
            <a:off x="1792288" y="4025503"/>
            <a:ext cx="5486400" cy="603647"/>
          </a:xfrm>
          <a:prstGeom prst="rect">
            <a:avLst/>
          </a:prstGeom>
          <a:noFill/>
          <a:ln>
            <a:noFill/>
          </a:ln>
        </p:spPr>
        <p:txBody>
          <a:bodyPr spcFirstLastPara="1" wrap="square" lIns="91425" tIns="45700" rIns="91425" bIns="45700" anchor="t" anchorCtr="0"/>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70" name="Google Shape;70;p10"/>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0"/>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0"/>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ml.usatlas.org:30080/lab?"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587955/contributions/2937192/"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hyperlink" Target="http://atlas-kibana-dev.mwt2.org/goto/7e9c1ff2fce9ccfcd0a92f08e899a7ac"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9"/>
        <p:cNvGrpSpPr/>
        <p:nvPr/>
      </p:nvGrpSpPr>
      <p:grpSpPr>
        <a:xfrm>
          <a:off x="0" y="0"/>
          <a:ext cx="0" cy="0"/>
          <a:chOff x="0" y="0"/>
          <a:chExt cx="0" cy="0"/>
        </a:xfrm>
      </p:grpSpPr>
      <p:sp>
        <p:nvSpPr>
          <p:cNvPr id="90" name="Google Shape;90;p13"/>
          <p:cNvSpPr txBox="1">
            <a:spLocks noGrp="1"/>
          </p:cNvSpPr>
          <p:nvPr>
            <p:ph type="ctrTitle"/>
          </p:nvPr>
        </p:nvSpPr>
        <p:spPr>
          <a:xfrm>
            <a:off x="990600" y="1943100"/>
            <a:ext cx="7239000" cy="757238"/>
          </a:xfrm>
          <a:prstGeom prst="rect">
            <a:avLst/>
          </a:prstGeom>
          <a:blipFill rotWithShape="1">
            <a:blip r:embed="rId3">
              <a:alphaModFix amt="65000"/>
            </a:blip>
            <a:stretch>
              <a:fillRect/>
            </a:stretch>
          </a:blip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AGLT2 Site Report</a:t>
            </a:r>
            <a:endParaRPr sz="3959"/>
          </a:p>
        </p:txBody>
      </p:sp>
      <p:sp>
        <p:nvSpPr>
          <p:cNvPr id="91" name="Google Shape;91;p13"/>
          <p:cNvSpPr txBox="1">
            <a:spLocks noGrp="1"/>
          </p:cNvSpPr>
          <p:nvPr>
            <p:ph type="subTitle" idx="1"/>
          </p:nvPr>
        </p:nvSpPr>
        <p:spPr>
          <a:xfrm>
            <a:off x="1371600" y="2914650"/>
            <a:ext cx="6400800" cy="1314450"/>
          </a:xfrm>
          <a:prstGeom prst="rect">
            <a:avLst/>
          </a:prstGeom>
          <a:noFill/>
          <a:ln>
            <a:noFill/>
          </a:ln>
        </p:spPr>
        <p:txBody>
          <a:bodyPr spcFirstLastPara="1" wrap="square" lIns="91425" tIns="45700" rIns="91425" bIns="45700" anchor="t" anchorCtr="0">
            <a:noAutofit/>
          </a:bodyPr>
          <a:lstStyle/>
          <a:p>
            <a:pPr marL="0" lvl="0" indent="0" algn="ctr" rtl="0">
              <a:lnSpc>
                <a:spcPct val="80000"/>
              </a:lnSpc>
              <a:spcBef>
                <a:spcPts val="0"/>
              </a:spcBef>
              <a:spcAft>
                <a:spcPts val="0"/>
              </a:spcAft>
              <a:buClr>
                <a:srgbClr val="00B0F0"/>
              </a:buClr>
              <a:buSzPts val="2240"/>
              <a:buNone/>
            </a:pPr>
            <a:r>
              <a:rPr lang="en-US" sz="2240" dirty="0">
                <a:solidFill>
                  <a:srgbClr val="00B0F0"/>
                </a:solidFill>
              </a:rPr>
              <a:t>Wenjing Wu/University of Michigan</a:t>
            </a:r>
            <a:endParaRPr dirty="0"/>
          </a:p>
          <a:p>
            <a:pPr marL="0" lvl="0" indent="0" algn="ctr" rtl="0">
              <a:lnSpc>
                <a:spcPct val="80000"/>
              </a:lnSpc>
              <a:spcBef>
                <a:spcPts val="448"/>
              </a:spcBef>
              <a:spcAft>
                <a:spcPts val="0"/>
              </a:spcAft>
              <a:buClr>
                <a:srgbClr val="0070C0"/>
              </a:buClr>
              <a:buSzPts val="2240"/>
              <a:buNone/>
            </a:pPr>
            <a:r>
              <a:rPr lang="en-US" sz="2240" dirty="0">
                <a:solidFill>
                  <a:srgbClr val="0070C0"/>
                </a:solidFill>
              </a:rPr>
              <a:t>Shawn </a:t>
            </a:r>
            <a:r>
              <a:rPr lang="en-US" sz="2240" dirty="0" err="1">
                <a:solidFill>
                  <a:srgbClr val="0070C0"/>
                </a:solidFill>
              </a:rPr>
              <a:t>Mckee</a:t>
            </a:r>
            <a:r>
              <a:rPr lang="en-US" sz="2240" dirty="0">
                <a:solidFill>
                  <a:srgbClr val="0070C0"/>
                </a:solidFill>
              </a:rPr>
              <a:t>, Chip Brock, Philippe Laurens, Mike </a:t>
            </a:r>
            <a:r>
              <a:rPr lang="en-US" sz="2240" dirty="0" err="1">
                <a:solidFill>
                  <a:srgbClr val="0070C0"/>
                </a:solidFill>
              </a:rPr>
              <a:t>Nila</a:t>
            </a:r>
            <a:endParaRPr sz="2240" b="1" i="1" dirty="0">
              <a:solidFill>
                <a:srgbClr val="0070C0"/>
              </a:solidFill>
            </a:endParaRPr>
          </a:p>
          <a:p>
            <a:pPr marL="0" lvl="0" indent="0" algn="ctr" rtl="0">
              <a:lnSpc>
                <a:spcPct val="80000"/>
              </a:lnSpc>
              <a:spcBef>
                <a:spcPts val="448"/>
              </a:spcBef>
              <a:spcAft>
                <a:spcPts val="0"/>
              </a:spcAft>
              <a:buClr>
                <a:srgbClr val="C00000"/>
              </a:buClr>
              <a:buSzPts val="2240"/>
              <a:buNone/>
            </a:pPr>
            <a:r>
              <a:rPr lang="en-US" sz="2240" dirty="0" err="1">
                <a:solidFill>
                  <a:srgbClr val="C00000"/>
                </a:solidFill>
              </a:rPr>
              <a:t>HEPiX</a:t>
            </a:r>
            <a:r>
              <a:rPr lang="en-US" sz="2240" dirty="0">
                <a:solidFill>
                  <a:srgbClr val="C00000"/>
                </a:solidFill>
              </a:rPr>
              <a:t>  Spring 2019 / San Diego</a:t>
            </a:r>
            <a:endParaRPr sz="2240" dirty="0">
              <a:solidFill>
                <a:srgbClr val="C00000"/>
              </a:solidFill>
            </a:endParaRPr>
          </a:p>
        </p:txBody>
      </p:sp>
      <p:pic>
        <p:nvPicPr>
          <p:cNvPr id="92" name="Google Shape;92;p13"/>
          <p:cNvPicPr preferRelativeResize="0"/>
          <p:nvPr/>
        </p:nvPicPr>
        <p:blipFill rotWithShape="1">
          <a:blip r:embed="rId4">
            <a:alphaModFix/>
          </a:blip>
          <a:srcRect/>
          <a:stretch/>
        </p:blipFill>
        <p:spPr>
          <a:xfrm>
            <a:off x="3727702" y="228600"/>
            <a:ext cx="1688595" cy="1325883"/>
          </a:xfrm>
          <a:prstGeom prst="rect">
            <a:avLst/>
          </a:prstGeom>
          <a:noFill/>
          <a:ln>
            <a:noFill/>
          </a:ln>
        </p:spPr>
      </p:pic>
      <p:pic>
        <p:nvPicPr>
          <p:cNvPr id="93" name="Google Shape;93;p13"/>
          <p:cNvPicPr preferRelativeResize="0"/>
          <p:nvPr/>
        </p:nvPicPr>
        <p:blipFill rotWithShape="1">
          <a:blip r:embed="rId5">
            <a:alphaModFix/>
          </a:blip>
          <a:srcRect/>
          <a:stretch/>
        </p:blipFill>
        <p:spPr>
          <a:xfrm>
            <a:off x="2256420" y="4343400"/>
            <a:ext cx="4631160" cy="436814"/>
          </a:xfrm>
          <a:prstGeom prst="rect">
            <a:avLst/>
          </a:prstGeom>
          <a:noFill/>
          <a:ln>
            <a:noFill/>
          </a:ln>
        </p:spPr>
      </p:pic>
      <p:sp>
        <p:nvSpPr>
          <p:cNvPr id="94" name="Google Shape;94;p13"/>
          <p:cNvSpPr/>
          <p:nvPr/>
        </p:nvSpPr>
        <p:spPr>
          <a:xfrm>
            <a:off x="0" y="157775"/>
            <a:ext cx="9144000" cy="4916400"/>
          </a:xfrm>
          <a:prstGeom prst="rect">
            <a:avLst/>
          </a:prstGeom>
          <a:noFill/>
          <a:ln w="635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22"/>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227" name="Google Shape;227;p22"/>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228" name="Google Shape;228;p22"/>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Software Updates </a:t>
            </a:r>
            <a:endParaRPr sz="3959"/>
          </a:p>
        </p:txBody>
      </p:sp>
      <p:sp>
        <p:nvSpPr>
          <p:cNvPr id="229" name="Google Shape;229;p22"/>
          <p:cNvSpPr txBox="1"/>
          <p:nvPr/>
        </p:nvSpPr>
        <p:spPr>
          <a:xfrm>
            <a:off x="228600" y="685800"/>
            <a:ext cx="8839200" cy="3915000"/>
          </a:xfrm>
          <a:prstGeom prst="rect">
            <a:avLst/>
          </a:prstGeom>
          <a:noFill/>
          <a:ln>
            <a:noFill/>
          </a:ln>
        </p:spPr>
        <p:txBody>
          <a:bodyPr spcFirstLastPara="1" wrap="square" lIns="91425" tIns="45700" rIns="91425" bIns="45700" anchor="t" anchorCtr="0">
            <a:noAutofit/>
          </a:bodyPr>
          <a:lstStyle/>
          <a:p>
            <a:pPr marL="514350" marR="0" lvl="0" indent="-285750" algn="l" rtl="0">
              <a:lnSpc>
                <a:spcPct val="80000"/>
              </a:lnSpc>
              <a:spcBef>
                <a:spcPts val="0"/>
              </a:spcBef>
              <a:spcAft>
                <a:spcPts val="0"/>
              </a:spcAft>
              <a:buClr>
                <a:srgbClr val="17365D"/>
              </a:buClr>
              <a:buSzPts val="1815"/>
              <a:buFont typeface="Arial"/>
              <a:buChar char="•"/>
            </a:pPr>
            <a:r>
              <a:rPr lang="en-US" sz="1815">
                <a:solidFill>
                  <a:srgbClr val="17365D"/>
                </a:solidFill>
                <a:latin typeface="Twentieth Century"/>
                <a:ea typeface="Twentieth Century"/>
                <a:cs typeface="Twentieth Century"/>
                <a:sym typeface="Twentieth Century"/>
              </a:rPr>
              <a:t>Work node OS: Scientific Linux release 7.6  (3.10.0-957.1.3.el7.x86_64 )</a:t>
            </a:r>
            <a:endParaRPr/>
          </a:p>
          <a:p>
            <a:pPr marL="514350" marR="0" lvl="0" indent="-285750" algn="l" rtl="0">
              <a:lnSpc>
                <a:spcPct val="80000"/>
              </a:lnSpc>
              <a:spcBef>
                <a:spcPts val="363"/>
              </a:spcBef>
              <a:spcAft>
                <a:spcPts val="0"/>
              </a:spcAft>
              <a:buClr>
                <a:srgbClr val="17365D"/>
              </a:buClr>
              <a:buSzPts val="1815"/>
              <a:buFont typeface="Arial"/>
              <a:buChar char="•"/>
            </a:pPr>
            <a:r>
              <a:rPr lang="en-US" sz="1815">
                <a:solidFill>
                  <a:srgbClr val="17365D"/>
                </a:solidFill>
                <a:latin typeface="Twentieth Century"/>
                <a:ea typeface="Twentieth Century"/>
                <a:cs typeface="Twentieth Century"/>
                <a:sym typeface="Twentieth Century"/>
              </a:rPr>
              <a:t>dCache: 5.05 </a:t>
            </a:r>
            <a:endParaRPr/>
          </a:p>
          <a:p>
            <a:pPr marL="742950" marR="0" lvl="1" indent="-285750" algn="l" rtl="0">
              <a:lnSpc>
                <a:spcPct val="80000"/>
              </a:lnSpc>
              <a:spcBef>
                <a:spcPts val="319"/>
              </a:spcBef>
              <a:spcAft>
                <a:spcPts val="0"/>
              </a:spcAft>
              <a:buClr>
                <a:srgbClr val="17365D"/>
              </a:buClr>
              <a:buSzPts val="1595"/>
              <a:buFont typeface="Arial"/>
              <a:buChar char="•"/>
            </a:pPr>
            <a:r>
              <a:rPr lang="en-US" sz="1595" b="0" i="0" u="none" strike="noStrike" cap="none">
                <a:solidFill>
                  <a:srgbClr val="17365D"/>
                </a:solidFill>
                <a:latin typeface="Twentieth Century"/>
                <a:ea typeface="Twentieth Century"/>
                <a:cs typeface="Twentieth Century"/>
                <a:sym typeface="Twentieth Century"/>
              </a:rPr>
              <a:t>Postgresql 9.5-&gt; 11.2</a:t>
            </a:r>
            <a:r>
              <a:rPr lang="en-US"/>
              <a:t>, </a:t>
            </a:r>
            <a:r>
              <a:rPr lang="en-US" sz="1595" b="0" i="0" u="none" strike="noStrike" cap="none">
                <a:solidFill>
                  <a:srgbClr val="17365D"/>
                </a:solidFill>
                <a:latin typeface="Twentieth Century"/>
                <a:ea typeface="Twentieth Century"/>
                <a:cs typeface="Twentieth Century"/>
                <a:sym typeface="Twentieth Century"/>
              </a:rPr>
              <a:t>zfs 0.7.13</a:t>
            </a:r>
            <a:endParaRPr sz="1595">
              <a:solidFill>
                <a:srgbClr val="17365D"/>
              </a:solidFill>
              <a:latin typeface="Twentieth Century"/>
              <a:ea typeface="Twentieth Century"/>
              <a:cs typeface="Twentieth Century"/>
              <a:sym typeface="Twentieth Century"/>
            </a:endParaRPr>
          </a:p>
          <a:p>
            <a:pPr marL="457200" lvl="0" indent="-343852" algn="l" rtl="0">
              <a:lnSpc>
                <a:spcPct val="80000"/>
              </a:lnSpc>
              <a:spcBef>
                <a:spcPts val="363"/>
              </a:spcBef>
              <a:spcAft>
                <a:spcPts val="0"/>
              </a:spcAft>
              <a:buClr>
                <a:srgbClr val="17365D"/>
              </a:buClr>
              <a:buSzPts val="1815"/>
              <a:buChar char="•"/>
            </a:pPr>
            <a:r>
              <a:rPr lang="en-US" sz="1815">
                <a:solidFill>
                  <a:srgbClr val="17365D"/>
                </a:solidFill>
                <a:latin typeface="Twentieth Century"/>
                <a:ea typeface="Twentieth Century"/>
                <a:cs typeface="Twentieth Century"/>
                <a:sym typeface="Twentieth Century"/>
              </a:rPr>
              <a:t>Lustre </a:t>
            </a:r>
            <a:endParaRPr sz="1815">
              <a:solidFill>
                <a:srgbClr val="17365D"/>
              </a:solidFill>
              <a:latin typeface="Twentieth Century"/>
              <a:ea typeface="Twentieth Century"/>
              <a:cs typeface="Twentieth Century"/>
              <a:sym typeface="Twentieth Century"/>
            </a:endParaRPr>
          </a:p>
          <a:p>
            <a:pPr marL="914400" lvl="1" indent="-329882" algn="l" rtl="0">
              <a:lnSpc>
                <a:spcPct val="80000"/>
              </a:lnSpc>
              <a:spcBef>
                <a:spcPts val="319"/>
              </a:spcBef>
              <a:spcAft>
                <a:spcPts val="0"/>
              </a:spcAft>
              <a:buClr>
                <a:srgbClr val="17365D"/>
              </a:buClr>
              <a:buSzPts val="1595"/>
              <a:buChar char="•"/>
            </a:pPr>
            <a:r>
              <a:rPr lang="en-US" sz="1595">
                <a:solidFill>
                  <a:srgbClr val="17365D"/>
                </a:solidFill>
                <a:latin typeface="Twentieth Century"/>
                <a:ea typeface="Twentieth Century"/>
                <a:cs typeface="Twentieth Century"/>
                <a:sym typeface="Twentieth Century"/>
              </a:rPr>
              <a:t>Server: 2.10.4</a:t>
            </a:r>
            <a:r>
              <a:rPr lang="en-US">
                <a:solidFill>
                  <a:schemeClr val="dk1"/>
                </a:solidFill>
              </a:rPr>
              <a:t>, </a:t>
            </a:r>
            <a:r>
              <a:rPr lang="en-US" sz="1595">
                <a:solidFill>
                  <a:srgbClr val="17365D"/>
                </a:solidFill>
                <a:latin typeface="Twentieth Century"/>
                <a:ea typeface="Twentieth Century"/>
                <a:cs typeface="Twentieth Century"/>
                <a:sym typeface="Twentieth Century"/>
              </a:rPr>
              <a:t>Client: 2.10.6, ZFS: 0.7.9</a:t>
            </a:r>
            <a:endParaRPr sz="1595">
              <a:solidFill>
                <a:srgbClr val="17365D"/>
              </a:solidFill>
              <a:latin typeface="Twentieth Century"/>
              <a:ea typeface="Twentieth Century"/>
              <a:cs typeface="Twentieth Century"/>
              <a:sym typeface="Twentieth Century"/>
            </a:endParaRPr>
          </a:p>
          <a:p>
            <a:pPr marL="514350" marR="0" lvl="0" indent="-285750" algn="l" rtl="0">
              <a:lnSpc>
                <a:spcPct val="80000"/>
              </a:lnSpc>
              <a:spcBef>
                <a:spcPts val="363"/>
              </a:spcBef>
              <a:spcAft>
                <a:spcPts val="0"/>
              </a:spcAft>
              <a:buClr>
                <a:srgbClr val="17365D"/>
              </a:buClr>
              <a:buSzPts val="1815"/>
              <a:buFont typeface="Arial"/>
              <a:buChar char="•"/>
            </a:pPr>
            <a:r>
              <a:rPr lang="en-US" sz="1815">
                <a:solidFill>
                  <a:srgbClr val="17365D"/>
                </a:solidFill>
                <a:latin typeface="Twentieth Century"/>
                <a:ea typeface="Twentieth Century"/>
                <a:cs typeface="Twentieth Century"/>
                <a:sym typeface="Twentieth Century"/>
              </a:rPr>
              <a:t>HTCondor </a:t>
            </a:r>
            <a:endParaRPr sz="1815">
              <a:solidFill>
                <a:srgbClr val="17365D"/>
              </a:solidFill>
              <a:latin typeface="Twentieth Century"/>
              <a:ea typeface="Twentieth Century"/>
              <a:cs typeface="Twentieth Century"/>
              <a:sym typeface="Twentieth Century"/>
            </a:endParaRPr>
          </a:p>
          <a:p>
            <a:pPr marL="742950" marR="0" lvl="1" indent="-285750" algn="l" rtl="0">
              <a:lnSpc>
                <a:spcPct val="80000"/>
              </a:lnSpc>
              <a:spcBef>
                <a:spcPts val="363"/>
              </a:spcBef>
              <a:spcAft>
                <a:spcPts val="0"/>
              </a:spcAft>
              <a:buClr>
                <a:srgbClr val="17365D"/>
              </a:buClr>
              <a:buSzPts val="1815"/>
              <a:buFont typeface="Arial"/>
              <a:buChar char="•"/>
            </a:pPr>
            <a:r>
              <a:rPr lang="en-US" sz="1815" b="0" i="0" u="none" strike="noStrike" cap="none">
                <a:solidFill>
                  <a:srgbClr val="17365D"/>
                </a:solidFill>
                <a:latin typeface="Twentieth Century"/>
                <a:ea typeface="Twentieth Century"/>
                <a:cs typeface="Twentieth Century"/>
                <a:sym typeface="Twentieth Century"/>
              </a:rPr>
              <a:t>Head nodes/</a:t>
            </a:r>
            <a:r>
              <a:rPr lang="en-US" sz="1815">
                <a:solidFill>
                  <a:srgbClr val="17365D"/>
                </a:solidFill>
                <a:latin typeface="Twentieth Century"/>
                <a:ea typeface="Twentieth Century"/>
                <a:cs typeface="Twentieth Century"/>
                <a:sym typeface="Twentieth Century"/>
              </a:rPr>
              <a:t>gatekeepers</a:t>
            </a:r>
            <a:r>
              <a:rPr lang="en-US" sz="1815" b="0" i="0" u="none" strike="noStrike" cap="none">
                <a:solidFill>
                  <a:srgbClr val="17365D"/>
                </a:solidFill>
                <a:latin typeface="Twentieth Century"/>
                <a:ea typeface="Twentieth Century"/>
                <a:cs typeface="Twentieth Century"/>
                <a:sym typeface="Twentieth Century"/>
              </a:rPr>
              <a:t> (Master, Schedd, collector, procd) 8.6.13</a:t>
            </a:r>
            <a:endParaRPr/>
          </a:p>
          <a:p>
            <a:pPr marL="742950" marR="0" lvl="1" indent="-285750" algn="l" rtl="0">
              <a:lnSpc>
                <a:spcPct val="80000"/>
              </a:lnSpc>
              <a:spcBef>
                <a:spcPts val="363"/>
              </a:spcBef>
              <a:spcAft>
                <a:spcPts val="0"/>
              </a:spcAft>
              <a:buClr>
                <a:srgbClr val="17365D"/>
              </a:buClr>
              <a:buSzPts val="1815"/>
              <a:buFont typeface="Arial"/>
              <a:buChar char="•"/>
            </a:pPr>
            <a:r>
              <a:rPr lang="en-US" sz="1815" b="0" i="0" u="none" strike="noStrike" cap="none">
                <a:solidFill>
                  <a:srgbClr val="17365D"/>
                </a:solidFill>
                <a:latin typeface="Twentieth Century"/>
                <a:ea typeface="Twentieth Century"/>
                <a:cs typeface="Twentieth Century"/>
                <a:sym typeface="Twentieth Century"/>
              </a:rPr>
              <a:t>Work nodes (Master, Startd) 8.4.11</a:t>
            </a:r>
            <a:endParaRPr/>
          </a:p>
          <a:p>
            <a:pPr marL="514350" marR="0" lvl="0" indent="-285750" algn="l" rtl="0">
              <a:lnSpc>
                <a:spcPct val="80000"/>
              </a:lnSpc>
              <a:spcBef>
                <a:spcPts val="363"/>
              </a:spcBef>
              <a:spcAft>
                <a:spcPts val="0"/>
              </a:spcAft>
              <a:buClr>
                <a:srgbClr val="17365D"/>
              </a:buClr>
              <a:buSzPts val="1815"/>
              <a:buFont typeface="Arial"/>
              <a:buChar char="•"/>
            </a:pPr>
            <a:r>
              <a:rPr lang="en-US" sz="1815">
                <a:solidFill>
                  <a:srgbClr val="17365D"/>
                </a:solidFill>
                <a:latin typeface="Twentieth Century"/>
                <a:ea typeface="Twentieth Century"/>
                <a:cs typeface="Twentieth Century"/>
                <a:sym typeface="Twentieth Century"/>
              </a:rPr>
              <a:t>OSG CE updated to 3.4.5</a:t>
            </a:r>
            <a:endParaRPr/>
          </a:p>
          <a:p>
            <a:pPr marL="514350" marR="0" lvl="0" indent="-285750" algn="l" rtl="0">
              <a:lnSpc>
                <a:spcPct val="80000"/>
              </a:lnSpc>
              <a:spcBef>
                <a:spcPts val="363"/>
              </a:spcBef>
              <a:spcAft>
                <a:spcPts val="0"/>
              </a:spcAft>
              <a:buClr>
                <a:srgbClr val="17365D"/>
              </a:buClr>
              <a:buSzPts val="1815"/>
              <a:buFont typeface="Arial"/>
              <a:buChar char="•"/>
            </a:pPr>
            <a:r>
              <a:rPr lang="en-US" sz="1815">
                <a:solidFill>
                  <a:srgbClr val="17365D"/>
                </a:solidFill>
                <a:latin typeface="Twentieth Century"/>
                <a:ea typeface="Twentieth Century"/>
                <a:cs typeface="Twentieth Century"/>
                <a:sym typeface="Twentieth Century"/>
              </a:rPr>
              <a:t>VMware update : 5.5-&gt;6.7</a:t>
            </a:r>
            <a:endParaRPr/>
          </a:p>
          <a:p>
            <a:pPr marL="514350" marR="0" lvl="0" indent="-285750" algn="l" rtl="0">
              <a:lnSpc>
                <a:spcPct val="80000"/>
              </a:lnSpc>
              <a:spcBef>
                <a:spcPts val="363"/>
              </a:spcBef>
              <a:spcAft>
                <a:spcPts val="0"/>
              </a:spcAft>
              <a:buClr>
                <a:srgbClr val="17365D"/>
              </a:buClr>
              <a:buSzPts val="1815"/>
              <a:buFont typeface="Arial"/>
              <a:buChar char="•"/>
            </a:pPr>
            <a:r>
              <a:rPr lang="en-US" sz="1815">
                <a:solidFill>
                  <a:srgbClr val="17365D"/>
                </a:solidFill>
                <a:latin typeface="Twentieth Century"/>
                <a:ea typeface="Twentieth Century"/>
                <a:cs typeface="Twentieth Century"/>
                <a:sym typeface="Twentieth Century"/>
              </a:rPr>
              <a:t>Monitoring updates: OMD/check_mk : 1.5.0p12</a:t>
            </a:r>
            <a:endParaRPr/>
          </a:p>
          <a:p>
            <a:pPr marL="514350" marR="0" lvl="0" indent="-285750" algn="l" rtl="0">
              <a:lnSpc>
                <a:spcPct val="80000"/>
              </a:lnSpc>
              <a:spcBef>
                <a:spcPts val="363"/>
              </a:spcBef>
              <a:spcAft>
                <a:spcPts val="0"/>
              </a:spcAft>
              <a:buClr>
                <a:srgbClr val="17365D"/>
              </a:buClr>
              <a:buSzPts val="1815"/>
              <a:buFont typeface="Arial"/>
              <a:buChar char="•"/>
            </a:pPr>
            <a:r>
              <a:rPr lang="en-US" sz="1815">
                <a:solidFill>
                  <a:srgbClr val="17365D"/>
                </a:solidFill>
                <a:latin typeface="Twentieth Century"/>
                <a:ea typeface="Twentieth Century"/>
                <a:cs typeface="Twentieth Century"/>
                <a:sym typeface="Twentieth Century"/>
              </a:rPr>
              <a:t>Various firmware updates applied to switches/servers/work nodes</a:t>
            </a:r>
            <a:endParaRPr sz="1815">
              <a:solidFill>
                <a:srgbClr val="17365D"/>
              </a:solidFill>
              <a:latin typeface="Twentieth Century"/>
              <a:ea typeface="Twentieth Century"/>
              <a:cs typeface="Twentieth Century"/>
              <a:sym typeface="Twentieth Century"/>
            </a:endParaRPr>
          </a:p>
          <a:p>
            <a:pPr marL="742950" marR="0" lvl="1" indent="-187959" algn="l" rtl="0">
              <a:lnSpc>
                <a:spcPct val="80000"/>
              </a:lnSpc>
              <a:spcBef>
                <a:spcPts val="308"/>
              </a:spcBef>
              <a:spcAft>
                <a:spcPts val="0"/>
              </a:spcAft>
              <a:buClr>
                <a:schemeClr val="dk1"/>
              </a:buClr>
              <a:buSzPts val="1540"/>
              <a:buFont typeface="Arial"/>
              <a:buNone/>
            </a:pPr>
            <a:endParaRPr sz="1540" b="0" i="0" u="none" strike="noStrike" cap="none">
              <a:solidFill>
                <a:srgbClr val="0070C0"/>
              </a:solidFill>
              <a:latin typeface="Calibri"/>
              <a:ea typeface="Calibri"/>
              <a:cs typeface="Calibri"/>
              <a:sym typeface="Calibri"/>
            </a:endParaRPr>
          </a:p>
          <a:p>
            <a:pPr marL="342900" marR="0" lvl="0" indent="-231140" algn="l" rtl="0">
              <a:lnSpc>
                <a:spcPct val="80000"/>
              </a:lnSpc>
              <a:spcBef>
                <a:spcPts val="352"/>
              </a:spcBef>
              <a:spcAft>
                <a:spcPts val="0"/>
              </a:spcAft>
              <a:buClr>
                <a:schemeClr val="dk1"/>
              </a:buClr>
              <a:buSzPts val="1760"/>
              <a:buFont typeface="Arial"/>
              <a:buNone/>
            </a:pPr>
            <a:endParaRPr sz="1760">
              <a:solidFill>
                <a:srgbClr val="7030A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23"/>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235" name="Google Shape;235;p23"/>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236" name="Google Shape;236;p23"/>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New Hardware</a:t>
            </a:r>
            <a:endParaRPr sz="3959"/>
          </a:p>
        </p:txBody>
      </p:sp>
      <p:sp>
        <p:nvSpPr>
          <p:cNvPr id="237" name="Google Shape;237;p23"/>
          <p:cNvSpPr txBox="1"/>
          <p:nvPr/>
        </p:nvSpPr>
        <p:spPr>
          <a:xfrm>
            <a:off x="228600" y="685800"/>
            <a:ext cx="8839200" cy="4160080"/>
          </a:xfrm>
          <a:prstGeom prst="rect">
            <a:avLst/>
          </a:prstGeom>
          <a:noFill/>
          <a:ln>
            <a:noFill/>
          </a:ln>
        </p:spPr>
        <p:txBody>
          <a:bodyPr spcFirstLastPara="1" wrap="square" lIns="91425" tIns="45700" rIns="91425" bIns="45700" anchor="t" anchorCtr="0">
            <a:noAutofit/>
          </a:bodyPr>
          <a:lstStyle/>
          <a:p>
            <a:pPr marL="514350" marR="0" lvl="0" indent="-285750" algn="l" rtl="0">
              <a:spcBef>
                <a:spcPts val="0"/>
              </a:spcBef>
              <a:spcAft>
                <a:spcPts val="0"/>
              </a:spcAft>
              <a:buClr>
                <a:srgbClr val="17365D"/>
              </a:buClr>
              <a:buSzPts val="3300"/>
              <a:buFont typeface="Arial"/>
              <a:buChar char="•"/>
            </a:pPr>
            <a:r>
              <a:rPr lang="en-US" sz="3300">
                <a:solidFill>
                  <a:srgbClr val="17365D"/>
                </a:solidFill>
                <a:latin typeface="Twentieth Century"/>
                <a:ea typeface="Twentieth Century"/>
                <a:cs typeface="Twentieth Century"/>
                <a:sym typeface="Twentieth Century"/>
              </a:rPr>
              <a:t>Finished the purchases for FY18</a:t>
            </a:r>
            <a:endParaRPr/>
          </a:p>
          <a:p>
            <a:pPr marL="914400" marR="0" lvl="1" indent="-285750" algn="l" rtl="0">
              <a:spcBef>
                <a:spcPts val="580"/>
              </a:spcBef>
              <a:spcAft>
                <a:spcPts val="0"/>
              </a:spcAft>
              <a:buClr>
                <a:srgbClr val="17365D"/>
              </a:buClr>
              <a:buSzPts val="2900"/>
              <a:buFont typeface="Arial"/>
              <a:buChar char="•"/>
            </a:pPr>
            <a:r>
              <a:rPr lang="en-US" sz="2900">
                <a:solidFill>
                  <a:srgbClr val="0000FF"/>
                </a:solidFill>
                <a:latin typeface="Twentieth Century"/>
                <a:ea typeface="Twentieth Century"/>
                <a:cs typeface="Twentieth Century"/>
                <a:sym typeface="Twentieth Century"/>
              </a:rPr>
              <a:t>16</a:t>
            </a:r>
            <a:r>
              <a:rPr lang="en-US" sz="2900" b="0" i="0" u="none" strike="noStrike" cap="none">
                <a:solidFill>
                  <a:srgbClr val="0000FF"/>
                </a:solidFill>
                <a:latin typeface="Twentieth Century"/>
                <a:ea typeface="Twentieth Century"/>
                <a:cs typeface="Twentieth Century"/>
                <a:sym typeface="Twentieth Century"/>
              </a:rPr>
              <a:t> </a:t>
            </a:r>
            <a:r>
              <a:rPr lang="en-US" sz="2900" b="0" i="0" u="none" strike="noStrike" cap="none">
                <a:solidFill>
                  <a:srgbClr val="17365D"/>
                </a:solidFill>
                <a:latin typeface="Twentieth Century"/>
                <a:ea typeface="Twentieth Century"/>
                <a:cs typeface="Twentieth Century"/>
                <a:sym typeface="Twentieth Century"/>
              </a:rPr>
              <a:t>Dell C6420 nodes( </a:t>
            </a:r>
            <a:r>
              <a:rPr lang="en-US" sz="2900" b="0" i="0" u="none" strike="noStrike" cap="none">
                <a:solidFill>
                  <a:srgbClr val="0000FF"/>
                </a:solidFill>
                <a:latin typeface="Twentieth Century"/>
                <a:ea typeface="Twentieth Century"/>
                <a:cs typeface="Twentieth Century"/>
                <a:sym typeface="Twentieth Century"/>
              </a:rPr>
              <a:t>9 </a:t>
            </a:r>
            <a:r>
              <a:rPr lang="en-US" sz="2900" b="0" i="0" u="none" strike="noStrike" cap="none">
                <a:solidFill>
                  <a:srgbClr val="17365D"/>
                </a:solidFill>
                <a:latin typeface="Twentieth Century"/>
                <a:ea typeface="Twentieth Century"/>
                <a:cs typeface="Twentieth Century"/>
                <a:sym typeface="Twentieth Century"/>
              </a:rPr>
              <a:t>@UM, </a:t>
            </a:r>
            <a:r>
              <a:rPr lang="en-US" sz="2900" b="0" i="0" u="none" strike="noStrike" cap="none">
                <a:solidFill>
                  <a:srgbClr val="0000FF"/>
                </a:solidFill>
                <a:latin typeface="Twentieth Century"/>
                <a:ea typeface="Twentieth Century"/>
                <a:cs typeface="Twentieth Century"/>
                <a:sym typeface="Twentieth Century"/>
              </a:rPr>
              <a:t>7</a:t>
            </a:r>
            <a:r>
              <a:rPr lang="en-US" sz="2900" b="0" i="0" u="none" strike="noStrike" cap="none">
                <a:solidFill>
                  <a:srgbClr val="17365D"/>
                </a:solidFill>
                <a:latin typeface="Twentieth Century"/>
                <a:ea typeface="Twentieth Century"/>
                <a:cs typeface="Twentieth Century"/>
                <a:sym typeface="Twentieth Century"/>
              </a:rPr>
              <a:t>@</a:t>
            </a:r>
            <a:r>
              <a:rPr lang="en-US" sz="2900">
                <a:solidFill>
                  <a:srgbClr val="17365D"/>
                </a:solidFill>
                <a:latin typeface="Twentieth Century"/>
                <a:ea typeface="Twentieth Century"/>
                <a:cs typeface="Twentieth Century"/>
                <a:sym typeface="Twentieth Century"/>
              </a:rPr>
              <a:t>MSU, </a:t>
            </a:r>
            <a:r>
              <a:rPr lang="en-US" sz="2900" b="0" i="0" u="none" strike="noStrike" cap="none">
                <a:solidFill>
                  <a:srgbClr val="17365D"/>
                </a:solidFill>
                <a:latin typeface="Twentieth Century"/>
                <a:ea typeface="Twentieth Century"/>
                <a:cs typeface="Twentieth Century"/>
                <a:sym typeface="Twentieth Century"/>
              </a:rPr>
              <a:t>each node with 56 HT cores and 192GB RAM)</a:t>
            </a:r>
            <a:endParaRPr/>
          </a:p>
          <a:p>
            <a:pPr marL="914400" marR="0" lvl="1" indent="-285750" algn="l" rtl="0">
              <a:spcBef>
                <a:spcPts val="580"/>
              </a:spcBef>
              <a:spcAft>
                <a:spcPts val="0"/>
              </a:spcAft>
              <a:buClr>
                <a:srgbClr val="17365D"/>
              </a:buClr>
              <a:buSzPts val="2900"/>
              <a:buFont typeface="Arial"/>
              <a:buChar char="•"/>
            </a:pPr>
            <a:r>
              <a:rPr lang="en-US" sz="2900" b="0" i="0" u="none" strike="noStrike" cap="none">
                <a:solidFill>
                  <a:srgbClr val="17365D"/>
                </a:solidFill>
                <a:latin typeface="Twentieth Century"/>
                <a:ea typeface="Twentieth Century"/>
                <a:cs typeface="Twentieth Century"/>
                <a:sym typeface="Twentieth Century"/>
              </a:rPr>
              <a:t>Tape Library and Server (</a:t>
            </a:r>
            <a:r>
              <a:rPr lang="en-US" sz="2900">
                <a:solidFill>
                  <a:srgbClr val="17365D"/>
                </a:solidFill>
                <a:latin typeface="Twentieth Century"/>
                <a:ea typeface="Twentieth Century"/>
                <a:cs typeface="Twentieth Century"/>
                <a:sym typeface="Twentieth Century"/>
              </a:rPr>
              <a:t>U</a:t>
            </a:r>
            <a:r>
              <a:rPr lang="en-US" sz="2900" b="0" i="0" u="none" strike="noStrike" cap="none">
                <a:solidFill>
                  <a:srgbClr val="17365D"/>
                </a:solidFill>
                <a:latin typeface="Twentieth Century"/>
                <a:ea typeface="Twentieth Century"/>
                <a:cs typeface="Twentieth Century"/>
                <a:sym typeface="Twentieth Century"/>
              </a:rPr>
              <a:t>ser home backup and criti</a:t>
            </a:r>
            <a:r>
              <a:rPr lang="en-US" sz="2900">
                <a:solidFill>
                  <a:srgbClr val="17365D"/>
                </a:solidFill>
                <a:latin typeface="Twentieth Century"/>
                <a:ea typeface="Twentieth Century"/>
                <a:cs typeface="Twentieth Century"/>
                <a:sym typeface="Twentieth Century"/>
              </a:rPr>
              <a:t>cal services backups)</a:t>
            </a:r>
            <a:endParaRPr/>
          </a:p>
          <a:p>
            <a:pPr marL="914400" marR="0" lvl="1" indent="-285750" algn="l" rtl="0">
              <a:spcBef>
                <a:spcPts val="580"/>
              </a:spcBef>
              <a:spcAft>
                <a:spcPts val="0"/>
              </a:spcAft>
              <a:buClr>
                <a:srgbClr val="17365D"/>
              </a:buClr>
              <a:buSzPts val="2900"/>
              <a:buFont typeface="Arial"/>
              <a:buChar char="•"/>
            </a:pPr>
            <a:r>
              <a:rPr lang="en-US" sz="2900">
                <a:solidFill>
                  <a:srgbClr val="17365D"/>
                </a:solidFill>
                <a:latin typeface="Twentieth Century"/>
                <a:ea typeface="Twentieth Century"/>
                <a:cs typeface="Twentieth Century"/>
                <a:sym typeface="Twentieth Century"/>
              </a:rPr>
              <a:t>New </a:t>
            </a:r>
            <a:r>
              <a:rPr lang="en-US" sz="2900" b="0" i="0" u="none" strike="noStrike" cap="none">
                <a:solidFill>
                  <a:srgbClr val="17365D"/>
                </a:solidFill>
                <a:latin typeface="Twentieth Century"/>
                <a:ea typeface="Twentieth Century"/>
                <a:cs typeface="Twentieth Century"/>
                <a:sym typeface="Twentieth Century"/>
              </a:rPr>
              <a:t>VMWare Servers (3 Dell R740)</a:t>
            </a:r>
            <a:endParaRPr sz="2800" b="0" i="0" u="none" strike="noStrike" cap="none">
              <a:solidFill>
                <a:srgbClr val="0070C0"/>
              </a:solidFill>
              <a:latin typeface="Calibri"/>
              <a:ea typeface="Calibri"/>
              <a:cs typeface="Calibri"/>
              <a:sym typeface="Calibri"/>
            </a:endParaRPr>
          </a:p>
          <a:p>
            <a:pPr marL="342900" marR="0" lvl="0" indent="-139700" algn="l" rtl="0">
              <a:spcBef>
                <a:spcPts val="640"/>
              </a:spcBef>
              <a:spcAft>
                <a:spcPts val="0"/>
              </a:spcAft>
              <a:buClr>
                <a:schemeClr val="dk1"/>
              </a:buClr>
              <a:buSzPts val="3200"/>
              <a:buFont typeface="Arial"/>
              <a:buNone/>
            </a:pPr>
            <a:endParaRPr sz="3200">
              <a:solidFill>
                <a:srgbClr val="7030A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4"/>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243" name="Google Shape;243;p24"/>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244" name="Google Shape;244;p24"/>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Networking Updates: Optical Splitter</a:t>
            </a:r>
            <a:endParaRPr sz="3959"/>
          </a:p>
        </p:txBody>
      </p:sp>
      <p:sp>
        <p:nvSpPr>
          <p:cNvPr id="245" name="Google Shape;245;p24"/>
          <p:cNvSpPr txBox="1"/>
          <p:nvPr/>
        </p:nvSpPr>
        <p:spPr>
          <a:xfrm>
            <a:off x="228600" y="685800"/>
            <a:ext cx="8839200" cy="4160080"/>
          </a:xfrm>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dk1"/>
              </a:buClr>
              <a:buSzPts val="3200"/>
              <a:buFont typeface="Arial"/>
              <a:buNone/>
            </a:pPr>
            <a:endParaRPr sz="3200">
              <a:solidFill>
                <a:srgbClr val="C00000"/>
              </a:solidFill>
              <a:latin typeface="Calibri"/>
              <a:ea typeface="Calibri"/>
              <a:cs typeface="Calibri"/>
              <a:sym typeface="Calibri"/>
            </a:endParaRPr>
          </a:p>
        </p:txBody>
      </p:sp>
      <p:pic>
        <p:nvPicPr>
          <p:cNvPr id="246" name="Google Shape;246;p24"/>
          <p:cNvPicPr preferRelativeResize="0"/>
          <p:nvPr/>
        </p:nvPicPr>
        <p:blipFill>
          <a:blip r:embed="rId3">
            <a:alphaModFix/>
          </a:blip>
          <a:stretch>
            <a:fillRect/>
          </a:stretch>
        </p:blipFill>
        <p:spPr>
          <a:xfrm>
            <a:off x="0" y="645175"/>
            <a:ext cx="9143999" cy="41600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25"/>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252" name="Google Shape;252;p25"/>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253" name="Google Shape;253;p25"/>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ELK at AGLT2</a:t>
            </a:r>
            <a:endParaRPr sz="3959"/>
          </a:p>
        </p:txBody>
      </p:sp>
      <p:sp>
        <p:nvSpPr>
          <p:cNvPr id="254" name="Google Shape;254;p25"/>
          <p:cNvSpPr txBox="1"/>
          <p:nvPr/>
        </p:nvSpPr>
        <p:spPr>
          <a:xfrm>
            <a:off x="152400" y="621470"/>
            <a:ext cx="8839200" cy="4160080"/>
          </a:xfrm>
          <a:prstGeom prst="rect">
            <a:avLst/>
          </a:prstGeom>
          <a:noFill/>
          <a:ln>
            <a:noFill/>
          </a:ln>
        </p:spPr>
        <p:txBody>
          <a:bodyPr spcFirstLastPara="1" wrap="square" lIns="91425" tIns="45700" rIns="91425" bIns="45700" anchor="t" anchorCtr="0">
            <a:noAutofit/>
          </a:bodyPr>
          <a:lstStyle/>
          <a:p>
            <a:pPr marL="342900" marR="0" lvl="0" indent="-303530" algn="l" rtl="0">
              <a:lnSpc>
                <a:spcPct val="80000"/>
              </a:lnSpc>
              <a:spcBef>
                <a:spcPts val="0"/>
              </a:spcBef>
              <a:spcAft>
                <a:spcPts val="0"/>
              </a:spcAft>
              <a:buClr>
                <a:srgbClr val="0070C0"/>
              </a:buClr>
              <a:buSzPts val="1900"/>
              <a:buFont typeface="Arial"/>
              <a:buChar char="•"/>
            </a:pPr>
            <a:r>
              <a:rPr lang="en-US" sz="1900" b="1">
                <a:solidFill>
                  <a:srgbClr val="0070C0"/>
                </a:solidFill>
                <a:latin typeface="Twentieth Century"/>
                <a:ea typeface="Twentieth Century"/>
                <a:cs typeface="Twentieth Century"/>
                <a:sym typeface="Twentieth Century"/>
              </a:rPr>
              <a:t>AGLT2 </a:t>
            </a:r>
            <a:r>
              <a:rPr lang="en-US" sz="1900">
                <a:solidFill>
                  <a:srgbClr val="0070C0"/>
                </a:solidFill>
                <a:latin typeface="Twentieth Century"/>
                <a:ea typeface="Twentieth Century"/>
                <a:cs typeface="Twentieth Century"/>
                <a:sym typeface="Twentieth Century"/>
              </a:rPr>
              <a:t>has been using </a:t>
            </a:r>
            <a:r>
              <a:rPr lang="en-US" sz="1900" b="1">
                <a:solidFill>
                  <a:srgbClr val="980000"/>
                </a:solidFill>
                <a:latin typeface="Twentieth Century"/>
                <a:ea typeface="Twentieth Century"/>
                <a:cs typeface="Twentieth Century"/>
                <a:sym typeface="Twentieth Century"/>
              </a:rPr>
              <a:t>ElasticSearch</a:t>
            </a:r>
            <a:r>
              <a:rPr lang="en-US" sz="1900">
                <a:solidFill>
                  <a:srgbClr val="0070C0"/>
                </a:solidFill>
                <a:latin typeface="Twentieth Century"/>
                <a:ea typeface="Twentieth Century"/>
                <a:cs typeface="Twentieth Century"/>
                <a:sym typeface="Twentieth Century"/>
              </a:rPr>
              <a:t>, </a:t>
            </a:r>
            <a:r>
              <a:rPr lang="en-US" sz="1900" b="1">
                <a:solidFill>
                  <a:srgbClr val="980000"/>
                </a:solidFill>
                <a:latin typeface="Twentieth Century"/>
                <a:ea typeface="Twentieth Century"/>
                <a:cs typeface="Twentieth Century"/>
                <a:sym typeface="Twentieth Century"/>
              </a:rPr>
              <a:t>Logstash </a:t>
            </a:r>
            <a:r>
              <a:rPr lang="en-US" sz="1900">
                <a:solidFill>
                  <a:srgbClr val="0070C0"/>
                </a:solidFill>
                <a:latin typeface="Twentieth Century"/>
                <a:ea typeface="Twentieth Century"/>
                <a:cs typeface="Twentieth Century"/>
                <a:sym typeface="Twentieth Century"/>
              </a:rPr>
              <a:t>and </a:t>
            </a:r>
            <a:r>
              <a:rPr lang="en-US" sz="1900" b="1">
                <a:solidFill>
                  <a:srgbClr val="980000"/>
                </a:solidFill>
                <a:latin typeface="Twentieth Century"/>
                <a:ea typeface="Twentieth Century"/>
                <a:cs typeface="Twentieth Century"/>
                <a:sym typeface="Twentieth Century"/>
              </a:rPr>
              <a:t>Kibana </a:t>
            </a:r>
            <a:r>
              <a:rPr lang="en-US" sz="1900">
                <a:solidFill>
                  <a:srgbClr val="0070C0"/>
                </a:solidFill>
                <a:latin typeface="Twentieth Century"/>
                <a:ea typeface="Twentieth Century"/>
                <a:cs typeface="Twentieth Century"/>
                <a:sym typeface="Twentieth Century"/>
              </a:rPr>
              <a:t>for a few years, primarily to host a central syslogging service</a:t>
            </a:r>
            <a:endParaRPr sz="1900">
              <a:solidFill>
                <a:srgbClr val="0070C0"/>
              </a:solidFill>
              <a:latin typeface="Twentieth Century"/>
              <a:ea typeface="Twentieth Century"/>
              <a:cs typeface="Twentieth Century"/>
              <a:sym typeface="Twentieth Century"/>
            </a:endParaRPr>
          </a:p>
          <a:p>
            <a:pPr marL="342900" marR="0" lvl="0" indent="-303530" algn="l" rtl="0">
              <a:lnSpc>
                <a:spcPct val="80000"/>
              </a:lnSpc>
              <a:spcBef>
                <a:spcPts val="504"/>
              </a:spcBef>
              <a:spcAft>
                <a:spcPts val="0"/>
              </a:spcAft>
              <a:buClr>
                <a:srgbClr val="0070C0"/>
              </a:buClr>
              <a:buSzPts val="1900"/>
              <a:buFont typeface="Arial"/>
              <a:buChar char="•"/>
            </a:pPr>
            <a:r>
              <a:rPr lang="en-US" sz="1900">
                <a:solidFill>
                  <a:srgbClr val="0070C0"/>
                </a:solidFill>
                <a:latin typeface="Twentieth Century"/>
                <a:ea typeface="Twentieth Century"/>
                <a:cs typeface="Twentieth Century"/>
                <a:sym typeface="Twentieth Century"/>
              </a:rPr>
              <a:t>Currently we have a 3 node (all VM) cluster running Elasticsearch 6.6.1.</a:t>
            </a:r>
            <a:endParaRPr sz="1900"/>
          </a:p>
          <a:p>
            <a:pPr marL="742950" marR="0" lvl="1" indent="-295275" algn="l" rtl="0">
              <a:lnSpc>
                <a:spcPct val="80000"/>
              </a:lnSpc>
              <a:spcBef>
                <a:spcPts val="350"/>
              </a:spcBef>
              <a:spcAft>
                <a:spcPts val="0"/>
              </a:spcAft>
              <a:buClr>
                <a:srgbClr val="0070C0"/>
              </a:buClr>
              <a:buSzPts val="1900"/>
              <a:buFont typeface="Arial"/>
              <a:buChar char="–"/>
            </a:pPr>
            <a:r>
              <a:rPr lang="en-US" sz="1900" b="0" i="0" u="none" strike="noStrike" cap="none">
                <a:solidFill>
                  <a:srgbClr val="0070C0"/>
                </a:solidFill>
                <a:latin typeface="Twentieth Century"/>
                <a:ea typeface="Twentieth Century"/>
                <a:cs typeface="Twentieth Century"/>
                <a:sym typeface="Twentieth Century"/>
              </a:rPr>
              <a:t>The VMs are hosted on VMware </a:t>
            </a:r>
            <a:endParaRPr sz="1900"/>
          </a:p>
          <a:p>
            <a:pPr marL="742950" marR="0" lvl="1" indent="-295275" algn="l" rtl="0">
              <a:lnSpc>
                <a:spcPct val="80000"/>
              </a:lnSpc>
              <a:spcBef>
                <a:spcPts val="350"/>
              </a:spcBef>
              <a:spcAft>
                <a:spcPts val="0"/>
              </a:spcAft>
              <a:buClr>
                <a:srgbClr val="0070C0"/>
              </a:buClr>
              <a:buSzPts val="1900"/>
              <a:buFont typeface="Arial"/>
              <a:buChar char="–"/>
            </a:pPr>
            <a:r>
              <a:rPr lang="en-US" sz="1900" b="0" i="0" u="none" strike="noStrike" cap="none">
                <a:solidFill>
                  <a:srgbClr val="0070C0"/>
                </a:solidFill>
                <a:latin typeface="Twentieth Century"/>
                <a:ea typeface="Twentieth Century"/>
                <a:cs typeface="Twentieth Century"/>
                <a:sym typeface="Twentieth Century"/>
              </a:rPr>
              <a:t>The primary node has 16GB of RAM and 8 cores and runs Logstash and Kibana (avg load 0.66)</a:t>
            </a:r>
            <a:endParaRPr sz="1900"/>
          </a:p>
          <a:p>
            <a:pPr marL="742950" marR="0" lvl="1" indent="-295275" algn="l" rtl="0">
              <a:lnSpc>
                <a:spcPct val="80000"/>
              </a:lnSpc>
              <a:spcBef>
                <a:spcPts val="350"/>
              </a:spcBef>
              <a:spcAft>
                <a:spcPts val="0"/>
              </a:spcAft>
              <a:buClr>
                <a:srgbClr val="0070C0"/>
              </a:buClr>
              <a:buSzPts val="1900"/>
              <a:buFont typeface="Arial"/>
              <a:buChar char="–"/>
            </a:pPr>
            <a:r>
              <a:rPr lang="en-US" sz="1900" b="0" i="0" u="none" strike="noStrike" cap="none">
                <a:solidFill>
                  <a:srgbClr val="0070C0"/>
                </a:solidFill>
                <a:latin typeface="Twentieth Century"/>
                <a:ea typeface="Twentieth Century"/>
                <a:cs typeface="Twentieth Century"/>
                <a:sym typeface="Twentieth Century"/>
              </a:rPr>
              <a:t>The secondary nodes are only running Elasticsearch and have 12 GB of RAM and 4 cores</a:t>
            </a:r>
            <a:endParaRPr sz="1900"/>
          </a:p>
          <a:p>
            <a:pPr marL="742950" marR="0" lvl="1" indent="-295275" algn="l" rtl="0">
              <a:lnSpc>
                <a:spcPct val="80000"/>
              </a:lnSpc>
              <a:spcBef>
                <a:spcPts val="350"/>
              </a:spcBef>
              <a:spcAft>
                <a:spcPts val="0"/>
              </a:spcAft>
              <a:buClr>
                <a:srgbClr val="0070C0"/>
              </a:buClr>
              <a:buSzPts val="1900"/>
              <a:buFont typeface="Arial"/>
              <a:buChar char="–"/>
            </a:pPr>
            <a:r>
              <a:rPr lang="en-US" sz="1900" b="0" i="0" u="none" strike="noStrike" cap="none">
                <a:solidFill>
                  <a:srgbClr val="0070C0"/>
                </a:solidFill>
                <a:latin typeface="Twentieth Century"/>
                <a:ea typeface="Twentieth Century"/>
                <a:cs typeface="Twentieth Century"/>
                <a:sym typeface="Twentieth Century"/>
              </a:rPr>
              <a:t>Total space available is </a:t>
            </a:r>
            <a:r>
              <a:rPr lang="en-US" sz="1900" b="1">
                <a:solidFill>
                  <a:srgbClr val="0070C0"/>
                </a:solidFill>
                <a:latin typeface="Twentieth Century"/>
                <a:ea typeface="Twentieth Century"/>
                <a:cs typeface="Twentieth Century"/>
                <a:sym typeface="Twentieth Century"/>
              </a:rPr>
              <a:t>3.1 TB</a:t>
            </a:r>
            <a:r>
              <a:rPr lang="en-US" sz="1900" b="0" i="0" u="none" strike="noStrike" cap="none">
                <a:solidFill>
                  <a:srgbClr val="0070C0"/>
                </a:solidFill>
                <a:latin typeface="Twentieth Century"/>
                <a:ea typeface="Twentieth Century"/>
                <a:cs typeface="Twentieth Century"/>
                <a:sym typeface="Twentieth Century"/>
              </a:rPr>
              <a:t> (</a:t>
            </a:r>
            <a:r>
              <a:rPr lang="en-US" sz="1900">
                <a:solidFill>
                  <a:srgbClr val="0070C0"/>
                </a:solidFill>
                <a:latin typeface="Twentieth Century"/>
                <a:ea typeface="Twentieth Century"/>
                <a:cs typeface="Twentieth Century"/>
                <a:sym typeface="Twentieth Century"/>
              </a:rPr>
              <a:t>73</a:t>
            </a:r>
            <a:r>
              <a:rPr lang="en-US" sz="1900" b="0" i="0" u="none" strike="noStrike" cap="none">
                <a:solidFill>
                  <a:srgbClr val="0070C0"/>
                </a:solidFill>
                <a:latin typeface="Twentieth Century"/>
                <a:ea typeface="Twentieth Century"/>
                <a:cs typeface="Twentieth Century"/>
                <a:sym typeface="Twentieth Century"/>
              </a:rPr>
              <a:t>% in use)</a:t>
            </a:r>
            <a:endParaRPr sz="1900"/>
          </a:p>
          <a:p>
            <a:pPr marL="342900" marR="0" lvl="0" indent="-321310" algn="l" rtl="0">
              <a:lnSpc>
                <a:spcPct val="80000"/>
              </a:lnSpc>
              <a:spcBef>
                <a:spcPts val="448"/>
              </a:spcBef>
              <a:spcAft>
                <a:spcPts val="0"/>
              </a:spcAft>
              <a:buClr>
                <a:srgbClr val="0070C0"/>
              </a:buClr>
              <a:buSzPts val="1900"/>
              <a:buFont typeface="Arial"/>
              <a:buChar char="•"/>
            </a:pPr>
            <a:r>
              <a:rPr lang="en-US" sz="1900">
                <a:solidFill>
                  <a:srgbClr val="0070C0"/>
                </a:solidFill>
                <a:latin typeface="Twentieth Century"/>
                <a:ea typeface="Twentieth Century"/>
                <a:cs typeface="Twentieth Century"/>
                <a:sym typeface="Twentieth Century"/>
              </a:rPr>
              <a:t>ElasticSearch </a:t>
            </a:r>
            <a:r>
              <a:rPr lang="en-US" sz="1900" b="1">
                <a:solidFill>
                  <a:srgbClr val="0070C0"/>
                </a:solidFill>
                <a:latin typeface="Twentieth Century"/>
                <a:ea typeface="Twentieth Century"/>
                <a:cs typeface="Twentieth Century"/>
                <a:sym typeface="Twentieth Century"/>
              </a:rPr>
              <a:t>712</a:t>
            </a:r>
            <a:r>
              <a:rPr lang="en-US" sz="1900">
                <a:solidFill>
                  <a:srgbClr val="0070C0"/>
                </a:solidFill>
                <a:latin typeface="Twentieth Century"/>
                <a:ea typeface="Twentieth Century"/>
                <a:cs typeface="Twentieth Century"/>
                <a:sym typeface="Twentieth Century"/>
              </a:rPr>
              <a:t> indices, </a:t>
            </a:r>
            <a:r>
              <a:rPr lang="en-US" sz="1900" b="1">
                <a:solidFill>
                  <a:srgbClr val="0070C0"/>
                </a:solidFill>
                <a:latin typeface="Twentieth Century"/>
                <a:ea typeface="Twentieth Century"/>
                <a:cs typeface="Twentieth Century"/>
                <a:sym typeface="Twentieth Century"/>
              </a:rPr>
              <a:t>2.5 </a:t>
            </a:r>
            <a:r>
              <a:rPr lang="en-US" sz="1900">
                <a:solidFill>
                  <a:srgbClr val="0070C0"/>
                </a:solidFill>
                <a:latin typeface="Twentieth Century"/>
                <a:ea typeface="Twentieth Century"/>
                <a:cs typeface="Twentieth Century"/>
                <a:sym typeface="Twentieth Century"/>
              </a:rPr>
              <a:t>billion documents and </a:t>
            </a:r>
            <a:r>
              <a:rPr lang="en-US" sz="1900" b="1">
                <a:solidFill>
                  <a:srgbClr val="0070C0"/>
                </a:solidFill>
                <a:latin typeface="Twentieth Century"/>
                <a:ea typeface="Twentieth Century"/>
                <a:cs typeface="Twentieth Century"/>
                <a:sym typeface="Twentieth Century"/>
              </a:rPr>
              <a:t>2750</a:t>
            </a:r>
            <a:r>
              <a:rPr lang="en-US" sz="1900">
                <a:solidFill>
                  <a:srgbClr val="0070C0"/>
                </a:solidFill>
                <a:latin typeface="Twentieth Century"/>
                <a:ea typeface="Twentieth Century"/>
                <a:cs typeface="Twentieth Century"/>
                <a:sym typeface="Twentieth Century"/>
              </a:rPr>
              <a:t> primary and </a:t>
            </a:r>
            <a:r>
              <a:rPr lang="en-US" sz="1900" b="1">
                <a:solidFill>
                  <a:srgbClr val="0070C0"/>
                </a:solidFill>
                <a:latin typeface="Twentieth Century"/>
                <a:ea typeface="Twentieth Century"/>
                <a:cs typeface="Twentieth Century"/>
                <a:sym typeface="Twentieth Century"/>
              </a:rPr>
              <a:t>3400 </a:t>
            </a:r>
            <a:r>
              <a:rPr lang="en-US" sz="1900">
                <a:solidFill>
                  <a:srgbClr val="0070C0"/>
                </a:solidFill>
                <a:latin typeface="Twentieth Century"/>
                <a:ea typeface="Twentieth Century"/>
                <a:cs typeface="Twentieth Century"/>
                <a:sym typeface="Twentieth Century"/>
              </a:rPr>
              <a:t>replica shards</a:t>
            </a:r>
            <a:endParaRPr sz="1900"/>
          </a:p>
          <a:p>
            <a:pPr marL="342900" marR="0" lvl="0" indent="-321310" algn="l" rtl="0">
              <a:lnSpc>
                <a:spcPct val="80000"/>
              </a:lnSpc>
              <a:spcBef>
                <a:spcPts val="448"/>
              </a:spcBef>
              <a:spcAft>
                <a:spcPts val="0"/>
              </a:spcAft>
              <a:buClr>
                <a:srgbClr val="0070C0"/>
              </a:buClr>
              <a:buSzPts val="1900"/>
              <a:buFont typeface="Arial"/>
              <a:buChar char="•"/>
            </a:pPr>
            <a:r>
              <a:rPr lang="en-US" sz="1900">
                <a:solidFill>
                  <a:srgbClr val="0070C0"/>
                </a:solidFill>
                <a:latin typeface="Twentieth Century"/>
                <a:ea typeface="Twentieth Century"/>
                <a:cs typeface="Twentieth Century"/>
                <a:sym typeface="Twentieth Century"/>
              </a:rPr>
              <a:t>The main data sources are 1) syslogging from all our devices, 2) dCache logs and 3) Netflow/Sflow, 4) Bro/Zeek logs and 5) will add HTCondor soon</a:t>
            </a:r>
            <a:endParaRPr sz="1900">
              <a:solidFill>
                <a:srgbClr val="0070C0"/>
              </a:solidFill>
              <a:latin typeface="Twentieth Century"/>
              <a:ea typeface="Twentieth Century"/>
              <a:cs typeface="Twentieth Century"/>
              <a:sym typeface="Twentieth Century"/>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8"/>
        <p:cNvGrpSpPr/>
        <p:nvPr/>
      </p:nvGrpSpPr>
      <p:grpSpPr>
        <a:xfrm>
          <a:off x="0" y="0"/>
          <a:ext cx="0" cy="0"/>
          <a:chOff x="0" y="0"/>
          <a:chExt cx="0" cy="0"/>
        </a:xfrm>
      </p:grpSpPr>
      <p:pic>
        <p:nvPicPr>
          <p:cNvPr id="259" name="Google Shape;259;p26"/>
          <p:cNvPicPr preferRelativeResize="0"/>
          <p:nvPr/>
        </p:nvPicPr>
        <p:blipFill rotWithShape="1">
          <a:blip r:embed="rId3">
            <a:alphaModFix/>
          </a:blip>
          <a:srcRect/>
          <a:stretch/>
        </p:blipFill>
        <p:spPr>
          <a:xfrm>
            <a:off x="2881422" y="4807459"/>
            <a:ext cx="3278698" cy="309248"/>
          </a:xfrm>
          <a:prstGeom prst="rect">
            <a:avLst/>
          </a:prstGeom>
          <a:noFill/>
          <a:ln>
            <a:noFill/>
          </a:ln>
        </p:spPr>
      </p:pic>
      <p:sp>
        <p:nvSpPr>
          <p:cNvPr id="260" name="Google Shape;260;p26"/>
          <p:cNvSpPr/>
          <p:nvPr/>
        </p:nvSpPr>
        <p:spPr>
          <a:xfrm>
            <a:off x="0" y="0"/>
            <a:ext cx="9144000" cy="5143500"/>
          </a:xfrm>
          <a:prstGeom prst="rect">
            <a:avLst/>
          </a:prstGeom>
          <a:noFill/>
          <a:ln w="635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1" name="Google Shape;261;p26"/>
          <p:cNvSpPr txBox="1"/>
          <p:nvPr/>
        </p:nvSpPr>
        <p:spPr>
          <a:xfrm>
            <a:off x="0" y="0"/>
            <a:ext cx="9144000" cy="428625"/>
          </a:xfrm>
          <a:prstGeom prst="rect">
            <a:avLst/>
          </a:prstGeom>
          <a:blipFill rotWithShape="1">
            <a:blip r:embed="rId4">
              <a:alphaModFix amt="65000"/>
            </a:blip>
            <a:stretch>
              <a:fillRect/>
            </a:stretch>
          </a:blipFill>
          <a:ln>
            <a:noFill/>
          </a:ln>
          <a:effectLst>
            <a:outerShdw blurRad="50800" dist="762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Clr>
                <a:srgbClr val="17365D"/>
              </a:buClr>
              <a:buSzPts val="2520"/>
              <a:buFont typeface="Twentieth Century"/>
              <a:buNone/>
            </a:pPr>
            <a:r>
              <a:rPr lang="en-US" sz="2520" b="1">
                <a:solidFill>
                  <a:srgbClr val="17365D"/>
                </a:solidFill>
                <a:latin typeface="Twentieth Century"/>
                <a:ea typeface="Twentieth Century"/>
                <a:cs typeface="Twentieth Century"/>
                <a:sym typeface="Twentieth Century"/>
              </a:rPr>
              <a:t>Conclusion</a:t>
            </a:r>
            <a:endParaRPr sz="2520" b="1">
              <a:solidFill>
                <a:srgbClr val="17365D"/>
              </a:solidFill>
              <a:latin typeface="Twentieth Century"/>
              <a:ea typeface="Twentieth Century"/>
              <a:cs typeface="Twentieth Century"/>
              <a:sym typeface="Twentieth Century"/>
            </a:endParaRPr>
          </a:p>
        </p:txBody>
      </p:sp>
      <p:sp>
        <p:nvSpPr>
          <p:cNvPr id="262" name="Google Shape;262;p26"/>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263" name="Google Shape;263;p26"/>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Summary</a:t>
            </a:r>
            <a:endParaRPr sz="3959"/>
          </a:p>
        </p:txBody>
      </p:sp>
      <p:cxnSp>
        <p:nvCxnSpPr>
          <p:cNvPr id="264" name="Google Shape;264;p26"/>
          <p:cNvCxnSpPr/>
          <p:nvPr/>
        </p:nvCxnSpPr>
        <p:spPr>
          <a:xfrm>
            <a:off x="152400" y="4788730"/>
            <a:ext cx="8839200" cy="0"/>
          </a:xfrm>
          <a:prstGeom prst="straightConnector1">
            <a:avLst/>
          </a:prstGeom>
          <a:noFill/>
          <a:ln w="9525" cap="flat" cmpd="sng">
            <a:solidFill>
              <a:srgbClr val="4A7DBA"/>
            </a:solidFill>
            <a:prstDash val="solid"/>
            <a:round/>
            <a:headEnd type="none" w="sm" len="sm"/>
            <a:tailEnd type="none" w="sm" len="sm"/>
          </a:ln>
        </p:spPr>
      </p:cxnSp>
      <p:sp>
        <p:nvSpPr>
          <p:cNvPr id="265" name="Google Shape;265;p26"/>
          <p:cNvSpPr txBox="1"/>
          <p:nvPr/>
        </p:nvSpPr>
        <p:spPr>
          <a:xfrm>
            <a:off x="457200" y="628650"/>
            <a:ext cx="8458200" cy="4160080"/>
          </a:xfrm>
          <a:prstGeom prst="rect">
            <a:avLst/>
          </a:prstGeom>
          <a:noFill/>
          <a:ln>
            <a:noFill/>
          </a:ln>
        </p:spPr>
        <p:txBody>
          <a:bodyPr spcFirstLastPara="1" wrap="square" lIns="91425" tIns="45700" rIns="91425" bIns="45700" anchor="t" anchorCtr="0">
            <a:noAutofit/>
          </a:bodyPr>
          <a:lstStyle/>
          <a:p>
            <a:pPr marL="320040" marR="0" lvl="0" indent="-167640" algn="l" rtl="0">
              <a:spcBef>
                <a:spcPts val="0"/>
              </a:spcBef>
              <a:spcAft>
                <a:spcPts val="0"/>
              </a:spcAft>
              <a:buClr>
                <a:schemeClr val="dk1"/>
              </a:buClr>
              <a:buSzPts val="2400"/>
              <a:buFont typeface="Arial"/>
              <a:buNone/>
            </a:pPr>
            <a:endParaRPr sz="2400">
              <a:solidFill>
                <a:schemeClr val="dk1"/>
              </a:solidFill>
              <a:latin typeface="Twentieth Century"/>
              <a:ea typeface="Twentieth Century"/>
              <a:cs typeface="Twentieth Century"/>
              <a:sym typeface="Twentieth Century"/>
            </a:endParaRPr>
          </a:p>
          <a:p>
            <a:pPr marL="342900" marR="0" lvl="0" indent="-342900" algn="l" rtl="0">
              <a:lnSpc>
                <a:spcPct val="90000"/>
              </a:lnSpc>
              <a:spcBef>
                <a:spcPts val="500"/>
              </a:spcBef>
              <a:spcAft>
                <a:spcPts val="0"/>
              </a:spcAft>
              <a:buClr>
                <a:srgbClr val="0070C0"/>
              </a:buClr>
              <a:buSzPts val="2500"/>
              <a:buFont typeface="Arial"/>
              <a:buChar char="•"/>
            </a:pPr>
            <a:r>
              <a:rPr lang="en-US" sz="2500">
                <a:solidFill>
                  <a:srgbClr val="0070C0"/>
                </a:solidFill>
                <a:latin typeface="Twentieth Century"/>
                <a:ea typeface="Twentieth Century"/>
                <a:cs typeface="Twentieth Century"/>
                <a:sym typeface="Twentieth Century"/>
              </a:rPr>
              <a:t>Updates of OS, software, firmware and security patches are applied in a timely way to keep AGLT2 current</a:t>
            </a:r>
            <a:endParaRPr/>
          </a:p>
          <a:p>
            <a:pPr marL="342900" marR="0" lvl="0" indent="-342900" algn="l" rtl="0">
              <a:lnSpc>
                <a:spcPct val="90000"/>
              </a:lnSpc>
              <a:spcBef>
                <a:spcPts val="500"/>
              </a:spcBef>
              <a:spcAft>
                <a:spcPts val="0"/>
              </a:spcAft>
              <a:buClr>
                <a:srgbClr val="0070C0"/>
              </a:buClr>
              <a:buSzPts val="2500"/>
              <a:buFont typeface="Arial"/>
              <a:buChar char="•"/>
            </a:pPr>
            <a:r>
              <a:rPr lang="en-US" sz="2500">
                <a:solidFill>
                  <a:srgbClr val="0070C0"/>
                </a:solidFill>
                <a:latin typeface="Twentieth Century"/>
                <a:ea typeface="Twentieth Century"/>
                <a:cs typeface="Twentieth Century"/>
                <a:sym typeface="Twentieth Century"/>
              </a:rPr>
              <a:t>We have done a lot of work to improve the utilization of the cluster, and it  has worked!</a:t>
            </a:r>
            <a:endParaRPr sz="2500">
              <a:solidFill>
                <a:srgbClr val="0070C0"/>
              </a:solidFill>
              <a:latin typeface="Twentieth Century"/>
              <a:ea typeface="Twentieth Century"/>
              <a:cs typeface="Twentieth Century"/>
              <a:sym typeface="Twentieth Century"/>
            </a:endParaRPr>
          </a:p>
          <a:p>
            <a:pPr marL="342900" marR="0" lvl="0" indent="-342900" algn="l" rtl="0">
              <a:lnSpc>
                <a:spcPct val="90000"/>
              </a:lnSpc>
              <a:spcBef>
                <a:spcPts val="500"/>
              </a:spcBef>
              <a:spcAft>
                <a:spcPts val="0"/>
              </a:spcAft>
              <a:buClr>
                <a:srgbClr val="0070C0"/>
              </a:buClr>
              <a:buSzPts val="2500"/>
              <a:buFont typeface="Arial"/>
              <a:buChar char="•"/>
            </a:pPr>
            <a:r>
              <a:rPr lang="en-US" sz="2500">
                <a:solidFill>
                  <a:srgbClr val="0070C0"/>
                </a:solidFill>
                <a:latin typeface="Twentieth Century"/>
                <a:ea typeface="Twentieth Century"/>
                <a:cs typeface="Twentieth Century"/>
                <a:sym typeface="Twentieth Century"/>
              </a:rPr>
              <a:t>FUTURE: dCache over Ceph, Accounting in ELK, more improvement work of HTCondor system</a:t>
            </a:r>
            <a:endParaRPr sz="2500">
              <a:solidFill>
                <a:srgbClr val="0070C0"/>
              </a:solidFill>
              <a:latin typeface="Twentieth Century"/>
              <a:ea typeface="Twentieth Century"/>
              <a:cs typeface="Twentieth Century"/>
              <a:sym typeface="Twentieth Century"/>
            </a:endParaRPr>
          </a:p>
          <a:p>
            <a:pPr marL="342900" marR="0" lvl="0" indent="-184150" algn="l" rtl="0">
              <a:lnSpc>
                <a:spcPct val="90000"/>
              </a:lnSpc>
              <a:spcBef>
                <a:spcPts val="500"/>
              </a:spcBef>
              <a:spcAft>
                <a:spcPts val="0"/>
              </a:spcAft>
              <a:buClr>
                <a:schemeClr val="dk1"/>
              </a:buClr>
              <a:buSzPts val="2500"/>
              <a:buFont typeface="Arial"/>
              <a:buNone/>
            </a:pPr>
            <a:endParaRPr sz="2500">
              <a:solidFill>
                <a:srgbClr val="0070C0"/>
              </a:solidFill>
              <a:latin typeface="Twentieth Century"/>
              <a:ea typeface="Twentieth Century"/>
              <a:cs typeface="Twentieth Century"/>
              <a:sym typeface="Twentieth Century"/>
            </a:endParaRPr>
          </a:p>
          <a:p>
            <a:pPr marL="0" marR="0" lvl="0" indent="0" algn="ctr" rtl="0">
              <a:lnSpc>
                <a:spcPct val="90000"/>
              </a:lnSpc>
              <a:spcBef>
                <a:spcPts val="500"/>
              </a:spcBef>
              <a:spcAft>
                <a:spcPts val="0"/>
              </a:spcAft>
              <a:buClr>
                <a:srgbClr val="0070C0"/>
              </a:buClr>
              <a:buSzPts val="2500"/>
              <a:buFont typeface="Arial"/>
              <a:buNone/>
            </a:pPr>
            <a:r>
              <a:rPr lang="en-US" sz="3000" b="1">
                <a:solidFill>
                  <a:srgbClr val="45818E"/>
                </a:solidFill>
                <a:latin typeface="Twentieth Century"/>
                <a:ea typeface="Twentieth Century"/>
                <a:cs typeface="Twentieth Century"/>
                <a:sym typeface="Twentieth Century"/>
              </a:rPr>
              <a:t>Questions ?</a:t>
            </a:r>
            <a:endParaRPr sz="3000" b="1">
              <a:solidFill>
                <a:srgbClr val="45818E"/>
              </a:solidFill>
              <a:latin typeface="Twentieth Century"/>
              <a:ea typeface="Twentieth Century"/>
              <a:cs typeface="Twentieth Century"/>
              <a:sym typeface="Twentieth Century"/>
            </a:endParaRPr>
          </a:p>
        </p:txBody>
      </p:sp>
      <p:sp>
        <p:nvSpPr>
          <p:cNvPr id="266" name="Google Shape;266;p26"/>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27"/>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272" name="Google Shape;272;p27"/>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273" name="Google Shape;273;p27"/>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ElastiFlow @ AGLT2 Examples (1)</a:t>
            </a:r>
            <a:endParaRPr sz="3959"/>
          </a:p>
        </p:txBody>
      </p:sp>
      <p:pic>
        <p:nvPicPr>
          <p:cNvPr id="274" name="Google Shape;274;p27"/>
          <p:cNvPicPr preferRelativeResize="0"/>
          <p:nvPr/>
        </p:nvPicPr>
        <p:blipFill rotWithShape="1">
          <a:blip r:embed="rId3">
            <a:alphaModFix/>
          </a:blip>
          <a:srcRect/>
          <a:stretch/>
        </p:blipFill>
        <p:spPr>
          <a:xfrm>
            <a:off x="0" y="572275"/>
            <a:ext cx="9144000" cy="39989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28"/>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280" name="Google Shape;280;p28"/>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16</a:t>
            </a:fld>
            <a:endParaRPr/>
          </a:p>
        </p:txBody>
      </p:sp>
      <p:sp>
        <p:nvSpPr>
          <p:cNvPr id="281" name="Google Shape;281;p28"/>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ElastiFlow @ AGLT2 Examples (2)</a:t>
            </a:r>
            <a:endParaRPr sz="3959"/>
          </a:p>
        </p:txBody>
      </p:sp>
      <p:pic>
        <p:nvPicPr>
          <p:cNvPr id="282" name="Google Shape;282;p28"/>
          <p:cNvPicPr preferRelativeResize="0"/>
          <p:nvPr/>
        </p:nvPicPr>
        <p:blipFill rotWithShape="1">
          <a:blip r:embed="rId3">
            <a:alphaModFix/>
          </a:blip>
          <a:srcRect/>
          <a:stretch/>
        </p:blipFill>
        <p:spPr>
          <a:xfrm>
            <a:off x="0" y="627165"/>
            <a:ext cx="9144000" cy="388916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29"/>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288" name="Google Shape;288;p29"/>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17</a:t>
            </a:fld>
            <a:endParaRPr/>
          </a:p>
        </p:txBody>
      </p:sp>
      <p:sp>
        <p:nvSpPr>
          <p:cNvPr id="289" name="Google Shape;289;p29"/>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ElastiFlow @ AGLT2 Examples (3)</a:t>
            </a:r>
            <a:endParaRPr sz="3959"/>
          </a:p>
        </p:txBody>
      </p:sp>
      <p:pic>
        <p:nvPicPr>
          <p:cNvPr id="290" name="Google Shape;290;p29"/>
          <p:cNvPicPr preferRelativeResize="0"/>
          <p:nvPr/>
        </p:nvPicPr>
        <p:blipFill rotWithShape="1">
          <a:blip r:embed="rId3">
            <a:alphaModFix/>
          </a:blip>
          <a:srcRect/>
          <a:stretch/>
        </p:blipFill>
        <p:spPr>
          <a:xfrm>
            <a:off x="0" y="576469"/>
            <a:ext cx="9144000" cy="399056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30"/>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296" name="Google Shape;296;p30"/>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Near Term Plans</a:t>
            </a:r>
            <a:endParaRPr sz="3959"/>
          </a:p>
        </p:txBody>
      </p:sp>
      <p:sp>
        <p:nvSpPr>
          <p:cNvPr id="297" name="Google Shape;297;p30"/>
          <p:cNvSpPr txBox="1"/>
          <p:nvPr/>
        </p:nvSpPr>
        <p:spPr>
          <a:xfrm>
            <a:off x="304800" y="628650"/>
            <a:ext cx="8763000" cy="4160080"/>
          </a:xfrm>
          <a:prstGeom prst="rect">
            <a:avLst/>
          </a:prstGeom>
          <a:noFill/>
          <a:ln>
            <a:noFill/>
          </a:ln>
        </p:spPr>
        <p:txBody>
          <a:bodyPr spcFirstLastPara="1" wrap="square" lIns="91425" tIns="45700" rIns="91425" bIns="45700" anchor="t" anchorCtr="0">
            <a:noAutofit/>
          </a:bodyPr>
          <a:lstStyle/>
          <a:p>
            <a:pPr marL="342900" marR="0" lvl="0" indent="-342900" algn="l" rtl="0">
              <a:lnSpc>
                <a:spcPct val="80000"/>
              </a:lnSpc>
              <a:spcBef>
                <a:spcPts val="0"/>
              </a:spcBef>
              <a:spcAft>
                <a:spcPts val="0"/>
              </a:spcAft>
              <a:buClr>
                <a:srgbClr val="0070C0"/>
              </a:buClr>
              <a:buSzPts val="2500"/>
              <a:buFont typeface="Arial"/>
              <a:buChar char="•"/>
            </a:pPr>
            <a:r>
              <a:rPr lang="en-US" sz="2500">
                <a:solidFill>
                  <a:srgbClr val="0070C0"/>
                </a:solidFill>
                <a:latin typeface="Twentieth Century"/>
                <a:ea typeface="Twentieth Century"/>
                <a:cs typeface="Twentieth Century"/>
                <a:sym typeface="Twentieth Century"/>
              </a:rPr>
              <a:t>Will begin testing dCache on Ceph using AGLT2 and OSiRIS</a:t>
            </a:r>
            <a:endParaRPr/>
          </a:p>
          <a:p>
            <a:pPr marL="342900" marR="0" lvl="0" indent="-342900" algn="l" rtl="0">
              <a:lnSpc>
                <a:spcPct val="80000"/>
              </a:lnSpc>
              <a:spcBef>
                <a:spcPts val="500"/>
              </a:spcBef>
              <a:spcAft>
                <a:spcPts val="0"/>
              </a:spcAft>
              <a:buClr>
                <a:srgbClr val="0070C0"/>
              </a:buClr>
              <a:buSzPts val="2500"/>
              <a:buFont typeface="Arial"/>
              <a:buChar char="•"/>
            </a:pPr>
            <a:r>
              <a:rPr lang="en-US" sz="2500">
                <a:solidFill>
                  <a:srgbClr val="0070C0"/>
                </a:solidFill>
                <a:latin typeface="Twentieth Century"/>
                <a:ea typeface="Twentieth Century"/>
                <a:cs typeface="Twentieth Century"/>
                <a:sym typeface="Twentieth Century"/>
              </a:rPr>
              <a:t>Continue to work on the optimization of the cluster </a:t>
            </a:r>
            <a:endParaRPr sz="2500">
              <a:solidFill>
                <a:srgbClr val="0070C0"/>
              </a:solidFill>
              <a:latin typeface="Twentieth Century"/>
              <a:ea typeface="Twentieth Century"/>
              <a:cs typeface="Twentieth Century"/>
              <a:sym typeface="Twentieth Century"/>
            </a:endParaRPr>
          </a:p>
          <a:p>
            <a:pPr marL="342900" marR="0" lvl="0" indent="-342900" algn="l" rtl="0">
              <a:lnSpc>
                <a:spcPct val="80000"/>
              </a:lnSpc>
              <a:spcBef>
                <a:spcPts val="500"/>
              </a:spcBef>
              <a:spcAft>
                <a:spcPts val="0"/>
              </a:spcAft>
              <a:buClr>
                <a:srgbClr val="0070C0"/>
              </a:buClr>
              <a:buSzPts val="2500"/>
              <a:buFont typeface="Arial"/>
              <a:buChar char="•"/>
            </a:pPr>
            <a:r>
              <a:rPr lang="en-US" sz="2500">
                <a:solidFill>
                  <a:srgbClr val="0070C0"/>
                </a:solidFill>
                <a:latin typeface="Twentieth Century"/>
                <a:ea typeface="Twentieth Century"/>
                <a:cs typeface="Twentieth Century"/>
                <a:sym typeface="Twentieth Century"/>
              </a:rPr>
              <a:t>Work with Farso OS to test its performance in processing the ATLAS  jobs. </a:t>
            </a:r>
            <a:endParaRPr/>
          </a:p>
          <a:p>
            <a:pPr marL="342900" marR="0" lvl="0" indent="-342900" algn="l" rtl="0">
              <a:lnSpc>
                <a:spcPct val="80000"/>
              </a:lnSpc>
              <a:spcBef>
                <a:spcPts val="500"/>
              </a:spcBef>
              <a:spcAft>
                <a:spcPts val="0"/>
              </a:spcAft>
              <a:buClr>
                <a:srgbClr val="0070C0"/>
              </a:buClr>
              <a:buSzPts val="2500"/>
              <a:buFont typeface="Arial"/>
              <a:buChar char="•"/>
            </a:pPr>
            <a:r>
              <a:rPr lang="en-US" sz="2500">
                <a:solidFill>
                  <a:srgbClr val="0070C0"/>
                </a:solidFill>
                <a:latin typeface="Twentieth Century"/>
                <a:ea typeface="Twentieth Century"/>
                <a:cs typeface="Twentieth Century"/>
                <a:sym typeface="Twentieth Century"/>
              </a:rPr>
              <a:t>Import more accounting information (dCache, HTCondor, BOINC) to AGLT2 ELK</a:t>
            </a:r>
            <a:endParaRPr sz="2500">
              <a:solidFill>
                <a:srgbClr val="0070C0"/>
              </a:solidFill>
              <a:latin typeface="Twentieth Century"/>
              <a:ea typeface="Twentieth Century"/>
              <a:cs typeface="Twentieth Century"/>
              <a:sym typeface="Twentieth Century"/>
            </a:endParaRPr>
          </a:p>
          <a:p>
            <a:pPr marL="0" marR="0" lvl="0" indent="0" algn="l" rtl="0">
              <a:spcBef>
                <a:spcPts val="1200"/>
              </a:spcBef>
              <a:spcAft>
                <a:spcPts val="0"/>
              </a:spcAft>
              <a:buClr>
                <a:schemeClr val="dk1"/>
              </a:buClr>
              <a:buSzPts val="6000"/>
              <a:buFont typeface="Arial"/>
              <a:buNone/>
            </a:pPr>
            <a:endParaRPr sz="6000">
              <a:solidFill>
                <a:srgbClr val="7030A0"/>
              </a:solidFill>
              <a:latin typeface="Calibri"/>
              <a:ea typeface="Calibri"/>
              <a:cs typeface="Calibri"/>
              <a:sym typeface="Calibri"/>
            </a:endParaRPr>
          </a:p>
          <a:p>
            <a:pPr marL="0" marR="0" lvl="0" indent="0" algn="l" rtl="0">
              <a:spcBef>
                <a:spcPts val="480"/>
              </a:spcBef>
              <a:spcAft>
                <a:spcPts val="0"/>
              </a:spcAft>
              <a:buClr>
                <a:schemeClr val="dk1"/>
              </a:buClr>
              <a:buSzPts val="2400"/>
              <a:buFont typeface="Arial"/>
              <a:buNone/>
            </a:pPr>
            <a:endParaRPr sz="2400">
              <a:solidFill>
                <a:srgbClr val="7030A0"/>
              </a:solidFill>
              <a:latin typeface="Calibri"/>
              <a:ea typeface="Calibri"/>
              <a:cs typeface="Calibri"/>
              <a:sym typeface="Calibri"/>
            </a:endParaRPr>
          </a:p>
        </p:txBody>
      </p:sp>
      <p:sp>
        <p:nvSpPr>
          <p:cNvPr id="298" name="Google Shape;298;p30"/>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1"/>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304" name="Google Shape;304;p31"/>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AGLT2 Monitoring</a:t>
            </a:r>
            <a:endParaRPr sz="3959"/>
          </a:p>
        </p:txBody>
      </p:sp>
      <p:sp>
        <p:nvSpPr>
          <p:cNvPr id="305" name="Google Shape;305;p31"/>
          <p:cNvSpPr txBox="1"/>
          <p:nvPr/>
        </p:nvSpPr>
        <p:spPr>
          <a:xfrm>
            <a:off x="152400" y="694075"/>
            <a:ext cx="5791200" cy="409342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AGLT2 has a number of monitoring components in use</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As shown before we have:</a:t>
            </a:r>
            <a:endParaRPr/>
          </a:p>
          <a:p>
            <a:pPr marL="457200" marR="0" lvl="0" indent="-457200" algn="l" rtl="0">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Customized “summary” page	</a:t>
            </a:r>
            <a:r>
              <a:rPr lang="en-US" sz="2000" b="1">
                <a:solidFill>
                  <a:srgbClr val="00B050"/>
                </a:solidFill>
                <a:latin typeface="Calibri"/>
                <a:ea typeface="Calibri"/>
                <a:cs typeface="Calibri"/>
                <a:sym typeface="Calibri"/>
              </a:rPr>
              <a:t>-------&gt;</a:t>
            </a:r>
            <a:endParaRPr/>
          </a:p>
          <a:p>
            <a:pPr marL="457200" marR="0" lvl="0" indent="-457200" algn="l" rtl="0">
              <a:spcBef>
                <a:spcPts val="0"/>
              </a:spcBef>
              <a:spcAft>
                <a:spcPts val="0"/>
              </a:spcAft>
              <a:buClr>
                <a:schemeClr val="dk1"/>
              </a:buClr>
              <a:buSzPts val="2000"/>
              <a:buFont typeface="Arial"/>
              <a:buChar char="•"/>
            </a:pPr>
            <a:r>
              <a:rPr lang="en-US" sz="2000" b="1">
                <a:solidFill>
                  <a:schemeClr val="dk1"/>
                </a:solidFill>
                <a:latin typeface="Calibri"/>
                <a:ea typeface="Calibri"/>
                <a:cs typeface="Calibri"/>
                <a:sym typeface="Calibri"/>
              </a:rPr>
              <a:t>OMD</a:t>
            </a:r>
            <a:r>
              <a:rPr lang="en-US" sz="2000">
                <a:solidFill>
                  <a:schemeClr val="dk1"/>
                </a:solidFill>
                <a:latin typeface="Calibri"/>
                <a:ea typeface="Calibri"/>
                <a:cs typeface="Calibri"/>
                <a:sym typeface="Calibri"/>
              </a:rPr>
              <a:t> (</a:t>
            </a:r>
            <a:r>
              <a:rPr lang="en-US" sz="2000" b="1">
                <a:solidFill>
                  <a:schemeClr val="dk1"/>
                </a:solidFill>
                <a:latin typeface="Calibri"/>
                <a:ea typeface="Calibri"/>
                <a:cs typeface="Calibri"/>
                <a:sym typeface="Calibri"/>
              </a:rPr>
              <a:t>O</a:t>
            </a:r>
            <a:r>
              <a:rPr lang="en-US" sz="2000">
                <a:solidFill>
                  <a:schemeClr val="dk1"/>
                </a:solidFill>
                <a:latin typeface="Calibri"/>
                <a:ea typeface="Calibri"/>
                <a:cs typeface="Calibri"/>
                <a:sym typeface="Calibri"/>
              </a:rPr>
              <a:t>pen </a:t>
            </a:r>
            <a:r>
              <a:rPr lang="en-US" sz="2000" b="1">
                <a:solidFill>
                  <a:schemeClr val="dk1"/>
                </a:solidFill>
                <a:latin typeface="Calibri"/>
                <a:ea typeface="Calibri"/>
                <a:cs typeface="Calibri"/>
                <a:sym typeface="Calibri"/>
              </a:rPr>
              <a:t>M</a:t>
            </a:r>
            <a:r>
              <a:rPr lang="en-US" sz="2000">
                <a:solidFill>
                  <a:schemeClr val="dk1"/>
                </a:solidFill>
                <a:latin typeface="Calibri"/>
                <a:ea typeface="Calibri"/>
                <a:cs typeface="Calibri"/>
                <a:sym typeface="Calibri"/>
              </a:rPr>
              <a:t>onitoring </a:t>
            </a:r>
            <a:r>
              <a:rPr lang="en-US" sz="2000" b="1">
                <a:solidFill>
                  <a:schemeClr val="dk1"/>
                </a:solidFill>
                <a:latin typeface="Calibri"/>
                <a:ea typeface="Calibri"/>
                <a:cs typeface="Calibri"/>
                <a:sym typeface="Calibri"/>
              </a:rPr>
              <a:t>D</a:t>
            </a:r>
            <a:r>
              <a:rPr lang="en-US" sz="2000">
                <a:solidFill>
                  <a:schemeClr val="dk1"/>
                </a:solidFill>
                <a:latin typeface="Calibri"/>
                <a:ea typeface="Calibri"/>
                <a:cs typeface="Calibri"/>
                <a:sym typeface="Calibri"/>
              </a:rPr>
              <a:t>istribution) at both UM/MSU</a:t>
            </a:r>
            <a:endParaRPr/>
          </a:p>
          <a:p>
            <a:pPr marL="457200" marR="0" lvl="0" indent="-457200" algn="l" rtl="0">
              <a:spcBef>
                <a:spcPts val="0"/>
              </a:spcBef>
              <a:spcAft>
                <a:spcPts val="0"/>
              </a:spcAft>
              <a:buClr>
                <a:srgbClr val="00B050"/>
              </a:buClr>
              <a:buSzPts val="2000"/>
              <a:buFont typeface="Arial"/>
              <a:buChar char="•"/>
            </a:pPr>
            <a:r>
              <a:rPr lang="en-US" sz="2000">
                <a:solidFill>
                  <a:srgbClr val="00B050"/>
                </a:solidFill>
                <a:latin typeface="Calibri"/>
                <a:ea typeface="Calibri"/>
                <a:cs typeface="Calibri"/>
                <a:sym typeface="Calibri"/>
              </a:rPr>
              <a:t>Ganglia</a:t>
            </a:r>
            <a:endParaRPr/>
          </a:p>
          <a:p>
            <a:pPr marL="457200" marR="0" lvl="0" indent="-457200" algn="l" rtl="0">
              <a:spcBef>
                <a:spcPts val="0"/>
              </a:spcBef>
              <a:spcAft>
                <a:spcPts val="0"/>
              </a:spcAft>
              <a:buClr>
                <a:srgbClr val="0070C0"/>
              </a:buClr>
              <a:buSzPts val="2000"/>
              <a:buFont typeface="Arial"/>
              <a:buChar char="•"/>
            </a:pPr>
            <a:r>
              <a:rPr lang="en-US" sz="2000">
                <a:solidFill>
                  <a:srgbClr val="0070C0"/>
                </a:solidFill>
                <a:latin typeface="Calibri"/>
                <a:ea typeface="Calibri"/>
                <a:cs typeface="Calibri"/>
                <a:sym typeface="Calibri"/>
              </a:rPr>
              <a:t>Central syslog via ELK: Elasticsearch, Logstash, Kibana</a:t>
            </a:r>
            <a:endParaRPr sz="2000">
              <a:solidFill>
                <a:srgbClr val="0070C0"/>
              </a:solidFill>
              <a:latin typeface="Calibri"/>
              <a:ea typeface="Calibri"/>
              <a:cs typeface="Calibri"/>
              <a:sym typeface="Calibri"/>
            </a:endParaRPr>
          </a:p>
          <a:p>
            <a:pPr marL="457200" marR="0" lvl="0" indent="-457200" algn="l" rtl="0">
              <a:spcBef>
                <a:spcPts val="0"/>
              </a:spcBef>
              <a:spcAft>
                <a:spcPts val="0"/>
              </a:spcAft>
              <a:buClr>
                <a:srgbClr val="C00000"/>
              </a:buClr>
              <a:buSzPts val="2000"/>
              <a:buFont typeface="Arial"/>
              <a:buChar char="•"/>
            </a:pPr>
            <a:r>
              <a:rPr lang="en-US" sz="2000">
                <a:solidFill>
                  <a:srgbClr val="C00000"/>
                </a:solidFill>
                <a:latin typeface="Calibri"/>
                <a:ea typeface="Calibri"/>
                <a:cs typeface="Calibri"/>
                <a:sym typeface="Calibri"/>
              </a:rPr>
              <a:t>SRMwatch</a:t>
            </a:r>
            <a:r>
              <a:rPr lang="en-US" sz="2000">
                <a:solidFill>
                  <a:schemeClr val="dk1"/>
                </a:solidFill>
                <a:latin typeface="Calibri"/>
                <a:ea typeface="Calibri"/>
                <a:cs typeface="Calibri"/>
                <a:sym typeface="Calibri"/>
              </a:rPr>
              <a:t> to track dCache SRM status</a:t>
            </a:r>
            <a:endParaRPr/>
          </a:p>
          <a:p>
            <a:pPr marL="457200" marR="0" lvl="0" indent="-457200" algn="l" rtl="0">
              <a:spcBef>
                <a:spcPts val="0"/>
              </a:spcBef>
              <a:spcAft>
                <a:spcPts val="0"/>
              </a:spcAft>
              <a:buClr>
                <a:srgbClr val="7030A0"/>
              </a:buClr>
              <a:buSzPts val="2000"/>
              <a:buFont typeface="Arial"/>
              <a:buChar char="•"/>
            </a:pPr>
            <a:r>
              <a:rPr lang="en-US" sz="2000">
                <a:solidFill>
                  <a:srgbClr val="7030A0"/>
                </a:solidFill>
                <a:latin typeface="Calibri"/>
                <a:ea typeface="Calibri"/>
                <a:cs typeface="Calibri"/>
                <a:sym typeface="Calibri"/>
              </a:rPr>
              <a:t>GLPI</a:t>
            </a:r>
            <a:r>
              <a:rPr lang="en-US" sz="2000">
                <a:solidFill>
                  <a:schemeClr val="dk1"/>
                </a:solidFill>
                <a:latin typeface="Calibri"/>
                <a:ea typeface="Calibri"/>
                <a:cs typeface="Calibri"/>
                <a:sym typeface="Calibri"/>
              </a:rPr>
              <a:t> to track tickets (with FusionInventory)</a:t>
            </a:r>
            <a:endParaRPr/>
          </a:p>
          <a:p>
            <a:pPr marL="457200" marR="0" lvl="0" indent="-330200" algn="l" rtl="0">
              <a:spcBef>
                <a:spcPts val="0"/>
              </a:spcBef>
              <a:spcAft>
                <a:spcPts val="0"/>
              </a:spcAft>
              <a:buClr>
                <a:schemeClr val="dk1"/>
              </a:buClr>
              <a:buSzPts val="2000"/>
              <a:buFont typeface="Arial"/>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We find this set of tools indispensable for proactively finding problems and diagnosing issues.</a:t>
            </a:r>
            <a:endParaRPr/>
          </a:p>
        </p:txBody>
      </p:sp>
      <p:sp>
        <p:nvSpPr>
          <p:cNvPr id="306" name="Google Shape;306;p31"/>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19</a:t>
            </a:fld>
            <a:endParaRPr/>
          </a:p>
        </p:txBody>
      </p:sp>
      <p:pic>
        <p:nvPicPr>
          <p:cNvPr id="307" name="Google Shape;307;p31"/>
          <p:cNvPicPr preferRelativeResize="0"/>
          <p:nvPr/>
        </p:nvPicPr>
        <p:blipFill rotWithShape="1">
          <a:blip r:embed="rId3">
            <a:alphaModFix/>
          </a:blip>
          <a:srcRect/>
          <a:stretch/>
        </p:blipFill>
        <p:spPr>
          <a:xfrm>
            <a:off x="5943600" y="590550"/>
            <a:ext cx="2737077" cy="411296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4"/>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100" name="Google Shape;100;p14"/>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AGLT2 Overview</a:t>
            </a:r>
            <a:endParaRPr sz="3959"/>
          </a:p>
        </p:txBody>
      </p:sp>
      <p:sp>
        <p:nvSpPr>
          <p:cNvPr id="101" name="Google Shape;101;p14"/>
          <p:cNvSpPr txBox="1"/>
          <p:nvPr/>
        </p:nvSpPr>
        <p:spPr>
          <a:xfrm>
            <a:off x="164892" y="838508"/>
            <a:ext cx="8534400" cy="646331"/>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AGLT2(ATLAS Great Lake Tier-2) is a distributed LHC Tier-2 for ATLAS spanning between UM(University of Michigan)and MSU(Michigan State University). </a:t>
            </a:r>
            <a:endParaRPr sz="1800" b="0" i="0" u="none" strike="noStrike" cap="none">
              <a:solidFill>
                <a:srgbClr val="17365D"/>
              </a:solidFill>
              <a:latin typeface="Twentieth Century"/>
              <a:ea typeface="Twentieth Century"/>
              <a:cs typeface="Twentieth Century"/>
              <a:sym typeface="Twentieth Century"/>
            </a:endParaRPr>
          </a:p>
        </p:txBody>
      </p:sp>
      <p:sp>
        <p:nvSpPr>
          <p:cNvPr id="102" name="Google Shape;102;p14"/>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03" name="Google Shape;103;p14"/>
          <p:cNvPicPr preferRelativeResize="0"/>
          <p:nvPr/>
        </p:nvPicPr>
        <p:blipFill rotWithShape="1">
          <a:blip r:embed="rId3">
            <a:alphaModFix/>
          </a:blip>
          <a:srcRect/>
          <a:stretch/>
        </p:blipFill>
        <p:spPr>
          <a:xfrm>
            <a:off x="4330908" y="1724826"/>
            <a:ext cx="4241605" cy="2795473"/>
          </a:xfrm>
          <a:prstGeom prst="rect">
            <a:avLst/>
          </a:prstGeom>
          <a:noFill/>
          <a:ln>
            <a:noFill/>
          </a:ln>
        </p:spPr>
      </p:pic>
      <p:sp>
        <p:nvSpPr>
          <p:cNvPr id="104" name="Google Shape;104;p14"/>
          <p:cNvSpPr txBox="1"/>
          <p:nvPr/>
        </p:nvSpPr>
        <p:spPr>
          <a:xfrm>
            <a:off x="304800" y="1484839"/>
            <a:ext cx="3886200" cy="3416320"/>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What VO(s) we serve?</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ATLAS Tier2/Tier3</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OSG (ligo, uscms, glow etc.)</a:t>
            </a:r>
            <a:endParaRPr/>
          </a:p>
          <a:p>
            <a:pPr marL="285750" marR="0" lvl="0"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Resource contribution: </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UM Tier3: 10%</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UM Tier2: 45%</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MSU Tier2: 45%</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MSU Tier3 </a:t>
            </a:r>
            <a:r>
              <a:rPr lang="en-US" sz="1800" b="0" i="0" u="none" strike="noStrike" cap="none">
                <a:solidFill>
                  <a:srgbClr val="CC4125"/>
                </a:solidFill>
                <a:latin typeface="Twentieth Century"/>
                <a:ea typeface="Twentieth Century"/>
                <a:cs typeface="Twentieth Century"/>
                <a:sym typeface="Twentieth Century"/>
              </a:rPr>
              <a:t>is not </a:t>
            </a:r>
            <a:r>
              <a:rPr lang="en-US" sz="1800" b="0" i="0" u="none" strike="noStrike" cap="none">
                <a:solidFill>
                  <a:srgbClr val="17365D"/>
                </a:solidFill>
                <a:latin typeface="Twentieth Century"/>
                <a:ea typeface="Twentieth Century"/>
                <a:cs typeface="Twentieth Century"/>
                <a:sym typeface="Twentieth Century"/>
              </a:rPr>
              <a:t>part of AGLT2</a:t>
            </a:r>
            <a:endParaRPr/>
          </a:p>
          <a:p>
            <a:pPr marL="285750" marR="0" lvl="0"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Resource Usage:</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Over 98% are constantly used by ATLAS Tier2 jobs</a:t>
            </a:r>
            <a:endParaRPr/>
          </a:p>
          <a:p>
            <a:pPr marL="285750" marR="0" lvl="0" indent="-171450" algn="l" rtl="0">
              <a:spcBef>
                <a:spcPts val="0"/>
              </a:spcBef>
              <a:spcAft>
                <a:spcPts val="0"/>
              </a:spcAft>
              <a:buClr>
                <a:schemeClr val="dk1"/>
              </a:buClr>
              <a:buSzPts val="1800"/>
              <a:buFont typeface="Calibri"/>
              <a:buNone/>
            </a:pPr>
            <a:endParaRPr sz="1800" b="0" i="0" u="none" strike="noStrike" cap="none">
              <a:solidFill>
                <a:srgbClr val="17365D"/>
              </a:solidFill>
              <a:latin typeface="Twentieth Century"/>
              <a:ea typeface="Twentieth Century"/>
              <a:cs typeface="Twentieth Century"/>
              <a:sym typeface="Twentieth Century"/>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32"/>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313" name="Google Shape;313;p32"/>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20</a:t>
            </a:fld>
            <a:endParaRPr/>
          </a:p>
        </p:txBody>
      </p:sp>
      <p:sp>
        <p:nvSpPr>
          <p:cNvPr id="314" name="Google Shape;314;p32"/>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VMware Update</a:t>
            </a:r>
            <a:endParaRPr sz="3959"/>
          </a:p>
        </p:txBody>
      </p:sp>
      <p:pic>
        <p:nvPicPr>
          <p:cNvPr id="315" name="Google Shape;315;p32"/>
          <p:cNvPicPr preferRelativeResize="0"/>
          <p:nvPr/>
        </p:nvPicPr>
        <p:blipFill rotWithShape="1">
          <a:blip r:embed="rId3">
            <a:alphaModFix/>
          </a:blip>
          <a:srcRect/>
          <a:stretch/>
        </p:blipFill>
        <p:spPr>
          <a:xfrm>
            <a:off x="38027" y="1089636"/>
            <a:ext cx="9067946" cy="296422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110" name="Google Shape;110;p15"/>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AGLT2 Network</a:t>
            </a:r>
            <a:endParaRPr sz="3959"/>
          </a:p>
        </p:txBody>
      </p:sp>
      <p:sp>
        <p:nvSpPr>
          <p:cNvPr id="111" name="Google Shape;111;p15"/>
          <p:cNvSpPr txBox="1"/>
          <p:nvPr/>
        </p:nvSpPr>
        <p:spPr>
          <a:xfrm>
            <a:off x="152550" y="763425"/>
            <a:ext cx="8534400" cy="1428300"/>
          </a:xfrm>
          <a:prstGeom prst="rect">
            <a:avLst/>
          </a:prstGeom>
          <a:noFill/>
          <a:ln>
            <a:noFill/>
          </a:ln>
        </p:spPr>
        <p:txBody>
          <a:bodyPr spcFirstLastPara="1" wrap="square" lIns="91425" tIns="45700" rIns="91425" bIns="45700" anchor="t" anchorCtr="0">
            <a:noAutofit/>
          </a:bodyPr>
          <a:lstStyle/>
          <a:p>
            <a:pPr marL="285750" marR="0" lvl="0" indent="-298450" algn="l" rtl="0">
              <a:spcBef>
                <a:spcPts val="0"/>
              </a:spcBef>
              <a:spcAft>
                <a:spcPts val="0"/>
              </a:spcAft>
              <a:buClr>
                <a:srgbClr val="17365D"/>
              </a:buClr>
              <a:buSzPts val="2000"/>
              <a:buFont typeface="Twentieth Century"/>
              <a:buChar char="•"/>
            </a:pPr>
            <a:r>
              <a:rPr lang="en-US" sz="2000" b="0" i="0" u="none" strike="noStrike" cap="none">
                <a:solidFill>
                  <a:srgbClr val="17365D"/>
                </a:solidFill>
                <a:latin typeface="Twentieth Century"/>
                <a:ea typeface="Twentieth Century"/>
                <a:cs typeface="Twentieth Century"/>
                <a:sym typeface="Twentieth Century"/>
              </a:rPr>
              <a:t>internal ports </a:t>
            </a:r>
            <a:endParaRPr sz="2000" b="0" i="0" u="none" strike="noStrike" cap="none">
              <a:solidFill>
                <a:srgbClr val="17365D"/>
              </a:solidFill>
              <a:latin typeface="Twentieth Century"/>
              <a:ea typeface="Twentieth Century"/>
              <a:cs typeface="Twentieth Century"/>
              <a:sym typeface="Twentieth Century"/>
            </a:endParaRPr>
          </a:p>
          <a:p>
            <a:pPr marL="742950" marR="0" lvl="1" indent="-298450" algn="l" rtl="0">
              <a:spcBef>
                <a:spcPts val="0"/>
              </a:spcBef>
              <a:spcAft>
                <a:spcPts val="0"/>
              </a:spcAft>
              <a:buClr>
                <a:srgbClr val="17365D"/>
              </a:buClr>
              <a:buSzPts val="2000"/>
              <a:buFont typeface="Twentieth Century"/>
              <a:buChar char="•"/>
            </a:pPr>
            <a:r>
              <a:rPr lang="en-US" sz="2000" b="0" i="0" u="none" strike="noStrike" cap="none">
                <a:solidFill>
                  <a:srgbClr val="17365D"/>
                </a:solidFill>
                <a:latin typeface="Twentieth Century"/>
                <a:ea typeface="Twentieth Century"/>
                <a:cs typeface="Twentieth Century"/>
                <a:sym typeface="Twentieth Century"/>
              </a:rPr>
              <a:t>10Gb (lots of),   40Gb x 20, 100G/40G x 32  or 50G/20G x 64</a:t>
            </a:r>
            <a:endParaRPr sz="2000"/>
          </a:p>
          <a:p>
            <a:pPr marL="285750" marR="0" lvl="0" indent="-298450" algn="l" rtl="0">
              <a:spcBef>
                <a:spcPts val="0"/>
              </a:spcBef>
              <a:spcAft>
                <a:spcPts val="0"/>
              </a:spcAft>
              <a:buClr>
                <a:srgbClr val="17365D"/>
              </a:buClr>
              <a:buSzPts val="2000"/>
              <a:buFont typeface="Twentieth Century"/>
              <a:buChar char="•"/>
            </a:pPr>
            <a:r>
              <a:rPr lang="en-US" sz="2000" b="0" i="0" u="none" strike="noStrike" cap="none">
                <a:solidFill>
                  <a:srgbClr val="17365D"/>
                </a:solidFill>
                <a:latin typeface="Twentieth Century"/>
                <a:ea typeface="Twentieth Century"/>
                <a:cs typeface="Twentieth Century"/>
                <a:sym typeface="Twentieth Century"/>
              </a:rPr>
              <a:t>Bond (LACP) for all nodes, storage nodes have dual stack links. </a:t>
            </a:r>
            <a:endParaRPr sz="2000"/>
          </a:p>
          <a:p>
            <a:pPr marL="285750" marR="0" lvl="0" indent="-298450" algn="l" rtl="0">
              <a:spcBef>
                <a:spcPts val="0"/>
              </a:spcBef>
              <a:spcAft>
                <a:spcPts val="0"/>
              </a:spcAft>
              <a:buClr>
                <a:srgbClr val="17365D"/>
              </a:buClr>
              <a:buSzPts val="2000"/>
              <a:buFont typeface="Twentieth Century"/>
              <a:buChar char="•"/>
            </a:pPr>
            <a:r>
              <a:rPr lang="en-US" sz="2000" b="0" i="0" u="none" strike="noStrike" cap="none">
                <a:solidFill>
                  <a:srgbClr val="17365D"/>
                </a:solidFill>
                <a:latin typeface="Twentieth Century"/>
                <a:ea typeface="Twentieth Century"/>
                <a:cs typeface="Twentieth Century"/>
                <a:sym typeface="Twentieth Century"/>
              </a:rPr>
              <a:t>Different Vlans for management (IDRAC), private IP, public IP etc.</a:t>
            </a:r>
            <a:endParaRPr sz="2000" b="0" i="0" u="none" strike="noStrike" cap="none">
              <a:solidFill>
                <a:srgbClr val="17365D"/>
              </a:solidFill>
              <a:latin typeface="Twentieth Century"/>
              <a:ea typeface="Twentieth Century"/>
              <a:cs typeface="Twentieth Century"/>
              <a:sym typeface="Twentieth Century"/>
            </a:endParaRPr>
          </a:p>
        </p:txBody>
      </p:sp>
      <p:sp>
        <p:nvSpPr>
          <p:cNvPr id="112" name="Google Shape;112;p15"/>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grpSp>
        <p:nvGrpSpPr>
          <p:cNvPr id="113" name="Google Shape;113;p15"/>
          <p:cNvGrpSpPr/>
          <p:nvPr/>
        </p:nvGrpSpPr>
        <p:grpSpPr>
          <a:xfrm>
            <a:off x="194898" y="2585609"/>
            <a:ext cx="4498782" cy="2090430"/>
            <a:chOff x="1942718" y="2620631"/>
            <a:chExt cx="4498782" cy="2090430"/>
          </a:xfrm>
        </p:grpSpPr>
        <p:sp>
          <p:nvSpPr>
            <p:cNvPr id="114" name="Google Shape;114;p15"/>
            <p:cNvSpPr/>
            <p:nvPr/>
          </p:nvSpPr>
          <p:spPr>
            <a:xfrm>
              <a:off x="3182348" y="3890835"/>
              <a:ext cx="932452" cy="640958"/>
            </a:xfrm>
            <a:prstGeom prst="roundRect">
              <a:avLst>
                <a:gd name="adj" fmla="val 16667"/>
              </a:avLst>
            </a:prstGeom>
            <a:solidFill>
              <a:srgbClr val="C5D8F1"/>
            </a:solidFill>
            <a:ln w="25400" cap="flat" cmpd="sng">
              <a:solidFill>
                <a:srgbClr val="F2F2F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i="0" u="none" strike="noStrike" cap="none">
                  <a:solidFill>
                    <a:srgbClr val="00B050"/>
                  </a:solidFill>
                  <a:latin typeface="Calibri"/>
                  <a:ea typeface="Calibri"/>
                  <a:cs typeface="Calibri"/>
                  <a:sym typeface="Calibri"/>
                </a:rPr>
                <a:t>AGLT2 UM</a:t>
              </a:r>
              <a:endParaRPr sz="1400" b="1" i="0" u="none" strike="noStrike" cap="none">
                <a:solidFill>
                  <a:srgbClr val="00B050"/>
                </a:solidFill>
                <a:latin typeface="Calibri"/>
                <a:ea typeface="Calibri"/>
                <a:cs typeface="Calibri"/>
                <a:sym typeface="Calibri"/>
              </a:endParaRPr>
            </a:p>
          </p:txBody>
        </p:sp>
        <p:sp>
          <p:nvSpPr>
            <p:cNvPr id="115" name="Google Shape;115;p15"/>
            <p:cNvSpPr/>
            <p:nvPr/>
          </p:nvSpPr>
          <p:spPr>
            <a:xfrm>
              <a:off x="2362200" y="2690505"/>
              <a:ext cx="914400" cy="587951"/>
            </a:xfrm>
            <a:prstGeom prst="roundRect">
              <a:avLst>
                <a:gd name="adj" fmla="val 16667"/>
              </a:avLst>
            </a:prstGeom>
            <a:solidFill>
              <a:srgbClr val="C5D8F1"/>
            </a:solidFill>
            <a:ln w="25400" cap="flat" cmpd="sng">
              <a:solidFill>
                <a:srgbClr val="F2F2F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i="0" u="none" strike="noStrike" cap="none">
                  <a:solidFill>
                    <a:srgbClr val="00B050"/>
                  </a:solidFill>
                  <a:latin typeface="Calibri"/>
                  <a:ea typeface="Calibri"/>
                  <a:cs typeface="Calibri"/>
                  <a:sym typeface="Calibri"/>
                </a:rPr>
                <a:t>AGLT2 MSU</a:t>
              </a:r>
              <a:endParaRPr sz="1400" b="1" i="0" u="none" strike="noStrike" cap="none">
                <a:solidFill>
                  <a:srgbClr val="00B050"/>
                </a:solidFill>
                <a:latin typeface="Calibri"/>
                <a:ea typeface="Calibri"/>
                <a:cs typeface="Calibri"/>
                <a:sym typeface="Calibri"/>
              </a:endParaRPr>
            </a:p>
          </p:txBody>
        </p:sp>
        <p:sp>
          <p:nvSpPr>
            <p:cNvPr id="116" name="Google Shape;116;p15"/>
            <p:cNvSpPr/>
            <p:nvPr/>
          </p:nvSpPr>
          <p:spPr>
            <a:xfrm>
              <a:off x="5146100" y="2690505"/>
              <a:ext cx="1295400" cy="628200"/>
            </a:xfrm>
            <a:prstGeom prst="roundRect">
              <a:avLst>
                <a:gd name="adj" fmla="val 16667"/>
              </a:avLst>
            </a:prstGeom>
            <a:solidFill>
              <a:srgbClr val="E5B8B7"/>
            </a:solidFill>
            <a:ln w="25400" cap="flat" cmpd="sng">
              <a:solidFill>
                <a:srgbClr val="F2F2F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i="0" u="none" strike="noStrike" cap="none">
                  <a:solidFill>
                    <a:srgbClr val="00B050"/>
                  </a:solidFill>
                  <a:latin typeface="Calibri"/>
                  <a:ea typeface="Calibri"/>
                  <a:cs typeface="Calibri"/>
                  <a:sym typeface="Calibri"/>
                </a:rPr>
                <a:t>WAN (Chicago)</a:t>
              </a:r>
              <a:endParaRPr sz="1400" b="1" i="0" u="none" strike="noStrike" cap="none">
                <a:solidFill>
                  <a:srgbClr val="00B050"/>
                </a:solidFill>
                <a:latin typeface="Calibri"/>
                <a:ea typeface="Calibri"/>
                <a:cs typeface="Calibri"/>
                <a:sym typeface="Calibri"/>
              </a:endParaRPr>
            </a:p>
          </p:txBody>
        </p:sp>
        <p:cxnSp>
          <p:nvCxnSpPr>
            <p:cNvPr id="117" name="Google Shape;117;p15"/>
            <p:cNvCxnSpPr>
              <a:stCxn id="114" idx="3"/>
            </p:cNvCxnSpPr>
            <p:nvPr/>
          </p:nvCxnSpPr>
          <p:spPr>
            <a:xfrm rot="10800000" flipH="1">
              <a:off x="4114800" y="3205114"/>
              <a:ext cx="1033800" cy="1006200"/>
            </a:xfrm>
            <a:prstGeom prst="curvedConnector3">
              <a:avLst>
                <a:gd name="adj1" fmla="val 50000"/>
              </a:avLst>
            </a:prstGeom>
            <a:noFill/>
            <a:ln w="50800" cap="flat" cmpd="sng">
              <a:solidFill>
                <a:schemeClr val="accent1"/>
              </a:solidFill>
              <a:prstDash val="solid"/>
              <a:round/>
              <a:headEnd type="none" w="sm" len="sm"/>
              <a:tailEnd type="none" w="sm" len="sm"/>
            </a:ln>
            <a:effectLst>
              <a:outerShdw blurRad="40000" dist="23000" dir="5400000" rotWithShape="0">
                <a:srgbClr val="000000">
                  <a:alpha val="34901"/>
                </a:srgbClr>
              </a:outerShdw>
            </a:effectLst>
          </p:spPr>
        </p:cxnSp>
        <p:sp>
          <p:nvSpPr>
            <p:cNvPr id="118" name="Google Shape;118;p15"/>
            <p:cNvSpPr/>
            <p:nvPr/>
          </p:nvSpPr>
          <p:spPr>
            <a:xfrm>
              <a:off x="4638368" y="3510743"/>
              <a:ext cx="838200" cy="25561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B0F0"/>
                  </a:solidFill>
                  <a:latin typeface="Calibri"/>
                  <a:ea typeface="Calibri"/>
                  <a:cs typeface="Calibri"/>
                  <a:sym typeface="Calibri"/>
                </a:rPr>
                <a:t>100G</a:t>
              </a:r>
              <a:endParaRPr sz="1800" b="0" i="0" u="none" strike="noStrike" cap="none">
                <a:solidFill>
                  <a:srgbClr val="00B0F0"/>
                </a:solidFill>
                <a:latin typeface="Calibri"/>
                <a:ea typeface="Calibri"/>
                <a:cs typeface="Calibri"/>
                <a:sym typeface="Calibri"/>
              </a:endParaRPr>
            </a:p>
          </p:txBody>
        </p:sp>
        <p:cxnSp>
          <p:nvCxnSpPr>
            <p:cNvPr id="119" name="Google Shape;119;p15"/>
            <p:cNvCxnSpPr/>
            <p:nvPr/>
          </p:nvCxnSpPr>
          <p:spPr>
            <a:xfrm>
              <a:off x="3257213" y="2858730"/>
              <a:ext cx="1869600" cy="20100"/>
            </a:xfrm>
            <a:prstGeom prst="curvedConnector3">
              <a:avLst>
                <a:gd name="adj1" fmla="val 50000"/>
              </a:avLst>
            </a:prstGeom>
            <a:noFill/>
            <a:ln w="19050" cap="flat" cmpd="sng">
              <a:solidFill>
                <a:srgbClr val="4A7DBA"/>
              </a:solidFill>
              <a:prstDash val="solid"/>
              <a:round/>
              <a:headEnd type="none" w="sm" len="sm"/>
              <a:tailEnd type="none" w="sm" len="sm"/>
            </a:ln>
          </p:spPr>
        </p:cxnSp>
        <p:sp>
          <p:nvSpPr>
            <p:cNvPr id="120" name="Google Shape;120;p15"/>
            <p:cNvSpPr/>
            <p:nvPr/>
          </p:nvSpPr>
          <p:spPr>
            <a:xfrm>
              <a:off x="3657600" y="2620631"/>
              <a:ext cx="838200" cy="2556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B0F0"/>
                  </a:solidFill>
                  <a:latin typeface="Calibri"/>
                  <a:ea typeface="Calibri"/>
                  <a:cs typeface="Calibri"/>
                  <a:sym typeface="Calibri"/>
                </a:rPr>
                <a:t>10G</a:t>
              </a:r>
              <a:endParaRPr sz="1800" b="0" i="0" u="none" strike="noStrike" cap="none">
                <a:solidFill>
                  <a:srgbClr val="00B0F0"/>
                </a:solidFill>
                <a:latin typeface="Calibri"/>
                <a:ea typeface="Calibri"/>
                <a:cs typeface="Calibri"/>
                <a:sym typeface="Calibri"/>
              </a:endParaRPr>
            </a:p>
          </p:txBody>
        </p:sp>
        <p:cxnSp>
          <p:nvCxnSpPr>
            <p:cNvPr id="121" name="Google Shape;121;p15"/>
            <p:cNvCxnSpPr>
              <a:endCxn id="116" idx="1"/>
            </p:cNvCxnSpPr>
            <p:nvPr/>
          </p:nvCxnSpPr>
          <p:spPr>
            <a:xfrm rot="10800000" flipH="1">
              <a:off x="3279200" y="3004605"/>
              <a:ext cx="1866900" cy="111900"/>
            </a:xfrm>
            <a:prstGeom prst="curvedConnector3">
              <a:avLst>
                <a:gd name="adj1" fmla="val 50000"/>
              </a:avLst>
            </a:prstGeom>
            <a:noFill/>
            <a:ln w="25400" cap="flat" cmpd="sng">
              <a:solidFill>
                <a:srgbClr val="938953"/>
              </a:solidFill>
              <a:prstDash val="solid"/>
              <a:round/>
              <a:headEnd type="none" w="sm" len="sm"/>
              <a:tailEnd type="none" w="sm" len="sm"/>
            </a:ln>
            <a:effectLst>
              <a:outerShdw blurRad="40000" dist="23000" dir="5400000" rotWithShape="0">
                <a:srgbClr val="000000">
                  <a:alpha val="34901"/>
                </a:srgbClr>
              </a:outerShdw>
            </a:effectLst>
          </p:spPr>
        </p:cxnSp>
        <p:sp>
          <p:nvSpPr>
            <p:cNvPr id="122" name="Google Shape;122;p15"/>
            <p:cNvSpPr/>
            <p:nvPr/>
          </p:nvSpPr>
          <p:spPr>
            <a:xfrm>
              <a:off x="1942718" y="3708645"/>
              <a:ext cx="838200" cy="255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0" i="0" u="none" strike="noStrike" cap="none">
                  <a:solidFill>
                    <a:srgbClr val="00B0F0"/>
                  </a:solidFill>
                  <a:latin typeface="Calibri"/>
                  <a:ea typeface="Calibri"/>
                  <a:cs typeface="Calibri"/>
                  <a:sym typeface="Calibri"/>
                </a:rPr>
                <a:t> 40G</a:t>
              </a:r>
              <a:endParaRPr sz="1800" b="0" i="0" u="none" strike="noStrike" cap="none">
                <a:solidFill>
                  <a:srgbClr val="00B0F0"/>
                </a:solidFill>
                <a:latin typeface="Calibri"/>
                <a:ea typeface="Calibri"/>
                <a:cs typeface="Calibri"/>
                <a:sym typeface="Calibri"/>
              </a:endParaRPr>
            </a:p>
          </p:txBody>
        </p:sp>
        <p:cxnSp>
          <p:nvCxnSpPr>
            <p:cNvPr id="123" name="Google Shape;123;p15"/>
            <p:cNvCxnSpPr>
              <a:endCxn id="115" idx="2"/>
            </p:cNvCxnSpPr>
            <p:nvPr/>
          </p:nvCxnSpPr>
          <p:spPr>
            <a:xfrm rot="-5400000">
              <a:off x="2288550" y="3601406"/>
              <a:ext cx="853800" cy="207900"/>
            </a:xfrm>
            <a:prstGeom prst="curvedConnector3">
              <a:avLst>
                <a:gd name="adj1" fmla="val 50000"/>
              </a:avLst>
            </a:prstGeom>
            <a:noFill/>
            <a:ln w="25400" cap="flat" cmpd="sng">
              <a:solidFill>
                <a:srgbClr val="938953"/>
              </a:solidFill>
              <a:prstDash val="solid"/>
              <a:round/>
              <a:headEnd type="none" w="sm" len="sm"/>
              <a:tailEnd type="none" w="sm" len="sm"/>
            </a:ln>
            <a:effectLst>
              <a:outerShdw blurRad="40000" dist="23000" dir="5400000" rotWithShape="0">
                <a:srgbClr val="000000">
                  <a:alpha val="34901"/>
                </a:srgbClr>
              </a:outerShdw>
            </a:effectLst>
          </p:spPr>
        </p:cxnSp>
        <p:sp>
          <p:nvSpPr>
            <p:cNvPr id="124" name="Google Shape;124;p15"/>
            <p:cNvSpPr/>
            <p:nvPr/>
          </p:nvSpPr>
          <p:spPr>
            <a:xfrm>
              <a:off x="4895760" y="4070104"/>
              <a:ext cx="1090998" cy="640958"/>
            </a:xfrm>
            <a:prstGeom prst="roundRect">
              <a:avLst>
                <a:gd name="adj" fmla="val 16667"/>
              </a:avLst>
            </a:prstGeom>
            <a:solidFill>
              <a:srgbClr val="C5D8F1"/>
            </a:solidFill>
            <a:ln w="25400" cap="flat" cmpd="sng">
              <a:solidFill>
                <a:srgbClr val="F2F2F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i="0" u="none" strike="noStrike" cap="none">
                  <a:solidFill>
                    <a:srgbClr val="00B050"/>
                  </a:solidFill>
                  <a:latin typeface="Calibri"/>
                  <a:ea typeface="Calibri"/>
                  <a:cs typeface="Calibri"/>
                  <a:sym typeface="Calibri"/>
                </a:rPr>
                <a:t>UM Tier3</a:t>
              </a:r>
              <a:endParaRPr/>
            </a:p>
            <a:p>
              <a:pPr marL="0" marR="0" lvl="0" indent="0" algn="ctr" rtl="0">
                <a:spcBef>
                  <a:spcPts val="0"/>
                </a:spcBef>
                <a:spcAft>
                  <a:spcPts val="0"/>
                </a:spcAft>
                <a:buNone/>
              </a:pPr>
              <a:r>
                <a:rPr lang="en-US" sz="1200" b="1" i="0" u="none" strike="noStrike" cap="none">
                  <a:solidFill>
                    <a:schemeClr val="accent2"/>
                  </a:solidFill>
                  <a:latin typeface="Calibri"/>
                  <a:ea typeface="Calibri"/>
                  <a:cs typeface="Calibri"/>
                  <a:sym typeface="Calibri"/>
                </a:rPr>
                <a:t>Part of AGLT2</a:t>
              </a:r>
              <a:endParaRPr sz="1200" b="1" i="0" u="none" strike="noStrike" cap="none">
                <a:solidFill>
                  <a:schemeClr val="accent2"/>
                </a:solidFill>
                <a:latin typeface="Calibri"/>
                <a:ea typeface="Calibri"/>
                <a:cs typeface="Calibri"/>
                <a:sym typeface="Calibri"/>
              </a:endParaRPr>
            </a:p>
          </p:txBody>
        </p:sp>
        <p:cxnSp>
          <p:nvCxnSpPr>
            <p:cNvPr id="125" name="Google Shape;125;p15"/>
            <p:cNvCxnSpPr/>
            <p:nvPr/>
          </p:nvCxnSpPr>
          <p:spPr>
            <a:xfrm rot="10800000">
              <a:off x="4126395" y="4351797"/>
              <a:ext cx="757200" cy="183000"/>
            </a:xfrm>
            <a:prstGeom prst="curvedConnector3">
              <a:avLst>
                <a:gd name="adj1" fmla="val 50000"/>
              </a:avLst>
            </a:prstGeom>
            <a:noFill/>
            <a:ln w="25400" cap="flat" cmpd="sng">
              <a:solidFill>
                <a:srgbClr val="938953"/>
              </a:solidFill>
              <a:prstDash val="solid"/>
              <a:round/>
              <a:headEnd type="none" w="sm" len="sm"/>
              <a:tailEnd type="none" w="sm" len="sm"/>
            </a:ln>
            <a:effectLst>
              <a:outerShdw blurRad="40000" dist="23000" dir="5400000" rotWithShape="0">
                <a:srgbClr val="000000">
                  <a:alpha val="34901"/>
                </a:srgbClr>
              </a:outerShdw>
            </a:effectLst>
          </p:spPr>
        </p:cxnSp>
        <p:sp>
          <p:nvSpPr>
            <p:cNvPr id="126" name="Google Shape;126;p15"/>
            <p:cNvSpPr/>
            <p:nvPr/>
          </p:nvSpPr>
          <p:spPr>
            <a:xfrm>
              <a:off x="4219268" y="4211314"/>
              <a:ext cx="838200" cy="25561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B0F0"/>
                  </a:solidFill>
                  <a:latin typeface="Calibri"/>
                  <a:ea typeface="Calibri"/>
                  <a:cs typeface="Calibri"/>
                  <a:sym typeface="Calibri"/>
                </a:rPr>
                <a:t>40G</a:t>
              </a:r>
              <a:endParaRPr sz="1800" b="0" i="0" u="none" strike="noStrike" cap="none">
                <a:solidFill>
                  <a:srgbClr val="00B0F0"/>
                </a:solidFill>
                <a:latin typeface="Calibri"/>
                <a:ea typeface="Calibri"/>
                <a:cs typeface="Calibri"/>
                <a:sym typeface="Calibri"/>
              </a:endParaRPr>
            </a:p>
          </p:txBody>
        </p:sp>
      </p:grpSp>
      <p:grpSp>
        <p:nvGrpSpPr>
          <p:cNvPr id="127" name="Google Shape;127;p15"/>
          <p:cNvGrpSpPr/>
          <p:nvPr/>
        </p:nvGrpSpPr>
        <p:grpSpPr>
          <a:xfrm>
            <a:off x="4904067" y="2191677"/>
            <a:ext cx="4239933" cy="2370569"/>
            <a:chOff x="4904067" y="2191677"/>
            <a:chExt cx="4239933" cy="2370569"/>
          </a:xfrm>
        </p:grpSpPr>
        <p:sp>
          <p:nvSpPr>
            <p:cNvPr id="128" name="Google Shape;128;p15"/>
            <p:cNvSpPr/>
            <p:nvPr/>
          </p:nvSpPr>
          <p:spPr>
            <a:xfrm>
              <a:off x="7288696" y="2191677"/>
              <a:ext cx="1371600" cy="399849"/>
            </a:xfrm>
            <a:prstGeom prst="roundRect">
              <a:avLst>
                <a:gd name="adj" fmla="val 16667"/>
              </a:avLst>
            </a:prstGeom>
            <a:solidFill>
              <a:srgbClr val="92CCDC"/>
            </a:solidFill>
            <a:ln w="25400" cap="flat" cmpd="sng">
              <a:solidFill>
                <a:srgbClr val="F2F2F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70C0"/>
                  </a:solidFill>
                  <a:latin typeface="Calibri"/>
                  <a:ea typeface="Calibri"/>
                  <a:cs typeface="Calibri"/>
                  <a:sym typeface="Calibri"/>
                </a:rPr>
                <a:t>Work Nodes</a:t>
              </a:r>
              <a:endParaRPr sz="1800" b="0" i="0" u="none" strike="noStrike" cap="none">
                <a:solidFill>
                  <a:srgbClr val="0070C0"/>
                </a:solidFill>
                <a:latin typeface="Calibri"/>
                <a:ea typeface="Calibri"/>
                <a:cs typeface="Calibri"/>
                <a:sym typeface="Calibri"/>
              </a:endParaRPr>
            </a:p>
          </p:txBody>
        </p:sp>
        <p:cxnSp>
          <p:nvCxnSpPr>
            <p:cNvPr id="129" name="Google Shape;129;p15"/>
            <p:cNvCxnSpPr/>
            <p:nvPr/>
          </p:nvCxnSpPr>
          <p:spPr>
            <a:xfrm rot="-5400000">
              <a:off x="7236015" y="2670290"/>
              <a:ext cx="467251" cy="361888"/>
            </a:xfrm>
            <a:prstGeom prst="curvedConnector3">
              <a:avLst>
                <a:gd name="adj1" fmla="val 50000"/>
              </a:avLst>
            </a:prstGeom>
            <a:noFill/>
            <a:ln w="19050" cap="flat" cmpd="sng">
              <a:solidFill>
                <a:srgbClr val="92D050"/>
              </a:solidFill>
              <a:prstDash val="solid"/>
              <a:round/>
              <a:headEnd type="none" w="sm" len="sm"/>
              <a:tailEnd type="none" w="sm" len="sm"/>
            </a:ln>
            <a:effectLst>
              <a:outerShdw blurRad="40000" dist="23000" dir="5400000" rotWithShape="0">
                <a:srgbClr val="000000">
                  <a:alpha val="34901"/>
                </a:srgbClr>
              </a:outerShdw>
            </a:effectLst>
          </p:spPr>
        </p:cxnSp>
        <p:sp>
          <p:nvSpPr>
            <p:cNvPr id="130" name="Google Shape;130;p15"/>
            <p:cNvSpPr/>
            <p:nvPr/>
          </p:nvSpPr>
          <p:spPr>
            <a:xfrm>
              <a:off x="6693150" y="2673162"/>
              <a:ext cx="838200" cy="25561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B0F0"/>
                  </a:solidFill>
                  <a:latin typeface="Calibri"/>
                  <a:ea typeface="Calibri"/>
                  <a:cs typeface="Calibri"/>
                  <a:sym typeface="Calibri"/>
                </a:rPr>
                <a:t>10G</a:t>
              </a:r>
              <a:endParaRPr sz="1800" b="0" i="0" u="none" strike="noStrike" cap="none">
                <a:solidFill>
                  <a:srgbClr val="00B0F0"/>
                </a:solidFill>
                <a:latin typeface="Calibri"/>
                <a:ea typeface="Calibri"/>
                <a:cs typeface="Calibri"/>
                <a:sym typeface="Calibri"/>
              </a:endParaRPr>
            </a:p>
          </p:txBody>
        </p:sp>
        <p:sp>
          <p:nvSpPr>
            <p:cNvPr id="131" name="Google Shape;131;p15"/>
            <p:cNvSpPr/>
            <p:nvPr/>
          </p:nvSpPr>
          <p:spPr>
            <a:xfrm>
              <a:off x="7038508" y="3912189"/>
              <a:ext cx="1648292" cy="640761"/>
            </a:xfrm>
            <a:prstGeom prst="roundRect">
              <a:avLst>
                <a:gd name="adj" fmla="val 16667"/>
              </a:avLst>
            </a:prstGeom>
            <a:solidFill>
              <a:srgbClr val="C4BD97"/>
            </a:solidFill>
            <a:ln w="25400" cap="flat" cmpd="sng">
              <a:solidFill>
                <a:srgbClr val="F2F2F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70C0"/>
                  </a:solidFill>
                  <a:latin typeface="Calibri"/>
                  <a:ea typeface="Calibri"/>
                  <a:cs typeface="Calibri"/>
                  <a:sym typeface="Calibri"/>
                </a:rPr>
                <a:t>High Capacity</a:t>
              </a:r>
              <a:endParaRPr/>
            </a:p>
            <a:p>
              <a:pPr marL="0" marR="0" lvl="0" indent="0" algn="ctr" rtl="0">
                <a:spcBef>
                  <a:spcPts val="0"/>
                </a:spcBef>
                <a:spcAft>
                  <a:spcPts val="0"/>
                </a:spcAft>
                <a:buNone/>
              </a:pPr>
              <a:r>
                <a:rPr lang="en-US" sz="1800" b="0" i="0" u="none" strike="noStrike" cap="none">
                  <a:solidFill>
                    <a:srgbClr val="0070C0"/>
                  </a:solidFill>
                  <a:latin typeface="Calibri"/>
                  <a:ea typeface="Calibri"/>
                  <a:cs typeface="Calibri"/>
                  <a:sym typeface="Calibri"/>
                </a:rPr>
                <a:t>Storage Nodes</a:t>
              </a:r>
              <a:endParaRPr sz="1800" b="0" i="0" u="none" strike="noStrike" cap="none">
                <a:solidFill>
                  <a:srgbClr val="0070C0"/>
                </a:solidFill>
                <a:latin typeface="Calibri"/>
                <a:ea typeface="Calibri"/>
                <a:cs typeface="Calibri"/>
                <a:sym typeface="Calibri"/>
              </a:endParaRPr>
            </a:p>
          </p:txBody>
        </p:sp>
        <p:cxnSp>
          <p:nvCxnSpPr>
            <p:cNvPr id="132" name="Google Shape;132;p15"/>
            <p:cNvCxnSpPr>
              <a:stCxn id="131" idx="0"/>
            </p:cNvCxnSpPr>
            <p:nvPr/>
          </p:nvCxnSpPr>
          <p:spPr>
            <a:xfrm rot="5400000" flipH="1">
              <a:off x="7481054" y="3530589"/>
              <a:ext cx="432000" cy="331200"/>
            </a:xfrm>
            <a:prstGeom prst="curvedConnector3">
              <a:avLst>
                <a:gd name="adj1" fmla="val 45449"/>
              </a:avLst>
            </a:prstGeom>
            <a:noFill/>
            <a:ln w="25400" cap="flat" cmpd="sng">
              <a:solidFill>
                <a:srgbClr val="92D050"/>
              </a:solidFill>
              <a:prstDash val="solid"/>
              <a:round/>
              <a:headEnd type="none" w="sm" len="sm"/>
              <a:tailEnd type="none" w="sm" len="sm"/>
            </a:ln>
            <a:effectLst>
              <a:outerShdw blurRad="40000" dist="23000" dir="5400000" rotWithShape="0">
                <a:srgbClr val="000000">
                  <a:alpha val="34901"/>
                </a:srgbClr>
              </a:outerShdw>
            </a:effectLst>
          </p:spPr>
        </p:cxnSp>
        <p:sp>
          <p:nvSpPr>
            <p:cNvPr id="133" name="Google Shape;133;p15"/>
            <p:cNvSpPr/>
            <p:nvPr/>
          </p:nvSpPr>
          <p:spPr>
            <a:xfrm>
              <a:off x="7619840" y="3411086"/>
              <a:ext cx="1524160" cy="40685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B0F0"/>
                  </a:solidFill>
                  <a:latin typeface="Calibri"/>
                  <a:ea typeface="Calibri"/>
                  <a:cs typeface="Calibri"/>
                  <a:sym typeface="Calibri"/>
                </a:rPr>
                <a:t>2 x 50G or</a:t>
              </a:r>
              <a:endParaRPr/>
            </a:p>
            <a:p>
              <a:pPr marL="0" marR="0" lvl="0" indent="0" algn="ctr" rtl="0">
                <a:spcBef>
                  <a:spcPts val="0"/>
                </a:spcBef>
                <a:spcAft>
                  <a:spcPts val="0"/>
                </a:spcAft>
                <a:buNone/>
              </a:pPr>
              <a:r>
                <a:rPr lang="en-US" sz="1800" b="0" i="0" u="none" strike="noStrike" cap="none">
                  <a:solidFill>
                    <a:srgbClr val="00B0F0"/>
                  </a:solidFill>
                  <a:latin typeface="Calibri"/>
                  <a:ea typeface="Calibri"/>
                  <a:cs typeface="Calibri"/>
                  <a:sym typeface="Calibri"/>
                </a:rPr>
                <a:t>2 x 100G</a:t>
              </a:r>
              <a:endParaRPr sz="1800" b="0" i="0" u="none" strike="noStrike" cap="none">
                <a:solidFill>
                  <a:srgbClr val="00B0F0"/>
                </a:solidFill>
                <a:latin typeface="Calibri"/>
                <a:ea typeface="Calibri"/>
                <a:cs typeface="Calibri"/>
                <a:sym typeface="Calibri"/>
              </a:endParaRPr>
            </a:p>
          </p:txBody>
        </p:sp>
        <p:cxnSp>
          <p:nvCxnSpPr>
            <p:cNvPr id="134" name="Google Shape;134;p15"/>
            <p:cNvCxnSpPr/>
            <p:nvPr/>
          </p:nvCxnSpPr>
          <p:spPr>
            <a:xfrm rot="5400000" flipH="1">
              <a:off x="7253582" y="3545143"/>
              <a:ext cx="432116" cy="331304"/>
            </a:xfrm>
            <a:prstGeom prst="curvedConnector3">
              <a:avLst>
                <a:gd name="adj1" fmla="val 27246"/>
              </a:avLst>
            </a:prstGeom>
            <a:noFill/>
            <a:ln w="25400" cap="flat" cmpd="sng">
              <a:solidFill>
                <a:srgbClr val="92D050"/>
              </a:solidFill>
              <a:prstDash val="solid"/>
              <a:round/>
              <a:headEnd type="none" w="sm" len="sm"/>
              <a:tailEnd type="none" w="sm" len="sm"/>
            </a:ln>
            <a:effectLst>
              <a:outerShdw blurRad="40000" dist="23000" dir="5400000" rotWithShape="0">
                <a:srgbClr val="000000">
                  <a:alpha val="34901"/>
                </a:srgbClr>
              </a:outerShdw>
            </a:effectLst>
          </p:spPr>
        </p:cxnSp>
        <p:sp>
          <p:nvSpPr>
            <p:cNvPr id="135" name="Google Shape;135;p15"/>
            <p:cNvSpPr/>
            <p:nvPr/>
          </p:nvSpPr>
          <p:spPr>
            <a:xfrm>
              <a:off x="5236596" y="3921485"/>
              <a:ext cx="1648292" cy="640761"/>
            </a:xfrm>
            <a:prstGeom prst="roundRect">
              <a:avLst>
                <a:gd name="adj" fmla="val 16667"/>
              </a:avLst>
            </a:prstGeom>
            <a:solidFill>
              <a:srgbClr val="C4BD97"/>
            </a:solidFill>
            <a:ln w="25400" cap="flat" cmpd="sng">
              <a:solidFill>
                <a:srgbClr val="F2F2F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70C0"/>
                  </a:solidFill>
                  <a:latin typeface="Calibri"/>
                  <a:ea typeface="Calibri"/>
                  <a:cs typeface="Calibri"/>
                  <a:sym typeface="Calibri"/>
                </a:rPr>
                <a:t>Low Capacity</a:t>
              </a:r>
              <a:endParaRPr/>
            </a:p>
            <a:p>
              <a:pPr marL="0" marR="0" lvl="0" indent="0" algn="ctr" rtl="0">
                <a:spcBef>
                  <a:spcPts val="0"/>
                </a:spcBef>
                <a:spcAft>
                  <a:spcPts val="0"/>
                </a:spcAft>
                <a:buNone/>
              </a:pPr>
              <a:r>
                <a:rPr lang="en-US" sz="1800" b="0" i="0" u="none" strike="noStrike" cap="none">
                  <a:solidFill>
                    <a:srgbClr val="0070C0"/>
                  </a:solidFill>
                  <a:latin typeface="Calibri"/>
                  <a:ea typeface="Calibri"/>
                  <a:cs typeface="Calibri"/>
                  <a:sym typeface="Calibri"/>
                </a:rPr>
                <a:t>Storage Nodes</a:t>
              </a:r>
              <a:endParaRPr sz="1800" b="0" i="0" u="none" strike="noStrike" cap="none">
                <a:solidFill>
                  <a:srgbClr val="0070C0"/>
                </a:solidFill>
                <a:latin typeface="Calibri"/>
                <a:ea typeface="Calibri"/>
                <a:cs typeface="Calibri"/>
                <a:sym typeface="Calibri"/>
              </a:endParaRPr>
            </a:p>
          </p:txBody>
        </p:sp>
        <p:sp>
          <p:nvSpPr>
            <p:cNvPr id="136" name="Google Shape;136;p15"/>
            <p:cNvSpPr/>
            <p:nvPr/>
          </p:nvSpPr>
          <p:spPr>
            <a:xfrm>
              <a:off x="4904067" y="3392572"/>
              <a:ext cx="1524160" cy="40685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B0F0"/>
                  </a:solidFill>
                  <a:latin typeface="Calibri"/>
                  <a:ea typeface="Calibri"/>
                  <a:cs typeface="Calibri"/>
                  <a:sym typeface="Calibri"/>
                </a:rPr>
                <a:t>2 x 10G or</a:t>
              </a:r>
              <a:endParaRPr/>
            </a:p>
            <a:p>
              <a:pPr marL="0" marR="0" lvl="0" indent="0" algn="ctr" rtl="0">
                <a:spcBef>
                  <a:spcPts val="0"/>
                </a:spcBef>
                <a:spcAft>
                  <a:spcPts val="0"/>
                </a:spcAft>
                <a:buNone/>
              </a:pPr>
              <a:r>
                <a:rPr lang="en-US" sz="1800" b="0" i="0" u="none" strike="noStrike" cap="none">
                  <a:solidFill>
                    <a:srgbClr val="00B0F0"/>
                  </a:solidFill>
                  <a:latin typeface="Calibri"/>
                  <a:ea typeface="Calibri"/>
                  <a:cs typeface="Calibri"/>
                  <a:sym typeface="Calibri"/>
                </a:rPr>
                <a:t>2 x 25G</a:t>
              </a:r>
              <a:endParaRPr sz="1800" b="0" i="0" u="none" strike="noStrike" cap="none">
                <a:solidFill>
                  <a:srgbClr val="00B0F0"/>
                </a:solidFill>
                <a:latin typeface="Calibri"/>
                <a:ea typeface="Calibri"/>
                <a:cs typeface="Calibri"/>
                <a:sym typeface="Calibri"/>
              </a:endParaRPr>
            </a:p>
          </p:txBody>
        </p:sp>
        <p:cxnSp>
          <p:nvCxnSpPr>
            <p:cNvPr id="137" name="Google Shape;137;p15"/>
            <p:cNvCxnSpPr/>
            <p:nvPr/>
          </p:nvCxnSpPr>
          <p:spPr>
            <a:xfrm rot="-5400000">
              <a:off x="6217549" y="3502839"/>
              <a:ext cx="467251" cy="361888"/>
            </a:xfrm>
            <a:prstGeom prst="curvedConnector3">
              <a:avLst>
                <a:gd name="adj1" fmla="val 50000"/>
              </a:avLst>
            </a:prstGeom>
            <a:noFill/>
            <a:ln w="19050" cap="flat" cmpd="sng">
              <a:solidFill>
                <a:srgbClr val="92D050"/>
              </a:solidFill>
              <a:prstDash val="solid"/>
              <a:round/>
              <a:headEnd type="none" w="sm" len="sm"/>
              <a:tailEnd type="none" w="sm" len="sm"/>
            </a:ln>
            <a:effectLst>
              <a:outerShdw blurRad="40000" dist="23000" dir="5400000" rotWithShape="0">
                <a:srgbClr val="000000">
                  <a:alpha val="34901"/>
                </a:srgbClr>
              </a:outerShdw>
            </a:effectLst>
          </p:spPr>
        </p:cxnSp>
        <p:sp>
          <p:nvSpPr>
            <p:cNvPr id="138" name="Google Shape;138;p15"/>
            <p:cNvSpPr/>
            <p:nvPr/>
          </p:nvSpPr>
          <p:spPr>
            <a:xfrm>
              <a:off x="5070375" y="2191677"/>
              <a:ext cx="1676167" cy="399849"/>
            </a:xfrm>
            <a:prstGeom prst="roundRect">
              <a:avLst>
                <a:gd name="adj" fmla="val 16667"/>
              </a:avLst>
            </a:prstGeom>
            <a:solidFill>
              <a:srgbClr val="D99593"/>
            </a:solidFill>
            <a:ln w="25400" cap="flat" cmpd="sng">
              <a:solidFill>
                <a:srgbClr val="F2F2F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70C0"/>
                  </a:solidFill>
                  <a:latin typeface="Calibri"/>
                  <a:ea typeface="Calibri"/>
                  <a:cs typeface="Calibri"/>
                  <a:sym typeface="Calibri"/>
                </a:rPr>
                <a:t>VMware Server</a:t>
              </a:r>
              <a:endParaRPr sz="1800" b="0" i="0" u="none" strike="noStrike" cap="none">
                <a:solidFill>
                  <a:srgbClr val="0070C0"/>
                </a:solidFill>
                <a:latin typeface="Calibri"/>
                <a:ea typeface="Calibri"/>
                <a:cs typeface="Calibri"/>
                <a:sym typeface="Calibri"/>
              </a:endParaRPr>
            </a:p>
          </p:txBody>
        </p:sp>
        <p:cxnSp>
          <p:nvCxnSpPr>
            <p:cNvPr id="139" name="Google Shape;139;p15"/>
            <p:cNvCxnSpPr/>
            <p:nvPr/>
          </p:nvCxnSpPr>
          <p:spPr>
            <a:xfrm rot="10800000">
              <a:off x="6284765" y="2582968"/>
              <a:ext cx="554287" cy="493333"/>
            </a:xfrm>
            <a:prstGeom prst="curvedConnector3">
              <a:avLst>
                <a:gd name="adj1" fmla="val 50000"/>
              </a:avLst>
            </a:prstGeom>
            <a:noFill/>
            <a:ln w="25400" cap="flat" cmpd="sng">
              <a:solidFill>
                <a:srgbClr val="92D050"/>
              </a:solidFill>
              <a:prstDash val="solid"/>
              <a:round/>
              <a:headEnd type="none" w="sm" len="sm"/>
              <a:tailEnd type="none" w="sm" len="sm"/>
            </a:ln>
            <a:effectLst>
              <a:outerShdw blurRad="40000" dist="23000" dir="5400000" rotWithShape="0">
                <a:srgbClr val="000000">
                  <a:alpha val="34901"/>
                </a:srgbClr>
              </a:outerShdw>
            </a:effectLst>
          </p:spPr>
        </p:cxnSp>
        <p:sp>
          <p:nvSpPr>
            <p:cNvPr id="140" name="Google Shape;140;p15"/>
            <p:cNvSpPr/>
            <p:nvPr/>
          </p:nvSpPr>
          <p:spPr>
            <a:xfrm>
              <a:off x="5070375" y="2722194"/>
              <a:ext cx="1518957" cy="25561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B0F0"/>
                  </a:solidFill>
                  <a:latin typeface="Calibri"/>
                  <a:ea typeface="Calibri"/>
                  <a:cs typeface="Calibri"/>
                  <a:sym typeface="Calibri"/>
                </a:rPr>
                <a:t>100G or 40G</a:t>
              </a:r>
              <a:endParaRPr sz="1800" b="0" i="0" u="none" strike="noStrike" cap="none">
                <a:solidFill>
                  <a:srgbClr val="00B0F0"/>
                </a:solidFill>
                <a:latin typeface="Calibri"/>
                <a:ea typeface="Calibri"/>
                <a:cs typeface="Calibri"/>
                <a:sym typeface="Calibri"/>
              </a:endParaRPr>
            </a:p>
          </p:txBody>
        </p:sp>
        <p:sp>
          <p:nvSpPr>
            <p:cNvPr id="141" name="Google Shape;141;p15"/>
            <p:cNvSpPr/>
            <p:nvPr/>
          </p:nvSpPr>
          <p:spPr>
            <a:xfrm>
              <a:off x="6357642" y="3069622"/>
              <a:ext cx="1371600" cy="399849"/>
            </a:xfrm>
            <a:prstGeom prst="roundRect">
              <a:avLst>
                <a:gd name="adj" fmla="val 16667"/>
              </a:avLst>
            </a:prstGeom>
            <a:solidFill>
              <a:srgbClr val="CCC0D9"/>
            </a:solidFill>
            <a:ln w="25400" cap="flat" cmpd="sng">
              <a:solidFill>
                <a:srgbClr val="F2F2F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rgbClr val="0070C0"/>
                  </a:solidFill>
                  <a:latin typeface="Calibri"/>
                  <a:ea typeface="Calibri"/>
                  <a:cs typeface="Calibri"/>
                  <a:sym typeface="Calibri"/>
                </a:rPr>
                <a:t>Switches</a:t>
              </a:r>
              <a:endParaRPr sz="1800" b="0" i="0" u="none" strike="noStrike" cap="none">
                <a:solidFill>
                  <a:srgbClr val="0070C0"/>
                </a:solidFill>
                <a:latin typeface="Calibri"/>
                <a:ea typeface="Calibri"/>
                <a:cs typeface="Calibri"/>
                <a:sym typeface="Calibri"/>
              </a:endParaRPr>
            </a:p>
          </p:txBody>
        </p:sp>
        <p:cxnSp>
          <p:nvCxnSpPr>
            <p:cNvPr id="142" name="Google Shape;142;p15"/>
            <p:cNvCxnSpPr/>
            <p:nvPr/>
          </p:nvCxnSpPr>
          <p:spPr>
            <a:xfrm rot="-5400000">
              <a:off x="6470319" y="3520273"/>
              <a:ext cx="467251" cy="361888"/>
            </a:xfrm>
            <a:prstGeom prst="curvedConnector3">
              <a:avLst>
                <a:gd name="adj1" fmla="val 50000"/>
              </a:avLst>
            </a:prstGeom>
            <a:noFill/>
            <a:ln w="19050" cap="flat" cmpd="sng">
              <a:solidFill>
                <a:srgbClr val="92D050"/>
              </a:solidFill>
              <a:prstDash val="solid"/>
              <a:round/>
              <a:headEnd type="none" w="sm" len="sm"/>
              <a:tailEnd type="none" w="sm" len="sm"/>
            </a:ln>
            <a:effectLst>
              <a:outerShdw blurRad="40000" dist="23000" dir="5400000" rotWithShape="0">
                <a:srgbClr val="000000">
                  <a:alpha val="34901"/>
                </a:srgbClr>
              </a:outerShdw>
            </a:effectLst>
          </p:spPr>
        </p:cxnSp>
      </p:grpSp>
      <p:sp>
        <p:nvSpPr>
          <p:cNvPr id="143" name="Google Shape;143;p15"/>
          <p:cNvSpPr/>
          <p:nvPr/>
        </p:nvSpPr>
        <p:spPr>
          <a:xfrm>
            <a:off x="1823248" y="3140223"/>
            <a:ext cx="838200" cy="255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0" i="0" u="none" strike="noStrike" cap="none">
                <a:solidFill>
                  <a:srgbClr val="00B0F0"/>
                </a:solidFill>
                <a:latin typeface="Calibri"/>
                <a:ea typeface="Calibri"/>
                <a:cs typeface="Calibri"/>
                <a:sym typeface="Calibri"/>
              </a:rPr>
              <a:t> 40G</a:t>
            </a:r>
            <a:endParaRPr sz="1800" b="0" i="0" u="none" strike="noStrike" cap="none">
              <a:solidFill>
                <a:srgbClr val="00B0F0"/>
              </a:solidFill>
              <a:latin typeface="Calibri"/>
              <a:ea typeface="Calibri"/>
              <a:cs typeface="Calibri"/>
              <a:sym typeface="Calibri"/>
            </a:endParaRPr>
          </a:p>
        </p:txBody>
      </p:sp>
      <p:cxnSp>
        <p:nvCxnSpPr>
          <p:cNvPr id="144" name="Google Shape;144;p15"/>
          <p:cNvCxnSpPr>
            <a:stCxn id="116" idx="1"/>
          </p:cNvCxnSpPr>
          <p:nvPr/>
        </p:nvCxnSpPr>
        <p:spPr>
          <a:xfrm flipH="1">
            <a:off x="2185080" y="2969583"/>
            <a:ext cx="1213200" cy="864600"/>
          </a:xfrm>
          <a:prstGeom prst="curvedConnector3">
            <a:avLst>
              <a:gd name="adj1" fmla="val 50000"/>
            </a:avLst>
          </a:prstGeom>
          <a:noFill/>
          <a:ln w="25400" cap="flat" cmpd="sng">
            <a:solidFill>
              <a:srgbClr val="938953"/>
            </a:solidFill>
            <a:prstDash val="solid"/>
            <a:round/>
            <a:headEnd type="none" w="sm" len="sm"/>
            <a:tailEnd type="none" w="sm" len="sm"/>
          </a:ln>
          <a:effectLst>
            <a:outerShdw blurRad="40000" dist="23000" dir="5400000" rotWithShape="0">
              <a:srgbClr val="000000">
                <a:alpha val="34900"/>
              </a:srgbClr>
            </a:outerShdw>
          </a:effectLst>
        </p:spPr>
      </p:cxnSp>
      <p:sp>
        <p:nvSpPr>
          <p:cNvPr id="145" name="Google Shape;145;p15"/>
          <p:cNvSpPr/>
          <p:nvPr/>
        </p:nvSpPr>
        <p:spPr>
          <a:xfrm>
            <a:off x="194905" y="3974258"/>
            <a:ext cx="914400" cy="588000"/>
          </a:xfrm>
          <a:prstGeom prst="roundRect">
            <a:avLst>
              <a:gd name="adj" fmla="val 16667"/>
            </a:avLst>
          </a:prstGeom>
          <a:solidFill>
            <a:srgbClr val="D5A6BD"/>
          </a:solidFill>
          <a:ln w="25400" cap="flat" cmpd="sng">
            <a:solidFill>
              <a:srgbClr val="F2F2F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b="1">
                <a:solidFill>
                  <a:srgbClr val="00B050"/>
                </a:solidFill>
                <a:latin typeface="Calibri"/>
                <a:ea typeface="Calibri"/>
                <a:cs typeface="Calibri"/>
                <a:sym typeface="Calibri"/>
              </a:rPr>
              <a:t>Detroit</a:t>
            </a:r>
            <a:endParaRPr sz="1400" b="1" i="0" u="none" strike="noStrike" cap="none">
              <a:solidFill>
                <a:srgbClr val="00B050"/>
              </a:solidFill>
              <a:latin typeface="Calibri"/>
              <a:ea typeface="Calibri"/>
              <a:cs typeface="Calibri"/>
              <a:sym typeface="Calibri"/>
            </a:endParaRPr>
          </a:p>
        </p:txBody>
      </p:sp>
      <p:cxnSp>
        <p:nvCxnSpPr>
          <p:cNvPr id="146" name="Google Shape;146;p15"/>
          <p:cNvCxnSpPr>
            <a:stCxn id="114" idx="1"/>
          </p:cNvCxnSpPr>
          <p:nvPr/>
        </p:nvCxnSpPr>
        <p:spPr>
          <a:xfrm flipH="1">
            <a:off x="1109328" y="4176292"/>
            <a:ext cx="325200" cy="257400"/>
          </a:xfrm>
          <a:prstGeom prst="curvedConnector3">
            <a:avLst>
              <a:gd name="adj1" fmla="val 50000"/>
            </a:avLst>
          </a:prstGeom>
          <a:noFill/>
          <a:ln w="25400" cap="flat" cmpd="sng">
            <a:solidFill>
              <a:srgbClr val="938953"/>
            </a:solidFill>
            <a:prstDash val="solid"/>
            <a:round/>
            <a:headEnd type="none" w="sm" len="sm"/>
            <a:tailEnd type="none" w="sm" len="sm"/>
          </a:ln>
          <a:effectLst>
            <a:outerShdw blurRad="40000" dist="23000" dir="5400000" rotWithShape="0">
              <a:srgbClr val="000000">
                <a:alpha val="34900"/>
              </a:srgbClr>
            </a:outerShdw>
          </a:effectLst>
        </p:spPr>
      </p:cxnSp>
      <p:sp>
        <p:nvSpPr>
          <p:cNvPr id="147" name="Google Shape;147;p15"/>
          <p:cNvSpPr/>
          <p:nvPr/>
        </p:nvSpPr>
        <p:spPr>
          <a:xfrm>
            <a:off x="985048" y="4433698"/>
            <a:ext cx="838200" cy="255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0" i="0" u="none" strike="noStrike" cap="none">
                <a:solidFill>
                  <a:srgbClr val="00B0F0"/>
                </a:solidFill>
                <a:latin typeface="Calibri"/>
                <a:ea typeface="Calibri"/>
                <a:cs typeface="Calibri"/>
                <a:sym typeface="Calibri"/>
              </a:rPr>
              <a:t> 40G</a:t>
            </a:r>
            <a:endParaRPr sz="1800" b="0" i="0" u="none" strike="noStrike" cap="none">
              <a:solidFill>
                <a:srgbClr val="00B0F0"/>
              </a:solidFill>
              <a:latin typeface="Calibri"/>
              <a:ea typeface="Calibri"/>
              <a:cs typeface="Calibri"/>
              <a:sym typeface="Calibri"/>
            </a:endParaRPr>
          </a:p>
        </p:txBody>
      </p:sp>
      <p:sp>
        <p:nvSpPr>
          <p:cNvPr id="148" name="Google Shape;148;p15"/>
          <p:cNvSpPr/>
          <p:nvPr/>
        </p:nvSpPr>
        <p:spPr>
          <a:xfrm>
            <a:off x="1945848" y="3503023"/>
            <a:ext cx="838200" cy="255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0" i="0" u="none" strike="noStrike" cap="none">
                <a:solidFill>
                  <a:srgbClr val="00B0F0"/>
                </a:solidFill>
                <a:latin typeface="Calibri"/>
                <a:ea typeface="Calibri"/>
                <a:cs typeface="Calibri"/>
                <a:sym typeface="Calibri"/>
              </a:rPr>
              <a:t> 40G</a:t>
            </a:r>
            <a:endParaRPr sz="1800" b="0" i="0" u="none" strike="noStrike" cap="none">
              <a:solidFill>
                <a:srgbClr val="00B0F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6"/>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154" name="Google Shape;154;p16"/>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AGLT2 Storage</a:t>
            </a:r>
            <a:endParaRPr sz="3959"/>
          </a:p>
        </p:txBody>
      </p:sp>
      <p:sp>
        <p:nvSpPr>
          <p:cNvPr id="155" name="Google Shape;155;p16"/>
          <p:cNvSpPr txBox="1"/>
          <p:nvPr/>
        </p:nvSpPr>
        <p:spPr>
          <a:xfrm>
            <a:off x="228600" y="571501"/>
            <a:ext cx="8534400" cy="4801314"/>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rgbClr val="17365D"/>
              </a:buClr>
              <a:buSzPts val="1800"/>
              <a:buFont typeface="Twentieth Century"/>
              <a:buChar char="•"/>
            </a:pPr>
            <a:r>
              <a:rPr lang="en-US" sz="1800" b="1" i="0" u="none" strike="noStrike" cap="none">
                <a:solidFill>
                  <a:srgbClr val="17365D"/>
                </a:solidFill>
                <a:latin typeface="Twentieth Century"/>
                <a:ea typeface="Twentieth Century"/>
                <a:cs typeface="Twentieth Century"/>
                <a:sym typeface="Twentieth Century"/>
              </a:rPr>
              <a:t>dCache (serve ATLAS Tier2)</a:t>
            </a:r>
            <a:endParaRPr b="1"/>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Version 5.05</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Total capacity 6.95PB</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2 head nodes (@UM, each has postgresql database), with another 2 slave nodes for postgresql hot standby (all postgresql are on ZFS)</a:t>
            </a:r>
            <a:endParaRPr/>
          </a:p>
          <a:p>
            <a:pPr marL="742950" marR="0" lvl="1" indent="-285750" algn="l" rtl="0">
              <a:spcBef>
                <a:spcPts val="0"/>
              </a:spcBef>
              <a:spcAft>
                <a:spcPts val="0"/>
              </a:spcAft>
              <a:buClr>
                <a:srgbClr val="17365D"/>
              </a:buClr>
              <a:buSzPts val="1800"/>
              <a:buFont typeface="Twentieth Century"/>
              <a:buChar char="•"/>
            </a:pPr>
            <a:r>
              <a:rPr lang="en-US" sz="1800">
                <a:solidFill>
                  <a:srgbClr val="17365D"/>
                </a:solidFill>
                <a:latin typeface="Twentieth Century"/>
                <a:ea typeface="Twentieth Century"/>
                <a:cs typeface="Twentieth Century"/>
                <a:sym typeface="Twentieth Century"/>
              </a:rPr>
              <a:t>6</a:t>
            </a:r>
            <a:r>
              <a:rPr lang="en-US" sz="1800" b="0" i="0" u="none" strike="noStrike" cap="none">
                <a:solidFill>
                  <a:srgbClr val="17365D"/>
                </a:solidFill>
                <a:latin typeface="Twentieth Century"/>
                <a:ea typeface="Twentieth Century"/>
                <a:cs typeface="Twentieth Century"/>
                <a:sym typeface="Twentieth Century"/>
              </a:rPr>
              <a:t> door nodes (3@UM, 3@MSU)</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25 pool nodes (14 @MSU, 11 @UM)</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Bonded Ethernet for pool nodes with links var</a:t>
            </a:r>
            <a:r>
              <a:rPr lang="en-US" sz="1800">
                <a:solidFill>
                  <a:srgbClr val="17365D"/>
                </a:solidFill>
                <a:latin typeface="Twentieth Century"/>
                <a:ea typeface="Twentieth Century"/>
                <a:cs typeface="Twentieth Century"/>
                <a:sym typeface="Twentieth Century"/>
              </a:rPr>
              <a:t>ying</a:t>
            </a:r>
            <a:r>
              <a:rPr lang="en-US" sz="1800" b="0" i="0" u="none" strike="noStrike" cap="none">
                <a:solidFill>
                  <a:srgbClr val="17365D"/>
                </a:solidFill>
                <a:latin typeface="Twentieth Century"/>
                <a:ea typeface="Twentieth Century"/>
                <a:cs typeface="Twentieth Century"/>
                <a:sym typeface="Twentieth Century"/>
              </a:rPr>
              <a:t> in 20Gbps, 50Gbps, 100Gbps depending on the storage capacity</a:t>
            </a:r>
            <a:endParaRPr/>
          </a:p>
          <a:p>
            <a:pPr marL="285750" marR="0" lvl="0" indent="-285750" algn="l" rtl="0">
              <a:spcBef>
                <a:spcPts val="0"/>
              </a:spcBef>
              <a:spcAft>
                <a:spcPts val="0"/>
              </a:spcAft>
              <a:buClr>
                <a:srgbClr val="17365D"/>
              </a:buClr>
              <a:buSzPts val="1800"/>
              <a:buFont typeface="Twentieth Century"/>
              <a:buChar char="•"/>
            </a:pPr>
            <a:r>
              <a:rPr lang="en-US" sz="1800" b="1" i="0" u="none" strike="noStrike" cap="none">
                <a:solidFill>
                  <a:srgbClr val="17365D"/>
                </a:solidFill>
                <a:latin typeface="Twentieth Century"/>
                <a:ea typeface="Twentieth Century"/>
                <a:cs typeface="Twentieth Century"/>
                <a:sym typeface="Twentieth Century"/>
              </a:rPr>
              <a:t>Lustre (serve UM ATLAS Tier3, mounted to all the UM cluster nodes)</a:t>
            </a:r>
            <a:endParaRPr b="1"/>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Version: Server 2.10.4, Client 2.10.6(to work with the new kernel in SLC7.6)</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Total capacity 1.5PB</a:t>
            </a:r>
            <a:endParaRPr sz="1800" b="0" i="0" u="none" strike="noStrike" cap="none">
              <a:solidFill>
                <a:srgbClr val="17365D"/>
              </a:solidFill>
              <a:latin typeface="Twentieth Century"/>
              <a:ea typeface="Twentieth Century"/>
              <a:cs typeface="Twentieth Century"/>
              <a:sym typeface="Twentieth Century"/>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ZFS 0.7.11 on the OSS, ldiskfs on MGS/MGT</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20Gb</a:t>
            </a:r>
            <a:r>
              <a:rPr lang="en-US" sz="1800">
                <a:solidFill>
                  <a:srgbClr val="17365D"/>
                </a:solidFill>
                <a:latin typeface="Twentieth Century"/>
                <a:ea typeface="Twentieth Century"/>
                <a:cs typeface="Twentieth Century"/>
                <a:sym typeface="Twentieth Century"/>
              </a:rPr>
              <a:t>p</a:t>
            </a:r>
            <a:r>
              <a:rPr lang="en-US" sz="1800" b="0" i="0" u="none" strike="noStrike" cap="none">
                <a:solidFill>
                  <a:srgbClr val="17365D"/>
                </a:solidFill>
                <a:latin typeface="Twentieth Century"/>
                <a:ea typeface="Twentieth Century"/>
                <a:cs typeface="Twentieth Century"/>
                <a:sym typeface="Twentieth Century"/>
              </a:rPr>
              <a:t>s bonded Ethernet on each OSS</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Hardware is old, frequent hard disk replacements. </a:t>
            </a:r>
            <a:endParaRPr sz="1800" b="0" i="0" u="none" strike="noStrike" cap="none">
              <a:solidFill>
                <a:srgbClr val="17365D"/>
              </a:solidFill>
              <a:latin typeface="Twentieth Century"/>
              <a:ea typeface="Twentieth Century"/>
              <a:cs typeface="Twentieth Century"/>
              <a:sym typeface="Twentieth Century"/>
            </a:endParaRPr>
          </a:p>
          <a:p>
            <a:pPr marL="742950" marR="0" lvl="1" indent="-171450" algn="l" rtl="0">
              <a:spcBef>
                <a:spcPts val="0"/>
              </a:spcBef>
              <a:spcAft>
                <a:spcPts val="0"/>
              </a:spcAft>
              <a:buClr>
                <a:schemeClr val="dk1"/>
              </a:buClr>
              <a:buSzPts val="1800"/>
              <a:buFont typeface="Calibri"/>
              <a:buNone/>
            </a:pPr>
            <a:endParaRPr sz="1800" b="0" i="0" u="none" strike="noStrike" cap="none">
              <a:solidFill>
                <a:srgbClr val="00B050"/>
              </a:solidFill>
              <a:latin typeface="Calibri"/>
              <a:ea typeface="Calibri"/>
              <a:cs typeface="Calibri"/>
              <a:sym typeface="Calibri"/>
            </a:endParaRPr>
          </a:p>
          <a:p>
            <a:pPr marL="742950" marR="0" lvl="1" indent="-171450" algn="l" rtl="0">
              <a:spcBef>
                <a:spcPts val="0"/>
              </a:spcBef>
              <a:spcAft>
                <a:spcPts val="0"/>
              </a:spcAft>
              <a:buClr>
                <a:schemeClr val="dk1"/>
              </a:buClr>
              <a:buSzPts val="1800"/>
              <a:buFont typeface="Calibri"/>
              <a:buNone/>
            </a:pPr>
            <a:endParaRPr sz="1800" b="0" i="0" u="none" strike="noStrike" cap="none">
              <a:solidFill>
                <a:srgbClr val="17365D"/>
              </a:solidFill>
              <a:latin typeface="Twentieth Century"/>
              <a:ea typeface="Twentieth Century"/>
              <a:cs typeface="Twentieth Century"/>
              <a:sym typeface="Twentieth Century"/>
            </a:endParaRPr>
          </a:p>
        </p:txBody>
      </p:sp>
      <p:sp>
        <p:nvSpPr>
          <p:cNvPr id="156" name="Google Shape;156;p16"/>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7"/>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162" name="Google Shape;162;p17"/>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AGLT2 Cluster</a:t>
            </a:r>
            <a:endParaRPr sz="3959"/>
          </a:p>
        </p:txBody>
      </p:sp>
      <p:sp>
        <p:nvSpPr>
          <p:cNvPr id="163" name="Google Shape;163;p17"/>
          <p:cNvSpPr txBox="1"/>
          <p:nvPr/>
        </p:nvSpPr>
        <p:spPr>
          <a:xfrm>
            <a:off x="228600" y="571501"/>
            <a:ext cx="8534400" cy="3508653"/>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HTCondor (8.6.13 for head nodes , 8.4.11-1 for work nodes)</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412 Physical nodes, with cores range in (8,16,24,32,56), RAM per core ranges in (2, 3,5,6)GB </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Average </a:t>
            </a:r>
            <a:r>
              <a:rPr lang="en-US" sz="1800" b="1" i="0" u="none" strike="noStrike" cap="none">
                <a:solidFill>
                  <a:srgbClr val="0000FF"/>
                </a:solidFill>
                <a:latin typeface="Twentieth Century"/>
                <a:ea typeface="Twentieth Century"/>
                <a:cs typeface="Twentieth Century"/>
                <a:sym typeface="Twentieth Century"/>
              </a:rPr>
              <a:t>10.69 </a:t>
            </a:r>
            <a:r>
              <a:rPr lang="en-US" sz="1800" b="0" i="0" u="none" strike="noStrike" cap="none">
                <a:solidFill>
                  <a:srgbClr val="17365D"/>
                </a:solidFill>
                <a:latin typeface="Twentieth Century"/>
                <a:ea typeface="Twentieth Century"/>
                <a:cs typeface="Twentieth Century"/>
                <a:sym typeface="Twentieth Century"/>
              </a:rPr>
              <a:t>HS06/core</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Total of </a:t>
            </a:r>
            <a:r>
              <a:rPr lang="en-US" sz="1800" b="1" i="0" u="none" strike="noStrike" cap="none">
                <a:solidFill>
                  <a:srgbClr val="980000"/>
                </a:solidFill>
                <a:latin typeface="Twentieth Century"/>
                <a:ea typeface="Twentieth Century"/>
                <a:cs typeface="Twentieth Century"/>
                <a:sym typeface="Twentieth Century"/>
              </a:rPr>
              <a:t>127 kHS06</a:t>
            </a:r>
            <a:endParaRPr sz="1800" b="1" i="0" u="none" strike="noStrike" cap="none">
              <a:solidFill>
                <a:srgbClr val="980000"/>
              </a:solidFill>
              <a:latin typeface="Twentieth Century"/>
              <a:ea typeface="Twentieth Century"/>
              <a:cs typeface="Twentieth Century"/>
              <a:sym typeface="Twentieth Century"/>
            </a:endParaRPr>
          </a:p>
          <a:p>
            <a:pPr marL="742950" marR="0" lvl="1" indent="-285750" algn="l" rtl="0">
              <a:spcBef>
                <a:spcPts val="0"/>
              </a:spcBef>
              <a:spcAft>
                <a:spcPts val="0"/>
              </a:spcAft>
              <a:buClr>
                <a:srgbClr val="17365D"/>
              </a:buClr>
              <a:buSzPts val="1800"/>
              <a:buFont typeface="Twentieth Century"/>
              <a:buChar char="•"/>
            </a:pPr>
            <a:r>
              <a:rPr lang="en-US" sz="1800" b="1" i="0" u="none" strike="noStrike" cap="none">
                <a:solidFill>
                  <a:srgbClr val="A61C00"/>
                </a:solidFill>
                <a:latin typeface="Twentieth Century"/>
                <a:ea typeface="Twentieth Century"/>
                <a:cs typeface="Twentieth Century"/>
                <a:sym typeface="Twentieth Century"/>
              </a:rPr>
              <a:t>11935</a:t>
            </a:r>
            <a:r>
              <a:rPr lang="en-US" sz="1800" b="1" i="0" u="none" strike="noStrike" cap="none">
                <a:solidFill>
                  <a:srgbClr val="17365D"/>
                </a:solidFill>
                <a:latin typeface="Twentieth Century"/>
                <a:ea typeface="Twentieth Century"/>
                <a:cs typeface="Twentieth Century"/>
                <a:sym typeface="Twentieth Century"/>
              </a:rPr>
              <a:t> </a:t>
            </a:r>
            <a:r>
              <a:rPr lang="en-US" sz="1800" b="0" i="0" u="none" strike="noStrike" cap="none">
                <a:solidFill>
                  <a:srgbClr val="17365D"/>
                </a:solidFill>
                <a:latin typeface="Twentieth Century"/>
                <a:ea typeface="Twentieth Century"/>
                <a:cs typeface="Twentieth Century"/>
                <a:sym typeface="Twentieth Century"/>
              </a:rPr>
              <a:t>logical cores, </a:t>
            </a:r>
            <a:r>
              <a:rPr lang="en-US" sz="1800" b="1" i="0" u="none" strike="noStrike" cap="none">
                <a:solidFill>
                  <a:srgbClr val="17365D"/>
                </a:solidFill>
                <a:latin typeface="Twentieth Century"/>
                <a:ea typeface="Twentieth Century"/>
                <a:cs typeface="Twentieth Century"/>
                <a:sym typeface="Twentieth Century"/>
              </a:rPr>
              <a:t>37TB </a:t>
            </a:r>
            <a:r>
              <a:rPr lang="en-US" sz="1800" b="0" i="0" u="none" strike="noStrike" cap="none">
                <a:solidFill>
                  <a:srgbClr val="17365D"/>
                </a:solidFill>
                <a:latin typeface="Twentieth Century"/>
                <a:ea typeface="Twentieth Century"/>
                <a:cs typeface="Twentieth Century"/>
                <a:sym typeface="Twentieth Century"/>
              </a:rPr>
              <a:t>RAM,  Avg. </a:t>
            </a:r>
            <a:r>
              <a:rPr lang="en-US" sz="1800" b="1" i="0" u="none" strike="noStrike" cap="none">
                <a:solidFill>
                  <a:srgbClr val="17365D"/>
                </a:solidFill>
                <a:latin typeface="Twentieth Century"/>
                <a:ea typeface="Twentieth Century"/>
                <a:cs typeface="Twentieth Century"/>
                <a:sym typeface="Twentieth Century"/>
              </a:rPr>
              <a:t>3.2GB</a:t>
            </a:r>
            <a:r>
              <a:rPr lang="en-US" sz="1800" b="0" i="0" u="none" strike="noStrike" cap="none">
                <a:solidFill>
                  <a:srgbClr val="17365D"/>
                </a:solidFill>
                <a:latin typeface="Twentieth Century"/>
                <a:ea typeface="Twentieth Century"/>
                <a:cs typeface="Twentieth Century"/>
                <a:sym typeface="Twentieth Century"/>
              </a:rPr>
              <a:t> RAM/Core</a:t>
            </a:r>
            <a:endParaRPr sz="1800" b="0" i="0" u="none" strike="noStrike" cap="none">
              <a:solidFill>
                <a:srgbClr val="17365D"/>
              </a:solidFill>
              <a:latin typeface="Twentieth Century"/>
              <a:ea typeface="Twentieth Century"/>
              <a:cs typeface="Twentieth Century"/>
              <a:sym typeface="Twentieth Century"/>
            </a:endParaRPr>
          </a:p>
          <a:p>
            <a:pPr marL="1200150" marR="0" lvl="2" indent="-285750" algn="l" rtl="0">
              <a:spcBef>
                <a:spcPts val="0"/>
              </a:spcBef>
              <a:spcAft>
                <a:spcPts val="0"/>
              </a:spcAft>
              <a:buClr>
                <a:srgbClr val="17365D"/>
              </a:buClr>
              <a:buSzPts val="1600"/>
              <a:buFont typeface="Twentieth Century"/>
              <a:buChar char="•"/>
            </a:pPr>
            <a:r>
              <a:rPr lang="en-US" sz="1600" b="0" i="0" u="none" strike="noStrike" cap="none">
                <a:solidFill>
                  <a:srgbClr val="17365D"/>
                </a:solidFill>
                <a:latin typeface="Twentieth Century"/>
                <a:ea typeface="Twentieth Century"/>
                <a:cs typeface="Twentieth Century"/>
                <a:sym typeface="Twentieth Century"/>
              </a:rPr>
              <a:t>144 nodes with older hardware(&lt;=16 cores/node) providing 1962 Static job slots (1952x1core, 10x8 Cores). (Historical reasons, to give certain user groups quick access to job slots. We see low utilization on the static job slots, will convert them </a:t>
            </a:r>
            <a:r>
              <a:rPr lang="en-US" sz="1600">
                <a:solidFill>
                  <a:srgbClr val="17365D"/>
                </a:solidFill>
                <a:latin typeface="Twentieth Century"/>
                <a:ea typeface="Twentieth Century"/>
                <a:cs typeface="Twentieth Century"/>
                <a:sym typeface="Twentieth Century"/>
              </a:rPr>
              <a:t>soon</a:t>
            </a:r>
            <a:r>
              <a:rPr lang="en-US" sz="1600" b="0" i="0" u="none" strike="noStrike" cap="none">
                <a:solidFill>
                  <a:srgbClr val="17365D"/>
                </a:solidFill>
                <a:latin typeface="Twentieth Century"/>
                <a:ea typeface="Twentieth Century"/>
                <a:cs typeface="Twentieth Century"/>
                <a:sym typeface="Twentieth Century"/>
              </a:rPr>
              <a:t>)</a:t>
            </a:r>
            <a:endParaRPr/>
          </a:p>
          <a:p>
            <a:pPr marL="1200150" marR="0" lvl="2" indent="-285750" algn="l" rtl="0">
              <a:spcBef>
                <a:spcPts val="0"/>
              </a:spcBef>
              <a:spcAft>
                <a:spcPts val="0"/>
              </a:spcAft>
              <a:buClr>
                <a:srgbClr val="17365D"/>
              </a:buClr>
              <a:buSzPts val="1600"/>
              <a:buFont typeface="Twentieth Century"/>
              <a:buChar char="•"/>
            </a:pPr>
            <a:r>
              <a:rPr lang="en-US" sz="1600" b="0" i="0" u="none" strike="noStrike" cap="none">
                <a:solidFill>
                  <a:srgbClr val="17365D"/>
                </a:solidFill>
                <a:latin typeface="Twentieth Century"/>
                <a:ea typeface="Twentieth Century"/>
                <a:cs typeface="Twentieth Century"/>
                <a:sym typeface="Twentieth Century"/>
              </a:rPr>
              <a:t>268 nodes with newer hardware(&gt;=24 cores/node) providing dynamical partitionable job slots(either 1 core or 8 cores according to the requ</a:t>
            </a:r>
            <a:r>
              <a:rPr lang="en-US" sz="1600">
                <a:solidFill>
                  <a:srgbClr val="17365D"/>
                </a:solidFill>
                <a:latin typeface="Twentieth Century"/>
                <a:ea typeface="Twentieth Century"/>
                <a:cs typeface="Twentieth Century"/>
                <a:sym typeface="Twentieth Century"/>
              </a:rPr>
              <a:t>irements of the</a:t>
            </a:r>
            <a:r>
              <a:rPr lang="en-US" sz="1600" b="0" i="0" u="none" strike="noStrike" cap="none">
                <a:solidFill>
                  <a:srgbClr val="17365D"/>
                </a:solidFill>
                <a:latin typeface="Twentieth Century"/>
                <a:ea typeface="Twentieth Century"/>
                <a:cs typeface="Twentieth Century"/>
                <a:sym typeface="Twentieth Century"/>
              </a:rPr>
              <a:t> incoming jobs)</a:t>
            </a:r>
            <a:endParaRPr sz="1600" b="0" i="0" u="none" strike="noStrike" cap="none">
              <a:solidFill>
                <a:srgbClr val="17365D"/>
              </a:solidFill>
              <a:latin typeface="Twentieth Century"/>
              <a:ea typeface="Twentieth Century"/>
              <a:cs typeface="Twentieth Century"/>
              <a:sym typeface="Twentieth Century"/>
            </a:endParaRPr>
          </a:p>
          <a:p>
            <a:pPr marL="1200150" marR="0" lvl="2" indent="-285750" algn="l" rtl="0">
              <a:spcBef>
                <a:spcPts val="0"/>
              </a:spcBef>
              <a:spcAft>
                <a:spcPts val="0"/>
              </a:spcAft>
              <a:buClr>
                <a:srgbClr val="17365D"/>
              </a:buClr>
              <a:buSzPts val="1600"/>
              <a:buFont typeface="Twentieth Century"/>
              <a:buChar char="•"/>
            </a:pPr>
            <a:r>
              <a:rPr lang="en-US" sz="1600" b="0" i="0" u="none" strike="noStrike" cap="none">
                <a:solidFill>
                  <a:srgbClr val="17365D"/>
                </a:solidFill>
                <a:latin typeface="Twentieth Century"/>
                <a:ea typeface="Twentieth Century"/>
                <a:cs typeface="Twentieth Century"/>
                <a:sym typeface="Twentieth Century"/>
              </a:rPr>
              <a:t>936 cores are provided by </a:t>
            </a:r>
            <a:r>
              <a:rPr lang="en-US" sz="1600">
                <a:solidFill>
                  <a:srgbClr val="17365D"/>
                </a:solidFill>
                <a:latin typeface="Twentieth Century"/>
                <a:ea typeface="Twentieth Century"/>
                <a:cs typeface="Twentieth Century"/>
                <a:sym typeface="Twentieth Century"/>
              </a:rPr>
              <a:t>Tier3</a:t>
            </a:r>
            <a:r>
              <a:rPr lang="en-US" sz="1600" b="0" i="0" u="none" strike="noStrike" cap="none">
                <a:solidFill>
                  <a:srgbClr val="17365D"/>
                </a:solidFill>
                <a:latin typeface="Twentieth Century"/>
                <a:ea typeface="Twentieth Century"/>
                <a:cs typeface="Twentieth Century"/>
                <a:sym typeface="Twentieth Century"/>
              </a:rPr>
              <a:t>, but shared by both Tier2 and Tier3.</a:t>
            </a:r>
            <a:endParaRPr sz="1800" b="0" i="0" u="none" strike="noStrike" cap="none">
              <a:solidFill>
                <a:srgbClr val="17365D"/>
              </a:solidFill>
              <a:latin typeface="Twentieth Century"/>
              <a:ea typeface="Twentieth Century"/>
              <a:cs typeface="Twentieth Century"/>
              <a:sym typeface="Twentieth Century"/>
            </a:endParaRPr>
          </a:p>
        </p:txBody>
      </p:sp>
      <p:sp>
        <p:nvSpPr>
          <p:cNvPr id="164" name="Google Shape;164;p17"/>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8"/>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171" name="Google Shape;171;p18"/>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72" name="Google Shape;172;p18"/>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Cluster optimization (1)</a:t>
            </a:r>
            <a:endParaRPr sz="3959"/>
          </a:p>
        </p:txBody>
      </p:sp>
      <p:sp>
        <p:nvSpPr>
          <p:cNvPr id="173" name="Google Shape;173;p18"/>
          <p:cNvSpPr txBox="1"/>
          <p:nvPr/>
        </p:nvSpPr>
        <p:spPr>
          <a:xfrm>
            <a:off x="228600" y="685800"/>
            <a:ext cx="8839200" cy="4160080"/>
          </a:xfrm>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dk1"/>
              </a:buClr>
              <a:buSzPts val="3200"/>
              <a:buFont typeface="Arial"/>
              <a:buNone/>
            </a:pPr>
            <a:endParaRPr sz="3200" b="0" i="0" u="none" strike="noStrike" cap="none">
              <a:solidFill>
                <a:srgbClr val="C00000"/>
              </a:solidFill>
              <a:latin typeface="Calibri"/>
              <a:ea typeface="Calibri"/>
              <a:cs typeface="Calibri"/>
              <a:sym typeface="Calibri"/>
            </a:endParaRPr>
          </a:p>
        </p:txBody>
      </p:sp>
      <p:sp>
        <p:nvSpPr>
          <p:cNvPr id="174" name="Google Shape;174;p18"/>
          <p:cNvSpPr txBox="1"/>
          <p:nvPr/>
        </p:nvSpPr>
        <p:spPr>
          <a:xfrm>
            <a:off x="228600" y="571501"/>
            <a:ext cx="8534400" cy="3416320"/>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We identified low utilization problems on the cluster, mainly due to</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980000"/>
                </a:solidFill>
                <a:latin typeface="Twentieth Century"/>
                <a:ea typeface="Twentieth Century"/>
                <a:cs typeface="Twentieth Century"/>
                <a:sym typeface="Twentieth Century"/>
              </a:rPr>
              <a:t>17% cores are 1-core static job slots</a:t>
            </a:r>
            <a:r>
              <a:rPr lang="en-US" sz="1800" b="0" i="0" u="none" strike="noStrike" cap="none">
                <a:solidFill>
                  <a:srgbClr val="17365D"/>
                </a:solidFill>
                <a:latin typeface="Twentieth Century"/>
                <a:ea typeface="Twentieth Century"/>
                <a:cs typeface="Twentieth Century"/>
                <a:sym typeface="Twentieth Century"/>
              </a:rPr>
              <a:t>, most of the incoming jobs(ATLAS production) require multi core, so we often see around 5% unclaimed cores</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980000"/>
                </a:solidFill>
                <a:latin typeface="Twentieth Century"/>
                <a:ea typeface="Twentieth Century"/>
                <a:cs typeface="Twentieth Century"/>
                <a:sym typeface="Twentieth Century"/>
              </a:rPr>
              <a:t>HTCondor configuration issues on some low memory work nodes</a:t>
            </a:r>
            <a:r>
              <a:rPr lang="en-US" sz="1800" b="0" i="0" u="none" strike="noStrike" cap="none">
                <a:solidFill>
                  <a:srgbClr val="17365D"/>
                </a:solidFill>
                <a:latin typeface="Twentieth Century"/>
                <a:ea typeface="Twentieth Century"/>
                <a:cs typeface="Twentieth Century"/>
                <a:sym typeface="Twentieth Century"/>
              </a:rPr>
              <a:t>, some cores are not claimable by condor because they are not being configured with enough memory to match the job requirements. </a:t>
            </a:r>
            <a:endParaRPr/>
          </a:p>
          <a:p>
            <a:pPr marL="742950" marR="0" lvl="1" indent="-285750" algn="l" rtl="0">
              <a:spcBef>
                <a:spcPts val="0"/>
              </a:spcBef>
              <a:spcAft>
                <a:spcPts val="0"/>
              </a:spcAft>
              <a:buClr>
                <a:srgbClr val="17365D"/>
              </a:buClr>
              <a:buSzPts val="1800"/>
              <a:buFont typeface="Twentieth Century"/>
              <a:buChar char="•"/>
            </a:pPr>
            <a:r>
              <a:rPr lang="en-US" sz="1800" b="0" i="0" u="none" strike="noStrike" cap="none">
                <a:solidFill>
                  <a:srgbClr val="17365D"/>
                </a:solidFill>
                <a:latin typeface="Twentieth Century"/>
                <a:ea typeface="Twentieth Century"/>
                <a:cs typeface="Twentieth Century"/>
                <a:sym typeface="Twentieth Century"/>
              </a:rPr>
              <a:t>More generally speaking</a:t>
            </a:r>
            <a:endParaRPr/>
          </a:p>
          <a:p>
            <a:pPr marL="1200150" marR="0" lvl="2" indent="-285750" algn="l" rtl="0">
              <a:spcBef>
                <a:spcPts val="0"/>
              </a:spcBef>
              <a:spcAft>
                <a:spcPts val="0"/>
              </a:spcAft>
              <a:buClr>
                <a:srgbClr val="980000"/>
              </a:buClr>
              <a:buSzPts val="1800"/>
              <a:buFont typeface="Twentieth Century"/>
              <a:buChar char="•"/>
            </a:pPr>
            <a:r>
              <a:rPr lang="en-US" sz="1800" b="0" i="0" u="none" strike="noStrike" cap="none">
                <a:solidFill>
                  <a:srgbClr val="980000"/>
                </a:solidFill>
                <a:latin typeface="Twentieth Century"/>
                <a:ea typeface="Twentieth Century"/>
                <a:cs typeface="Twentieth Century"/>
                <a:sym typeface="Twentieth Century"/>
              </a:rPr>
              <a:t>Site has s</a:t>
            </a:r>
            <a:r>
              <a:rPr lang="en-US" sz="1800">
                <a:solidFill>
                  <a:srgbClr val="980000"/>
                </a:solidFill>
                <a:latin typeface="Twentieth Century"/>
                <a:ea typeface="Twentieth Century"/>
                <a:cs typeface="Twentieth Century"/>
                <a:sym typeface="Twentieth Century"/>
              </a:rPr>
              <a:t>cheduled</a:t>
            </a:r>
            <a:r>
              <a:rPr lang="en-US" sz="1800" b="0" i="0" u="none" strike="noStrike" cap="none">
                <a:solidFill>
                  <a:srgbClr val="980000"/>
                </a:solidFill>
                <a:latin typeface="Twentieth Century"/>
                <a:ea typeface="Twentieth Century"/>
                <a:cs typeface="Twentieth Century"/>
                <a:sym typeface="Twentieth Century"/>
              </a:rPr>
              <a:t> downtime for </a:t>
            </a:r>
            <a:r>
              <a:rPr lang="en-US" sz="1800">
                <a:solidFill>
                  <a:srgbClr val="980000"/>
                </a:solidFill>
                <a:latin typeface="Twentieth Century"/>
                <a:ea typeface="Twentieth Century"/>
                <a:cs typeface="Twentieth Century"/>
                <a:sym typeface="Twentieth Century"/>
              </a:rPr>
              <a:t>maintenance</a:t>
            </a:r>
            <a:r>
              <a:rPr lang="en-US" sz="1800" b="0" i="0" u="none" strike="noStrike" cap="none">
                <a:solidFill>
                  <a:srgbClr val="980000"/>
                </a:solidFill>
                <a:latin typeface="Twentieth Century"/>
                <a:ea typeface="Twentieth Century"/>
                <a:cs typeface="Twentieth Century"/>
                <a:sym typeface="Twentieth Century"/>
              </a:rPr>
              <a:t> </a:t>
            </a:r>
            <a:endParaRPr>
              <a:solidFill>
                <a:srgbClr val="980000"/>
              </a:solidFill>
            </a:endParaRPr>
          </a:p>
          <a:p>
            <a:pPr marL="1200150" marR="0" lvl="2" indent="-285750" algn="l" rtl="0">
              <a:spcBef>
                <a:spcPts val="0"/>
              </a:spcBef>
              <a:spcAft>
                <a:spcPts val="0"/>
              </a:spcAft>
              <a:buClr>
                <a:srgbClr val="980000"/>
              </a:buClr>
              <a:buSzPts val="1800"/>
              <a:buFont typeface="Twentieth Century"/>
              <a:buChar char="•"/>
            </a:pPr>
            <a:r>
              <a:rPr lang="en-US" sz="1800" b="0" i="0" u="none" strike="noStrike" cap="none">
                <a:solidFill>
                  <a:srgbClr val="980000"/>
                </a:solidFill>
                <a:latin typeface="Twentieth Century"/>
                <a:ea typeface="Twentieth Century"/>
                <a:cs typeface="Twentieth Century"/>
                <a:sym typeface="Twentieth Century"/>
              </a:rPr>
              <a:t>Site is not always saturated with jobs..</a:t>
            </a:r>
            <a:endParaRPr>
              <a:solidFill>
                <a:srgbClr val="980000"/>
              </a:solidFill>
            </a:endParaRPr>
          </a:p>
          <a:p>
            <a:pPr marL="1200150" marR="0" lvl="2" indent="-285750" algn="l" rtl="0">
              <a:spcBef>
                <a:spcPts val="0"/>
              </a:spcBef>
              <a:spcAft>
                <a:spcPts val="0"/>
              </a:spcAft>
              <a:buClr>
                <a:srgbClr val="980000"/>
              </a:buClr>
              <a:buSzPts val="1800"/>
              <a:buFont typeface="Twentieth Century"/>
              <a:buChar char="•"/>
            </a:pPr>
            <a:r>
              <a:rPr lang="en-US" sz="1800" b="0" i="0" u="none" strike="noStrike" cap="none">
                <a:solidFill>
                  <a:srgbClr val="980000"/>
                </a:solidFill>
                <a:latin typeface="Twentieth Century"/>
                <a:ea typeface="Twentieth Century"/>
                <a:cs typeface="Twentieth Century"/>
                <a:sym typeface="Twentieth Century"/>
              </a:rPr>
              <a:t>Jobs have various CPU Efficiency (ATLAS job CPU Efficiency varies from low 40% to high 90%), so there are always CPU cycles not being exploited even all the cores are 100% occupied</a:t>
            </a:r>
            <a:r>
              <a:rPr lang="en-US" sz="1800">
                <a:solidFill>
                  <a:srgbClr val="980000"/>
                </a:solidFill>
                <a:latin typeface="Twentieth Century"/>
                <a:ea typeface="Twentieth Century"/>
                <a:cs typeface="Twentieth Century"/>
                <a:sym typeface="Twentieth Century"/>
              </a:rPr>
              <a:t> by jobs. </a:t>
            </a:r>
            <a:endParaRPr>
              <a:solidFill>
                <a:srgbClr val="98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9"/>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181" name="Google Shape;181;p19"/>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82" name="Google Shape;182;p19"/>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Cluster optimization (2)</a:t>
            </a:r>
            <a:endParaRPr sz="3959"/>
          </a:p>
        </p:txBody>
      </p:sp>
      <p:sp>
        <p:nvSpPr>
          <p:cNvPr id="183" name="Google Shape;183;p19"/>
          <p:cNvSpPr txBox="1"/>
          <p:nvPr/>
        </p:nvSpPr>
        <p:spPr>
          <a:xfrm>
            <a:off x="228600" y="685800"/>
            <a:ext cx="8839200" cy="4160080"/>
          </a:xfrm>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dk1"/>
              </a:buClr>
              <a:buSzPts val="3200"/>
              <a:buFont typeface="Arial"/>
              <a:buNone/>
            </a:pPr>
            <a:endParaRPr sz="3200" b="0" i="0" u="none" strike="noStrike" cap="none">
              <a:solidFill>
                <a:srgbClr val="C00000"/>
              </a:solidFill>
              <a:latin typeface="Calibri"/>
              <a:ea typeface="Calibri"/>
              <a:cs typeface="Calibri"/>
              <a:sym typeface="Calibri"/>
            </a:endParaRPr>
          </a:p>
        </p:txBody>
      </p:sp>
      <p:sp>
        <p:nvSpPr>
          <p:cNvPr id="184" name="Google Shape;184;p19"/>
          <p:cNvSpPr txBox="1"/>
          <p:nvPr/>
        </p:nvSpPr>
        <p:spPr>
          <a:xfrm>
            <a:off x="4590226" y="2160638"/>
            <a:ext cx="4325173" cy="2585323"/>
          </a:xfrm>
          <a:prstGeom prst="rect">
            <a:avLst/>
          </a:prstGeom>
          <a:noFill/>
          <a:ln>
            <a:noFill/>
          </a:ln>
        </p:spPr>
        <p:txBody>
          <a:bodyPr spcFirstLastPara="1" wrap="square" lIns="91425" tIns="45700" rIns="91425" bIns="45700" anchor="t" anchorCtr="0">
            <a:noAutofit/>
          </a:bodyPr>
          <a:lstStyle/>
          <a:p>
            <a:pPr marL="285750" marR="0" lvl="0" indent="-273050" algn="l" rtl="0">
              <a:spcBef>
                <a:spcPts val="0"/>
              </a:spcBef>
              <a:spcAft>
                <a:spcPts val="0"/>
              </a:spcAft>
              <a:buClr>
                <a:srgbClr val="17365D"/>
              </a:buClr>
              <a:buSzPts val="1600"/>
              <a:buFont typeface="Twentieth Century"/>
              <a:buChar char="•"/>
            </a:pPr>
            <a:r>
              <a:rPr lang="en-US" sz="1600" b="0" i="0" u="none" strike="noStrike" cap="none">
                <a:solidFill>
                  <a:srgbClr val="17365D"/>
                </a:solidFill>
                <a:latin typeface="Twentieth Century"/>
                <a:ea typeface="Twentieth Century"/>
                <a:cs typeface="Twentieth Century"/>
                <a:sym typeface="Twentieth Century"/>
              </a:rPr>
              <a:t>We use </a:t>
            </a:r>
            <a:r>
              <a:rPr lang="en-US" sz="1600" b="0" i="0" u="sng" strike="noStrike" cap="none">
                <a:solidFill>
                  <a:schemeClr val="hlink"/>
                </a:solidFill>
                <a:latin typeface="Twentieth Century"/>
                <a:ea typeface="Twentieth Century"/>
                <a:cs typeface="Twentieth Century"/>
                <a:sym typeface="Twentieth Century"/>
                <a:hlinkClick r:id="rId3"/>
              </a:rPr>
              <a:t>ATLAS job archive and </a:t>
            </a:r>
            <a:r>
              <a:rPr lang="en-US" sz="1600" u="sng">
                <a:solidFill>
                  <a:schemeClr val="hlink"/>
                </a:solidFill>
                <a:latin typeface="Twentieth Century"/>
                <a:ea typeface="Twentieth Century"/>
                <a:cs typeface="Twentieth Century"/>
                <a:sym typeface="Twentieth Century"/>
                <a:hlinkClick r:id="rId3"/>
              </a:rPr>
              <a:t>analytic platform</a:t>
            </a:r>
            <a:r>
              <a:rPr lang="en-US" sz="1600">
                <a:solidFill>
                  <a:srgbClr val="17365D"/>
                </a:solidFill>
                <a:latin typeface="Twentieth Century"/>
                <a:ea typeface="Twentieth Century"/>
                <a:cs typeface="Twentieth Century"/>
                <a:sym typeface="Twentieth Century"/>
              </a:rPr>
              <a:t> </a:t>
            </a:r>
            <a:r>
              <a:rPr lang="en-US" sz="1600" b="0" i="0" u="none" strike="noStrike" cap="none">
                <a:solidFill>
                  <a:srgbClr val="17365D"/>
                </a:solidFill>
                <a:latin typeface="Twentieth Century"/>
                <a:ea typeface="Twentieth Century"/>
                <a:cs typeface="Twentieth Century"/>
                <a:sym typeface="Twentieth Century"/>
              </a:rPr>
              <a:t>to analyze the utilization of our cluster in a 200 day period, to minimize the impact of downtime, problematic hardware. </a:t>
            </a:r>
            <a:endParaRPr sz="1600" b="0" i="0" u="none" strike="noStrike" cap="none">
              <a:solidFill>
                <a:srgbClr val="17365D"/>
              </a:solidFill>
              <a:latin typeface="Twentieth Century"/>
              <a:ea typeface="Twentieth Century"/>
              <a:cs typeface="Twentieth Century"/>
              <a:sym typeface="Twentieth Century"/>
            </a:endParaRPr>
          </a:p>
          <a:p>
            <a:pPr marL="285750" marR="0" lvl="0" indent="-273050" algn="l" rtl="0">
              <a:spcBef>
                <a:spcPts val="0"/>
              </a:spcBef>
              <a:spcAft>
                <a:spcPts val="0"/>
              </a:spcAft>
              <a:buClr>
                <a:srgbClr val="17365D"/>
              </a:buClr>
              <a:buSzPts val="1600"/>
              <a:buFont typeface="Twentieth Century"/>
              <a:buChar char="•"/>
            </a:pPr>
            <a:r>
              <a:rPr lang="en-US" sz="1600" b="0" i="0" u="none" strike="noStrike" cap="none">
                <a:solidFill>
                  <a:srgbClr val="17365D"/>
                </a:solidFill>
                <a:latin typeface="Twentieth Century"/>
                <a:ea typeface="Twentieth Century"/>
                <a:cs typeface="Twentieth Century"/>
                <a:sym typeface="Twentieth Century"/>
              </a:rPr>
              <a:t>The Avg. number of cores constantly can be used by ATLAS  jobs is around 10888,</a:t>
            </a:r>
            <a:r>
              <a:rPr lang="en-US" sz="1600">
                <a:solidFill>
                  <a:srgbClr val="17365D"/>
                </a:solidFill>
                <a:latin typeface="Twentieth Century"/>
                <a:ea typeface="Twentieth Century"/>
                <a:cs typeface="Twentieth Century"/>
                <a:sym typeface="Twentieth Century"/>
              </a:rPr>
              <a:t>excluding hardware issues. </a:t>
            </a:r>
            <a:r>
              <a:rPr lang="en-US" sz="1600" b="0" i="0" u="none" strike="noStrike" cap="none">
                <a:solidFill>
                  <a:srgbClr val="17365D"/>
                </a:solidFill>
                <a:latin typeface="Twentieth Century"/>
                <a:ea typeface="Twentieth Century"/>
                <a:cs typeface="Twentieth Century"/>
                <a:sym typeface="Twentieth Century"/>
              </a:rPr>
              <a:t> </a:t>
            </a:r>
            <a:endParaRPr sz="1600"/>
          </a:p>
          <a:p>
            <a:pPr marL="285750" marR="0" lvl="0" indent="-273050" algn="l" rtl="0">
              <a:spcBef>
                <a:spcPts val="0"/>
              </a:spcBef>
              <a:spcAft>
                <a:spcPts val="0"/>
              </a:spcAft>
              <a:buClr>
                <a:srgbClr val="17365D"/>
              </a:buClr>
              <a:buSzPts val="1600"/>
              <a:buFont typeface="Twentieth Century"/>
              <a:buChar char="•"/>
            </a:pPr>
            <a:r>
              <a:rPr lang="en-US" sz="1600" b="0" i="0" u="none" strike="noStrike" cap="none">
                <a:solidFill>
                  <a:srgbClr val="17365D"/>
                </a:solidFill>
                <a:latin typeface="Twentieth Century"/>
                <a:ea typeface="Twentieth Century"/>
                <a:cs typeface="Twentieth Century"/>
                <a:sym typeface="Twentieth Century"/>
              </a:rPr>
              <a:t>This looks bad… </a:t>
            </a:r>
            <a:r>
              <a:rPr lang="en-US" sz="1600" i="0" u="none" strike="noStrike" cap="none">
                <a:solidFill>
                  <a:srgbClr val="17365D"/>
                </a:solidFill>
                <a:latin typeface="Twentieth Century"/>
                <a:ea typeface="Twentieth Century"/>
                <a:cs typeface="Twentieth Century"/>
                <a:sym typeface="Twentieth Century"/>
              </a:rPr>
              <a:t>Why ATLAS only uses 61% of its available capacity in wall time and 52% in CPU time(5646 CPU </a:t>
            </a:r>
            <a:r>
              <a:rPr lang="en-US" sz="1600">
                <a:solidFill>
                  <a:srgbClr val="17365D"/>
                </a:solidFill>
                <a:latin typeface="Twentieth Century"/>
                <a:ea typeface="Twentieth Century"/>
                <a:cs typeface="Twentieth Century"/>
                <a:sym typeface="Twentieth Century"/>
              </a:rPr>
              <a:t>time in days</a:t>
            </a:r>
            <a:r>
              <a:rPr lang="en-US" sz="1600" i="0" u="none" strike="noStrike" cap="none">
                <a:solidFill>
                  <a:srgbClr val="17365D"/>
                </a:solidFill>
                <a:latin typeface="Twentieth Century"/>
                <a:ea typeface="Twentieth Century"/>
                <a:cs typeface="Twentieth Century"/>
                <a:sym typeface="Twentieth Century"/>
              </a:rPr>
              <a:t>)</a:t>
            </a:r>
            <a:r>
              <a:rPr lang="en-US" sz="1600">
                <a:solidFill>
                  <a:srgbClr val="17365D"/>
                </a:solidFill>
                <a:latin typeface="Twentieth Century"/>
                <a:ea typeface="Twentieth Century"/>
                <a:cs typeface="Twentieth Century"/>
                <a:sym typeface="Twentieth Century"/>
              </a:rPr>
              <a:t>? </a:t>
            </a:r>
            <a:r>
              <a:rPr lang="en-US" sz="1600" i="0" u="none" strike="noStrike" cap="none">
                <a:solidFill>
                  <a:srgbClr val="17365D"/>
                </a:solidFill>
                <a:latin typeface="Twentieth Century"/>
                <a:ea typeface="Twentieth Century"/>
                <a:cs typeface="Twentieth Century"/>
                <a:sym typeface="Twentieth Century"/>
              </a:rPr>
              <a:t> </a:t>
            </a:r>
            <a:endParaRPr sz="1600"/>
          </a:p>
        </p:txBody>
      </p:sp>
      <p:pic>
        <p:nvPicPr>
          <p:cNvPr id="185" name="Google Shape;185;p19"/>
          <p:cNvPicPr preferRelativeResize="0"/>
          <p:nvPr/>
        </p:nvPicPr>
        <p:blipFill rotWithShape="1">
          <a:blip r:embed="rId4">
            <a:alphaModFix/>
          </a:blip>
          <a:srcRect l="485" r="495"/>
          <a:stretch/>
        </p:blipFill>
        <p:spPr>
          <a:xfrm>
            <a:off x="4914374" y="819150"/>
            <a:ext cx="3772426" cy="1198988"/>
          </a:xfrm>
          <a:prstGeom prst="rect">
            <a:avLst/>
          </a:prstGeom>
          <a:noFill/>
          <a:ln>
            <a:noFill/>
          </a:ln>
        </p:spPr>
      </p:pic>
      <p:pic>
        <p:nvPicPr>
          <p:cNvPr id="186" name="Google Shape;186;p19"/>
          <p:cNvPicPr preferRelativeResize="0"/>
          <p:nvPr/>
        </p:nvPicPr>
        <p:blipFill rotWithShape="1">
          <a:blip r:embed="rId5">
            <a:alphaModFix/>
          </a:blip>
          <a:srcRect/>
          <a:stretch/>
        </p:blipFill>
        <p:spPr>
          <a:xfrm>
            <a:off x="242037" y="819150"/>
            <a:ext cx="4334752" cy="3581400"/>
          </a:xfrm>
          <a:prstGeom prst="rect">
            <a:avLst/>
          </a:prstGeom>
          <a:noFill/>
          <a:ln>
            <a:noFill/>
          </a:ln>
        </p:spPr>
      </p:pic>
      <p:sp>
        <p:nvSpPr>
          <p:cNvPr id="187" name="Google Shape;187;p19"/>
          <p:cNvSpPr/>
          <p:nvPr/>
        </p:nvSpPr>
        <p:spPr>
          <a:xfrm>
            <a:off x="2826425" y="2627650"/>
            <a:ext cx="1244700" cy="519000"/>
          </a:xfrm>
          <a:prstGeom prst="rect">
            <a:avLst/>
          </a:prstGeom>
          <a:solidFill>
            <a:schemeClr val="lt1"/>
          </a:solidFill>
          <a:ln w="9525" cap="flat" cmpd="sng">
            <a:solidFill>
              <a:srgbClr val="92D050"/>
            </a:solidFill>
            <a:prstDash val="solid"/>
            <a:round/>
            <a:headEnd type="none" w="sm" len="sm"/>
            <a:tailEnd type="none" w="sm" len="sm"/>
          </a:ln>
          <a:effectLst>
            <a:outerShdw blurRad="57150" dist="19050" dir="5400000" algn="bl" rotWithShape="0">
              <a:srgbClr val="000000">
                <a:alpha val="50000"/>
              </a:srgbClr>
            </a:outerShdw>
            <a:reflection endPos="8000" dist="38100" dir="5400000" fadeDir="5400012" sy="-100000" algn="bl" rotWithShape="0"/>
          </a:effectLst>
        </p:spPr>
        <p:txBody>
          <a:bodyPr spcFirstLastPara="1" wrap="square" lIns="91425" tIns="91425" rIns="91425" bIns="91425" anchor="ctr" anchorCtr="0">
            <a:noAutofit/>
          </a:bodyPr>
          <a:lstStyle/>
          <a:p>
            <a:pPr marL="0" lvl="0" indent="0" algn="l" rtl="0">
              <a:spcBef>
                <a:spcPts val="0"/>
              </a:spcBef>
              <a:spcAft>
                <a:spcPts val="0"/>
              </a:spcAft>
              <a:buNone/>
            </a:pPr>
            <a:endParaRPr>
              <a:latin typeface="Times New Roman"/>
              <a:ea typeface="Times New Roman"/>
              <a:cs typeface="Times New Roman"/>
              <a:sym typeface="Times New Roman"/>
            </a:endParaRPr>
          </a:p>
          <a:p>
            <a:pPr marL="0" lvl="0" indent="0" algn="l" rtl="0">
              <a:spcBef>
                <a:spcPts val="0"/>
              </a:spcBef>
              <a:spcAft>
                <a:spcPts val="0"/>
              </a:spcAft>
              <a:buNone/>
            </a:pPr>
            <a:r>
              <a:rPr lang="en-US">
                <a:solidFill>
                  <a:srgbClr val="92D050"/>
                </a:solidFill>
                <a:latin typeface="Times New Roman"/>
                <a:ea typeface="Times New Roman"/>
                <a:cs typeface="Times New Roman"/>
                <a:sym typeface="Times New Roman"/>
              </a:rPr>
              <a:t>M = 200</a:t>
            </a:r>
            <a:endParaRPr>
              <a:solidFill>
                <a:srgbClr val="92D050"/>
              </a:solidFill>
              <a:latin typeface="Times New Roman"/>
              <a:ea typeface="Times New Roman"/>
              <a:cs typeface="Times New Roman"/>
              <a:sym typeface="Times New Roman"/>
            </a:endParaRPr>
          </a:p>
          <a:p>
            <a:pPr marL="0" lvl="0" indent="0" algn="l" rtl="0">
              <a:spcBef>
                <a:spcPts val="0"/>
              </a:spcBef>
              <a:spcAft>
                <a:spcPts val="0"/>
              </a:spcAft>
              <a:buNone/>
            </a:pPr>
            <a:r>
              <a:rPr lang="en-US">
                <a:solidFill>
                  <a:srgbClr val="92D050"/>
                </a:solidFill>
                <a:latin typeface="Times New Roman"/>
                <a:ea typeface="Times New Roman"/>
                <a:cs typeface="Times New Roman"/>
                <a:sym typeface="Times New Roman"/>
              </a:rPr>
              <a:t>N</a:t>
            </a:r>
            <a:r>
              <a:rPr lang="en-US" sz="1200">
                <a:solidFill>
                  <a:srgbClr val="92D050"/>
                </a:solidFill>
                <a:latin typeface="Times New Roman"/>
                <a:ea typeface="Times New Roman"/>
                <a:cs typeface="Times New Roman"/>
                <a:sym typeface="Times New Roman"/>
              </a:rPr>
              <a:t>core </a:t>
            </a:r>
            <a:r>
              <a:rPr lang="en-US">
                <a:solidFill>
                  <a:srgbClr val="92D050"/>
                </a:solidFill>
                <a:latin typeface="Times New Roman"/>
                <a:ea typeface="Times New Roman"/>
                <a:cs typeface="Times New Roman"/>
                <a:sym typeface="Times New Roman"/>
              </a:rPr>
              <a:t>= 10888</a:t>
            </a:r>
            <a:endParaRPr>
              <a:solidFill>
                <a:srgbClr val="92D050"/>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cxnSp>
        <p:nvCxnSpPr>
          <p:cNvPr id="188" name="Google Shape;188;p19"/>
          <p:cNvCxnSpPr/>
          <p:nvPr/>
        </p:nvCxnSpPr>
        <p:spPr>
          <a:xfrm rot="10800000" flipH="1">
            <a:off x="2702275" y="3160500"/>
            <a:ext cx="649200" cy="585600"/>
          </a:xfrm>
          <a:prstGeom prst="curvedConnector3">
            <a:avLst>
              <a:gd name="adj1" fmla="val 50000"/>
            </a:avLst>
          </a:prstGeom>
          <a:noFill/>
          <a:ln w="19050" cap="flat" cmpd="sng">
            <a:solidFill>
              <a:schemeClr val="accent3"/>
            </a:solidFill>
            <a:prstDash val="solid"/>
            <a:round/>
            <a:headEnd type="none" w="med" len="med"/>
            <a:tailEnd type="none" w="med" len="med"/>
          </a:ln>
        </p:spPr>
      </p:cxnSp>
      <p:cxnSp>
        <p:nvCxnSpPr>
          <p:cNvPr id="189" name="Google Shape;189;p19"/>
          <p:cNvCxnSpPr/>
          <p:nvPr/>
        </p:nvCxnSpPr>
        <p:spPr>
          <a:xfrm rot="10800000" flipH="1">
            <a:off x="3983575" y="2003750"/>
            <a:ext cx="1047000" cy="600000"/>
          </a:xfrm>
          <a:prstGeom prst="curvedConnector3">
            <a:avLst>
              <a:gd name="adj1" fmla="val 50000"/>
            </a:avLst>
          </a:prstGeom>
          <a:noFill/>
          <a:ln w="19050" cap="flat" cmpd="sng">
            <a:solidFill>
              <a:schemeClr val="accent3"/>
            </a:solidFill>
            <a:prstDash val="solid"/>
            <a:round/>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0"/>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196" name="Google Shape;196;p20"/>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97" name="Google Shape;197;p20"/>
          <p:cNvSpPr txBox="1">
            <a:spLocks noGrp="1"/>
          </p:cNvSpPr>
          <p:nvPr>
            <p:ph type="title"/>
          </p:nvPr>
        </p:nvSpPr>
        <p:spPr>
          <a:xfrm>
            <a:off x="0" y="0"/>
            <a:ext cx="9144000" cy="571500"/>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Cluster optimization (3)</a:t>
            </a:r>
            <a:endParaRPr sz="3959"/>
          </a:p>
        </p:txBody>
      </p:sp>
      <p:sp>
        <p:nvSpPr>
          <p:cNvPr id="198" name="Google Shape;198;p20"/>
          <p:cNvSpPr txBox="1"/>
          <p:nvPr/>
        </p:nvSpPr>
        <p:spPr>
          <a:xfrm>
            <a:off x="228600" y="685800"/>
            <a:ext cx="8839200" cy="4160080"/>
          </a:xfrm>
          <a:prstGeom prst="rect">
            <a:avLst/>
          </a:prstGeom>
          <a:noFill/>
          <a:ln>
            <a:noFill/>
          </a:ln>
        </p:spPr>
        <p:txBody>
          <a:bodyPr spcFirstLastPara="1" wrap="square" lIns="91425" tIns="45700" rIns="91425" bIns="45700" anchor="t" anchorCtr="0">
            <a:noAutofit/>
          </a:bodyPr>
          <a:lstStyle/>
          <a:p>
            <a:pPr marL="342900" marR="0" lvl="0" indent="-139700" algn="l" rtl="0">
              <a:spcBef>
                <a:spcPts val="0"/>
              </a:spcBef>
              <a:spcAft>
                <a:spcPts val="0"/>
              </a:spcAft>
              <a:buClr>
                <a:schemeClr val="dk1"/>
              </a:buClr>
              <a:buSzPts val="3200"/>
              <a:buFont typeface="Arial"/>
              <a:buNone/>
            </a:pPr>
            <a:endParaRPr sz="3200" b="0" i="0" u="none" strike="noStrike" cap="none">
              <a:solidFill>
                <a:srgbClr val="C00000"/>
              </a:solidFill>
              <a:latin typeface="Calibri"/>
              <a:ea typeface="Calibri"/>
              <a:cs typeface="Calibri"/>
              <a:sym typeface="Calibri"/>
            </a:endParaRPr>
          </a:p>
        </p:txBody>
      </p:sp>
      <p:sp>
        <p:nvSpPr>
          <p:cNvPr id="199" name="Google Shape;199;p20"/>
          <p:cNvSpPr txBox="1"/>
          <p:nvPr/>
        </p:nvSpPr>
        <p:spPr>
          <a:xfrm>
            <a:off x="76200" y="571501"/>
            <a:ext cx="8839200" cy="1754326"/>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rgbClr val="17365D"/>
              </a:buClr>
              <a:buSzPts val="1800"/>
              <a:buFont typeface="Twentieth Century"/>
              <a:buChar char="•"/>
            </a:pPr>
            <a:r>
              <a:rPr lang="en-US" sz="1800" b="0" i="0" u="none" strike="noStrike" cap="none" dirty="0">
                <a:solidFill>
                  <a:srgbClr val="17365D"/>
                </a:solidFill>
                <a:latin typeface="Twentieth Century"/>
                <a:ea typeface="Twentieth Century"/>
                <a:cs typeface="Twentieth Century"/>
                <a:sym typeface="Twentieth Century"/>
              </a:rPr>
              <a:t>We did a few things:</a:t>
            </a:r>
            <a:endParaRPr dirty="0"/>
          </a:p>
          <a:p>
            <a:pPr marL="742950" marR="0" lvl="1" indent="-285750" algn="l" rtl="0">
              <a:spcBef>
                <a:spcPts val="0"/>
              </a:spcBef>
              <a:spcAft>
                <a:spcPts val="0"/>
              </a:spcAft>
              <a:buClr>
                <a:srgbClr val="17365D"/>
              </a:buClr>
              <a:buSzPts val="1800"/>
              <a:buFont typeface="Twentieth Century"/>
              <a:buChar char="•"/>
            </a:pPr>
            <a:r>
              <a:rPr lang="en-US" sz="1800" b="0" i="0" u="none" strike="noStrike" cap="none" dirty="0">
                <a:solidFill>
                  <a:srgbClr val="17365D"/>
                </a:solidFill>
                <a:latin typeface="Twentieth Century"/>
                <a:ea typeface="Twentieth Century"/>
                <a:cs typeface="Twentieth Century"/>
                <a:sym typeface="Twentieth Century"/>
              </a:rPr>
              <a:t>Reconfigure low memory nodes, </a:t>
            </a:r>
            <a:r>
              <a:rPr lang="en-US" sz="1800" dirty="0">
                <a:solidFill>
                  <a:srgbClr val="17365D"/>
                </a:solidFill>
                <a:latin typeface="Twentieth Century"/>
                <a:ea typeface="Twentieth Century"/>
                <a:cs typeface="Twentieth Century"/>
                <a:sym typeface="Twentieth Century"/>
              </a:rPr>
              <a:t>making</a:t>
            </a:r>
            <a:r>
              <a:rPr lang="en-US" sz="1800" b="0" i="0" u="none" strike="noStrike" cap="none" dirty="0">
                <a:solidFill>
                  <a:srgbClr val="17365D"/>
                </a:solidFill>
                <a:latin typeface="Twentieth Century"/>
                <a:ea typeface="Twentieth Century"/>
                <a:cs typeface="Twentieth Century"/>
                <a:sym typeface="Twentieth Century"/>
              </a:rPr>
              <a:t> all the cores being claimable by </a:t>
            </a:r>
            <a:r>
              <a:rPr lang="en-US" sz="1800" dirty="0">
                <a:solidFill>
                  <a:srgbClr val="17365D"/>
                </a:solidFill>
                <a:latin typeface="Twentieth Century"/>
                <a:ea typeface="Twentieth Century"/>
                <a:cs typeface="Twentieth Century"/>
                <a:sym typeface="Twentieth Century"/>
              </a:rPr>
              <a:t>C</a:t>
            </a:r>
            <a:r>
              <a:rPr lang="en-US" sz="1800" b="0" i="0" u="none" strike="noStrike" cap="none" dirty="0">
                <a:solidFill>
                  <a:srgbClr val="17365D"/>
                </a:solidFill>
                <a:latin typeface="Twentieth Century"/>
                <a:ea typeface="Twentieth Century"/>
                <a:cs typeface="Twentieth Century"/>
                <a:sym typeface="Twentieth Century"/>
              </a:rPr>
              <a:t>ondor</a:t>
            </a:r>
            <a:endParaRPr dirty="0"/>
          </a:p>
          <a:p>
            <a:pPr marL="742950" marR="0" lvl="1" indent="-285750" algn="l" rtl="0">
              <a:spcBef>
                <a:spcPts val="0"/>
              </a:spcBef>
              <a:spcAft>
                <a:spcPts val="0"/>
              </a:spcAft>
              <a:buClr>
                <a:srgbClr val="17365D"/>
              </a:buClr>
              <a:buSzPts val="1800"/>
              <a:buFont typeface="Twentieth Century"/>
              <a:buChar char="•"/>
            </a:pPr>
            <a:r>
              <a:rPr lang="en-US" sz="1800" b="0" i="0" u="none" strike="noStrike" cap="none" dirty="0">
                <a:solidFill>
                  <a:srgbClr val="17365D"/>
                </a:solidFill>
                <a:latin typeface="Twentieth Century"/>
                <a:ea typeface="Twentieth Century"/>
                <a:cs typeface="Twentieth Century"/>
                <a:sym typeface="Twentieth Century"/>
              </a:rPr>
              <a:t>Most importantly, we use the </a:t>
            </a:r>
            <a:r>
              <a:rPr lang="en-US" sz="1800" b="0" i="0" u="sng" strike="noStrike" cap="none" dirty="0" err="1">
                <a:solidFill>
                  <a:schemeClr val="hlink"/>
                </a:solidFill>
                <a:latin typeface="Twentieth Century"/>
                <a:ea typeface="Twentieth Century"/>
                <a:cs typeface="Twentieth Century"/>
                <a:sym typeface="Twentieth Century"/>
                <a:hlinkClick r:id="rId3"/>
              </a:rPr>
              <a:t>ATLAS@home</a:t>
            </a:r>
            <a:r>
              <a:rPr lang="en-US" sz="1800" b="0" i="0" u="sng" strike="noStrike" cap="none" dirty="0">
                <a:solidFill>
                  <a:schemeClr val="hlink"/>
                </a:solidFill>
                <a:latin typeface="Twentieth Century"/>
                <a:ea typeface="Twentieth Century"/>
                <a:cs typeface="Twentieth Century"/>
                <a:sym typeface="Twentieth Century"/>
                <a:hlinkClick r:id="rId3"/>
              </a:rPr>
              <a:t> (BOINC) jobs to backfill the cluster</a:t>
            </a:r>
            <a:endParaRPr dirty="0"/>
          </a:p>
          <a:p>
            <a:pPr marL="742950" marR="0" lvl="1" indent="-285750" algn="l" rtl="0">
              <a:spcBef>
                <a:spcPts val="0"/>
              </a:spcBef>
              <a:spcAft>
                <a:spcPts val="0"/>
              </a:spcAft>
              <a:buClr>
                <a:srgbClr val="17365D"/>
              </a:buClr>
              <a:buSzPts val="1800"/>
              <a:buFont typeface="Twentieth Century"/>
              <a:buChar char="•"/>
            </a:pPr>
            <a:r>
              <a:rPr lang="en-US" sz="1800" b="0" i="0" u="none" strike="noStrike" cap="none" dirty="0">
                <a:solidFill>
                  <a:srgbClr val="17365D"/>
                </a:solidFill>
                <a:latin typeface="Twentieth Century"/>
                <a:ea typeface="Twentieth Century"/>
                <a:cs typeface="Twentieth Century"/>
                <a:sym typeface="Twentieth Century"/>
              </a:rPr>
              <a:t>Condor and BOINC clients are both running on the work nodes to process their own jobs(</a:t>
            </a:r>
            <a:r>
              <a:rPr lang="en-US" sz="1800" dirty="0">
                <a:solidFill>
                  <a:srgbClr val="17365D"/>
                </a:solidFill>
                <a:latin typeface="Twentieth Century"/>
                <a:ea typeface="Twentieth Century"/>
                <a:cs typeface="Twentieth Century"/>
                <a:sym typeface="Twentieth Century"/>
              </a:rPr>
              <a:t>from different </a:t>
            </a:r>
            <a:r>
              <a:rPr lang="en-US" sz="1800" dirty="0" err="1">
                <a:solidFill>
                  <a:srgbClr val="17365D"/>
                </a:solidFill>
                <a:latin typeface="Twentieth Century"/>
                <a:ea typeface="Twentieth Century"/>
                <a:cs typeface="Twentieth Century"/>
                <a:sym typeface="Twentieth Century"/>
              </a:rPr>
              <a:t>PanDA</a:t>
            </a:r>
            <a:r>
              <a:rPr lang="en-US" sz="1800" dirty="0">
                <a:solidFill>
                  <a:srgbClr val="17365D"/>
                </a:solidFill>
                <a:latin typeface="Twentieth Century"/>
                <a:ea typeface="Twentieth Century"/>
                <a:cs typeface="Twentieth Century"/>
                <a:sym typeface="Twentieth Century"/>
              </a:rPr>
              <a:t> Queues</a:t>
            </a:r>
            <a:r>
              <a:rPr lang="en-US" sz="1800" b="0" i="0" u="none" strike="noStrike" cap="none" dirty="0">
                <a:solidFill>
                  <a:srgbClr val="17365D"/>
                </a:solidFill>
                <a:latin typeface="Twentieth Century"/>
                <a:ea typeface="Twentieth Century"/>
                <a:cs typeface="Twentieth Century"/>
                <a:sym typeface="Twentieth Century"/>
              </a:rPr>
              <a:t>). BOINC jobs are </a:t>
            </a:r>
            <a:r>
              <a:rPr lang="en-US" sz="1800" b="0" i="0" u="none" strike="noStrike" cap="none" dirty="0" err="1">
                <a:solidFill>
                  <a:srgbClr val="17365D"/>
                </a:solidFill>
                <a:latin typeface="Twentieth Century"/>
                <a:ea typeface="Twentieth Century"/>
                <a:cs typeface="Twentieth Century"/>
                <a:sym typeface="Twentieth Century"/>
              </a:rPr>
              <a:t>niced</a:t>
            </a:r>
            <a:r>
              <a:rPr lang="en-US" sz="1800" b="0" i="0" u="none" strike="noStrike" cap="none" dirty="0">
                <a:solidFill>
                  <a:srgbClr val="17365D"/>
                </a:solidFill>
                <a:latin typeface="Twentieth Century"/>
                <a:ea typeface="Twentieth Century"/>
                <a:cs typeface="Twentieth Century"/>
                <a:sym typeface="Twentieth Century"/>
              </a:rPr>
              <a:t> with low priority, so they only use the CPU cycles which are </a:t>
            </a:r>
            <a:r>
              <a:rPr lang="en-US" sz="1800" dirty="0">
                <a:solidFill>
                  <a:srgbClr val="17365D"/>
                </a:solidFill>
                <a:latin typeface="Twentieth Century"/>
                <a:ea typeface="Twentieth Century"/>
                <a:cs typeface="Twentieth Century"/>
                <a:sym typeface="Twentieth Century"/>
              </a:rPr>
              <a:t>not being used </a:t>
            </a:r>
            <a:r>
              <a:rPr lang="en-US" sz="1800" b="0" i="0" u="none" strike="noStrike" cap="none" dirty="0">
                <a:solidFill>
                  <a:srgbClr val="17365D"/>
                </a:solidFill>
                <a:latin typeface="Twentieth Century"/>
                <a:ea typeface="Twentieth Century"/>
                <a:cs typeface="Twentieth Century"/>
                <a:sym typeface="Twentieth Century"/>
              </a:rPr>
              <a:t>by the Condor jobs(during I/O). </a:t>
            </a:r>
            <a:endParaRPr dirty="0"/>
          </a:p>
        </p:txBody>
      </p:sp>
      <p:pic>
        <p:nvPicPr>
          <p:cNvPr id="200" name="Google Shape;200;p20"/>
          <p:cNvPicPr preferRelativeResize="0"/>
          <p:nvPr/>
        </p:nvPicPr>
        <p:blipFill rotWithShape="1">
          <a:blip r:embed="rId4">
            <a:alphaModFix/>
          </a:blip>
          <a:srcRect t="1616" b="1606"/>
          <a:stretch/>
        </p:blipFill>
        <p:spPr>
          <a:xfrm>
            <a:off x="381000" y="2425876"/>
            <a:ext cx="3407101" cy="1796199"/>
          </a:xfrm>
          <a:prstGeom prst="rect">
            <a:avLst/>
          </a:prstGeom>
          <a:noFill/>
          <a:ln>
            <a:noFill/>
          </a:ln>
        </p:spPr>
      </p:pic>
      <p:sp>
        <p:nvSpPr>
          <p:cNvPr id="201" name="Google Shape;201;p20"/>
          <p:cNvSpPr txBox="1"/>
          <p:nvPr/>
        </p:nvSpPr>
        <p:spPr>
          <a:xfrm>
            <a:off x="3788101" y="2274975"/>
            <a:ext cx="5247299" cy="2308324"/>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rgbClr val="17365D"/>
              </a:buClr>
              <a:buSzPts val="1600"/>
              <a:buFont typeface="Twentieth Century"/>
              <a:buChar char="•"/>
            </a:pPr>
            <a:r>
              <a:rPr lang="en-US" sz="1600" b="0" i="0" u="none" strike="noStrike" cap="none">
                <a:solidFill>
                  <a:srgbClr val="17365D"/>
                </a:solidFill>
                <a:latin typeface="Twentieth Century"/>
                <a:ea typeface="Twentieth Century"/>
                <a:cs typeface="Twentieth Century"/>
                <a:sym typeface="Twentieth Century"/>
              </a:rPr>
              <a:t>We see a big improvement in CPU utilization of the cluster (</a:t>
            </a:r>
            <a:r>
              <a:rPr lang="en-US" sz="1600" b="1" i="0" u="none" strike="noStrike" cap="none">
                <a:solidFill>
                  <a:srgbClr val="00B050"/>
                </a:solidFill>
                <a:latin typeface="Twentieth Century"/>
                <a:ea typeface="Twentieth Century"/>
                <a:cs typeface="Twentieth Century"/>
                <a:sym typeface="Twentieth Century"/>
              </a:rPr>
              <a:t>0.5-&gt;0.93</a:t>
            </a:r>
            <a:r>
              <a:rPr lang="en-US" sz="1600" b="0" i="0" u="none" strike="noStrike" cap="none">
                <a:solidFill>
                  <a:srgbClr val="17365D"/>
                </a:solidFill>
                <a:latin typeface="Twentieth Century"/>
                <a:ea typeface="Twentieth Century"/>
                <a:cs typeface="Twentieth Century"/>
                <a:sym typeface="Twentieth Century"/>
              </a:rPr>
              <a:t>), Avg</a:t>
            </a:r>
            <a:r>
              <a:rPr lang="en-US" sz="1600">
                <a:solidFill>
                  <a:srgbClr val="17365D"/>
                </a:solidFill>
                <a:latin typeface="Twentieth Century"/>
                <a:ea typeface="Twentieth Century"/>
                <a:cs typeface="Twentieth Century"/>
                <a:sym typeface="Twentieth Century"/>
              </a:rPr>
              <a:t>. daily CPU time in days is </a:t>
            </a:r>
            <a:r>
              <a:rPr lang="en-US" sz="1600" b="1">
                <a:solidFill>
                  <a:srgbClr val="1155CC"/>
                </a:solidFill>
                <a:highlight>
                  <a:srgbClr val="F3F3F3"/>
                </a:highlight>
                <a:latin typeface="Twentieth Century"/>
                <a:ea typeface="Twentieth Century"/>
                <a:cs typeface="Twentieth Century"/>
                <a:sym typeface="Twentieth Century"/>
              </a:rPr>
              <a:t>10113</a:t>
            </a:r>
            <a:endParaRPr sz="1600" b="1">
              <a:solidFill>
                <a:srgbClr val="1155CC"/>
              </a:solidFill>
              <a:highlight>
                <a:srgbClr val="F3F3F3"/>
              </a:highlight>
              <a:latin typeface="Twentieth Century"/>
              <a:ea typeface="Twentieth Century"/>
              <a:cs typeface="Twentieth Century"/>
              <a:sym typeface="Twentieth Century"/>
            </a:endParaRPr>
          </a:p>
          <a:p>
            <a:pPr marL="285750" marR="0" lvl="0" indent="-285750" algn="l" rtl="0">
              <a:spcBef>
                <a:spcPts val="0"/>
              </a:spcBef>
              <a:spcAft>
                <a:spcPts val="0"/>
              </a:spcAft>
              <a:buClr>
                <a:srgbClr val="17365D"/>
              </a:buClr>
              <a:buSzPts val="1600"/>
              <a:buFont typeface="Twentieth Century"/>
              <a:buChar char="•"/>
            </a:pPr>
            <a:r>
              <a:rPr lang="en-US" sz="1600" b="0" i="0" u="none" strike="noStrike" cap="none">
                <a:solidFill>
                  <a:srgbClr val="17365D"/>
                </a:solidFill>
                <a:latin typeface="Twentieth Century"/>
                <a:ea typeface="Twentieth Century"/>
                <a:cs typeface="Twentieth Century"/>
                <a:sym typeface="Twentieth Century"/>
              </a:rPr>
              <a:t>Very low impact on the CPU utilization(</a:t>
            </a:r>
            <a:r>
              <a:rPr lang="en-US" sz="1600" b="0" i="0" u="none" strike="noStrike" cap="none">
                <a:solidFill>
                  <a:srgbClr val="00B050"/>
                </a:solidFill>
                <a:latin typeface="Twentieth Century"/>
                <a:ea typeface="Twentieth Century"/>
                <a:cs typeface="Twentieth Century"/>
                <a:sym typeface="Twentieth Century"/>
              </a:rPr>
              <a:t>0.52 -&gt;0.5</a:t>
            </a:r>
            <a:r>
              <a:rPr lang="en-US" sz="1600">
                <a:solidFill>
                  <a:srgbClr val="00B050"/>
                </a:solidFill>
                <a:latin typeface="Twentieth Century"/>
                <a:ea typeface="Twentieth Century"/>
                <a:cs typeface="Twentieth Century"/>
                <a:sym typeface="Twentieth Century"/>
              </a:rPr>
              <a:t>3</a:t>
            </a:r>
            <a:r>
              <a:rPr lang="en-US" sz="1600" b="0" i="0" u="none" strike="noStrike" cap="none">
                <a:solidFill>
                  <a:srgbClr val="17365D"/>
                </a:solidFill>
                <a:latin typeface="Twentieth Century"/>
                <a:ea typeface="Twentieth Century"/>
                <a:cs typeface="Twentieth Century"/>
                <a:sym typeface="Twentieth Century"/>
              </a:rPr>
              <a:t>) of Condor jobs</a:t>
            </a:r>
            <a:endParaRPr sz="1600" b="0" i="0" u="none" strike="noStrike" cap="none">
              <a:solidFill>
                <a:srgbClr val="17365D"/>
              </a:solidFill>
              <a:latin typeface="Twentieth Century"/>
              <a:ea typeface="Twentieth Century"/>
              <a:cs typeface="Twentieth Century"/>
              <a:sym typeface="Twentieth Century"/>
            </a:endParaRPr>
          </a:p>
          <a:p>
            <a:pPr marL="285750" marR="0" lvl="0" indent="-285750" algn="l" rtl="0">
              <a:spcBef>
                <a:spcPts val="0"/>
              </a:spcBef>
              <a:spcAft>
                <a:spcPts val="0"/>
              </a:spcAft>
              <a:buClr>
                <a:srgbClr val="17365D"/>
              </a:buClr>
              <a:buSzPts val="1600"/>
              <a:buFont typeface="Twentieth Century"/>
              <a:buChar char="•"/>
            </a:pPr>
            <a:r>
              <a:rPr lang="en-US" sz="1600">
                <a:solidFill>
                  <a:srgbClr val="17365D"/>
                </a:solidFill>
                <a:latin typeface="Twentieth Century"/>
                <a:ea typeface="Twentieth Century"/>
                <a:cs typeface="Twentieth Century"/>
                <a:sym typeface="Twentieth Century"/>
              </a:rPr>
              <a:t>No impact on Condor job success rate. (</a:t>
            </a:r>
            <a:r>
              <a:rPr lang="en-US" sz="1600">
                <a:solidFill>
                  <a:srgbClr val="00B050"/>
                </a:solidFill>
                <a:latin typeface="Twentieth Century"/>
                <a:ea typeface="Twentieth Century"/>
                <a:cs typeface="Twentieth Century"/>
                <a:sym typeface="Twentieth Century"/>
              </a:rPr>
              <a:t>0.85-&gt;0.91</a:t>
            </a:r>
            <a:r>
              <a:rPr lang="en-US" sz="1600">
                <a:solidFill>
                  <a:srgbClr val="17365D"/>
                </a:solidFill>
                <a:latin typeface="Twentieth Century"/>
                <a:ea typeface="Twentieth Century"/>
                <a:cs typeface="Twentieth Century"/>
                <a:sym typeface="Twentieth Century"/>
              </a:rPr>
              <a:t>) </a:t>
            </a:r>
            <a:endParaRPr sz="1600">
              <a:solidFill>
                <a:srgbClr val="17365D"/>
              </a:solidFill>
              <a:latin typeface="Twentieth Century"/>
              <a:ea typeface="Twentieth Century"/>
              <a:cs typeface="Twentieth Century"/>
              <a:sym typeface="Twentieth Century"/>
            </a:endParaRPr>
          </a:p>
          <a:p>
            <a:pPr marL="285750" marR="0" lvl="0" indent="-285750" algn="l" rtl="0">
              <a:spcBef>
                <a:spcPts val="0"/>
              </a:spcBef>
              <a:spcAft>
                <a:spcPts val="0"/>
              </a:spcAft>
              <a:buClr>
                <a:srgbClr val="17365D"/>
              </a:buClr>
              <a:buSzPts val="1600"/>
              <a:buFont typeface="Twentieth Century"/>
              <a:buChar char="•"/>
            </a:pPr>
            <a:r>
              <a:rPr lang="en-US" sz="1600" b="0" i="0" u="none" strike="noStrike" cap="none">
                <a:solidFill>
                  <a:srgbClr val="17365D"/>
                </a:solidFill>
                <a:latin typeface="Twentieth Century"/>
                <a:ea typeface="Twentieth Century"/>
                <a:cs typeface="Twentieth Century"/>
                <a:sym typeface="Twentieth Century"/>
              </a:rPr>
              <a:t>Drawbacks: The </a:t>
            </a:r>
            <a:r>
              <a:rPr lang="en-US" sz="1600" b="1" i="0" u="none" strike="noStrike" cap="none">
                <a:solidFill>
                  <a:srgbClr val="17365D"/>
                </a:solidFill>
                <a:latin typeface="Twentieth Century"/>
                <a:ea typeface="Twentieth Century"/>
                <a:cs typeface="Twentieth Century"/>
                <a:sym typeface="Twentieth Century"/>
              </a:rPr>
              <a:t>CPU Efficiency </a:t>
            </a:r>
            <a:r>
              <a:rPr lang="en-US" sz="1600" b="0" i="0" u="none" strike="noStrike" cap="none">
                <a:solidFill>
                  <a:srgbClr val="17365D"/>
                </a:solidFill>
                <a:latin typeface="Twentieth Century"/>
                <a:ea typeface="Twentieth Century"/>
                <a:cs typeface="Twentieth Century"/>
                <a:sym typeface="Twentieth Century"/>
              </a:rPr>
              <a:t>for </a:t>
            </a:r>
            <a:r>
              <a:rPr lang="en-US" sz="1600">
                <a:solidFill>
                  <a:srgbClr val="17365D"/>
                </a:solidFill>
                <a:latin typeface="Twentieth Century"/>
                <a:ea typeface="Twentieth Century"/>
                <a:cs typeface="Twentieth Century"/>
                <a:sym typeface="Twentieth Century"/>
              </a:rPr>
              <a:t>Condor</a:t>
            </a:r>
            <a:r>
              <a:rPr lang="en-US" sz="1600" b="0" i="0" u="none" strike="noStrike" cap="none">
                <a:solidFill>
                  <a:srgbClr val="17365D"/>
                </a:solidFill>
                <a:latin typeface="Twentieth Century"/>
                <a:ea typeface="Twentieth Century"/>
                <a:cs typeface="Twentieth Century"/>
                <a:sym typeface="Twentieth Century"/>
              </a:rPr>
              <a:t> jobs seem to drop a lot (</a:t>
            </a:r>
            <a:r>
              <a:rPr lang="en-US" sz="1600" b="0" i="0" u="none" strike="noStrike" cap="none">
                <a:solidFill>
                  <a:srgbClr val="0000FF"/>
                </a:solidFill>
                <a:latin typeface="Twentieth Century"/>
                <a:ea typeface="Twentieth Century"/>
                <a:cs typeface="Twentieth Century"/>
                <a:sym typeface="Twentieth Century"/>
              </a:rPr>
              <a:t>0.84</a:t>
            </a:r>
            <a:r>
              <a:rPr lang="en-US" sz="1600" b="0" i="0" u="none" strike="noStrike" cap="none">
                <a:solidFill>
                  <a:srgbClr val="17365D"/>
                </a:solidFill>
                <a:latin typeface="Twentieth Century"/>
                <a:ea typeface="Twentieth Century"/>
                <a:cs typeface="Twentieth Century"/>
                <a:sym typeface="Twentieth Century"/>
              </a:rPr>
              <a:t>-&gt; </a:t>
            </a:r>
            <a:r>
              <a:rPr lang="en-US" sz="1600" b="0" i="0" u="none" strike="noStrike" cap="none">
                <a:solidFill>
                  <a:srgbClr val="980000"/>
                </a:solidFill>
                <a:latin typeface="Twentieth Century"/>
                <a:ea typeface="Twentieth Century"/>
                <a:cs typeface="Twentieth Century"/>
                <a:sym typeface="Twentieth Century"/>
              </a:rPr>
              <a:t>0.53</a:t>
            </a:r>
            <a:r>
              <a:rPr lang="en-US" sz="1600" b="0" i="0" u="none" strike="noStrike" cap="none">
                <a:solidFill>
                  <a:srgbClr val="17365D"/>
                </a:solidFill>
                <a:latin typeface="Twentieth Century"/>
                <a:ea typeface="Twentieth Century"/>
                <a:cs typeface="Twentieth Century"/>
                <a:sym typeface="Twentieth Century"/>
              </a:rPr>
              <a:t>)</a:t>
            </a:r>
            <a:endParaRPr/>
          </a:p>
          <a:p>
            <a:pPr marL="285750" marR="0" lvl="0" indent="-285750" algn="l" rtl="0">
              <a:spcBef>
                <a:spcPts val="0"/>
              </a:spcBef>
              <a:spcAft>
                <a:spcPts val="0"/>
              </a:spcAft>
              <a:buClr>
                <a:srgbClr val="17365D"/>
              </a:buClr>
              <a:buSzPts val="1600"/>
              <a:buFont typeface="Twentieth Century"/>
              <a:buChar char="•"/>
            </a:pPr>
            <a:r>
              <a:rPr lang="en-US" sz="1600" b="0" i="0" u="none" strike="noStrike" cap="none">
                <a:solidFill>
                  <a:srgbClr val="17365D"/>
                </a:solidFill>
                <a:latin typeface="Twentieth Century"/>
                <a:ea typeface="Twentieth Century"/>
                <a:cs typeface="Twentieth Century"/>
                <a:sym typeface="Twentieth Century"/>
              </a:rPr>
              <a:t>But since they are both ATLAS jobs, the drawback is acceptable to achieve a high CPU utilization of the cluster which means more CPU time being exploited </a:t>
            </a:r>
            <a:endParaRPr sz="1600" b="0" i="0" u="none" strike="noStrike" cap="none">
              <a:solidFill>
                <a:srgbClr val="17365D"/>
              </a:solidFill>
              <a:latin typeface="Twentieth Century"/>
              <a:ea typeface="Twentieth Century"/>
              <a:cs typeface="Twentieth Century"/>
              <a:sym typeface="Twentieth Century"/>
            </a:endParaRPr>
          </a:p>
        </p:txBody>
      </p:sp>
      <p:sp>
        <p:nvSpPr>
          <p:cNvPr id="202" name="Google Shape;202;p20"/>
          <p:cNvSpPr txBox="1"/>
          <p:nvPr/>
        </p:nvSpPr>
        <p:spPr>
          <a:xfrm>
            <a:off x="457200" y="4210812"/>
            <a:ext cx="3505200" cy="64633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C00000"/>
                </a:solidFill>
                <a:latin typeface="Twentieth Century"/>
                <a:ea typeface="Twentieth Century"/>
                <a:cs typeface="Twentieth Century"/>
                <a:sym typeface="Twentieth Century"/>
              </a:rPr>
              <a:t>Still need to convert the static job slots to dynamical </a:t>
            </a:r>
            <a:endParaRPr sz="1800">
              <a:solidFill>
                <a:srgbClr val="C00000"/>
              </a:solidFill>
              <a:latin typeface="Twentieth Century"/>
              <a:ea typeface="Twentieth Century"/>
              <a:cs typeface="Twentieth Century"/>
              <a:sym typeface="Twentieth Century"/>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21"/>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AGLT2 Site Report</a:t>
            </a:r>
            <a:endParaRPr/>
          </a:p>
        </p:txBody>
      </p:sp>
      <p:sp>
        <p:nvSpPr>
          <p:cNvPr id="208" name="Google Shape;208;p21"/>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209" name="Google Shape;209;p21"/>
          <p:cNvSpPr txBox="1">
            <a:spLocks noGrp="1"/>
          </p:cNvSpPr>
          <p:nvPr>
            <p:ph type="title"/>
          </p:nvPr>
        </p:nvSpPr>
        <p:spPr>
          <a:xfrm>
            <a:off x="0" y="0"/>
            <a:ext cx="9144000" cy="571500"/>
          </a:xfrm>
          <a:prstGeom prst="rect">
            <a:avLst/>
          </a:prstGeom>
          <a:gradFill>
            <a:gsLst>
              <a:gs pos="0">
                <a:srgbClr val="FFFFFF"/>
              </a:gs>
              <a:gs pos="7000">
                <a:srgbClr val="E6E6E6"/>
              </a:gs>
              <a:gs pos="32000">
                <a:srgbClr val="7D8496"/>
              </a:gs>
              <a:gs pos="47000">
                <a:srgbClr val="E6E6E6"/>
              </a:gs>
              <a:gs pos="85000">
                <a:srgbClr val="7D8496"/>
              </a:gs>
              <a:gs pos="100000">
                <a:srgbClr val="E6E6E6"/>
              </a:gs>
            </a:gsLst>
            <a:lin ang="2700006" scaled="0"/>
          </a:gradFill>
          <a:ln w="9525" cap="flat" cmpd="sng">
            <a:solidFill>
              <a:srgbClr val="97B4E4"/>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3959"/>
              <a:buFont typeface="Calibri"/>
              <a:buNone/>
            </a:pPr>
            <a:r>
              <a:rPr lang="en-US" sz="3959"/>
              <a:t>Cluster Optimization(4)</a:t>
            </a:r>
            <a:endParaRPr sz="3959"/>
          </a:p>
        </p:txBody>
      </p:sp>
      <p:sp>
        <p:nvSpPr>
          <p:cNvPr id="210" name="Google Shape;210;p21"/>
          <p:cNvSpPr txBox="1"/>
          <p:nvPr/>
        </p:nvSpPr>
        <p:spPr>
          <a:xfrm>
            <a:off x="349200" y="3926775"/>
            <a:ext cx="8445600" cy="6969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514350" marR="0" lvl="0" indent="-272097" algn="l" rtl="0">
              <a:lnSpc>
                <a:spcPct val="80000"/>
              </a:lnSpc>
              <a:spcBef>
                <a:spcPts val="0"/>
              </a:spcBef>
              <a:spcAft>
                <a:spcPts val="0"/>
              </a:spcAft>
              <a:buClr>
                <a:srgbClr val="17365D"/>
              </a:buClr>
              <a:buSzPts val="1600"/>
              <a:buChar char="•"/>
            </a:pPr>
            <a:r>
              <a:rPr lang="en-US" sz="1600">
                <a:solidFill>
                  <a:srgbClr val="17365D"/>
                </a:solidFill>
                <a:latin typeface="Twentieth Century"/>
                <a:ea typeface="Twentieth Century"/>
                <a:cs typeface="Twentieth Century"/>
                <a:sym typeface="Twentieth Century"/>
              </a:rPr>
              <a:t>The total CPU time of ATLAS  jobs has significantly increased after applying the backfilling jobs. (Avg daily CPU time</a:t>
            </a:r>
            <a:r>
              <a:rPr lang="en-US" sz="1600" b="1">
                <a:solidFill>
                  <a:srgbClr val="17365D"/>
                </a:solidFill>
                <a:latin typeface="Twentieth Century"/>
                <a:ea typeface="Twentieth Century"/>
                <a:cs typeface="Twentieth Century"/>
                <a:sym typeface="Twentieth Century"/>
              </a:rPr>
              <a:t> </a:t>
            </a:r>
            <a:r>
              <a:rPr lang="en-US" sz="1600" b="1">
                <a:solidFill>
                  <a:srgbClr val="00B050"/>
                </a:solidFill>
                <a:latin typeface="Twentieth Century"/>
                <a:ea typeface="Twentieth Century"/>
                <a:cs typeface="Twentieth Century"/>
                <a:sym typeface="Twentieth Century"/>
              </a:rPr>
              <a:t>5646-&gt;10113</a:t>
            </a:r>
            <a:r>
              <a:rPr lang="en-US" sz="1600">
                <a:solidFill>
                  <a:srgbClr val="17365D"/>
                </a:solidFill>
                <a:latin typeface="Twentieth Century"/>
                <a:ea typeface="Twentieth Century"/>
                <a:cs typeface="Twentieth Century"/>
                <a:sym typeface="Twentieth Century"/>
              </a:rPr>
              <a:t> CPU days out from 10888 Cores)</a:t>
            </a:r>
            <a:endParaRPr sz="1600">
              <a:solidFill>
                <a:srgbClr val="17365D"/>
              </a:solidFill>
              <a:latin typeface="Twentieth Century"/>
              <a:ea typeface="Twentieth Century"/>
              <a:cs typeface="Twentieth Century"/>
              <a:sym typeface="Twentieth Century"/>
            </a:endParaRPr>
          </a:p>
          <a:p>
            <a:pPr marL="514350" marR="0" lvl="0" indent="-272097" algn="l" rtl="0">
              <a:lnSpc>
                <a:spcPct val="80000"/>
              </a:lnSpc>
              <a:spcBef>
                <a:spcPts val="0"/>
              </a:spcBef>
              <a:spcAft>
                <a:spcPts val="0"/>
              </a:spcAft>
              <a:buClr>
                <a:srgbClr val="17365D"/>
              </a:buClr>
              <a:buSzPts val="1600"/>
              <a:buFont typeface="Twentieth Century"/>
              <a:buChar char="•"/>
            </a:pPr>
            <a:r>
              <a:rPr lang="en-US" sz="1600" u="sng">
                <a:solidFill>
                  <a:schemeClr val="hlink"/>
                </a:solidFill>
                <a:latin typeface="Twentieth Century"/>
                <a:ea typeface="Twentieth Century"/>
                <a:cs typeface="Twentieth Century"/>
                <a:sym typeface="Twentieth Century"/>
                <a:hlinkClick r:id="rId3"/>
              </a:rPr>
              <a:t>Data</a:t>
            </a:r>
            <a:r>
              <a:rPr lang="en-US" sz="1600">
                <a:solidFill>
                  <a:srgbClr val="17365D"/>
                </a:solidFill>
                <a:latin typeface="Twentieth Century"/>
                <a:ea typeface="Twentieth Century"/>
                <a:cs typeface="Twentieth Century"/>
                <a:sym typeface="Twentieth Century"/>
              </a:rPr>
              <a:t> is from ATLAS job Archive and Analytic platform</a:t>
            </a:r>
            <a:endParaRPr sz="1815">
              <a:solidFill>
                <a:srgbClr val="17365D"/>
              </a:solidFill>
              <a:latin typeface="Twentieth Century"/>
              <a:ea typeface="Twentieth Century"/>
              <a:cs typeface="Twentieth Century"/>
              <a:sym typeface="Twentieth Century"/>
            </a:endParaRPr>
          </a:p>
        </p:txBody>
      </p:sp>
      <p:pic>
        <p:nvPicPr>
          <p:cNvPr id="211" name="Google Shape;211;p21"/>
          <p:cNvPicPr preferRelativeResize="0"/>
          <p:nvPr/>
        </p:nvPicPr>
        <p:blipFill rotWithShape="1">
          <a:blip r:embed="rId4">
            <a:alphaModFix/>
          </a:blip>
          <a:srcRect t="1569" b="1578"/>
          <a:stretch/>
        </p:blipFill>
        <p:spPr>
          <a:xfrm>
            <a:off x="349200" y="664913"/>
            <a:ext cx="7248870" cy="3267226"/>
          </a:xfrm>
          <a:prstGeom prst="rect">
            <a:avLst/>
          </a:prstGeom>
          <a:noFill/>
          <a:ln>
            <a:noFill/>
          </a:ln>
        </p:spPr>
      </p:pic>
      <p:cxnSp>
        <p:nvCxnSpPr>
          <p:cNvPr id="212" name="Google Shape;212;p21"/>
          <p:cNvCxnSpPr/>
          <p:nvPr/>
        </p:nvCxnSpPr>
        <p:spPr>
          <a:xfrm>
            <a:off x="7267225" y="2297125"/>
            <a:ext cx="592800" cy="317400"/>
          </a:xfrm>
          <a:prstGeom prst="curvedConnector3">
            <a:avLst>
              <a:gd name="adj1" fmla="val 50000"/>
            </a:avLst>
          </a:prstGeom>
          <a:noFill/>
          <a:ln w="38100" cap="flat" cmpd="sng">
            <a:solidFill>
              <a:srgbClr val="92D050"/>
            </a:solidFill>
            <a:prstDash val="solid"/>
            <a:round/>
            <a:headEnd type="none" w="med" len="med"/>
            <a:tailEnd type="none" w="med" len="med"/>
          </a:ln>
        </p:spPr>
      </p:cxnSp>
      <p:sp>
        <p:nvSpPr>
          <p:cNvPr id="213" name="Google Shape;213;p21"/>
          <p:cNvSpPr/>
          <p:nvPr/>
        </p:nvSpPr>
        <p:spPr>
          <a:xfrm>
            <a:off x="7704625" y="2310750"/>
            <a:ext cx="1333500" cy="522000"/>
          </a:xfrm>
          <a:prstGeom prst="rect">
            <a:avLst/>
          </a:prstGeom>
          <a:solidFill>
            <a:schemeClr val="lt1"/>
          </a:solidFill>
          <a:ln w="9525"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a:latin typeface="Times New Roman"/>
                <a:ea typeface="Times New Roman"/>
                <a:cs typeface="Times New Roman"/>
                <a:sym typeface="Times New Roman"/>
              </a:rPr>
              <a:t>CPU time from BOINC jobs</a:t>
            </a:r>
            <a:endParaRPr>
              <a:latin typeface="Times New Roman"/>
              <a:ea typeface="Times New Roman"/>
              <a:cs typeface="Times New Roman"/>
              <a:sym typeface="Times New Roman"/>
            </a:endParaRPr>
          </a:p>
        </p:txBody>
      </p:sp>
      <p:cxnSp>
        <p:nvCxnSpPr>
          <p:cNvPr id="214" name="Google Shape;214;p21"/>
          <p:cNvCxnSpPr/>
          <p:nvPr/>
        </p:nvCxnSpPr>
        <p:spPr>
          <a:xfrm>
            <a:off x="606775" y="1425225"/>
            <a:ext cx="6999000" cy="21300"/>
          </a:xfrm>
          <a:prstGeom prst="straightConnector1">
            <a:avLst/>
          </a:prstGeom>
          <a:noFill/>
          <a:ln w="19050" cap="flat" cmpd="sng">
            <a:solidFill>
              <a:schemeClr val="accent6"/>
            </a:solidFill>
            <a:prstDash val="solid"/>
            <a:round/>
            <a:headEnd type="none" w="med" len="med"/>
            <a:tailEnd type="none" w="med" len="med"/>
          </a:ln>
        </p:spPr>
      </p:cxnSp>
      <p:sp>
        <p:nvSpPr>
          <p:cNvPr id="215" name="Google Shape;215;p21"/>
          <p:cNvSpPr/>
          <p:nvPr/>
        </p:nvSpPr>
        <p:spPr>
          <a:xfrm>
            <a:off x="1072450" y="1065500"/>
            <a:ext cx="2695200" cy="317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a:solidFill>
                  <a:schemeClr val="accent6"/>
                </a:solidFill>
                <a:latin typeface="Times New Roman"/>
                <a:ea typeface="Times New Roman"/>
                <a:cs typeface="Times New Roman"/>
                <a:sym typeface="Times New Roman"/>
              </a:rPr>
              <a:t>Total Capacity is 10888 CPU cores</a:t>
            </a:r>
            <a:endParaRPr>
              <a:solidFill>
                <a:schemeClr val="accent6"/>
              </a:solidFill>
              <a:latin typeface="Times New Roman"/>
              <a:ea typeface="Times New Roman"/>
              <a:cs typeface="Times New Roman"/>
              <a:sym typeface="Times New Roman"/>
            </a:endParaRPr>
          </a:p>
        </p:txBody>
      </p:sp>
      <p:cxnSp>
        <p:nvCxnSpPr>
          <p:cNvPr id="216" name="Google Shape;216;p21"/>
          <p:cNvCxnSpPr/>
          <p:nvPr/>
        </p:nvCxnSpPr>
        <p:spPr>
          <a:xfrm flipH="1">
            <a:off x="5891250" y="670275"/>
            <a:ext cx="21300" cy="3256500"/>
          </a:xfrm>
          <a:prstGeom prst="straightConnector1">
            <a:avLst/>
          </a:prstGeom>
          <a:noFill/>
          <a:ln w="38100" cap="flat" cmpd="sng">
            <a:solidFill>
              <a:srgbClr val="FFD966"/>
            </a:solidFill>
            <a:prstDash val="solid"/>
            <a:round/>
            <a:headEnd type="none" w="med" len="med"/>
            <a:tailEnd type="none" w="med" len="med"/>
          </a:ln>
        </p:spPr>
      </p:cxnSp>
      <p:sp>
        <p:nvSpPr>
          <p:cNvPr id="217" name="Google Shape;217;p21"/>
          <p:cNvSpPr/>
          <p:nvPr/>
        </p:nvSpPr>
        <p:spPr>
          <a:xfrm>
            <a:off x="5983100" y="934913"/>
            <a:ext cx="1460400" cy="317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a:solidFill>
                  <a:srgbClr val="BF9000"/>
                </a:solidFill>
                <a:latin typeface="Times New Roman"/>
                <a:ea typeface="Times New Roman"/>
                <a:cs typeface="Times New Roman"/>
                <a:sym typeface="Times New Roman"/>
              </a:rPr>
              <a:t>After Backfilling</a:t>
            </a:r>
            <a:endParaRPr>
              <a:solidFill>
                <a:srgbClr val="BF9000"/>
              </a:solidFill>
              <a:latin typeface="Times New Roman"/>
              <a:ea typeface="Times New Roman"/>
              <a:cs typeface="Times New Roman"/>
              <a:sym typeface="Times New Roman"/>
            </a:endParaRPr>
          </a:p>
        </p:txBody>
      </p:sp>
      <p:cxnSp>
        <p:nvCxnSpPr>
          <p:cNvPr id="218" name="Google Shape;218;p21"/>
          <p:cNvCxnSpPr>
            <a:endCxn id="219" idx="1"/>
          </p:cNvCxnSpPr>
          <p:nvPr/>
        </p:nvCxnSpPr>
        <p:spPr>
          <a:xfrm>
            <a:off x="6343000" y="3682100"/>
            <a:ext cx="1422300" cy="18000"/>
          </a:xfrm>
          <a:prstGeom prst="straightConnector1">
            <a:avLst/>
          </a:prstGeom>
          <a:noFill/>
          <a:ln w="28575" cap="flat" cmpd="sng">
            <a:solidFill>
              <a:srgbClr val="BF9000"/>
            </a:solidFill>
            <a:prstDash val="solid"/>
            <a:round/>
            <a:headEnd type="none" w="med" len="med"/>
            <a:tailEnd type="none" w="med" len="med"/>
          </a:ln>
        </p:spPr>
      </p:cxnSp>
      <p:sp>
        <p:nvSpPr>
          <p:cNvPr id="219" name="Google Shape;219;p21"/>
          <p:cNvSpPr/>
          <p:nvPr/>
        </p:nvSpPr>
        <p:spPr>
          <a:xfrm>
            <a:off x="7765300" y="3530750"/>
            <a:ext cx="1272900" cy="338700"/>
          </a:xfrm>
          <a:prstGeom prst="rect">
            <a:avLst/>
          </a:prstGeom>
          <a:solidFill>
            <a:schemeClr val="lt1"/>
          </a:solidFill>
          <a:ln w="9525" cap="flat" cmpd="sng">
            <a:solidFill>
              <a:srgbClr val="BF9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a:latin typeface="Times New Roman"/>
                <a:ea typeface="Times New Roman"/>
                <a:cs typeface="Times New Roman"/>
                <a:sym typeface="Times New Roman"/>
              </a:rPr>
              <a:t>site downtime</a:t>
            </a:r>
            <a:endParaRPr>
              <a:latin typeface="Times New Roman"/>
              <a:ea typeface="Times New Roman"/>
              <a:cs typeface="Times New Roman"/>
              <a:sym typeface="Times New Roman"/>
            </a:endParaRPr>
          </a:p>
        </p:txBody>
      </p:sp>
      <p:sp>
        <p:nvSpPr>
          <p:cNvPr id="220" name="Google Shape;220;p21"/>
          <p:cNvSpPr/>
          <p:nvPr/>
        </p:nvSpPr>
        <p:spPr>
          <a:xfrm>
            <a:off x="65025" y="134050"/>
            <a:ext cx="1656600" cy="444600"/>
          </a:xfrm>
          <a:prstGeom prst="rect">
            <a:avLst/>
          </a:prstGeom>
          <a:solidFill>
            <a:schemeClr val="lt1"/>
          </a:solidFill>
          <a:ln w="9525" cap="flat" cmpd="sng">
            <a:solidFill>
              <a:srgbClr val="4A7DB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a:solidFill>
                  <a:srgbClr val="1C4587"/>
                </a:solidFill>
                <a:latin typeface="Times New Roman"/>
                <a:ea typeface="Times New Roman"/>
                <a:cs typeface="Times New Roman"/>
                <a:sym typeface="Times New Roman"/>
              </a:rPr>
              <a:t>daily CPU time converted to day(s)</a:t>
            </a:r>
            <a:endParaRPr>
              <a:solidFill>
                <a:srgbClr val="1C4587"/>
              </a:solidFill>
              <a:latin typeface="Times New Roman"/>
              <a:ea typeface="Times New Roman"/>
              <a:cs typeface="Times New Roman"/>
              <a:sym typeface="Times New Roman"/>
            </a:endParaRPr>
          </a:p>
        </p:txBody>
      </p:sp>
      <p:cxnSp>
        <p:nvCxnSpPr>
          <p:cNvPr id="221" name="Google Shape;221;p21"/>
          <p:cNvCxnSpPr/>
          <p:nvPr/>
        </p:nvCxnSpPr>
        <p:spPr>
          <a:xfrm>
            <a:off x="204600" y="592675"/>
            <a:ext cx="197700" cy="1538100"/>
          </a:xfrm>
          <a:prstGeom prst="straightConnector1">
            <a:avLst/>
          </a:prstGeom>
          <a:noFill/>
          <a:ln w="19050" cap="flat" cmpd="sng">
            <a:solidFill>
              <a:schemeClr val="accent1"/>
            </a:solidFill>
            <a:prstDash val="solid"/>
            <a:round/>
            <a:headEnd type="none" w="med" len="med"/>
            <a:tailEnd type="triangle" w="med" len="med"/>
          </a:ln>
        </p:spPr>
      </p:cxn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1555</Words>
  <Application>Microsoft Office PowerPoint</Application>
  <PresentationFormat>On-screen Show (16:9)</PresentationFormat>
  <Paragraphs>202</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Twentieth Century</vt:lpstr>
      <vt:lpstr>Arial</vt:lpstr>
      <vt:lpstr>Calibri</vt:lpstr>
      <vt:lpstr>Times New Roman</vt:lpstr>
      <vt:lpstr>Office Theme</vt:lpstr>
      <vt:lpstr>AGLT2 Site Report</vt:lpstr>
      <vt:lpstr>AGLT2 Overview</vt:lpstr>
      <vt:lpstr>AGLT2 Network</vt:lpstr>
      <vt:lpstr>AGLT2 Storage</vt:lpstr>
      <vt:lpstr>AGLT2 Cluster</vt:lpstr>
      <vt:lpstr>Cluster optimization (1)</vt:lpstr>
      <vt:lpstr>Cluster optimization (2)</vt:lpstr>
      <vt:lpstr>Cluster optimization (3)</vt:lpstr>
      <vt:lpstr>Cluster Optimization(4)</vt:lpstr>
      <vt:lpstr>Software Updates </vt:lpstr>
      <vt:lpstr>New Hardware</vt:lpstr>
      <vt:lpstr>Networking Updates: Optical Splitter</vt:lpstr>
      <vt:lpstr>ELK at AGLT2</vt:lpstr>
      <vt:lpstr>Summary</vt:lpstr>
      <vt:lpstr>ElastiFlow @ AGLT2 Examples (1)</vt:lpstr>
      <vt:lpstr>ElastiFlow @ AGLT2 Examples (2)</vt:lpstr>
      <vt:lpstr>ElastiFlow @ AGLT2 Examples (3)</vt:lpstr>
      <vt:lpstr>Near Term Plans</vt:lpstr>
      <vt:lpstr>AGLT2 Monitoring</vt:lpstr>
      <vt:lpstr>VMware Update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AGLT2 Site Report</dc:title>
  <dc:creator>Wenjing Wu</dc:creator>
  <cp:lastModifiedBy>Wu Wenjing</cp:lastModifiedBy>
  <cp:revision>2</cp:revision>
  <dcterms:modified xsi:type="dcterms:W3CDTF">2019-03-24T19:08:16Z</dcterms:modified>
</cp:coreProperties>
</file>