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6" r:id="rId2"/>
    <p:sldId id="257" r:id="rId3"/>
    <p:sldId id="258" r:id="rId4"/>
    <p:sldId id="259" r:id="rId5"/>
    <p:sldId id="260" r:id="rId6"/>
    <p:sldId id="263" r:id="rId7"/>
    <p:sldId id="261" r:id="rId8"/>
    <p:sldId id="265" r:id="rId9"/>
    <p:sldId id="262" r:id="rId10"/>
    <p:sldId id="266" r:id="rId11"/>
    <p:sldId id="267" r:id="rId12"/>
    <p:sldId id="275" r:id="rId13"/>
    <p:sldId id="276" r:id="rId14"/>
    <p:sldId id="277" r:id="rId15"/>
    <p:sldId id="278" r:id="rId16"/>
    <p:sldId id="264" r:id="rId17"/>
    <p:sldId id="279" r:id="rId18"/>
    <p:sldId id="268" r:id="rId19"/>
    <p:sldId id="273" r:id="rId20"/>
    <p:sldId id="274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36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7184CE-4C34-4F34-A884-0225E87DF06A}" type="datetimeFigureOut">
              <a:rPr lang="en-US" smtClean="0"/>
              <a:pPr/>
              <a:t>3/29/2019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8E5213-8D75-41F4-A333-C55D11EA029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8E5213-8D75-41F4-A333-C55D11EA0298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950D2-B504-4F04-A7F9-0AC9E6925543}" type="datetimeFigureOut">
              <a:rPr lang="en-US" smtClean="0"/>
              <a:pPr/>
              <a:t>3/29/2019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E24EB-91BC-4C6D-8D8D-4D98747659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950D2-B504-4F04-A7F9-0AC9E6925543}" type="datetimeFigureOut">
              <a:rPr lang="en-US" smtClean="0"/>
              <a:pPr/>
              <a:t>3/29/2019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E24EB-91BC-4C6D-8D8D-4D98747659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950D2-B504-4F04-A7F9-0AC9E6925543}" type="datetimeFigureOut">
              <a:rPr lang="en-US" smtClean="0"/>
              <a:pPr/>
              <a:t>3/29/2019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E24EB-91BC-4C6D-8D8D-4D98747659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950D2-B504-4F04-A7F9-0AC9E6925543}" type="datetimeFigureOut">
              <a:rPr lang="en-US" smtClean="0"/>
              <a:pPr/>
              <a:t>3/29/2019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E24EB-91BC-4C6D-8D8D-4D98747659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950D2-B504-4F04-A7F9-0AC9E6925543}" type="datetimeFigureOut">
              <a:rPr lang="en-US" smtClean="0"/>
              <a:pPr/>
              <a:t>3/29/2019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E24EB-91BC-4C6D-8D8D-4D98747659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950D2-B504-4F04-A7F9-0AC9E6925543}" type="datetimeFigureOut">
              <a:rPr lang="en-US" smtClean="0"/>
              <a:pPr/>
              <a:t>3/29/2019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E24EB-91BC-4C6D-8D8D-4D98747659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950D2-B504-4F04-A7F9-0AC9E6925543}" type="datetimeFigureOut">
              <a:rPr lang="en-US" smtClean="0"/>
              <a:pPr/>
              <a:t>3/29/2019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E24EB-91BC-4C6D-8D8D-4D98747659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950D2-B504-4F04-A7F9-0AC9E6925543}" type="datetimeFigureOut">
              <a:rPr lang="en-US" smtClean="0"/>
              <a:pPr/>
              <a:t>3/29/2019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E24EB-91BC-4C6D-8D8D-4D98747659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950D2-B504-4F04-A7F9-0AC9E6925543}" type="datetimeFigureOut">
              <a:rPr lang="en-US" smtClean="0"/>
              <a:pPr/>
              <a:t>3/29/2019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E24EB-91BC-4C6D-8D8D-4D98747659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950D2-B504-4F04-A7F9-0AC9E6925543}" type="datetimeFigureOut">
              <a:rPr lang="en-US" smtClean="0"/>
              <a:pPr/>
              <a:t>3/29/2019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E24EB-91BC-4C6D-8D8D-4D98747659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950D2-B504-4F04-A7F9-0AC9E6925543}" type="datetimeFigureOut">
              <a:rPr lang="en-US" smtClean="0"/>
              <a:pPr/>
              <a:t>3/29/2019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E24EB-91BC-4C6D-8D8D-4D98747659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3950D2-B504-4F04-A7F9-0AC9E6925543}" type="datetimeFigureOut">
              <a:rPr lang="en-US" smtClean="0"/>
              <a:pPr/>
              <a:t>3/29/2019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3E24EB-91BC-4C6D-8D8D-4D987476592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hepix.org/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HEPIX Spring 2019 Summary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Tony Wong</a:t>
            </a:r>
          </a:p>
          <a:p>
            <a:r>
              <a:rPr lang="en-US" dirty="0" smtClean="0"/>
              <a:t>BNL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Storage &amp; </a:t>
            </a:r>
            <a:r>
              <a:rPr lang="en-US" dirty="0" err="1" smtClean="0"/>
              <a:t>Filesystems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CERN update on status of storage services (EOS, Castor, AFS, Swan, </a:t>
            </a:r>
            <a:r>
              <a:rPr lang="en-US" dirty="0" err="1" smtClean="0"/>
              <a:t>CERNBox</a:t>
            </a:r>
            <a:r>
              <a:rPr lang="en-US" dirty="0" smtClean="0"/>
              <a:t>, </a:t>
            </a:r>
            <a:r>
              <a:rPr lang="en-US" dirty="0" err="1" smtClean="0"/>
              <a:t>Ceph</a:t>
            </a:r>
            <a:r>
              <a:rPr lang="en-US" dirty="0" smtClean="0"/>
              <a:t>, CVMFS, etc)</a:t>
            </a:r>
          </a:p>
          <a:p>
            <a:r>
              <a:rPr lang="en-US" dirty="0" smtClean="0"/>
              <a:t>plans to phase out AFS has been delayed but still on target for completion before run 3—disconnection test for one week beginning April 3</a:t>
            </a:r>
            <a:r>
              <a:rPr lang="en-US" baseline="30000" dirty="0" smtClean="0"/>
              <a:t>rd</a:t>
            </a:r>
            <a:r>
              <a:rPr lang="en-US" dirty="0" smtClean="0"/>
              <a:t>   </a:t>
            </a:r>
            <a:r>
              <a:rPr lang="en-US" dirty="0" err="1" smtClean="0"/>
              <a:t>dddd</a:t>
            </a:r>
            <a:endParaRPr lang="en-US" dirty="0" smtClean="0"/>
          </a:p>
          <a:p>
            <a:r>
              <a:rPr lang="en-US" dirty="0" smtClean="0"/>
              <a:t>BNL activities on large-scale storage hardware management</a:t>
            </a:r>
          </a:p>
          <a:p>
            <a:r>
              <a:rPr lang="en-US" dirty="0" err="1" smtClean="0"/>
              <a:t>WekaIO</a:t>
            </a:r>
            <a:r>
              <a:rPr lang="en-US" dirty="0" smtClean="0"/>
              <a:t> presented a GPU-optimized storage </a:t>
            </a:r>
            <a:r>
              <a:rPr lang="en-US" dirty="0" err="1" smtClean="0"/>
              <a:t>filesystem</a:t>
            </a:r>
            <a:r>
              <a:rPr lang="en-US" dirty="0" smtClean="0"/>
              <a:t> that significantly outperforms other popular </a:t>
            </a:r>
            <a:r>
              <a:rPr lang="en-US" dirty="0" err="1" smtClean="0"/>
              <a:t>filesystems</a:t>
            </a:r>
            <a:r>
              <a:rPr lang="en-US" dirty="0" smtClean="0"/>
              <a:t> </a:t>
            </a:r>
          </a:p>
          <a:p>
            <a:r>
              <a:rPr lang="en-US" dirty="0" err="1" smtClean="0"/>
              <a:t>BoF</a:t>
            </a:r>
            <a:r>
              <a:rPr lang="en-US" dirty="0" smtClean="0"/>
              <a:t> session on storage with contribution from </a:t>
            </a:r>
            <a:r>
              <a:rPr lang="en-US" dirty="0" err="1" smtClean="0"/>
              <a:t>AuriStor</a:t>
            </a:r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Computing &amp; Batch Systems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24400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Michele provide a status report on the Benchmarking WG</a:t>
            </a:r>
          </a:p>
          <a:p>
            <a:pPr lvl="1"/>
            <a:r>
              <a:rPr lang="en-US" dirty="0" smtClean="0"/>
              <a:t>HS06 obsolete, </a:t>
            </a:r>
            <a:r>
              <a:rPr lang="en-US" dirty="0" err="1" smtClean="0"/>
              <a:t>evalaluating</a:t>
            </a:r>
            <a:r>
              <a:rPr lang="en-US" dirty="0" smtClean="0"/>
              <a:t> CPU Spec2017</a:t>
            </a:r>
          </a:p>
          <a:p>
            <a:pPr lvl="1"/>
            <a:r>
              <a:rPr lang="en-US" dirty="0" smtClean="0"/>
              <a:t>Experiment-based benchmarks promising—use LHC workloads but other contributions welcome</a:t>
            </a:r>
          </a:p>
          <a:p>
            <a:r>
              <a:rPr lang="en-US" dirty="0" smtClean="0"/>
              <a:t>Fair(?)-share mechanism at IN2P3—proposals to address and fine-tune batch policy</a:t>
            </a:r>
          </a:p>
          <a:p>
            <a:r>
              <a:rPr lang="en-US" dirty="0" smtClean="0"/>
              <a:t>CERN’s presentation about on-demand provisioning and elastic scaling to large compute pools with Spark on </a:t>
            </a:r>
            <a:r>
              <a:rPr lang="en-US" dirty="0" err="1" smtClean="0"/>
              <a:t>Kubernetes</a:t>
            </a:r>
            <a:r>
              <a:rPr lang="en-US" dirty="0" smtClean="0"/>
              <a:t> and SWAN</a:t>
            </a:r>
          </a:p>
          <a:p>
            <a:r>
              <a:rPr lang="en-US" dirty="0" smtClean="0"/>
              <a:t>Will presented for BNL a MFA-enabled </a:t>
            </a:r>
            <a:r>
              <a:rPr lang="en-US" dirty="0" err="1" smtClean="0"/>
              <a:t>Jupyter</a:t>
            </a:r>
            <a:r>
              <a:rPr lang="en-US" dirty="0" smtClean="0"/>
              <a:t> cluster  available on HTC and HPC resources</a:t>
            </a:r>
          </a:p>
          <a:p>
            <a:r>
              <a:rPr lang="en-US" dirty="0" smtClean="0"/>
              <a:t>DESY’s presentation on Photon Sciences computing practices—very different from HEPN community!</a:t>
            </a:r>
          </a:p>
          <a:p>
            <a:pPr lvl="1"/>
            <a:r>
              <a:rPr lang="en-US" dirty="0" smtClean="0"/>
              <a:t>Small teams with little (no?) computing expertise</a:t>
            </a:r>
          </a:p>
          <a:p>
            <a:pPr lvl="1"/>
            <a:r>
              <a:rPr lang="en-US" dirty="0" smtClean="0"/>
              <a:t>Challenges with detector and accelerator improvements </a:t>
            </a:r>
          </a:p>
          <a:p>
            <a:pPr lvl="1"/>
            <a:r>
              <a:rPr lang="en-US" dirty="0" smtClean="0"/>
              <a:t>The necessity of data reduction techniques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Computing &amp; Batch Systems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CSCS report on activities at the Swiss </a:t>
            </a:r>
            <a:r>
              <a:rPr lang="en-US" dirty="0" err="1" smtClean="0"/>
              <a:t>SuperComputing</a:t>
            </a:r>
            <a:r>
              <a:rPr lang="en-US" dirty="0" smtClean="0"/>
              <a:t> Center</a:t>
            </a:r>
          </a:p>
          <a:p>
            <a:pPr lvl="1"/>
            <a:r>
              <a:rPr lang="en-US" dirty="0" smtClean="0"/>
              <a:t>ATLAS/CMS workloads on HPC environment</a:t>
            </a:r>
          </a:p>
          <a:p>
            <a:pPr lvl="1"/>
            <a:r>
              <a:rPr lang="en-US" dirty="0" smtClean="0"/>
              <a:t>Potentially leveraging HPC technologies (</a:t>
            </a:r>
            <a:r>
              <a:rPr lang="en-US" dirty="0" err="1" smtClean="0"/>
              <a:t>ie</a:t>
            </a:r>
            <a:r>
              <a:rPr lang="en-US" dirty="0" smtClean="0"/>
              <a:t>, </a:t>
            </a:r>
            <a:r>
              <a:rPr lang="en-US" dirty="0" err="1" smtClean="0"/>
              <a:t>gpu’s</a:t>
            </a:r>
            <a:r>
              <a:rPr lang="en-US" dirty="0" smtClean="0"/>
              <a:t>) for Tier2 facility usage</a:t>
            </a:r>
          </a:p>
          <a:p>
            <a:r>
              <a:rPr lang="en-US" dirty="0" smtClean="0"/>
              <a:t>IN2P3’s presentation on deep learning in containers</a:t>
            </a:r>
          </a:p>
          <a:p>
            <a:pPr lvl="1"/>
            <a:r>
              <a:rPr lang="en-US" dirty="0" smtClean="0"/>
              <a:t>Address needs (</a:t>
            </a:r>
            <a:r>
              <a:rPr lang="en-US" dirty="0" err="1" smtClean="0"/>
              <a:t>ie</a:t>
            </a:r>
            <a:r>
              <a:rPr lang="en-US" dirty="0" smtClean="0"/>
              <a:t>, simulations) in HEP</a:t>
            </a:r>
          </a:p>
          <a:p>
            <a:pPr lvl="1"/>
            <a:r>
              <a:rPr lang="en-US" dirty="0" smtClean="0"/>
              <a:t>Potentially leverage GPU’s for HL era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IT Facilities &amp; Business Continuity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Andrea’s presentation on WLCG/HSF on cost performance modeling</a:t>
            </a:r>
          </a:p>
          <a:p>
            <a:pPr lvl="1"/>
            <a:r>
              <a:rPr lang="en-US" dirty="0" smtClean="0"/>
              <a:t>Gap between requirement and affordability is narrowing but still factor of ~2</a:t>
            </a:r>
          </a:p>
          <a:p>
            <a:pPr lvl="1"/>
            <a:r>
              <a:rPr lang="en-US" dirty="0" smtClean="0"/>
              <a:t>Future work includes refining requirement estimates, understand TCO of infrastructure and identify areas of savings</a:t>
            </a:r>
          </a:p>
          <a:p>
            <a:r>
              <a:rPr lang="en-US" dirty="0" smtClean="0"/>
              <a:t>BNL’s description of new data center and migration plan without service interruption</a:t>
            </a:r>
          </a:p>
          <a:p>
            <a:r>
              <a:rPr lang="en-US" dirty="0" err="1" smtClean="0"/>
              <a:t>Superfacility</a:t>
            </a:r>
            <a:r>
              <a:rPr lang="en-US" dirty="0" smtClean="0"/>
              <a:t> project at NERSC to coordinate, manage and integrate various aspects needed for scientific computing workflow (computing, storage, network, software and infrastructure) 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Technology Watch WG 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410200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Track evolution of IT technologies market trends</a:t>
            </a:r>
          </a:p>
          <a:p>
            <a:pPr lvl="1"/>
            <a:r>
              <a:rPr lang="en-US" dirty="0" smtClean="0"/>
              <a:t>Current focus on HEP and LHC, but open to contributions from other fields</a:t>
            </a:r>
          </a:p>
          <a:p>
            <a:r>
              <a:rPr lang="en-US" dirty="0" smtClean="0"/>
              <a:t>Andrea presented a comprehensive summary of recent market developments for </a:t>
            </a:r>
            <a:r>
              <a:rPr lang="en-US" dirty="0" err="1" smtClean="0"/>
              <a:t>cpu</a:t>
            </a:r>
            <a:r>
              <a:rPr lang="en-US" dirty="0" smtClean="0"/>
              <a:t>, </a:t>
            </a:r>
            <a:r>
              <a:rPr lang="en-US" dirty="0" err="1" smtClean="0"/>
              <a:t>gpu</a:t>
            </a:r>
            <a:r>
              <a:rPr lang="en-US" dirty="0" smtClean="0"/>
              <a:t>, </a:t>
            </a:r>
            <a:r>
              <a:rPr lang="en-US" dirty="0" err="1" smtClean="0"/>
              <a:t>fpga</a:t>
            </a:r>
            <a:r>
              <a:rPr lang="en-US" dirty="0" smtClean="0"/>
              <a:t>, memory, etc</a:t>
            </a:r>
          </a:p>
          <a:p>
            <a:pPr lvl="1"/>
            <a:r>
              <a:rPr lang="en-US" dirty="0" smtClean="0"/>
              <a:t>AMD return to the data center</a:t>
            </a:r>
          </a:p>
          <a:p>
            <a:r>
              <a:rPr lang="en-US" dirty="0" smtClean="0"/>
              <a:t>Martin highlighted a few trends in storage</a:t>
            </a:r>
          </a:p>
          <a:p>
            <a:pPr lvl="1"/>
            <a:r>
              <a:rPr lang="en-US" dirty="0" smtClean="0"/>
              <a:t>Shrinking market for HDD, increasing usage of SSD</a:t>
            </a:r>
          </a:p>
          <a:p>
            <a:pPr lvl="1"/>
            <a:r>
              <a:rPr lang="en-US" dirty="0" smtClean="0"/>
              <a:t>Concern with shrinking competition in tape storage market </a:t>
            </a:r>
          </a:p>
          <a:p>
            <a:r>
              <a:rPr lang="en-US" dirty="0" smtClean="0"/>
              <a:t>Michele showed some highlights in server trends </a:t>
            </a:r>
          </a:p>
          <a:p>
            <a:pPr lvl="1"/>
            <a:r>
              <a:rPr lang="en-US" dirty="0" smtClean="0"/>
              <a:t>Rising market for x86 servers</a:t>
            </a:r>
          </a:p>
          <a:p>
            <a:pPr lvl="1"/>
            <a:r>
              <a:rPr lang="en-US" dirty="0" smtClean="0"/>
              <a:t>Concern about power usage and transition to liquid-cooled racks</a:t>
            </a:r>
          </a:p>
          <a:p>
            <a:r>
              <a:rPr lang="en-US" dirty="0" smtClean="0"/>
              <a:t>Network highlights presented by Rolf</a:t>
            </a:r>
          </a:p>
          <a:p>
            <a:pPr lvl="1"/>
            <a:r>
              <a:rPr lang="en-US" dirty="0" smtClean="0"/>
              <a:t>5G will contribute to rising network traffic (3x higher in 2022 when compared to 2017)</a:t>
            </a:r>
          </a:p>
          <a:p>
            <a:pPr lvl="1"/>
            <a:r>
              <a:rPr lang="en-US" dirty="0" smtClean="0"/>
              <a:t>100 </a:t>
            </a:r>
            <a:r>
              <a:rPr lang="en-US" dirty="0" err="1" smtClean="0"/>
              <a:t>Gbps</a:t>
            </a:r>
            <a:r>
              <a:rPr lang="en-US" dirty="0" smtClean="0"/>
              <a:t> becoming commodity and 400 </a:t>
            </a:r>
            <a:r>
              <a:rPr lang="en-US" dirty="0" err="1" smtClean="0"/>
              <a:t>Gpbs</a:t>
            </a:r>
            <a:r>
              <a:rPr lang="en-US" dirty="0" smtClean="0"/>
              <a:t> is available</a:t>
            </a:r>
          </a:p>
          <a:p>
            <a:pPr lvl="1"/>
            <a:r>
              <a:rPr lang="en-US" dirty="0" smtClean="0"/>
              <a:t>Several network evolution areas discussed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Basic IT Services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centralized configuration and deployment at KIT for data-intensive computing</a:t>
            </a:r>
          </a:p>
          <a:p>
            <a:r>
              <a:rPr lang="en-US" dirty="0" smtClean="0"/>
              <a:t>SLAC presentation on the need to upgrade its token renewal service—many choices out there to cope with contemporary computing environments</a:t>
            </a: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Grids, Clouds &amp; Virtualization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 smtClean="0"/>
              <a:t>Boyd Wilson (</a:t>
            </a:r>
            <a:r>
              <a:rPr lang="en-US" dirty="0" err="1" smtClean="0"/>
              <a:t>Omnibond</a:t>
            </a:r>
            <a:r>
              <a:rPr lang="en-US" dirty="0" smtClean="0"/>
              <a:t>) described two projects</a:t>
            </a:r>
          </a:p>
          <a:p>
            <a:pPr lvl="1"/>
            <a:r>
              <a:rPr lang="en-US" dirty="0" smtClean="0"/>
              <a:t>AWS cloud cluster (scale up 1.1M cores in 2 hours)</a:t>
            </a:r>
          </a:p>
          <a:p>
            <a:pPr lvl="1"/>
            <a:r>
              <a:rPr lang="en-US" dirty="0" smtClean="0"/>
              <a:t>Use traffic video data with AI algorithms for  congestion analytics and improve traffic flow</a:t>
            </a:r>
          </a:p>
          <a:p>
            <a:r>
              <a:rPr lang="en-US" dirty="0" smtClean="0"/>
              <a:t>UV’s on-going work on </a:t>
            </a:r>
            <a:r>
              <a:rPr lang="en-US" dirty="0" err="1" smtClean="0"/>
              <a:t>CloudScheduler</a:t>
            </a:r>
            <a:r>
              <a:rPr lang="en-US" dirty="0" smtClean="0"/>
              <a:t> v2, an upgrade of v1 originally released in 2009</a:t>
            </a:r>
          </a:p>
          <a:p>
            <a:pPr lvl="1"/>
            <a:r>
              <a:rPr lang="en-US" dirty="0" smtClean="0"/>
              <a:t>Used by ATLAS and  to be extended to Belle-II</a:t>
            </a:r>
          </a:p>
          <a:p>
            <a:pPr lvl="1"/>
            <a:r>
              <a:rPr lang="en-US" dirty="0" smtClean="0"/>
              <a:t>Report on scaling tests</a:t>
            </a:r>
          </a:p>
          <a:p>
            <a:pPr lvl="1"/>
            <a:r>
              <a:rPr lang="en-US" dirty="0" smtClean="0"/>
              <a:t>Support for AWS soon</a:t>
            </a:r>
          </a:p>
          <a:p>
            <a:r>
              <a:rPr lang="en-US" dirty="0" err="1" smtClean="0"/>
              <a:t>GlideinWMS</a:t>
            </a:r>
            <a:r>
              <a:rPr lang="en-US" dirty="0" smtClean="0"/>
              <a:t> recent developments</a:t>
            </a:r>
          </a:p>
          <a:p>
            <a:pPr lvl="1"/>
            <a:r>
              <a:rPr lang="en-US" dirty="0" smtClean="0"/>
              <a:t>Management system for dynamic </a:t>
            </a:r>
            <a:r>
              <a:rPr lang="en-US" dirty="0" err="1" smtClean="0"/>
              <a:t>HTCondor</a:t>
            </a:r>
            <a:r>
              <a:rPr lang="en-US" dirty="0" smtClean="0"/>
              <a:t> pools</a:t>
            </a:r>
          </a:p>
          <a:p>
            <a:pPr lvl="1"/>
            <a:r>
              <a:rPr lang="en-US" dirty="0" smtClean="0"/>
              <a:t>Re-engineered front-end for FNAL’s </a:t>
            </a:r>
            <a:r>
              <a:rPr lang="en-US" dirty="0" err="1" smtClean="0"/>
              <a:t>HEPCloud</a:t>
            </a:r>
            <a:r>
              <a:rPr lang="en-US" dirty="0" smtClean="0"/>
              <a:t> project</a:t>
            </a:r>
          </a:p>
          <a:p>
            <a:pPr lvl="1"/>
            <a:r>
              <a:rPr lang="en-US" dirty="0" smtClean="0"/>
              <a:t>New features/improvements, such as whole-node allocation, singularity </a:t>
            </a:r>
            <a:r>
              <a:rPr lang="en-US" dirty="0" smtClean="0"/>
              <a:t>support</a:t>
            </a:r>
          </a:p>
          <a:p>
            <a:r>
              <a:rPr lang="en-US" dirty="0" smtClean="0"/>
              <a:t>KEK described activities and challenges to support grid computing needs , in particular in support of Belle-II requirements</a:t>
            </a:r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Grids, Clouds &amp; Virtualization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Igor described activities in provisioning an opportunistic OSG site within California’s Pacific Regional Platform (PRP) cluster</a:t>
            </a:r>
          </a:p>
          <a:p>
            <a:r>
              <a:rPr lang="en-US" dirty="0" err="1" smtClean="0"/>
              <a:t>Entonos</a:t>
            </a:r>
            <a:r>
              <a:rPr lang="en-US" dirty="0" smtClean="0"/>
              <a:t> ‘ experiences  with HTC at public clouds—adjustments to computing models to maximize throughput/cost ratio</a:t>
            </a:r>
          </a:p>
          <a:p>
            <a:r>
              <a:rPr lang="en-US" dirty="0" smtClean="0"/>
              <a:t>A description of the evolution of cloud services at CERN over last 6 years—from 0 to 300k cores</a:t>
            </a:r>
          </a:p>
          <a:p>
            <a:r>
              <a:rPr lang="en-US" dirty="0" smtClean="0"/>
              <a:t>SLATE  project (distributed service orchestration platform) for management of edge services remotely—stimulate creation of multi-institution research platforms</a:t>
            </a:r>
          </a:p>
          <a:p>
            <a:r>
              <a:rPr lang="en-US" dirty="0" smtClean="0"/>
              <a:t>Major OSG re-organization in Spring 2018—a summary of resulting changes and updates in services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HEPIX Board meeting 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 smtClean="0"/>
              <a:t>Edgar </a:t>
            </a:r>
            <a:r>
              <a:rPr lang="en-US" dirty="0" err="1" smtClean="0"/>
              <a:t>Fajardo</a:t>
            </a:r>
            <a:r>
              <a:rPr lang="en-US" dirty="0" smtClean="0"/>
              <a:t> Hernandez has accepted an invitation to join the HEPIX </a:t>
            </a:r>
            <a:r>
              <a:rPr lang="en-US" dirty="0" smtClean="0"/>
              <a:t>Board</a:t>
            </a:r>
          </a:p>
          <a:p>
            <a:r>
              <a:rPr lang="en-US" dirty="0" smtClean="0"/>
              <a:t>HEPIX Fall 2019 (Oct. 14-18) will be organized by </a:t>
            </a:r>
            <a:r>
              <a:rPr lang="en-US" dirty="0" err="1" smtClean="0"/>
              <a:t>Nikhef</a:t>
            </a:r>
            <a:r>
              <a:rPr lang="en-US" dirty="0" smtClean="0"/>
              <a:t> in Amsterdam</a:t>
            </a:r>
          </a:p>
          <a:p>
            <a:pPr lvl="1"/>
            <a:r>
              <a:rPr lang="en-US" dirty="0" smtClean="0"/>
              <a:t>HEPIX  last held in Amsterdam  in 2003</a:t>
            </a:r>
          </a:p>
          <a:p>
            <a:pPr lvl="1"/>
            <a:r>
              <a:rPr lang="en-US" dirty="0" smtClean="0"/>
              <a:t>Local organizational effort </a:t>
            </a:r>
            <a:r>
              <a:rPr lang="en-US" dirty="0" smtClean="0"/>
              <a:t>led </a:t>
            </a:r>
            <a:r>
              <a:rPr lang="en-US" dirty="0" smtClean="0"/>
              <a:t>by Dennis Van </a:t>
            </a:r>
            <a:r>
              <a:rPr lang="en-US" dirty="0" err="1" smtClean="0"/>
              <a:t>Dok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General announcement (and </a:t>
            </a:r>
            <a:r>
              <a:rPr lang="en-US" dirty="0" smtClean="0"/>
              <a:t>meeting webpage </a:t>
            </a:r>
            <a:r>
              <a:rPr lang="en-US" dirty="0" smtClean="0"/>
              <a:t>coming </a:t>
            </a:r>
            <a:r>
              <a:rPr lang="en-US" dirty="0" smtClean="0"/>
              <a:t>soon</a:t>
            </a:r>
            <a:endParaRPr lang="en-US" dirty="0" smtClean="0"/>
          </a:p>
          <a:p>
            <a:r>
              <a:rPr lang="en-US" dirty="0" smtClean="0"/>
              <a:t>On-going discussions on future meetings in 2020 and beyond—more details to be announced soon</a:t>
            </a:r>
          </a:p>
          <a:p>
            <a:r>
              <a:rPr lang="en-US" dirty="0" smtClean="0"/>
              <a:t>Presentations </a:t>
            </a:r>
            <a:r>
              <a:rPr lang="en-US" dirty="0" smtClean="0"/>
              <a:t>by</a:t>
            </a:r>
            <a:r>
              <a:rPr lang="en-US" dirty="0" smtClean="0"/>
              <a:t> </a:t>
            </a:r>
            <a:r>
              <a:rPr lang="en-US" dirty="0" smtClean="0"/>
              <a:t>working</a:t>
            </a:r>
            <a:r>
              <a:rPr lang="en-US" dirty="0" smtClean="0"/>
              <a:t> </a:t>
            </a:r>
            <a:r>
              <a:rPr lang="en-US" dirty="0" smtClean="0"/>
              <a:t>groups </a:t>
            </a:r>
            <a:r>
              <a:rPr lang="en-US" dirty="0" smtClean="0"/>
              <a:t>in San Diego</a:t>
            </a:r>
            <a:endParaRPr lang="en-US" dirty="0" smtClean="0"/>
          </a:p>
          <a:p>
            <a:pPr lvl="1"/>
            <a:r>
              <a:rPr lang="en-US" dirty="0" smtClean="0"/>
              <a:t>IPv6</a:t>
            </a:r>
          </a:p>
          <a:p>
            <a:pPr lvl="1"/>
            <a:r>
              <a:rPr lang="en-US" dirty="0" smtClean="0"/>
              <a:t>Network Functions Virtualization</a:t>
            </a:r>
          </a:p>
          <a:p>
            <a:pPr lvl="1"/>
            <a:r>
              <a:rPr lang="en-US" dirty="0" smtClean="0"/>
              <a:t>Benchmarking</a:t>
            </a:r>
          </a:p>
          <a:p>
            <a:pPr lvl="1"/>
            <a:r>
              <a:rPr lang="en-US" dirty="0" smtClean="0"/>
              <a:t>Technology Watch</a:t>
            </a:r>
          </a:p>
          <a:p>
            <a:r>
              <a:rPr lang="en-US" dirty="0" smtClean="0"/>
              <a:t>A complete list of working groups can be found on </a:t>
            </a:r>
            <a:r>
              <a:rPr lang="en-US" dirty="0" smtClean="0">
                <a:hlinkClick r:id="rId2"/>
              </a:rPr>
              <a:t>www.hepix.org</a:t>
            </a:r>
            <a:r>
              <a:rPr lang="en-US" dirty="0" smtClean="0"/>
              <a:t>. HEPIX encourages you to join and contribute. Please contact the WG coordinator (see website) for more information</a:t>
            </a:r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Acknowledgements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7620000" cy="1219200"/>
          </a:xfrm>
        </p:spPr>
        <p:txBody>
          <a:bodyPr>
            <a:normAutofit fontScale="70000" lnSpcReduction="20000"/>
          </a:bodyPr>
          <a:lstStyle/>
          <a:p>
            <a:r>
              <a:rPr lang="en-US" sz="2400" dirty="0" smtClean="0"/>
              <a:t>Congratulations to Edgar, Frank, Cindy, Susan and the entire local organizing team for a well-run meeting and social events!</a:t>
            </a:r>
          </a:p>
          <a:p>
            <a:r>
              <a:rPr lang="en-US" sz="2400" dirty="0" smtClean="0"/>
              <a:t>Thanks to all sponsors (</a:t>
            </a:r>
            <a:r>
              <a:rPr lang="en-US" sz="2400" dirty="0" err="1" smtClean="0"/>
              <a:t>AuriStor</a:t>
            </a:r>
            <a:r>
              <a:rPr lang="en-US" sz="2400" dirty="0" smtClean="0"/>
              <a:t>, </a:t>
            </a:r>
            <a:r>
              <a:rPr lang="en-US" sz="2400" dirty="0" err="1" smtClean="0"/>
              <a:t>Weka.IO,Teradactyl</a:t>
            </a:r>
            <a:r>
              <a:rPr lang="en-US" sz="2400" dirty="0" smtClean="0"/>
              <a:t>, </a:t>
            </a:r>
            <a:r>
              <a:rPr lang="en-US" sz="2400" dirty="0" smtClean="0"/>
              <a:t>Spectra Logic, </a:t>
            </a:r>
            <a:r>
              <a:rPr lang="en-US" sz="2400" dirty="0" err="1" smtClean="0"/>
              <a:t>Entonos</a:t>
            </a:r>
            <a:r>
              <a:rPr lang="en-US" sz="2400" dirty="0" smtClean="0"/>
              <a:t>)</a:t>
            </a:r>
            <a:endParaRPr lang="en-US" sz="2000" dirty="0" smtClean="0"/>
          </a:p>
          <a:p>
            <a:r>
              <a:rPr lang="en-US" sz="2400" dirty="0" smtClean="0"/>
              <a:t>Of course, thanks to all of you for making this an interesting meeting!</a:t>
            </a:r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endParaRPr lang="en-US" dirty="0" smtClean="0"/>
          </a:p>
        </p:txBody>
      </p:sp>
      <p:pic>
        <p:nvPicPr>
          <p:cNvPr id="5" name="Content Placeholder 4" descr="007B6247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1219200" y="2362200"/>
            <a:ext cx="6381369" cy="425424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Meeting Statistics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 smtClean="0"/>
              <a:t>88 participants</a:t>
            </a:r>
          </a:p>
          <a:p>
            <a:pPr lvl="1"/>
            <a:r>
              <a:rPr lang="en-US" dirty="0" smtClean="0"/>
              <a:t>31 from North America</a:t>
            </a:r>
          </a:p>
          <a:p>
            <a:pPr lvl="1"/>
            <a:r>
              <a:rPr lang="en-US" dirty="0" smtClean="0"/>
              <a:t>39 from Europe</a:t>
            </a:r>
          </a:p>
          <a:p>
            <a:pPr lvl="1"/>
            <a:r>
              <a:rPr lang="en-US" dirty="0" smtClean="0"/>
              <a:t>4 from Asia and elsewhere</a:t>
            </a:r>
          </a:p>
          <a:p>
            <a:pPr lvl="1"/>
            <a:r>
              <a:rPr lang="en-US" dirty="0" smtClean="0"/>
              <a:t>14 from corporate sponsors</a:t>
            </a:r>
          </a:p>
          <a:p>
            <a:r>
              <a:rPr lang="en-US" dirty="0" smtClean="0"/>
              <a:t>64 accepted abstracts</a:t>
            </a:r>
          </a:p>
          <a:p>
            <a:pPr lvl="1"/>
            <a:r>
              <a:rPr lang="en-US" dirty="0" smtClean="0"/>
              <a:t>Site Reports (19)</a:t>
            </a:r>
          </a:p>
          <a:p>
            <a:pPr lvl="1"/>
            <a:r>
              <a:rPr lang="en-US" dirty="0" smtClean="0"/>
              <a:t>Storage &amp; </a:t>
            </a:r>
            <a:r>
              <a:rPr lang="en-US" dirty="0" err="1" smtClean="0"/>
              <a:t>Filesystems</a:t>
            </a:r>
            <a:r>
              <a:rPr lang="en-US" dirty="0" smtClean="0"/>
              <a:t> (10)</a:t>
            </a:r>
          </a:p>
          <a:p>
            <a:pPr lvl="1"/>
            <a:r>
              <a:rPr lang="en-US" dirty="0" smtClean="0"/>
              <a:t>Grids, Clouds &amp; Virtualization (8)</a:t>
            </a:r>
          </a:p>
          <a:p>
            <a:pPr lvl="1"/>
            <a:r>
              <a:rPr lang="en-US" dirty="0" smtClean="0"/>
              <a:t>Networking &amp; Security (7)</a:t>
            </a:r>
          </a:p>
          <a:p>
            <a:pPr lvl="1"/>
            <a:r>
              <a:rPr lang="en-US" dirty="0" smtClean="0"/>
              <a:t>Computing &amp; Batch Systems (7)</a:t>
            </a:r>
          </a:p>
          <a:p>
            <a:pPr lvl="1"/>
            <a:r>
              <a:rPr lang="en-US" dirty="0" smtClean="0"/>
              <a:t>IT Facilities &amp; Business Continuity (7)</a:t>
            </a:r>
          </a:p>
          <a:p>
            <a:pPr lvl="1"/>
            <a:r>
              <a:rPr lang="en-US" dirty="0" smtClean="0"/>
              <a:t>End User IT Services &amp; OS (3)</a:t>
            </a:r>
          </a:p>
          <a:p>
            <a:pPr lvl="1"/>
            <a:r>
              <a:rPr lang="en-US" dirty="0" smtClean="0"/>
              <a:t>Basic IT Services (2)</a:t>
            </a:r>
          </a:p>
          <a:p>
            <a:pPr lvl="1"/>
            <a:r>
              <a:rPr lang="en-US" dirty="0" smtClean="0"/>
              <a:t>Other (1)</a:t>
            </a:r>
          </a:p>
          <a:p>
            <a:r>
              <a:rPr lang="en-US" dirty="0" smtClean="0"/>
              <a:t>Webcasting most presentations—recordings to be made available</a:t>
            </a:r>
            <a:endParaRPr lang="en-US" dirty="0"/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See you in Amsterdam!</a:t>
            </a:r>
            <a:endParaRPr lang="en-US" dirty="0"/>
          </a:p>
        </p:txBody>
      </p:sp>
      <p:pic>
        <p:nvPicPr>
          <p:cNvPr id="5" name="Content Placeholder 4" descr="HEPIX_Fall2019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1524000"/>
            <a:ext cx="8229600" cy="46482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SDSC/UCSD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Brief introduction by Mike Norman on SDSC history, usage and current developments</a:t>
            </a:r>
          </a:p>
          <a:p>
            <a:pPr lvl="1"/>
            <a:r>
              <a:rPr lang="en-US" dirty="0" smtClean="0"/>
              <a:t>35+  years of operational history</a:t>
            </a:r>
          </a:p>
          <a:p>
            <a:pPr lvl="1"/>
            <a:r>
              <a:rPr lang="en-US" dirty="0" smtClean="0"/>
              <a:t>99% of jobs use single rack and ~10% use single node (16 cores)</a:t>
            </a:r>
          </a:p>
          <a:p>
            <a:pPr lvl="1"/>
            <a:r>
              <a:rPr lang="en-US" dirty="0" smtClean="0"/>
              <a:t>Support for HTC and OSG computing</a:t>
            </a:r>
          </a:p>
          <a:p>
            <a:pPr lvl="1"/>
            <a:r>
              <a:rPr lang="en-US" dirty="0" smtClean="0"/>
              <a:t>Support for bursting out to cloud computing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Site Reports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 smtClean="0"/>
              <a:t>NERSC turning off PDSF in April and Edison in May 2019, migrating workload to Cori</a:t>
            </a:r>
          </a:p>
          <a:p>
            <a:r>
              <a:rPr lang="en-US" dirty="0" smtClean="0"/>
              <a:t>Migration to </a:t>
            </a:r>
            <a:r>
              <a:rPr lang="en-US" dirty="0" err="1" smtClean="0"/>
              <a:t>FreeIPA</a:t>
            </a:r>
            <a:r>
              <a:rPr lang="en-US" dirty="0" smtClean="0"/>
              <a:t> to BNL—federation and SSO on-going</a:t>
            </a:r>
          </a:p>
          <a:p>
            <a:r>
              <a:rPr lang="en-US" dirty="0" smtClean="0"/>
              <a:t>Canada’s Tier1 services migrating from TRIUMF to SFU—support continuity provided by TRIUMPF staff </a:t>
            </a:r>
          </a:p>
          <a:p>
            <a:r>
              <a:rPr lang="en-US" dirty="0" smtClean="0"/>
              <a:t>Optimization of computing resources at AGLT2 with </a:t>
            </a:r>
            <a:r>
              <a:rPr lang="en-US" dirty="0" err="1" smtClean="0"/>
              <a:t>HTCondor</a:t>
            </a:r>
            <a:r>
              <a:rPr lang="en-US" dirty="0" smtClean="0"/>
              <a:t> to increase </a:t>
            </a:r>
            <a:r>
              <a:rPr lang="en-US" dirty="0" err="1" smtClean="0"/>
              <a:t>cpu</a:t>
            </a:r>
            <a:r>
              <a:rPr lang="en-US" dirty="0" smtClean="0"/>
              <a:t> utilization rate</a:t>
            </a:r>
          </a:p>
          <a:p>
            <a:r>
              <a:rPr lang="en-US" dirty="0" smtClean="0"/>
              <a:t>UW-Tier2 – opportunistic usage of CHTC (average of ~1.5k cores for CMS production)</a:t>
            </a:r>
          </a:p>
          <a:p>
            <a:r>
              <a:rPr lang="en-US" dirty="0" smtClean="0"/>
              <a:t>Nebraska Tier2 reported extending useful lifetime of equipment to stretch resource availability –general push to use Leadership Class Facilities HPC resources</a:t>
            </a:r>
          </a:p>
          <a:p>
            <a:r>
              <a:rPr lang="en-US" dirty="0" smtClean="0"/>
              <a:t>KEK reported on ramp-up in resource utilization due to Belle-II and J-PARC physics data</a:t>
            </a:r>
          </a:p>
          <a:p>
            <a:r>
              <a:rPr lang="en-US" dirty="0" smtClean="0"/>
              <a:t>Tokyo Tier2 completed migration to new </a:t>
            </a:r>
            <a:r>
              <a:rPr lang="en-US" dirty="0" err="1" smtClean="0"/>
              <a:t>cpu</a:t>
            </a:r>
            <a:r>
              <a:rPr lang="en-US" dirty="0" smtClean="0"/>
              <a:t> and disk hardware in January (total downtime was 34 hours)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Site Reports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UW’s CEMPA description of bringing up a re-purposed NERSC cluster for usage</a:t>
            </a:r>
          </a:p>
          <a:p>
            <a:r>
              <a:rPr lang="en-US" dirty="0" err="1" smtClean="0"/>
              <a:t>Jlab</a:t>
            </a:r>
            <a:r>
              <a:rPr lang="en-US" dirty="0" smtClean="0"/>
              <a:t> reported on a new GPU cluster for LQCD and providing support for cloud computing</a:t>
            </a:r>
          </a:p>
          <a:p>
            <a:r>
              <a:rPr lang="en-US" dirty="0" smtClean="0"/>
              <a:t>IHEP presented remotely—expand services in HPC activities and plans to leverage remote, heterogeneous clusters to augment resources</a:t>
            </a:r>
          </a:p>
          <a:p>
            <a:r>
              <a:rPr lang="en-US" dirty="0" smtClean="0"/>
              <a:t>CERN’s decommissioning of the Wigner remote site—equipment to go into containers while 2</a:t>
            </a:r>
            <a:r>
              <a:rPr lang="en-US" baseline="30000" dirty="0" smtClean="0"/>
              <a:t>nd</a:t>
            </a:r>
            <a:r>
              <a:rPr lang="en-US" dirty="0" smtClean="0"/>
              <a:t> data center plans are being discussed</a:t>
            </a:r>
          </a:p>
          <a:p>
            <a:r>
              <a:rPr lang="en-US" dirty="0" smtClean="0"/>
              <a:t>Infrastructure work still on-going at INFN as part of plan to address previous data center flooding</a:t>
            </a:r>
          </a:p>
          <a:p>
            <a:r>
              <a:rPr lang="en-US" dirty="0" smtClean="0"/>
              <a:t>RAL’s SCD Cloud delivers dynamic compute resources across STFC and externally (including LSST and Diamond)</a:t>
            </a:r>
          </a:p>
          <a:p>
            <a:r>
              <a:rPr lang="en-US" dirty="0" smtClean="0"/>
              <a:t>DESY’s developments regarding future AFS and Windows upgrades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Site Reports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Increasing deployment of EPYC-based servers (</a:t>
            </a:r>
            <a:r>
              <a:rPr lang="en-US" dirty="0" err="1" smtClean="0"/>
              <a:t>Nikhef</a:t>
            </a:r>
            <a:r>
              <a:rPr lang="en-US" dirty="0" smtClean="0"/>
              <a:t>, FZU, GSI)—reported variable gains in price/performance  based on historical data</a:t>
            </a:r>
          </a:p>
          <a:p>
            <a:r>
              <a:rPr lang="en-US" dirty="0" smtClean="0"/>
              <a:t>Diamond leverages services at STFC RAL and described existing resources available to Photon Science community</a:t>
            </a:r>
          </a:p>
          <a:p>
            <a:r>
              <a:rPr lang="en-US" dirty="0" smtClean="0"/>
              <a:t>FNAL updates on current and future HEP experimental activities, storage updates, </a:t>
            </a:r>
            <a:r>
              <a:rPr lang="en-US" dirty="0" err="1" smtClean="0"/>
              <a:t>HEPCloud</a:t>
            </a:r>
            <a:r>
              <a:rPr lang="en-US" dirty="0" smtClean="0"/>
              <a:t>, </a:t>
            </a:r>
            <a:r>
              <a:rPr lang="en-US" dirty="0" err="1" smtClean="0"/>
              <a:t>InCommon</a:t>
            </a:r>
            <a:r>
              <a:rPr lang="en-US" dirty="0" smtClean="0"/>
              <a:t>, etc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End-User IT Services &amp; OS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SDSC presentation on ML algorithm to classify user tickets and possibly automate response to common questions</a:t>
            </a:r>
          </a:p>
          <a:p>
            <a:r>
              <a:rPr lang="en-US" dirty="0" smtClean="0"/>
              <a:t>CERN presentation on user end-point management—survey available on </a:t>
            </a:r>
            <a:r>
              <a:rPr lang="en-US" dirty="0" err="1" smtClean="0"/>
              <a:t>Indico</a:t>
            </a:r>
            <a:r>
              <a:rPr lang="en-US" dirty="0" smtClean="0"/>
              <a:t> page for the San Diego meeting</a:t>
            </a:r>
          </a:p>
          <a:p>
            <a:r>
              <a:rPr lang="en-US" dirty="0" smtClean="0"/>
              <a:t>NERSC’s project to consolidate cluster management &amp; provisioning—simplify staff effort and present consistent experience to users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Networking &amp; Security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CERN has plans to modernize support code for DNS and DHCP services</a:t>
            </a:r>
          </a:p>
          <a:p>
            <a:r>
              <a:rPr lang="en-US" dirty="0" smtClean="0"/>
              <a:t>Security presentation by Stefan </a:t>
            </a:r>
            <a:r>
              <a:rPr lang="en-US" dirty="0" err="1" smtClean="0"/>
              <a:t>Lueders</a:t>
            </a:r>
            <a:r>
              <a:rPr lang="en-US" dirty="0" smtClean="0"/>
              <a:t>—freedom, security, convenience, choose two</a:t>
            </a:r>
          </a:p>
          <a:p>
            <a:r>
              <a:rPr lang="en-US" dirty="0" smtClean="0"/>
              <a:t>BNL presentation on migration to </a:t>
            </a:r>
            <a:r>
              <a:rPr lang="en-US" dirty="0" err="1" smtClean="0"/>
              <a:t>FreeIPA</a:t>
            </a:r>
            <a:r>
              <a:rPr lang="en-US" dirty="0" smtClean="0"/>
              <a:t> to support SSO and federated access</a:t>
            </a:r>
          </a:p>
          <a:p>
            <a:r>
              <a:rPr lang="en-US" dirty="0" err="1" smtClean="0"/>
              <a:t>Nikhef</a:t>
            </a:r>
            <a:r>
              <a:rPr lang="en-US" dirty="0" smtClean="0"/>
              <a:t> presentation on performance and scaling tests on selected network equipment</a:t>
            </a:r>
          </a:p>
          <a:p>
            <a:r>
              <a:rPr lang="en-US" dirty="0" smtClean="0"/>
              <a:t>Shawn gave an update on OSG/WLCG Networking  activities</a:t>
            </a:r>
          </a:p>
          <a:p>
            <a:r>
              <a:rPr lang="en-US" dirty="0" smtClean="0"/>
              <a:t>Andrea presented the status of  IPv6 readiness across sites (T1, T2, etc)—progress, but still ways to go</a:t>
            </a:r>
          </a:p>
          <a:p>
            <a:r>
              <a:rPr lang="en-US" dirty="0" smtClean="0"/>
              <a:t>Shawn reviewed status of activities in the Network Functions Virtualization WG—white paper coming soon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Storage &amp; </a:t>
            </a:r>
            <a:r>
              <a:rPr lang="en-US" dirty="0" err="1" smtClean="0"/>
              <a:t>Filesystems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err="1" smtClean="0"/>
              <a:t>OpenAFS</a:t>
            </a:r>
            <a:r>
              <a:rPr lang="en-US" dirty="0" smtClean="0"/>
              <a:t> description of latest developments (releases, bug fixes, security updates, etc) and contributions by user community</a:t>
            </a:r>
          </a:p>
          <a:p>
            <a:r>
              <a:rPr lang="en-US" dirty="0" smtClean="0"/>
              <a:t>VU presentation on a HDFS-LS integration project to optimize processing performance of large volume of small data files</a:t>
            </a:r>
          </a:p>
          <a:p>
            <a:r>
              <a:rPr lang="en-US" dirty="0" smtClean="0"/>
              <a:t>RAL presented status of migration to ECHO (</a:t>
            </a:r>
            <a:r>
              <a:rPr lang="en-US" dirty="0" err="1" smtClean="0"/>
              <a:t>Ceph</a:t>
            </a:r>
            <a:r>
              <a:rPr lang="en-US" dirty="0" smtClean="0"/>
              <a:t>-based disk storage) and tape services (currently based on CASTOR but in discussions about the future)</a:t>
            </a:r>
          </a:p>
          <a:p>
            <a:r>
              <a:rPr lang="en-US" dirty="0" smtClean="0"/>
              <a:t>Update on </a:t>
            </a:r>
            <a:r>
              <a:rPr lang="en-US" dirty="0" err="1" smtClean="0"/>
              <a:t>Dynafed</a:t>
            </a:r>
            <a:r>
              <a:rPr lang="en-US" dirty="0" smtClean="0"/>
              <a:t> by Marcus—redirector for a dynamic data federation</a:t>
            </a:r>
          </a:p>
          <a:p>
            <a:r>
              <a:rPr lang="en-US" dirty="0" smtClean="0"/>
              <a:t>Presentation on OSIRIS and mechanism for federated  access with </a:t>
            </a:r>
            <a:r>
              <a:rPr lang="en-US" dirty="0" err="1" smtClean="0"/>
              <a:t>CoManage</a:t>
            </a:r>
            <a:r>
              <a:rPr lang="en-US" dirty="0" smtClean="0"/>
              <a:t> and usual IDP’s (</a:t>
            </a:r>
            <a:r>
              <a:rPr lang="en-US" dirty="0" err="1" smtClean="0"/>
              <a:t>InCommon</a:t>
            </a:r>
            <a:r>
              <a:rPr lang="en-US" dirty="0" smtClean="0"/>
              <a:t>, </a:t>
            </a:r>
            <a:r>
              <a:rPr lang="en-US" dirty="0" err="1" smtClean="0"/>
              <a:t>EduGain</a:t>
            </a:r>
            <a:r>
              <a:rPr lang="en-US" dirty="0" smtClean="0"/>
              <a:t>, etc)</a:t>
            </a:r>
          </a:p>
          <a:p>
            <a:r>
              <a:rPr lang="en-US" dirty="0" smtClean="0"/>
              <a:t>KIT’s  presentation on </a:t>
            </a:r>
            <a:r>
              <a:rPr lang="en-US" dirty="0" err="1" smtClean="0"/>
              <a:t>oVirt</a:t>
            </a:r>
            <a:r>
              <a:rPr lang="en-US" dirty="0" smtClean="0"/>
              <a:t>/RHV-based virtualized online storage cluster activities</a:t>
            </a:r>
          </a:p>
          <a:p>
            <a:r>
              <a:rPr lang="en-US" dirty="0" smtClean="0"/>
              <a:t>FZU described activities related to upgrade of legacy grid storage system to DPM Dome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2102</TotalTime>
  <Words>1561</Words>
  <Application>Microsoft Office PowerPoint</Application>
  <PresentationFormat>On-screen Show (4:3)</PresentationFormat>
  <Paragraphs>155</Paragraphs>
  <Slides>20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Office Theme</vt:lpstr>
      <vt:lpstr>HEPIX Spring 2019 Summary</vt:lpstr>
      <vt:lpstr>Meeting Statistics</vt:lpstr>
      <vt:lpstr>SDSC/UCSD</vt:lpstr>
      <vt:lpstr>Site Reports </vt:lpstr>
      <vt:lpstr>Site Reports</vt:lpstr>
      <vt:lpstr>Site Reports</vt:lpstr>
      <vt:lpstr>End-User IT Services &amp; OS</vt:lpstr>
      <vt:lpstr>Networking &amp; Security</vt:lpstr>
      <vt:lpstr>Storage &amp; Filesystems</vt:lpstr>
      <vt:lpstr>Storage &amp; Filesystems</vt:lpstr>
      <vt:lpstr>Computing &amp; Batch Systems</vt:lpstr>
      <vt:lpstr>Computing &amp; Batch Systems</vt:lpstr>
      <vt:lpstr>IT Facilities &amp; Business Continuity</vt:lpstr>
      <vt:lpstr>Technology Watch WG summary</vt:lpstr>
      <vt:lpstr>Basic IT Services</vt:lpstr>
      <vt:lpstr>Grids, Clouds &amp; Virtualization</vt:lpstr>
      <vt:lpstr>Grids, Clouds &amp; Virtualization</vt:lpstr>
      <vt:lpstr>HEPIX Board meeting summary</vt:lpstr>
      <vt:lpstr>Acknowledgements</vt:lpstr>
      <vt:lpstr>See you in Amsterdam!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HEPIX Spring 2019 Summary</dc:title>
  <dc:creator>tony</dc:creator>
  <cp:lastModifiedBy>tony</cp:lastModifiedBy>
  <cp:revision>194</cp:revision>
  <dcterms:created xsi:type="dcterms:W3CDTF">2019-03-25T16:06:01Z</dcterms:created>
  <dcterms:modified xsi:type="dcterms:W3CDTF">2019-03-29T18:34:53Z</dcterms:modified>
</cp:coreProperties>
</file>