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3"/>
  </p:notesMasterIdLst>
  <p:handoutMasterIdLst>
    <p:handoutMasterId r:id="rId14"/>
  </p:handoutMasterIdLst>
  <p:sldIdLst>
    <p:sldId id="387" r:id="rId5"/>
    <p:sldId id="388" r:id="rId6"/>
    <p:sldId id="389" r:id="rId7"/>
    <p:sldId id="390" r:id="rId8"/>
    <p:sldId id="391" r:id="rId9"/>
    <p:sldId id="394" r:id="rId10"/>
    <p:sldId id="393" r:id="rId11"/>
    <p:sldId id="392" r:id="rId12"/>
  </p:sldIdLst>
  <p:sldSz cx="9906000" cy="6858000" type="A4"/>
  <p:notesSz cx="6854825" cy="9664700"/>
  <p:defaultTextStyle>
    <a:defPPr>
      <a:defRPr lang="en-US"/>
    </a:defPPr>
    <a:lvl1pPr marL="0" algn="l" defTabSz="957472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1pPr>
    <a:lvl2pPr marL="478736" algn="l" defTabSz="957472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2pPr>
    <a:lvl3pPr marL="957472" algn="l" defTabSz="957472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3pPr>
    <a:lvl4pPr marL="1436206" algn="l" defTabSz="957472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4pPr>
    <a:lvl5pPr marL="1914941" algn="l" defTabSz="957472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5pPr>
    <a:lvl6pPr marL="2393675" algn="l" defTabSz="957472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6pPr>
    <a:lvl7pPr marL="2872411" algn="l" defTabSz="957472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7pPr>
    <a:lvl8pPr marL="3351146" algn="l" defTabSz="957472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8pPr>
    <a:lvl9pPr marL="3829881" algn="l" defTabSz="957472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044">
          <p15:clr>
            <a:srgbClr val="A4A3A4"/>
          </p15:clr>
        </p15:guide>
        <p15:guide id="2" pos="2159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30000"/>
    <a:srgbClr val="CA0000"/>
    <a:srgbClr val="FF3EF4"/>
    <a:srgbClr val="90B8E9"/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25" autoAdjust="0"/>
    <p:restoredTop sz="94798" autoAdjust="0"/>
  </p:normalViewPr>
  <p:slideViewPr>
    <p:cSldViewPr>
      <p:cViewPr varScale="1">
        <p:scale>
          <a:sx n="124" d="100"/>
          <a:sy n="124" d="100"/>
        </p:scale>
        <p:origin x="912" y="108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-89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9" d="100"/>
          <a:sy n="69" d="100"/>
        </p:scale>
        <p:origin x="-2936" y="-120"/>
      </p:cViewPr>
      <p:guideLst>
        <p:guide orient="horz" pos="3044"/>
        <p:guide pos="2159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0213" cy="4826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3025" y="0"/>
            <a:ext cx="2970213" cy="4826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F2A7E07-C38B-4762-9B27-A6B114C038BF}" type="datetimeFigureOut">
              <a:rPr lang="en-US" smtClean="0"/>
              <a:pPr/>
              <a:t>17-Oct-18</a:t>
            </a:fld>
            <a:endParaRPr lang="fr-FR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180513"/>
            <a:ext cx="2970213" cy="4826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3025" y="9180513"/>
            <a:ext cx="2970213" cy="4826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DCE4F8F-F093-44B9-9193-8314D38D6928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58751199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0213" cy="4826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3025" y="0"/>
            <a:ext cx="2970213" cy="4826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DC5582-A90A-4655-93D8-A2A1991EAA8E}" type="datetimeFigureOut">
              <a:rPr lang="en-US" smtClean="0"/>
              <a:pPr/>
              <a:t>17-Oct-18</a:t>
            </a:fld>
            <a:endParaRPr lang="fr-FR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811213" y="725488"/>
            <a:ext cx="5232400" cy="36242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591050"/>
            <a:ext cx="5483225" cy="43481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80513"/>
            <a:ext cx="2970213" cy="4826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3025" y="9180513"/>
            <a:ext cx="2970213" cy="4826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FC79328-F686-4EC9-A040-BB6817154EF6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82789213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57472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78736" algn="l" defTabSz="957472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57472" algn="l" defTabSz="957472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436206" algn="l" defTabSz="957472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914941" algn="l" defTabSz="957472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393675" algn="l" defTabSz="957472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872411" algn="l" defTabSz="957472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351146" algn="l" defTabSz="957472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829881" algn="l" defTabSz="957472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C79328-F686-4EC9-A040-BB6817154EF6}" type="slidenum">
              <a:rPr lang="fr-FR" smtClean="0"/>
              <a:pPr/>
              <a:t>1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10526293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C79328-F686-4EC9-A040-BB6817154EF6}" type="slidenum">
              <a:rPr lang="fr-FR" smtClean="0"/>
              <a:pPr/>
              <a:t>2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92676770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C79328-F686-4EC9-A040-BB6817154EF6}" type="slidenum">
              <a:rPr lang="fr-FR" smtClean="0"/>
              <a:pPr/>
              <a:t>3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81886120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C79328-F686-4EC9-A040-BB6817154EF6}" type="slidenum">
              <a:rPr lang="fr-FR" smtClean="0"/>
              <a:pPr/>
              <a:t>4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62654325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C79328-F686-4EC9-A040-BB6817154EF6}" type="slidenum">
              <a:rPr lang="fr-FR" smtClean="0"/>
              <a:pPr/>
              <a:t>5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35782725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C79328-F686-4EC9-A040-BB6817154EF6}" type="slidenum">
              <a:rPr lang="fr-FR" smtClean="0"/>
              <a:pPr/>
              <a:t>7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10221717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C79328-F686-4EC9-A040-BB6817154EF6}" type="slidenum">
              <a:rPr lang="fr-FR" smtClean="0"/>
              <a:pPr/>
              <a:t>8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9846758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3350" y="0"/>
            <a:ext cx="7264400" cy="792162"/>
          </a:xfrm>
        </p:spPr>
        <p:txBody>
          <a:bodyPr>
            <a:noAutofit/>
          </a:bodyPr>
          <a:lstStyle>
            <a:lvl1pPr>
              <a:defRPr sz="4400" baseline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noProof="0" dirty="0" smtClean="0"/>
              <a:t>Click to edit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95300" y="6447110"/>
            <a:ext cx="2311400" cy="365125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en-US" smtClean="0"/>
              <a:t>22-03-2018</a:t>
            </a:r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84550" y="6447110"/>
            <a:ext cx="4044950" cy="365125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SMB-DI</a:t>
            </a:r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87D14-C9E0-42AC-85F7-32247EF94A2C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28"/>
            <a:ext cx="8420100" cy="1470025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fr-F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787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574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4362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9149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3936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8724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3511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8298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fr-F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95300" y="6447110"/>
            <a:ext cx="2311400" cy="365125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en-US" smtClean="0"/>
              <a:t>22-03-2018</a:t>
            </a:r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84550" y="6447110"/>
            <a:ext cx="4044950" cy="365125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SMB-DI</a:t>
            </a:r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87D14-C9E0-42AC-85F7-32247EF94A2C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76200"/>
            <a:ext cx="7759700" cy="685800"/>
          </a:xfrm>
        </p:spPr>
        <p:txBody>
          <a:bodyPr>
            <a:noAutofit/>
          </a:bodyPr>
          <a:lstStyle>
            <a:lvl1pPr>
              <a:defRPr sz="4400" baseline="0">
                <a:solidFill>
                  <a:srgbClr val="000000"/>
                </a:solidFill>
                <a:latin typeface="+mj-lt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fr-FR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95300" y="6447110"/>
            <a:ext cx="2311400" cy="365125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en-US" smtClean="0"/>
              <a:t>22-03-2018</a:t>
            </a:r>
            <a:endParaRPr lang="fr-FR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384550" y="6447110"/>
            <a:ext cx="4044950" cy="365125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SMB-DI</a:t>
            </a:r>
            <a:endParaRPr lang="fr-F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87D14-C9E0-42AC-85F7-32247EF94A2C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95300" y="6447110"/>
            <a:ext cx="2311400" cy="365125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en-US" smtClean="0"/>
              <a:t>22-03-2018</a:t>
            </a:r>
            <a:endParaRPr lang="fr-FR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384550" y="6447110"/>
            <a:ext cx="4044950" cy="365125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SMB-DI</a:t>
            </a:r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87D14-C9E0-42AC-85F7-32247EF94A2C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500" b="1"/>
            </a:lvl1pPr>
            <a:lvl2pPr marL="478736" indent="0">
              <a:buNone/>
              <a:defRPr sz="2100" b="1"/>
            </a:lvl2pPr>
            <a:lvl3pPr marL="957472" indent="0">
              <a:buNone/>
              <a:defRPr sz="1900" b="1"/>
            </a:lvl3pPr>
            <a:lvl4pPr marL="1436206" indent="0">
              <a:buNone/>
              <a:defRPr sz="1600" b="1"/>
            </a:lvl4pPr>
            <a:lvl5pPr marL="1914941" indent="0">
              <a:buNone/>
              <a:defRPr sz="1600" b="1"/>
            </a:lvl5pPr>
            <a:lvl6pPr marL="2393675" indent="0">
              <a:buNone/>
              <a:defRPr sz="1600" b="1"/>
            </a:lvl6pPr>
            <a:lvl7pPr marL="2872411" indent="0">
              <a:buNone/>
              <a:defRPr sz="1600" b="1"/>
            </a:lvl7pPr>
            <a:lvl8pPr marL="3351146" indent="0">
              <a:buNone/>
              <a:defRPr sz="1600" b="1"/>
            </a:lvl8pPr>
            <a:lvl9pPr marL="3829881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500"/>
            </a:lvl1pPr>
            <a:lvl2pPr>
              <a:defRPr sz="2100"/>
            </a:lvl2pPr>
            <a:lvl3pPr>
              <a:defRPr sz="19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500" b="1"/>
            </a:lvl1pPr>
            <a:lvl2pPr marL="478736" indent="0">
              <a:buNone/>
              <a:defRPr sz="2100" b="1"/>
            </a:lvl2pPr>
            <a:lvl3pPr marL="957472" indent="0">
              <a:buNone/>
              <a:defRPr sz="1900" b="1"/>
            </a:lvl3pPr>
            <a:lvl4pPr marL="1436206" indent="0">
              <a:buNone/>
              <a:defRPr sz="1600" b="1"/>
            </a:lvl4pPr>
            <a:lvl5pPr marL="1914941" indent="0">
              <a:buNone/>
              <a:defRPr sz="1600" b="1"/>
            </a:lvl5pPr>
            <a:lvl6pPr marL="2393675" indent="0">
              <a:buNone/>
              <a:defRPr sz="1600" b="1"/>
            </a:lvl6pPr>
            <a:lvl7pPr marL="2872411" indent="0">
              <a:buNone/>
              <a:defRPr sz="1600" b="1"/>
            </a:lvl7pPr>
            <a:lvl8pPr marL="3351146" indent="0">
              <a:buNone/>
              <a:defRPr sz="1600" b="1"/>
            </a:lvl8pPr>
            <a:lvl9pPr marL="3829881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500"/>
            </a:lvl1pPr>
            <a:lvl2pPr>
              <a:defRPr sz="2100"/>
            </a:lvl2pPr>
            <a:lvl3pPr>
              <a:defRPr sz="19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12"/>
          <p:cNvSpPr>
            <a:spLocks noGrp="1" noChangeArrowheads="1"/>
          </p:cNvSpPr>
          <p:nvPr>
            <p:ph type="ftr" sz="quarter" idx="10"/>
          </p:nvPr>
        </p:nvSpPr>
        <p:spPr>
          <a:xfrm>
            <a:off x="3384550" y="6447110"/>
            <a:ext cx="4044950" cy="365125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it-IT" smtClean="0"/>
              <a:t>SMB-DI</a:t>
            </a:r>
            <a:endParaRPr lang="it-IT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099300" y="6447110"/>
            <a:ext cx="2311400" cy="365125"/>
          </a:xfrm>
        </p:spPr>
        <p:txBody>
          <a:bodyPr/>
          <a:lstStyle/>
          <a:p>
            <a:fld id="{06987D14-C9E0-42AC-85F7-32247EF94A2C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10" name="Date Placeholder 4"/>
          <p:cNvSpPr>
            <a:spLocks noGrp="1"/>
          </p:cNvSpPr>
          <p:nvPr>
            <p:ph type="dt" sz="half" idx="13"/>
          </p:nvPr>
        </p:nvSpPr>
        <p:spPr>
          <a:xfrm>
            <a:off x="495300" y="6447110"/>
            <a:ext cx="2311400" cy="365125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en-US" smtClean="0"/>
              <a:t>22-03-2018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90600" y="91611"/>
            <a:ext cx="7924800" cy="639762"/>
          </a:xfrm>
          <a:prstGeom prst="rect">
            <a:avLst/>
          </a:prstGeom>
        </p:spPr>
        <p:txBody>
          <a:bodyPr vert="horz" lIns="95746" tIns="47874" rIns="95746" bIns="47874" rtlCol="0" anchor="ctr">
            <a:noAutofit/>
          </a:bodyPr>
          <a:lstStyle/>
          <a:p>
            <a:r>
              <a:rPr lang="en-US" dirty="0" smtClean="0"/>
              <a:t>Click to edit Master title style</a:t>
            </a:r>
            <a:endParaRPr lang="fr-FR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600201"/>
            <a:ext cx="8915400" cy="4525963"/>
          </a:xfrm>
          <a:prstGeom prst="rect">
            <a:avLst/>
          </a:prstGeom>
        </p:spPr>
        <p:txBody>
          <a:bodyPr vert="horz" lIns="95746" tIns="47874" rIns="95746" bIns="47874" rtlCol="0">
            <a:normAutofit/>
          </a:bodyPr>
          <a:lstStyle/>
          <a:p>
            <a:pPr lvl="0"/>
            <a:r>
              <a:rPr lang="en-GB" noProof="0" dirty="0" smtClean="0"/>
              <a:t>Click to edit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86600" y="6400800"/>
            <a:ext cx="2311400" cy="365125"/>
          </a:xfrm>
          <a:prstGeom prst="rect">
            <a:avLst/>
          </a:prstGeom>
        </p:spPr>
        <p:txBody>
          <a:bodyPr vert="horz" lIns="95746" tIns="47874" rIns="95746" bIns="47874" rtlCol="0" anchor="ctr"/>
          <a:lstStyle>
            <a:lvl1pPr algn="r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987D14-C9E0-42AC-85F7-32247EF94A2C}" type="slidenum">
              <a:rPr lang="fr-FR" smtClean="0"/>
              <a:pPr/>
              <a:t>‹#›</a:t>
            </a:fld>
            <a:endParaRPr lang="fr-FR" dirty="0"/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0" y="838200"/>
            <a:ext cx="9906000" cy="1588"/>
          </a:xfrm>
          <a:prstGeom prst="line">
            <a:avLst/>
          </a:prstGeom>
          <a:ln w="317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2" name="Picture 11" descr="bul-pho-2007-046.jpg"/>
          <p:cNvPicPr>
            <a:picLocks noChangeAspect="1"/>
          </p:cNvPicPr>
          <p:nvPr userDrawn="1"/>
        </p:nvPicPr>
        <p:blipFill>
          <a:blip r:embed="rId7" cstate="print"/>
          <a:stretch>
            <a:fillRect/>
          </a:stretch>
        </p:blipFill>
        <p:spPr>
          <a:xfrm>
            <a:off x="82550" y="68592"/>
            <a:ext cx="742950" cy="685800"/>
          </a:xfrm>
          <a:prstGeom prst="rect">
            <a:avLst/>
          </a:prstGeom>
        </p:spPr>
      </p:pic>
      <p:cxnSp>
        <p:nvCxnSpPr>
          <p:cNvPr id="13" name="Straight Connector 12"/>
          <p:cNvCxnSpPr/>
          <p:nvPr userDrawn="1"/>
        </p:nvCxnSpPr>
        <p:spPr>
          <a:xfrm>
            <a:off x="0" y="6399212"/>
            <a:ext cx="9906000" cy="1588"/>
          </a:xfrm>
          <a:prstGeom prst="line">
            <a:avLst/>
          </a:prstGeom>
          <a:ln w="317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Footer Placeholder 8"/>
          <p:cNvSpPr>
            <a:spLocks noGrp="1"/>
          </p:cNvSpPr>
          <p:nvPr>
            <p:ph type="ftr" sz="quarter" idx="3"/>
          </p:nvPr>
        </p:nvSpPr>
        <p:spPr>
          <a:xfrm>
            <a:off x="3505200" y="6400800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SMB-DI</a:t>
            </a:r>
            <a:endParaRPr lang="en-US" dirty="0"/>
          </a:p>
        </p:txBody>
      </p:sp>
      <p:sp>
        <p:nvSpPr>
          <p:cNvPr id="14" name="Date Placeholder 4"/>
          <p:cNvSpPr>
            <a:spLocks noGrp="1"/>
          </p:cNvSpPr>
          <p:nvPr>
            <p:ph type="dt" sz="half" idx="2"/>
          </p:nvPr>
        </p:nvSpPr>
        <p:spPr>
          <a:xfrm>
            <a:off x="533400" y="6400800"/>
            <a:ext cx="23114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smtClean="0"/>
              <a:t>22-03-2018</a:t>
            </a:r>
            <a:endParaRPr lang="en-US" dirty="0"/>
          </a:p>
        </p:txBody>
      </p:sp>
      <p:grpSp>
        <p:nvGrpSpPr>
          <p:cNvPr id="15" name="Group 14"/>
          <p:cNvGrpSpPr/>
          <p:nvPr userDrawn="1"/>
        </p:nvGrpSpPr>
        <p:grpSpPr>
          <a:xfrm>
            <a:off x="8991600" y="25400"/>
            <a:ext cx="762000" cy="762000"/>
            <a:chOff x="5029200" y="2743200"/>
            <a:chExt cx="762000" cy="762000"/>
          </a:xfrm>
        </p:grpSpPr>
        <p:sp>
          <p:nvSpPr>
            <p:cNvPr id="16" name="Oval 15"/>
            <p:cNvSpPr/>
            <p:nvPr/>
          </p:nvSpPr>
          <p:spPr>
            <a:xfrm>
              <a:off x="5029200" y="2743200"/>
              <a:ext cx="762000" cy="762000"/>
            </a:xfrm>
            <a:prstGeom prst="ellipse">
              <a:avLst/>
            </a:prstGeom>
            <a:solidFill>
              <a:srgbClr val="B30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a-ES" dirty="0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5029200" y="2931974"/>
              <a:ext cx="7620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ca-ES" sz="2000" dirty="0" smtClean="0">
                  <a:solidFill>
                    <a:schemeClr val="bg1"/>
                  </a:solidFill>
                  <a:latin typeface="DIN Alternate Bold"/>
                  <a:cs typeface="DIN Alternate Bold"/>
                </a:rPr>
                <a:t>SMB</a:t>
              </a:r>
              <a:endParaRPr lang="ca-ES" sz="2000" dirty="0">
                <a:solidFill>
                  <a:schemeClr val="bg1"/>
                </a:solidFill>
                <a:latin typeface="DIN Alternate Bold"/>
                <a:cs typeface="DIN Alternate Bold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49" r:id="rId2"/>
    <p:sldLayoutId id="2147483654" r:id="rId3"/>
    <p:sldLayoutId id="2147483655" r:id="rId4"/>
    <p:sldLayoutId id="2147483656" r:id="rId5"/>
  </p:sldLayoutIdLst>
  <p:hf hdr="0"/>
  <p:txStyles>
    <p:titleStyle>
      <a:lvl1pPr algn="ctr" defTabSz="957472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59052" indent="-359052" algn="l" defTabSz="957472" rtl="0" eaLnBrk="1" latinLnBrk="0" hangingPunct="1">
        <a:spcBef>
          <a:spcPct val="20000"/>
        </a:spcBef>
        <a:buFont typeface="Arial" pitchFamily="34" charset="0"/>
        <a:buChar char="•"/>
        <a:defRPr sz="3400" kern="1200">
          <a:solidFill>
            <a:schemeClr val="tx1"/>
          </a:solidFill>
          <a:latin typeface="+mn-lt"/>
          <a:ea typeface="+mn-ea"/>
          <a:cs typeface="+mn-cs"/>
        </a:defRPr>
      </a:lvl1pPr>
      <a:lvl2pPr marL="777945" indent="-299209" algn="l" defTabSz="957472" rtl="0" eaLnBrk="1" latinLnBrk="0" hangingPunct="1">
        <a:spcBef>
          <a:spcPct val="20000"/>
        </a:spcBef>
        <a:buFont typeface="Arial" pitchFamily="34" charset="0"/>
        <a:buChar char="–"/>
        <a:defRPr sz="2900" kern="1200">
          <a:solidFill>
            <a:schemeClr val="tx1"/>
          </a:solidFill>
          <a:latin typeface="+mn-lt"/>
          <a:ea typeface="+mn-ea"/>
          <a:cs typeface="+mn-cs"/>
        </a:defRPr>
      </a:lvl2pPr>
      <a:lvl3pPr marL="1196838" indent="-239368" algn="l" defTabSz="957472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3pPr>
      <a:lvl4pPr marL="1675571" indent="-239368" algn="l" defTabSz="957472" rtl="0" eaLnBrk="1" latinLnBrk="0" hangingPunct="1">
        <a:spcBef>
          <a:spcPct val="20000"/>
        </a:spcBef>
        <a:buFont typeface="Arial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154307" indent="-239368" algn="l" defTabSz="957472" rtl="0" eaLnBrk="1" latinLnBrk="0" hangingPunct="1">
        <a:spcBef>
          <a:spcPct val="20000"/>
        </a:spcBef>
        <a:buFont typeface="Arial" pitchFamily="34" charset="0"/>
        <a:buChar char="»"/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33043" indent="-239368" algn="l" defTabSz="957472" rtl="0" eaLnBrk="1" latinLnBrk="0" hangingPunct="1">
        <a:spcBef>
          <a:spcPct val="20000"/>
        </a:spcBef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11779" indent="-239368" algn="l" defTabSz="957472" rtl="0" eaLnBrk="1" latinLnBrk="0" hangingPunct="1">
        <a:spcBef>
          <a:spcPct val="20000"/>
        </a:spcBef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590513" indent="-239368" algn="l" defTabSz="957472" rtl="0" eaLnBrk="1" latinLnBrk="0" hangingPunct="1">
        <a:spcBef>
          <a:spcPct val="20000"/>
        </a:spcBef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069249" indent="-239368" algn="l" defTabSz="957472" rtl="0" eaLnBrk="1" latinLnBrk="0" hangingPunct="1">
        <a:spcBef>
          <a:spcPct val="20000"/>
        </a:spcBef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57472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1pPr>
      <a:lvl2pPr marL="478736" algn="l" defTabSz="957472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2pPr>
      <a:lvl3pPr marL="957472" algn="l" defTabSz="957472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3pPr>
      <a:lvl4pPr marL="1436206" algn="l" defTabSz="957472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914941" algn="l" defTabSz="957472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2393675" algn="l" defTabSz="957472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872411" algn="l" defTabSz="957472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351146" algn="l" defTabSz="957472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29881" algn="l" defTabSz="957472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emf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ctrTitle"/>
          </p:nvPr>
        </p:nvSpPr>
        <p:spPr>
          <a:xfrm>
            <a:off x="742950" y="2359027"/>
            <a:ext cx="8420100" cy="1603373"/>
          </a:xfrm>
        </p:spPr>
        <p:txBody>
          <a:bodyPr>
            <a:normAutofit/>
          </a:bodyPr>
          <a:lstStyle/>
          <a:p>
            <a:r>
              <a:rPr lang="en-US" dirty="0" smtClean="0"/>
              <a:t>SMB –DI</a:t>
            </a:r>
            <a:br>
              <a:rPr lang="en-US" dirty="0" smtClean="0"/>
            </a:br>
            <a:r>
              <a:rPr lang="en-US" dirty="0" smtClean="0"/>
              <a:t>Open Days 2019</a:t>
            </a:r>
            <a:endParaRPr lang="en-US" sz="2200" dirty="0">
              <a:solidFill>
                <a:srgbClr val="1F497D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87D14-C9E0-42AC-85F7-32247EF94A2C}" type="slidenum">
              <a:rPr lang="fr-FR" smtClean="0"/>
              <a:pPr/>
              <a:t>1</a:t>
            </a:fld>
            <a:endParaRPr lang="fr-FR" dirty="0"/>
          </a:p>
        </p:txBody>
      </p:sp>
      <p:sp>
        <p:nvSpPr>
          <p:cNvPr id="9" name="Date Placeholder 6"/>
          <p:cNvSpPr>
            <a:spLocks noGrp="1"/>
          </p:cNvSpPr>
          <p:nvPr>
            <p:ph type="dt" sz="half" idx="10"/>
          </p:nvPr>
        </p:nvSpPr>
        <p:spPr>
          <a:xfrm>
            <a:off x="495300" y="6447110"/>
            <a:ext cx="2311400" cy="365125"/>
          </a:xfrm>
        </p:spPr>
        <p:txBody>
          <a:bodyPr vert="horz" lIns="91440" tIns="45720" rIns="91440" bIns="45720" rtlCol="0" anchor="ctr"/>
          <a:lstStyle/>
          <a:p>
            <a:r>
              <a:rPr lang="en-US" dirty="0" smtClean="0">
                <a:solidFill>
                  <a:schemeClr val="tx1">
                    <a:tint val="75000"/>
                  </a:schemeClr>
                </a:solidFill>
              </a:rPr>
              <a:t>18-10-2018</a:t>
            </a:r>
            <a:endParaRPr lang="es-ES_tradnl" dirty="0">
              <a:solidFill>
                <a:schemeClr val="tx1">
                  <a:tint val="75000"/>
                </a:schemeClr>
              </a:solidFill>
            </a:endParaRPr>
          </a:p>
        </p:txBody>
      </p:sp>
      <p:sp>
        <p:nvSpPr>
          <p:cNvPr id="10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2923888" y="6451313"/>
            <a:ext cx="4044950" cy="365125"/>
          </a:xfrm>
        </p:spPr>
        <p:txBody>
          <a:bodyPr/>
          <a:lstStyle/>
          <a:p>
            <a:r>
              <a:rPr lang="fr-FR" dirty="0" smtClean="0"/>
              <a:t>SMB-DI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87D14-C9E0-42AC-85F7-32247EF94A2C}" type="slidenum">
              <a:rPr lang="fr-FR" smtClean="0"/>
              <a:pPr/>
              <a:t>2</a:t>
            </a:fld>
            <a:endParaRPr lang="fr-FR" dirty="0"/>
          </a:p>
        </p:txBody>
      </p:sp>
      <p:sp>
        <p:nvSpPr>
          <p:cNvPr id="9" name="Date Placeholder 6"/>
          <p:cNvSpPr>
            <a:spLocks noGrp="1"/>
          </p:cNvSpPr>
          <p:nvPr>
            <p:ph type="dt" sz="half" idx="10"/>
          </p:nvPr>
        </p:nvSpPr>
        <p:spPr>
          <a:xfrm>
            <a:off x="495300" y="6447110"/>
            <a:ext cx="2311400" cy="365125"/>
          </a:xfrm>
        </p:spPr>
        <p:txBody>
          <a:bodyPr vert="horz" lIns="91440" tIns="45720" rIns="91440" bIns="45720" rtlCol="0" anchor="ctr"/>
          <a:lstStyle/>
          <a:p>
            <a:r>
              <a:rPr lang="en-US" dirty="0" smtClean="0">
                <a:solidFill>
                  <a:schemeClr val="tx1">
                    <a:tint val="75000"/>
                  </a:schemeClr>
                </a:solidFill>
              </a:rPr>
              <a:t>18-10-2018</a:t>
            </a:r>
            <a:endParaRPr lang="es-ES_tradnl" dirty="0">
              <a:solidFill>
                <a:schemeClr val="tx1">
                  <a:tint val="75000"/>
                </a:schemeClr>
              </a:solidFill>
            </a:endParaRPr>
          </a:p>
        </p:txBody>
      </p:sp>
      <p:sp>
        <p:nvSpPr>
          <p:cNvPr id="10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2923888" y="6451313"/>
            <a:ext cx="4044950" cy="365125"/>
          </a:xfrm>
        </p:spPr>
        <p:txBody>
          <a:bodyPr/>
          <a:lstStyle/>
          <a:p>
            <a:r>
              <a:rPr lang="fr-FR" dirty="0" smtClean="0"/>
              <a:t>SMB-DI</a:t>
            </a:r>
            <a:endParaRPr lang="fr-FR" dirty="0"/>
          </a:p>
        </p:txBody>
      </p:sp>
      <p:sp>
        <p:nvSpPr>
          <p:cNvPr id="8" name="Title 4">
            <a:extLst>
              <a:ext uri="{FF2B5EF4-FFF2-40B4-BE49-F238E27FC236}">
                <a16:creationId xmlns:a16="http://schemas.microsoft.com/office/drawing/2014/main" id="{89A2A071-7678-0B4A-8C3A-53F1B015B64A}"/>
              </a:ext>
            </a:extLst>
          </p:cNvPr>
          <p:cNvSpPr txBox="1">
            <a:spLocks/>
          </p:cNvSpPr>
          <p:nvPr/>
        </p:nvSpPr>
        <p:spPr>
          <a:xfrm>
            <a:off x="990600" y="167885"/>
            <a:ext cx="8226854" cy="70533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/>
                <a:ea typeface="+mj-ea"/>
                <a:cs typeface="+mj-cs"/>
              </a:rPr>
              <a:t>Agenda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Arial"/>
              <a:ea typeface="+mj-ea"/>
              <a:cs typeface="+mj-cs"/>
            </a:endParaRPr>
          </a:p>
        </p:txBody>
      </p:sp>
      <p:sp>
        <p:nvSpPr>
          <p:cNvPr id="11" name="Content Placeholder 5">
            <a:extLst>
              <a:ext uri="{FF2B5EF4-FFF2-40B4-BE49-F238E27FC236}">
                <a16:creationId xmlns:a16="http://schemas.microsoft.com/office/drawing/2014/main" id="{582D3908-48F8-1C43-A3F3-F686C6E296CC}"/>
              </a:ext>
            </a:extLst>
          </p:cNvPr>
          <p:cNvSpPr txBox="1">
            <a:spLocks/>
          </p:cNvSpPr>
          <p:nvPr/>
        </p:nvSpPr>
        <p:spPr>
          <a:xfrm>
            <a:off x="990600" y="1861434"/>
            <a:ext cx="8229600" cy="2634366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55A0"/>
              </a:buClr>
              <a:buSzPct val="80000"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/>
              </a:rPr>
              <a:t>1. Introduction</a:t>
            </a:r>
            <a:endParaRPr lang="en-US" sz="2400" dirty="0">
              <a:latin typeface="Arial"/>
            </a:endParaRPr>
          </a:p>
          <a:p>
            <a:pPr marL="36576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55A0"/>
              </a:buClr>
              <a:buSzPct val="80000"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/>
              </a:rPr>
              <a:t>2. Work packages</a:t>
            </a:r>
          </a:p>
          <a:p>
            <a:pPr marL="36576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55A0"/>
              </a:buClr>
              <a:buSzPct val="80000"/>
              <a:buNone/>
              <a:tabLst/>
              <a:defRPr/>
            </a:pPr>
            <a:r>
              <a:rPr lang="en-US" sz="2400" dirty="0" smtClean="0">
                <a:latin typeface="Arial"/>
              </a:rPr>
              <a:t>3. 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/>
              </a:rPr>
              <a:t>Feedback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493776" marR="0" lvl="0" indent="-4572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55A0"/>
              </a:buClr>
              <a:buSzPct val="80000"/>
              <a:buFont typeface="Arial"/>
              <a:buChar char="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65160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87D14-C9E0-42AC-85F7-32247EF94A2C}" type="slidenum">
              <a:rPr lang="fr-FR" smtClean="0"/>
              <a:pPr/>
              <a:t>3</a:t>
            </a:fld>
            <a:endParaRPr lang="fr-FR" dirty="0"/>
          </a:p>
        </p:txBody>
      </p:sp>
      <p:sp>
        <p:nvSpPr>
          <p:cNvPr id="9" name="Date Placeholder 6"/>
          <p:cNvSpPr>
            <a:spLocks noGrp="1"/>
          </p:cNvSpPr>
          <p:nvPr>
            <p:ph type="dt" sz="half" idx="10"/>
          </p:nvPr>
        </p:nvSpPr>
        <p:spPr>
          <a:xfrm>
            <a:off x="495300" y="6447110"/>
            <a:ext cx="2311400" cy="365125"/>
          </a:xfrm>
        </p:spPr>
        <p:txBody>
          <a:bodyPr vert="horz" lIns="91440" tIns="45720" rIns="91440" bIns="45720" rtlCol="0" anchor="ctr"/>
          <a:lstStyle/>
          <a:p>
            <a:r>
              <a:rPr lang="en-US" dirty="0" smtClean="0">
                <a:solidFill>
                  <a:schemeClr val="tx1">
                    <a:tint val="75000"/>
                  </a:schemeClr>
                </a:solidFill>
              </a:rPr>
              <a:t>18-10-2018</a:t>
            </a:r>
            <a:endParaRPr lang="es-ES_tradnl" dirty="0">
              <a:solidFill>
                <a:schemeClr val="tx1">
                  <a:tint val="75000"/>
                </a:schemeClr>
              </a:solidFill>
            </a:endParaRPr>
          </a:p>
        </p:txBody>
      </p:sp>
      <p:sp>
        <p:nvSpPr>
          <p:cNvPr id="10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2923888" y="6451313"/>
            <a:ext cx="4044950" cy="365125"/>
          </a:xfrm>
        </p:spPr>
        <p:txBody>
          <a:bodyPr/>
          <a:lstStyle/>
          <a:p>
            <a:r>
              <a:rPr lang="fr-FR" dirty="0" smtClean="0"/>
              <a:t>SMB-DI</a:t>
            </a:r>
            <a:endParaRPr lang="fr-FR" dirty="0"/>
          </a:p>
        </p:txBody>
      </p:sp>
      <p:sp>
        <p:nvSpPr>
          <p:cNvPr id="8" name="Title 4">
            <a:extLst>
              <a:ext uri="{FF2B5EF4-FFF2-40B4-BE49-F238E27FC236}">
                <a16:creationId xmlns:a16="http://schemas.microsoft.com/office/drawing/2014/main" id="{89A2A071-7678-0B4A-8C3A-53F1B015B64A}"/>
              </a:ext>
            </a:extLst>
          </p:cNvPr>
          <p:cNvSpPr txBox="1">
            <a:spLocks/>
          </p:cNvSpPr>
          <p:nvPr/>
        </p:nvSpPr>
        <p:spPr>
          <a:xfrm>
            <a:off x="990600" y="167885"/>
            <a:ext cx="8226854" cy="70533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defTabSz="914400"/>
            <a:r>
              <a:rPr lang="en-US" sz="3200" dirty="0"/>
              <a:t>2019 Open Days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Arial"/>
              <a:ea typeface="+mj-ea"/>
              <a:cs typeface="+mj-cs"/>
            </a:endParaRPr>
          </a:p>
        </p:txBody>
      </p:sp>
      <p:sp>
        <p:nvSpPr>
          <p:cNvPr id="11" name="Content Placeholder 5">
            <a:extLst>
              <a:ext uri="{FF2B5EF4-FFF2-40B4-BE49-F238E27FC236}">
                <a16:creationId xmlns:a16="http://schemas.microsoft.com/office/drawing/2014/main" id="{582D3908-48F8-1C43-A3F3-F686C6E296CC}"/>
              </a:ext>
            </a:extLst>
          </p:cNvPr>
          <p:cNvSpPr txBox="1">
            <a:spLocks/>
          </p:cNvSpPr>
          <p:nvPr/>
        </p:nvSpPr>
        <p:spPr>
          <a:xfrm>
            <a:off x="831563" y="1524000"/>
            <a:ext cx="8229600" cy="2634366"/>
          </a:xfrm>
          <a:prstGeom prst="rect">
            <a:avLst/>
          </a:prstGeom>
        </p:spPr>
        <p:txBody>
          <a:bodyPr vert="horz"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b="1" dirty="0"/>
              <a:t>When: </a:t>
            </a:r>
            <a:r>
              <a:rPr lang="en-US" sz="1600" dirty="0"/>
              <a:t>14-15 September 2019.</a:t>
            </a:r>
          </a:p>
          <a:p>
            <a:r>
              <a:rPr lang="en-US" sz="1600" b="1" dirty="0"/>
              <a:t>Theme:</a:t>
            </a:r>
            <a:r>
              <a:rPr lang="en-US" sz="1600" dirty="0"/>
              <a:t> The future of particle physics research.</a:t>
            </a:r>
          </a:p>
          <a:p>
            <a:r>
              <a:rPr lang="en-US" sz="1600" b="1" dirty="0"/>
              <a:t>Slogan:</a:t>
            </a:r>
            <a:r>
              <a:rPr lang="en-US" sz="1600" dirty="0"/>
              <a:t> “</a:t>
            </a:r>
            <a:r>
              <a:rPr lang="en-US" sz="1600" i="1" dirty="0"/>
              <a:t>Explore the future with us</a:t>
            </a:r>
            <a:r>
              <a:rPr lang="en-US" sz="1600" dirty="0"/>
              <a:t>”</a:t>
            </a:r>
          </a:p>
          <a:p>
            <a:r>
              <a:rPr lang="en-US" sz="1600" b="1" dirty="0"/>
              <a:t>Who is it for? </a:t>
            </a:r>
            <a:r>
              <a:rPr lang="en-US" sz="1600" dirty="0"/>
              <a:t>CERN neighbors, but visitors will come from further afield</a:t>
            </a:r>
          </a:p>
          <a:p>
            <a:r>
              <a:rPr lang="en-US" sz="1600" b="1" dirty="0"/>
              <a:t>Budget:</a:t>
            </a:r>
            <a:r>
              <a:rPr lang="en-US" sz="1600" dirty="0"/>
              <a:t> 2MCHF</a:t>
            </a:r>
          </a:p>
          <a:p>
            <a:r>
              <a:rPr lang="en-US" sz="1600" dirty="0"/>
              <a:t>Will </a:t>
            </a:r>
            <a:r>
              <a:rPr lang="en-US" sz="1600" b="1" dirty="0"/>
              <a:t>follow model of 2013</a:t>
            </a:r>
            <a:r>
              <a:rPr lang="en-US" sz="1600" dirty="0"/>
              <a:t> Open Days:</a:t>
            </a:r>
          </a:p>
          <a:p>
            <a:pPr marL="697230" lvl="1" indent="-285750">
              <a:buFontTx/>
              <a:buChar char="-"/>
            </a:pPr>
            <a:r>
              <a:rPr lang="en-US" sz="1400" dirty="0"/>
              <a:t>Underground visits and campus visits</a:t>
            </a:r>
          </a:p>
          <a:p>
            <a:pPr marL="697230" lvl="1" indent="-285750">
              <a:buFontTx/>
              <a:buChar char="-"/>
            </a:pPr>
            <a:r>
              <a:rPr lang="en-US" sz="1400" dirty="0"/>
              <a:t>Events: talks, debates, film screenings</a:t>
            </a:r>
          </a:p>
          <a:p>
            <a:pPr marL="697230" lvl="1" indent="-285750">
              <a:buFontTx/>
              <a:buChar char="-"/>
            </a:pPr>
            <a:r>
              <a:rPr lang="en-US" sz="1400" dirty="0"/>
              <a:t>Activities: hands-on physics experiments and demonstrations</a:t>
            </a:r>
          </a:p>
          <a:p>
            <a:pPr marL="697230" lvl="1" indent="-285750">
              <a:buFontTx/>
              <a:buChar char="-"/>
            </a:pPr>
            <a:r>
              <a:rPr lang="en-US" sz="1400" dirty="0"/>
              <a:t>Exhibitions of art &amp; science; showcasing contributions of </a:t>
            </a:r>
            <a:r>
              <a:rPr lang="en-US" sz="1400" dirty="0" smtClean="0"/>
              <a:t>MS and </a:t>
            </a:r>
            <a:r>
              <a:rPr lang="en-US" sz="1400" dirty="0"/>
              <a:t>partner laboratories to CERN </a:t>
            </a:r>
            <a:r>
              <a:rPr lang="en-US" sz="1400" dirty="0" smtClean="0"/>
              <a:t>research</a:t>
            </a:r>
          </a:p>
          <a:p>
            <a:pPr marL="411480" lvl="1" indent="0">
              <a:buNone/>
            </a:pPr>
            <a:endParaRPr lang="en-US" sz="1400" dirty="0" smtClean="0"/>
          </a:p>
          <a:p>
            <a:r>
              <a:rPr lang="en-US" sz="1400" b="1" dirty="0"/>
              <a:t>Internal Communication:</a:t>
            </a:r>
          </a:p>
          <a:p>
            <a:pPr marL="697230" lvl="1" indent="-285750">
              <a:buFontTx/>
              <a:buChar char="-"/>
            </a:pPr>
            <a:r>
              <a:rPr lang="en-US" sz="1100" dirty="0"/>
              <a:t>E-group: </a:t>
            </a:r>
            <a:r>
              <a:rPr lang="en-US" sz="1100" dirty="0">
                <a:solidFill>
                  <a:srgbClr val="C00000"/>
                </a:solidFill>
              </a:rPr>
              <a:t>SMB-OpenDays2019@cern.ch</a:t>
            </a:r>
          </a:p>
          <a:p>
            <a:pPr marL="697230" lvl="1" indent="-285750">
              <a:buFontTx/>
              <a:buChar char="-"/>
            </a:pPr>
            <a:r>
              <a:rPr lang="en-US" sz="1100" dirty="0"/>
              <a:t>SharePoint: </a:t>
            </a:r>
            <a:r>
              <a:rPr lang="en-US" sz="1100" dirty="0">
                <a:solidFill>
                  <a:srgbClr val="C00000"/>
                </a:solidFill>
              </a:rPr>
              <a:t>https://espace.cern.ch/SMB-OpenDays2019</a:t>
            </a:r>
            <a:endParaRPr lang="en-US" sz="180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30D679F-CB55-574A-88A6-ED85B5219350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520"/>
          <a:stretch/>
        </p:blipFill>
        <p:spPr>
          <a:xfrm>
            <a:off x="5121124" y="5318930"/>
            <a:ext cx="4784876" cy="1112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3690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87D14-C9E0-42AC-85F7-32247EF94A2C}" type="slidenum">
              <a:rPr lang="fr-FR" smtClean="0"/>
              <a:pPr/>
              <a:t>4</a:t>
            </a:fld>
            <a:endParaRPr lang="fr-FR" dirty="0"/>
          </a:p>
        </p:txBody>
      </p:sp>
      <p:sp>
        <p:nvSpPr>
          <p:cNvPr id="9" name="Date Placeholder 6"/>
          <p:cNvSpPr>
            <a:spLocks noGrp="1"/>
          </p:cNvSpPr>
          <p:nvPr>
            <p:ph type="dt" sz="half" idx="10"/>
          </p:nvPr>
        </p:nvSpPr>
        <p:spPr>
          <a:xfrm>
            <a:off x="495300" y="6447110"/>
            <a:ext cx="2311400" cy="365125"/>
          </a:xfrm>
        </p:spPr>
        <p:txBody>
          <a:bodyPr vert="horz" lIns="91440" tIns="45720" rIns="91440" bIns="45720" rtlCol="0" anchor="ctr"/>
          <a:lstStyle/>
          <a:p>
            <a:r>
              <a:rPr lang="en-US" dirty="0" smtClean="0">
                <a:solidFill>
                  <a:schemeClr val="tx1">
                    <a:tint val="75000"/>
                  </a:schemeClr>
                </a:solidFill>
              </a:rPr>
              <a:t>18-10-2018</a:t>
            </a:r>
            <a:endParaRPr lang="es-ES_tradnl" dirty="0">
              <a:solidFill>
                <a:schemeClr val="tx1">
                  <a:tint val="75000"/>
                </a:schemeClr>
              </a:solidFill>
            </a:endParaRPr>
          </a:p>
        </p:txBody>
      </p:sp>
      <p:sp>
        <p:nvSpPr>
          <p:cNvPr id="10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2923888" y="6451313"/>
            <a:ext cx="4044950" cy="365125"/>
          </a:xfrm>
        </p:spPr>
        <p:txBody>
          <a:bodyPr/>
          <a:lstStyle/>
          <a:p>
            <a:r>
              <a:rPr lang="fr-FR" dirty="0" smtClean="0"/>
              <a:t>SMB-DI</a:t>
            </a:r>
            <a:endParaRPr lang="fr-FR" dirty="0"/>
          </a:p>
        </p:txBody>
      </p:sp>
      <p:sp>
        <p:nvSpPr>
          <p:cNvPr id="8" name="Title 4">
            <a:extLst>
              <a:ext uri="{FF2B5EF4-FFF2-40B4-BE49-F238E27FC236}">
                <a16:creationId xmlns:a16="http://schemas.microsoft.com/office/drawing/2014/main" id="{89A2A071-7678-0B4A-8C3A-53F1B015B64A}"/>
              </a:ext>
            </a:extLst>
          </p:cNvPr>
          <p:cNvSpPr txBox="1">
            <a:spLocks/>
          </p:cNvSpPr>
          <p:nvPr/>
        </p:nvSpPr>
        <p:spPr>
          <a:xfrm>
            <a:off x="990600" y="167885"/>
            <a:ext cx="8226854" cy="70533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/>
                <a:ea typeface="+mj-ea"/>
                <a:cs typeface="+mj-cs"/>
              </a:rPr>
              <a:t>Work packages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Arial"/>
              <a:ea typeface="+mj-ea"/>
              <a:cs typeface="+mj-cs"/>
            </a:endParaRP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43BEA6D0-6F08-DA49-A8B3-911BED92F786}"/>
              </a:ext>
            </a:extLst>
          </p:cNvPr>
          <p:cNvGrpSpPr/>
          <p:nvPr/>
        </p:nvGrpSpPr>
        <p:grpSpPr>
          <a:xfrm>
            <a:off x="598745" y="1510502"/>
            <a:ext cx="1942570" cy="3746115"/>
            <a:chOff x="549269" y="222872"/>
            <a:chExt cx="1942570" cy="3746115"/>
          </a:xfrm>
        </p:grpSpPr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A2A56FF3-D62B-3749-9FBA-851D564A11C6}"/>
                </a:ext>
              </a:extLst>
            </p:cNvPr>
            <p:cNvSpPr txBox="1"/>
            <p:nvPr/>
          </p:nvSpPr>
          <p:spPr>
            <a:xfrm>
              <a:off x="550282" y="222872"/>
              <a:ext cx="1503938" cy="430887"/>
            </a:xfrm>
            <a:prstGeom prst="rect">
              <a:avLst/>
            </a:prstGeom>
            <a:solidFill>
              <a:srgbClr val="92D050"/>
            </a:solidFill>
          </p:spPr>
          <p:txBody>
            <a:bodyPr wrap="none" rtlCol="0">
              <a:spAutoFit/>
            </a:bodyPr>
            <a:lstStyle/>
            <a:p>
              <a:r>
                <a:rPr lang="en-US" sz="1100" dirty="0"/>
                <a:t>Branding and Design</a:t>
              </a:r>
            </a:p>
            <a:p>
              <a:r>
                <a:rPr lang="en-US" sz="1100" dirty="0"/>
                <a:t>(Fabienne </a:t>
              </a:r>
              <a:r>
                <a:rPr lang="en-US" sz="1100" dirty="0" err="1"/>
                <a:t>Landua</a:t>
              </a:r>
              <a:r>
                <a:rPr lang="en-US" sz="1100" dirty="0"/>
                <a:t>)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897A3C0F-5E54-7C49-AE61-834F3577F53A}"/>
                </a:ext>
              </a:extLst>
            </p:cNvPr>
            <p:cNvSpPr txBox="1"/>
            <p:nvPr/>
          </p:nvSpPr>
          <p:spPr>
            <a:xfrm>
              <a:off x="550282" y="760179"/>
              <a:ext cx="1669047" cy="430887"/>
            </a:xfrm>
            <a:prstGeom prst="rect">
              <a:avLst/>
            </a:prstGeom>
            <a:solidFill>
              <a:srgbClr val="92D050"/>
            </a:solidFill>
          </p:spPr>
          <p:txBody>
            <a:bodyPr wrap="none" rtlCol="0">
              <a:spAutoFit/>
            </a:bodyPr>
            <a:lstStyle/>
            <a:p>
              <a:r>
                <a:rPr lang="en-US" sz="1100" dirty="0"/>
                <a:t>Digital Communications</a:t>
              </a:r>
            </a:p>
            <a:p>
              <a:r>
                <a:rPr lang="en-US" sz="1100" dirty="0"/>
                <a:t>(Kate </a:t>
              </a:r>
              <a:r>
                <a:rPr lang="en-US" sz="1100" dirty="0" err="1"/>
                <a:t>Khale</a:t>
              </a:r>
              <a:r>
                <a:rPr lang="en-US" sz="1100" dirty="0"/>
                <a:t>)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78F149F8-37D9-B443-A2D7-ED91FFE35C43}"/>
                </a:ext>
              </a:extLst>
            </p:cNvPr>
            <p:cNvSpPr txBox="1"/>
            <p:nvPr/>
          </p:nvSpPr>
          <p:spPr>
            <a:xfrm>
              <a:off x="550282" y="1314854"/>
              <a:ext cx="1383712" cy="430887"/>
            </a:xfrm>
            <a:prstGeom prst="rect">
              <a:avLst/>
            </a:prstGeom>
            <a:solidFill>
              <a:srgbClr val="92D050"/>
            </a:solidFill>
          </p:spPr>
          <p:txBody>
            <a:bodyPr wrap="none" rtlCol="0">
              <a:spAutoFit/>
            </a:bodyPr>
            <a:lstStyle/>
            <a:p>
              <a:r>
                <a:rPr lang="en-US" sz="1100" dirty="0"/>
                <a:t>Press and Media</a:t>
              </a:r>
            </a:p>
            <a:p>
              <a:r>
                <a:rPr lang="en-US" sz="1100" dirty="0"/>
                <a:t>(Arnaud </a:t>
              </a:r>
              <a:r>
                <a:rPr lang="en-US" sz="1100" dirty="0" err="1"/>
                <a:t>Marsollier</a:t>
              </a:r>
              <a:r>
                <a:rPr lang="en-US" sz="1100" dirty="0"/>
                <a:t>)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E4926FCA-A0A0-B143-B6F9-E9B336B94F44}"/>
                </a:ext>
              </a:extLst>
            </p:cNvPr>
            <p:cNvSpPr txBox="1"/>
            <p:nvPr/>
          </p:nvSpPr>
          <p:spPr>
            <a:xfrm>
              <a:off x="550282" y="1869529"/>
              <a:ext cx="1659429" cy="430887"/>
            </a:xfrm>
            <a:prstGeom prst="rect">
              <a:avLst/>
            </a:prstGeom>
            <a:solidFill>
              <a:srgbClr val="92D050"/>
            </a:solidFill>
          </p:spPr>
          <p:txBody>
            <a:bodyPr wrap="none" rtlCol="0">
              <a:spAutoFit/>
            </a:bodyPr>
            <a:lstStyle/>
            <a:p>
              <a:r>
                <a:rPr lang="en-US" sz="1100" dirty="0"/>
                <a:t>Photography and Video</a:t>
              </a:r>
            </a:p>
            <a:p>
              <a:r>
                <a:rPr lang="en-US" sz="1100" dirty="0"/>
                <a:t>(Paola </a:t>
              </a:r>
              <a:r>
                <a:rPr lang="en-US" sz="1100" dirty="0" err="1"/>
                <a:t>Catapano</a:t>
              </a:r>
              <a:r>
                <a:rPr lang="en-US" sz="1100" dirty="0"/>
                <a:t>)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9AF9AC2D-260B-9B41-B4CF-279B9FD0CC50}"/>
                </a:ext>
              </a:extLst>
            </p:cNvPr>
            <p:cNvSpPr txBox="1"/>
            <p:nvPr/>
          </p:nvSpPr>
          <p:spPr>
            <a:xfrm>
              <a:off x="550282" y="2424204"/>
              <a:ext cx="1249060" cy="430887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sz="1100" dirty="0"/>
                <a:t>Evaluation </a:t>
              </a:r>
            </a:p>
            <a:p>
              <a:r>
                <a:rPr lang="en-US" sz="1100" dirty="0"/>
                <a:t>(Emma Sanders)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047C7E0C-5ECB-1743-8E49-5C5C809EC051}"/>
                </a:ext>
              </a:extLst>
            </p:cNvPr>
            <p:cNvSpPr txBox="1"/>
            <p:nvPr/>
          </p:nvSpPr>
          <p:spPr>
            <a:xfrm>
              <a:off x="550282" y="2982117"/>
              <a:ext cx="1941557" cy="430887"/>
            </a:xfrm>
            <a:prstGeom prst="rect">
              <a:avLst/>
            </a:prstGeom>
            <a:solidFill>
              <a:srgbClr val="92D050"/>
            </a:solidFill>
          </p:spPr>
          <p:txBody>
            <a:bodyPr wrap="none" rtlCol="0">
              <a:spAutoFit/>
            </a:bodyPr>
            <a:lstStyle/>
            <a:p>
              <a:r>
                <a:rPr lang="en-US" sz="1100" dirty="0"/>
                <a:t>Budget planning and control</a:t>
              </a:r>
            </a:p>
            <a:p>
              <a:r>
                <a:rPr lang="en-US" sz="1100" dirty="0"/>
                <a:t>(Laure </a:t>
              </a:r>
              <a:r>
                <a:rPr lang="en-US" sz="1100" dirty="0" err="1"/>
                <a:t>Esteveny</a:t>
              </a:r>
              <a:r>
                <a:rPr lang="en-US" sz="1100" dirty="0"/>
                <a:t>)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7B1D7347-D805-0848-8C41-72FF449E7D50}"/>
                </a:ext>
              </a:extLst>
            </p:cNvPr>
            <p:cNvSpPr txBox="1"/>
            <p:nvPr/>
          </p:nvSpPr>
          <p:spPr>
            <a:xfrm>
              <a:off x="549269" y="3538100"/>
              <a:ext cx="1470274" cy="430887"/>
            </a:xfrm>
            <a:prstGeom prst="rect">
              <a:avLst/>
            </a:prstGeom>
            <a:solidFill>
              <a:srgbClr val="92D050"/>
            </a:solidFill>
          </p:spPr>
          <p:txBody>
            <a:bodyPr wrap="none" rtlCol="0">
              <a:spAutoFit/>
            </a:bodyPr>
            <a:lstStyle/>
            <a:p>
              <a:r>
                <a:rPr lang="en-US" sz="1100" dirty="0"/>
                <a:t>Host State Relations</a:t>
              </a:r>
            </a:p>
            <a:p>
              <a:r>
                <a:rPr lang="en-US" sz="1100" dirty="0"/>
                <a:t>(</a:t>
              </a:r>
              <a:r>
                <a:rPr lang="en-US" sz="1100" dirty="0" err="1"/>
                <a:t>Friedemann</a:t>
              </a:r>
              <a:r>
                <a:rPr lang="en-US" sz="1100" dirty="0"/>
                <a:t> Eder)</a:t>
              </a:r>
            </a:p>
          </p:txBody>
        </p:sp>
      </p:grpSp>
      <p:sp>
        <p:nvSpPr>
          <p:cNvPr id="19" name="TextBox 18">
            <a:extLst>
              <a:ext uri="{FF2B5EF4-FFF2-40B4-BE49-F238E27FC236}">
                <a16:creationId xmlns:a16="http://schemas.microsoft.com/office/drawing/2014/main" id="{A5F0444B-BEBC-5044-B7A4-EBF0FC910C9A}"/>
              </a:ext>
            </a:extLst>
          </p:cNvPr>
          <p:cNvSpPr txBox="1"/>
          <p:nvPr/>
        </p:nvSpPr>
        <p:spPr>
          <a:xfrm>
            <a:off x="2923888" y="3733800"/>
            <a:ext cx="3102366" cy="181588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numCol="2" rtlCol="0">
            <a:spAutoFit/>
          </a:bodyPr>
          <a:lstStyle/>
          <a:p>
            <a:r>
              <a:rPr lang="en-US" sz="1600" b="1" dirty="0"/>
              <a:t>CORE TEAM</a:t>
            </a:r>
          </a:p>
          <a:p>
            <a:endParaRPr lang="en-US" sz="1600" dirty="0"/>
          </a:p>
          <a:p>
            <a:endParaRPr lang="en-US" sz="1600" dirty="0"/>
          </a:p>
          <a:p>
            <a:endParaRPr lang="en-US" sz="1600" dirty="0"/>
          </a:p>
          <a:p>
            <a:endParaRPr lang="en-US" sz="1600" dirty="0"/>
          </a:p>
          <a:p>
            <a:endParaRPr lang="en-US" sz="1600" dirty="0"/>
          </a:p>
          <a:p>
            <a:endParaRPr lang="en-US" sz="1600" dirty="0">
              <a:solidFill>
                <a:srgbClr val="92D050"/>
              </a:solidFill>
            </a:endParaRP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250C2B27-1E7A-6549-B2C4-E414951A00DC}"/>
              </a:ext>
            </a:extLst>
          </p:cNvPr>
          <p:cNvGrpSpPr/>
          <p:nvPr/>
        </p:nvGrpSpPr>
        <p:grpSpPr>
          <a:xfrm>
            <a:off x="6414666" y="1516414"/>
            <a:ext cx="1689886" cy="1518201"/>
            <a:chOff x="3731002" y="211441"/>
            <a:chExt cx="1689886" cy="1518201"/>
          </a:xfrm>
        </p:grpSpPr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EC545FFA-4A05-1043-B7C2-61EFD41D742C}"/>
                </a:ext>
              </a:extLst>
            </p:cNvPr>
            <p:cNvSpPr txBox="1"/>
            <p:nvPr/>
          </p:nvSpPr>
          <p:spPr>
            <a:xfrm>
              <a:off x="3731002" y="211441"/>
              <a:ext cx="1531810" cy="430887"/>
            </a:xfrm>
            <a:prstGeom prst="rect">
              <a:avLst/>
            </a:prstGeom>
            <a:solidFill>
              <a:srgbClr val="00B0F0"/>
            </a:solidFill>
          </p:spPr>
          <p:txBody>
            <a:bodyPr wrap="square" rtlCol="0">
              <a:spAutoFit/>
            </a:bodyPr>
            <a:lstStyle/>
            <a:p>
              <a:r>
                <a:rPr lang="en-US" sz="1100" dirty="0"/>
                <a:t>Volunteers</a:t>
              </a:r>
            </a:p>
            <a:p>
              <a:r>
                <a:rPr lang="en-US" sz="1100" dirty="0"/>
                <a:t>(Loraine Massarotti)</a:t>
              </a: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7A9A14B6-128D-1D4F-85CC-E0E2251176E9}"/>
                </a:ext>
              </a:extLst>
            </p:cNvPr>
            <p:cNvSpPr txBox="1"/>
            <p:nvPr/>
          </p:nvSpPr>
          <p:spPr>
            <a:xfrm>
              <a:off x="3731002" y="747882"/>
              <a:ext cx="1689886" cy="430887"/>
            </a:xfrm>
            <a:prstGeom prst="rect">
              <a:avLst/>
            </a:prstGeom>
            <a:solidFill>
              <a:srgbClr val="00B0F0"/>
            </a:solidFill>
          </p:spPr>
          <p:txBody>
            <a:bodyPr wrap="none" rtlCol="0">
              <a:spAutoFit/>
            </a:bodyPr>
            <a:lstStyle/>
            <a:p>
              <a:r>
                <a:rPr lang="en-US" sz="1100" dirty="0"/>
                <a:t>Visitors access and flow</a:t>
              </a:r>
            </a:p>
            <a:p>
              <a:r>
                <a:rPr lang="en-US" sz="1100" dirty="0"/>
                <a:t>(François </a:t>
              </a:r>
              <a:r>
                <a:rPr lang="en-US" sz="1100" dirty="0" err="1"/>
                <a:t>Briard</a:t>
              </a:r>
              <a:r>
                <a:rPr lang="en-US" sz="1100" dirty="0"/>
                <a:t>)</a:t>
              </a: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878E0205-2893-C640-B1D8-71AD5DD9FF80}"/>
                </a:ext>
              </a:extLst>
            </p:cNvPr>
            <p:cNvSpPr txBox="1"/>
            <p:nvPr/>
          </p:nvSpPr>
          <p:spPr>
            <a:xfrm>
              <a:off x="3731002" y="1298755"/>
              <a:ext cx="1298753" cy="430887"/>
            </a:xfrm>
            <a:prstGeom prst="rect">
              <a:avLst/>
            </a:prstGeom>
            <a:solidFill>
              <a:srgbClr val="00B0F0"/>
            </a:solidFill>
          </p:spPr>
          <p:txBody>
            <a:bodyPr wrap="none" rtlCol="0">
              <a:spAutoFit/>
            </a:bodyPr>
            <a:lstStyle/>
            <a:p>
              <a:r>
                <a:rPr lang="en-US" sz="1100" dirty="0"/>
                <a:t>CERN Shop</a:t>
              </a:r>
            </a:p>
            <a:p>
              <a:r>
                <a:rPr lang="en-US" sz="1100" dirty="0"/>
                <a:t>(</a:t>
              </a:r>
              <a:r>
                <a:rPr lang="en-US" sz="1100" dirty="0" err="1"/>
                <a:t>Yesika</a:t>
              </a:r>
              <a:r>
                <a:rPr lang="en-US" sz="1100" dirty="0"/>
                <a:t> Enriquez)</a:t>
              </a:r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1F4102A2-96BA-364D-BA1C-839D75F92E01}"/>
              </a:ext>
            </a:extLst>
          </p:cNvPr>
          <p:cNvGrpSpPr/>
          <p:nvPr/>
        </p:nvGrpSpPr>
        <p:grpSpPr>
          <a:xfrm>
            <a:off x="6408827" y="3135125"/>
            <a:ext cx="2369559" cy="985562"/>
            <a:chOff x="150232" y="2982313"/>
            <a:chExt cx="2369559" cy="985562"/>
          </a:xfrm>
        </p:grpSpPr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CF4C3433-C266-3840-896E-6F7476297FBF}"/>
                </a:ext>
              </a:extLst>
            </p:cNvPr>
            <p:cNvSpPr txBox="1"/>
            <p:nvPr/>
          </p:nvSpPr>
          <p:spPr>
            <a:xfrm>
              <a:off x="150232" y="2982313"/>
              <a:ext cx="2369559" cy="430887"/>
            </a:xfrm>
            <a:prstGeom prst="rect">
              <a:avLst/>
            </a:prstGeom>
            <a:solidFill>
              <a:srgbClr val="7030A0">
                <a:alpha val="49020"/>
              </a:srgbClr>
            </a:solidFill>
          </p:spPr>
          <p:txBody>
            <a:bodyPr wrap="none" rtlCol="0">
              <a:spAutoFit/>
            </a:bodyPr>
            <a:lstStyle/>
            <a:p>
              <a:r>
                <a:rPr lang="en-US" sz="1100" dirty="0"/>
                <a:t>Documentation, Minutes &amp; Reports</a:t>
              </a:r>
            </a:p>
            <a:p>
              <a:r>
                <a:rPr lang="en-US" sz="1100" dirty="0"/>
                <a:t>(Marika </a:t>
              </a:r>
              <a:r>
                <a:rPr lang="en-US" sz="1100" dirty="0" err="1"/>
                <a:t>Flygar</a:t>
              </a:r>
              <a:r>
                <a:rPr lang="en-US" sz="1100" dirty="0"/>
                <a:t>)</a:t>
              </a: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CE4F7649-85BB-9943-9A67-F3E4FC37A57B}"/>
                </a:ext>
              </a:extLst>
            </p:cNvPr>
            <p:cNvSpPr txBox="1"/>
            <p:nvPr/>
          </p:nvSpPr>
          <p:spPr>
            <a:xfrm>
              <a:off x="150232" y="3536988"/>
              <a:ext cx="1696298" cy="430887"/>
            </a:xfrm>
            <a:prstGeom prst="rect">
              <a:avLst/>
            </a:prstGeom>
            <a:solidFill>
              <a:srgbClr val="7030A0">
                <a:alpha val="50588"/>
              </a:srgbClr>
            </a:solidFill>
          </p:spPr>
          <p:txBody>
            <a:bodyPr wrap="none" rtlCol="0">
              <a:spAutoFit/>
            </a:bodyPr>
            <a:lstStyle/>
            <a:p>
              <a:r>
                <a:rPr lang="en-US" sz="1100" dirty="0"/>
                <a:t>Food and Refreshments</a:t>
              </a:r>
            </a:p>
            <a:p>
              <a:r>
                <a:rPr lang="en-US" sz="1100" dirty="0"/>
                <a:t>(Fatima </a:t>
              </a:r>
              <a:r>
                <a:rPr lang="en-US" sz="1100" dirty="0" err="1"/>
                <a:t>Najeh</a:t>
              </a:r>
              <a:r>
                <a:rPr lang="en-US" sz="1100" dirty="0"/>
                <a:t>)</a:t>
              </a:r>
            </a:p>
          </p:txBody>
        </p:sp>
      </p:grpSp>
      <p:sp>
        <p:nvSpPr>
          <p:cNvPr id="27" name="TextBox 26">
            <a:extLst>
              <a:ext uri="{FF2B5EF4-FFF2-40B4-BE49-F238E27FC236}">
                <a16:creationId xmlns:a16="http://schemas.microsoft.com/office/drawing/2014/main" id="{B9EB9734-1649-D545-A4C2-B40F6F0A51B6}"/>
              </a:ext>
            </a:extLst>
          </p:cNvPr>
          <p:cNvSpPr txBox="1"/>
          <p:nvPr/>
        </p:nvSpPr>
        <p:spPr>
          <a:xfrm>
            <a:off x="2492108" y="2602484"/>
            <a:ext cx="1484702" cy="430887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en-US" sz="1100" dirty="0"/>
              <a:t>Events programming</a:t>
            </a:r>
          </a:p>
          <a:p>
            <a:r>
              <a:rPr lang="en-US" sz="1100" dirty="0"/>
              <a:t>(Claudia </a:t>
            </a:r>
            <a:r>
              <a:rPr lang="en-US" sz="1100" dirty="0" err="1"/>
              <a:t>Marcelloni</a:t>
            </a:r>
            <a:r>
              <a:rPr lang="en-US" sz="1100" dirty="0"/>
              <a:t>)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F3B104FA-35A2-D942-ADB8-6ACDF142728E}"/>
              </a:ext>
            </a:extLst>
          </p:cNvPr>
          <p:cNvSpPr txBox="1"/>
          <p:nvPr/>
        </p:nvSpPr>
        <p:spPr>
          <a:xfrm>
            <a:off x="2502573" y="3160450"/>
            <a:ext cx="1234633" cy="430887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en-US" sz="1100" dirty="0"/>
              <a:t>Thematic Zones </a:t>
            </a:r>
          </a:p>
          <a:p>
            <a:r>
              <a:rPr lang="en-US" sz="1100" dirty="0"/>
              <a:t>(TBC)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0C603152-D9CD-3B47-A34C-3C9311E82E94}"/>
              </a:ext>
            </a:extLst>
          </p:cNvPr>
          <p:cNvSpPr txBox="1"/>
          <p:nvPr/>
        </p:nvSpPr>
        <p:spPr>
          <a:xfrm>
            <a:off x="2492108" y="1510501"/>
            <a:ext cx="1439818" cy="430887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en-US" sz="1100" dirty="0"/>
              <a:t>Surface visit points</a:t>
            </a:r>
          </a:p>
          <a:p>
            <a:r>
              <a:rPr lang="en-US" sz="1100" dirty="0"/>
              <a:t>(Dominique </a:t>
            </a:r>
            <a:r>
              <a:rPr lang="en-US" sz="1100" dirty="0" err="1"/>
              <a:t>Bertola</a:t>
            </a:r>
            <a:r>
              <a:rPr lang="en-US" sz="1100" dirty="0"/>
              <a:t>)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748C1AEF-1717-7B4D-8CA8-B73DEF19FFE9}"/>
              </a:ext>
            </a:extLst>
          </p:cNvPr>
          <p:cNvSpPr txBox="1"/>
          <p:nvPr/>
        </p:nvSpPr>
        <p:spPr>
          <a:xfrm>
            <a:off x="2480307" y="2051153"/>
            <a:ext cx="1705916" cy="430887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en-US" sz="1100" dirty="0"/>
              <a:t>Underground visit points</a:t>
            </a:r>
          </a:p>
          <a:p>
            <a:r>
              <a:rPr lang="en-US" sz="1100" dirty="0"/>
              <a:t>(TBD)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0E780B4A-518F-264F-8433-7D07C0EB13EA}"/>
              </a:ext>
            </a:extLst>
          </p:cNvPr>
          <p:cNvSpPr txBox="1"/>
          <p:nvPr/>
        </p:nvSpPr>
        <p:spPr>
          <a:xfrm>
            <a:off x="4474683" y="1502612"/>
            <a:ext cx="1212191" cy="430887"/>
          </a:xfrm>
          <a:prstGeom prst="rect">
            <a:avLst/>
          </a:prstGeom>
          <a:solidFill>
            <a:srgbClr val="B2B200"/>
          </a:solidFill>
        </p:spPr>
        <p:txBody>
          <a:bodyPr wrap="none" rtlCol="0">
            <a:spAutoFit/>
          </a:bodyPr>
          <a:lstStyle/>
          <a:p>
            <a:r>
              <a:rPr lang="en-US" sz="1100" dirty="0"/>
              <a:t>Safety</a:t>
            </a:r>
          </a:p>
          <a:p>
            <a:r>
              <a:rPr lang="en-US" sz="1100" dirty="0"/>
              <a:t>(Yann </a:t>
            </a:r>
            <a:r>
              <a:rPr lang="en-US" sz="1100" dirty="0" err="1"/>
              <a:t>Lechevin</a:t>
            </a:r>
            <a:r>
              <a:rPr lang="en-US" sz="1100" dirty="0"/>
              <a:t>)</a:t>
            </a: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627E05BE-1B85-6442-BB01-268C8C826721}"/>
              </a:ext>
            </a:extLst>
          </p:cNvPr>
          <p:cNvGrpSpPr/>
          <p:nvPr/>
        </p:nvGrpSpPr>
        <p:grpSpPr>
          <a:xfrm>
            <a:off x="4464936" y="2055752"/>
            <a:ext cx="1600247" cy="1510260"/>
            <a:chOff x="4471774" y="227722"/>
            <a:chExt cx="1600247" cy="1510260"/>
          </a:xfrm>
        </p:grpSpPr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73DA3C63-14E3-6E4B-AC81-50ADBFCB2730}"/>
                </a:ext>
              </a:extLst>
            </p:cNvPr>
            <p:cNvSpPr txBox="1"/>
            <p:nvPr/>
          </p:nvSpPr>
          <p:spPr>
            <a:xfrm>
              <a:off x="4471774" y="1307095"/>
              <a:ext cx="1124026" cy="430887"/>
            </a:xfrm>
            <a:prstGeom prst="rect">
              <a:avLst/>
            </a:prstGeom>
            <a:solidFill>
              <a:srgbClr val="C00000">
                <a:alpha val="50196"/>
              </a:srgbClr>
            </a:solidFill>
          </p:spPr>
          <p:txBody>
            <a:bodyPr wrap="none" rtlCol="0">
              <a:spAutoFit/>
            </a:bodyPr>
            <a:lstStyle/>
            <a:p>
              <a:r>
                <a:rPr lang="en-US" sz="1100" dirty="0"/>
                <a:t>IT support</a:t>
              </a:r>
            </a:p>
            <a:p>
              <a:r>
                <a:rPr lang="en-US" sz="1100" dirty="0"/>
                <a:t>(Wayne Salter)</a:t>
              </a:r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251FC388-1782-614C-837B-F5B7B47AA16F}"/>
                </a:ext>
              </a:extLst>
            </p:cNvPr>
            <p:cNvSpPr txBox="1"/>
            <p:nvPr/>
          </p:nvSpPr>
          <p:spPr>
            <a:xfrm>
              <a:off x="4481521" y="750355"/>
              <a:ext cx="1590500" cy="430887"/>
            </a:xfrm>
            <a:prstGeom prst="rect">
              <a:avLst/>
            </a:prstGeom>
            <a:solidFill>
              <a:srgbClr val="C00000">
                <a:alpha val="50196"/>
              </a:srgbClr>
            </a:solidFill>
          </p:spPr>
          <p:txBody>
            <a:bodyPr wrap="none" rtlCol="0">
              <a:spAutoFit/>
            </a:bodyPr>
            <a:lstStyle/>
            <a:p>
              <a:r>
                <a:rPr lang="en-US" sz="1100" dirty="0"/>
                <a:t>Logistics and Supplies</a:t>
              </a:r>
            </a:p>
            <a:p>
              <a:r>
                <a:rPr lang="en-US" sz="1100" dirty="0"/>
                <a:t>(Didier Constant)</a:t>
              </a:r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604C1D7E-9745-DE40-9571-8A2CEC75FE5F}"/>
                </a:ext>
              </a:extLst>
            </p:cNvPr>
            <p:cNvSpPr txBox="1"/>
            <p:nvPr/>
          </p:nvSpPr>
          <p:spPr>
            <a:xfrm>
              <a:off x="4485801" y="227722"/>
              <a:ext cx="1274708" cy="430887"/>
            </a:xfrm>
            <a:prstGeom prst="rect">
              <a:avLst/>
            </a:prstGeom>
            <a:solidFill>
              <a:srgbClr val="C00000">
                <a:alpha val="50196"/>
              </a:srgbClr>
            </a:solidFill>
          </p:spPr>
          <p:txBody>
            <a:bodyPr wrap="none" rtlCol="0">
              <a:spAutoFit/>
            </a:bodyPr>
            <a:lstStyle/>
            <a:p>
              <a:r>
                <a:rPr lang="en-US" sz="1100" dirty="0"/>
                <a:t>Site Maintenance</a:t>
              </a:r>
            </a:p>
            <a:p>
              <a:r>
                <a:rPr lang="en-US" sz="1100" dirty="0"/>
                <a:t>(Didier Constant)</a:t>
              </a:r>
            </a:p>
          </p:txBody>
        </p:sp>
      </p:grpSp>
      <p:sp>
        <p:nvSpPr>
          <p:cNvPr id="36" name="TextBox 35">
            <a:extLst>
              <a:ext uri="{FF2B5EF4-FFF2-40B4-BE49-F238E27FC236}">
                <a16:creationId xmlns:a16="http://schemas.microsoft.com/office/drawing/2014/main" id="{DEC2AB1E-FD99-834F-B197-0918B8C9B33F}"/>
              </a:ext>
            </a:extLst>
          </p:cNvPr>
          <p:cNvSpPr txBox="1"/>
          <p:nvPr/>
        </p:nvSpPr>
        <p:spPr>
          <a:xfrm>
            <a:off x="3067006" y="4248095"/>
            <a:ext cx="1454244" cy="261610"/>
          </a:xfrm>
          <a:prstGeom prst="rect">
            <a:avLst/>
          </a:prstGeom>
          <a:solidFill>
            <a:srgbClr val="92D050"/>
          </a:solidFill>
        </p:spPr>
        <p:txBody>
          <a:bodyPr wrap="none" rtlCol="0">
            <a:spAutoFit/>
          </a:bodyPr>
          <a:lstStyle/>
          <a:p>
            <a:r>
              <a:rPr lang="en-US" sz="1100" dirty="0"/>
              <a:t>Ana Godinho (Lead)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FDF8EF54-9BEF-0D4E-85B2-EA11520CFD21}"/>
              </a:ext>
            </a:extLst>
          </p:cNvPr>
          <p:cNvSpPr txBox="1"/>
          <p:nvPr/>
        </p:nvSpPr>
        <p:spPr>
          <a:xfrm>
            <a:off x="4747266" y="5050627"/>
            <a:ext cx="1039067" cy="261610"/>
          </a:xfrm>
          <a:prstGeom prst="rect">
            <a:avLst/>
          </a:prstGeom>
          <a:solidFill>
            <a:srgbClr val="7030A0">
              <a:alpha val="50588"/>
            </a:srgbClr>
          </a:solidFill>
        </p:spPr>
        <p:txBody>
          <a:bodyPr wrap="none" rtlCol="0">
            <a:spAutoFit/>
          </a:bodyPr>
          <a:lstStyle/>
          <a:p>
            <a:r>
              <a:rPr lang="en-US" sz="1100" dirty="0"/>
              <a:t>Marika </a:t>
            </a:r>
            <a:r>
              <a:rPr lang="en-US" sz="1100" dirty="0" err="1"/>
              <a:t>Flygar</a:t>
            </a:r>
            <a:endParaRPr lang="en-US" sz="1100" dirty="0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9EDFF9F3-8558-FB49-9298-D96363F7D3C5}"/>
              </a:ext>
            </a:extLst>
          </p:cNvPr>
          <p:cNvSpPr txBox="1"/>
          <p:nvPr/>
        </p:nvSpPr>
        <p:spPr>
          <a:xfrm>
            <a:off x="4747266" y="4660555"/>
            <a:ext cx="1141659" cy="261610"/>
          </a:xfrm>
          <a:prstGeom prst="rect">
            <a:avLst/>
          </a:prstGeom>
          <a:solidFill>
            <a:srgbClr val="00B0F0"/>
          </a:solidFill>
        </p:spPr>
        <p:txBody>
          <a:bodyPr wrap="none" rtlCol="0">
            <a:spAutoFit/>
          </a:bodyPr>
          <a:lstStyle/>
          <a:p>
            <a:r>
              <a:rPr lang="en-US" sz="1100" dirty="0"/>
              <a:t>François </a:t>
            </a:r>
            <a:r>
              <a:rPr lang="en-US" sz="1100" dirty="0" err="1"/>
              <a:t>Briard</a:t>
            </a:r>
            <a:endParaRPr lang="en-US" sz="1100" dirty="0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E6607708-AD99-1742-98EC-4B0D362FCEBF}"/>
              </a:ext>
            </a:extLst>
          </p:cNvPr>
          <p:cNvSpPr txBox="1"/>
          <p:nvPr/>
        </p:nvSpPr>
        <p:spPr>
          <a:xfrm>
            <a:off x="3067006" y="4660555"/>
            <a:ext cx="1346844" cy="261610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en-US" sz="1100" dirty="0"/>
              <a:t>Dominique </a:t>
            </a:r>
            <a:r>
              <a:rPr lang="en-US" sz="1100" dirty="0" err="1"/>
              <a:t>Bertola</a:t>
            </a:r>
            <a:endParaRPr lang="en-US" sz="1100" dirty="0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C550A937-DE53-C243-8F1A-098464F0BA54}"/>
              </a:ext>
            </a:extLst>
          </p:cNvPr>
          <p:cNvSpPr txBox="1"/>
          <p:nvPr/>
        </p:nvSpPr>
        <p:spPr>
          <a:xfrm>
            <a:off x="3067006" y="5049895"/>
            <a:ext cx="1119217" cy="261610"/>
          </a:xfrm>
          <a:prstGeom prst="rect">
            <a:avLst/>
          </a:prstGeom>
          <a:solidFill>
            <a:srgbClr val="B2B200"/>
          </a:solidFill>
        </p:spPr>
        <p:txBody>
          <a:bodyPr wrap="none" rtlCol="0">
            <a:spAutoFit/>
          </a:bodyPr>
          <a:lstStyle/>
          <a:p>
            <a:r>
              <a:rPr lang="en-US" sz="1100" dirty="0"/>
              <a:t>Yann </a:t>
            </a:r>
            <a:r>
              <a:rPr lang="en-US" sz="1100" dirty="0" err="1"/>
              <a:t>Lechevin</a:t>
            </a:r>
            <a:endParaRPr lang="en-US" sz="1100" dirty="0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C6197C48-C7D8-4745-8B23-7EEB39BEEA67}"/>
              </a:ext>
            </a:extLst>
          </p:cNvPr>
          <p:cNvSpPr txBox="1"/>
          <p:nvPr/>
        </p:nvSpPr>
        <p:spPr>
          <a:xfrm>
            <a:off x="4747403" y="4242805"/>
            <a:ext cx="1157689" cy="261610"/>
          </a:xfrm>
          <a:prstGeom prst="rect">
            <a:avLst/>
          </a:prstGeom>
          <a:solidFill>
            <a:srgbClr val="C00000">
              <a:alpha val="50196"/>
            </a:srgbClr>
          </a:solidFill>
        </p:spPr>
        <p:txBody>
          <a:bodyPr wrap="none" rtlCol="0">
            <a:spAutoFit/>
          </a:bodyPr>
          <a:lstStyle/>
          <a:p>
            <a:r>
              <a:rPr lang="en-US" sz="1100" dirty="0"/>
              <a:t>Didier Constant</a:t>
            </a:r>
          </a:p>
        </p:txBody>
      </p:sp>
    </p:spTree>
    <p:extLst>
      <p:ext uri="{BB962C8B-B14F-4D97-AF65-F5344CB8AC3E}">
        <p14:creationId xmlns:p14="http://schemas.microsoft.com/office/powerpoint/2010/main" val="4012833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87D14-C9E0-42AC-85F7-32247EF94A2C}" type="slidenum">
              <a:rPr lang="fr-FR" smtClean="0"/>
              <a:pPr/>
              <a:t>5</a:t>
            </a:fld>
            <a:endParaRPr lang="fr-FR" dirty="0"/>
          </a:p>
        </p:txBody>
      </p:sp>
      <p:sp>
        <p:nvSpPr>
          <p:cNvPr id="9" name="Date Placeholder 6"/>
          <p:cNvSpPr>
            <a:spLocks noGrp="1"/>
          </p:cNvSpPr>
          <p:nvPr>
            <p:ph type="dt" sz="half" idx="10"/>
          </p:nvPr>
        </p:nvSpPr>
        <p:spPr>
          <a:xfrm>
            <a:off x="495300" y="6447110"/>
            <a:ext cx="2311400" cy="365125"/>
          </a:xfrm>
        </p:spPr>
        <p:txBody>
          <a:bodyPr vert="horz" lIns="91440" tIns="45720" rIns="91440" bIns="45720" rtlCol="0" anchor="ctr"/>
          <a:lstStyle/>
          <a:p>
            <a:r>
              <a:rPr lang="en-US" dirty="0" smtClean="0">
                <a:solidFill>
                  <a:schemeClr val="tx1">
                    <a:tint val="75000"/>
                  </a:schemeClr>
                </a:solidFill>
              </a:rPr>
              <a:t>18-10-2018</a:t>
            </a:r>
            <a:endParaRPr lang="es-ES_tradnl" dirty="0">
              <a:solidFill>
                <a:schemeClr val="tx1">
                  <a:tint val="75000"/>
                </a:schemeClr>
              </a:solidFill>
            </a:endParaRPr>
          </a:p>
        </p:txBody>
      </p:sp>
      <p:sp>
        <p:nvSpPr>
          <p:cNvPr id="10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2923888" y="6451313"/>
            <a:ext cx="4044950" cy="365125"/>
          </a:xfrm>
        </p:spPr>
        <p:txBody>
          <a:bodyPr/>
          <a:lstStyle/>
          <a:p>
            <a:r>
              <a:rPr lang="fr-FR" dirty="0" smtClean="0"/>
              <a:t>SMB-DI</a:t>
            </a:r>
            <a:endParaRPr lang="fr-FR" dirty="0"/>
          </a:p>
        </p:txBody>
      </p:sp>
      <p:sp>
        <p:nvSpPr>
          <p:cNvPr id="8" name="Title 4">
            <a:extLst>
              <a:ext uri="{FF2B5EF4-FFF2-40B4-BE49-F238E27FC236}">
                <a16:creationId xmlns:a16="http://schemas.microsoft.com/office/drawing/2014/main" id="{89A2A071-7678-0B4A-8C3A-53F1B015B64A}"/>
              </a:ext>
            </a:extLst>
          </p:cNvPr>
          <p:cNvSpPr txBox="1">
            <a:spLocks/>
          </p:cNvSpPr>
          <p:nvPr/>
        </p:nvSpPr>
        <p:spPr>
          <a:xfrm>
            <a:off x="990600" y="167885"/>
            <a:ext cx="8226854" cy="70533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/>
                <a:ea typeface="+mj-ea"/>
                <a:cs typeface="+mj-cs"/>
              </a:rPr>
              <a:t>SMB Work packages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Arial"/>
              <a:ea typeface="+mj-ea"/>
              <a:cs typeface="+mj-cs"/>
            </a:endParaRPr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58EFB4DC-39CB-0647-A537-F330292548C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67817947"/>
              </p:ext>
            </p:extLst>
          </p:nvPr>
        </p:nvGraphicFramePr>
        <p:xfrm>
          <a:off x="609600" y="1600200"/>
          <a:ext cx="8187962" cy="1645920"/>
        </p:xfrm>
        <a:graphic>
          <a:graphicData uri="http://schemas.openxmlformats.org/drawingml/2006/table">
            <a:tbl>
              <a:tblPr>
                <a:tableStyleId>{073A0DAA-6AF3-43AB-8588-CEC1D06C72B9}</a:tableStyleId>
              </a:tblPr>
              <a:tblGrid>
                <a:gridCol w="1748821">
                  <a:extLst>
                    <a:ext uri="{9D8B030D-6E8A-4147-A177-3AD203B41FA5}">
                      <a16:colId xmlns:a16="http://schemas.microsoft.com/office/drawing/2014/main" val="667799201"/>
                    </a:ext>
                  </a:extLst>
                </a:gridCol>
                <a:gridCol w="4744465">
                  <a:extLst>
                    <a:ext uri="{9D8B030D-6E8A-4147-A177-3AD203B41FA5}">
                      <a16:colId xmlns:a16="http://schemas.microsoft.com/office/drawing/2014/main" val="2942977604"/>
                    </a:ext>
                  </a:extLst>
                </a:gridCol>
                <a:gridCol w="1694676">
                  <a:extLst>
                    <a:ext uri="{9D8B030D-6E8A-4147-A177-3AD203B41FA5}">
                      <a16:colId xmlns:a16="http://schemas.microsoft.com/office/drawing/2014/main" val="1317533920"/>
                    </a:ext>
                  </a:extLst>
                </a:gridCol>
              </a:tblGrid>
              <a:tr h="156921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200" b="1" u="none" strike="noStrike" dirty="0">
                          <a:effectLst/>
                        </a:rPr>
                        <a:t>Name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200" b="1" u="none" strike="noStrike" dirty="0">
                          <a:effectLst/>
                        </a:rPr>
                        <a:t>Milestone / Deliverable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200" b="1" u="none" strike="noStrike" dirty="0">
                          <a:effectLst/>
                        </a:rPr>
                        <a:t>Leader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5720" marR="45720" anchor="ctr"/>
                </a:tc>
                <a:extLst>
                  <a:ext uri="{0D108BD9-81ED-4DB2-BD59-A6C34878D82A}">
                    <a16:rowId xmlns:a16="http://schemas.microsoft.com/office/drawing/2014/main" val="672237361"/>
                  </a:ext>
                </a:extLst>
              </a:tr>
              <a:tr h="156921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200" u="none" strike="noStrike" dirty="0">
                          <a:effectLst/>
                        </a:rPr>
                        <a:t>Logistics and Supplies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 dirty="0">
                          <a:effectLst/>
                        </a:rPr>
                        <a:t>Supply and delivery of necessary material and equipment to all visit points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 dirty="0">
                          <a:effectLst/>
                        </a:rPr>
                        <a:t>Didier Constant </a:t>
                      </a:r>
                    </a:p>
                    <a:p>
                      <a:pPr algn="l" fontAlgn="ctr"/>
                      <a:r>
                        <a:rPr lang="en-US" sz="1200" u="none" strike="noStrike" dirty="0">
                          <a:effectLst/>
                        </a:rPr>
                        <a:t>(SMB-DI)</a:t>
                      </a:r>
                      <a:endParaRPr lang="en-US" sz="12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extLst>
                  <a:ext uri="{0D108BD9-81ED-4DB2-BD59-A6C34878D82A}">
                    <a16:rowId xmlns:a16="http://schemas.microsoft.com/office/drawing/2014/main" val="3426572778"/>
                  </a:ext>
                </a:extLst>
              </a:tr>
              <a:tr h="156921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200" u="none" strike="noStrike" dirty="0">
                          <a:effectLst/>
                        </a:rPr>
                        <a:t>Site and maintenance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kumimoji="0" lang="en-US" sz="1200" u="none" strike="noStrike" kern="1200" dirty="0">
                          <a:effectLst/>
                        </a:rPr>
                        <a:t>Electricity, Green spaces, Toilets, Cleaning services, Small building works,</a:t>
                      </a:r>
                      <a:endParaRPr kumimoji="0" lang="en-US" sz="12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 dirty="0" smtClean="0">
                          <a:effectLst/>
                        </a:rPr>
                        <a:t>Didier</a:t>
                      </a:r>
                      <a:r>
                        <a:rPr lang="en-US" sz="1200" u="none" strike="noStrike" baseline="0" dirty="0" smtClean="0">
                          <a:effectLst/>
                        </a:rPr>
                        <a:t> Constant</a:t>
                      </a:r>
                      <a:r>
                        <a:rPr lang="en-US" sz="1200" u="none" strike="noStrike" dirty="0" smtClean="0">
                          <a:effectLst/>
                        </a:rPr>
                        <a:t> </a:t>
                      </a:r>
                    </a:p>
                    <a:p>
                      <a:pPr algn="l" fontAlgn="ctr"/>
                      <a:r>
                        <a:rPr lang="en-US" sz="1200" u="none" strike="noStrike" dirty="0" smtClean="0">
                          <a:effectLst/>
                        </a:rPr>
                        <a:t>(SMB-DI)</a:t>
                      </a:r>
                      <a:endParaRPr lang="en-US" sz="12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720" marR="45720" anchor="ctr"/>
                </a:tc>
                <a:extLst>
                  <a:ext uri="{0D108BD9-81ED-4DB2-BD59-A6C34878D82A}">
                    <a16:rowId xmlns:a16="http://schemas.microsoft.com/office/drawing/2014/main" val="3340122134"/>
                  </a:ext>
                </a:extLst>
              </a:tr>
              <a:tr h="313843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200" u="none" strike="noStrike" dirty="0">
                          <a:effectLst/>
                        </a:rPr>
                        <a:t>IT Support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200" u="none" strike="noStrike" dirty="0">
                          <a:effectLst/>
                        </a:rPr>
                        <a:t>IT infrastructure and support for events and AV coverage: hardware, network connections. Open Days App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200" u="none" strike="noStrike" dirty="0">
                          <a:effectLst/>
                        </a:rPr>
                        <a:t>Wayne Salter </a:t>
                      </a:r>
                      <a:endParaRPr lang="en-US" sz="1200" u="none" strike="noStrike" dirty="0" smtClean="0">
                        <a:effectLst/>
                      </a:endParaRPr>
                    </a:p>
                    <a:p>
                      <a:pPr algn="l" rtl="0" fontAlgn="ctr"/>
                      <a:r>
                        <a:rPr lang="en-US" sz="1200" u="none" strike="noStrike" dirty="0" smtClean="0">
                          <a:effectLst/>
                        </a:rPr>
                        <a:t>(</a:t>
                      </a:r>
                      <a:r>
                        <a:rPr lang="en-US" sz="1200" u="none" strike="noStrike" dirty="0">
                          <a:effectLst/>
                        </a:rPr>
                        <a:t>IT-CF)</a:t>
                      </a:r>
                    </a:p>
                  </a:txBody>
                  <a:tcPr marL="45720" marR="45720" anchor="ctr"/>
                </a:tc>
                <a:extLst>
                  <a:ext uri="{0D108BD9-81ED-4DB2-BD59-A6C34878D82A}">
                    <a16:rowId xmlns:a16="http://schemas.microsoft.com/office/drawing/2014/main" val="307035758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22078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Some key points for SMB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fr-CH" dirty="0"/>
              <a:t>A </a:t>
            </a:r>
            <a:r>
              <a:rPr lang="en-GB" dirty="0" smtClean="0"/>
              <a:t>controlled communication</a:t>
            </a:r>
            <a:r>
              <a:rPr lang="fr-CH" dirty="0" smtClean="0"/>
              <a:t>,</a:t>
            </a:r>
            <a:endParaRPr lang="fr-CH" dirty="0"/>
          </a:p>
          <a:p>
            <a:r>
              <a:rPr lang="en-GB" dirty="0"/>
              <a:t>A </a:t>
            </a:r>
            <a:r>
              <a:rPr lang="en-GB" dirty="0"/>
              <a:t>search for internal and external </a:t>
            </a:r>
            <a:r>
              <a:rPr lang="en-GB" dirty="0"/>
              <a:t>synergies</a:t>
            </a:r>
          </a:p>
          <a:p>
            <a:r>
              <a:rPr lang="en-GB" dirty="0"/>
              <a:t>A good anticipation,</a:t>
            </a:r>
          </a:p>
          <a:p>
            <a:r>
              <a:rPr lang="en-GB" dirty="0"/>
              <a:t>Respect for milestones,</a:t>
            </a:r>
          </a:p>
          <a:p>
            <a:r>
              <a:rPr lang="en-GB" dirty="0"/>
              <a:t>Provide </a:t>
            </a:r>
            <a:r>
              <a:rPr lang="en-GB" dirty="0"/>
              <a:t>a substitute for each </a:t>
            </a:r>
            <a:r>
              <a:rPr lang="en-GB" dirty="0"/>
              <a:t>WP,</a:t>
            </a:r>
          </a:p>
          <a:p>
            <a:r>
              <a:rPr lang="en-GB" dirty="0"/>
              <a:t>Pay </a:t>
            </a:r>
            <a:r>
              <a:rPr lang="en-GB" dirty="0"/>
              <a:t>attention to the holiday </a:t>
            </a:r>
            <a:r>
              <a:rPr lang="en-GB" dirty="0"/>
              <a:t>period,</a:t>
            </a:r>
          </a:p>
          <a:p>
            <a:r>
              <a:rPr lang="en-GB" dirty="0"/>
              <a:t>Think about the personal on call and FSU and volunteers </a:t>
            </a:r>
            <a:r>
              <a:rPr lang="en-GB" dirty="0"/>
              <a:t>needs.</a:t>
            </a:r>
            <a:endParaRPr lang="fr-CH" dirty="0"/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22-03-2018</a:t>
            </a:r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SMB-DI</a:t>
            </a:r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87D14-C9E0-42AC-85F7-32247EF94A2C}" type="slidenum">
              <a:rPr lang="fr-FR" smtClean="0"/>
              <a:pPr/>
              <a:t>6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43556720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87D14-C9E0-42AC-85F7-32247EF94A2C}" type="slidenum">
              <a:rPr lang="fr-FR" smtClean="0"/>
              <a:pPr/>
              <a:t>7</a:t>
            </a:fld>
            <a:endParaRPr lang="fr-FR" dirty="0"/>
          </a:p>
        </p:txBody>
      </p:sp>
      <p:sp>
        <p:nvSpPr>
          <p:cNvPr id="9" name="Date Placeholder 6"/>
          <p:cNvSpPr>
            <a:spLocks noGrp="1"/>
          </p:cNvSpPr>
          <p:nvPr>
            <p:ph type="dt" sz="half" idx="10"/>
          </p:nvPr>
        </p:nvSpPr>
        <p:spPr>
          <a:xfrm>
            <a:off x="495300" y="6447110"/>
            <a:ext cx="2311400" cy="365125"/>
          </a:xfrm>
        </p:spPr>
        <p:txBody>
          <a:bodyPr vert="horz" lIns="91440" tIns="45720" rIns="91440" bIns="45720" rtlCol="0" anchor="ctr"/>
          <a:lstStyle/>
          <a:p>
            <a:r>
              <a:rPr lang="en-US" dirty="0" smtClean="0">
                <a:solidFill>
                  <a:schemeClr val="tx1">
                    <a:tint val="75000"/>
                  </a:schemeClr>
                </a:solidFill>
              </a:rPr>
              <a:t>18-10-2018</a:t>
            </a:r>
            <a:endParaRPr lang="es-ES_tradnl" dirty="0">
              <a:solidFill>
                <a:schemeClr val="tx1">
                  <a:tint val="75000"/>
                </a:schemeClr>
              </a:solidFill>
            </a:endParaRPr>
          </a:p>
        </p:txBody>
      </p:sp>
      <p:sp>
        <p:nvSpPr>
          <p:cNvPr id="10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2923888" y="6451313"/>
            <a:ext cx="4044950" cy="365125"/>
          </a:xfrm>
        </p:spPr>
        <p:txBody>
          <a:bodyPr/>
          <a:lstStyle/>
          <a:p>
            <a:r>
              <a:rPr lang="fr-FR" dirty="0" smtClean="0"/>
              <a:t>SMB-DI</a:t>
            </a:r>
            <a:endParaRPr lang="fr-FR" dirty="0"/>
          </a:p>
        </p:txBody>
      </p:sp>
      <p:sp>
        <p:nvSpPr>
          <p:cNvPr id="8" name="Title 4">
            <a:extLst>
              <a:ext uri="{FF2B5EF4-FFF2-40B4-BE49-F238E27FC236}">
                <a16:creationId xmlns:a16="http://schemas.microsoft.com/office/drawing/2014/main" id="{89A2A071-7678-0B4A-8C3A-53F1B015B64A}"/>
              </a:ext>
            </a:extLst>
          </p:cNvPr>
          <p:cNvSpPr txBox="1">
            <a:spLocks/>
          </p:cNvSpPr>
          <p:nvPr/>
        </p:nvSpPr>
        <p:spPr>
          <a:xfrm>
            <a:off x="990600" y="167885"/>
            <a:ext cx="8226854" cy="70533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/>
                <a:ea typeface="+mj-ea"/>
                <a:cs typeface="+mj-cs"/>
              </a:rPr>
              <a:t>Point Information Sheet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Arial"/>
              <a:ea typeface="+mj-ea"/>
              <a:cs typeface="+mj-cs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2000" y="840266"/>
            <a:ext cx="4021369" cy="54864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4"/>
          <a:srcRect t="688" b="3453"/>
          <a:stretch/>
        </p:blipFill>
        <p:spPr>
          <a:xfrm>
            <a:off x="5486905" y="960710"/>
            <a:ext cx="3730549" cy="548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3462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87D14-C9E0-42AC-85F7-32247EF94A2C}" type="slidenum">
              <a:rPr lang="fr-FR" smtClean="0"/>
              <a:pPr/>
              <a:t>8</a:t>
            </a:fld>
            <a:endParaRPr lang="fr-FR" dirty="0"/>
          </a:p>
        </p:txBody>
      </p:sp>
      <p:sp>
        <p:nvSpPr>
          <p:cNvPr id="9" name="Date Placeholder 6"/>
          <p:cNvSpPr>
            <a:spLocks noGrp="1"/>
          </p:cNvSpPr>
          <p:nvPr>
            <p:ph type="dt" sz="half" idx="10"/>
          </p:nvPr>
        </p:nvSpPr>
        <p:spPr>
          <a:xfrm>
            <a:off x="495300" y="6447110"/>
            <a:ext cx="2311400" cy="365125"/>
          </a:xfrm>
        </p:spPr>
        <p:txBody>
          <a:bodyPr vert="horz" lIns="91440" tIns="45720" rIns="91440" bIns="45720" rtlCol="0" anchor="ctr"/>
          <a:lstStyle/>
          <a:p>
            <a:r>
              <a:rPr lang="en-US" dirty="0" smtClean="0">
                <a:solidFill>
                  <a:schemeClr val="tx1">
                    <a:tint val="75000"/>
                  </a:schemeClr>
                </a:solidFill>
              </a:rPr>
              <a:t>18-10-2018</a:t>
            </a:r>
            <a:endParaRPr lang="es-ES_tradnl" dirty="0">
              <a:solidFill>
                <a:schemeClr val="tx1">
                  <a:tint val="75000"/>
                </a:schemeClr>
              </a:solidFill>
            </a:endParaRPr>
          </a:p>
        </p:txBody>
      </p:sp>
      <p:sp>
        <p:nvSpPr>
          <p:cNvPr id="10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2923888" y="6451313"/>
            <a:ext cx="4044950" cy="365125"/>
          </a:xfrm>
        </p:spPr>
        <p:txBody>
          <a:bodyPr/>
          <a:lstStyle/>
          <a:p>
            <a:r>
              <a:rPr lang="fr-FR" dirty="0" smtClean="0"/>
              <a:t>SMB-DI</a:t>
            </a:r>
            <a:endParaRPr lang="fr-FR" dirty="0"/>
          </a:p>
        </p:txBody>
      </p:sp>
      <p:sp>
        <p:nvSpPr>
          <p:cNvPr id="8" name="Title 4">
            <a:extLst>
              <a:ext uri="{FF2B5EF4-FFF2-40B4-BE49-F238E27FC236}">
                <a16:creationId xmlns:a16="http://schemas.microsoft.com/office/drawing/2014/main" id="{89A2A071-7678-0B4A-8C3A-53F1B015B64A}"/>
              </a:ext>
            </a:extLst>
          </p:cNvPr>
          <p:cNvSpPr txBox="1">
            <a:spLocks/>
          </p:cNvSpPr>
          <p:nvPr/>
        </p:nvSpPr>
        <p:spPr>
          <a:xfrm>
            <a:off x="990600" y="167885"/>
            <a:ext cx="8226854" cy="70533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/>
                <a:ea typeface="+mj-ea"/>
                <a:cs typeface="+mj-cs"/>
              </a:rPr>
              <a:t>Stop / Start / Continue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Arial"/>
              <a:ea typeface="+mj-ea"/>
              <a:cs typeface="+mj-cs"/>
            </a:endParaRPr>
          </a:p>
        </p:txBody>
      </p:sp>
      <p:sp>
        <p:nvSpPr>
          <p:cNvPr id="11" name="Content Placeholder 5">
            <a:extLst>
              <a:ext uri="{FF2B5EF4-FFF2-40B4-BE49-F238E27FC236}">
                <a16:creationId xmlns:a16="http://schemas.microsoft.com/office/drawing/2014/main" id="{582D3908-48F8-1C43-A3F3-F686C6E296CC}"/>
              </a:ext>
            </a:extLst>
          </p:cNvPr>
          <p:cNvSpPr txBox="1">
            <a:spLocks/>
          </p:cNvSpPr>
          <p:nvPr/>
        </p:nvSpPr>
        <p:spPr>
          <a:xfrm>
            <a:off x="990600" y="1981200"/>
            <a:ext cx="8077200" cy="2634366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AutoNum type="arabicPeriod"/>
            </a:pPr>
            <a:r>
              <a:rPr lang="en-US" sz="2400" dirty="0" smtClean="0"/>
              <a:t>What </a:t>
            </a:r>
            <a:r>
              <a:rPr lang="en-US" sz="2400" dirty="0"/>
              <a:t>from previous Open Days should we </a:t>
            </a:r>
            <a:r>
              <a:rPr lang="en-US" sz="2400" b="1" dirty="0"/>
              <a:t>stop </a:t>
            </a:r>
            <a:r>
              <a:rPr lang="en-US" sz="2400" dirty="0"/>
              <a:t>doing</a:t>
            </a:r>
            <a:r>
              <a:rPr lang="en-US" sz="2400" dirty="0" smtClean="0"/>
              <a:t>?</a:t>
            </a:r>
          </a:p>
          <a:p>
            <a:pPr>
              <a:buAutoNum type="arabicPeriod"/>
            </a:pPr>
            <a:endParaRPr lang="en-US" sz="2400" dirty="0" smtClean="0"/>
          </a:p>
          <a:p>
            <a:pPr>
              <a:buFont typeface="Arial"/>
              <a:buAutoNum type="arabicPeriod"/>
            </a:pPr>
            <a:r>
              <a:rPr lang="en-US" sz="2400" dirty="0"/>
              <a:t>What should we </a:t>
            </a:r>
            <a:r>
              <a:rPr lang="en-US" sz="2400" b="1" dirty="0"/>
              <a:t>start</a:t>
            </a:r>
            <a:r>
              <a:rPr lang="en-US" sz="2400" dirty="0"/>
              <a:t> doing</a:t>
            </a:r>
            <a:r>
              <a:rPr lang="en-US" sz="2400" dirty="0" smtClean="0"/>
              <a:t>?</a:t>
            </a:r>
          </a:p>
          <a:p>
            <a:pPr>
              <a:buFont typeface="Arial"/>
              <a:buAutoNum type="arabicPeriod"/>
            </a:pPr>
            <a:endParaRPr lang="en-US" sz="2400" dirty="0"/>
          </a:p>
          <a:p>
            <a:pPr>
              <a:buAutoNum type="arabicPeriod"/>
            </a:pPr>
            <a:r>
              <a:rPr lang="en-US" sz="2400" dirty="0" smtClean="0"/>
              <a:t>What should we </a:t>
            </a:r>
            <a:r>
              <a:rPr lang="en-US" sz="2400" b="1" dirty="0" smtClean="0"/>
              <a:t>continue</a:t>
            </a:r>
            <a:r>
              <a:rPr lang="en-US" sz="2400" dirty="0" smtClean="0"/>
              <a:t> doing?</a:t>
            </a:r>
            <a:endParaRPr lang="en-US" sz="2400" dirty="0"/>
          </a:p>
          <a:p>
            <a:pPr marL="493776" marR="0" lvl="0" indent="-4572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55A0"/>
              </a:buClr>
              <a:buSzPct val="80000"/>
              <a:buFont typeface="Arial"/>
              <a:buChar char="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82503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FE690D9DD83FB459860091F666B769D" ma:contentTypeVersion="0" ma:contentTypeDescription="Create a new document." ma:contentTypeScope="" ma:versionID="26d82a32f8895811e2fee568425d5aed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84E01F0F-0DAE-445E-AD52-238B5493FE82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5A549806-FAAB-4268-AEBA-06ACB6437F19}">
  <ds:schemaRefs>
    <ds:schemaRef ds:uri="http://purl.org/dc/terms/"/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http://purl.org/dc/elements/1.1/"/>
    <ds:schemaRef ds:uri="http://schemas.microsoft.com/office/2006/documentManagement/types"/>
    <ds:schemaRef ds:uri="http://schemas.microsoft.com/office/2006/metadata/propertie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7ED60604-48BA-4B55-B87D-A5199D3B881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111920</TotalTime>
  <Words>449</Words>
  <Application>Microsoft Office PowerPoint</Application>
  <PresentationFormat>A4 Paper (210x297 mm)</PresentationFormat>
  <Paragraphs>134</Paragraphs>
  <Slides>8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DIN Alternate Bold</vt:lpstr>
      <vt:lpstr>Office Theme</vt:lpstr>
      <vt:lpstr>SMB –DI Open Days 2019</vt:lpstr>
      <vt:lpstr>PowerPoint Presentation</vt:lpstr>
      <vt:lpstr>PowerPoint Presentation</vt:lpstr>
      <vt:lpstr>PowerPoint Presentation</vt:lpstr>
      <vt:lpstr>PowerPoint Presentation</vt:lpstr>
      <vt:lpstr>Some key points for SMB</vt:lpstr>
      <vt:lpstr>PowerPoint Presentation</vt:lpstr>
      <vt:lpstr>PowerPoint Presentation</vt:lpstr>
    </vt:vector>
  </TitlesOfParts>
  <Manager/>
  <Company>CERN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Safety objective 2013</dc:title>
  <dc:subject/>
  <dc:creator>Ll. Miralles</dc:creator>
  <cp:keywords/>
  <dc:description/>
  <cp:lastModifiedBy>Didier Constant</cp:lastModifiedBy>
  <cp:revision>803</cp:revision>
  <cp:lastPrinted>2013-04-22T12:53:53Z</cp:lastPrinted>
  <dcterms:created xsi:type="dcterms:W3CDTF">2011-12-06T21:21:22Z</dcterms:created>
  <dcterms:modified xsi:type="dcterms:W3CDTF">2018-10-17T13:16:09Z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EDMS">
    <vt:lpwstr>XXXXX1</vt:lpwstr>
  </property>
  <property fmtid="{D5CDD505-2E9C-101B-9397-08002B2CF9AE}" pid="3" name="Author">
    <vt:lpwstr>L. Scibile</vt:lpwstr>
  </property>
  <property fmtid="{D5CDD505-2E9C-101B-9397-08002B2CF9AE}" pid="4" name="ContentTypeId">
    <vt:lpwstr>0x0101005FE690D9DD83FB459860091F666B769D</vt:lpwstr>
  </property>
</Properties>
</file>