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</p:sldIdLst>
  <p:sldSz cx="9144000" cy="6858000" type="screen4x3"/>
  <p:notesSz cx="6797675" cy="98726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594" y="-11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A24FD-D280-47B6-AFBA-BA6C88E9E269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8AF89-8545-41B9-ACA0-FC34314F6A7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8957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A24FD-D280-47B6-AFBA-BA6C88E9E269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8AF89-8545-41B9-ACA0-FC34314F6A7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3303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A24FD-D280-47B6-AFBA-BA6C88E9E269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8AF89-8545-41B9-ACA0-FC34314F6A7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73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A24FD-D280-47B6-AFBA-BA6C88E9E269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8AF89-8545-41B9-ACA0-FC34314F6A7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367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A24FD-D280-47B6-AFBA-BA6C88E9E269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8AF89-8545-41B9-ACA0-FC34314F6A7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033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A24FD-D280-47B6-AFBA-BA6C88E9E269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8AF89-8545-41B9-ACA0-FC34314F6A7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31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A24FD-D280-47B6-AFBA-BA6C88E9E269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8AF89-8545-41B9-ACA0-FC34314F6A7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5029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A24FD-D280-47B6-AFBA-BA6C88E9E269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8AF89-8545-41B9-ACA0-FC34314F6A7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3883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A24FD-D280-47B6-AFBA-BA6C88E9E269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8AF89-8545-41B9-ACA0-FC34314F6A7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8170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A24FD-D280-47B6-AFBA-BA6C88E9E269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8AF89-8545-41B9-ACA0-FC34314F6A7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8735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A24FD-D280-47B6-AFBA-BA6C88E9E269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8AF89-8545-41B9-ACA0-FC34314F6A7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27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A24FD-D280-47B6-AFBA-BA6C88E9E269}" type="datetimeFigureOut">
              <a:rPr lang="fr-FR" smtClean="0"/>
              <a:t>18/10/2018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8AF89-8545-41B9-ACA0-FC34314F6A7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9203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maps.cern.ch/pdf_ws/img/img_20130730_42fc2d62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maps.cern.ch/pdf_ws/img/img_20130731_b8c6b877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maps.cern.ch/pdf_ws/img/img_20130730_23c60fba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maps.cern.ch/pdf_ws/img/img_20130731_b8c6b877.p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maps.cern.ch/pdf_ws/img/img_20130731_f943720a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maps.cern.ch/pdf_ws/img/img_20130731_b8c6b877.pn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maps.cern.ch/pdf_ws/img/img_20130731_3365c1e8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s://maps.cern.ch/pdf_ws/img/img_20130731_502b7e87.pn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maps.cern.ch/pdf_ws/img/img_20130731_99220450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s://maps.cern.ch/pdf_ws/img/img_20130731_502b7e87.pn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maps.cern.ch/pdf_ws/img/img_20130731_5137b916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https://maps.cern.ch/pdf_ws/img/img_20130730_df314453.pn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maps.cern.ch/pdf_ws/img/img_20130918_d8784b2d.pn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7" name="Picture 4" descr="https://maps.cern.ch/pdf_ws/img/img_20130730_42fc2d62.pn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2" r="35308"/>
          <a:stretch/>
        </p:blipFill>
        <p:spPr bwMode="auto">
          <a:xfrm>
            <a:off x="3563888" y="260648"/>
            <a:ext cx="5169666" cy="6235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Connector 27"/>
          <p:cNvCxnSpPr/>
          <p:nvPr/>
        </p:nvCxnSpPr>
        <p:spPr>
          <a:xfrm flipH="1">
            <a:off x="4572000" y="1268760"/>
            <a:ext cx="1224136" cy="2016224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5004048" y="836712"/>
            <a:ext cx="1584176" cy="2736304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 rot="23400000">
            <a:off x="5824482" y="667512"/>
            <a:ext cx="117632" cy="31617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6516217" y="3429000"/>
            <a:ext cx="792087" cy="1368152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6156176" y="2276872"/>
            <a:ext cx="1296144" cy="216024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5724128" y="1340768"/>
            <a:ext cx="1705522" cy="288032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5364088" y="1124744"/>
            <a:ext cx="1602852" cy="2736304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7380312" y="4365104"/>
            <a:ext cx="576064" cy="1008112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6948264" y="4077072"/>
            <a:ext cx="576064" cy="1008112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 rot="23400000">
            <a:off x="6052452" y="857697"/>
            <a:ext cx="117632" cy="31617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Rectangle 79"/>
          <p:cNvSpPr/>
          <p:nvPr/>
        </p:nvSpPr>
        <p:spPr>
          <a:xfrm rot="23460000">
            <a:off x="6602053" y="1161457"/>
            <a:ext cx="101245" cy="326972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Rectangle 81"/>
          <p:cNvSpPr/>
          <p:nvPr/>
        </p:nvSpPr>
        <p:spPr>
          <a:xfrm rot="23460000">
            <a:off x="6701453" y="2044223"/>
            <a:ext cx="127843" cy="250670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Rectangle 82"/>
          <p:cNvSpPr/>
          <p:nvPr/>
        </p:nvSpPr>
        <p:spPr>
          <a:xfrm rot="23460000">
            <a:off x="6781980" y="2316702"/>
            <a:ext cx="110367" cy="232163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Rectangle 83"/>
          <p:cNvSpPr/>
          <p:nvPr/>
        </p:nvSpPr>
        <p:spPr>
          <a:xfrm rot="23400000">
            <a:off x="6804023" y="3324198"/>
            <a:ext cx="121940" cy="145781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Rectangle 84"/>
          <p:cNvSpPr/>
          <p:nvPr/>
        </p:nvSpPr>
        <p:spPr>
          <a:xfrm rot="23400000">
            <a:off x="7528477" y="4281383"/>
            <a:ext cx="132831" cy="11347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Rectangle 85"/>
          <p:cNvSpPr/>
          <p:nvPr/>
        </p:nvSpPr>
        <p:spPr>
          <a:xfrm rot="23400000">
            <a:off x="7272384" y="4041825"/>
            <a:ext cx="132831" cy="11347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Rectangle 86"/>
          <p:cNvSpPr/>
          <p:nvPr/>
        </p:nvSpPr>
        <p:spPr>
          <a:xfrm rot="23400000">
            <a:off x="7120811" y="3943151"/>
            <a:ext cx="132831" cy="11347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Rectangle 87"/>
          <p:cNvSpPr/>
          <p:nvPr/>
        </p:nvSpPr>
        <p:spPr>
          <a:xfrm rot="23400000">
            <a:off x="6912134" y="3519576"/>
            <a:ext cx="136711" cy="136249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Rectangle 88"/>
          <p:cNvSpPr/>
          <p:nvPr/>
        </p:nvSpPr>
        <p:spPr>
          <a:xfrm rot="23460000">
            <a:off x="6481843" y="1061322"/>
            <a:ext cx="111370" cy="326972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Rectangle 89"/>
          <p:cNvSpPr/>
          <p:nvPr/>
        </p:nvSpPr>
        <p:spPr>
          <a:xfrm rot="23400000">
            <a:off x="6189738" y="964755"/>
            <a:ext cx="117632" cy="31617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Rectangle 90"/>
          <p:cNvSpPr/>
          <p:nvPr/>
        </p:nvSpPr>
        <p:spPr>
          <a:xfrm rot="23460000">
            <a:off x="5188622" y="1224328"/>
            <a:ext cx="111656" cy="223610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ectangle 91"/>
          <p:cNvSpPr/>
          <p:nvPr/>
        </p:nvSpPr>
        <p:spPr>
          <a:xfrm rot="23400000">
            <a:off x="5473242" y="1425849"/>
            <a:ext cx="111656" cy="223610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Title 3"/>
          <p:cNvSpPr txBox="1">
            <a:spLocks/>
          </p:cNvSpPr>
          <p:nvPr/>
        </p:nvSpPr>
        <p:spPr>
          <a:xfrm>
            <a:off x="467544" y="260648"/>
            <a:ext cx="4176464" cy="1143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1200" b="1" dirty="0" smtClean="0"/>
              <a:t>Point 4 LHC– </a:t>
            </a:r>
            <a:r>
              <a:rPr lang="fr-CH" sz="1200" b="1" dirty="0" smtClean="0"/>
              <a:t>Echevenex</a:t>
            </a:r>
            <a:br>
              <a:rPr lang="fr-CH" sz="1200" b="1" dirty="0" smtClean="0"/>
            </a:br>
            <a:r>
              <a:rPr lang="fr-CH" sz="1200" b="1" dirty="0" smtClean="0"/>
              <a:t>18 m entre les lignes de rubalise</a:t>
            </a:r>
            <a:br>
              <a:rPr lang="fr-CH" sz="1200" b="1" dirty="0" smtClean="0"/>
            </a:br>
            <a:r>
              <a:rPr lang="fr-CH" sz="1200" b="1" dirty="0" smtClean="0"/>
              <a:t>10 m de passage entre  bout de ligne et périphérie du parking</a:t>
            </a:r>
            <a:br>
              <a:rPr lang="fr-CH" sz="1200" b="1" dirty="0" smtClean="0"/>
            </a:br>
            <a:r>
              <a:rPr lang="fr-CH" sz="1200" b="1" dirty="0" smtClean="0"/>
              <a:t>Capacité: 350 voitures</a:t>
            </a:r>
            <a:br>
              <a:rPr lang="fr-CH" sz="1200" b="1" dirty="0" smtClean="0"/>
            </a:br>
            <a:r>
              <a:rPr lang="fr-CH" sz="1200" b="1" dirty="0" smtClean="0"/>
              <a:t>600 ml de rubalise</a:t>
            </a:r>
            <a:br>
              <a:rPr lang="fr-CH" sz="1200" b="1" dirty="0" smtClean="0"/>
            </a:br>
            <a:r>
              <a:rPr lang="fr-CH" sz="1200" b="1" dirty="0" smtClean="0"/>
              <a:t>120 piquets (1 piquets tous les 5 ml)</a:t>
            </a:r>
            <a:endParaRPr lang="fr-FR" sz="12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5085622" y="717815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Sortie</a:t>
            </a:r>
            <a:endParaRPr lang="fr-FR" dirty="0"/>
          </a:p>
        </p:txBody>
      </p:sp>
      <p:sp>
        <p:nvSpPr>
          <p:cNvPr id="98" name="TextBox 97"/>
          <p:cNvSpPr txBox="1"/>
          <p:nvPr/>
        </p:nvSpPr>
        <p:spPr>
          <a:xfrm>
            <a:off x="7164288" y="332656"/>
            <a:ext cx="151216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Bandes</a:t>
            </a:r>
          </a:p>
          <a:p>
            <a:r>
              <a:rPr lang="fr-CH" sz="1400" dirty="0" smtClean="0"/>
              <a:t>de stationnement</a:t>
            </a:r>
            <a:endParaRPr lang="fr-FR" sz="1400" dirty="0"/>
          </a:p>
        </p:txBody>
      </p:sp>
      <p:cxnSp>
        <p:nvCxnSpPr>
          <p:cNvPr id="99" name="Straight Arrow Connector 98"/>
          <p:cNvCxnSpPr>
            <a:stCxn id="98" idx="2"/>
          </p:cNvCxnSpPr>
          <p:nvPr/>
        </p:nvCxnSpPr>
        <p:spPr>
          <a:xfrm flipH="1">
            <a:off x="7452320" y="855876"/>
            <a:ext cx="468052" cy="628908"/>
          </a:xfrm>
          <a:prstGeom prst="straightConnector1">
            <a:avLst/>
          </a:prstGeom>
          <a:ln w="2222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s://maps.cern.ch/pdf_ws/img/img_20130731_b8c6b877.png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3" r="22608"/>
          <a:stretch/>
        </p:blipFill>
        <p:spPr bwMode="auto">
          <a:xfrm>
            <a:off x="467544" y="1916832"/>
            <a:ext cx="238046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Oval 32"/>
          <p:cNvSpPr/>
          <p:nvPr/>
        </p:nvSpPr>
        <p:spPr>
          <a:xfrm>
            <a:off x="2051720" y="2996952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TextBox 36"/>
          <p:cNvSpPr txBox="1"/>
          <p:nvPr/>
        </p:nvSpPr>
        <p:spPr>
          <a:xfrm>
            <a:off x="4688392" y="4984570"/>
            <a:ext cx="108012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Rubalise</a:t>
            </a:r>
            <a:endParaRPr lang="fr-FR" sz="1400" dirty="0"/>
          </a:p>
        </p:txBody>
      </p:sp>
      <p:cxnSp>
        <p:nvCxnSpPr>
          <p:cNvPr id="38" name="Straight Arrow Connector 37"/>
          <p:cNvCxnSpPr>
            <a:stCxn id="37" idx="0"/>
          </p:cNvCxnSpPr>
          <p:nvPr/>
        </p:nvCxnSpPr>
        <p:spPr>
          <a:xfrm flipV="1">
            <a:off x="5228452" y="4234649"/>
            <a:ext cx="488767" cy="749921"/>
          </a:xfrm>
          <a:prstGeom prst="straightConnector1">
            <a:avLst/>
          </a:prstGeom>
          <a:ln w="2222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7" idx="0"/>
          </p:cNvCxnSpPr>
          <p:nvPr/>
        </p:nvCxnSpPr>
        <p:spPr>
          <a:xfrm flipV="1">
            <a:off x="5228452" y="3852909"/>
            <a:ext cx="124783" cy="1131661"/>
          </a:xfrm>
          <a:prstGeom prst="straightConnector1">
            <a:avLst/>
          </a:prstGeom>
          <a:ln w="2222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ight Arrow 35"/>
          <p:cNvSpPr/>
          <p:nvPr/>
        </p:nvSpPr>
        <p:spPr>
          <a:xfrm rot="13680307">
            <a:off x="6201799" y="265688"/>
            <a:ext cx="561975" cy="247650"/>
          </a:xfrm>
          <a:prstGeom prst="rightArrow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ight Arrow 39"/>
          <p:cNvSpPr/>
          <p:nvPr/>
        </p:nvSpPr>
        <p:spPr>
          <a:xfrm rot="2772913">
            <a:off x="6055844" y="378242"/>
            <a:ext cx="561975" cy="247650"/>
          </a:xfrm>
          <a:prstGeom prst="rightArrow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TextBox 40"/>
          <p:cNvSpPr txBox="1"/>
          <p:nvPr/>
        </p:nvSpPr>
        <p:spPr>
          <a:xfrm>
            <a:off x="5089831" y="336062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Entrée</a:t>
            </a:r>
            <a:endParaRPr lang="fr-FR" dirty="0"/>
          </a:p>
        </p:txBody>
      </p:sp>
      <p:cxnSp>
        <p:nvCxnSpPr>
          <p:cNvPr id="43" name="Straight Connector 42"/>
          <p:cNvCxnSpPr/>
          <p:nvPr/>
        </p:nvCxnSpPr>
        <p:spPr>
          <a:xfrm flipH="1" flipV="1">
            <a:off x="7114478" y="5932449"/>
            <a:ext cx="446049" cy="78058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643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078" name="Picture 6" descr="https://maps.cern.ch/pdf_ws/img/img_20130730_23c60fba.pn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3" t="21068" r="33287"/>
          <a:stretch/>
        </p:blipFill>
        <p:spPr bwMode="auto">
          <a:xfrm>
            <a:off x="467544" y="332656"/>
            <a:ext cx="7632848" cy="6155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/>
          <p:cNvCxnSpPr/>
          <p:nvPr/>
        </p:nvCxnSpPr>
        <p:spPr>
          <a:xfrm flipH="1">
            <a:off x="4211960" y="2924944"/>
            <a:ext cx="864096" cy="144016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4788024" y="3140968"/>
            <a:ext cx="864096" cy="1512168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5652120" y="3501008"/>
            <a:ext cx="1152128" cy="194421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-60000" flipH="1">
            <a:off x="5292080" y="3501008"/>
            <a:ext cx="864096" cy="144016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3275856" y="4221088"/>
            <a:ext cx="2376265" cy="122413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 rot="23460000">
            <a:off x="6131264" y="3381293"/>
            <a:ext cx="153920" cy="194775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Title 3"/>
          <p:cNvSpPr txBox="1">
            <a:spLocks/>
          </p:cNvSpPr>
          <p:nvPr/>
        </p:nvSpPr>
        <p:spPr>
          <a:xfrm>
            <a:off x="4495439" y="260648"/>
            <a:ext cx="4176464" cy="1143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1200" b="1" dirty="0" smtClean="0"/>
              <a:t>Point 4 LHC– </a:t>
            </a:r>
            <a:r>
              <a:rPr lang="fr-CH" sz="1200" b="1" dirty="0" smtClean="0"/>
              <a:t>Echevenex</a:t>
            </a:r>
            <a:br>
              <a:rPr lang="fr-CH" sz="1200" b="1" dirty="0" smtClean="0"/>
            </a:br>
            <a:r>
              <a:rPr lang="fr-CH" sz="1200" b="1" dirty="0" smtClean="0"/>
              <a:t>18 m entre les lignes de rubalise</a:t>
            </a:r>
            <a:br>
              <a:rPr lang="fr-CH" sz="1200" b="1" dirty="0" smtClean="0"/>
            </a:br>
            <a:r>
              <a:rPr lang="fr-CH" sz="1200" b="1" dirty="0" smtClean="0"/>
              <a:t>10 m de passage entre  bout de ligne et périphérie du parking</a:t>
            </a:r>
            <a:br>
              <a:rPr lang="fr-CH" sz="1200" b="1" dirty="0" smtClean="0"/>
            </a:br>
            <a:r>
              <a:rPr lang="fr-CH" sz="1200" b="1" dirty="0" smtClean="0"/>
              <a:t>Capacité: 260 voitures</a:t>
            </a:r>
            <a:br>
              <a:rPr lang="fr-CH" sz="1200" b="1" dirty="0" smtClean="0"/>
            </a:br>
            <a:r>
              <a:rPr lang="fr-CH" sz="1200" b="1" dirty="0" smtClean="0"/>
              <a:t>600 ml de rubalise</a:t>
            </a:r>
            <a:br>
              <a:rPr lang="fr-CH" sz="1200" b="1" dirty="0" smtClean="0"/>
            </a:br>
            <a:r>
              <a:rPr lang="fr-CH" sz="1200" b="1" dirty="0" smtClean="0"/>
              <a:t>120 piquets (1 piquets tous les 5 ml)</a:t>
            </a:r>
            <a:endParaRPr lang="fr-FR" sz="1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3203848" y="5085184"/>
            <a:ext cx="151216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Bandes</a:t>
            </a:r>
          </a:p>
          <a:p>
            <a:r>
              <a:rPr lang="fr-CH" sz="1400" dirty="0" smtClean="0"/>
              <a:t>de stationnement</a:t>
            </a:r>
            <a:endParaRPr lang="fr-FR" sz="1400" dirty="0"/>
          </a:p>
        </p:txBody>
      </p:sp>
      <p:cxnSp>
        <p:nvCxnSpPr>
          <p:cNvPr id="49" name="Straight Connector 48"/>
          <p:cNvCxnSpPr/>
          <p:nvPr/>
        </p:nvCxnSpPr>
        <p:spPr>
          <a:xfrm flipH="1">
            <a:off x="1403648" y="1700808"/>
            <a:ext cx="2304256" cy="374441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 rot="23400000">
            <a:off x="5720464" y="3417679"/>
            <a:ext cx="165305" cy="170198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707904" y="2492896"/>
            <a:ext cx="936104" cy="15841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3275856" y="2060848"/>
            <a:ext cx="936104" cy="15841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 rot="23400000">
            <a:off x="5555137" y="3353224"/>
            <a:ext cx="157526" cy="165307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Rectangle 64"/>
          <p:cNvSpPr/>
          <p:nvPr/>
        </p:nvSpPr>
        <p:spPr>
          <a:xfrm rot="23400000">
            <a:off x="5231449" y="3061669"/>
            <a:ext cx="130865" cy="177035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65"/>
          <p:cNvSpPr/>
          <p:nvPr/>
        </p:nvSpPr>
        <p:spPr>
          <a:xfrm rot="23400000">
            <a:off x="5063765" y="2993041"/>
            <a:ext cx="161001" cy="173421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66"/>
          <p:cNvSpPr/>
          <p:nvPr/>
        </p:nvSpPr>
        <p:spPr>
          <a:xfrm rot="23460000">
            <a:off x="4664385" y="2842846"/>
            <a:ext cx="126197" cy="17027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Rectangle 67"/>
          <p:cNvSpPr/>
          <p:nvPr/>
        </p:nvSpPr>
        <p:spPr>
          <a:xfrm rot="23460000">
            <a:off x="4492024" y="2770182"/>
            <a:ext cx="141615" cy="166940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Rectangle 68"/>
          <p:cNvSpPr/>
          <p:nvPr/>
        </p:nvSpPr>
        <p:spPr>
          <a:xfrm rot="23460000">
            <a:off x="4192047" y="2405581"/>
            <a:ext cx="143388" cy="183782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Rectangle 69"/>
          <p:cNvSpPr/>
          <p:nvPr/>
        </p:nvSpPr>
        <p:spPr>
          <a:xfrm rot="23460000">
            <a:off x="4005258" y="2336294"/>
            <a:ext cx="177724" cy="182537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Rectangle 70"/>
          <p:cNvSpPr/>
          <p:nvPr/>
        </p:nvSpPr>
        <p:spPr>
          <a:xfrm rot="23460000">
            <a:off x="3759999" y="1973533"/>
            <a:ext cx="143388" cy="183782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Rectangle 71"/>
          <p:cNvSpPr/>
          <p:nvPr/>
        </p:nvSpPr>
        <p:spPr>
          <a:xfrm rot="23460000">
            <a:off x="3588170" y="1901599"/>
            <a:ext cx="160906" cy="180178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Rectangle 72"/>
          <p:cNvSpPr/>
          <p:nvPr/>
        </p:nvSpPr>
        <p:spPr>
          <a:xfrm rot="23520000">
            <a:off x="2585296" y="1415445"/>
            <a:ext cx="162249" cy="439416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/>
          <p:cNvSpPr/>
          <p:nvPr/>
        </p:nvSpPr>
        <p:spPr>
          <a:xfrm rot="23520000">
            <a:off x="2385676" y="1337939"/>
            <a:ext cx="162249" cy="439416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3923928" y="4293096"/>
            <a:ext cx="432048" cy="792088"/>
          </a:xfrm>
          <a:prstGeom prst="straightConnector1">
            <a:avLst/>
          </a:prstGeom>
          <a:ln w="2222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2" descr="https://maps.cern.ch/pdf_ws/img/img_20130731_b8c6b877.png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3" r="22608"/>
          <a:stretch/>
        </p:blipFill>
        <p:spPr bwMode="auto">
          <a:xfrm>
            <a:off x="6277521" y="3948476"/>
            <a:ext cx="238046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Oval 43"/>
          <p:cNvSpPr/>
          <p:nvPr/>
        </p:nvSpPr>
        <p:spPr>
          <a:xfrm>
            <a:off x="7736358" y="5661554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TextBox 31"/>
          <p:cNvSpPr txBox="1"/>
          <p:nvPr/>
        </p:nvSpPr>
        <p:spPr>
          <a:xfrm>
            <a:off x="5894226" y="2169686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Sortie</a:t>
            </a:r>
            <a:endParaRPr lang="fr-FR" dirty="0"/>
          </a:p>
        </p:txBody>
      </p:sp>
      <p:sp>
        <p:nvSpPr>
          <p:cNvPr id="39" name="Right Arrow 38"/>
          <p:cNvSpPr/>
          <p:nvPr/>
        </p:nvSpPr>
        <p:spPr>
          <a:xfrm rot="16200000">
            <a:off x="5947466" y="8603787"/>
            <a:ext cx="561975" cy="247650"/>
          </a:xfrm>
          <a:prstGeom prst="rightArrow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TextBox 40"/>
          <p:cNvSpPr txBox="1"/>
          <p:nvPr/>
        </p:nvSpPr>
        <p:spPr>
          <a:xfrm>
            <a:off x="5153422" y="8849511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Sortie</a:t>
            </a:r>
            <a:endParaRPr lang="fr-FR" dirty="0"/>
          </a:p>
        </p:txBody>
      </p:sp>
      <p:sp>
        <p:nvSpPr>
          <p:cNvPr id="42" name="TextBox 41"/>
          <p:cNvSpPr txBox="1"/>
          <p:nvPr/>
        </p:nvSpPr>
        <p:spPr>
          <a:xfrm>
            <a:off x="5894009" y="1798808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Entrée</a:t>
            </a:r>
            <a:endParaRPr lang="fr-FR" dirty="0"/>
          </a:p>
        </p:txBody>
      </p:sp>
      <p:sp>
        <p:nvSpPr>
          <p:cNvPr id="46" name="Rectangle 45"/>
          <p:cNvSpPr/>
          <p:nvPr/>
        </p:nvSpPr>
        <p:spPr>
          <a:xfrm rot="2146043">
            <a:off x="5276065" y="2835143"/>
            <a:ext cx="347623" cy="1738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ight Arrow 32"/>
          <p:cNvSpPr/>
          <p:nvPr/>
        </p:nvSpPr>
        <p:spPr>
          <a:xfrm rot="17652974">
            <a:off x="5342513" y="2737112"/>
            <a:ext cx="561975" cy="247650"/>
          </a:xfrm>
          <a:prstGeom prst="rightArrow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ight Arrow 44"/>
          <p:cNvSpPr/>
          <p:nvPr/>
        </p:nvSpPr>
        <p:spPr>
          <a:xfrm rot="6541343">
            <a:off x="5167746" y="2685195"/>
            <a:ext cx="561975" cy="247650"/>
          </a:xfrm>
          <a:prstGeom prst="rightArrow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28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0" name="Picture 2" descr="https://maps.cern.ch/pdf_ws/img/img_20130731_f943720a.pn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99" r="8582"/>
          <a:stretch/>
        </p:blipFill>
        <p:spPr bwMode="auto">
          <a:xfrm>
            <a:off x="482961" y="620688"/>
            <a:ext cx="8265503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/>
          <p:cNvCxnSpPr/>
          <p:nvPr/>
        </p:nvCxnSpPr>
        <p:spPr>
          <a:xfrm flipH="1" flipV="1">
            <a:off x="3635896" y="1124744"/>
            <a:ext cx="2736303" cy="1224135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3347864" y="1651471"/>
            <a:ext cx="3600400" cy="158417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2699792" y="2708920"/>
            <a:ext cx="4032448" cy="180020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3059832" y="2189750"/>
            <a:ext cx="3888432" cy="1728192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 rot="6840000">
            <a:off x="4854756" y="322600"/>
            <a:ext cx="168823" cy="299763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Rectangle 30"/>
          <p:cNvSpPr/>
          <p:nvPr/>
        </p:nvSpPr>
        <p:spPr>
          <a:xfrm rot="6840000">
            <a:off x="5069017" y="418615"/>
            <a:ext cx="158092" cy="387074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Rectangle 31"/>
          <p:cNvSpPr/>
          <p:nvPr/>
        </p:nvSpPr>
        <p:spPr>
          <a:xfrm rot="6840000">
            <a:off x="4997009" y="589296"/>
            <a:ext cx="158091" cy="387074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Rectangle 32"/>
          <p:cNvSpPr/>
          <p:nvPr/>
        </p:nvSpPr>
        <p:spPr>
          <a:xfrm rot="6840000">
            <a:off x="4958045" y="822119"/>
            <a:ext cx="164012" cy="426221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33"/>
          <p:cNvSpPr/>
          <p:nvPr/>
        </p:nvSpPr>
        <p:spPr>
          <a:xfrm rot="6840000">
            <a:off x="4863787" y="1012391"/>
            <a:ext cx="163166" cy="42806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Rectangle 34"/>
          <p:cNvSpPr/>
          <p:nvPr/>
        </p:nvSpPr>
        <p:spPr>
          <a:xfrm rot="6840000">
            <a:off x="4671500" y="1302273"/>
            <a:ext cx="161040" cy="442118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36" name="Picture 2" descr="https://maps.cern.ch/pdf_ws/img/img_20130731_b8c6b877.png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3" r="22608"/>
          <a:stretch/>
        </p:blipFill>
        <p:spPr bwMode="auto">
          <a:xfrm>
            <a:off x="467544" y="3933056"/>
            <a:ext cx="238046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Oval 36"/>
          <p:cNvSpPr/>
          <p:nvPr/>
        </p:nvSpPr>
        <p:spPr>
          <a:xfrm>
            <a:off x="1619672" y="4293096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Title 3"/>
          <p:cNvSpPr txBox="1">
            <a:spLocks/>
          </p:cNvSpPr>
          <p:nvPr/>
        </p:nvSpPr>
        <p:spPr>
          <a:xfrm>
            <a:off x="4572000" y="5301208"/>
            <a:ext cx="4176464" cy="1143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1200" b="1" dirty="0" smtClean="0"/>
              <a:t>Point 4 LHC– </a:t>
            </a:r>
            <a:r>
              <a:rPr lang="fr-CH" sz="1200" b="1" dirty="0" smtClean="0"/>
              <a:t>Echevenex</a:t>
            </a:r>
            <a:br>
              <a:rPr lang="fr-CH" sz="1200" b="1" dirty="0" smtClean="0"/>
            </a:br>
            <a:r>
              <a:rPr lang="fr-CH" sz="1200" b="1" dirty="0" smtClean="0"/>
              <a:t>18 m entre les lignes de rubalise</a:t>
            </a:r>
            <a:br>
              <a:rPr lang="fr-CH" sz="1200" b="1" dirty="0" smtClean="0"/>
            </a:br>
            <a:r>
              <a:rPr lang="fr-CH" sz="1200" b="1" dirty="0" smtClean="0"/>
              <a:t>10 m de passage entre  bout de ligne et périphérie du parking</a:t>
            </a:r>
            <a:br>
              <a:rPr lang="fr-CH" sz="1200" b="1" dirty="0" smtClean="0"/>
            </a:br>
            <a:r>
              <a:rPr lang="fr-CH" sz="1200" b="1" dirty="0" smtClean="0"/>
              <a:t>Capacité: 130 voitures</a:t>
            </a:r>
            <a:br>
              <a:rPr lang="fr-CH" sz="1200" b="1" dirty="0" smtClean="0"/>
            </a:br>
            <a:r>
              <a:rPr lang="fr-CH" sz="1200" b="1" dirty="0" smtClean="0"/>
              <a:t>500 ml de rubalise</a:t>
            </a:r>
            <a:br>
              <a:rPr lang="fr-CH" sz="1200" b="1" dirty="0" smtClean="0"/>
            </a:br>
            <a:r>
              <a:rPr lang="fr-CH" sz="1200" b="1" dirty="0" smtClean="0"/>
              <a:t>100 piquets (1 piquets tous les 5 ml)</a:t>
            </a:r>
            <a:endParaRPr lang="fr-FR" sz="1200" b="1" dirty="0"/>
          </a:p>
        </p:txBody>
      </p:sp>
      <p:sp>
        <p:nvSpPr>
          <p:cNvPr id="39" name="Up-Down Arrow 38"/>
          <p:cNvSpPr/>
          <p:nvPr/>
        </p:nvSpPr>
        <p:spPr>
          <a:xfrm rot="1661507">
            <a:off x="3321206" y="870648"/>
            <a:ext cx="288032" cy="576064"/>
          </a:xfrm>
          <a:prstGeom prst="up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TextBox 39"/>
          <p:cNvSpPr txBox="1"/>
          <p:nvPr/>
        </p:nvSpPr>
        <p:spPr>
          <a:xfrm>
            <a:off x="2339752" y="764704"/>
            <a:ext cx="86409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Entrée</a:t>
            </a:r>
          </a:p>
          <a:p>
            <a:r>
              <a:rPr lang="fr-CH" dirty="0" smtClean="0"/>
              <a:t>Sortie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458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maps.cern.ch/pdf_ws/img/img_20130731_3365c1e8.pn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01" y="260648"/>
            <a:ext cx="8216574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3" name="Straight Connector 112"/>
          <p:cNvCxnSpPr/>
          <p:nvPr/>
        </p:nvCxnSpPr>
        <p:spPr>
          <a:xfrm flipH="1" flipV="1">
            <a:off x="2428323" y="1256986"/>
            <a:ext cx="2486261" cy="321929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 rot="24720000">
            <a:off x="1596516" y="3181908"/>
            <a:ext cx="2651145" cy="937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5" name="Straight Connector 54"/>
          <p:cNvCxnSpPr/>
          <p:nvPr/>
        </p:nvCxnSpPr>
        <p:spPr>
          <a:xfrm flipH="1" flipV="1">
            <a:off x="1791015" y="1896813"/>
            <a:ext cx="2093298" cy="271297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 rot="24720000">
            <a:off x="1673018" y="3156195"/>
            <a:ext cx="2978678" cy="8054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/>
          <p:cNvSpPr/>
          <p:nvPr/>
        </p:nvSpPr>
        <p:spPr>
          <a:xfrm rot="21321762">
            <a:off x="6251943" y="841578"/>
            <a:ext cx="1372378" cy="11263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6259488" y="757711"/>
            <a:ext cx="1367558" cy="11698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 rot="21321762">
            <a:off x="6262440" y="683798"/>
            <a:ext cx="1357049" cy="11155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Rectangle 60"/>
          <p:cNvSpPr/>
          <p:nvPr/>
        </p:nvSpPr>
        <p:spPr>
          <a:xfrm rot="21321762">
            <a:off x="5766449" y="1244661"/>
            <a:ext cx="1380892" cy="9402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2" name="Straight Connector 61"/>
          <p:cNvCxnSpPr/>
          <p:nvPr/>
        </p:nvCxnSpPr>
        <p:spPr>
          <a:xfrm flipV="1">
            <a:off x="5764908" y="1110137"/>
            <a:ext cx="2157413" cy="15716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 rot="21321762">
            <a:off x="5750717" y="1079637"/>
            <a:ext cx="2164596" cy="9001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Title 3"/>
          <p:cNvSpPr txBox="1">
            <a:spLocks/>
          </p:cNvSpPr>
          <p:nvPr/>
        </p:nvSpPr>
        <p:spPr>
          <a:xfrm>
            <a:off x="4505325" y="252958"/>
            <a:ext cx="4176464" cy="1143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1200" b="1" dirty="0" smtClean="0"/>
              <a:t>Parking Prévessin</a:t>
            </a:r>
          </a:p>
          <a:p>
            <a:pPr algn="l"/>
            <a:r>
              <a:rPr lang="fr-CH" sz="1200" b="1" dirty="0" smtClean="0"/>
              <a:t>18 m entre les lignes de rubalise</a:t>
            </a:r>
            <a:br>
              <a:rPr lang="fr-CH" sz="1200" b="1" dirty="0" smtClean="0"/>
            </a:br>
            <a:r>
              <a:rPr lang="fr-CH" sz="1200" b="1" dirty="0" smtClean="0"/>
              <a:t>10 m de passage entre  bout de ligne et périphérie du parking</a:t>
            </a:r>
            <a:br>
              <a:rPr lang="fr-CH" sz="1200" b="1" dirty="0" smtClean="0"/>
            </a:br>
            <a:r>
              <a:rPr lang="fr-CH" sz="1200" b="1" dirty="0" smtClean="0"/>
              <a:t>Capacité: 950 voitures</a:t>
            </a:r>
            <a:br>
              <a:rPr lang="fr-CH" sz="1200" b="1" dirty="0" smtClean="0"/>
            </a:br>
            <a:r>
              <a:rPr lang="fr-CH" sz="1200" b="1" dirty="0" smtClean="0"/>
              <a:t>1500 ml de rubalise</a:t>
            </a:r>
            <a:br>
              <a:rPr lang="fr-CH" sz="1200" b="1" dirty="0" smtClean="0"/>
            </a:br>
            <a:r>
              <a:rPr lang="fr-CH" sz="1200" b="1" dirty="0" smtClean="0"/>
              <a:t>300 piquets (1 piquets tous les 5 ml)</a:t>
            </a:r>
            <a:endParaRPr lang="fr-FR" sz="12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646899" y="5462575"/>
            <a:ext cx="1620208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 smtClean="0"/>
              <a:t>Entrée / Sortie</a:t>
            </a:r>
          </a:p>
          <a:p>
            <a:r>
              <a:rPr lang="fr-CH" dirty="0" smtClean="0"/>
              <a:t>Piétons</a:t>
            </a:r>
            <a:endParaRPr lang="fr-FR" dirty="0"/>
          </a:p>
        </p:txBody>
      </p:sp>
      <p:sp>
        <p:nvSpPr>
          <p:cNvPr id="70" name="TextBox 69"/>
          <p:cNvSpPr txBox="1"/>
          <p:nvPr/>
        </p:nvSpPr>
        <p:spPr>
          <a:xfrm>
            <a:off x="7086526" y="4202651"/>
            <a:ext cx="1573824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 smtClean="0"/>
              <a:t>Entrée /Sortie voitures</a:t>
            </a:r>
          </a:p>
        </p:txBody>
      </p:sp>
      <p:sp>
        <p:nvSpPr>
          <p:cNvPr id="24" name="Right Arrow 23"/>
          <p:cNvSpPr/>
          <p:nvPr/>
        </p:nvSpPr>
        <p:spPr>
          <a:xfrm rot="14061464">
            <a:off x="6405839" y="4278468"/>
            <a:ext cx="561975" cy="247650"/>
          </a:xfrm>
          <a:prstGeom prst="rightArrow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Right Arrow 70"/>
          <p:cNvSpPr/>
          <p:nvPr/>
        </p:nvSpPr>
        <p:spPr>
          <a:xfrm rot="3366232">
            <a:off x="6378214" y="4530551"/>
            <a:ext cx="561975" cy="247650"/>
          </a:xfrm>
          <a:prstGeom prst="rightArrow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 descr="https://maps.cern.ch/pdf_ws/img/img_20130731_502b7e87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026" y="1652588"/>
            <a:ext cx="2320774" cy="1728788"/>
          </a:xfrm>
          <a:prstGeom prst="rect">
            <a:avLst/>
          </a:prstGeom>
          <a:noFill/>
          <a:ln w="158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Oval 71"/>
          <p:cNvSpPr/>
          <p:nvPr/>
        </p:nvSpPr>
        <p:spPr>
          <a:xfrm>
            <a:off x="7382909" y="2272937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7" name="Straight Connector 56"/>
          <p:cNvCxnSpPr/>
          <p:nvPr/>
        </p:nvCxnSpPr>
        <p:spPr>
          <a:xfrm flipH="1" flipV="1">
            <a:off x="1753230" y="2063068"/>
            <a:ext cx="2008530" cy="257748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 flipV="1">
            <a:off x="2289779" y="1972383"/>
            <a:ext cx="1851471" cy="238046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 flipV="1">
            <a:off x="2289779" y="1360264"/>
            <a:ext cx="2486261" cy="321929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 flipV="1">
            <a:off x="1647431" y="2501375"/>
            <a:ext cx="1518962" cy="194971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 flipV="1">
            <a:off x="1057983" y="2969911"/>
            <a:ext cx="1201567" cy="154163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H="1" flipV="1">
            <a:off x="1345150" y="2735643"/>
            <a:ext cx="1345152" cy="17381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 rot="24720000">
            <a:off x="1767656" y="3105596"/>
            <a:ext cx="3014408" cy="7397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Rectangle 89"/>
          <p:cNvSpPr/>
          <p:nvPr/>
        </p:nvSpPr>
        <p:spPr>
          <a:xfrm rot="24720000">
            <a:off x="1931136" y="2992129"/>
            <a:ext cx="3150259" cy="8244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Rectangle 90"/>
          <p:cNvSpPr/>
          <p:nvPr/>
        </p:nvSpPr>
        <p:spPr>
          <a:xfrm rot="24720000">
            <a:off x="997871" y="3174825"/>
            <a:ext cx="3439268" cy="457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ectangle 91"/>
          <p:cNvSpPr/>
          <p:nvPr/>
        </p:nvSpPr>
        <p:spPr>
          <a:xfrm rot="24720000">
            <a:off x="1578069" y="2882059"/>
            <a:ext cx="4085065" cy="457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4" name="Straight Connector 93"/>
          <p:cNvCxnSpPr/>
          <p:nvPr/>
        </p:nvCxnSpPr>
        <p:spPr>
          <a:xfrm flipH="1" flipV="1">
            <a:off x="4700470" y="2403135"/>
            <a:ext cx="1345150" cy="173811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 rot="19083531">
            <a:off x="2274666" y="1382936"/>
            <a:ext cx="347623" cy="1738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6" name="Straight Connector 95"/>
          <p:cNvCxnSpPr/>
          <p:nvPr/>
        </p:nvCxnSpPr>
        <p:spPr>
          <a:xfrm flipH="1" flipV="1">
            <a:off x="3740725" y="528991"/>
            <a:ext cx="2502638" cy="322932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 rot="19446807">
            <a:off x="1709148" y="2056771"/>
            <a:ext cx="347623" cy="1738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8" name="Straight Connector 97"/>
          <p:cNvCxnSpPr/>
          <p:nvPr/>
        </p:nvCxnSpPr>
        <p:spPr>
          <a:xfrm flipH="1" flipV="1">
            <a:off x="528992" y="2864112"/>
            <a:ext cx="1503849" cy="194215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3480000">
            <a:off x="1891774" y="4189110"/>
            <a:ext cx="52899" cy="347623"/>
          </a:xfrm>
          <a:prstGeom prst="line">
            <a:avLst/>
          </a:prstGeom>
          <a:ln w="158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/>
          <p:cNvSpPr/>
          <p:nvPr/>
        </p:nvSpPr>
        <p:spPr>
          <a:xfrm>
            <a:off x="3539207" y="4370479"/>
            <a:ext cx="347623" cy="1738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8" name="Straight Connector 107"/>
          <p:cNvCxnSpPr/>
          <p:nvPr/>
        </p:nvCxnSpPr>
        <p:spPr>
          <a:xfrm flipH="1" flipV="1">
            <a:off x="3107196" y="953445"/>
            <a:ext cx="2486261" cy="321929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tangle 108"/>
          <p:cNvSpPr/>
          <p:nvPr/>
        </p:nvSpPr>
        <p:spPr>
          <a:xfrm rot="24720000">
            <a:off x="2306863" y="2808876"/>
            <a:ext cx="3442061" cy="7268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0" name="Straight Connector 109"/>
          <p:cNvCxnSpPr/>
          <p:nvPr/>
        </p:nvCxnSpPr>
        <p:spPr>
          <a:xfrm flipH="1" flipV="1">
            <a:off x="2903159" y="1285955"/>
            <a:ext cx="2296074" cy="295353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34"/>
          <p:cNvSpPr/>
          <p:nvPr/>
        </p:nvSpPr>
        <p:spPr>
          <a:xfrm>
            <a:off x="3801183" y="1518962"/>
            <a:ext cx="755703" cy="816159"/>
          </a:xfrm>
          <a:custGeom>
            <a:avLst/>
            <a:gdLst>
              <a:gd name="connsiteX0" fmla="*/ 392966 w 755703"/>
              <a:gd name="connsiteY0" fmla="*/ 816159 h 816159"/>
              <a:gd name="connsiteX1" fmla="*/ 755703 w 755703"/>
              <a:gd name="connsiteY1" fmla="*/ 528992 h 816159"/>
              <a:gd name="connsiteX2" fmla="*/ 340067 w 755703"/>
              <a:gd name="connsiteY2" fmla="*/ 0 h 816159"/>
              <a:gd name="connsiteX3" fmla="*/ 0 w 755703"/>
              <a:gd name="connsiteY3" fmla="*/ 294724 h 816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5703" h="816159">
                <a:moveTo>
                  <a:pt x="392966" y="816159"/>
                </a:moveTo>
                <a:lnTo>
                  <a:pt x="755703" y="528992"/>
                </a:lnTo>
                <a:lnTo>
                  <a:pt x="340067" y="0"/>
                </a:lnTo>
                <a:lnTo>
                  <a:pt x="0" y="294724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Rectangle 128"/>
          <p:cNvSpPr/>
          <p:nvPr/>
        </p:nvSpPr>
        <p:spPr>
          <a:xfrm rot="24720000">
            <a:off x="1392022" y="3306453"/>
            <a:ext cx="2566007" cy="10542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0" name="Rectangle 129"/>
          <p:cNvSpPr/>
          <p:nvPr/>
        </p:nvSpPr>
        <p:spPr>
          <a:xfrm rot="24720000">
            <a:off x="1245576" y="3386755"/>
            <a:ext cx="2421407" cy="8516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2" name="Rectangle 131"/>
          <p:cNvSpPr/>
          <p:nvPr/>
        </p:nvSpPr>
        <p:spPr>
          <a:xfrm rot="24720000">
            <a:off x="1124833" y="3485025"/>
            <a:ext cx="2435366" cy="732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Rectangle 132"/>
          <p:cNvSpPr/>
          <p:nvPr/>
        </p:nvSpPr>
        <p:spPr>
          <a:xfrm rot="24720000">
            <a:off x="993272" y="3514835"/>
            <a:ext cx="2163199" cy="8288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4" name="Rectangle 133"/>
          <p:cNvSpPr/>
          <p:nvPr/>
        </p:nvSpPr>
        <p:spPr>
          <a:xfrm rot="24720000">
            <a:off x="890674" y="3615182"/>
            <a:ext cx="2149242" cy="7867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Rectangle 134"/>
          <p:cNvSpPr/>
          <p:nvPr/>
        </p:nvSpPr>
        <p:spPr>
          <a:xfrm rot="24720000">
            <a:off x="733472" y="3666226"/>
            <a:ext cx="1958585" cy="6852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6" name="Rectangle 135"/>
          <p:cNvSpPr/>
          <p:nvPr/>
        </p:nvSpPr>
        <p:spPr>
          <a:xfrm rot="24720000">
            <a:off x="633994" y="3760177"/>
            <a:ext cx="1963236" cy="8131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2" name="Rectangle 141"/>
          <p:cNvSpPr/>
          <p:nvPr/>
        </p:nvSpPr>
        <p:spPr>
          <a:xfrm rot="24720000">
            <a:off x="2159375" y="2877804"/>
            <a:ext cx="3299603" cy="8563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3" name="Rectangle 142"/>
          <p:cNvSpPr/>
          <p:nvPr/>
        </p:nvSpPr>
        <p:spPr>
          <a:xfrm rot="24720000">
            <a:off x="2356794" y="2550480"/>
            <a:ext cx="3908977" cy="9071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4" name="Rectangle 143"/>
          <p:cNvSpPr/>
          <p:nvPr/>
        </p:nvSpPr>
        <p:spPr>
          <a:xfrm rot="24720000">
            <a:off x="2274101" y="2650229"/>
            <a:ext cx="3710969" cy="10947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5" name="Rectangle 144"/>
          <p:cNvSpPr/>
          <p:nvPr/>
        </p:nvSpPr>
        <p:spPr>
          <a:xfrm>
            <a:off x="4606007" y="4303725"/>
            <a:ext cx="347623" cy="1738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TextBox 145"/>
          <p:cNvSpPr txBox="1"/>
          <p:nvPr/>
        </p:nvSpPr>
        <p:spPr>
          <a:xfrm>
            <a:off x="3036179" y="5509177"/>
            <a:ext cx="855689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 smtClean="0"/>
              <a:t>Fossés</a:t>
            </a:r>
            <a:endParaRPr lang="fr-FR" dirty="0"/>
          </a:p>
        </p:txBody>
      </p:sp>
      <p:cxnSp>
        <p:nvCxnSpPr>
          <p:cNvPr id="4116" name="Straight Arrow Connector 4115"/>
          <p:cNvCxnSpPr>
            <a:stCxn id="146" idx="0"/>
          </p:cNvCxnSpPr>
          <p:nvPr/>
        </p:nvCxnSpPr>
        <p:spPr>
          <a:xfrm flipV="1">
            <a:off x="3464024" y="4020337"/>
            <a:ext cx="1055077" cy="148884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/>
          <p:nvPr/>
        </p:nvCxnSpPr>
        <p:spPr>
          <a:xfrm flipV="1">
            <a:off x="3476231" y="4186593"/>
            <a:ext cx="15114" cy="129980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21" name="Left-Right Arrow 4120"/>
          <p:cNvSpPr/>
          <p:nvPr/>
        </p:nvSpPr>
        <p:spPr>
          <a:xfrm rot="20182274">
            <a:off x="733031" y="3461117"/>
            <a:ext cx="483650" cy="234268"/>
          </a:xfrm>
          <a:prstGeom prst="left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0" name="Rectangle 159"/>
          <p:cNvSpPr/>
          <p:nvPr/>
        </p:nvSpPr>
        <p:spPr>
          <a:xfrm rot="24720000">
            <a:off x="3818481" y="3175308"/>
            <a:ext cx="2284996" cy="9432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1" name="Rectangle 160"/>
          <p:cNvSpPr/>
          <p:nvPr/>
        </p:nvSpPr>
        <p:spPr>
          <a:xfrm rot="24720000">
            <a:off x="4232075" y="3284159"/>
            <a:ext cx="2182179" cy="8611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2" name="Rectangle 161"/>
          <p:cNvSpPr/>
          <p:nvPr/>
        </p:nvSpPr>
        <p:spPr>
          <a:xfrm rot="24720000">
            <a:off x="4361804" y="3194734"/>
            <a:ext cx="2182179" cy="8611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3" name="Straight Connector 162"/>
          <p:cNvCxnSpPr/>
          <p:nvPr/>
        </p:nvCxnSpPr>
        <p:spPr>
          <a:xfrm flipH="1" flipV="1">
            <a:off x="3453561" y="831274"/>
            <a:ext cx="423193" cy="55166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Rectangle 163"/>
          <p:cNvSpPr/>
          <p:nvPr/>
        </p:nvSpPr>
        <p:spPr>
          <a:xfrm rot="24720000">
            <a:off x="3025942" y="1306249"/>
            <a:ext cx="1007435" cy="10755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5" name="Rectangle 164"/>
          <p:cNvSpPr/>
          <p:nvPr/>
        </p:nvSpPr>
        <p:spPr>
          <a:xfrm rot="24720000">
            <a:off x="3360397" y="1017135"/>
            <a:ext cx="699168" cy="7849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3" name="Rectangle 172"/>
          <p:cNvSpPr/>
          <p:nvPr/>
        </p:nvSpPr>
        <p:spPr>
          <a:xfrm rot="24720000">
            <a:off x="3263415" y="1116636"/>
            <a:ext cx="699168" cy="7849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4" name="Straight Connector 173"/>
          <p:cNvCxnSpPr/>
          <p:nvPr/>
        </p:nvCxnSpPr>
        <p:spPr>
          <a:xfrm flipH="1">
            <a:off x="3241964" y="521435"/>
            <a:ext cx="498763" cy="1511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Freeform 119"/>
          <p:cNvSpPr/>
          <p:nvPr/>
        </p:nvSpPr>
        <p:spPr>
          <a:xfrm>
            <a:off x="793488" y="642347"/>
            <a:ext cx="5652654" cy="4035451"/>
          </a:xfrm>
          <a:custGeom>
            <a:avLst/>
            <a:gdLst>
              <a:gd name="connsiteX0" fmla="*/ 5652654 w 5652654"/>
              <a:gd name="connsiteY0" fmla="*/ 3566916 h 4035451"/>
              <a:gd name="connsiteX1" fmla="*/ 2879226 w 5652654"/>
              <a:gd name="connsiteY1" fmla="*/ 0 h 4035451"/>
              <a:gd name="connsiteX2" fmla="*/ 2433362 w 5652654"/>
              <a:gd name="connsiteY2" fmla="*/ 52899 h 4035451"/>
              <a:gd name="connsiteX3" fmla="*/ 1390492 w 5652654"/>
              <a:gd name="connsiteY3" fmla="*/ 1073098 h 4035451"/>
              <a:gd name="connsiteX4" fmla="*/ 1345150 w 5652654"/>
              <a:gd name="connsiteY4" fmla="*/ 1307365 h 4035451"/>
              <a:gd name="connsiteX5" fmla="*/ 0 w 5652654"/>
              <a:gd name="connsiteY5" fmla="*/ 2335121 h 4035451"/>
              <a:gd name="connsiteX6" fmla="*/ 1367821 w 5652654"/>
              <a:gd name="connsiteY6" fmla="*/ 4035451 h 4035451"/>
              <a:gd name="connsiteX7" fmla="*/ 2592059 w 5652654"/>
              <a:gd name="connsiteY7" fmla="*/ 3891868 h 4035451"/>
              <a:gd name="connsiteX8" fmla="*/ 3483788 w 5652654"/>
              <a:gd name="connsiteY8" fmla="*/ 3801184 h 4035451"/>
              <a:gd name="connsiteX9" fmla="*/ 5471286 w 5652654"/>
              <a:gd name="connsiteY9" fmla="*/ 3650043 h 4035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52654" h="4035451">
                <a:moveTo>
                  <a:pt x="5652654" y="3566916"/>
                </a:moveTo>
                <a:lnTo>
                  <a:pt x="2879226" y="0"/>
                </a:lnTo>
                <a:lnTo>
                  <a:pt x="2433362" y="52899"/>
                </a:lnTo>
                <a:lnTo>
                  <a:pt x="1390492" y="1073098"/>
                </a:lnTo>
                <a:lnTo>
                  <a:pt x="1345150" y="1307365"/>
                </a:lnTo>
                <a:lnTo>
                  <a:pt x="0" y="2335121"/>
                </a:lnTo>
                <a:lnTo>
                  <a:pt x="1367821" y="4035451"/>
                </a:lnTo>
                <a:lnTo>
                  <a:pt x="2592059" y="3891868"/>
                </a:lnTo>
                <a:lnTo>
                  <a:pt x="3483788" y="3801184"/>
                </a:lnTo>
                <a:lnTo>
                  <a:pt x="5471286" y="365004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9" name="Up Arrow 178"/>
          <p:cNvSpPr/>
          <p:nvPr/>
        </p:nvSpPr>
        <p:spPr>
          <a:xfrm rot="13934957">
            <a:off x="1122110" y="2416394"/>
            <a:ext cx="242160" cy="39309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0" name="Up Arrow 179"/>
          <p:cNvSpPr/>
          <p:nvPr/>
        </p:nvSpPr>
        <p:spPr>
          <a:xfrm rot="13532155">
            <a:off x="2887088" y="718230"/>
            <a:ext cx="214785" cy="39309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23" name="Up Arrow 4122"/>
          <p:cNvSpPr/>
          <p:nvPr/>
        </p:nvSpPr>
        <p:spPr>
          <a:xfrm rot="19308533">
            <a:off x="5749043" y="3240800"/>
            <a:ext cx="211405" cy="39309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3" name="Up Arrow 182"/>
          <p:cNvSpPr/>
          <p:nvPr/>
        </p:nvSpPr>
        <p:spPr>
          <a:xfrm rot="5006058">
            <a:off x="2742606" y="4390728"/>
            <a:ext cx="211405" cy="39309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4" name="Up Arrow 183"/>
          <p:cNvSpPr/>
          <p:nvPr/>
        </p:nvSpPr>
        <p:spPr>
          <a:xfrm rot="5006058">
            <a:off x="5449280" y="4150162"/>
            <a:ext cx="211405" cy="39309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5" name="Straight Arrow Connector 184"/>
          <p:cNvCxnSpPr>
            <a:endCxn id="4121" idx="5"/>
          </p:cNvCxnSpPr>
          <p:nvPr/>
        </p:nvCxnSpPr>
        <p:spPr>
          <a:xfrm flipV="1">
            <a:off x="885431" y="3631908"/>
            <a:ext cx="112899" cy="183308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858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2" name="Picture 4" descr="https://maps.cern.ch/pdf_ws/img/img_20130731_99220450.pn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4" t="6313" r="27269" b="4876"/>
          <a:stretch/>
        </p:blipFill>
        <p:spPr bwMode="auto">
          <a:xfrm rot="5400000">
            <a:off x="1373990" y="-659618"/>
            <a:ext cx="6291241" cy="8143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Straight Connector 20"/>
          <p:cNvCxnSpPr/>
          <p:nvPr/>
        </p:nvCxnSpPr>
        <p:spPr>
          <a:xfrm flipV="1">
            <a:off x="1905000" y="1284694"/>
            <a:ext cx="3687198" cy="307299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 rot="19200000">
            <a:off x="1391893" y="2862720"/>
            <a:ext cx="4744432" cy="5808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TextBox 74"/>
          <p:cNvSpPr txBox="1"/>
          <p:nvPr/>
        </p:nvSpPr>
        <p:spPr>
          <a:xfrm rot="11882">
            <a:off x="704018" y="4864396"/>
            <a:ext cx="95100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Entrée</a:t>
            </a:r>
          </a:p>
          <a:p>
            <a:r>
              <a:rPr lang="fr-CH" dirty="0" smtClean="0"/>
              <a:t>voitures</a:t>
            </a:r>
            <a:endParaRPr lang="fr-FR" dirty="0"/>
          </a:p>
        </p:txBody>
      </p:sp>
      <p:sp>
        <p:nvSpPr>
          <p:cNvPr id="76" name="Title 3"/>
          <p:cNvSpPr txBox="1">
            <a:spLocks/>
          </p:cNvSpPr>
          <p:nvPr/>
        </p:nvSpPr>
        <p:spPr>
          <a:xfrm>
            <a:off x="4400550" y="5386933"/>
            <a:ext cx="4176464" cy="1143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1200" b="1" dirty="0" smtClean="0"/>
              <a:t>Parking Prévessin</a:t>
            </a:r>
          </a:p>
          <a:p>
            <a:pPr algn="l"/>
            <a:r>
              <a:rPr lang="fr-CH" sz="1200" b="1" dirty="0" smtClean="0"/>
              <a:t>18 m entre les lignes de rubalise</a:t>
            </a:r>
            <a:br>
              <a:rPr lang="fr-CH" sz="1200" b="1" dirty="0" smtClean="0"/>
            </a:br>
            <a:r>
              <a:rPr lang="fr-CH" sz="1200" b="1" dirty="0" smtClean="0"/>
              <a:t>10 m de passage entre  bout de ligne et périphérie du parking</a:t>
            </a:r>
            <a:br>
              <a:rPr lang="fr-CH" sz="1200" b="1" dirty="0" smtClean="0"/>
            </a:br>
            <a:r>
              <a:rPr lang="fr-CH" sz="1200" b="1" dirty="0" smtClean="0"/>
              <a:t>Capacité: 1300 voitures</a:t>
            </a:r>
            <a:br>
              <a:rPr lang="fr-CH" sz="1200" b="1" dirty="0" smtClean="0"/>
            </a:br>
            <a:r>
              <a:rPr lang="fr-CH" sz="1200" b="1" dirty="0" smtClean="0"/>
              <a:t>2100 ml de rubalise</a:t>
            </a:r>
            <a:br>
              <a:rPr lang="fr-CH" sz="1200" b="1" dirty="0" smtClean="0"/>
            </a:br>
            <a:r>
              <a:rPr lang="fr-CH" sz="1200" b="1" dirty="0" smtClean="0"/>
              <a:t>420 piquets (1 piquets tous les 5 ml)</a:t>
            </a:r>
            <a:endParaRPr lang="fr-FR" sz="1200" b="1" dirty="0"/>
          </a:p>
        </p:txBody>
      </p:sp>
      <p:pic>
        <p:nvPicPr>
          <p:cNvPr id="77" name="Picture 2" descr="https://maps.cern.ch/pdf_ws/img/img_20130731_502b7e87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5251" y="557213"/>
            <a:ext cx="2320774" cy="1728788"/>
          </a:xfrm>
          <a:prstGeom prst="rect">
            <a:avLst/>
          </a:prstGeom>
          <a:noFill/>
          <a:ln w="158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Oval 77"/>
          <p:cNvSpPr/>
          <p:nvPr/>
        </p:nvSpPr>
        <p:spPr>
          <a:xfrm>
            <a:off x="1544084" y="1558562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/>
          <p:cNvSpPr/>
          <p:nvPr/>
        </p:nvSpPr>
        <p:spPr>
          <a:xfrm rot="19020000">
            <a:off x="3573869" y="3079287"/>
            <a:ext cx="3091210" cy="6962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41"/>
          <p:cNvSpPr/>
          <p:nvPr/>
        </p:nvSpPr>
        <p:spPr>
          <a:xfrm rot="8183792">
            <a:off x="3197140" y="3016562"/>
            <a:ext cx="3657154" cy="457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/>
          <p:cNvSpPr/>
          <p:nvPr/>
        </p:nvSpPr>
        <p:spPr>
          <a:xfrm rot="8400000">
            <a:off x="2099504" y="2405969"/>
            <a:ext cx="4085065" cy="457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/>
          <p:cNvSpPr/>
          <p:nvPr/>
        </p:nvSpPr>
        <p:spPr>
          <a:xfrm rot="3052121">
            <a:off x="6130008" y="1777160"/>
            <a:ext cx="347623" cy="1738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53"/>
          <p:cNvSpPr/>
          <p:nvPr/>
        </p:nvSpPr>
        <p:spPr>
          <a:xfrm rot="19200000">
            <a:off x="1536735" y="2984893"/>
            <a:ext cx="4744432" cy="5808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5" name="Straight Connector 54"/>
          <p:cNvCxnSpPr/>
          <p:nvPr/>
        </p:nvCxnSpPr>
        <p:spPr>
          <a:xfrm flipV="1">
            <a:off x="1913817" y="1127257"/>
            <a:ext cx="3687198" cy="307299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 rot="2979995">
            <a:off x="5471288" y="1088213"/>
            <a:ext cx="347623" cy="1738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2095185" y="1527779"/>
            <a:ext cx="3687198" cy="307299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2308042" y="1763306"/>
            <a:ext cx="3687198" cy="307299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1881699" y="938331"/>
            <a:ext cx="3439705" cy="286285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1813686" y="711620"/>
            <a:ext cx="3311236" cy="276461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3808740" y="1927041"/>
            <a:ext cx="2320007" cy="218398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 rot="1912156">
            <a:off x="3607221" y="4166439"/>
            <a:ext cx="347623" cy="1738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Rectangle 79"/>
          <p:cNvSpPr/>
          <p:nvPr/>
        </p:nvSpPr>
        <p:spPr>
          <a:xfrm rot="19200000">
            <a:off x="1189113" y="2471014"/>
            <a:ext cx="4744432" cy="5808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Rectangle 80"/>
          <p:cNvSpPr/>
          <p:nvPr/>
        </p:nvSpPr>
        <p:spPr>
          <a:xfrm rot="19200000">
            <a:off x="1341527" y="2613992"/>
            <a:ext cx="4695847" cy="5220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Rectangle 81"/>
          <p:cNvSpPr/>
          <p:nvPr/>
        </p:nvSpPr>
        <p:spPr>
          <a:xfrm rot="19200000">
            <a:off x="1334376" y="2122342"/>
            <a:ext cx="4310462" cy="54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Rectangle 82"/>
          <p:cNvSpPr/>
          <p:nvPr/>
        </p:nvSpPr>
        <p:spPr>
          <a:xfrm rot="19200000">
            <a:off x="1479218" y="2244515"/>
            <a:ext cx="4310462" cy="540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Up-Down Arrow 78"/>
          <p:cNvSpPr/>
          <p:nvPr/>
        </p:nvSpPr>
        <p:spPr>
          <a:xfrm rot="8427492">
            <a:off x="8042216" y="2381221"/>
            <a:ext cx="288032" cy="576064"/>
          </a:xfrm>
          <a:prstGeom prst="up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TextBox 83"/>
          <p:cNvSpPr txBox="1"/>
          <p:nvPr/>
        </p:nvSpPr>
        <p:spPr>
          <a:xfrm rot="11882">
            <a:off x="2874144" y="520549"/>
            <a:ext cx="105546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Passage piétons</a:t>
            </a:r>
            <a:endParaRPr lang="fr-FR" dirty="0"/>
          </a:p>
        </p:txBody>
      </p:sp>
      <p:sp>
        <p:nvSpPr>
          <p:cNvPr id="85" name="Rectangle 84"/>
          <p:cNvSpPr/>
          <p:nvPr/>
        </p:nvSpPr>
        <p:spPr>
          <a:xfrm rot="19200000">
            <a:off x="1627421" y="3068018"/>
            <a:ext cx="4744432" cy="5808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Rectangle 85"/>
          <p:cNvSpPr/>
          <p:nvPr/>
        </p:nvSpPr>
        <p:spPr>
          <a:xfrm rot="19200000">
            <a:off x="1772263" y="3190191"/>
            <a:ext cx="4744432" cy="5808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Rectangle 86"/>
          <p:cNvSpPr/>
          <p:nvPr/>
        </p:nvSpPr>
        <p:spPr>
          <a:xfrm rot="19200000">
            <a:off x="1833978" y="3304806"/>
            <a:ext cx="4744432" cy="5808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8" name="Straight Connector 87"/>
          <p:cNvCxnSpPr/>
          <p:nvPr/>
        </p:nvCxnSpPr>
        <p:spPr>
          <a:xfrm flipV="1">
            <a:off x="3893127" y="1996314"/>
            <a:ext cx="2320007" cy="218398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4224377" y="2246957"/>
            <a:ext cx="2201614" cy="206054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V="1">
            <a:off x="4459904" y="2497598"/>
            <a:ext cx="2201614" cy="206054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4672760" y="2740682"/>
            <a:ext cx="2201614" cy="206054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V="1">
            <a:off x="4899471" y="3005178"/>
            <a:ext cx="2201614" cy="206054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/>
          <p:cNvSpPr/>
          <p:nvPr/>
        </p:nvSpPr>
        <p:spPr>
          <a:xfrm rot="19020000">
            <a:off x="3726269" y="3231687"/>
            <a:ext cx="3091210" cy="6962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Rectangle 98"/>
          <p:cNvSpPr/>
          <p:nvPr/>
        </p:nvSpPr>
        <p:spPr>
          <a:xfrm rot="19020000">
            <a:off x="3816954" y="3314813"/>
            <a:ext cx="3091210" cy="6962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Rectangle 99"/>
          <p:cNvSpPr/>
          <p:nvPr/>
        </p:nvSpPr>
        <p:spPr>
          <a:xfrm rot="19020000">
            <a:off x="4248964" y="3814836"/>
            <a:ext cx="3091210" cy="6962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Rectangle 100"/>
          <p:cNvSpPr/>
          <p:nvPr/>
        </p:nvSpPr>
        <p:spPr>
          <a:xfrm rot="19020000">
            <a:off x="4020993" y="3571753"/>
            <a:ext cx="3091210" cy="6962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Rectangle 101"/>
          <p:cNvSpPr/>
          <p:nvPr/>
        </p:nvSpPr>
        <p:spPr>
          <a:xfrm rot="19020000">
            <a:off x="4173393" y="3724153"/>
            <a:ext cx="3091210" cy="6962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" name="Rectangle 102"/>
          <p:cNvSpPr/>
          <p:nvPr/>
        </p:nvSpPr>
        <p:spPr>
          <a:xfrm rot="19020000">
            <a:off x="3726269" y="3231687"/>
            <a:ext cx="3091210" cy="6962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Rectangle 103"/>
          <p:cNvSpPr/>
          <p:nvPr/>
        </p:nvSpPr>
        <p:spPr>
          <a:xfrm rot="19020000">
            <a:off x="4430332" y="3965978"/>
            <a:ext cx="3091210" cy="6962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TextBox 104"/>
          <p:cNvSpPr txBox="1"/>
          <p:nvPr/>
        </p:nvSpPr>
        <p:spPr>
          <a:xfrm rot="11882">
            <a:off x="6786215" y="1503936"/>
            <a:ext cx="192697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Passage piétons pour la soirée Boson end more</a:t>
            </a:r>
          </a:p>
          <a:p>
            <a:r>
              <a:rPr lang="fr-CH" sz="1200" dirty="0" smtClean="0"/>
              <a:t>Uniquement le lundi 30 septembre</a:t>
            </a:r>
            <a:endParaRPr lang="fr-FR" sz="1200" dirty="0"/>
          </a:p>
        </p:txBody>
      </p:sp>
      <p:sp>
        <p:nvSpPr>
          <p:cNvPr id="106" name="Up-Down Arrow 105"/>
          <p:cNvSpPr/>
          <p:nvPr/>
        </p:nvSpPr>
        <p:spPr>
          <a:xfrm rot="8427492">
            <a:off x="4159165" y="984431"/>
            <a:ext cx="288032" cy="576064"/>
          </a:xfrm>
          <a:prstGeom prst="up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TextBox 57"/>
          <p:cNvSpPr txBox="1"/>
          <p:nvPr/>
        </p:nvSpPr>
        <p:spPr>
          <a:xfrm>
            <a:off x="7147556" y="3575668"/>
            <a:ext cx="86409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Sortie</a:t>
            </a:r>
          </a:p>
          <a:p>
            <a:r>
              <a:rPr lang="fr-CH" dirty="0" smtClean="0"/>
              <a:t>voitures</a:t>
            </a:r>
            <a:endParaRPr lang="fr-FR" dirty="0"/>
          </a:p>
        </p:txBody>
      </p:sp>
      <p:sp>
        <p:nvSpPr>
          <p:cNvPr id="60" name="Right Arrow 59"/>
          <p:cNvSpPr/>
          <p:nvPr/>
        </p:nvSpPr>
        <p:spPr>
          <a:xfrm rot="2500230">
            <a:off x="7178267" y="3167861"/>
            <a:ext cx="561975" cy="247650"/>
          </a:xfrm>
          <a:prstGeom prst="rightArrow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Right Arrow 67"/>
          <p:cNvSpPr/>
          <p:nvPr/>
        </p:nvSpPr>
        <p:spPr>
          <a:xfrm rot="19377936">
            <a:off x="1376711" y="4302741"/>
            <a:ext cx="561975" cy="247650"/>
          </a:xfrm>
          <a:prstGeom prst="rightArrow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152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074" name="Picture 2" descr="https://maps.cern.ch/pdf_ws/img/img_20130731_5137b916.pn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39" r="21311"/>
          <a:stretch/>
        </p:blipFill>
        <p:spPr bwMode="auto">
          <a:xfrm>
            <a:off x="466725" y="278280"/>
            <a:ext cx="5267325" cy="6164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 rot="14580000">
            <a:off x="-864910" y="3486379"/>
            <a:ext cx="6052962" cy="576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 flipH="1" flipV="1">
            <a:off x="733425" y="819150"/>
            <a:ext cx="2762251" cy="541020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957726" y="763203"/>
            <a:ext cx="2673241" cy="523810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1181378" y="702539"/>
            <a:ext cx="2600509" cy="509457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1401563" y="660925"/>
            <a:ext cx="2531245" cy="49586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1644650" y="615950"/>
            <a:ext cx="2456833" cy="483493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1850811" y="569697"/>
            <a:ext cx="2401593" cy="469476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2098676" y="523876"/>
            <a:ext cx="2336799" cy="457517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2315223" y="495347"/>
            <a:ext cx="2283410" cy="445839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2544286" y="467373"/>
            <a:ext cx="2221389" cy="436180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2769974" y="426822"/>
            <a:ext cx="2174888" cy="4260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3004677" y="393439"/>
            <a:ext cx="2108861" cy="413417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3234386" y="352472"/>
            <a:ext cx="2045639" cy="400045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 rot="14580000">
            <a:off x="-708277" y="3365408"/>
            <a:ext cx="5917436" cy="6378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 rot="14580000">
            <a:off x="-613921" y="3329299"/>
            <a:ext cx="5892920" cy="5976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/>
          <p:cNvSpPr/>
          <p:nvPr/>
        </p:nvSpPr>
        <p:spPr>
          <a:xfrm rot="14580000">
            <a:off x="-414730" y="3251828"/>
            <a:ext cx="5736946" cy="6693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/>
          <p:cNvSpPr/>
          <p:nvPr/>
        </p:nvSpPr>
        <p:spPr>
          <a:xfrm rot="14580000">
            <a:off x="-316247" y="3197699"/>
            <a:ext cx="5658424" cy="5678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/>
          <p:cNvSpPr/>
          <p:nvPr/>
        </p:nvSpPr>
        <p:spPr>
          <a:xfrm rot="14580000">
            <a:off x="-153136" y="3134511"/>
            <a:ext cx="5563355" cy="5960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/>
          <p:cNvSpPr/>
          <p:nvPr/>
        </p:nvSpPr>
        <p:spPr>
          <a:xfrm rot="14580000">
            <a:off x="-49324" y="3084242"/>
            <a:ext cx="5512217" cy="5969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41"/>
          <p:cNvSpPr/>
          <p:nvPr/>
        </p:nvSpPr>
        <p:spPr>
          <a:xfrm rot="14580000">
            <a:off x="125193" y="3010938"/>
            <a:ext cx="5398629" cy="5999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Rectangle 67"/>
          <p:cNvSpPr/>
          <p:nvPr/>
        </p:nvSpPr>
        <p:spPr>
          <a:xfrm rot="14580000">
            <a:off x="221177" y="2979840"/>
            <a:ext cx="5374449" cy="6217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Rectangle 68"/>
          <p:cNvSpPr/>
          <p:nvPr/>
        </p:nvSpPr>
        <p:spPr>
          <a:xfrm rot="14580000">
            <a:off x="376940" y="2912352"/>
            <a:ext cx="5273671" cy="5516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Rectangle 69"/>
          <p:cNvSpPr/>
          <p:nvPr/>
        </p:nvSpPr>
        <p:spPr>
          <a:xfrm rot="14580000">
            <a:off x="476234" y="2876420"/>
            <a:ext cx="5236679" cy="4943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Rectangle 70"/>
          <p:cNvSpPr/>
          <p:nvPr/>
        </p:nvSpPr>
        <p:spPr>
          <a:xfrm rot="14580000">
            <a:off x="672939" y="2806268"/>
            <a:ext cx="5115992" cy="6141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Rectangle 79"/>
          <p:cNvSpPr/>
          <p:nvPr/>
        </p:nvSpPr>
        <p:spPr>
          <a:xfrm rot="14580000">
            <a:off x="757696" y="2769724"/>
            <a:ext cx="5094747" cy="554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Rectangle 80"/>
          <p:cNvSpPr/>
          <p:nvPr/>
        </p:nvSpPr>
        <p:spPr>
          <a:xfrm rot="14580000">
            <a:off x="923048" y="2723782"/>
            <a:ext cx="5001014" cy="5109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Rectangle 81"/>
          <p:cNvSpPr/>
          <p:nvPr/>
        </p:nvSpPr>
        <p:spPr>
          <a:xfrm rot="14580000">
            <a:off x="1007961" y="2669716"/>
            <a:ext cx="4957193" cy="5316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Rectangle 82"/>
          <p:cNvSpPr/>
          <p:nvPr/>
        </p:nvSpPr>
        <p:spPr>
          <a:xfrm rot="14580000">
            <a:off x="1162976" y="2637393"/>
            <a:ext cx="4906901" cy="5593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Rectangle 83"/>
          <p:cNvSpPr/>
          <p:nvPr/>
        </p:nvSpPr>
        <p:spPr>
          <a:xfrm rot="14580000">
            <a:off x="1264605" y="2578331"/>
            <a:ext cx="4846220" cy="5727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Rectangle 84"/>
          <p:cNvSpPr/>
          <p:nvPr/>
        </p:nvSpPr>
        <p:spPr>
          <a:xfrm rot="14580000">
            <a:off x="1546763" y="2504528"/>
            <a:ext cx="4697830" cy="5805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Rectangle 85"/>
          <p:cNvSpPr/>
          <p:nvPr/>
        </p:nvSpPr>
        <p:spPr>
          <a:xfrm rot="14580000">
            <a:off x="1700867" y="2449894"/>
            <a:ext cx="4621492" cy="5638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Rectangle 86"/>
          <p:cNvSpPr/>
          <p:nvPr/>
        </p:nvSpPr>
        <p:spPr>
          <a:xfrm rot="14580000">
            <a:off x="1799266" y="2401797"/>
            <a:ext cx="4586426" cy="5791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Rectangle 87"/>
          <p:cNvSpPr/>
          <p:nvPr/>
        </p:nvSpPr>
        <p:spPr>
          <a:xfrm rot="14580000">
            <a:off x="1961265" y="2328197"/>
            <a:ext cx="4511158" cy="6654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Rectangle 88"/>
          <p:cNvSpPr/>
          <p:nvPr/>
        </p:nvSpPr>
        <p:spPr>
          <a:xfrm rot="14580000">
            <a:off x="1453191" y="2531981"/>
            <a:ext cx="4719873" cy="6107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Title 3"/>
          <p:cNvSpPr txBox="1">
            <a:spLocks/>
          </p:cNvSpPr>
          <p:nvPr/>
        </p:nvSpPr>
        <p:spPr>
          <a:xfrm>
            <a:off x="4557190" y="288268"/>
            <a:ext cx="4176464" cy="1143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1200" b="1" dirty="0" smtClean="0"/>
              <a:t>Point 6 LHC– </a:t>
            </a:r>
            <a:r>
              <a:rPr lang="fr-CH" sz="1200" b="1" dirty="0" smtClean="0"/>
              <a:t>Versonnex</a:t>
            </a:r>
            <a:br>
              <a:rPr lang="fr-CH" sz="1200" b="1" dirty="0" smtClean="0"/>
            </a:br>
            <a:r>
              <a:rPr lang="fr-CH" sz="1200" b="1" dirty="0" smtClean="0"/>
              <a:t>18 m entre les lignes de rubalise</a:t>
            </a:r>
            <a:br>
              <a:rPr lang="fr-CH" sz="1200" b="1" dirty="0" smtClean="0"/>
            </a:br>
            <a:r>
              <a:rPr lang="fr-CH" sz="1200" b="1" dirty="0" smtClean="0"/>
              <a:t>10 m de passage entre  bout de ligne et périphérie du parking</a:t>
            </a:r>
            <a:br>
              <a:rPr lang="fr-CH" sz="1200" b="1" dirty="0" smtClean="0"/>
            </a:br>
            <a:r>
              <a:rPr lang="fr-CH" sz="1200" b="1" dirty="0" smtClean="0"/>
              <a:t>Capacité: 3200 voitures</a:t>
            </a:r>
            <a:br>
              <a:rPr lang="fr-CH" sz="1200" b="1" dirty="0" smtClean="0"/>
            </a:br>
            <a:r>
              <a:rPr lang="fr-CH" sz="1200" b="1" dirty="0" smtClean="0"/>
              <a:t>5000 ml de rubalise</a:t>
            </a:r>
            <a:br>
              <a:rPr lang="fr-CH" sz="1200" b="1" dirty="0" smtClean="0"/>
            </a:br>
            <a:r>
              <a:rPr lang="fr-CH" sz="1200" b="1" dirty="0" smtClean="0"/>
              <a:t>1000 piquets (1 piquets tous les 5 ml)</a:t>
            </a:r>
            <a:endParaRPr lang="fr-FR" sz="1200" b="1" dirty="0"/>
          </a:p>
        </p:txBody>
      </p:sp>
      <p:pic>
        <p:nvPicPr>
          <p:cNvPr id="95" name="Picture 4" descr="https://maps.cern.ch/pdf_ws/img/img_20130730_df314453.png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04" r="33228"/>
          <a:stretch/>
        </p:blipFill>
        <p:spPr bwMode="auto">
          <a:xfrm>
            <a:off x="5764553" y="1672201"/>
            <a:ext cx="2969912" cy="4751653"/>
          </a:xfrm>
          <a:prstGeom prst="rect">
            <a:avLst/>
          </a:prstGeom>
          <a:noFill/>
          <a:ln w="317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Oval 95"/>
          <p:cNvSpPr/>
          <p:nvPr/>
        </p:nvSpPr>
        <p:spPr>
          <a:xfrm>
            <a:off x="6171942" y="3970540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TextBox 96"/>
          <p:cNvSpPr txBox="1"/>
          <p:nvPr/>
        </p:nvSpPr>
        <p:spPr>
          <a:xfrm>
            <a:off x="4804878" y="4860362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Sortie</a:t>
            </a:r>
            <a:endParaRPr lang="fr-FR" dirty="0"/>
          </a:p>
        </p:txBody>
      </p:sp>
      <p:sp>
        <p:nvSpPr>
          <p:cNvPr id="98" name="TextBox 97"/>
          <p:cNvSpPr txBox="1"/>
          <p:nvPr/>
        </p:nvSpPr>
        <p:spPr>
          <a:xfrm>
            <a:off x="3594740" y="600005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Entrée</a:t>
            </a:r>
          </a:p>
        </p:txBody>
      </p:sp>
      <p:sp>
        <p:nvSpPr>
          <p:cNvPr id="99" name="Right Arrow 98"/>
          <p:cNvSpPr/>
          <p:nvPr/>
        </p:nvSpPr>
        <p:spPr>
          <a:xfrm rot="7242560">
            <a:off x="3097474" y="213064"/>
            <a:ext cx="561975" cy="247650"/>
          </a:xfrm>
          <a:prstGeom prst="rightArrow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Right Arrow 99"/>
          <p:cNvSpPr/>
          <p:nvPr/>
        </p:nvSpPr>
        <p:spPr>
          <a:xfrm rot="19377936">
            <a:off x="5041868" y="4257399"/>
            <a:ext cx="561975" cy="247650"/>
          </a:xfrm>
          <a:prstGeom prst="rightArrow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 rot="20113171">
            <a:off x="1943876" y="2889412"/>
            <a:ext cx="2583607" cy="493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46"/>
          <p:cNvSpPr/>
          <p:nvPr/>
        </p:nvSpPr>
        <p:spPr>
          <a:xfrm rot="20113171">
            <a:off x="2502990" y="3942438"/>
            <a:ext cx="2562408" cy="60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/>
          <p:cNvSpPr/>
          <p:nvPr/>
        </p:nvSpPr>
        <p:spPr>
          <a:xfrm rot="20113171">
            <a:off x="1348001" y="1665842"/>
            <a:ext cx="2552379" cy="568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TextBox 48"/>
          <p:cNvSpPr txBox="1"/>
          <p:nvPr/>
        </p:nvSpPr>
        <p:spPr>
          <a:xfrm>
            <a:off x="587703" y="4934843"/>
            <a:ext cx="120331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 smtClean="0"/>
              <a:t>Passage piétons</a:t>
            </a:r>
            <a:endParaRPr lang="fr-FR" dirty="0"/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1194010" y="3446003"/>
            <a:ext cx="876615" cy="148873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770817" y="2123526"/>
            <a:ext cx="967299" cy="281876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49" idx="3"/>
            <a:endCxn id="47" idx="1"/>
          </p:cNvCxnSpPr>
          <p:nvPr/>
        </p:nvCxnSpPr>
        <p:spPr>
          <a:xfrm flipV="1">
            <a:off x="1791015" y="4509716"/>
            <a:ext cx="829948" cy="74829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 rot="3759065">
            <a:off x="2788017" y="2665621"/>
            <a:ext cx="3512685" cy="653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18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aps.cern.ch/pdf_ws/img/img_20130918_d8784b2d.pn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46" y="1600200"/>
            <a:ext cx="820330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" name="Title 3"/>
          <p:cNvSpPr txBox="1">
            <a:spLocks/>
          </p:cNvSpPr>
          <p:nvPr/>
        </p:nvSpPr>
        <p:spPr>
          <a:xfrm>
            <a:off x="461283" y="288268"/>
            <a:ext cx="4176464" cy="1143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1200" b="1" dirty="0" smtClean="0"/>
              <a:t>Point 5 LHC– </a:t>
            </a:r>
            <a:r>
              <a:rPr lang="fr-CH" sz="1200" b="1" dirty="0" err="1" smtClean="0"/>
              <a:t>Cessy</a:t>
            </a:r>
            <a:r>
              <a:rPr lang="fr-CH" sz="1200" b="1" dirty="0" smtClean="0"/>
              <a:t/>
            </a:r>
            <a:br>
              <a:rPr lang="fr-CH" sz="1200" b="1" dirty="0" smtClean="0"/>
            </a:br>
            <a:r>
              <a:rPr lang="fr-CH" sz="1200" b="1" dirty="0" smtClean="0"/>
              <a:t>18 m entre les lignes de rubalise</a:t>
            </a:r>
            <a:br>
              <a:rPr lang="fr-CH" sz="1200" b="1" dirty="0" smtClean="0"/>
            </a:br>
            <a:r>
              <a:rPr lang="fr-CH" sz="1200" b="1" dirty="0" smtClean="0"/>
              <a:t>10 m de passage entre  bout de ligne et périphérie du parking</a:t>
            </a:r>
            <a:br>
              <a:rPr lang="fr-CH" sz="1200" b="1" dirty="0" smtClean="0"/>
            </a:br>
            <a:r>
              <a:rPr lang="fr-CH" sz="1200" b="1" dirty="0" smtClean="0"/>
              <a:t>Capacité: 1100 voitures</a:t>
            </a:r>
            <a:br>
              <a:rPr lang="fr-CH" sz="1200" b="1" dirty="0" smtClean="0"/>
            </a:br>
            <a:r>
              <a:rPr lang="fr-CH" sz="1200" b="1" dirty="0" smtClean="0"/>
              <a:t>3500 ml de rubalise</a:t>
            </a:r>
            <a:br>
              <a:rPr lang="fr-CH" sz="1200" b="1" dirty="0" smtClean="0"/>
            </a:br>
            <a:r>
              <a:rPr lang="fr-CH" sz="1200" b="1" dirty="0" smtClean="0"/>
              <a:t>360 piquets (1 piquets tous les 5 ml)</a:t>
            </a:r>
            <a:endParaRPr lang="fr-FR" sz="12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6949576" y="1834246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Sortie</a:t>
            </a:r>
            <a:endParaRPr lang="fr-FR" dirty="0"/>
          </a:p>
        </p:txBody>
      </p:sp>
      <p:sp>
        <p:nvSpPr>
          <p:cNvPr id="98" name="TextBox 97"/>
          <p:cNvSpPr txBox="1"/>
          <p:nvPr/>
        </p:nvSpPr>
        <p:spPr>
          <a:xfrm>
            <a:off x="1456102" y="2882226"/>
            <a:ext cx="8640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Entrée</a:t>
            </a:r>
          </a:p>
        </p:txBody>
      </p:sp>
      <p:sp>
        <p:nvSpPr>
          <p:cNvPr id="99" name="Right Arrow 98"/>
          <p:cNvSpPr/>
          <p:nvPr/>
        </p:nvSpPr>
        <p:spPr>
          <a:xfrm rot="19082491">
            <a:off x="6014486" y="1905838"/>
            <a:ext cx="561975" cy="247650"/>
          </a:xfrm>
          <a:prstGeom prst="rightArrow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2138638" y="2070625"/>
            <a:ext cx="3226850" cy="269030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2335121" y="1972383"/>
            <a:ext cx="3680271" cy="309082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2540420" y="2471147"/>
            <a:ext cx="3406959" cy="285781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2782245" y="2743200"/>
            <a:ext cx="3422072" cy="285025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V="1">
            <a:off x="2979987" y="2985025"/>
            <a:ext cx="3443484" cy="289685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V="1">
            <a:off x="3214255" y="3309977"/>
            <a:ext cx="3367914" cy="282884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V="1">
            <a:off x="3411997" y="3559359"/>
            <a:ext cx="3434667" cy="286789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2320007" y="1881699"/>
            <a:ext cx="3219292" cy="1972384"/>
          </a:xfrm>
          <a:custGeom>
            <a:avLst/>
            <a:gdLst>
              <a:gd name="connsiteX0" fmla="*/ 0 w 3219292"/>
              <a:gd name="connsiteY0" fmla="*/ 876615 h 1972384"/>
              <a:gd name="connsiteX1" fmla="*/ 831272 w 3219292"/>
              <a:gd name="connsiteY1" fmla="*/ 1972384 h 1972384"/>
              <a:gd name="connsiteX2" fmla="*/ 3030367 w 3219292"/>
              <a:gd name="connsiteY2" fmla="*/ 128470 h 1972384"/>
              <a:gd name="connsiteX3" fmla="*/ 3136165 w 3219292"/>
              <a:gd name="connsiteY3" fmla="*/ 249382 h 1972384"/>
              <a:gd name="connsiteX4" fmla="*/ 3219292 w 3219292"/>
              <a:gd name="connsiteY4" fmla="*/ 188926 h 1972384"/>
              <a:gd name="connsiteX5" fmla="*/ 3075709 w 3219292"/>
              <a:gd name="connsiteY5" fmla="*/ 0 h 1972384"/>
              <a:gd name="connsiteX6" fmla="*/ 831272 w 3219292"/>
              <a:gd name="connsiteY6" fmla="*/ 1843914 h 1972384"/>
              <a:gd name="connsiteX7" fmla="*/ 120912 w 3219292"/>
              <a:gd name="connsiteY7" fmla="*/ 808602 h 1972384"/>
              <a:gd name="connsiteX8" fmla="*/ 0 w 3219292"/>
              <a:gd name="connsiteY8" fmla="*/ 876615 h 1972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19292" h="1972384">
                <a:moveTo>
                  <a:pt x="0" y="876615"/>
                </a:moveTo>
                <a:lnTo>
                  <a:pt x="831272" y="1972384"/>
                </a:lnTo>
                <a:lnTo>
                  <a:pt x="3030367" y="128470"/>
                </a:lnTo>
                <a:lnTo>
                  <a:pt x="3136165" y="249382"/>
                </a:lnTo>
                <a:lnTo>
                  <a:pt x="3219292" y="188926"/>
                </a:lnTo>
                <a:lnTo>
                  <a:pt x="3075709" y="0"/>
                </a:lnTo>
                <a:lnTo>
                  <a:pt x="831272" y="1843914"/>
                </a:lnTo>
                <a:lnTo>
                  <a:pt x="120912" y="808602"/>
                </a:lnTo>
                <a:lnTo>
                  <a:pt x="0" y="87661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Right Arrow 99"/>
          <p:cNvSpPr/>
          <p:nvPr/>
        </p:nvSpPr>
        <p:spPr>
          <a:xfrm rot="3266598">
            <a:off x="1963952" y="2397934"/>
            <a:ext cx="561975" cy="247650"/>
          </a:xfrm>
          <a:prstGeom prst="rightArrow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TextBox 80"/>
          <p:cNvSpPr txBox="1"/>
          <p:nvPr/>
        </p:nvSpPr>
        <p:spPr>
          <a:xfrm>
            <a:off x="753958" y="3801289"/>
            <a:ext cx="120331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 smtClean="0"/>
              <a:t>Chemin d’accès</a:t>
            </a:r>
            <a:endParaRPr lang="fr-FR" dirty="0"/>
          </a:p>
        </p:txBody>
      </p:sp>
      <p:cxnSp>
        <p:nvCxnSpPr>
          <p:cNvPr id="82" name="Straight Arrow Connector 81"/>
          <p:cNvCxnSpPr/>
          <p:nvPr/>
        </p:nvCxnSpPr>
        <p:spPr>
          <a:xfrm flipV="1">
            <a:off x="1949712" y="3189066"/>
            <a:ext cx="808602" cy="6272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295002" y="2221765"/>
            <a:ext cx="1027755" cy="129981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5827726" y="1716704"/>
            <a:ext cx="278350" cy="33125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V="1">
            <a:off x="5509071" y="1707888"/>
            <a:ext cx="324952" cy="22671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90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1686</TotalTime>
  <Words>93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Mathieu Emmanuel Fontaine</dc:creator>
  <cp:lastModifiedBy>Mathieu Emmanuel Fontaine</cp:lastModifiedBy>
  <cp:revision>62</cp:revision>
  <cp:lastPrinted>2013-09-18T08:50:21Z</cp:lastPrinted>
  <dcterms:created xsi:type="dcterms:W3CDTF">2013-07-30T12:55:40Z</dcterms:created>
  <dcterms:modified xsi:type="dcterms:W3CDTF">2018-10-18T13:37:06Z</dcterms:modified>
</cp:coreProperties>
</file>