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m4v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8"/>
  </p:notesMasterIdLst>
  <p:sldIdLst>
    <p:sldId id="256" r:id="rId2"/>
    <p:sldId id="291" r:id="rId3"/>
    <p:sldId id="269" r:id="rId4"/>
    <p:sldId id="257" r:id="rId5"/>
    <p:sldId id="271" r:id="rId6"/>
    <p:sldId id="290" r:id="rId7"/>
    <p:sldId id="296" r:id="rId8"/>
    <p:sldId id="288" r:id="rId9"/>
    <p:sldId id="258" r:id="rId10"/>
    <p:sldId id="280" r:id="rId11"/>
    <p:sldId id="287" r:id="rId12"/>
    <p:sldId id="298" r:id="rId13"/>
    <p:sldId id="260" r:id="rId14"/>
    <p:sldId id="285" r:id="rId15"/>
    <p:sldId id="284" r:id="rId16"/>
    <p:sldId id="295" r:id="rId17"/>
    <p:sldId id="286" r:id="rId18"/>
    <p:sldId id="281" r:id="rId19"/>
    <p:sldId id="272" r:id="rId20"/>
    <p:sldId id="274" r:id="rId21"/>
    <p:sldId id="302" r:id="rId22"/>
    <p:sldId id="300" r:id="rId23"/>
    <p:sldId id="301" r:id="rId24"/>
    <p:sldId id="303" r:id="rId25"/>
    <p:sldId id="276" r:id="rId26"/>
    <p:sldId id="29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C4C4C4"/>
    <a:srgbClr val="FFCA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7"/>
    <p:restoredTop sz="87558"/>
  </p:normalViewPr>
  <p:slideViewPr>
    <p:cSldViewPr snapToGrid="0" snapToObjects="1">
      <p:cViewPr>
        <p:scale>
          <a:sx n="100" d="100"/>
          <a:sy n="100" d="100"/>
        </p:scale>
        <p:origin x="616" y="64"/>
      </p:cViewPr>
      <p:guideLst/>
    </p:cSldViewPr>
  </p:slideViewPr>
  <p:outlineViewPr>
    <p:cViewPr>
      <p:scale>
        <a:sx n="33" d="100"/>
        <a:sy n="33" d="100"/>
      </p:scale>
      <p:origin x="0" y="-6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B3212D-3814-3341-80FD-74AD849DA6C7}" type="datetimeFigureOut">
              <a:rPr lang="en-US" smtClean="0"/>
              <a:t>3/27/19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91F68-183C-7041-BF40-F6FCA22F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269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Version 7 compressed photos.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1060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2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03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3005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090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500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788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045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31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090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885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Which element is the </a:t>
            </a:r>
            <a:r>
              <a:rPr lang="en-US" dirty="0" err="1"/>
              <a:t>Chromox</a:t>
            </a:r>
            <a:r>
              <a:rPr lang="en-US" dirty="0"/>
              <a:t> screen in the above photo in the Booster?</a:t>
            </a:r>
          </a:p>
          <a:p>
            <a:r>
              <a:rPr lang="en-US" dirty="0"/>
              <a:t>AGS extraction beam image shows lines… Is this due to a </a:t>
            </a:r>
            <a:r>
              <a:rPr lang="en-US" dirty="0" err="1"/>
              <a:t>rastering</a:t>
            </a:r>
            <a:r>
              <a:rPr lang="en-US" dirty="0"/>
              <a:t> image tube?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 beam current/charge is applied to these screens?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883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above – what are fiducials made of?  </a:t>
            </a:r>
            <a:r>
              <a:rPr lang="en-US" dirty="0" err="1"/>
              <a:t>Radlin</a:t>
            </a:r>
            <a:r>
              <a:rPr lang="en-US" dirty="0"/>
              <a:t> is not Vacuum compatible, but these look like they are installed in vacuum.</a:t>
            </a:r>
          </a:p>
          <a:p>
            <a:endParaRPr lang="en-US" dirty="0"/>
          </a:p>
          <a:p>
            <a:r>
              <a:rPr lang="en-US" dirty="0"/>
              <a:t>NSRL:</a:t>
            </a:r>
          </a:p>
          <a:p>
            <a:r>
              <a:rPr lang="en-US" dirty="0"/>
              <a:t>Was it an octupole magnet used to produce the square beam pattern?  Is the original beam round to start? -&gt; YES</a:t>
            </a:r>
          </a:p>
          <a:p>
            <a:r>
              <a:rPr lang="en-US" dirty="0"/>
              <a:t>Hamamatsu deep cooled camera with motorized lens, with microscopy software from Hamamatsu</a:t>
            </a:r>
          </a:p>
          <a:p>
            <a:r>
              <a:rPr lang="en-US" dirty="0"/>
              <a:t>16” 3mm glass mirror, 8” square target area.</a:t>
            </a:r>
          </a:p>
          <a:p>
            <a:r>
              <a:rPr lang="en-US" dirty="0" err="1"/>
              <a:t>Braag</a:t>
            </a:r>
            <a:r>
              <a:rPr lang="en-US" dirty="0"/>
              <a:t> peeks visible with Ca+ and Ne+ beams through copper wedge; where ions are decelerated enough by copper to find their stopping point in the fluorescent screen.</a:t>
            </a:r>
          </a:p>
          <a:p>
            <a:r>
              <a:rPr lang="en-US" dirty="0"/>
              <a:t>Typical ion does rates are 10^11 </a:t>
            </a:r>
            <a:r>
              <a:rPr lang="en-US" dirty="0" err="1"/>
              <a:t>portons</a:t>
            </a:r>
            <a:r>
              <a:rPr lang="en-US" dirty="0"/>
              <a:t> per spill and 10^9 Fe+ per spill.  This is 40,000 Fe+ ions/cm^2 per spill on the screen, 2,000 Ta+ ions/cm^2 per spill.  Spill is over 300msec.</a:t>
            </a:r>
          </a:p>
          <a:p>
            <a:r>
              <a:rPr lang="en-US" dirty="0"/>
              <a:t>Camera uses </a:t>
            </a:r>
            <a:r>
              <a:rPr lang="en-US" dirty="0" err="1"/>
              <a:t>Tedlar</a:t>
            </a:r>
            <a:r>
              <a:rPr lang="en-US" dirty="0"/>
              <a:t> plastic light blocking film upstream and downstream of film and mirror.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9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Odd that the colors in the profiles don’t look gaussian as the line profile does…</a:t>
            </a:r>
          </a:p>
          <a:p>
            <a:r>
              <a:rPr lang="en-US" dirty="0"/>
              <a:t>Description of the chemical process / application process?</a:t>
            </a:r>
          </a:p>
          <a:p>
            <a:r>
              <a:rPr lang="en-US" dirty="0"/>
              <a:t>What beam current/charge is applied to these screens?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210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213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 resolution expressed in FWHM or sigma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91F68-183C-7041-BF40-F6FCA22F3F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62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870" y="987611"/>
            <a:ext cx="8338930" cy="2387600"/>
          </a:xfrm>
        </p:spPr>
        <p:txBody>
          <a:bodyPr anchor="b">
            <a:normAutofit/>
          </a:bodyPr>
          <a:lstStyle>
            <a:lvl1pPr algn="l">
              <a:defRPr sz="48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870" y="3467286"/>
            <a:ext cx="8338930" cy="1655762"/>
          </a:xfrm>
        </p:spPr>
        <p:txBody>
          <a:bodyPr/>
          <a:lstStyle>
            <a:lvl1pPr marL="0" indent="0" algn="l">
              <a:buNone/>
              <a:defRPr sz="2400" b="0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6E7D2-A4F5-4C84-BCA4-2011FAB44E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870" y="457200"/>
            <a:ext cx="32311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0" y="987426"/>
            <a:ext cx="479940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870" y="2057400"/>
            <a:ext cx="32311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987426"/>
            <a:ext cx="4799409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47870" y="457200"/>
            <a:ext cx="32311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870" y="2057400"/>
            <a:ext cx="32311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45503"/>
            <a:ext cx="8229600" cy="392065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2143125" cy="52849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65125"/>
            <a:ext cx="5972175" cy="528490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0" y="1709739"/>
            <a:ext cx="83488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930" y="4589465"/>
            <a:ext cx="8348870" cy="123486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924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0" y="1709739"/>
            <a:ext cx="83488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930" y="4589465"/>
            <a:ext cx="8348870" cy="123486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0" y="1709739"/>
            <a:ext cx="83488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930" y="4589465"/>
            <a:ext cx="8348870" cy="123486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809" y="1825625"/>
            <a:ext cx="41148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825625"/>
            <a:ext cx="41148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15873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809" y="1681163"/>
            <a:ext cx="41148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809" y="2505075"/>
            <a:ext cx="411480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81163"/>
            <a:ext cx="41148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505075"/>
            <a:ext cx="411480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809" y="1825625"/>
            <a:ext cx="8328991" cy="3929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3300" y="63371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5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7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88" userDrawn="1">
          <p15:clr>
            <a:srgbClr val="F26B43"/>
          </p15:clr>
        </p15:guide>
        <p15:guide id="4" pos="5472" userDrawn="1">
          <p15:clr>
            <a:srgbClr val="F26B43"/>
          </p15:clr>
        </p15:guide>
        <p15:guide id="5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3.png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hyperlink" Target="http://www.youtube.com/watch?v=TOrgEd4AAAI" TargetMode="External"/><Relationship Id="rId5" Type="http://schemas.openxmlformats.org/officeDocument/2006/relationships/image" Target="../media/image62.png"/><Relationship Id="rId4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8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0.png"/><Relationship Id="rId5" Type="http://schemas.openxmlformats.org/officeDocument/2006/relationships/image" Target="../media/image65.png"/><Relationship Id="rId4" Type="http://schemas.openxmlformats.org/officeDocument/2006/relationships/image" Target="../media/image69.png"/><Relationship Id="rId9" Type="http://schemas.openxmlformats.org/officeDocument/2006/relationships/image" Target="../media/image7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tiff"/><Relationship Id="rId5" Type="http://schemas.openxmlformats.org/officeDocument/2006/relationships/image" Target="../media/image78.tiff"/><Relationship Id="rId4" Type="http://schemas.openxmlformats.org/officeDocument/2006/relationships/image" Target="../media/image77.tiff"/><Relationship Id="rId9" Type="http://schemas.openxmlformats.org/officeDocument/2006/relationships/image" Target="../media/image8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3.tiff"/><Relationship Id="rId7" Type="http://schemas.openxmlformats.org/officeDocument/2006/relationships/image" Target="../media/image86.png"/><Relationship Id="rId2" Type="http://schemas.openxmlformats.org/officeDocument/2006/relationships/hyperlink" Target="https://ipvideocorp.com/contact-u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xis.com/en-us/products/axis-213" TargetMode="External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9" Type="http://schemas.openxmlformats.org/officeDocument/2006/relationships/image" Target="../media/image8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g"/><Relationship Id="rId7" Type="http://schemas.openxmlformats.org/officeDocument/2006/relationships/image" Target="../media/image1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jp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7" Type="http://schemas.openxmlformats.org/officeDocument/2006/relationships/image" Target="../media/image2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AD51A973-74EF-9848-ABBF-B60B20A0E142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635529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ctr">
              <a:defRPr/>
            </a:pPr>
            <a:r>
              <a:rPr lang="en-US" sz="4000" dirty="0">
                <a:latin typeface="+mn-lt"/>
              </a:rPr>
              <a:t>Overview for RHIC complex: </a:t>
            </a:r>
          </a:p>
          <a:p>
            <a:pPr algn="ctr">
              <a:defRPr/>
            </a:pPr>
            <a:r>
              <a:rPr lang="en-US" sz="3600" dirty="0">
                <a:latin typeface="+mn-lt"/>
              </a:rPr>
              <a:t>Screens for electrons, protons and ions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4904021-C7E0-D540-A464-0B9B41329C40}"/>
              </a:ext>
            </a:extLst>
          </p:cNvPr>
          <p:cNvSpPr txBox="1">
            <a:spLocks noChangeArrowheads="1"/>
          </p:cNvSpPr>
          <p:nvPr/>
        </p:nvSpPr>
        <p:spPr>
          <a:xfrm>
            <a:off x="533803" y="4799100"/>
            <a:ext cx="4343400" cy="5715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2600" dirty="0">
                <a:cs typeface="Helvetica" pitchFamily="-84" charset="0"/>
              </a:rPr>
              <a:t>Toby Miller</a:t>
            </a:r>
            <a:endParaRPr lang="en-US" altLang="en-US" sz="2600" b="1" dirty="0">
              <a:cs typeface="Helvetica" pitchFamily="-84" charset="0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44E75B6-3D7E-504C-A9B3-63C7B685BBC8}"/>
              </a:ext>
            </a:extLst>
          </p:cNvPr>
          <p:cNvSpPr txBox="1">
            <a:spLocks/>
          </p:cNvSpPr>
          <p:nvPr/>
        </p:nvSpPr>
        <p:spPr>
          <a:xfrm>
            <a:off x="848500" y="3040375"/>
            <a:ext cx="7249885" cy="1235033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Workshop on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2"/>
                </a:solidFill>
              </a:rPr>
              <a:t>Scintillation Screens and Optical technologies for transverse Profile Measurements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Krakow, Poland     April 1 – 3, 2019</a:t>
            </a:r>
            <a:endParaRPr lang="en-US" altLang="en-US" dirty="0">
              <a:cs typeface="Helvetica" pitchFamily="-8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CCAF80-6C1A-4F70-AAFF-FA466850EF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chroic + YAG spectra.png">
            <a:extLst>
              <a:ext uri="{FF2B5EF4-FFF2-40B4-BE49-F238E27FC236}">
                <a16:creationId xmlns:a16="http://schemas.microsoft.com/office/drawing/2014/main" id="{7C740E6E-7164-4646-A187-FA9B1F29B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292" y="3443382"/>
            <a:ext cx="2868774" cy="22632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5B4A20-CF34-4E46-A8E0-CF032683422B}"/>
              </a:ext>
            </a:extLst>
          </p:cNvPr>
          <p:cNvSpPr txBox="1"/>
          <p:nvPr/>
        </p:nvSpPr>
        <p:spPr>
          <a:xfrm>
            <a:off x="29600" y="5681520"/>
            <a:ext cx="3619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Y. Zhu, et al, “…Optical Properties of </a:t>
            </a:r>
            <a:r>
              <a:rPr lang="en-US" sz="1200" dirty="0" err="1"/>
              <a:t>YAG:Ce</a:t>
            </a:r>
            <a:r>
              <a:rPr lang="en-US" sz="1200" dirty="0"/>
              <a:t>…”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E9679F6-82B3-7343-A2EA-5E291804D959}"/>
              </a:ext>
            </a:extLst>
          </p:cNvPr>
          <p:cNvGrpSpPr/>
          <p:nvPr/>
        </p:nvGrpSpPr>
        <p:grpSpPr>
          <a:xfrm>
            <a:off x="6631917" y="10316"/>
            <a:ext cx="2469657" cy="2466588"/>
            <a:chOff x="6709393" y="569377"/>
            <a:chExt cx="2469657" cy="246658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3EB3C76-17C7-F94A-A230-A520A41BBD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9393" y="569377"/>
              <a:ext cx="2469657" cy="185091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90B53B2-C0B8-C94D-82AF-5FCEDDF6776C}"/>
                </a:ext>
              </a:extLst>
            </p:cNvPr>
            <p:cNvSpPr txBox="1"/>
            <p:nvPr/>
          </p:nvSpPr>
          <p:spPr>
            <a:xfrm>
              <a:off x="6737866" y="2389634"/>
              <a:ext cx="24411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Blue laser through Diffractive Optical Element from </a:t>
              </a:r>
              <a:r>
                <a:rPr lang="en-US" sz="1200" dirty="0" err="1"/>
                <a:t>Holoeye</a:t>
              </a:r>
              <a:r>
                <a:rPr lang="en-US" sz="1200" dirty="0"/>
                <a:t> Photonics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FD9FC23-6652-3542-89DC-CCDE4FB712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210503" y="4875239"/>
            <a:ext cx="1615581" cy="216656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87AC008-186C-2144-A6A7-C711F27DB391}"/>
              </a:ext>
            </a:extLst>
          </p:cNvPr>
          <p:cNvSpPr txBox="1">
            <a:spLocks/>
          </p:cNvSpPr>
          <p:nvPr/>
        </p:nvSpPr>
        <p:spPr>
          <a:xfrm>
            <a:off x="264292" y="136526"/>
            <a:ext cx="6332830" cy="45677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err="1"/>
              <a:t>YAG:Ce</a:t>
            </a:r>
            <a:r>
              <a:rPr lang="en-US" sz="3200" dirty="0"/>
              <a:t> Crystalline Screen Illumination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3AD483-BAB0-FB44-AA5C-2FACCD22DDB5}"/>
              </a:ext>
            </a:extLst>
          </p:cNvPr>
          <p:cNvSpPr txBox="1"/>
          <p:nvPr/>
        </p:nvSpPr>
        <p:spPr>
          <a:xfrm>
            <a:off x="6823023" y="4330264"/>
            <a:ext cx="22706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(Top &amp; Bottom) 50mm YAG with Fluorescing under </a:t>
            </a:r>
          </a:p>
          <a:p>
            <a:pPr algn="ctr"/>
            <a:r>
              <a:rPr lang="en-US" sz="1200" dirty="0"/>
              <a:t>450nm Blue illumination.</a:t>
            </a:r>
          </a:p>
          <a:p>
            <a:pPr algn="ctr"/>
            <a:r>
              <a:rPr lang="en-US" sz="1200" dirty="0"/>
              <a:t>Reference circle show above.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246432-781A-2F4B-91EC-8CB8FBF15A80}"/>
              </a:ext>
            </a:extLst>
          </p:cNvPr>
          <p:cNvGrpSpPr/>
          <p:nvPr/>
        </p:nvGrpSpPr>
        <p:grpSpPr>
          <a:xfrm>
            <a:off x="4209809" y="489328"/>
            <a:ext cx="2369563" cy="2174895"/>
            <a:chOff x="4282969" y="4691787"/>
            <a:chExt cx="2369563" cy="217489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6356CFB-4E22-A140-B96F-F7E1775984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82969" y="4691787"/>
              <a:ext cx="2369563" cy="192828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ED2707A-E425-FB4E-B09D-DEB6D4DDD1CE}"/>
                </a:ext>
              </a:extLst>
            </p:cNvPr>
            <p:cNvSpPr txBox="1"/>
            <p:nvPr/>
          </p:nvSpPr>
          <p:spPr>
            <a:xfrm>
              <a:off x="4455189" y="6589683"/>
              <a:ext cx="20251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Illumination laser light path</a:t>
              </a:r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5633B82A-E82C-4D1C-95A3-83A21406B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4E61F6-5BD4-4661-8B5D-5C9EB8BF95BC}"/>
              </a:ext>
            </a:extLst>
          </p:cNvPr>
          <p:cNvSpPr txBox="1"/>
          <p:nvPr/>
        </p:nvSpPr>
        <p:spPr>
          <a:xfrm>
            <a:off x="40785" y="971883"/>
            <a:ext cx="4575504" cy="2597418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>
              <a:spcBef>
                <a:spcPts val="800"/>
              </a:spcBef>
            </a:pPr>
            <a:r>
              <a:rPr lang="en-US" sz="1600" dirty="0"/>
              <a:t>Normal &amp; Fluorescent Illumination with 	         RGB LED ring around lens</a:t>
            </a:r>
          </a:p>
          <a:p>
            <a:pPr lvl="1">
              <a:spcBef>
                <a:spcPts val="800"/>
              </a:spcBef>
            </a:pPr>
            <a:r>
              <a:rPr lang="en-US" sz="1400" dirty="0"/>
              <a:t>Normal: Red + Green LEDs</a:t>
            </a:r>
          </a:p>
          <a:p>
            <a:pPr lvl="1">
              <a:spcBef>
                <a:spcPts val="800"/>
              </a:spcBef>
            </a:pPr>
            <a:r>
              <a:rPr lang="en-US" sz="1400" dirty="0"/>
              <a:t>Fluorescent: Blue LED (~450nm)</a:t>
            </a:r>
          </a:p>
          <a:p>
            <a:pPr lvl="1">
              <a:spcBef>
                <a:spcPts val="800"/>
              </a:spcBef>
            </a:pPr>
            <a:r>
              <a:rPr lang="en-US" sz="1400" dirty="0"/>
              <a:t>500nm low pass filter in camera</a:t>
            </a:r>
          </a:p>
          <a:p>
            <a:pPr>
              <a:spcBef>
                <a:spcPts val="800"/>
              </a:spcBef>
            </a:pPr>
            <a:r>
              <a:rPr lang="en-US" dirty="0"/>
              <a:t>Project fluorescent cross on YAG</a:t>
            </a:r>
          </a:p>
          <a:p>
            <a:pPr lvl="1">
              <a:spcBef>
                <a:spcPts val="800"/>
              </a:spcBef>
            </a:pPr>
            <a:r>
              <a:rPr lang="en-US" sz="1400" dirty="0"/>
              <a:t>Inject 450nm laser with Diffractive Optical Element [8]</a:t>
            </a:r>
          </a:p>
          <a:p>
            <a:pPr lvl="2">
              <a:spcBef>
                <a:spcPts val="800"/>
              </a:spcBef>
            </a:pPr>
            <a:r>
              <a:rPr lang="en-US" sz="1400" dirty="0"/>
              <a:t>Dichroic beam splitter reflects Blue / Passes YAG emission     </a:t>
            </a:r>
          </a:p>
          <a:p>
            <a:endParaRPr lang="en-US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38A8AAF-1340-504A-87E1-3B5BA2DEF659}"/>
              </a:ext>
            </a:extLst>
          </p:cNvPr>
          <p:cNvGrpSpPr/>
          <p:nvPr/>
        </p:nvGrpSpPr>
        <p:grpSpPr>
          <a:xfrm>
            <a:off x="2991613" y="3361337"/>
            <a:ext cx="3867808" cy="3404973"/>
            <a:chOff x="3099193" y="3361337"/>
            <a:chExt cx="3867808" cy="3404973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114EBED-90F3-FD4E-BF13-5C99A6CEAC33}"/>
                </a:ext>
              </a:extLst>
            </p:cNvPr>
            <p:cNvGrpSpPr/>
            <p:nvPr/>
          </p:nvGrpSpPr>
          <p:grpSpPr>
            <a:xfrm>
              <a:off x="3099193" y="3361337"/>
              <a:ext cx="3867808" cy="3404973"/>
              <a:chOff x="3099193" y="3361337"/>
              <a:chExt cx="3867808" cy="3404973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2BD85CB7-26D7-324B-BB52-E04E1FBE9848}"/>
                  </a:ext>
                </a:extLst>
              </p:cNvPr>
              <p:cNvGrpSpPr/>
              <p:nvPr/>
            </p:nvGrpSpPr>
            <p:grpSpPr>
              <a:xfrm>
                <a:off x="3099193" y="3361337"/>
                <a:ext cx="3867808" cy="3404973"/>
                <a:chOff x="3078428" y="2782313"/>
                <a:chExt cx="3867808" cy="3404973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FDB49D1A-F77C-4B4E-AD0F-43F0E76B8947}"/>
                    </a:ext>
                  </a:extLst>
                </p:cNvPr>
                <p:cNvGrpSpPr/>
                <p:nvPr/>
              </p:nvGrpSpPr>
              <p:grpSpPr>
                <a:xfrm>
                  <a:off x="3407393" y="2986388"/>
                  <a:ext cx="3353984" cy="3200898"/>
                  <a:chOff x="3407393" y="2986388"/>
                  <a:chExt cx="3353984" cy="3200898"/>
                </a:xfrm>
              </p:grpSpPr>
              <p:pic>
                <p:nvPicPr>
                  <p:cNvPr id="2" name="Picture 1">
                    <a:extLst>
                      <a:ext uri="{FF2B5EF4-FFF2-40B4-BE49-F238E27FC236}">
                        <a16:creationId xmlns:a16="http://schemas.microsoft.com/office/drawing/2014/main" id="{0B42811F-8A57-4E40-9566-F91FEF5BE08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3407393" y="2986388"/>
                    <a:ext cx="3353984" cy="3200898"/>
                  </a:xfrm>
                  <a:prstGeom prst="rect">
                    <a:avLst/>
                  </a:prstGeom>
                </p:spPr>
              </p:pic>
              <p:cxnSp>
                <p:nvCxnSpPr>
                  <p:cNvPr id="21" name="Straight Arrow Connector 20">
                    <a:extLst>
                      <a:ext uri="{FF2B5EF4-FFF2-40B4-BE49-F238E27FC236}">
                        <a16:creationId xmlns:a16="http://schemas.microsoft.com/office/drawing/2014/main" id="{D53D086D-4807-DA48-94FC-26572A63C3EA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230039" y="5600759"/>
                    <a:ext cx="1645920" cy="0"/>
                  </a:xfrm>
                  <a:prstGeom prst="straightConnector1">
                    <a:avLst/>
                  </a:prstGeom>
                  <a:ln w="50800"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7256DB43-9978-1048-B036-1B4DA68E5536}"/>
                      </a:ext>
                    </a:extLst>
                  </p:cNvPr>
                  <p:cNvSpPr txBox="1"/>
                  <p:nvPr/>
                </p:nvSpPr>
                <p:spPr>
                  <a:xfrm>
                    <a:off x="4727805" y="5299377"/>
                    <a:ext cx="1148153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solidFill>
                          <a:srgbClr val="0070C0"/>
                        </a:solidFill>
                      </a:rPr>
                      <a:t>e</a:t>
                    </a:r>
                    <a:r>
                      <a:rPr lang="en-US" sz="1600" baseline="30000" dirty="0">
                        <a:solidFill>
                          <a:srgbClr val="0070C0"/>
                        </a:solidFill>
                      </a:rPr>
                      <a:t>-</a:t>
                    </a:r>
                    <a:r>
                      <a:rPr lang="en-US" sz="1600" dirty="0">
                        <a:solidFill>
                          <a:srgbClr val="0070C0"/>
                        </a:solidFill>
                      </a:rPr>
                      <a:t> beam</a:t>
                    </a:r>
                  </a:p>
                </p:txBody>
              </p: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EBB21905-60BF-F840-AB58-7C5454258E6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077752" y="3252998"/>
                    <a:ext cx="380326" cy="0"/>
                  </a:xfrm>
                  <a:prstGeom prst="straightConnector1">
                    <a:avLst/>
                  </a:prstGeom>
                  <a:ln w="28575">
                    <a:solidFill>
                      <a:srgbClr val="7030A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54D34A1C-44AF-D14D-931B-832D2C71F9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126938" y="3712895"/>
                    <a:ext cx="913052" cy="0"/>
                  </a:xfrm>
                  <a:prstGeom prst="straightConnector1">
                    <a:avLst/>
                  </a:prstGeom>
                  <a:ln w="28575">
                    <a:solidFill>
                      <a:srgbClr val="7030A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45F730BF-841E-5043-8A26-1BA111DE9D0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25890" y="5695486"/>
                    <a:ext cx="112240" cy="0"/>
                  </a:xfrm>
                  <a:prstGeom prst="straightConnector1">
                    <a:avLst/>
                  </a:prstGeom>
                  <a:ln w="28575">
                    <a:solidFill>
                      <a:srgbClr val="7030A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Arrow Connector 29">
                    <a:extLst>
                      <a:ext uri="{FF2B5EF4-FFF2-40B4-BE49-F238E27FC236}">
                        <a16:creationId xmlns:a16="http://schemas.microsoft.com/office/drawing/2014/main" id="{96CBD96D-9920-A54F-BCBF-654B642864A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25890" y="3712895"/>
                    <a:ext cx="0" cy="1993741"/>
                  </a:xfrm>
                  <a:prstGeom prst="straightConnector1">
                    <a:avLst/>
                  </a:prstGeom>
                  <a:ln w="25400">
                    <a:solidFill>
                      <a:srgbClr val="7030A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04D381CB-B2D2-F84F-B1BD-4827A77A51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54111" y="5604805"/>
                    <a:ext cx="155698" cy="0"/>
                  </a:xfrm>
                  <a:prstGeom prst="straightConnector1">
                    <a:avLst/>
                  </a:prstGeom>
                  <a:ln w="28575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Arrow Connector 36">
                    <a:extLst>
                      <a:ext uri="{FF2B5EF4-FFF2-40B4-BE49-F238E27FC236}">
                        <a16:creationId xmlns:a16="http://schemas.microsoft.com/office/drawing/2014/main" id="{0613DB06-CC25-544D-A9A0-BBA4A3DB92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54111" y="3754704"/>
                    <a:ext cx="0" cy="1862997"/>
                  </a:xfrm>
                  <a:prstGeom prst="straightConnector1">
                    <a:avLst/>
                  </a:prstGeom>
                  <a:ln w="28575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Arrow Connector 41">
                    <a:extLst>
                      <a:ext uri="{FF2B5EF4-FFF2-40B4-BE49-F238E27FC236}">
                        <a16:creationId xmlns:a16="http://schemas.microsoft.com/office/drawing/2014/main" id="{3FFB8AAC-6689-D145-BECA-A7940166C5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054111" y="3754704"/>
                    <a:ext cx="1828124" cy="0"/>
                  </a:xfrm>
                  <a:prstGeom prst="straightConnector1">
                    <a:avLst/>
                  </a:prstGeom>
                  <a:ln w="28575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Arrow Connector 47">
                    <a:extLst>
                      <a:ext uri="{FF2B5EF4-FFF2-40B4-BE49-F238E27FC236}">
                        <a16:creationId xmlns:a16="http://schemas.microsoft.com/office/drawing/2014/main" id="{B9E6FD6E-540C-F44C-B879-F27EAE6228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052128" y="3273228"/>
                    <a:ext cx="0" cy="439667"/>
                  </a:xfrm>
                  <a:prstGeom prst="straightConnector1">
                    <a:avLst/>
                  </a:prstGeom>
                  <a:ln w="28575">
                    <a:solidFill>
                      <a:srgbClr val="7030A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419083F6-56B8-E74E-B639-E21C6FFC6DF8}"/>
                    </a:ext>
                  </a:extLst>
                </p:cNvPr>
                <p:cNvSpPr txBox="1"/>
                <p:nvPr/>
              </p:nvSpPr>
              <p:spPr>
                <a:xfrm>
                  <a:off x="3078428" y="4345652"/>
                  <a:ext cx="89312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/>
                    <a:t>RGB LED Ring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639DD4FE-8934-5941-A1E0-A46F7A1E30E0}"/>
                    </a:ext>
                  </a:extLst>
                </p:cNvPr>
                <p:cNvSpPr txBox="1"/>
                <p:nvPr/>
              </p:nvSpPr>
              <p:spPr>
                <a:xfrm>
                  <a:off x="6053112" y="3755827"/>
                  <a:ext cx="89312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/>
                    <a:t>GigE Camera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F6A868F2-BB8A-894B-9848-266D7357F0B9}"/>
                    </a:ext>
                  </a:extLst>
                </p:cNvPr>
                <p:cNvSpPr txBox="1"/>
                <p:nvPr/>
              </p:nvSpPr>
              <p:spPr>
                <a:xfrm>
                  <a:off x="5458078" y="3198820"/>
                  <a:ext cx="89312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/>
                    <a:t>P-Iris </a:t>
                  </a:r>
                </a:p>
                <a:p>
                  <a:pPr algn="ctr"/>
                  <a:r>
                    <a:rPr lang="en-US" sz="1000" dirty="0"/>
                    <a:t>Lens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9F880E37-E7B9-4944-A6C6-399373756144}"/>
                    </a:ext>
                  </a:extLst>
                </p:cNvPr>
                <p:cNvSpPr txBox="1"/>
                <p:nvPr/>
              </p:nvSpPr>
              <p:spPr>
                <a:xfrm>
                  <a:off x="4982834" y="2782313"/>
                  <a:ext cx="89312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/>
                    <a:t>450nm Laser</a:t>
                  </a:r>
                </a:p>
              </p:txBody>
            </p:sp>
          </p:grp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BCC536E-826D-5D4A-AA54-D2150E848E7E}"/>
                  </a:ext>
                </a:extLst>
              </p:cNvPr>
              <p:cNvSpPr txBox="1"/>
              <p:nvPr/>
            </p:nvSpPr>
            <p:spPr>
              <a:xfrm rot="2663068">
                <a:off x="3453873" y="6181332"/>
                <a:ext cx="8931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Copper Mirror</a:t>
                </a:r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200B980-54E2-4449-BD22-C6EC90E7C111}"/>
                </a:ext>
              </a:extLst>
            </p:cNvPr>
            <p:cNvSpPr txBox="1"/>
            <p:nvPr/>
          </p:nvSpPr>
          <p:spPr>
            <a:xfrm>
              <a:off x="4382029" y="5353429"/>
              <a:ext cx="142680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Pneumatically actuated </a:t>
              </a:r>
            </a:p>
            <a:p>
              <a:pPr algn="ctr"/>
              <a:r>
                <a:rPr lang="en-US" sz="1000" dirty="0"/>
                <a:t>horizontally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A1B9164-7CE6-4A46-90A2-813321F1A3FE}"/>
              </a:ext>
            </a:extLst>
          </p:cNvPr>
          <p:cNvGrpSpPr/>
          <p:nvPr/>
        </p:nvGrpSpPr>
        <p:grpSpPr>
          <a:xfrm>
            <a:off x="3467288" y="3104277"/>
            <a:ext cx="1646536" cy="895349"/>
            <a:chOff x="5092060" y="3212749"/>
            <a:chExt cx="1646536" cy="895349"/>
          </a:xfrm>
        </p:grpSpPr>
        <p:pic>
          <p:nvPicPr>
            <p:cNvPr id="6" name="Picture 5" descr="dichroic beam splitter.png">
              <a:extLst>
                <a:ext uri="{FF2B5EF4-FFF2-40B4-BE49-F238E27FC236}">
                  <a16:creationId xmlns:a16="http://schemas.microsoft.com/office/drawing/2014/main" id="{209B7212-DE7E-4645-B270-8EE03B6327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92060" y="3212749"/>
              <a:ext cx="936046" cy="89534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CD59D2D-F1AE-7A4D-A0E9-E3034056E6AC}"/>
                </a:ext>
              </a:extLst>
            </p:cNvPr>
            <p:cNvSpPr txBox="1"/>
            <p:nvPr/>
          </p:nvSpPr>
          <p:spPr>
            <a:xfrm>
              <a:off x="5845472" y="3492956"/>
              <a:ext cx="89312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Dichroic Beam Splitter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85C84B90-91D2-2C40-A830-A1A1C6BD02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9196" y="2476904"/>
            <a:ext cx="2412378" cy="185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00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6FD553-1C77-C74F-8741-1F726EF1DE39}"/>
              </a:ext>
            </a:extLst>
          </p:cNvPr>
          <p:cNvSpPr txBox="1">
            <a:spLocks/>
          </p:cNvSpPr>
          <p:nvPr/>
        </p:nvSpPr>
        <p:spPr>
          <a:xfrm>
            <a:off x="174644" y="837964"/>
            <a:ext cx="6214128" cy="22048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Measured “contrast” or Modulation Transfer Function (MTF) with standard resolution target.</a:t>
            </a:r>
          </a:p>
          <a:p>
            <a:r>
              <a:rPr lang="en-US" sz="1600" dirty="0"/>
              <a:t>MTF simulator uses pattern dimensions to find FWHM resolution corresponding to measured MTF</a:t>
            </a:r>
          </a:p>
          <a:p>
            <a:r>
              <a:rPr lang="en-US" sz="1600" dirty="0"/>
              <a:t>MTF = 27% on 49.5μm target</a:t>
            </a:r>
          </a:p>
          <a:p>
            <a:pPr lvl="1"/>
            <a:r>
              <a:rPr lang="en-US" sz="1600" dirty="0"/>
              <a:t>Resolution =&gt; 66%</a:t>
            </a:r>
            <a:r>
              <a:rPr lang="en-US" sz="1600" baseline="-25000" dirty="0"/>
              <a:t>FWHM</a:t>
            </a:r>
            <a:r>
              <a:rPr lang="en-US" sz="1600" dirty="0"/>
              <a:t> (&gt;100μm Required)</a:t>
            </a:r>
            <a:endParaRPr lang="en-US" sz="1600" baseline="-25000" dirty="0"/>
          </a:p>
          <a:p>
            <a:r>
              <a:rPr lang="en-US" sz="1600" dirty="0"/>
              <a:t>YAG resolution limit due to secondary emissions was found by others [9] to be 30μm in 100μm YAG @ 1.5 – 2 MeV</a:t>
            </a:r>
          </a:p>
          <a:p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D088B6-8A3D-714A-AC22-158C114F2201}"/>
              </a:ext>
            </a:extLst>
          </p:cNvPr>
          <p:cNvSpPr txBox="1">
            <a:spLocks/>
          </p:cNvSpPr>
          <p:nvPr/>
        </p:nvSpPr>
        <p:spPr>
          <a:xfrm>
            <a:off x="174644" y="155774"/>
            <a:ext cx="6446645" cy="60134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err="1"/>
              <a:t>YAG:Ce</a:t>
            </a:r>
            <a:r>
              <a:rPr lang="en-US" sz="3200" dirty="0"/>
              <a:t> Screen Resolution Tests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218D06D-E7CE-9047-8CCF-5EA11FCAF3AD}"/>
              </a:ext>
            </a:extLst>
          </p:cNvPr>
          <p:cNvGrpSpPr/>
          <p:nvPr/>
        </p:nvGrpSpPr>
        <p:grpSpPr>
          <a:xfrm>
            <a:off x="6621289" y="538643"/>
            <a:ext cx="2441184" cy="2682987"/>
            <a:chOff x="6621289" y="807583"/>
            <a:chExt cx="2441184" cy="268298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0000000-0008-0000-0000-0000050000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0993" t="27869" r="29936" b="44666"/>
            <a:stretch/>
          </p:blipFill>
          <p:spPr>
            <a:xfrm rot="5400000">
              <a:off x="6705410" y="723462"/>
              <a:ext cx="2235198" cy="240344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25CFCE9-4BDD-714E-8ED4-CB6E7ABF56D1}"/>
                </a:ext>
              </a:extLst>
            </p:cNvPr>
            <p:cNvSpPr txBox="1"/>
            <p:nvPr/>
          </p:nvSpPr>
          <p:spPr>
            <a:xfrm>
              <a:off x="6621289" y="3028905"/>
              <a:ext cx="2441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USAF 1951 Target with line through Group 2 Elements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CED89F-FB79-4347-87A7-60969FB90BE1}"/>
              </a:ext>
            </a:extLst>
          </p:cNvPr>
          <p:cNvGrpSpPr/>
          <p:nvPr/>
        </p:nvGrpSpPr>
        <p:grpSpPr>
          <a:xfrm>
            <a:off x="4572000" y="3315401"/>
            <a:ext cx="4356100" cy="2776744"/>
            <a:chOff x="4787900" y="4005071"/>
            <a:chExt cx="4356100" cy="277674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6E418A3-C5B3-F04F-8F90-78C4E246367C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787900" y="4005071"/>
              <a:ext cx="4356100" cy="231507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4DD85B3-22B8-FB4F-ACDE-5D1B350951E3}"/>
                </a:ext>
              </a:extLst>
            </p:cNvPr>
            <p:cNvSpPr txBox="1"/>
            <p:nvPr/>
          </p:nvSpPr>
          <p:spPr>
            <a:xfrm>
              <a:off x="4787900" y="6320150"/>
              <a:ext cx="42557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Line profile through Group 2 Elements</a:t>
              </a:r>
            </a:p>
            <a:p>
              <a:pPr algn="ctr"/>
              <a:r>
                <a:rPr lang="en-US" sz="1200" dirty="0"/>
                <a:t>49.5um (10.1 line-pairs/mm) in Group 2-Element 3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04D45DC-93E0-FC4B-AA96-C25CDF2796B5}"/>
              </a:ext>
            </a:extLst>
          </p:cNvPr>
          <p:cNvGrpSpPr/>
          <p:nvPr/>
        </p:nvGrpSpPr>
        <p:grpSpPr>
          <a:xfrm>
            <a:off x="208863" y="3288865"/>
            <a:ext cx="4006850" cy="2829580"/>
            <a:chOff x="680651" y="4005071"/>
            <a:chExt cx="4006850" cy="282958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C587AC1-BEE7-BE47-AA12-EC704E072B68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680651" y="4005071"/>
              <a:ext cx="4006850" cy="236791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DBB4F0-9116-414B-A237-B0BDD2BC23E4}"/>
                </a:ext>
              </a:extLst>
            </p:cNvPr>
            <p:cNvSpPr txBox="1"/>
            <p:nvPr/>
          </p:nvSpPr>
          <p:spPr>
            <a:xfrm>
              <a:off x="1152438" y="6372986"/>
              <a:ext cx="3063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Modulation Transfer Function simulator from resolution of pattern line widths. </a:t>
              </a:r>
            </a:p>
          </p:txBody>
        </p:sp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7D9C48D-0CF6-460F-837F-E42DFC0EB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11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36A5BF-A346-F046-8F92-71A5F3D319CA}"/>
              </a:ext>
            </a:extLst>
          </p:cNvPr>
          <p:cNvSpPr txBox="1"/>
          <p:nvPr/>
        </p:nvSpPr>
        <p:spPr>
          <a:xfrm>
            <a:off x="1482457" y="6302277"/>
            <a:ext cx="30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Resolution simulation from MTF </a:t>
            </a:r>
          </a:p>
          <a:p>
            <a:pPr algn="ctr"/>
            <a:r>
              <a:rPr lang="en-US" sz="1200" i="1" dirty="0"/>
              <a:t>courtesy of Peter </a:t>
            </a:r>
            <a:r>
              <a:rPr lang="en-US" sz="1200" i="1" dirty="0" err="1"/>
              <a:t>Thieberger</a:t>
            </a:r>
            <a:r>
              <a:rPr lang="en-US" sz="1200" i="1" dirty="0"/>
              <a:t>, BNL</a:t>
            </a:r>
          </a:p>
        </p:txBody>
      </p:sp>
    </p:spTree>
    <p:extLst>
      <p:ext uri="{BB962C8B-B14F-4D97-AF65-F5344CB8AC3E}">
        <p14:creationId xmlns:p14="http://schemas.microsoft.com/office/powerpoint/2010/main" val="2195281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20D2DD-7D98-3440-A8B3-02A86182D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834163-A222-0C46-9910-DFBBEAE0F517}"/>
              </a:ext>
            </a:extLst>
          </p:cNvPr>
          <p:cNvSpPr txBox="1">
            <a:spLocks/>
          </p:cNvSpPr>
          <p:nvPr/>
        </p:nvSpPr>
        <p:spPr>
          <a:xfrm>
            <a:off x="481851" y="1232665"/>
            <a:ext cx="6076603" cy="111573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YAG resolution limit due to secondary emissions was found by others [9] to be 30μm in 100μm thick YAG @ 1.5 – 2 MeV</a:t>
            </a:r>
          </a:p>
          <a:p>
            <a:pPr lvl="1"/>
            <a:r>
              <a:rPr lang="en-US" sz="1200" dirty="0"/>
              <a:t>From a study of electron energy dependence of fluorescence in electron microscopes (1996)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E6E0241-43FC-F04C-8284-2C7C24FC3BC8}"/>
              </a:ext>
            </a:extLst>
          </p:cNvPr>
          <p:cNvSpPr txBox="1">
            <a:spLocks/>
          </p:cNvSpPr>
          <p:nvPr/>
        </p:nvSpPr>
        <p:spPr>
          <a:xfrm>
            <a:off x="359839" y="348636"/>
            <a:ext cx="8170703" cy="6013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err="1"/>
              <a:t>YAG:Ce</a:t>
            </a:r>
            <a:r>
              <a:rPr lang="en-US" sz="3200" dirty="0"/>
              <a:t> Screen Resolution Limit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430413-B94D-1842-B503-214463B5C4D9}"/>
              </a:ext>
            </a:extLst>
          </p:cNvPr>
          <p:cNvSpPr txBox="1"/>
          <p:nvPr/>
        </p:nvSpPr>
        <p:spPr>
          <a:xfrm>
            <a:off x="3324836" y="5632741"/>
            <a:ext cx="249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Reference data [9] courtesy of Vladimir Litvinenko, BNL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D6DFA4A-A9BF-054B-94B8-AF1F03DC1B7B}"/>
              </a:ext>
            </a:extLst>
          </p:cNvPr>
          <p:cNvGrpSpPr/>
          <p:nvPr/>
        </p:nvGrpSpPr>
        <p:grpSpPr>
          <a:xfrm>
            <a:off x="359839" y="2861914"/>
            <a:ext cx="2742782" cy="2691832"/>
            <a:chOff x="481852" y="3227667"/>
            <a:chExt cx="2742782" cy="269183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6CD55DB-AE78-374B-A424-4EEA3E023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1852" y="3227667"/>
              <a:ext cx="2742782" cy="2691832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720CADE-8A86-A34F-9DA8-9ED001EDD057}"/>
                </a:ext>
              </a:extLst>
            </p:cNvPr>
            <p:cNvCxnSpPr/>
            <p:nvPr/>
          </p:nvCxnSpPr>
          <p:spPr>
            <a:xfrm flipV="1">
              <a:off x="2044262" y="5023945"/>
              <a:ext cx="0" cy="59383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A6E684D-02F8-444B-AD42-E893F6000CE7}"/>
                </a:ext>
              </a:extLst>
            </p:cNvPr>
            <p:cNvCxnSpPr>
              <a:cxnSpLocks/>
            </p:cNvCxnSpPr>
            <p:nvPr/>
          </p:nvCxnSpPr>
          <p:spPr>
            <a:xfrm>
              <a:off x="745220" y="5249918"/>
              <a:ext cx="145144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466A90E-84F6-B148-9628-E25F9A9EC2DB}"/>
              </a:ext>
            </a:extLst>
          </p:cNvPr>
          <p:cNvGrpSpPr/>
          <p:nvPr/>
        </p:nvGrpSpPr>
        <p:grpSpPr>
          <a:xfrm>
            <a:off x="3249868" y="2861914"/>
            <a:ext cx="2833881" cy="2691832"/>
            <a:chOff x="3371881" y="3227667"/>
            <a:chExt cx="2833881" cy="269183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2044A5F-56EC-704C-A050-F1D3D40C9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71881" y="3227667"/>
              <a:ext cx="2833881" cy="2691832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8BBA79-C90B-FA48-8AC4-0182C9ACF3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8883" y="5144814"/>
              <a:ext cx="0" cy="40202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C87D9E-0084-0B4F-B5BF-46E41C83A179}"/>
                </a:ext>
              </a:extLst>
            </p:cNvPr>
            <p:cNvCxnSpPr>
              <a:cxnSpLocks/>
            </p:cNvCxnSpPr>
            <p:nvPr/>
          </p:nvCxnSpPr>
          <p:spPr>
            <a:xfrm>
              <a:off x="3794234" y="5299843"/>
              <a:ext cx="474787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3409EA9-C505-1548-99EC-BA7DF0BFACA7}"/>
              </a:ext>
            </a:extLst>
          </p:cNvPr>
          <p:cNvGrpSpPr/>
          <p:nvPr/>
        </p:nvGrpSpPr>
        <p:grpSpPr>
          <a:xfrm>
            <a:off x="6054255" y="2861914"/>
            <a:ext cx="2819301" cy="2691832"/>
            <a:chOff x="6176268" y="3227667"/>
            <a:chExt cx="2819301" cy="269183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6D21FEE-E4D9-F74A-9036-073296DD80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76268" y="3227667"/>
              <a:ext cx="2819301" cy="2691832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9B784F4-52B7-8E4E-BEE8-7D654A0DD7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03930" y="5215758"/>
              <a:ext cx="0" cy="40202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60D6ABD-4E1D-AD47-A2D2-680880C1E0A7}"/>
                </a:ext>
              </a:extLst>
            </p:cNvPr>
            <p:cNvCxnSpPr>
              <a:cxnSpLocks/>
            </p:cNvCxnSpPr>
            <p:nvPr/>
          </p:nvCxnSpPr>
          <p:spPr>
            <a:xfrm>
              <a:off x="6558455" y="5344511"/>
              <a:ext cx="136291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0751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614" y="195010"/>
            <a:ext cx="8328991" cy="1325563"/>
          </a:xfrm>
        </p:spPr>
        <p:txBody>
          <a:bodyPr/>
          <a:lstStyle/>
          <a:p>
            <a:r>
              <a:rPr lang="en-US" sz="3200" dirty="0"/>
              <a:t>YAG Damage Incident</a:t>
            </a:r>
            <a:br>
              <a:rPr lang="en-US" dirty="0"/>
            </a:br>
            <a:r>
              <a:rPr lang="en-US" dirty="0"/>
              <a:t>  </a:t>
            </a:r>
            <a:r>
              <a:rPr lang="en-US" sz="3200" dirty="0"/>
              <a:t>- </a:t>
            </a:r>
            <a:r>
              <a:rPr lang="en-US" sz="2400" dirty="0"/>
              <a:t>Electron Lens Test Bench 2012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0884" y="1305646"/>
            <a:ext cx="8763489" cy="2863308"/>
          </a:xfrm>
        </p:spPr>
        <p:txBody>
          <a:bodyPr/>
          <a:lstStyle/>
          <a:p>
            <a:pPr lvl="1"/>
            <a:r>
              <a:rPr lang="en-US" sz="1800" dirty="0"/>
              <a:t>3 shots of 80μs pulse of 400~500mA beam, 5keV electron beam</a:t>
            </a:r>
          </a:p>
          <a:p>
            <a:pPr lvl="1"/>
            <a:r>
              <a:rPr lang="en-US" sz="1800" dirty="0"/>
              <a:t>Carbon coated YAG crystal</a:t>
            </a:r>
          </a:p>
          <a:p>
            <a:pPr lvl="1"/>
            <a:r>
              <a:rPr lang="en-US" sz="1800" dirty="0"/>
              <a:t>Result :</a:t>
            </a:r>
          </a:p>
          <a:p>
            <a:pPr lvl="2"/>
            <a:r>
              <a:rPr lang="en-US" sz="1800" dirty="0" err="1">
                <a:latin typeface="Wingdings"/>
                <a:ea typeface="Wingdings"/>
                <a:cs typeface="Wingdings"/>
              </a:rPr>
              <a:t></a:t>
            </a:r>
            <a:r>
              <a:rPr lang="en-US" sz="1800" dirty="0"/>
              <a:t> Thermal damage to the crystal</a:t>
            </a:r>
          </a:p>
          <a:p>
            <a:pPr lvl="2"/>
            <a:r>
              <a:rPr lang="en-US" sz="1800" dirty="0"/>
              <a:t>Partially still fluorescent during bench inspection</a:t>
            </a:r>
          </a:p>
          <a:p>
            <a:pPr lvl="2"/>
            <a:r>
              <a:rPr lang="en-US" sz="1800" dirty="0"/>
              <a:t>Color photo from Blue LED shows blue reflecting area (damaged) and yellow fluorescent area</a:t>
            </a:r>
          </a:p>
          <a:p>
            <a:pPr lvl="2"/>
            <a:r>
              <a:rPr lang="en-US" sz="1800" dirty="0"/>
              <a:t>aluminum holder shielded 5mm ring around crystal</a:t>
            </a:r>
          </a:p>
          <a:p>
            <a:pPr lvl="2"/>
            <a:endParaRPr lang="en-US" sz="2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4415692"/>
            <a:ext cx="9144000" cy="1854799"/>
            <a:chOff x="0" y="3197090"/>
            <a:chExt cx="14931044" cy="3073401"/>
          </a:xfrm>
        </p:grpSpPr>
        <p:pic>
          <p:nvPicPr>
            <p:cNvPr id="4" name="Picture 3" descr="damaged Al YAG cropped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197091"/>
              <a:ext cx="3727450" cy="3013209"/>
            </a:xfrm>
            <a:prstGeom prst="rect">
              <a:avLst/>
            </a:prstGeom>
          </p:spPr>
        </p:pic>
        <p:pic>
          <p:nvPicPr>
            <p:cNvPr id="6" name="Picture 5" descr="damaged YAG1 in vacuum B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61334" y="3197090"/>
              <a:ext cx="4042260" cy="3013209"/>
            </a:xfrm>
            <a:prstGeom prst="rect">
              <a:avLst/>
            </a:prstGeom>
          </p:spPr>
        </p:pic>
        <p:pic>
          <p:nvPicPr>
            <p:cNvPr id="8" name="Picture 7" descr="red partial beam on damaged2' YAG circl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27450" y="3197091"/>
              <a:ext cx="3433884" cy="3013209"/>
            </a:xfrm>
            <a:prstGeom prst="rect">
              <a:avLst/>
            </a:prstGeom>
          </p:spPr>
        </p:pic>
        <p:pic>
          <p:nvPicPr>
            <p:cNvPr id="11" name="Picture 10" descr="YAG damaged blue filtered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203594" y="3197091"/>
              <a:ext cx="3727450" cy="3073400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82094" y="3954027"/>
            <a:ext cx="2102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Damaged YAG removed from aluminum holder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07442" y="3954028"/>
            <a:ext cx="2078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Part of YAG still sensitive to beam – dead lower center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38110" y="3954028"/>
            <a:ext cx="2078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Photo of damaged YAG in vacuum – white illumination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58943" y="3954027"/>
            <a:ext cx="2078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455nm illuminated YAG after removal</a:t>
            </a:r>
          </a:p>
        </p:txBody>
      </p:sp>
      <p:cxnSp>
        <p:nvCxnSpPr>
          <p:cNvPr id="18" name="Straight Arrow Connector 17"/>
          <p:cNvCxnSpPr>
            <a:cxnSpLocks/>
          </p:cNvCxnSpPr>
          <p:nvPr/>
        </p:nvCxnSpPr>
        <p:spPr bwMode="auto">
          <a:xfrm>
            <a:off x="6817039" y="3321920"/>
            <a:ext cx="421963" cy="10937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37948A-8613-4C1D-879A-312F7A0B7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13</a:t>
            </a:fld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117E494-25D0-224E-A2AE-287FBB803485}"/>
              </a:ext>
            </a:extLst>
          </p:cNvPr>
          <p:cNvCxnSpPr>
            <a:cxnSpLocks/>
            <a:stCxn id="19" idx="2"/>
          </p:cNvCxnSpPr>
          <p:nvPr/>
        </p:nvCxnSpPr>
        <p:spPr bwMode="auto">
          <a:xfrm flipH="1">
            <a:off x="8382001" y="3707288"/>
            <a:ext cx="206956" cy="11454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62DB373-9F7D-3749-B6FF-34FB385A4F6B}"/>
              </a:ext>
            </a:extLst>
          </p:cNvPr>
          <p:cNvSpPr txBox="1"/>
          <p:nvPr/>
        </p:nvSpPr>
        <p:spPr>
          <a:xfrm>
            <a:off x="8033914" y="3060957"/>
            <a:ext cx="1110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Undamaged area masked by holder</a:t>
            </a:r>
          </a:p>
        </p:txBody>
      </p:sp>
    </p:spTree>
    <p:extLst>
      <p:ext uri="{BB962C8B-B14F-4D97-AF65-F5344CB8AC3E}">
        <p14:creationId xmlns:p14="http://schemas.microsoft.com/office/powerpoint/2010/main" val="2936769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YAG Damage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918" y="669360"/>
            <a:ext cx="5025694" cy="2453160"/>
          </a:xfrm>
        </p:spPr>
        <p:txBody>
          <a:bodyPr>
            <a:normAutofit lnSpcReduction="10000"/>
          </a:bodyPr>
          <a:lstStyle/>
          <a:p>
            <a:pPr lvl="1">
              <a:spcBef>
                <a:spcPts val="800"/>
              </a:spcBef>
            </a:pPr>
            <a:endParaRPr lang="en-US" dirty="0"/>
          </a:p>
          <a:p>
            <a:pPr lvl="1">
              <a:spcBef>
                <a:spcPts val="800"/>
              </a:spcBef>
            </a:pPr>
            <a:r>
              <a:rPr lang="en-US" sz="1800" dirty="0"/>
              <a:t>Beam struck carbon coated side </a:t>
            </a:r>
            <a:r>
              <a:rPr lang="en-US" sz="1800" dirty="0">
                <a:highlight>
                  <a:srgbClr val="FFFF00"/>
                </a:highlight>
              </a:rPr>
              <a:t>but damaged the back side</a:t>
            </a:r>
            <a:r>
              <a:rPr lang="en-US" sz="1800" dirty="0"/>
              <a:t>.</a:t>
            </a:r>
          </a:p>
          <a:p>
            <a:pPr lvl="1">
              <a:spcBef>
                <a:spcPts val="800"/>
              </a:spcBef>
            </a:pPr>
            <a:r>
              <a:rPr lang="en-US" sz="1800" dirty="0"/>
              <a:t>Color: white opaque</a:t>
            </a:r>
          </a:p>
          <a:p>
            <a:pPr lvl="1">
              <a:spcBef>
                <a:spcPts val="800"/>
              </a:spcBef>
            </a:pPr>
            <a:r>
              <a:rPr lang="en-US" sz="1800" dirty="0"/>
              <a:t>Surface: still smooth</a:t>
            </a:r>
          </a:p>
          <a:p>
            <a:pPr lvl="1">
              <a:spcBef>
                <a:spcPts val="800"/>
              </a:spcBef>
            </a:pPr>
            <a:r>
              <a:rPr lang="en-US" sz="1800" dirty="0"/>
              <a:t>Micro damage points seen under microscope</a:t>
            </a:r>
          </a:p>
          <a:p>
            <a:pPr lvl="1">
              <a:spcBef>
                <a:spcPts val="800"/>
              </a:spcBef>
            </a:pPr>
            <a:r>
              <a:rPr lang="en-US" sz="1800" dirty="0"/>
              <a:t>Metal evaporated on nearby insulators</a:t>
            </a:r>
          </a:p>
        </p:txBody>
      </p:sp>
      <p:pic>
        <p:nvPicPr>
          <p:cNvPr id="4" name="Picture 3" descr="damaged Al YAG in holder.JPG"/>
          <p:cNvPicPr>
            <a:picLocks noChangeAspect="1"/>
          </p:cNvPicPr>
          <p:nvPr/>
        </p:nvPicPr>
        <p:blipFill rotWithShape="1">
          <a:blip r:embed="rId2"/>
          <a:srcRect l="14770"/>
          <a:stretch/>
        </p:blipFill>
        <p:spPr>
          <a:xfrm>
            <a:off x="3607934" y="3728826"/>
            <a:ext cx="2543810" cy="2238492"/>
          </a:xfrm>
          <a:prstGeom prst="rect">
            <a:avLst/>
          </a:prstGeom>
        </p:spPr>
      </p:pic>
      <p:pic>
        <p:nvPicPr>
          <p:cNvPr id="7" name="Picture 6" descr="YAG damage @1000u inlay 100u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912" y="1471437"/>
            <a:ext cx="2634063" cy="1976233"/>
          </a:xfrm>
          <a:prstGeom prst="rect">
            <a:avLst/>
          </a:prstGeom>
        </p:spPr>
      </p:pic>
      <p:pic>
        <p:nvPicPr>
          <p:cNvPr id="8" name="Picture 7" descr="damaged YAG2.JPG"/>
          <p:cNvPicPr>
            <a:picLocks noChangeAspect="1"/>
          </p:cNvPicPr>
          <p:nvPr/>
        </p:nvPicPr>
        <p:blipFill rotWithShape="1">
          <a:blip r:embed="rId4"/>
          <a:srcRect l="16434" t="14176" r="11071" b="15086"/>
          <a:stretch/>
        </p:blipFill>
        <p:spPr>
          <a:xfrm>
            <a:off x="6705570" y="46301"/>
            <a:ext cx="2017060" cy="14761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26295" y="5912318"/>
            <a:ext cx="2102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Damaged YAG in aluminum holder (</a:t>
            </a:r>
            <a:r>
              <a:rPr lang="en-US" sz="1200" b="1" dirty="0">
                <a:solidFill>
                  <a:srgbClr val="FF0000"/>
                </a:solidFill>
              </a:rPr>
              <a:t>downstream side</a:t>
            </a:r>
            <a:r>
              <a:rPr lang="en-US" sz="1200" dirty="0"/>
              <a:t>)</a:t>
            </a:r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 bwMode="auto">
          <a:xfrm>
            <a:off x="4572000" y="2366682"/>
            <a:ext cx="2487706" cy="4956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cxnSpLocks/>
          </p:cNvCxnSpPr>
          <p:nvPr/>
        </p:nvCxnSpPr>
        <p:spPr bwMode="auto">
          <a:xfrm flipV="1">
            <a:off x="3328940" y="669360"/>
            <a:ext cx="4040048" cy="11091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B9263F-EA15-4CF6-B237-BA324E656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14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0EB8C4F-514C-5D41-8BBC-8041F7A799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93" y="3492302"/>
            <a:ext cx="3357945" cy="247501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420FB3A-E57A-0B4B-8CD7-25E6CA88E6B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788097" y="4811369"/>
            <a:ext cx="1734207" cy="9036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C3ACF52-48A3-B942-B34E-CB07C8D36D52}"/>
              </a:ext>
            </a:extLst>
          </p:cNvPr>
          <p:cNvCxnSpPr>
            <a:cxnSpLocks/>
          </p:cNvCxnSpPr>
          <p:nvPr/>
        </p:nvCxnSpPr>
        <p:spPr bwMode="auto">
          <a:xfrm flipH="1">
            <a:off x="2097741" y="3029581"/>
            <a:ext cx="376519" cy="10448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9FEB09DD-76E1-F142-A858-705AA270D9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3140" y="3734085"/>
            <a:ext cx="2695421" cy="199145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530116F-13AD-EF42-A4EE-5558E430468C}"/>
              </a:ext>
            </a:extLst>
          </p:cNvPr>
          <p:cNvSpPr txBox="1"/>
          <p:nvPr/>
        </p:nvSpPr>
        <p:spPr>
          <a:xfrm>
            <a:off x="6641463" y="5709927"/>
            <a:ext cx="2102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Showing carbon coated side </a:t>
            </a:r>
            <a:r>
              <a:rPr lang="en-US" sz="1200" b="1" dirty="0">
                <a:solidFill>
                  <a:srgbClr val="FF0000"/>
                </a:solidFill>
              </a:rPr>
              <a:t>hit by the beam</a:t>
            </a:r>
            <a:r>
              <a:rPr lang="en-US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8026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8" y="128463"/>
            <a:ext cx="8328991" cy="673364"/>
          </a:xfrm>
        </p:spPr>
        <p:txBody>
          <a:bodyPr/>
          <a:lstStyle/>
          <a:p>
            <a:r>
              <a:rPr lang="en-US" dirty="0"/>
              <a:t>Destructive YAG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5360" y="917188"/>
            <a:ext cx="6563736" cy="1772057"/>
          </a:xfrm>
        </p:spPr>
        <p:txBody>
          <a:bodyPr>
            <a:normAutofit fontScale="92500"/>
          </a:bodyPr>
          <a:lstStyle/>
          <a:p>
            <a:pPr lvl="1">
              <a:spcBef>
                <a:spcPts val="800"/>
              </a:spcBef>
            </a:pPr>
            <a:r>
              <a:rPr lang="en-US" sz="1800" dirty="0"/>
              <a:t>Before replacing YAG, the damaging beam pulses were repeated &amp; documented </a:t>
            </a:r>
          </a:p>
          <a:p>
            <a:pPr lvl="2">
              <a:spcBef>
                <a:spcPts val="800"/>
              </a:spcBef>
            </a:pPr>
            <a:r>
              <a:rPr lang="en-US" sz="1600" dirty="0"/>
              <a:t>660mA pulses, 80μs long, 1Hz repetition rate</a:t>
            </a:r>
          </a:p>
          <a:p>
            <a:pPr lvl="2">
              <a:spcBef>
                <a:spcPts val="800"/>
              </a:spcBef>
            </a:pPr>
            <a:r>
              <a:rPr lang="en-US" sz="1600" dirty="0"/>
              <a:t>YAG heated so much that deflection was visible after each shot – without fracture</a:t>
            </a:r>
          </a:p>
          <a:p>
            <a:pPr lvl="2">
              <a:spcBef>
                <a:spcPts val="800"/>
              </a:spcBef>
            </a:pPr>
            <a:r>
              <a:rPr lang="en-US" sz="1600" dirty="0"/>
              <a:t>Couldn’t reproduce the same permanent surface damage…</a:t>
            </a:r>
          </a:p>
        </p:txBody>
      </p:sp>
      <p:pic>
        <p:nvPicPr>
          <p:cNvPr id="5" name="Picture 4" descr="reference circl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3175000"/>
            <a:ext cx="2979621" cy="2394581"/>
          </a:xfrm>
          <a:prstGeom prst="rect">
            <a:avLst/>
          </a:prstGeom>
        </p:spPr>
      </p:pic>
      <p:cxnSp>
        <p:nvCxnSpPr>
          <p:cNvPr id="9" name="Straight Arrow Connector 8"/>
          <p:cNvCxnSpPr>
            <a:cxnSpLocks/>
            <a:stCxn id="10" idx="2"/>
          </p:cNvCxnSpPr>
          <p:nvPr/>
        </p:nvCxnSpPr>
        <p:spPr bwMode="auto">
          <a:xfrm flipH="1">
            <a:off x="1326531" y="3034369"/>
            <a:ext cx="1541502" cy="7528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1816551" y="2572704"/>
            <a:ext cx="2102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Reflection of in polished surface of YAG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84421" y="5834193"/>
            <a:ext cx="5870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See this video on line at: </a:t>
            </a:r>
            <a:r>
              <a:rPr lang="en-US" sz="1200" dirty="0">
                <a:hlinkClick r:id="rId6"/>
              </a:rPr>
              <a:t>http://www.youtube.com/watch?v=TOrgEd4AAAI</a:t>
            </a:r>
            <a:endParaRPr lang="en-US" sz="1200" dirty="0"/>
          </a:p>
          <a:p>
            <a:r>
              <a:rPr lang="en-US" sz="1200" dirty="0"/>
              <a:t>   note: camera trigger was not properly synchronized and doesn’t show every shot.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B1E7A-BE01-4F12-955F-528AD5F26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15</a:t>
            </a:fld>
            <a:endParaRPr lang="en-US"/>
          </a:p>
        </p:txBody>
      </p:sp>
      <p:pic>
        <p:nvPicPr>
          <p:cNvPr id="14" name="80us pulses 660us clip S06 E60 (HD)">
            <a:hlinkClick r:id="" action="ppaction://media"/>
            <a:extLst>
              <a:ext uri="{FF2B5EF4-FFF2-40B4-BE49-F238E27FC236}">
                <a16:creationId xmlns:a16="http://schemas.microsoft.com/office/drawing/2014/main" id="{627644AD-E797-7944-98DC-C403F9AA0CC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623931" y="2730488"/>
            <a:ext cx="5517697" cy="3103705"/>
          </a:xfrm>
          <a:prstGeom prst="rect">
            <a:avLst/>
          </a:prstGeom>
        </p:spPr>
      </p:pic>
      <p:cxnSp>
        <p:nvCxnSpPr>
          <p:cNvPr id="7" name="Straight Arrow Connector 6"/>
          <p:cNvCxnSpPr>
            <a:cxnSpLocks/>
            <a:stCxn id="10" idx="2"/>
          </p:cNvCxnSpPr>
          <p:nvPr/>
        </p:nvCxnSpPr>
        <p:spPr bwMode="auto">
          <a:xfrm>
            <a:off x="2868033" y="3034369"/>
            <a:ext cx="2858861" cy="9442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F7336C2-0008-3E4A-B9A6-2835EF4A81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19874" y="80967"/>
            <a:ext cx="2784852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3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7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C17C6-FC2F-1847-81F1-8BB3BCD59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08" y="141282"/>
            <a:ext cx="8328991" cy="739773"/>
          </a:xfrm>
        </p:spPr>
        <p:txBody>
          <a:bodyPr>
            <a:normAutofit fontScale="90000"/>
          </a:bodyPr>
          <a:lstStyle/>
          <a:p>
            <a:r>
              <a:rPr lang="en-US" dirty="0"/>
              <a:t>YAG Crystal Test of Thermal Limits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D2185-3CBE-0844-97B9-1BD3DF68B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807" y="883056"/>
            <a:ext cx="8328991" cy="4649857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Using Electron-Lens Test Bench (2012) – 5keV beam</a:t>
            </a:r>
          </a:p>
          <a:p>
            <a:pPr lvl="1"/>
            <a:endParaRPr lang="en-US" dirty="0"/>
          </a:p>
          <a:p>
            <a:r>
              <a:rPr lang="en-US" dirty="0">
                <a:highlight>
                  <a:srgbClr val="00FF00"/>
                </a:highlight>
              </a:rPr>
              <a:t>Nondestructive Test of Linearity </a:t>
            </a:r>
            <a:r>
              <a:rPr lang="en-US" dirty="0"/>
              <a:t>– highest exposure before distortion due to thermal limit </a:t>
            </a:r>
          </a:p>
          <a:p>
            <a:pPr lvl="1"/>
            <a:r>
              <a:rPr lang="en-US" dirty="0"/>
              <a:t>800μs @ 100mA</a:t>
            </a:r>
          </a:p>
          <a:p>
            <a:pPr lvl="1"/>
            <a:r>
              <a:rPr lang="en-US" dirty="0" err="1"/>
              <a:t>Q</a:t>
            </a:r>
            <a:r>
              <a:rPr lang="en-US" baseline="-25000" dirty="0" err="1"/>
              <a:t>total</a:t>
            </a:r>
            <a:r>
              <a:rPr lang="en-US" dirty="0"/>
              <a:t> = 80k </a:t>
            </a:r>
            <a:r>
              <a:rPr lang="en-US" dirty="0" err="1"/>
              <a:t>nC</a:t>
            </a:r>
            <a:r>
              <a:rPr lang="en-US" dirty="0"/>
              <a:t>, P = 400mW (500W</a:t>
            </a:r>
            <a:r>
              <a:rPr lang="en-US" baseline="-25000" dirty="0"/>
              <a:t>pk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Estimated single-shot Temperature = 310ºC (based on work in [7])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40μS @ ~500mA</a:t>
            </a:r>
          </a:p>
          <a:p>
            <a:pPr lvl="1"/>
            <a:r>
              <a:rPr lang="en-US" dirty="0" err="1"/>
              <a:t>Q</a:t>
            </a:r>
            <a:r>
              <a:rPr lang="en-US" baseline="-25000" dirty="0" err="1"/>
              <a:t>total</a:t>
            </a:r>
            <a:r>
              <a:rPr lang="en-US" dirty="0"/>
              <a:t> = 2k </a:t>
            </a:r>
            <a:r>
              <a:rPr lang="en-US" dirty="0" err="1"/>
              <a:t>nC</a:t>
            </a:r>
            <a:r>
              <a:rPr lang="en-US" dirty="0"/>
              <a:t>, P = 100mW (2,500W</a:t>
            </a:r>
            <a:r>
              <a:rPr lang="en-US" baseline="-25000" dirty="0"/>
              <a:t>pk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>
                <a:highlight>
                  <a:srgbClr val="FFCA0D"/>
                </a:highlight>
              </a:rPr>
              <a:t>Temporary Thermal Saturation</a:t>
            </a:r>
          </a:p>
          <a:p>
            <a:pPr lvl="1"/>
            <a:r>
              <a:rPr lang="en-US" dirty="0"/>
              <a:t>1.2ms @ 100mA – profile distortion (gaussian peak flattening)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chemeClr val="bg1"/>
                </a:solidFill>
                <a:highlight>
                  <a:srgbClr val="FF0000"/>
                </a:highlight>
              </a:rPr>
              <a:t>Permanent Thermal Damage </a:t>
            </a:r>
            <a:r>
              <a:rPr lang="en-US" dirty="0"/>
              <a:t>(incident)</a:t>
            </a:r>
          </a:p>
          <a:p>
            <a:pPr lvl="1"/>
            <a:r>
              <a:rPr lang="en-US" dirty="0"/>
              <a:t>80μs @ 400 – 500mA (3 shots in &lt; 3s) – surface damage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chemeClr val="bg1"/>
                </a:solidFill>
                <a:highlight>
                  <a:srgbClr val="FF0000"/>
                </a:highlight>
              </a:rPr>
              <a:t>Destructive Test </a:t>
            </a:r>
            <a:r>
              <a:rPr lang="en-US" dirty="0"/>
              <a:t>of Maximum Power</a:t>
            </a:r>
          </a:p>
          <a:p>
            <a:pPr lvl="1"/>
            <a:r>
              <a:rPr lang="en-US" dirty="0"/>
              <a:t>80μs @ 660mA – visible flexure of the crystal without fracture</a:t>
            </a:r>
          </a:p>
          <a:p>
            <a:pPr lvl="1"/>
            <a:r>
              <a:rPr lang="en-US" dirty="0"/>
              <a:t>1.2ms @ 100mA (3 shots in &lt; 3s) – fracture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704C3-F5FB-44DA-9BB4-8D88BB137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32D94E-D8B8-0042-AAC9-425E935B19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846" t="34348" r="34708" b="38881"/>
          <a:stretch/>
        </p:blipFill>
        <p:spPr>
          <a:xfrm>
            <a:off x="6246156" y="4692646"/>
            <a:ext cx="1586753" cy="1452659"/>
          </a:xfrm>
          <a:prstGeom prst="rect">
            <a:avLst/>
          </a:prstGeom>
        </p:spPr>
      </p:pic>
      <p:pic>
        <p:nvPicPr>
          <p:cNvPr id="9" name="Picture 8" descr="damaged Al YAG cropped.jpg">
            <a:extLst>
              <a:ext uri="{FF2B5EF4-FFF2-40B4-BE49-F238E27FC236}">
                <a16:creationId xmlns:a16="http://schemas.microsoft.com/office/drawing/2014/main" id="{4992322E-1F58-9C45-969F-4D3806C75F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623" t="14206" r="10822" b="23678"/>
          <a:stretch/>
        </p:blipFill>
        <p:spPr>
          <a:xfrm>
            <a:off x="6360897" y="3693972"/>
            <a:ext cx="1357272" cy="833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B38892-D1D3-0444-A6E7-5C3FFA96C4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6617" y="1587914"/>
            <a:ext cx="2783103" cy="19411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29B2C69-28F4-D14E-8F37-45F4BAA09F3C}"/>
              </a:ext>
            </a:extLst>
          </p:cNvPr>
          <p:cNvSpPr txBox="1"/>
          <p:nvPr/>
        </p:nvSpPr>
        <p:spPr>
          <a:xfrm>
            <a:off x="6432928" y="2746319"/>
            <a:ext cx="257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Gaussian beam </a:t>
            </a:r>
          </a:p>
          <a:p>
            <a:pPr algn="ctr"/>
            <a:r>
              <a:rPr lang="en-US" sz="1200" dirty="0"/>
              <a:t>profile starts to saturate</a:t>
            </a:r>
          </a:p>
        </p:txBody>
      </p:sp>
    </p:spTree>
    <p:extLst>
      <p:ext uri="{BB962C8B-B14F-4D97-AF65-F5344CB8AC3E}">
        <p14:creationId xmlns:p14="http://schemas.microsoft.com/office/powerpoint/2010/main" val="29887197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2C2D1-D71E-6D44-9B03-0D316CF14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1325563"/>
          </a:xfrm>
        </p:spPr>
        <p:txBody>
          <a:bodyPr/>
          <a:lstStyle/>
          <a:p>
            <a:r>
              <a:rPr lang="en-US" dirty="0"/>
              <a:t>YAG Exposure Limit Simulation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D9C1F-B895-D644-82C7-1782AFFF5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751090"/>
            <a:ext cx="4770783" cy="368423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40000"/>
              </a:lnSpc>
            </a:pPr>
            <a:r>
              <a:rPr lang="en-US" dirty="0"/>
              <a:t>The YAG screen for Longitudinal Phase Monitor required a 250us long electron beam pulse train, 2 MeV, 35mA.</a:t>
            </a:r>
          </a:p>
          <a:p>
            <a:pPr>
              <a:lnSpc>
                <a:spcPct val="140000"/>
              </a:lnSpc>
            </a:pPr>
            <a:r>
              <a:rPr lang="en-US" dirty="0"/>
              <a:t>Based on recommended maximum operating temperature of 200ºC, a steady state temperature was found [7].</a:t>
            </a:r>
          </a:p>
          <a:p>
            <a:pPr lvl="1">
              <a:lnSpc>
                <a:spcPct val="140000"/>
              </a:lnSpc>
            </a:pPr>
            <a:r>
              <a:rPr lang="en-US" dirty="0"/>
              <a:t>one pulse train =&gt; +35.5ºC in the YAG</a:t>
            </a:r>
          </a:p>
          <a:p>
            <a:pPr lvl="1">
              <a:lnSpc>
                <a:spcPct val="140000"/>
              </a:lnSpc>
            </a:pPr>
            <a:r>
              <a:rPr lang="en-US" dirty="0"/>
              <a:t>Assuming black body radiant cooling &amp; 100% emissivity, steady state Temperature &lt; 200ºC is reached with 40-50s with pulse interval of about 5 sec.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BF8C4F-9AB5-1C4C-A399-7327A9FA69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200" y="1828800"/>
            <a:ext cx="4042410" cy="27047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F6254F-3524-4D11-B826-D669DDFC6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07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BA40BB-66CC-C341-BEB5-D3D5829E8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6619" y="3871598"/>
            <a:ext cx="1724214" cy="17003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26179F-5F3D-C64C-A8A7-417F88C045D9}"/>
              </a:ext>
            </a:extLst>
          </p:cNvPr>
          <p:cNvSpPr txBox="1"/>
          <p:nvPr/>
        </p:nvSpPr>
        <p:spPr>
          <a:xfrm>
            <a:off x="4743649" y="5605721"/>
            <a:ext cx="257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CeC</a:t>
            </a:r>
            <a:r>
              <a:rPr lang="en-US" sz="1200" dirty="0"/>
              <a:t>: 5/14/18 – Dark Current</a:t>
            </a:r>
          </a:p>
          <a:p>
            <a:pPr algn="ctr"/>
            <a:r>
              <a:rPr lang="en-US" sz="1200" dirty="0"/>
              <a:t>(ca2-inj.yag1)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CF7B35-E210-3A41-82F8-F7D810A75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5711" y="3867079"/>
            <a:ext cx="2290702" cy="17728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01352D-4D1C-2F4C-B11E-0F156995329C}"/>
              </a:ext>
            </a:extLst>
          </p:cNvPr>
          <p:cNvSpPr txBox="1"/>
          <p:nvPr/>
        </p:nvSpPr>
        <p:spPr>
          <a:xfrm>
            <a:off x="2554917" y="5684514"/>
            <a:ext cx="257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CeC</a:t>
            </a:r>
            <a:r>
              <a:rPr lang="en-US" sz="1200" dirty="0"/>
              <a:t>: 8/18 – Crack</a:t>
            </a:r>
          </a:p>
          <a:p>
            <a:pPr algn="ctr"/>
            <a:r>
              <a:rPr lang="en-US" sz="1200" dirty="0"/>
              <a:t>(ca2-acc.yag)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CF42A9-B101-5C44-A954-A6389B6138B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774" t="26711" r="23521" b="29733"/>
          <a:stretch/>
        </p:blipFill>
        <p:spPr>
          <a:xfrm>
            <a:off x="170770" y="3867079"/>
            <a:ext cx="2261174" cy="19520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591B92-5DF2-9740-A0C2-2CC0AC6357DC}"/>
              </a:ext>
            </a:extLst>
          </p:cNvPr>
          <p:cNvSpPr txBox="1"/>
          <p:nvPr/>
        </p:nvSpPr>
        <p:spPr>
          <a:xfrm>
            <a:off x="293743" y="5819147"/>
            <a:ext cx="257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LEReC</a:t>
            </a:r>
            <a:r>
              <a:rPr lang="en-US" sz="1200" dirty="0"/>
              <a:t>: 6/17 – Laser Leakage</a:t>
            </a:r>
          </a:p>
          <a:p>
            <a:pPr algn="ctr"/>
            <a:r>
              <a:rPr lang="en-US" sz="1200" dirty="0"/>
              <a:t>(lecs1-inj.yag1-fc)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DFB258-8A6C-E549-909C-2219D94417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2482" y="4953511"/>
            <a:ext cx="662435" cy="86563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501578B-0DD8-334B-8117-7321E7DCEB18}"/>
              </a:ext>
            </a:extLst>
          </p:cNvPr>
          <p:cNvSpPr txBox="1">
            <a:spLocks/>
          </p:cNvSpPr>
          <p:nvPr/>
        </p:nvSpPr>
        <p:spPr>
          <a:xfrm>
            <a:off x="99391" y="108540"/>
            <a:ext cx="6407585" cy="55738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YAG:Ce</a:t>
            </a:r>
            <a:r>
              <a:rPr lang="en-US" dirty="0"/>
              <a:t> Screens </a:t>
            </a:r>
            <a:r>
              <a:rPr lang="en-US" sz="3200" dirty="0"/>
              <a:t>Casualties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F485D4-9868-274B-86F8-54B20C327C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8658" y="-302775"/>
            <a:ext cx="2304304" cy="29529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C70C984-CC35-EE42-8CED-3BBBA1F723A2}"/>
              </a:ext>
            </a:extLst>
          </p:cNvPr>
          <p:cNvSpPr txBox="1"/>
          <p:nvPr/>
        </p:nvSpPr>
        <p:spPr>
          <a:xfrm>
            <a:off x="6465570" y="2650181"/>
            <a:ext cx="257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CeC</a:t>
            </a:r>
            <a:r>
              <a:rPr lang="en-US" sz="1200" dirty="0"/>
              <a:t>: 1/14/19 – Damaged Coating</a:t>
            </a:r>
          </a:p>
          <a:p>
            <a:pPr algn="ctr"/>
            <a:r>
              <a:rPr lang="en-US" sz="1200" dirty="0"/>
              <a:t>(gc2.mod.yag)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733A029-0939-45B1-9C6E-1DA68A6B0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18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4AA5973-E126-6843-B6BB-081289E79460}"/>
              </a:ext>
            </a:extLst>
          </p:cNvPr>
          <p:cNvSpPr txBox="1">
            <a:spLocks/>
          </p:cNvSpPr>
          <p:nvPr/>
        </p:nvSpPr>
        <p:spPr>
          <a:xfrm>
            <a:off x="-83446" y="1034145"/>
            <a:ext cx="6124027" cy="274355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800"/>
              </a:spcBef>
            </a:pPr>
            <a:r>
              <a:rPr lang="en-US" sz="1800" dirty="0"/>
              <a:t>2012 </a:t>
            </a:r>
            <a:r>
              <a:rPr lang="en-US" sz="1800" dirty="0" err="1"/>
              <a:t>eLens</a:t>
            </a:r>
            <a:r>
              <a:rPr lang="en-US" sz="1800" dirty="0"/>
              <a:t> Test Bench</a:t>
            </a:r>
          </a:p>
          <a:p>
            <a:pPr lvl="2">
              <a:spcBef>
                <a:spcPts val="800"/>
              </a:spcBef>
            </a:pPr>
            <a:r>
              <a:rPr lang="en-US" sz="1400" dirty="0"/>
              <a:t>#1 dc beam due to loss of gun control</a:t>
            </a:r>
          </a:p>
          <a:p>
            <a:pPr lvl="1">
              <a:spcBef>
                <a:spcPts val="800"/>
              </a:spcBef>
            </a:pPr>
            <a:r>
              <a:rPr lang="en-US" sz="1800" dirty="0"/>
              <a:t>2017 </a:t>
            </a:r>
            <a:r>
              <a:rPr lang="en-US" sz="1800" dirty="0" err="1"/>
              <a:t>LEReC</a:t>
            </a:r>
            <a:endParaRPr lang="en-US" sz="1800" dirty="0"/>
          </a:p>
          <a:p>
            <a:pPr lvl="2">
              <a:spcBef>
                <a:spcPts val="800"/>
              </a:spcBef>
            </a:pPr>
            <a:r>
              <a:rPr lang="en-US" sz="1400" dirty="0"/>
              <a:t>#2 dc beam due to laser leakage</a:t>
            </a:r>
          </a:p>
          <a:p>
            <a:pPr lvl="1">
              <a:spcBef>
                <a:spcPts val="800"/>
              </a:spcBef>
            </a:pPr>
            <a:r>
              <a:rPr lang="en-US" sz="1800" dirty="0"/>
              <a:t>2018 </a:t>
            </a:r>
            <a:r>
              <a:rPr lang="en-US" sz="1800" dirty="0" err="1"/>
              <a:t>CeC</a:t>
            </a:r>
            <a:endParaRPr lang="en-US" sz="1800" dirty="0"/>
          </a:p>
          <a:p>
            <a:pPr lvl="2">
              <a:spcBef>
                <a:spcPts val="800"/>
              </a:spcBef>
            </a:pPr>
            <a:r>
              <a:rPr lang="en-US" sz="1400" dirty="0"/>
              <a:t>#3 gun dark current</a:t>
            </a:r>
          </a:p>
          <a:p>
            <a:pPr lvl="2">
              <a:spcBef>
                <a:spcPts val="800"/>
              </a:spcBef>
            </a:pPr>
            <a:r>
              <a:rPr lang="en-US" sz="1400" dirty="0"/>
              <a:t>#4 Crack (cause unknown)</a:t>
            </a:r>
          </a:p>
          <a:p>
            <a:pPr lvl="2">
              <a:spcBef>
                <a:spcPts val="800"/>
              </a:spcBef>
            </a:pPr>
            <a:r>
              <a:rPr lang="en-US" sz="1400" dirty="0"/>
              <a:t>#5 Coating damage (cause unknown)</a:t>
            </a:r>
          </a:p>
          <a:p>
            <a:pPr lvl="2">
              <a:spcBef>
                <a:spcPts val="800"/>
              </a:spcBef>
            </a:pPr>
            <a:r>
              <a:rPr lang="en-US" sz="1400" dirty="0"/>
              <a:t>#6 apparent scratches (nature unknown)</a:t>
            </a:r>
          </a:p>
          <a:p>
            <a:pPr lvl="1">
              <a:spcBef>
                <a:spcPts val="800"/>
              </a:spcBef>
            </a:pPr>
            <a:endParaRPr lang="en-US" sz="1800" dirty="0"/>
          </a:p>
          <a:p>
            <a:pPr lvl="1">
              <a:spcBef>
                <a:spcPts val="800"/>
              </a:spcBef>
            </a:pPr>
            <a:endParaRPr lang="en-US" sz="1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935E71A-177D-0749-8CDA-3B1C014F0A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69619" y="3884714"/>
            <a:ext cx="1966432" cy="172008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C7AA33F-1320-2049-885E-CF53FC58C6CE}"/>
              </a:ext>
            </a:extLst>
          </p:cNvPr>
          <p:cNvSpPr txBox="1"/>
          <p:nvPr/>
        </p:nvSpPr>
        <p:spPr>
          <a:xfrm>
            <a:off x="6767595" y="5605720"/>
            <a:ext cx="257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CeC</a:t>
            </a:r>
            <a:r>
              <a:rPr lang="en-US" sz="1200" dirty="0"/>
              <a:t>: 2017 – scratches</a:t>
            </a:r>
          </a:p>
          <a:p>
            <a:pPr algn="ctr"/>
            <a:r>
              <a:rPr lang="en-US" sz="1200" dirty="0"/>
              <a:t>(ca2-dlg.yag)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F373977-659F-CD43-96AF-EBE8DCBBF4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23000"/>
                    </a14:imgEffect>
                    <a14:imgEffect>
                      <a14:brightnessContrast bright="80000" contrast="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9638" y="1058098"/>
            <a:ext cx="1792844" cy="159208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909A06C-CC9D-044D-8958-C99EDD6B5C2D}"/>
              </a:ext>
            </a:extLst>
          </p:cNvPr>
          <p:cNvSpPr txBox="1"/>
          <p:nvPr/>
        </p:nvSpPr>
        <p:spPr>
          <a:xfrm>
            <a:off x="4150820" y="2658884"/>
            <a:ext cx="257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eLens</a:t>
            </a:r>
            <a:r>
              <a:rPr lang="en-US" sz="1200" dirty="0"/>
              <a:t>: Sept 2012</a:t>
            </a:r>
          </a:p>
          <a:p>
            <a:pPr algn="ctr"/>
            <a:r>
              <a:rPr lang="en-US" sz="1200" dirty="0"/>
              <a:t>DC beam</a:t>
            </a:r>
          </a:p>
        </p:txBody>
      </p:sp>
    </p:spTree>
    <p:extLst>
      <p:ext uri="{BB962C8B-B14F-4D97-AF65-F5344CB8AC3E}">
        <p14:creationId xmlns:p14="http://schemas.microsoft.com/office/powerpoint/2010/main" val="1612981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85F838-9110-4D61-92A3-3D3E05142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83" y="3261828"/>
            <a:ext cx="6421821" cy="29659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59FDC2-2BE6-7543-9441-43491247C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558" y="0"/>
            <a:ext cx="6007768" cy="765291"/>
          </a:xfrm>
        </p:spPr>
        <p:txBody>
          <a:bodyPr>
            <a:normAutofit/>
          </a:bodyPr>
          <a:lstStyle/>
          <a:p>
            <a:r>
              <a:rPr lang="en-US" sz="3200" dirty="0"/>
              <a:t>Crystalline </a:t>
            </a:r>
            <a:r>
              <a:rPr lang="en-US" sz="3200" dirty="0" err="1"/>
              <a:t>CsI</a:t>
            </a:r>
            <a:r>
              <a:rPr lang="en-US" sz="3200" dirty="0"/>
              <a:t>(Tl) Screen </a:t>
            </a:r>
            <a:br>
              <a:rPr lang="en-US" b="0" dirty="0"/>
            </a:br>
            <a:r>
              <a:rPr lang="en-US" sz="1600" b="0" dirty="0">
                <a:solidFill>
                  <a:srgbClr val="00B050"/>
                </a:solidFill>
              </a:rPr>
              <a:t>Thallium-doped Crystalline Cesium Iodide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B31D45-324B-458C-954F-191F1708550D}"/>
              </a:ext>
            </a:extLst>
          </p:cNvPr>
          <p:cNvSpPr/>
          <p:nvPr/>
        </p:nvSpPr>
        <p:spPr>
          <a:xfrm>
            <a:off x="1702083" y="6337101"/>
            <a:ext cx="27143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latin typeface="Montserrat-Bold"/>
              </a:rPr>
              <a:t>Reference: “Isotope separator for external ion injection into EBIS” S. </a:t>
            </a:r>
            <a:r>
              <a:rPr lang="en-US" sz="800" b="1" dirty="0" err="1">
                <a:latin typeface="Montserrat-Bold"/>
              </a:rPr>
              <a:t>Kondrashev</a:t>
            </a:r>
            <a:r>
              <a:rPr lang="en-US" sz="800" b="1" dirty="0">
                <a:latin typeface="Montserrat-Bold"/>
              </a:rPr>
              <a:t> et al, 2018, AIP Conf Proceedings</a:t>
            </a:r>
            <a:endParaRPr lang="en-US" sz="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32BD6F-069D-4CE3-BE3A-FBCC96BB9028}"/>
              </a:ext>
            </a:extLst>
          </p:cNvPr>
          <p:cNvSpPr/>
          <p:nvPr/>
        </p:nvSpPr>
        <p:spPr>
          <a:xfrm>
            <a:off x="0" y="717074"/>
            <a:ext cx="87680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profile monitor with a </a:t>
            </a:r>
            <a:r>
              <a:rPr lang="en-US" sz="1400" dirty="0" err="1"/>
              <a:t>CsI</a:t>
            </a:r>
            <a:r>
              <a:rPr lang="en-US" sz="1400" dirty="0"/>
              <a:t>(Tl) scintillator screen was used [10] to help separate/select Xenon isotopes for the purpose of generating isotopically pure beams of singly charged ions with modest intensity, which can be used at NSRL and also accumulated by RHIC.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</a:t>
            </a:r>
            <a:r>
              <a:rPr lang="en-US" sz="1400" dirty="0" err="1"/>
              <a:t>CsI</a:t>
            </a:r>
            <a:r>
              <a:rPr lang="en-US" sz="1400" dirty="0"/>
              <a:t> (Tl) screen has been successfully used to optimize mass resolution of the separator.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965919-DC93-4FD1-BB01-997C093D74AC}"/>
              </a:ext>
            </a:extLst>
          </p:cNvPr>
          <p:cNvSpPr/>
          <p:nvPr/>
        </p:nvSpPr>
        <p:spPr>
          <a:xfrm>
            <a:off x="0" y="1666781"/>
            <a:ext cx="87589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u="sng" dirty="0"/>
              <a:t>Details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CsI</a:t>
            </a:r>
            <a:r>
              <a:rPr lang="en-US" sz="1400" dirty="0"/>
              <a:t>(TI) screen vendor was </a:t>
            </a:r>
            <a:r>
              <a:rPr lang="en-US" sz="1400" dirty="0" err="1"/>
              <a:t>Marketech</a:t>
            </a:r>
            <a:r>
              <a:rPr lang="en-US" sz="1400" dirty="0"/>
              <a:t> International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No coating, just optically transparent </a:t>
            </a:r>
            <a:r>
              <a:rPr lang="en-US" sz="1400" dirty="0" err="1"/>
              <a:t>CsI</a:t>
            </a:r>
            <a:r>
              <a:rPr lang="en-US" sz="1400" dirty="0"/>
              <a:t>(Tl) crystal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Size – 80 x 40 x 3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We used fine grounded mesh on the front crystal surface to prevent charge build-up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It has two decay components – fast (100 ns) and slow (1 us). We used single pulse mode.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We didn’t study threshold energy. It was pretty impressive to have recordable signal for 14 keV energy and 100 </a:t>
            </a:r>
            <a:r>
              <a:rPr lang="en-US" sz="1400" dirty="0" err="1"/>
              <a:t>nA</a:t>
            </a:r>
            <a:r>
              <a:rPr lang="en-US" sz="1400" dirty="0"/>
              <a:t>/</a:t>
            </a:r>
            <a:r>
              <a:rPr lang="en-US" sz="1400" dirty="0" err="1"/>
              <a:t>ms</a:t>
            </a:r>
            <a:r>
              <a:rPr lang="en-US" sz="1400" dirty="0"/>
              <a:t> intensity.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5960F4-2023-467E-A4F8-F80B2E871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FD31D9-A5D9-4E44-A87E-E6B8A74BC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0632" y="3429000"/>
            <a:ext cx="2303852" cy="16248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F98498-8414-4353-A1BC-B1EC4F2DE128}"/>
              </a:ext>
            </a:extLst>
          </p:cNvPr>
          <p:cNvSpPr txBox="1"/>
          <p:nvPr/>
        </p:nvSpPr>
        <p:spPr>
          <a:xfrm>
            <a:off x="3608441" y="5191219"/>
            <a:ext cx="12186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>
                <a:solidFill>
                  <a:srgbClr val="00B050"/>
                </a:solidFill>
              </a:rPr>
              <a:t>136</a:t>
            </a:r>
            <a:r>
              <a:rPr lang="en-US" sz="1200" dirty="0">
                <a:solidFill>
                  <a:srgbClr val="00B050"/>
                </a:solidFill>
              </a:rPr>
              <a:t>Xe</a:t>
            </a:r>
            <a:r>
              <a:rPr lang="en-US" sz="1200" baseline="30000" dirty="0">
                <a:solidFill>
                  <a:srgbClr val="00B050"/>
                </a:solidFill>
              </a:rPr>
              <a:t>+</a:t>
            </a:r>
            <a:r>
              <a:rPr lang="en-US" sz="1200" dirty="0">
                <a:solidFill>
                  <a:srgbClr val="00B050"/>
                </a:solidFill>
              </a:rPr>
              <a:t> selected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8BD504-0F5E-4BAE-8370-EDD02C1BBCAF}"/>
              </a:ext>
            </a:extLst>
          </p:cNvPr>
          <p:cNvCxnSpPr>
            <a:cxnSpLocks/>
            <a:stCxn id="11" idx="0"/>
          </p:cNvCxnSpPr>
          <p:nvPr/>
        </p:nvCxnSpPr>
        <p:spPr bwMode="auto">
          <a:xfrm flipV="1">
            <a:off x="4217743" y="4929809"/>
            <a:ext cx="75961" cy="2614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043465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C59C975-93D5-4796-B92F-EE8EF694F9C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9367" y="0"/>
            <a:ext cx="9144000" cy="619441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95DFE1C-E679-4E81-B478-8F76081A5F3E}"/>
              </a:ext>
            </a:extLst>
          </p:cNvPr>
          <p:cNvSpPr txBox="1">
            <a:spLocks/>
          </p:cNvSpPr>
          <p:nvPr/>
        </p:nvSpPr>
        <p:spPr>
          <a:xfrm>
            <a:off x="1166923" y="378315"/>
            <a:ext cx="8867553" cy="5705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u="sng" dirty="0">
                <a:solidFill>
                  <a:schemeClr val="accent1">
                    <a:lumMod val="75000"/>
                  </a:schemeClr>
                </a:solidFill>
              </a:rPr>
              <a:t>Outline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BBCDEF-E707-4C34-B812-57CE3E5444D4}"/>
              </a:ext>
            </a:extLst>
          </p:cNvPr>
          <p:cNvSpPr txBox="1"/>
          <p:nvPr/>
        </p:nvSpPr>
        <p:spPr>
          <a:xfrm>
            <a:off x="780189" y="872941"/>
            <a:ext cx="7474811" cy="5321474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Overview of Collider-Accelerator Facility Machines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Facility Layout of Accelerators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Overview of Collider-Accelerator Facility Profile Monitor Screens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Profile Monitor Screen Details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Chromox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Al</a:t>
            </a:r>
            <a:r>
              <a:rPr lang="en-US" sz="1400" b="1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r>
              <a:rPr lang="en-US" sz="1400" b="1" baseline="-250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 Cr</a:t>
            </a:r>
            <a:r>
              <a:rPr lang="en-US" sz="1400" b="1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r>
              <a:rPr lang="en-US" sz="1400" b="1" baseline="-250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Radlin (aka PFG, P20)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Gadolinium (P43)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YAG:Ce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Crystalline Screens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Uses, Illumination, Resolution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YAG Damage Incident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Destructive YAG Test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Crystalline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CsI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(Tl)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BNNT “Bucky Paper”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Camera Network &amp; Controls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Legacy Analog Video Management Server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GigE Cameras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GigE Video Network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Conclusion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7BF411-63CA-439E-83FB-F1A0879A7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932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76EF-55BC-0B46-9624-F3732310B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68421"/>
            <a:ext cx="9144000" cy="892824"/>
          </a:xfrm>
        </p:spPr>
        <p:txBody>
          <a:bodyPr>
            <a:noAutofit/>
          </a:bodyPr>
          <a:lstStyle/>
          <a:p>
            <a:r>
              <a:rPr lang="en-US" sz="3200" dirty="0"/>
              <a:t>BNNT “Bucky Paper” </a:t>
            </a:r>
            <a:br>
              <a:rPr lang="en-US" sz="3200" dirty="0"/>
            </a:br>
            <a:r>
              <a:rPr lang="en-US" sz="3200" dirty="0"/>
              <a:t>R&amp;D Screen for High Power Profile Monitor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4BFF4-A523-DE4E-8E4A-20141E112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155" y="1357828"/>
            <a:ext cx="4546582" cy="317441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Boron Nitride </a:t>
            </a:r>
            <a:r>
              <a:rPr lang="en-US" dirty="0" err="1"/>
              <a:t>NanoTube</a:t>
            </a:r>
            <a:r>
              <a:rPr lang="en-US" dirty="0"/>
              <a:t> (BNNT) pressed 50um “paper” screen</a:t>
            </a:r>
          </a:p>
          <a:p>
            <a:pPr lvl="1"/>
            <a:r>
              <a:rPr lang="en-US" dirty="0"/>
              <a:t>2.6 mg/cm</a:t>
            </a:r>
            <a:r>
              <a:rPr lang="en-US" baseline="30000" dirty="0"/>
              <a:t>2</a:t>
            </a:r>
            <a:r>
              <a:rPr lang="en-US" dirty="0"/>
              <a:t> density</a:t>
            </a:r>
          </a:p>
          <a:p>
            <a:pPr lvl="1"/>
            <a:r>
              <a:rPr lang="en-US" dirty="0"/>
              <a:t>Thermally conductive</a:t>
            </a:r>
          </a:p>
          <a:p>
            <a:pPr lvl="1"/>
            <a:r>
              <a:rPr lang="en-US" dirty="0"/>
              <a:t>Hi melting point at 2,973ºC</a:t>
            </a:r>
          </a:p>
          <a:p>
            <a:r>
              <a:rPr lang="en-US" dirty="0"/>
              <a:t>Application: Possibly only solution for direct imaging of high power low energy beam transverse profiles.</a:t>
            </a:r>
          </a:p>
          <a:p>
            <a:pPr lvl="1"/>
            <a:r>
              <a:rPr lang="en-US" dirty="0"/>
              <a:t>Critical for </a:t>
            </a:r>
            <a:r>
              <a:rPr lang="en-US" dirty="0" err="1"/>
              <a:t>LEReC</a:t>
            </a:r>
            <a:r>
              <a:rPr lang="en-US" dirty="0"/>
              <a:t> – reconcile discrepancies between single </a:t>
            </a:r>
            <a:r>
              <a:rPr lang="en-US" dirty="0" err="1"/>
              <a:t>MacroBunch</a:t>
            </a:r>
            <a:r>
              <a:rPr lang="en-US" dirty="0"/>
              <a:t> (MB) and CW beam conditions.</a:t>
            </a:r>
          </a:p>
          <a:p>
            <a:pPr lvl="1"/>
            <a:r>
              <a:rPr lang="en-US" dirty="0"/>
              <a:t>Must confirm match of e-beam to ion-beam profiles with 38mA CW e-beam</a:t>
            </a:r>
          </a:p>
          <a:p>
            <a:r>
              <a:rPr lang="en-US" dirty="0"/>
              <a:t>Tests:</a:t>
            </a:r>
          </a:p>
          <a:p>
            <a:pPr lvl="1"/>
            <a:r>
              <a:rPr lang="en-US" dirty="0"/>
              <a:t>High energy low power test at JLAB -  Done</a:t>
            </a:r>
          </a:p>
          <a:p>
            <a:pPr lvl="1"/>
            <a:r>
              <a:rPr lang="en-US" dirty="0"/>
              <a:t>Low energy low power test at BNL - Done</a:t>
            </a:r>
          </a:p>
          <a:p>
            <a:pPr lvl="1"/>
            <a:r>
              <a:rPr lang="en-US" dirty="0"/>
              <a:t>Low energy high power test at BNL-  planned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833789-9CF0-413A-83ED-351DEF8A7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225448-75F4-0041-B2BA-C8615C370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2249" y="2944782"/>
            <a:ext cx="2921000" cy="2730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AE42F4-3ACE-2644-BA53-AAAD3D7D9C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9415" y="3135644"/>
            <a:ext cx="1422269" cy="9628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46E993-E4FA-BE4F-9C32-90BB0C7CD3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2222" y="4724008"/>
            <a:ext cx="1392995" cy="12786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25C8C5-D598-5440-9B5D-882EC8BB9CE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7789"/>
          <a:stretch/>
        </p:blipFill>
        <p:spPr>
          <a:xfrm>
            <a:off x="5919824" y="1264055"/>
            <a:ext cx="1903938" cy="9451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9DD6E8-4FF6-9F47-A41C-DB821CCC03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5180" y="1181574"/>
            <a:ext cx="1046250" cy="10391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D508B5-A8D1-5643-BB1D-CA655617E2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4623" y="4724008"/>
            <a:ext cx="1354792" cy="12888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E808B40-25BB-D842-BF2F-86C534269B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27495" y="4724008"/>
            <a:ext cx="3134240" cy="158263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B3A4D27-43CE-EE48-89E4-12C383A9C621}"/>
              </a:ext>
            </a:extLst>
          </p:cNvPr>
          <p:cNvSpPr txBox="1"/>
          <p:nvPr/>
        </p:nvSpPr>
        <p:spPr>
          <a:xfrm>
            <a:off x="5897664" y="3402542"/>
            <a:ext cx="1568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Beam Test at JLAB</a:t>
            </a:r>
          </a:p>
          <a:p>
            <a:pPr algn="r"/>
            <a:r>
              <a:rPr lang="en-US" sz="1200" dirty="0"/>
              <a:t>11GeV, 10nA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B794BE-3AD0-5C42-AEB9-5C3D3FC7803E}"/>
              </a:ext>
            </a:extLst>
          </p:cNvPr>
          <p:cNvSpPr txBox="1"/>
          <p:nvPr/>
        </p:nvSpPr>
        <p:spPr>
          <a:xfrm>
            <a:off x="5919824" y="2199725"/>
            <a:ext cx="3025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Sheets of BNNT Paper </a:t>
            </a:r>
          </a:p>
          <a:p>
            <a:pPr algn="ctr"/>
            <a:r>
              <a:rPr lang="en-US" sz="1200" dirty="0"/>
              <a:t>at various stages of processing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E8965E-AEAE-AC49-A198-93EF31EF8882}"/>
              </a:ext>
            </a:extLst>
          </p:cNvPr>
          <p:cNvSpPr txBox="1"/>
          <p:nvPr/>
        </p:nvSpPr>
        <p:spPr>
          <a:xfrm>
            <a:off x="7503938" y="4262343"/>
            <a:ext cx="1568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60mm BNNT screen  prepared for BNL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F49F7B-FEDC-E149-AF2D-86CB01BF1E44}"/>
              </a:ext>
            </a:extLst>
          </p:cNvPr>
          <p:cNvSpPr txBox="1"/>
          <p:nvPr/>
        </p:nvSpPr>
        <p:spPr>
          <a:xfrm>
            <a:off x="5991242" y="4253956"/>
            <a:ext cx="1568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60mm BNNT screen installed in </a:t>
            </a:r>
            <a:r>
              <a:rPr lang="en-US" sz="1200" dirty="0" err="1"/>
              <a:t>LEReC</a:t>
            </a:r>
            <a:endParaRPr lang="en-US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5036A7-E310-6548-82E0-AB5E94FE0B27}"/>
              </a:ext>
            </a:extLst>
          </p:cNvPr>
          <p:cNvSpPr txBox="1"/>
          <p:nvPr/>
        </p:nvSpPr>
        <p:spPr>
          <a:xfrm>
            <a:off x="2901590" y="4310032"/>
            <a:ext cx="2782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Hi power BNNT screen </a:t>
            </a:r>
          </a:p>
          <a:p>
            <a:pPr algn="ctr"/>
            <a:r>
              <a:rPr lang="en-US" sz="1200" dirty="0"/>
              <a:t>profile monitor development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2DF5E7-C8EE-B146-8DF9-B69442730E0C}"/>
              </a:ext>
            </a:extLst>
          </p:cNvPr>
          <p:cNvSpPr txBox="1"/>
          <p:nvPr/>
        </p:nvSpPr>
        <p:spPr>
          <a:xfrm>
            <a:off x="6549794" y="2633066"/>
            <a:ext cx="1958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Photos &amp; data courtesy of </a:t>
            </a:r>
          </a:p>
          <a:p>
            <a:pPr algn="ctr"/>
            <a:r>
              <a:rPr lang="en-US" sz="1200" i="1" dirty="0"/>
              <a:t>Kevin Jordan, BNNT, LLC</a:t>
            </a:r>
          </a:p>
        </p:txBody>
      </p:sp>
    </p:spTree>
    <p:extLst>
      <p:ext uri="{BB962C8B-B14F-4D97-AF65-F5344CB8AC3E}">
        <p14:creationId xmlns:p14="http://schemas.microsoft.com/office/powerpoint/2010/main" val="5478617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B5FC2-4547-214F-B70E-DBBDD1615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458" y="83286"/>
            <a:ext cx="8595691" cy="728201"/>
          </a:xfrm>
        </p:spPr>
        <p:txBody>
          <a:bodyPr/>
          <a:lstStyle/>
          <a:p>
            <a:r>
              <a:rPr lang="en-US" dirty="0"/>
              <a:t>Analog &amp; IP camera Video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92687-D976-204E-8C9D-EA3F757F3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458" y="1017391"/>
            <a:ext cx="7992442" cy="165256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Video Management Server (by </a:t>
            </a:r>
            <a:r>
              <a:rPr lang="en-US" dirty="0" err="1"/>
              <a:t>IPVideo</a:t>
            </a:r>
            <a:r>
              <a:rPr lang="en-US" dirty="0"/>
              <a:t> Corp)</a:t>
            </a:r>
          </a:p>
          <a:p>
            <a:pPr lvl="1"/>
            <a:r>
              <a:rPr lang="en-US" dirty="0"/>
              <a:t>Receives video from 4-ch analog to IP converters (Axis 7404)</a:t>
            </a:r>
          </a:p>
          <a:p>
            <a:pPr lvl="1"/>
            <a:r>
              <a:rPr lang="en-US" dirty="0"/>
              <a:t>Private network feeds all converters to server</a:t>
            </a:r>
          </a:p>
          <a:p>
            <a:pPr lvl="1"/>
            <a:r>
              <a:rPr lang="en-US" dirty="0"/>
              <a:t>Continuous loop recording (MPG) for 1 week</a:t>
            </a:r>
          </a:p>
          <a:p>
            <a:pPr lvl="1"/>
            <a:r>
              <a:rPr lang="en-US" dirty="0"/>
              <a:t>Published video streams accessible via web browsers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C6EFD0-327B-DD42-9069-F9BD9A713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21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207820-B3E6-774B-A384-5C4A6F076780}"/>
              </a:ext>
            </a:extLst>
          </p:cNvPr>
          <p:cNvSpPr/>
          <p:nvPr/>
        </p:nvSpPr>
        <p:spPr>
          <a:xfrm>
            <a:off x="6667360" y="1014750"/>
            <a:ext cx="2476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hlinkClick r:id="rId2"/>
              </a:rPr>
              <a:t>https://ipvideocorp.com</a:t>
            </a:r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2C270CC-C429-9046-A0B6-BDC1928C9C14}"/>
              </a:ext>
            </a:extLst>
          </p:cNvPr>
          <p:cNvGrpSpPr/>
          <p:nvPr/>
        </p:nvGrpSpPr>
        <p:grpSpPr>
          <a:xfrm>
            <a:off x="250071" y="2649156"/>
            <a:ext cx="7097982" cy="3774246"/>
            <a:chOff x="250071" y="2649156"/>
            <a:chExt cx="7097982" cy="377424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FE01AF5-04F1-2E44-99B3-F8410564AB9B}"/>
                </a:ext>
              </a:extLst>
            </p:cNvPr>
            <p:cNvGrpSpPr/>
            <p:nvPr/>
          </p:nvGrpSpPr>
          <p:grpSpPr>
            <a:xfrm>
              <a:off x="250071" y="2649156"/>
              <a:ext cx="7097982" cy="3774246"/>
              <a:chOff x="250071" y="2649156"/>
              <a:chExt cx="7097982" cy="3774246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57C827E6-82CC-6749-82A5-05CC3C6715E4}"/>
                  </a:ext>
                </a:extLst>
              </p:cNvPr>
              <p:cNvGrpSpPr/>
              <p:nvPr/>
            </p:nvGrpSpPr>
            <p:grpSpPr>
              <a:xfrm>
                <a:off x="250071" y="2669951"/>
                <a:ext cx="7097982" cy="3216276"/>
                <a:chOff x="-16629" y="3641724"/>
                <a:chExt cx="7097982" cy="3216276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30734DE1-4FB0-674F-B8D8-02D4C7F2336B}"/>
                    </a:ext>
                  </a:extLst>
                </p:cNvPr>
                <p:cNvGrpSpPr/>
                <p:nvPr/>
              </p:nvGrpSpPr>
              <p:grpSpPr>
                <a:xfrm>
                  <a:off x="765984" y="3641724"/>
                  <a:ext cx="6315369" cy="3216276"/>
                  <a:chOff x="791384" y="3505417"/>
                  <a:chExt cx="6315369" cy="3216276"/>
                </a:xfrm>
              </p:grpSpPr>
              <p:pic>
                <p:nvPicPr>
                  <p:cNvPr id="14" name="Picture 13">
                    <a:extLst>
                      <a:ext uri="{FF2B5EF4-FFF2-40B4-BE49-F238E27FC236}">
                        <a16:creationId xmlns:a16="http://schemas.microsoft.com/office/drawing/2014/main" id="{AECCA655-058D-7940-AD67-C010F92F02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671153" y="3546693"/>
                    <a:ext cx="5435600" cy="3175000"/>
                  </a:xfrm>
                  <a:prstGeom prst="rect">
                    <a:avLst/>
                  </a:prstGeom>
                </p:spPr>
              </p:pic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EB641C24-ABA3-9449-8756-11FC4F8F664A}"/>
                      </a:ext>
                    </a:extLst>
                  </p:cNvPr>
                  <p:cNvSpPr txBox="1"/>
                  <p:nvPr/>
                </p:nvSpPr>
                <p:spPr>
                  <a:xfrm>
                    <a:off x="4337050" y="3752596"/>
                    <a:ext cx="779947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VMS</a:t>
                    </a:r>
                  </a:p>
                </p:txBody>
              </p: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56B3E2CA-BE67-A54B-A670-254995ED12D2}"/>
                      </a:ext>
                    </a:extLst>
                  </p:cNvPr>
                  <p:cNvSpPr txBox="1"/>
                  <p:nvPr/>
                </p:nvSpPr>
                <p:spPr>
                  <a:xfrm>
                    <a:off x="2820504" y="3711890"/>
                    <a:ext cx="779947" cy="461665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Axis 7404</a:t>
                    </a:r>
                  </a:p>
                </p:txBody>
              </p:sp>
              <p:pic>
                <p:nvPicPr>
                  <p:cNvPr id="17" name="Picture 16">
                    <a:extLst>
                      <a:ext uri="{FF2B5EF4-FFF2-40B4-BE49-F238E27FC236}">
                        <a16:creationId xmlns:a16="http://schemas.microsoft.com/office/drawing/2014/main" id="{4ECE8E6D-A9F3-0D4E-9144-921D9830CFA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2807804" y="4120138"/>
                    <a:ext cx="1164454" cy="584705"/>
                  </a:xfrm>
                  <a:prstGeom prst="rect">
                    <a:avLst/>
                  </a:prstGeom>
                </p:spPr>
              </p:pic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32D2E565-1E0F-704F-93DE-2B4135C9836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791384" y="3505417"/>
                    <a:ext cx="2895600" cy="1727200"/>
                  </a:xfrm>
                  <a:prstGeom prst="rect">
                    <a:avLst/>
                  </a:prstGeom>
                </p:spPr>
              </p:pic>
              <p:grpSp>
                <p:nvGrpSpPr>
                  <p:cNvPr id="20" name="Group 19">
                    <a:extLst>
                      <a:ext uri="{FF2B5EF4-FFF2-40B4-BE49-F238E27FC236}">
                        <a16:creationId xmlns:a16="http://schemas.microsoft.com/office/drawing/2014/main" id="{D6E3B50F-B144-EE48-85C9-15F46BED1CA6}"/>
                      </a:ext>
                    </a:extLst>
                  </p:cNvPr>
                  <p:cNvGrpSpPr/>
                  <p:nvPr/>
                </p:nvGrpSpPr>
                <p:grpSpPr>
                  <a:xfrm>
                    <a:off x="3613151" y="3711321"/>
                    <a:ext cx="381964" cy="2016451"/>
                    <a:chOff x="4390556" y="4350760"/>
                    <a:chExt cx="381964" cy="2016451"/>
                  </a:xfrm>
                </p:grpSpPr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FA46C7BE-3292-1B45-BC4B-473F26524E8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574445" y="5169136"/>
                      <a:ext cx="2014186" cy="38196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94C8115A-11F2-094B-918C-771B56271A36}"/>
                        </a:ext>
                      </a:extLst>
                    </p:cNvPr>
                    <p:cNvSpPr txBox="1"/>
                    <p:nvPr/>
                  </p:nvSpPr>
                  <p:spPr>
                    <a:xfrm rot="5400000">
                      <a:off x="3652878" y="5170546"/>
                      <a:ext cx="1916571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200" dirty="0"/>
                        <a:t>Private Switch</a:t>
                      </a:r>
                    </a:p>
                  </p:txBody>
                </p:sp>
              </p:grpSp>
            </p:grp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36C0B43-1418-4140-9082-74623474DF4F}"/>
                    </a:ext>
                  </a:extLst>
                </p:cNvPr>
                <p:cNvSpPr txBox="1"/>
                <p:nvPr/>
              </p:nvSpPr>
              <p:spPr>
                <a:xfrm>
                  <a:off x="-16629" y="4856985"/>
                  <a:ext cx="1082114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err="1"/>
                    <a:t>Dage</a:t>
                  </a:r>
                  <a:endParaRPr lang="en-US" sz="1200" dirty="0"/>
                </a:p>
                <a:p>
                  <a:pPr algn="ctr"/>
                  <a:r>
                    <a:rPr lang="en-US" sz="1200" dirty="0"/>
                    <a:t>VIDICON</a:t>
                  </a:r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8EB5627-54EE-C543-947A-909F7C886D2E}"/>
                  </a:ext>
                </a:extLst>
              </p:cNvPr>
              <p:cNvSpPr txBox="1"/>
              <p:nvPr/>
            </p:nvSpPr>
            <p:spPr>
              <a:xfrm>
                <a:off x="3586167" y="5546382"/>
                <a:ext cx="182279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hlinkClick r:id="rId6"/>
                  </a:rPr>
                  <a:t>Linuac Axis 213 PTZ</a:t>
                </a:r>
                <a:endParaRPr lang="en-US" sz="1200" dirty="0"/>
              </a:p>
              <a:p>
                <a:pPr algn="ctr"/>
                <a:r>
                  <a:rPr lang="en-US" sz="1200" dirty="0"/>
                  <a:t>Camera with Integrated Web Server</a:t>
                </a:r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EBCAFCC9-0E15-7343-A393-E5F554AE74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38353" y="3927060"/>
                <a:ext cx="983731" cy="1022734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D97A84C9-3128-0F46-B7D1-C3F25CC111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13143" y="5400668"/>
                <a:ext cx="983731" cy="1022734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8BEB79CF-4756-964D-B5A6-C242939433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82437" y="3842514"/>
                <a:ext cx="1174300" cy="949912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DE1EBEEF-EF02-E648-B53A-5FDC3261AA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383439" y="2649156"/>
                <a:ext cx="754947" cy="553901"/>
              </a:xfrm>
              <a:prstGeom prst="rect">
                <a:avLst/>
              </a:prstGeom>
            </p:spPr>
          </p:pic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0578849-FB56-8341-BB17-5BA544774D73}"/>
                  </a:ext>
                </a:extLst>
              </p:cNvPr>
              <p:cNvSpPr txBox="1"/>
              <p:nvPr/>
            </p:nvSpPr>
            <p:spPr>
              <a:xfrm>
                <a:off x="268359" y="2686696"/>
                <a:ext cx="110191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err="1"/>
                  <a:t>Pulnix</a:t>
                </a:r>
                <a:r>
                  <a:rPr lang="en-US" sz="1200" dirty="0"/>
                  <a:t> TN7 </a:t>
                </a:r>
              </a:p>
              <a:p>
                <a:pPr algn="ctr"/>
                <a:r>
                  <a:rPr lang="en-US" sz="1200" dirty="0"/>
                  <a:t>Analog CCD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2B81273-781B-E549-A219-48144B0DA13C}"/>
                </a:ext>
              </a:extLst>
            </p:cNvPr>
            <p:cNvCxnSpPr>
              <a:cxnSpLocks/>
            </p:cNvCxnSpPr>
            <p:nvPr/>
          </p:nvCxnSpPr>
          <p:spPr>
            <a:xfrm>
              <a:off x="3854451" y="5194300"/>
              <a:ext cx="1880854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0B1F7CD-92FE-4F48-8C4B-87EC605D51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24931" y="4298727"/>
              <a:ext cx="10374" cy="895573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6634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23D497-ADAA-5B4E-96AB-FB7535B60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318937-D961-414A-ADC8-5EFE62C238AD}"/>
              </a:ext>
            </a:extLst>
          </p:cNvPr>
          <p:cNvSpPr txBox="1">
            <a:spLocks/>
          </p:cNvSpPr>
          <p:nvPr/>
        </p:nvSpPr>
        <p:spPr>
          <a:xfrm>
            <a:off x="174644" y="867382"/>
            <a:ext cx="5931878" cy="49318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GigE cameras for Profile Monitors</a:t>
            </a:r>
          </a:p>
          <a:p>
            <a:pPr lvl="1"/>
            <a:r>
              <a:rPr lang="en-US" sz="1200" dirty="0"/>
              <a:t>AVT </a:t>
            </a:r>
            <a:r>
              <a:rPr lang="en-US" sz="1200" dirty="0" err="1"/>
              <a:t>Prosilica</a:t>
            </a:r>
            <a:r>
              <a:rPr lang="en-US" sz="1200" dirty="0"/>
              <a:t> GT1600 – 1/1.8” ICX274 CCD sensor</a:t>
            </a:r>
          </a:p>
          <a:p>
            <a:pPr lvl="2"/>
            <a:r>
              <a:rPr lang="en-US" sz="800" dirty="0"/>
              <a:t>12 bit, 4.4um pixel, 26dB gain, 2MP, 8.8e</a:t>
            </a:r>
            <a:r>
              <a:rPr lang="en-US" sz="800" baseline="30000" dirty="0"/>
              <a:t>-</a:t>
            </a:r>
            <a:r>
              <a:rPr lang="en-US" sz="800" dirty="0"/>
              <a:t> Dark Noise, 4,900e</a:t>
            </a:r>
            <a:r>
              <a:rPr lang="en-US" sz="800" baseline="30000" dirty="0"/>
              <a:t>-</a:t>
            </a:r>
            <a:r>
              <a:rPr lang="en-US" sz="800" dirty="0"/>
              <a:t> Saturation</a:t>
            </a:r>
          </a:p>
          <a:p>
            <a:pPr lvl="2"/>
            <a:r>
              <a:rPr lang="en-US" sz="800" dirty="0"/>
              <a:t>Manual Iris control through camera parameters (stepper controlled)</a:t>
            </a:r>
          </a:p>
          <a:p>
            <a:pPr lvl="1"/>
            <a:r>
              <a:rPr lang="en-US" sz="1200" dirty="0"/>
              <a:t>Edmund Optics HD P-Iris lens - 50mm, f/2.0</a:t>
            </a:r>
          </a:p>
          <a:p>
            <a:pPr lvl="2"/>
            <a:r>
              <a:rPr lang="en-US" sz="800" dirty="0"/>
              <a:t>5 </a:t>
            </a:r>
            <a:r>
              <a:rPr lang="en-US" sz="800" dirty="0" err="1"/>
              <a:t>MegaPIxel</a:t>
            </a:r>
            <a:r>
              <a:rPr lang="en-US" sz="800" dirty="0"/>
              <a:t> Imaging </a:t>
            </a:r>
          </a:p>
          <a:p>
            <a:pPr lvl="2"/>
            <a:r>
              <a:rPr lang="en-US" sz="800" dirty="0"/>
              <a:t>P-Iris stepper motor control: f/2.0 – </a:t>
            </a:r>
            <a:r>
              <a:rPr lang="en-US" sz="800" dirty="0" err="1"/>
              <a:t>inf</a:t>
            </a:r>
            <a:r>
              <a:rPr lang="en-US" sz="800" dirty="0"/>
              <a:t> / 42 steps</a:t>
            </a:r>
          </a:p>
          <a:p>
            <a:pPr lvl="1"/>
            <a:r>
              <a:rPr lang="en-US" sz="1200" dirty="0"/>
              <a:t>Camera Failures</a:t>
            </a:r>
          </a:p>
          <a:p>
            <a:pPr lvl="1"/>
            <a:endParaRPr lang="en-US" sz="1200" dirty="0"/>
          </a:p>
          <a:p>
            <a:pPr lvl="2"/>
            <a:endParaRPr lang="en-US" sz="800" dirty="0"/>
          </a:p>
          <a:p>
            <a:pPr lvl="2"/>
            <a:endParaRPr lang="en-US" sz="800" dirty="0"/>
          </a:p>
          <a:p>
            <a:pPr lvl="2"/>
            <a:endParaRPr lang="en-US" sz="800" dirty="0"/>
          </a:p>
          <a:p>
            <a:pPr lvl="2"/>
            <a:endParaRPr lang="en-US" sz="800" dirty="0"/>
          </a:p>
          <a:p>
            <a:pPr lvl="2"/>
            <a:endParaRPr lang="en-US" sz="800" dirty="0"/>
          </a:p>
          <a:p>
            <a:pPr lvl="2"/>
            <a:endParaRPr lang="en-US" sz="800" dirty="0"/>
          </a:p>
          <a:p>
            <a:pPr lvl="2"/>
            <a:endParaRPr lang="en-US" sz="800" dirty="0"/>
          </a:p>
          <a:p>
            <a:pPr lvl="2"/>
            <a:endParaRPr lang="en-US" sz="800" dirty="0"/>
          </a:p>
          <a:p>
            <a:pPr lvl="2"/>
            <a:endParaRPr lang="en-US" sz="800" dirty="0"/>
          </a:p>
          <a:p>
            <a:pPr lvl="2"/>
            <a:endParaRPr lang="en-US" sz="800" dirty="0"/>
          </a:p>
          <a:p>
            <a:pPr lvl="2"/>
            <a:endParaRPr lang="en-US" sz="800" dirty="0"/>
          </a:p>
          <a:p>
            <a:r>
              <a:rPr lang="en-US" sz="1600" dirty="0"/>
              <a:t>GigE cameras for Low Light for </a:t>
            </a:r>
            <a:r>
              <a:rPr lang="en-US" sz="1600" b="1" dirty="0"/>
              <a:t>B</a:t>
            </a:r>
            <a:r>
              <a:rPr lang="en-US" sz="1600" dirty="0"/>
              <a:t>eam </a:t>
            </a:r>
            <a:r>
              <a:rPr lang="en-US" sz="1600" b="1" dirty="0"/>
              <a:t>I</a:t>
            </a:r>
            <a:r>
              <a:rPr lang="en-US" sz="1600" dirty="0"/>
              <a:t>nduced </a:t>
            </a:r>
            <a:r>
              <a:rPr lang="en-US" sz="1600" b="1" dirty="0"/>
              <a:t>F</a:t>
            </a:r>
            <a:r>
              <a:rPr lang="en-US" sz="1600" dirty="0"/>
              <a:t>luorescence (BIF) Monitor:</a:t>
            </a:r>
          </a:p>
          <a:p>
            <a:pPr lvl="1"/>
            <a:r>
              <a:rPr lang="en-US" sz="1200" dirty="0" err="1"/>
              <a:t>Prosilica</a:t>
            </a:r>
            <a:r>
              <a:rPr lang="en-US" sz="1200" dirty="0"/>
              <a:t> GT1930 – 1/1.2” IMX174 CCD sensor</a:t>
            </a:r>
          </a:p>
          <a:p>
            <a:pPr lvl="2"/>
            <a:r>
              <a:rPr lang="en-US" sz="1000" dirty="0"/>
              <a:t>12 bit, 5.8um pixel, 40dB gain, 2.35MP, 3.3e</a:t>
            </a:r>
            <a:r>
              <a:rPr lang="en-US" sz="1000" baseline="30000" dirty="0"/>
              <a:t>-</a:t>
            </a:r>
            <a:r>
              <a:rPr lang="en-US" sz="1000" dirty="0"/>
              <a:t> Dark Noise, 32,810e</a:t>
            </a:r>
            <a:r>
              <a:rPr lang="en-US" sz="1000" baseline="30000" dirty="0"/>
              <a:t>-</a:t>
            </a:r>
            <a:r>
              <a:rPr lang="en-US" sz="1000" dirty="0"/>
              <a:t> Saturation</a:t>
            </a:r>
          </a:p>
          <a:p>
            <a:pPr lvl="2"/>
            <a:r>
              <a:rPr lang="en-US" sz="1000" dirty="0"/>
              <a:t>Manual Iris control through camera parameters (stepper controlled)</a:t>
            </a:r>
          </a:p>
          <a:p>
            <a:pPr lvl="1"/>
            <a:r>
              <a:rPr lang="en-US" sz="1200" dirty="0"/>
              <a:t>Image Intensifier from </a:t>
            </a:r>
            <a:r>
              <a:rPr lang="en-US" sz="1200" dirty="0" err="1"/>
              <a:t>Photonis</a:t>
            </a:r>
            <a:r>
              <a:rPr lang="en-US" sz="1200" dirty="0"/>
              <a:t> – 18mm MCP, Hi-QE Green photocathode, Glass input window, P43 output phosphor on Fiber-optic plate</a:t>
            </a:r>
          </a:p>
          <a:p>
            <a:pPr lvl="2"/>
            <a:r>
              <a:rPr lang="en-US" sz="1000" dirty="0"/>
              <a:t>Photocathode response: 30% @ 380 - 480 nm </a:t>
            </a:r>
          </a:p>
          <a:p>
            <a:pPr lvl="2"/>
            <a:r>
              <a:rPr lang="en-US" sz="1000" dirty="0"/>
              <a:t>Photon Gain @ 440 nm: 9,000 - 11,000 </a:t>
            </a:r>
          </a:p>
          <a:p>
            <a:pPr lvl="2"/>
            <a:r>
              <a:rPr lang="en-US" sz="1000" dirty="0"/>
              <a:t>Resolution: 64 </a:t>
            </a:r>
            <a:r>
              <a:rPr lang="en-US" sz="1000" dirty="0" err="1"/>
              <a:t>linepairs</a:t>
            </a:r>
            <a:r>
              <a:rPr lang="en-US" sz="1000" dirty="0"/>
              <a:t>/mm</a:t>
            </a:r>
          </a:p>
          <a:p>
            <a:r>
              <a:rPr lang="en-US" sz="1600" dirty="0"/>
              <a:t>Controls</a:t>
            </a:r>
          </a:p>
          <a:p>
            <a:pPr lvl="1"/>
            <a:r>
              <a:rPr lang="en-US" sz="1200" dirty="0"/>
              <a:t>In-house developed driver using </a:t>
            </a:r>
            <a:r>
              <a:rPr lang="en-US" sz="1200" dirty="0" err="1"/>
              <a:t>Aravis</a:t>
            </a:r>
            <a:r>
              <a:rPr lang="en-US" sz="1200" dirty="0"/>
              <a:t> open source library</a:t>
            </a:r>
          </a:p>
          <a:p>
            <a:pPr lvl="1"/>
            <a:r>
              <a:rPr lang="en-US" sz="1200" dirty="0"/>
              <a:t>External hardware-triggered acquisition</a:t>
            </a:r>
          </a:p>
          <a:p>
            <a:pPr lvl="1"/>
            <a:r>
              <a:rPr lang="en-US" sz="1200" dirty="0"/>
              <a:t>Not using power of Ethernet… need control of power cycle to reset cameras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E0EE397-2C1E-B847-A8BD-CAA37A64C946}"/>
              </a:ext>
            </a:extLst>
          </p:cNvPr>
          <p:cNvSpPr txBox="1">
            <a:spLocks/>
          </p:cNvSpPr>
          <p:nvPr/>
        </p:nvSpPr>
        <p:spPr>
          <a:xfrm>
            <a:off x="174644" y="46445"/>
            <a:ext cx="8969355" cy="6013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Camera &amp; Lens Choice and Experience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F1BA325-6DDA-2A45-B8E5-AA1F751A7128}"/>
              </a:ext>
            </a:extLst>
          </p:cNvPr>
          <p:cNvGraphicFramePr>
            <a:graphicFrameLocks noGrp="1"/>
          </p:cNvGraphicFramePr>
          <p:nvPr/>
        </p:nvGraphicFramePr>
        <p:xfrm>
          <a:off x="1054166" y="2080651"/>
          <a:ext cx="378086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589">
                  <a:extLst>
                    <a:ext uri="{9D8B030D-6E8A-4147-A177-3AD203B41FA5}">
                      <a16:colId xmlns:a16="http://schemas.microsoft.com/office/drawing/2014/main" val="3287177821"/>
                    </a:ext>
                  </a:extLst>
                </a:gridCol>
                <a:gridCol w="1301493">
                  <a:extLst>
                    <a:ext uri="{9D8B030D-6E8A-4147-A177-3AD203B41FA5}">
                      <a16:colId xmlns:a16="http://schemas.microsoft.com/office/drawing/2014/main" val="985181174"/>
                    </a:ext>
                  </a:extLst>
                </a:gridCol>
                <a:gridCol w="796249">
                  <a:extLst>
                    <a:ext uri="{9D8B030D-6E8A-4147-A177-3AD203B41FA5}">
                      <a16:colId xmlns:a16="http://schemas.microsoft.com/office/drawing/2014/main" val="312157726"/>
                    </a:ext>
                  </a:extLst>
                </a:gridCol>
                <a:gridCol w="665629">
                  <a:extLst>
                    <a:ext uri="{9D8B030D-6E8A-4147-A177-3AD203B41FA5}">
                      <a16:colId xmlns:a16="http://schemas.microsoft.com/office/drawing/2014/main" val="1047488588"/>
                    </a:ext>
                  </a:extLst>
                </a:gridCol>
                <a:gridCol w="658906">
                  <a:extLst>
                    <a:ext uri="{9D8B030D-6E8A-4147-A177-3AD203B41FA5}">
                      <a16:colId xmlns:a16="http://schemas.microsoft.com/office/drawing/2014/main" val="2124709598"/>
                    </a:ext>
                  </a:extLst>
                </a:gridCol>
              </a:tblGrid>
              <a:tr h="271655">
                <a:tc>
                  <a:txBody>
                    <a:bodyPr/>
                    <a:lstStyle/>
                    <a:p>
                      <a:r>
                        <a:rPr lang="en-US" sz="800" dirty="0"/>
                        <a:t>Qty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Failure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Repair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Possible Cause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629901"/>
                  </a:ext>
                </a:extLst>
              </a:tr>
              <a:tr h="271655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Iris control failures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warranty repairs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High Dose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Merger 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818566"/>
                  </a:ext>
                </a:extLst>
              </a:tr>
              <a:tr h="271655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imaging failure (warranty repairs)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warranty repairs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High Dose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Merger 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5452301"/>
                  </a:ext>
                </a:extLst>
              </a:tr>
              <a:tr h="271655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total camera failure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paid repair @ 50% cost of camera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Unknown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Near Gun</a:t>
                      </a:r>
                    </a:p>
                    <a:p>
                      <a:pPr algn="ctr"/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079500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D8ED2B8A-D7E3-6440-A31B-7F8EAD292633}"/>
              </a:ext>
            </a:extLst>
          </p:cNvPr>
          <p:cNvGrpSpPr/>
          <p:nvPr/>
        </p:nvGrpSpPr>
        <p:grpSpPr>
          <a:xfrm>
            <a:off x="4188591" y="522767"/>
            <a:ext cx="3077468" cy="1562683"/>
            <a:chOff x="6363914" y="2580881"/>
            <a:chExt cx="3077468" cy="156268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81AB4E9-C88B-5F41-8FDC-7F46E56522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63914" y="2921975"/>
              <a:ext cx="2877392" cy="122158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7552AE7-5698-8F4C-8DEE-75AACDC74D4A}"/>
                </a:ext>
              </a:extLst>
            </p:cNvPr>
            <p:cNvSpPr txBox="1"/>
            <p:nvPr/>
          </p:nvSpPr>
          <p:spPr>
            <a:xfrm>
              <a:off x="7283129" y="2580881"/>
              <a:ext cx="21582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Allied Vision Technology</a:t>
              </a:r>
            </a:p>
            <a:p>
              <a:pPr algn="ctr"/>
              <a:r>
                <a:rPr lang="en-US" sz="1200" dirty="0"/>
                <a:t>GT series, GigE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EFDB06B-3E1B-6F4D-B76F-CE8B7EF89F49}"/>
              </a:ext>
            </a:extLst>
          </p:cNvPr>
          <p:cNvGrpSpPr/>
          <p:nvPr/>
        </p:nvGrpSpPr>
        <p:grpSpPr>
          <a:xfrm>
            <a:off x="6985746" y="561481"/>
            <a:ext cx="2158253" cy="1763948"/>
            <a:chOff x="6937312" y="866225"/>
            <a:chExt cx="2158253" cy="1763948"/>
          </a:xfrm>
        </p:grpSpPr>
        <p:pic>
          <p:nvPicPr>
            <p:cNvPr id="1026" name="Picture 2" descr="https://productimages.edmundoptics.com/6457.jpg?w=225&amp;quality=60&amp;ver=636893354773335413">
              <a:extLst>
                <a:ext uri="{FF2B5EF4-FFF2-40B4-BE49-F238E27FC236}">
                  <a16:creationId xmlns:a16="http://schemas.microsoft.com/office/drawing/2014/main" id="{B7FBDC44-1869-314D-A2BB-1CAD2923E6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3644" y="866225"/>
              <a:ext cx="1803608" cy="14028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CC3EDEF-03E0-6A48-9D95-DC4A6F6FC9B7}"/>
                </a:ext>
              </a:extLst>
            </p:cNvPr>
            <p:cNvSpPr txBox="1"/>
            <p:nvPr/>
          </p:nvSpPr>
          <p:spPr>
            <a:xfrm>
              <a:off x="6937312" y="2168508"/>
              <a:ext cx="21582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Edmund Optics</a:t>
              </a:r>
            </a:p>
            <a:p>
              <a:pPr algn="ctr"/>
              <a:r>
                <a:rPr lang="en-US" sz="1200" dirty="0"/>
                <a:t>HD P-Iris Lens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9A338D0-50E7-254E-81F1-8A3074884224}"/>
              </a:ext>
            </a:extLst>
          </p:cNvPr>
          <p:cNvGrpSpPr/>
          <p:nvPr/>
        </p:nvGrpSpPr>
        <p:grpSpPr>
          <a:xfrm>
            <a:off x="7043633" y="2514270"/>
            <a:ext cx="2158253" cy="3651975"/>
            <a:chOff x="6967433" y="2351456"/>
            <a:chExt cx="2158253" cy="365197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295539B-45AD-7349-A1DD-3FB17C620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32812" y="2351456"/>
              <a:ext cx="1817139" cy="319984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C6F1669-DF85-7D42-8344-5B809A76181A}"/>
                </a:ext>
              </a:extLst>
            </p:cNvPr>
            <p:cNvSpPr txBox="1"/>
            <p:nvPr/>
          </p:nvSpPr>
          <p:spPr>
            <a:xfrm>
              <a:off x="6967433" y="5541766"/>
              <a:ext cx="21582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Camera + Intensifier </a:t>
              </a:r>
            </a:p>
            <a:p>
              <a:pPr algn="ctr"/>
              <a:r>
                <a:rPr lang="en-US" sz="1200" dirty="0"/>
                <a:t>for BIF Monitor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78E4D7B-4E1F-564B-A0D3-90B873263F15}"/>
              </a:ext>
            </a:extLst>
          </p:cNvPr>
          <p:cNvSpPr txBox="1"/>
          <p:nvPr/>
        </p:nvSpPr>
        <p:spPr>
          <a:xfrm>
            <a:off x="7629575" y="3053189"/>
            <a:ext cx="1014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GigE Camera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4D949A-ABBF-8A4D-B08E-0B1C302E8B10}"/>
              </a:ext>
            </a:extLst>
          </p:cNvPr>
          <p:cNvSpPr txBox="1"/>
          <p:nvPr/>
        </p:nvSpPr>
        <p:spPr>
          <a:xfrm>
            <a:off x="7032812" y="3831311"/>
            <a:ext cx="101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Intensifier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0BA641-7CFC-994A-8A4F-E470F84CB1F1}"/>
              </a:ext>
            </a:extLst>
          </p:cNvPr>
          <p:cNvSpPr txBox="1"/>
          <p:nvPr/>
        </p:nvSpPr>
        <p:spPr>
          <a:xfrm>
            <a:off x="7075340" y="4441553"/>
            <a:ext cx="1014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50mm f/0.95 lens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98AF60-4158-5845-B7A7-27667DFE78BD}"/>
              </a:ext>
            </a:extLst>
          </p:cNvPr>
          <p:cNvSpPr txBox="1"/>
          <p:nvPr/>
        </p:nvSpPr>
        <p:spPr>
          <a:xfrm>
            <a:off x="8278704" y="4178917"/>
            <a:ext cx="647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Iris </a:t>
            </a:r>
          </a:p>
          <a:p>
            <a:r>
              <a:rPr lang="en-US" sz="1200" dirty="0">
                <a:solidFill>
                  <a:srgbClr val="FFFF00"/>
                </a:solidFill>
              </a:rPr>
              <a:t>Servo </a:t>
            </a:r>
          </a:p>
          <a:p>
            <a:r>
              <a:rPr lang="en-US" sz="1200" dirty="0">
                <a:solidFill>
                  <a:srgbClr val="FFFF00"/>
                </a:solidFill>
              </a:rPr>
              <a:t>Motor </a:t>
            </a:r>
          </a:p>
        </p:txBody>
      </p:sp>
    </p:spTree>
    <p:extLst>
      <p:ext uri="{BB962C8B-B14F-4D97-AF65-F5344CB8AC3E}">
        <p14:creationId xmlns:p14="http://schemas.microsoft.com/office/powerpoint/2010/main" val="14389242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116CF5-952B-1E41-84D0-567247957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61AA47-6DA9-384B-B762-B4E0910B9CAE}"/>
              </a:ext>
            </a:extLst>
          </p:cNvPr>
          <p:cNvSpPr txBox="1">
            <a:spLocks/>
          </p:cNvSpPr>
          <p:nvPr/>
        </p:nvSpPr>
        <p:spPr>
          <a:xfrm>
            <a:off x="174644" y="647792"/>
            <a:ext cx="5931878" cy="16921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Linux server runs camera managers</a:t>
            </a:r>
          </a:p>
          <a:p>
            <a:pPr lvl="1"/>
            <a:r>
              <a:rPr lang="en-US" sz="1200" dirty="0"/>
              <a:t>Dual NIC – 1)  camera switch, 2) publishing to outside network</a:t>
            </a:r>
          </a:p>
          <a:p>
            <a:pPr lvl="1"/>
            <a:r>
              <a:rPr lang="en-US" sz="1200" dirty="0"/>
              <a:t>Manager software developed with open source </a:t>
            </a:r>
            <a:r>
              <a:rPr lang="en-US" sz="1200" dirty="0" err="1"/>
              <a:t>Aravis</a:t>
            </a:r>
            <a:r>
              <a:rPr lang="en-US" sz="1200" dirty="0"/>
              <a:t> Library</a:t>
            </a:r>
          </a:p>
          <a:p>
            <a:r>
              <a:rPr lang="en-US" sz="1600" dirty="0"/>
              <a:t>Private network for cameras</a:t>
            </a:r>
          </a:p>
          <a:p>
            <a:r>
              <a:rPr lang="en-US" sz="1600" dirty="0"/>
              <a:t>Hardware trigger (fan-out to all cameras) – Trigger Rate = 1 Hz</a:t>
            </a:r>
          </a:p>
          <a:p>
            <a:r>
              <a:rPr lang="en-US" sz="1600" dirty="0"/>
              <a:t>Managed power supply chassis for individual camera power cycle</a:t>
            </a:r>
            <a:endParaRPr lang="en-US" sz="12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5517C58-93AE-1949-83C3-2FD297D988B5}"/>
              </a:ext>
            </a:extLst>
          </p:cNvPr>
          <p:cNvSpPr txBox="1">
            <a:spLocks/>
          </p:cNvSpPr>
          <p:nvPr/>
        </p:nvSpPr>
        <p:spPr>
          <a:xfrm>
            <a:off x="174644" y="46445"/>
            <a:ext cx="8969355" cy="6013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Camera Network &amp; Controls</a:t>
            </a: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3402DD43-9B26-B14D-84C8-8A183D5D8B5A}"/>
              </a:ext>
            </a:extLst>
          </p:cNvPr>
          <p:cNvGrpSpPr/>
          <p:nvPr/>
        </p:nvGrpSpPr>
        <p:grpSpPr>
          <a:xfrm>
            <a:off x="385526" y="2458511"/>
            <a:ext cx="8547589" cy="3878590"/>
            <a:chOff x="368824" y="2178657"/>
            <a:chExt cx="8547589" cy="387859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0A225FC-DD44-0E4E-A5A8-D081ED53C419}"/>
                </a:ext>
              </a:extLst>
            </p:cNvPr>
            <p:cNvGrpSpPr/>
            <p:nvPr/>
          </p:nvGrpSpPr>
          <p:grpSpPr>
            <a:xfrm>
              <a:off x="5621281" y="3985633"/>
              <a:ext cx="1203767" cy="381964"/>
              <a:chOff x="7349924" y="3483980"/>
              <a:chExt cx="1203767" cy="381964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F39D843-DBEA-0148-974C-B668EC3F4265}"/>
                  </a:ext>
                </a:extLst>
              </p:cNvPr>
              <p:cNvSpPr/>
              <p:nvPr/>
            </p:nvSpPr>
            <p:spPr>
              <a:xfrm>
                <a:off x="7349924" y="3483980"/>
                <a:ext cx="1203767" cy="38196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2B778E3-573B-5F43-945A-33D99F27172A}"/>
                  </a:ext>
                </a:extLst>
              </p:cNvPr>
              <p:cNvSpPr txBox="1"/>
              <p:nvPr/>
            </p:nvSpPr>
            <p:spPr>
              <a:xfrm>
                <a:off x="7419371" y="3536065"/>
                <a:ext cx="1064871" cy="277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Linux Server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8E9DB69-23BC-6040-AF3C-E828DE251996}"/>
                </a:ext>
              </a:extLst>
            </p:cNvPr>
            <p:cNvGrpSpPr/>
            <p:nvPr/>
          </p:nvGrpSpPr>
          <p:grpSpPr>
            <a:xfrm>
              <a:off x="5621281" y="4419682"/>
              <a:ext cx="1203767" cy="381964"/>
              <a:chOff x="7349924" y="3918029"/>
              <a:chExt cx="1203767" cy="381964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89CAE67-1AB5-B34D-A185-0B3D25054331}"/>
                  </a:ext>
                </a:extLst>
              </p:cNvPr>
              <p:cNvSpPr/>
              <p:nvPr/>
            </p:nvSpPr>
            <p:spPr>
              <a:xfrm>
                <a:off x="7349924" y="3918029"/>
                <a:ext cx="1203767" cy="38196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FB4E4F3-A20B-954F-BFC1-63086D14BD1B}"/>
                  </a:ext>
                </a:extLst>
              </p:cNvPr>
              <p:cNvSpPr txBox="1"/>
              <p:nvPr/>
            </p:nvSpPr>
            <p:spPr>
              <a:xfrm>
                <a:off x="7419371" y="3970114"/>
                <a:ext cx="1064871" cy="277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Linux Server</a:t>
                </a: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74A54B6-4AF6-9541-BB53-2550026B42BB}"/>
                </a:ext>
              </a:extLst>
            </p:cNvPr>
            <p:cNvSpPr/>
            <p:nvPr/>
          </p:nvSpPr>
          <p:spPr>
            <a:xfrm>
              <a:off x="5540259" y="3904611"/>
              <a:ext cx="1365812" cy="100888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6DFB933-C864-D548-A4C6-718F2B3C1BE1}"/>
                </a:ext>
              </a:extLst>
            </p:cNvPr>
            <p:cNvGrpSpPr/>
            <p:nvPr/>
          </p:nvGrpSpPr>
          <p:grpSpPr>
            <a:xfrm>
              <a:off x="5098227" y="2178657"/>
              <a:ext cx="2498202" cy="381964"/>
              <a:chOff x="5141089" y="2334784"/>
              <a:chExt cx="2498202" cy="381964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FB00134-85DF-7E48-8227-509743C4D35A}"/>
                  </a:ext>
                </a:extLst>
              </p:cNvPr>
              <p:cNvSpPr/>
              <p:nvPr/>
            </p:nvSpPr>
            <p:spPr>
              <a:xfrm>
                <a:off x="5141089" y="2334784"/>
                <a:ext cx="2498202" cy="38196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DB83E74-5703-7242-AB84-896695FE6591}"/>
                  </a:ext>
                </a:extLst>
              </p:cNvPr>
              <p:cNvSpPr txBox="1"/>
              <p:nvPr/>
            </p:nvSpPr>
            <p:spPr>
              <a:xfrm>
                <a:off x="5210536" y="2386869"/>
                <a:ext cx="242875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Managed Private Network Switch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1BBA42D-6EC0-D94B-BBCB-36E6F3E575AE}"/>
                </a:ext>
              </a:extLst>
            </p:cNvPr>
            <p:cNvGrpSpPr/>
            <p:nvPr/>
          </p:nvGrpSpPr>
          <p:grpSpPr>
            <a:xfrm>
              <a:off x="1117499" y="3015299"/>
              <a:ext cx="978062" cy="387658"/>
              <a:chOff x="1846161" y="3342236"/>
              <a:chExt cx="978062" cy="387658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1F8CD34-EA51-CF44-B3F2-6D5D85F1F654}"/>
                  </a:ext>
                </a:extLst>
              </p:cNvPr>
              <p:cNvSpPr/>
              <p:nvPr/>
            </p:nvSpPr>
            <p:spPr>
              <a:xfrm>
                <a:off x="2303362" y="3402957"/>
                <a:ext cx="520861" cy="2720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0ACC9EB-A1CE-F647-A2E7-8A12A8E6D128}"/>
                  </a:ext>
                </a:extLst>
              </p:cNvPr>
              <p:cNvSpPr/>
              <p:nvPr/>
            </p:nvSpPr>
            <p:spPr>
              <a:xfrm>
                <a:off x="2060294" y="3466617"/>
                <a:ext cx="243068" cy="1388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ACDB46D-A892-3346-AD13-20213BCD64C3}"/>
                  </a:ext>
                </a:extLst>
              </p:cNvPr>
              <p:cNvSpPr/>
              <p:nvPr/>
            </p:nvSpPr>
            <p:spPr>
              <a:xfrm>
                <a:off x="1846161" y="3342236"/>
                <a:ext cx="376178" cy="38765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81367AB-003B-AE4D-9490-7C9FB3E48F98}"/>
                </a:ext>
              </a:extLst>
            </p:cNvPr>
            <p:cNvGrpSpPr/>
            <p:nvPr/>
          </p:nvGrpSpPr>
          <p:grpSpPr>
            <a:xfrm>
              <a:off x="1117499" y="3512146"/>
              <a:ext cx="978062" cy="387658"/>
              <a:chOff x="1846161" y="3342236"/>
              <a:chExt cx="978062" cy="387658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96DE772-8734-A24D-A44B-C97514E38B92}"/>
                  </a:ext>
                </a:extLst>
              </p:cNvPr>
              <p:cNvSpPr/>
              <p:nvPr/>
            </p:nvSpPr>
            <p:spPr>
              <a:xfrm>
                <a:off x="2303362" y="3402957"/>
                <a:ext cx="520861" cy="2720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A79BFB5F-2CB4-3647-9E49-CE99927D30EB}"/>
                  </a:ext>
                </a:extLst>
              </p:cNvPr>
              <p:cNvSpPr/>
              <p:nvPr/>
            </p:nvSpPr>
            <p:spPr>
              <a:xfrm>
                <a:off x="2060294" y="3466617"/>
                <a:ext cx="243068" cy="1388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100FED5-C047-1A49-8D7C-D79CC700CE48}"/>
                  </a:ext>
                </a:extLst>
              </p:cNvPr>
              <p:cNvSpPr/>
              <p:nvPr/>
            </p:nvSpPr>
            <p:spPr>
              <a:xfrm>
                <a:off x="1846161" y="3342236"/>
                <a:ext cx="376178" cy="38765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E7F35B6-B333-8247-B6C4-BC80F837AC9D}"/>
                </a:ext>
              </a:extLst>
            </p:cNvPr>
            <p:cNvGrpSpPr/>
            <p:nvPr/>
          </p:nvGrpSpPr>
          <p:grpSpPr>
            <a:xfrm>
              <a:off x="1117499" y="4024185"/>
              <a:ext cx="978062" cy="387658"/>
              <a:chOff x="1846161" y="3342236"/>
              <a:chExt cx="978062" cy="387658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2C123E0-47A2-ED45-BC09-A834A89EF732}"/>
                  </a:ext>
                </a:extLst>
              </p:cNvPr>
              <p:cNvSpPr/>
              <p:nvPr/>
            </p:nvSpPr>
            <p:spPr>
              <a:xfrm>
                <a:off x="2303362" y="3402957"/>
                <a:ext cx="520861" cy="2720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E1F9C9C-2CD9-FA4A-B006-706311CC3B50}"/>
                  </a:ext>
                </a:extLst>
              </p:cNvPr>
              <p:cNvSpPr/>
              <p:nvPr/>
            </p:nvSpPr>
            <p:spPr>
              <a:xfrm>
                <a:off x="2060294" y="3466617"/>
                <a:ext cx="243068" cy="1388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9EC7E63B-95D1-D347-93EA-0E4453471B7D}"/>
                  </a:ext>
                </a:extLst>
              </p:cNvPr>
              <p:cNvSpPr/>
              <p:nvPr/>
            </p:nvSpPr>
            <p:spPr>
              <a:xfrm>
                <a:off x="1846161" y="3342236"/>
                <a:ext cx="376178" cy="38765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31208FD-103D-164F-9E5E-474B903B9DDD}"/>
                </a:ext>
              </a:extLst>
            </p:cNvPr>
            <p:cNvGrpSpPr/>
            <p:nvPr/>
          </p:nvGrpSpPr>
          <p:grpSpPr>
            <a:xfrm>
              <a:off x="1117499" y="5389446"/>
              <a:ext cx="978062" cy="387658"/>
              <a:chOff x="1846161" y="3342236"/>
              <a:chExt cx="978062" cy="387658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3E8245CD-5C57-2649-A6F6-059141BE90E7}"/>
                  </a:ext>
                </a:extLst>
              </p:cNvPr>
              <p:cNvSpPr/>
              <p:nvPr/>
            </p:nvSpPr>
            <p:spPr>
              <a:xfrm>
                <a:off x="2303362" y="3402957"/>
                <a:ext cx="520861" cy="2720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F75B774-890C-6C41-8E4F-C69E22F4DEE7}"/>
                  </a:ext>
                </a:extLst>
              </p:cNvPr>
              <p:cNvSpPr/>
              <p:nvPr/>
            </p:nvSpPr>
            <p:spPr>
              <a:xfrm>
                <a:off x="2060294" y="3466617"/>
                <a:ext cx="243068" cy="1388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1E8C2427-F7D6-5544-AC90-8E9265276EF1}"/>
                  </a:ext>
                </a:extLst>
              </p:cNvPr>
              <p:cNvSpPr/>
              <p:nvPr/>
            </p:nvSpPr>
            <p:spPr>
              <a:xfrm>
                <a:off x="1846161" y="3342236"/>
                <a:ext cx="376178" cy="38765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DA0BD22-99D8-514B-8A5B-3000EA082516}"/>
                </a:ext>
              </a:extLst>
            </p:cNvPr>
            <p:cNvSpPr txBox="1"/>
            <p:nvPr/>
          </p:nvSpPr>
          <p:spPr>
            <a:xfrm>
              <a:off x="388959" y="3076020"/>
              <a:ext cx="7969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Cam1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32D269C-8105-B246-865B-CA7D63DFEC08}"/>
                </a:ext>
              </a:extLst>
            </p:cNvPr>
            <p:cNvSpPr txBox="1"/>
            <p:nvPr/>
          </p:nvSpPr>
          <p:spPr>
            <a:xfrm>
              <a:off x="368824" y="3537094"/>
              <a:ext cx="7969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Cam2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67BC9FE-D436-F641-809A-1078560BCF83}"/>
                </a:ext>
              </a:extLst>
            </p:cNvPr>
            <p:cNvSpPr txBox="1"/>
            <p:nvPr/>
          </p:nvSpPr>
          <p:spPr>
            <a:xfrm>
              <a:off x="388959" y="4064125"/>
              <a:ext cx="7969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Cam3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9165707-3246-DF45-B5F1-D8DDF962E620}"/>
                </a:ext>
              </a:extLst>
            </p:cNvPr>
            <p:cNvSpPr txBox="1"/>
            <p:nvPr/>
          </p:nvSpPr>
          <p:spPr>
            <a:xfrm>
              <a:off x="368824" y="5429386"/>
              <a:ext cx="7969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Cam16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E7BF8B76-DF1F-8C45-AA06-C46CA0904E30}"/>
                </a:ext>
              </a:extLst>
            </p:cNvPr>
            <p:cNvGrpSpPr/>
            <p:nvPr/>
          </p:nvGrpSpPr>
          <p:grpSpPr>
            <a:xfrm>
              <a:off x="3410763" y="3402957"/>
              <a:ext cx="978062" cy="387658"/>
              <a:chOff x="1846161" y="3342236"/>
              <a:chExt cx="978062" cy="387658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1C46BB7E-3B70-4749-B122-0ED451F7F60E}"/>
                  </a:ext>
                </a:extLst>
              </p:cNvPr>
              <p:cNvSpPr/>
              <p:nvPr/>
            </p:nvSpPr>
            <p:spPr>
              <a:xfrm>
                <a:off x="2303362" y="3402957"/>
                <a:ext cx="520861" cy="2720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37F71D54-0799-2D4E-A689-8824B3990E38}"/>
                  </a:ext>
                </a:extLst>
              </p:cNvPr>
              <p:cNvSpPr/>
              <p:nvPr/>
            </p:nvSpPr>
            <p:spPr>
              <a:xfrm>
                <a:off x="2060294" y="3466617"/>
                <a:ext cx="243068" cy="1388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86FA10F9-5CD7-0046-BF3D-36B5BF3E2A3B}"/>
                  </a:ext>
                </a:extLst>
              </p:cNvPr>
              <p:cNvSpPr/>
              <p:nvPr/>
            </p:nvSpPr>
            <p:spPr>
              <a:xfrm>
                <a:off x="1846161" y="3342236"/>
                <a:ext cx="376178" cy="38765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BE226CB-7BF8-3B4F-84B7-CF6DE60736B8}"/>
                </a:ext>
              </a:extLst>
            </p:cNvPr>
            <p:cNvGrpSpPr/>
            <p:nvPr/>
          </p:nvGrpSpPr>
          <p:grpSpPr>
            <a:xfrm>
              <a:off x="3410763" y="3899804"/>
              <a:ext cx="978062" cy="387658"/>
              <a:chOff x="1846161" y="3342236"/>
              <a:chExt cx="978062" cy="387658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6F96229F-E8C7-1648-B0D3-41B79C23105A}"/>
                  </a:ext>
                </a:extLst>
              </p:cNvPr>
              <p:cNvSpPr/>
              <p:nvPr/>
            </p:nvSpPr>
            <p:spPr>
              <a:xfrm>
                <a:off x="2303362" y="3402957"/>
                <a:ext cx="520861" cy="2720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3BFDE9D7-C3E5-B240-BACD-326C4CD9333C}"/>
                  </a:ext>
                </a:extLst>
              </p:cNvPr>
              <p:cNvSpPr/>
              <p:nvPr/>
            </p:nvSpPr>
            <p:spPr>
              <a:xfrm>
                <a:off x="2060294" y="3466617"/>
                <a:ext cx="243068" cy="1388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B43CF9F3-2858-0543-B095-BBFFD2630644}"/>
                  </a:ext>
                </a:extLst>
              </p:cNvPr>
              <p:cNvSpPr/>
              <p:nvPr/>
            </p:nvSpPr>
            <p:spPr>
              <a:xfrm>
                <a:off x="1846161" y="3342236"/>
                <a:ext cx="376178" cy="38765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6077CF92-1527-254C-9E64-363D99207EF8}"/>
                </a:ext>
              </a:extLst>
            </p:cNvPr>
            <p:cNvGrpSpPr/>
            <p:nvPr/>
          </p:nvGrpSpPr>
          <p:grpSpPr>
            <a:xfrm>
              <a:off x="3410763" y="4411843"/>
              <a:ext cx="978062" cy="387658"/>
              <a:chOff x="1846161" y="3342236"/>
              <a:chExt cx="978062" cy="387658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40DF7C0F-93F9-7347-A5FA-15F154E5EE65}"/>
                  </a:ext>
                </a:extLst>
              </p:cNvPr>
              <p:cNvSpPr/>
              <p:nvPr/>
            </p:nvSpPr>
            <p:spPr>
              <a:xfrm>
                <a:off x="2303362" y="3402957"/>
                <a:ext cx="520861" cy="2720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133DB51E-110F-3843-B8C8-0F55BA804CDF}"/>
                  </a:ext>
                </a:extLst>
              </p:cNvPr>
              <p:cNvSpPr/>
              <p:nvPr/>
            </p:nvSpPr>
            <p:spPr>
              <a:xfrm>
                <a:off x="2060294" y="3466617"/>
                <a:ext cx="243068" cy="1388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40395F12-C176-054B-96E2-269FA6FF740C}"/>
                  </a:ext>
                </a:extLst>
              </p:cNvPr>
              <p:cNvSpPr/>
              <p:nvPr/>
            </p:nvSpPr>
            <p:spPr>
              <a:xfrm>
                <a:off x="1846161" y="3342236"/>
                <a:ext cx="376178" cy="38765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3214364-53EA-D144-BFE3-2CFF179A2270}"/>
                </a:ext>
              </a:extLst>
            </p:cNvPr>
            <p:cNvGrpSpPr/>
            <p:nvPr/>
          </p:nvGrpSpPr>
          <p:grpSpPr>
            <a:xfrm>
              <a:off x="3410763" y="5669589"/>
              <a:ext cx="978062" cy="387658"/>
              <a:chOff x="1846161" y="3342236"/>
              <a:chExt cx="978062" cy="387658"/>
            </a:xfrm>
          </p:grpSpPr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847AE0F4-F109-9C44-B5D6-6C216AFBB1AE}"/>
                  </a:ext>
                </a:extLst>
              </p:cNvPr>
              <p:cNvSpPr/>
              <p:nvPr/>
            </p:nvSpPr>
            <p:spPr>
              <a:xfrm>
                <a:off x="2303362" y="3402957"/>
                <a:ext cx="520861" cy="2720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50F9D6E-AB8E-A743-97CC-894549E13865}"/>
                  </a:ext>
                </a:extLst>
              </p:cNvPr>
              <p:cNvSpPr/>
              <p:nvPr/>
            </p:nvSpPr>
            <p:spPr>
              <a:xfrm>
                <a:off x="2060294" y="3466617"/>
                <a:ext cx="243068" cy="1388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3C1CB74-B82C-1641-91F9-567F63B577D5}"/>
                  </a:ext>
                </a:extLst>
              </p:cNvPr>
              <p:cNvSpPr/>
              <p:nvPr/>
            </p:nvSpPr>
            <p:spPr>
              <a:xfrm>
                <a:off x="1846161" y="3342236"/>
                <a:ext cx="376178" cy="38765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77E48F5-F3B9-0040-83C8-CE36EADA2606}"/>
                </a:ext>
              </a:extLst>
            </p:cNvPr>
            <p:cNvSpPr txBox="1"/>
            <p:nvPr/>
          </p:nvSpPr>
          <p:spPr>
            <a:xfrm>
              <a:off x="2753664" y="3463678"/>
              <a:ext cx="7969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Cam1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7A22D10-9BB6-C243-AC9D-3C83D48A6CD4}"/>
                </a:ext>
              </a:extLst>
            </p:cNvPr>
            <p:cNvSpPr txBox="1"/>
            <p:nvPr/>
          </p:nvSpPr>
          <p:spPr>
            <a:xfrm>
              <a:off x="2733529" y="3924752"/>
              <a:ext cx="7969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Cam2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2B9362C-9141-1743-8B7C-36229DD7CEAD}"/>
                </a:ext>
              </a:extLst>
            </p:cNvPr>
            <p:cNvSpPr txBox="1"/>
            <p:nvPr/>
          </p:nvSpPr>
          <p:spPr>
            <a:xfrm>
              <a:off x="2753664" y="4451783"/>
              <a:ext cx="7969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Cam3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6CF3235-AC0D-194A-9F33-890B6F798DFF}"/>
                </a:ext>
              </a:extLst>
            </p:cNvPr>
            <p:cNvSpPr txBox="1"/>
            <p:nvPr/>
          </p:nvSpPr>
          <p:spPr>
            <a:xfrm>
              <a:off x="2733529" y="5709529"/>
              <a:ext cx="7969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Cam6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6112C54-690D-3B40-8EB0-336D5A58F074}"/>
                </a:ext>
              </a:extLst>
            </p:cNvPr>
            <p:cNvSpPr txBox="1"/>
            <p:nvPr/>
          </p:nvSpPr>
          <p:spPr>
            <a:xfrm>
              <a:off x="1205394" y="4495007"/>
              <a:ext cx="86846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*</a:t>
              </a:r>
            </a:p>
            <a:p>
              <a:r>
                <a:rPr lang="en-US" dirty="0"/>
                <a:t>*</a:t>
              </a:r>
            </a:p>
            <a:p>
              <a:r>
                <a:rPr lang="en-US" dirty="0"/>
                <a:t>*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DB98E15-F81C-9A4A-88AA-5D75D6502C53}"/>
                </a:ext>
              </a:extLst>
            </p:cNvPr>
            <p:cNvSpPr txBox="1"/>
            <p:nvPr/>
          </p:nvSpPr>
          <p:spPr>
            <a:xfrm>
              <a:off x="3433732" y="4847459"/>
              <a:ext cx="86846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*</a:t>
              </a:r>
            </a:p>
            <a:p>
              <a:r>
                <a:rPr lang="en-US" dirty="0"/>
                <a:t>*</a:t>
              </a:r>
            </a:p>
            <a:p>
              <a:r>
                <a:rPr lang="en-US" dirty="0"/>
                <a:t>*</a:t>
              </a: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45373EB-850E-8C4B-A7E7-8DD6D8015BD8}"/>
                </a:ext>
              </a:extLst>
            </p:cNvPr>
            <p:cNvCxnSpPr/>
            <p:nvPr/>
          </p:nvCxnSpPr>
          <p:spPr>
            <a:xfrm>
              <a:off x="2091888" y="3216871"/>
              <a:ext cx="28192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1DA8DA2C-BDAB-E244-A96A-03938BFB60A9}"/>
                </a:ext>
              </a:extLst>
            </p:cNvPr>
            <p:cNvCxnSpPr/>
            <p:nvPr/>
          </p:nvCxnSpPr>
          <p:spPr>
            <a:xfrm>
              <a:off x="2091888" y="3686932"/>
              <a:ext cx="28192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914F527-7E9A-AB48-A7B5-8E82EE471667}"/>
                </a:ext>
              </a:extLst>
            </p:cNvPr>
            <p:cNvCxnSpPr/>
            <p:nvPr/>
          </p:nvCxnSpPr>
          <p:spPr>
            <a:xfrm>
              <a:off x="2091888" y="4199948"/>
              <a:ext cx="28192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32DB110-C4D9-1246-B7AD-7B29D30D5C36}"/>
                </a:ext>
              </a:extLst>
            </p:cNvPr>
            <p:cNvCxnSpPr/>
            <p:nvPr/>
          </p:nvCxnSpPr>
          <p:spPr>
            <a:xfrm>
              <a:off x="2091888" y="5583274"/>
              <a:ext cx="28192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E33FDBB3-16AB-0349-AF7B-6D80664CD6F9}"/>
                </a:ext>
              </a:extLst>
            </p:cNvPr>
            <p:cNvCxnSpPr>
              <a:cxnSpLocks/>
            </p:cNvCxnSpPr>
            <p:nvPr/>
          </p:nvCxnSpPr>
          <p:spPr>
            <a:xfrm>
              <a:off x="2377492" y="2893406"/>
              <a:ext cx="0" cy="26898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30E4EF0-F201-6C40-8BB5-05807D13B95C}"/>
                </a:ext>
              </a:extLst>
            </p:cNvPr>
            <p:cNvCxnSpPr>
              <a:cxnSpLocks/>
            </p:cNvCxnSpPr>
            <p:nvPr/>
          </p:nvCxnSpPr>
          <p:spPr>
            <a:xfrm>
              <a:off x="2373814" y="2893406"/>
              <a:ext cx="363503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08D93DC-6D6C-F748-86C1-D98E39C3E6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12540" y="2560621"/>
              <a:ext cx="0" cy="332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D2F83461-3A48-794C-8163-8818DFF2E5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74301" y="2560621"/>
              <a:ext cx="0" cy="332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3D5545EB-2927-3C47-A97B-537E02A597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21281" y="2560621"/>
              <a:ext cx="0" cy="332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E03AEEDF-AA67-FA4B-920E-A5C10E1002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08851" y="2560621"/>
              <a:ext cx="0" cy="332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EB6D6592-264D-884F-8219-948246655E29}"/>
                </a:ext>
              </a:extLst>
            </p:cNvPr>
            <p:cNvSpPr txBox="1"/>
            <p:nvPr/>
          </p:nvSpPr>
          <p:spPr>
            <a:xfrm>
              <a:off x="5600700" y="2524559"/>
              <a:ext cx="369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041E3616-9C6D-484E-B03F-8FD647FF6F0F}"/>
                </a:ext>
              </a:extLst>
            </p:cNvPr>
            <p:cNvCxnSpPr>
              <a:cxnSpLocks/>
            </p:cNvCxnSpPr>
            <p:nvPr/>
          </p:nvCxnSpPr>
          <p:spPr>
            <a:xfrm>
              <a:off x="4666730" y="3018899"/>
              <a:ext cx="24942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E54DC623-A4C1-E046-AD38-8670B962B6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64621" y="2560621"/>
              <a:ext cx="0" cy="458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5D837C5D-CDE2-A345-87A7-62F1576AE5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26382" y="2560621"/>
              <a:ext cx="0" cy="458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084405C8-9DD2-444F-8DFD-2FA063608E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73362" y="2559826"/>
              <a:ext cx="0" cy="4590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2DE2EF6-D7F1-9540-BCC6-E0227EB517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60932" y="2560621"/>
              <a:ext cx="0" cy="4582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6C2089E0-A2BF-6F4A-8D9B-AF69530A9279}"/>
                </a:ext>
              </a:extLst>
            </p:cNvPr>
            <p:cNvSpPr txBox="1"/>
            <p:nvPr/>
          </p:nvSpPr>
          <p:spPr>
            <a:xfrm>
              <a:off x="6752780" y="2620208"/>
              <a:ext cx="369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449D25A8-B0F9-6F4A-A38C-8F226277CD9F}"/>
                </a:ext>
              </a:extLst>
            </p:cNvPr>
            <p:cNvCxnSpPr/>
            <p:nvPr/>
          </p:nvCxnSpPr>
          <p:spPr>
            <a:xfrm>
              <a:off x="4381126" y="3569977"/>
              <a:ext cx="28192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344FBC70-5000-7942-84C3-B52FF10242CB}"/>
                </a:ext>
              </a:extLst>
            </p:cNvPr>
            <p:cNvCxnSpPr/>
            <p:nvPr/>
          </p:nvCxnSpPr>
          <p:spPr>
            <a:xfrm>
              <a:off x="4381126" y="4070437"/>
              <a:ext cx="28192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FE397889-A7DB-5D4C-A2BA-93647EB88C2E}"/>
                </a:ext>
              </a:extLst>
            </p:cNvPr>
            <p:cNvCxnSpPr/>
            <p:nvPr/>
          </p:nvCxnSpPr>
          <p:spPr>
            <a:xfrm>
              <a:off x="4381126" y="4583453"/>
              <a:ext cx="28192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0DBA08CE-DDEA-9F4F-B66D-BB03C782C932}"/>
                </a:ext>
              </a:extLst>
            </p:cNvPr>
            <p:cNvCxnSpPr/>
            <p:nvPr/>
          </p:nvCxnSpPr>
          <p:spPr>
            <a:xfrm>
              <a:off x="4381126" y="5863417"/>
              <a:ext cx="28192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D29B7945-2267-EE41-B47C-F8EC1097E9B3}"/>
                </a:ext>
              </a:extLst>
            </p:cNvPr>
            <p:cNvCxnSpPr>
              <a:cxnSpLocks/>
            </p:cNvCxnSpPr>
            <p:nvPr/>
          </p:nvCxnSpPr>
          <p:spPr>
            <a:xfrm>
              <a:off x="4666730" y="3015299"/>
              <a:ext cx="0" cy="28481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B4669FDF-A3EA-6148-AB44-37BD10C8A7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20952" y="2559827"/>
              <a:ext cx="0" cy="15250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A13ACA88-38F3-5B4E-BE6E-10C9B08BFD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80972" y="2559827"/>
              <a:ext cx="0" cy="1983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C7BD245C-C428-954E-A9AC-9F761AB02E0B}"/>
                </a:ext>
              </a:extLst>
            </p:cNvPr>
            <p:cNvCxnSpPr>
              <a:cxnSpLocks/>
            </p:cNvCxnSpPr>
            <p:nvPr/>
          </p:nvCxnSpPr>
          <p:spPr>
            <a:xfrm>
              <a:off x="6821877" y="4088723"/>
              <a:ext cx="4990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DB8D1887-391A-C149-B904-2FDCF0267097}"/>
                </a:ext>
              </a:extLst>
            </p:cNvPr>
            <p:cNvCxnSpPr>
              <a:cxnSpLocks/>
            </p:cNvCxnSpPr>
            <p:nvPr/>
          </p:nvCxnSpPr>
          <p:spPr>
            <a:xfrm>
              <a:off x="6821877" y="4536224"/>
              <a:ext cx="659095" cy="69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534A2171-B67E-5140-9BA8-A5B409A3EB63}"/>
                </a:ext>
              </a:extLst>
            </p:cNvPr>
            <p:cNvCxnSpPr/>
            <p:nvPr/>
          </p:nvCxnSpPr>
          <p:spPr>
            <a:xfrm>
              <a:off x="6821877" y="4315511"/>
              <a:ext cx="11486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080DE46C-DBAC-324F-A69E-03915CB37496}"/>
                </a:ext>
              </a:extLst>
            </p:cNvPr>
            <p:cNvCxnSpPr/>
            <p:nvPr/>
          </p:nvCxnSpPr>
          <p:spPr>
            <a:xfrm>
              <a:off x="6821877" y="4685331"/>
              <a:ext cx="11486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EFE1BBD-59B9-3646-AD51-D285263E213E}"/>
                </a:ext>
              </a:extLst>
            </p:cNvPr>
            <p:cNvSpPr txBox="1"/>
            <p:nvPr/>
          </p:nvSpPr>
          <p:spPr>
            <a:xfrm>
              <a:off x="7970520" y="4236340"/>
              <a:ext cx="945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To Network</a:t>
              </a:r>
            </a:p>
          </p:txBody>
        </p:sp>
      </p:grpSp>
      <p:sp>
        <p:nvSpPr>
          <p:cNvPr id="135" name="TextBox 134">
            <a:extLst>
              <a:ext uri="{FF2B5EF4-FFF2-40B4-BE49-F238E27FC236}">
                <a16:creationId xmlns:a16="http://schemas.microsoft.com/office/drawing/2014/main" id="{823F383C-B569-F642-95E5-BCF24F0B4F87}"/>
              </a:ext>
            </a:extLst>
          </p:cNvPr>
          <p:cNvSpPr txBox="1"/>
          <p:nvPr/>
        </p:nvSpPr>
        <p:spPr>
          <a:xfrm>
            <a:off x="91994" y="2446862"/>
            <a:ext cx="2484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Mutually Exclusive Cameras (Profile Monitors)</a:t>
            </a:r>
          </a:p>
          <a:p>
            <a:pPr algn="ctr"/>
            <a:r>
              <a:rPr lang="en-US" sz="1400" dirty="0"/>
              <a:t>Only 1 allowed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0B7BAED-5CBB-C948-AA2A-664F6A79A2E3}"/>
              </a:ext>
            </a:extLst>
          </p:cNvPr>
          <p:cNvSpPr txBox="1"/>
          <p:nvPr/>
        </p:nvSpPr>
        <p:spPr>
          <a:xfrm>
            <a:off x="2524878" y="2446862"/>
            <a:ext cx="2484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Simultaneous Cameras (Laser Monitors)</a:t>
            </a:r>
          </a:p>
          <a:p>
            <a:pPr algn="ctr"/>
            <a:r>
              <a:rPr lang="en-US" sz="1400" dirty="0"/>
              <a:t>Any 3 allowed</a:t>
            </a:r>
          </a:p>
        </p:txBody>
      </p:sp>
    </p:spTree>
    <p:extLst>
      <p:ext uri="{BB962C8B-B14F-4D97-AF65-F5344CB8AC3E}">
        <p14:creationId xmlns:p14="http://schemas.microsoft.com/office/powerpoint/2010/main" val="36688195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0FDA51-1874-3649-A160-70BBECE5F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2BE3FE-507C-BF4B-A092-52EE0E709FD8}"/>
              </a:ext>
            </a:extLst>
          </p:cNvPr>
          <p:cNvSpPr txBox="1">
            <a:spLocks/>
          </p:cNvSpPr>
          <p:nvPr/>
        </p:nvSpPr>
        <p:spPr>
          <a:xfrm>
            <a:off x="174644" y="747209"/>
            <a:ext cx="5426056" cy="2108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Image Viewer User Application</a:t>
            </a:r>
          </a:p>
          <a:p>
            <a:pPr lvl="1"/>
            <a:r>
              <a:rPr lang="en-US" sz="1200" dirty="0"/>
              <a:t>Images from cameras continuously analyzed and logged</a:t>
            </a:r>
          </a:p>
          <a:p>
            <a:pPr lvl="1"/>
            <a:r>
              <a:rPr lang="en-US" sz="1200" dirty="0"/>
              <a:t>Logged Image Data</a:t>
            </a:r>
          </a:p>
          <a:p>
            <a:pPr lvl="2"/>
            <a:r>
              <a:rPr lang="en-US" sz="1000" dirty="0"/>
              <a:t>Spot position (X, Y)</a:t>
            </a:r>
          </a:p>
          <a:p>
            <a:pPr lvl="2"/>
            <a:r>
              <a:rPr lang="en-US" sz="1000" dirty="0"/>
              <a:t>Spot size (Ellipse: W, H)</a:t>
            </a:r>
          </a:p>
          <a:p>
            <a:pPr lvl="2"/>
            <a:r>
              <a:rPr lang="en-US" sz="1000" dirty="0"/>
              <a:t>Fitted Sigma</a:t>
            </a:r>
          </a:p>
          <a:p>
            <a:pPr lvl="2"/>
            <a:r>
              <a:rPr lang="en-US" sz="1000" dirty="0"/>
              <a:t>Fitted position (X,Y)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33CB20A-F89A-A04B-889E-A71F008EEFB0}"/>
              </a:ext>
            </a:extLst>
          </p:cNvPr>
          <p:cNvSpPr txBox="1">
            <a:spLocks/>
          </p:cNvSpPr>
          <p:nvPr/>
        </p:nvSpPr>
        <p:spPr>
          <a:xfrm>
            <a:off x="174644" y="46445"/>
            <a:ext cx="8969355" cy="6013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Camera Image Data &amp; Viewer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525B48-DABD-9C45-9E9E-E6BC91E13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0583" y="1617439"/>
            <a:ext cx="5869825" cy="423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1428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2D9A3-2D41-AB43-94E0-F2EDC85D5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2DBB5B-F950-409E-931D-69D3B617F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5437AA-BE00-4A7C-A0CA-C4F5DC74F62F}"/>
              </a:ext>
            </a:extLst>
          </p:cNvPr>
          <p:cNvSpPr txBox="1"/>
          <p:nvPr/>
        </p:nvSpPr>
        <p:spPr>
          <a:xfrm>
            <a:off x="2513581" y="4581725"/>
            <a:ext cx="4017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Thank you for your attention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F1245-D5A4-4203-BE6D-B111D5BCB6AA}"/>
              </a:ext>
            </a:extLst>
          </p:cNvPr>
          <p:cNvSpPr txBox="1"/>
          <p:nvPr/>
        </p:nvSpPr>
        <p:spPr>
          <a:xfrm>
            <a:off x="1248526" y="1349022"/>
            <a:ext cx="65475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variety of scintillator screens have been used at the RHIC Facility over the years in the proton &amp; ion beam lines that remain in service.</a:t>
            </a:r>
          </a:p>
          <a:p>
            <a:endParaRPr lang="en-US" dirty="0"/>
          </a:p>
          <a:p>
            <a:r>
              <a:rPr lang="en-US" dirty="0"/>
              <a:t>The new additions of integral electron machines has moved shifted focus to new monolithic YAG for pulsed beams with good results.</a:t>
            </a:r>
          </a:p>
          <a:p>
            <a:endParaRPr lang="en-US" dirty="0"/>
          </a:p>
          <a:p>
            <a:r>
              <a:rPr lang="en-US" dirty="0"/>
              <a:t>We continue to search to fill the need for continuous profile measurement of low energy, high power CW electron beams during operations.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1E2E73-F3F3-144E-A172-04689C88A7FD}"/>
              </a:ext>
            </a:extLst>
          </p:cNvPr>
          <p:cNvSpPr txBox="1"/>
          <p:nvPr/>
        </p:nvSpPr>
        <p:spPr>
          <a:xfrm>
            <a:off x="1532521" y="5159019"/>
            <a:ext cx="65475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Special thanks to Kevin Jordan at BNNT,LLC and to the members of the C-AD Beam Components &amp; Instrumentation Group at BNL.</a:t>
            </a:r>
          </a:p>
        </p:txBody>
      </p:sp>
    </p:spTree>
    <p:extLst>
      <p:ext uri="{BB962C8B-B14F-4D97-AF65-F5344CB8AC3E}">
        <p14:creationId xmlns:p14="http://schemas.microsoft.com/office/powerpoint/2010/main" val="31067978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C79D5-2453-0942-B0C9-6D2B8858F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A993F3-C039-174A-8B62-9C1ED01EE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809" y="1825625"/>
            <a:ext cx="8328991" cy="33582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1600" dirty="0"/>
              <a:t>[1] T. Miller et al., “Electron-Lens Test Stand Instrumentation Progress”, proceedings from IBIC 2012, Tsukuba, Japan, THCB01</a:t>
            </a:r>
          </a:p>
          <a:p>
            <a:pPr marL="0" indent="0">
              <a:buNone/>
            </a:pPr>
            <a:r>
              <a:rPr lang="en-US" sz="1600" dirty="0"/>
              <a:t>[2] T. Miller et al., “RHIC Electron-Lens Beam Profile Monitoring”, proceedings from BIW2012, Newport News, VA TUPG039</a:t>
            </a:r>
          </a:p>
          <a:p>
            <a:pPr marL="0" indent="0">
              <a:buNone/>
            </a:pPr>
            <a:r>
              <a:rPr lang="en-US" sz="1600" dirty="0"/>
              <a:t>[3] T. Miller et al., “Multifunction Instrument Designs with Low Impedance Structures for Profile, Energy, and Emittance Measurements for </a:t>
            </a:r>
            <a:r>
              <a:rPr lang="en-US" sz="1600" dirty="0" err="1"/>
              <a:t>LEReC</a:t>
            </a:r>
            <a:r>
              <a:rPr lang="en-US" sz="1600" dirty="0"/>
              <a:t> at NBL”, proceedings from IBIC 2015, Melbourne, Australia, TUPB007</a:t>
            </a:r>
          </a:p>
          <a:p>
            <a:pPr marL="0" indent="0">
              <a:buNone/>
            </a:pPr>
            <a:r>
              <a:rPr lang="en-US" sz="1500" dirty="0"/>
              <a:t>[4] T. Miller et al., “Overview of Beam Instrumentation and Commissioning Results from the Coherent Electron Cooling Experiment at BNL”, proceedings from IBIC 2018, Shanghai CHINA, MOPA09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[5] A. </a:t>
            </a:r>
            <a:r>
              <a:rPr lang="en-US" sz="1600" dirty="0" err="1"/>
              <a:t>Fedotov</a:t>
            </a:r>
            <a:r>
              <a:rPr lang="en-US" sz="1600" dirty="0"/>
              <a:t> et al., “Bunched Beam Electron Cooler for Low-Energy RHIC Operation”, in Proc. NA- PAC’13, Pasadena, CA, USA, Sept. 2013, paper TUOAA1 </a:t>
            </a:r>
          </a:p>
          <a:p>
            <a:pPr marL="0" indent="0">
              <a:buNone/>
            </a:pPr>
            <a:r>
              <a:rPr lang="en-US" sz="1600" dirty="0"/>
              <a:t>[6] S. </a:t>
            </a:r>
            <a:r>
              <a:rPr lang="en-US" sz="1600" dirty="0" err="1"/>
              <a:t>Seletskiy</a:t>
            </a:r>
            <a:r>
              <a:rPr lang="en-US" sz="1600" dirty="0"/>
              <a:t>, et al., “Conceptual Design of </a:t>
            </a:r>
            <a:r>
              <a:rPr lang="en-US" sz="1600" dirty="0" err="1"/>
              <a:t>LEReC</a:t>
            </a:r>
            <a:r>
              <a:rPr lang="en-US" sz="1600" dirty="0"/>
              <a:t> Fast Machine Protection System”, presented at the IBIC’16, Barcelona, Spain, Sept. 2016, paper WEPG19 </a:t>
            </a:r>
          </a:p>
          <a:p>
            <a:pPr marL="0" indent="0">
              <a:buNone/>
            </a:pPr>
            <a:r>
              <a:rPr lang="en-US" sz="1600" dirty="0"/>
              <a:t>[7] </a:t>
            </a:r>
            <a:r>
              <a:rPr lang="en-GB" sz="1600" dirty="0"/>
              <a:t>S. Seletskiy, P. </a:t>
            </a:r>
            <a:r>
              <a:rPr lang="en-GB" sz="1600" dirty="0" err="1"/>
              <a:t>Thieberger</a:t>
            </a:r>
            <a:r>
              <a:rPr lang="en-GB" sz="1600" dirty="0"/>
              <a:t> and T. Miller, “Study of YAG Exposure Time for </a:t>
            </a:r>
            <a:r>
              <a:rPr lang="en-GB" sz="1600" dirty="0" err="1"/>
              <a:t>LEReC</a:t>
            </a:r>
            <a:r>
              <a:rPr lang="en-GB" sz="1600" dirty="0"/>
              <a:t> RF Diagnostic Beamline” presented at the IBIC’16, Barcelona, Spain, Sept. 2016, paper MOPG69</a:t>
            </a:r>
            <a:r>
              <a:rPr lang="en-US" sz="1600" dirty="0"/>
              <a:t> </a:t>
            </a:r>
          </a:p>
          <a:p>
            <a:pPr marL="0" indent="0">
              <a:buNone/>
            </a:pPr>
            <a:r>
              <a:rPr lang="en-US" sz="1600" dirty="0"/>
              <a:t>[8] </a:t>
            </a:r>
            <a:r>
              <a:rPr lang="en-US" sz="1600" dirty="0" err="1"/>
              <a:t>Holoeye</a:t>
            </a:r>
            <a:r>
              <a:rPr lang="en-US" sz="1600" dirty="0"/>
              <a:t> Photonics, https://</a:t>
            </a:r>
            <a:r>
              <a:rPr lang="en-US" sz="1600" dirty="0" err="1"/>
              <a:t>holoeye.com</a:t>
            </a:r>
            <a:r>
              <a:rPr lang="en-US" sz="1600" dirty="0"/>
              <a:t>/diffractive- optics/ </a:t>
            </a:r>
          </a:p>
          <a:p>
            <a:pPr marL="0" indent="0">
              <a:buNone/>
            </a:pPr>
            <a:r>
              <a:rPr lang="en-US" sz="1600" dirty="0"/>
              <a:t>[9] R. Nishi, et al., “Electron energy dependence of characteristics of fluorescent plates for ultrahigh-voltage electron microscopes”, Ultramicroscopy 62 (1996) 271-275 </a:t>
            </a:r>
          </a:p>
          <a:p>
            <a:pPr marL="0" indent="0">
              <a:buNone/>
            </a:pPr>
            <a:r>
              <a:rPr lang="en-US" sz="1600" dirty="0"/>
              <a:t>[10] S. </a:t>
            </a:r>
            <a:r>
              <a:rPr lang="en-US" sz="1600" dirty="0" err="1"/>
              <a:t>Kondrashev</a:t>
            </a:r>
            <a:r>
              <a:rPr lang="en-US" sz="1600" dirty="0"/>
              <a:t> et al., “Isotope separator for external ion injection into EBIS”, AIP </a:t>
            </a:r>
            <a:r>
              <a:rPr lang="en-US" sz="1600" dirty="0" err="1"/>
              <a:t>Conf</a:t>
            </a:r>
            <a:r>
              <a:rPr lang="en-US" sz="1600" dirty="0"/>
              <a:t> Proceedings, 2018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FC4E9-C15B-4D93-8A3C-C29F5CE4F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22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7BDC8E8-5647-4054-A0D5-C149635F1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147" y="1546545"/>
            <a:ext cx="6910629" cy="45996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11A69F-51EB-D045-99BD-2208D0FD2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3" y="0"/>
            <a:ext cx="8867553" cy="570539"/>
          </a:xfrm>
        </p:spPr>
        <p:txBody>
          <a:bodyPr>
            <a:noAutofit/>
          </a:bodyPr>
          <a:lstStyle/>
          <a:p>
            <a:r>
              <a:rPr lang="en-US" sz="2600" u="sng" dirty="0">
                <a:solidFill>
                  <a:srgbClr val="002060"/>
                </a:solidFill>
              </a:rPr>
              <a:t>Overview of Collider-Accelerator Facility Machines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1AE8D7-2B79-421E-B5D9-74938DFD5EA4}"/>
              </a:ext>
            </a:extLst>
          </p:cNvPr>
          <p:cNvSpPr txBox="1"/>
          <p:nvPr/>
        </p:nvSpPr>
        <p:spPr>
          <a:xfrm>
            <a:off x="1465924" y="596668"/>
            <a:ext cx="6596233" cy="954107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RHIC (3.85 to 255 GeV; protons, heavy ions)</a:t>
            </a:r>
          </a:p>
          <a:p>
            <a:r>
              <a:rPr lang="en-US" sz="1400" b="1" dirty="0">
                <a:solidFill>
                  <a:srgbClr val="FFFF00"/>
                </a:solidFill>
              </a:rPr>
              <a:t>     Low Energy RHIC electron Cooling (LEReC,1.6 to 2.7 MeV electrons)</a:t>
            </a:r>
          </a:p>
          <a:p>
            <a:r>
              <a:rPr lang="en-US" sz="1400" b="1" dirty="0">
                <a:solidFill>
                  <a:srgbClr val="FFFF00"/>
                </a:solidFill>
              </a:rPr>
              <a:t>     Coherent electron Cooling (CeC,18 MeV electrons)</a:t>
            </a:r>
          </a:p>
          <a:p>
            <a:r>
              <a:rPr lang="en-US" sz="1400" b="1" dirty="0">
                <a:solidFill>
                  <a:srgbClr val="FFFF00"/>
                </a:solidFill>
              </a:rPr>
              <a:t>     Electron-Lens (5 KeV electrons)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392D4A-5041-4610-9010-F021118FAA45}"/>
              </a:ext>
            </a:extLst>
          </p:cNvPr>
          <p:cNvSpPr txBox="1"/>
          <p:nvPr/>
        </p:nvSpPr>
        <p:spPr>
          <a:xfrm>
            <a:off x="5525373" y="5124154"/>
            <a:ext cx="3480403" cy="738664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Tandem Van de Graaff </a:t>
            </a:r>
          </a:p>
          <a:p>
            <a:r>
              <a:rPr lang="en-US" sz="1400" b="1" dirty="0">
                <a:solidFill>
                  <a:srgbClr val="FFFF00"/>
                </a:solidFill>
              </a:rPr>
              <a:t>(up to 28 MeV/AMU; protons, heavy ions)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C185F9-885F-47DA-88C7-7724D5887A54}"/>
              </a:ext>
            </a:extLst>
          </p:cNvPr>
          <p:cNvSpPr txBox="1"/>
          <p:nvPr/>
        </p:nvSpPr>
        <p:spPr>
          <a:xfrm>
            <a:off x="4764041" y="3982450"/>
            <a:ext cx="3674121" cy="307777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AGS (up to 28 GeV; protons, heavy ions)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9676ED-4268-4C50-B886-7AB95A663948}"/>
              </a:ext>
            </a:extLst>
          </p:cNvPr>
          <p:cNvSpPr txBox="1"/>
          <p:nvPr/>
        </p:nvSpPr>
        <p:spPr>
          <a:xfrm>
            <a:off x="138223" y="4572791"/>
            <a:ext cx="4018792" cy="954107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EBIS (range of 14 – 25 KeV ions)</a:t>
            </a:r>
          </a:p>
          <a:p>
            <a:r>
              <a:rPr lang="en-US" sz="1400" b="1" dirty="0">
                <a:solidFill>
                  <a:srgbClr val="FFFF00"/>
                </a:solidFill>
              </a:rPr>
              <a:t>Linac (200 MeV protons)</a:t>
            </a:r>
          </a:p>
          <a:p>
            <a:r>
              <a:rPr lang="en-US" sz="1400" b="1" dirty="0">
                <a:solidFill>
                  <a:srgbClr val="FFFF00"/>
                </a:solidFill>
              </a:rPr>
              <a:t>Booster (up to 3 GeV; protons, heavy ions)</a:t>
            </a:r>
          </a:p>
          <a:p>
            <a:r>
              <a:rPr lang="en-US" sz="1400" b="1" dirty="0">
                <a:solidFill>
                  <a:srgbClr val="FFFF00"/>
                </a:solidFill>
              </a:rPr>
              <a:t>     NASA Space Radiation Laboratory (NSRL)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3784B8A-692D-48D4-9E2E-5E443A2FF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3</a:t>
            </a:fld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DF2EDE3-5292-4D0B-A4C5-177FD7FAD67E}"/>
              </a:ext>
            </a:extLst>
          </p:cNvPr>
          <p:cNvCxnSpPr>
            <a:cxnSpLocks/>
          </p:cNvCxnSpPr>
          <p:nvPr/>
        </p:nvCxnSpPr>
        <p:spPr>
          <a:xfrm flipV="1">
            <a:off x="1060394" y="3982450"/>
            <a:ext cx="934278" cy="544417"/>
          </a:xfrm>
          <a:prstGeom prst="straightConnector1">
            <a:avLst/>
          </a:prstGeom>
          <a:ln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131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45AA58-0848-47A0-AF5F-EA0CCE7507F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0" y="1"/>
            <a:ext cx="9144000" cy="61306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7204" y="943835"/>
            <a:ext cx="7146576" cy="5134236"/>
          </a:xfrm>
        </p:spPr>
        <p:txBody>
          <a:bodyPr>
            <a:normAutofit fontScale="40000" lnSpcReduction="20000"/>
          </a:bodyPr>
          <a:lstStyle/>
          <a:p>
            <a:r>
              <a:rPr lang="en-US" sz="4000" b="1" u="sng" dirty="0"/>
              <a:t>Tandem Van de Graaff Accelerator</a:t>
            </a:r>
          </a:p>
          <a:p>
            <a:pPr lvl="1"/>
            <a:r>
              <a:rPr lang="en-US" dirty="0"/>
              <a:t>Chromox screens – 1.5 mm thick ceramic</a:t>
            </a:r>
          </a:p>
          <a:p>
            <a:pPr lvl="1"/>
            <a:r>
              <a:rPr lang="en-US" dirty="0"/>
              <a:t>AF995R Chromium doped Alumina Ceramic Fluorescent Screen</a:t>
            </a:r>
          </a:p>
          <a:p>
            <a:pPr lvl="1"/>
            <a:endParaRPr lang="en-US" dirty="0"/>
          </a:p>
          <a:p>
            <a:r>
              <a:rPr lang="en-US" sz="4000" b="1" u="sng" dirty="0"/>
              <a:t>Electron Beam Ion Source </a:t>
            </a:r>
          </a:p>
          <a:p>
            <a:pPr lvl="1"/>
            <a:r>
              <a:rPr lang="en-US" dirty="0" err="1"/>
              <a:t>CsI</a:t>
            </a:r>
            <a:r>
              <a:rPr lang="en-US" dirty="0"/>
              <a:t> (Tl) scintillator screen, rectangular 80 mm by 30 mm </a:t>
            </a:r>
          </a:p>
          <a:p>
            <a:pPr lvl="1"/>
            <a:endParaRPr lang="en-US" dirty="0"/>
          </a:p>
          <a:p>
            <a:r>
              <a:rPr lang="en-US" sz="4000" b="1" u="sng" dirty="0"/>
              <a:t>Booster &amp; NSRL</a:t>
            </a:r>
          </a:p>
          <a:p>
            <a:pPr lvl="1"/>
            <a:r>
              <a:rPr lang="en-US" dirty="0"/>
              <a:t>4 Chromox screens 1.5 mm thick ceramic, located at Booster extraction and in the transfer line to AGS</a:t>
            </a:r>
          </a:p>
          <a:p>
            <a:pPr lvl="1"/>
            <a:r>
              <a:rPr lang="en-US" dirty="0"/>
              <a:t>NSRL has 7 screens: (2) Chromox, (4) Gadolinium and (1) Radlin</a:t>
            </a:r>
          </a:p>
          <a:p>
            <a:pPr lvl="1"/>
            <a:endParaRPr lang="en-US" dirty="0"/>
          </a:p>
          <a:p>
            <a:r>
              <a:rPr lang="en-US" sz="4000" b="1" u="sng" dirty="0"/>
              <a:t>AGS</a:t>
            </a:r>
          </a:p>
          <a:p>
            <a:pPr lvl="1"/>
            <a:r>
              <a:rPr lang="en-US" dirty="0"/>
              <a:t>Chromox and Radlin screens used to monitor slow and fast extracted beams.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4000" b="1" u="sng" dirty="0"/>
              <a:t>RHIC</a:t>
            </a:r>
          </a:p>
          <a:p>
            <a:pPr lvl="1"/>
            <a:r>
              <a:rPr lang="en-US" sz="3500" b="1" u="sng" dirty="0"/>
              <a:t>AGS-to-RHIC transport beam line</a:t>
            </a:r>
          </a:p>
          <a:p>
            <a:pPr lvl="1"/>
            <a:r>
              <a:rPr lang="en-US" dirty="0"/>
              <a:t>12 Gd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dirty="0"/>
              <a:t>S:Tb Plunging Profile Monitor Screens.</a:t>
            </a:r>
          </a:p>
          <a:p>
            <a:pPr lvl="1"/>
            <a:endParaRPr lang="en-US" dirty="0"/>
          </a:p>
          <a:p>
            <a:pPr lvl="1"/>
            <a:r>
              <a:rPr lang="en-US" sz="3600" b="1" u="sng" dirty="0"/>
              <a:t>Electron-Lens [1, 2]</a:t>
            </a:r>
          </a:p>
          <a:p>
            <a:pPr lvl="1"/>
            <a:r>
              <a:rPr lang="en-US" dirty="0" err="1"/>
              <a:t>YAG:Ce</a:t>
            </a:r>
            <a:r>
              <a:rPr lang="en-US" dirty="0"/>
              <a:t> monolithic 100 microns x 30mm diameter, </a:t>
            </a:r>
            <a:r>
              <a:rPr lang="en-US" dirty="0" err="1"/>
              <a:t>Crytur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sz="3600" b="1" u="sng" dirty="0" err="1"/>
              <a:t>LEReC</a:t>
            </a:r>
            <a:r>
              <a:rPr lang="en-US" sz="3600" b="1" u="sng" dirty="0"/>
              <a:t> [3] &amp; </a:t>
            </a:r>
            <a:r>
              <a:rPr lang="en-US" sz="3600" b="1" u="sng" dirty="0" err="1"/>
              <a:t>CeC</a:t>
            </a:r>
            <a:r>
              <a:rPr lang="en-US" sz="3600" b="1" u="sng" dirty="0"/>
              <a:t> [4]</a:t>
            </a:r>
          </a:p>
          <a:p>
            <a:pPr lvl="1"/>
            <a:r>
              <a:rPr lang="en-US" dirty="0" err="1"/>
              <a:t>YAG:Ce</a:t>
            </a:r>
            <a:r>
              <a:rPr lang="en-US" dirty="0"/>
              <a:t> monolithic 100um x 30 – 60mm diameter, </a:t>
            </a:r>
            <a:r>
              <a:rPr lang="en-US" dirty="0" err="1"/>
              <a:t>Crytur</a:t>
            </a:r>
            <a:endParaRPr lang="en-US" dirty="0"/>
          </a:p>
          <a:p>
            <a:pPr lvl="1"/>
            <a:r>
              <a:rPr lang="en-US" dirty="0"/>
              <a:t>OTR on 250um thick metalized silicon wafer (15 x 25mm)</a:t>
            </a:r>
          </a:p>
          <a:p>
            <a:pPr lvl="1"/>
            <a:r>
              <a:rPr lang="en-US" dirty="0"/>
              <a:t>BNNT “Bucky Paper” 50um x 60mm, density of 2.5 mg/cm^2 for 50 micron thickness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95DFE1C-E679-4E81-B478-8F76081A5F3E}"/>
              </a:ext>
            </a:extLst>
          </p:cNvPr>
          <p:cNvSpPr txBox="1">
            <a:spLocks/>
          </p:cNvSpPr>
          <p:nvPr/>
        </p:nvSpPr>
        <p:spPr>
          <a:xfrm>
            <a:off x="138223" y="235629"/>
            <a:ext cx="8867553" cy="5705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u="sng" dirty="0">
                <a:solidFill>
                  <a:srgbClr val="002060"/>
                </a:solidFill>
              </a:rPr>
              <a:t>Overview of Collider Accelerator Facility Profile Monitor Screens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2AA10C-F852-40B9-B697-6F1B2E158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14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C8468-1CE8-494C-A6F4-28BE19EE6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116" y="24884"/>
            <a:ext cx="2875939" cy="495349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Chromox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B0736-4F64-FB45-AC84-9E6E267C8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37" y="505623"/>
            <a:ext cx="8133515" cy="3906216"/>
          </a:xfrm>
        </p:spPr>
        <p:txBody>
          <a:bodyPr>
            <a:normAutofit/>
          </a:bodyPr>
          <a:lstStyle/>
          <a:p>
            <a:r>
              <a:rPr lang="en-US" sz="1400" dirty="0"/>
              <a:t>(Al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3</a:t>
            </a:r>
            <a:r>
              <a:rPr lang="en-US" sz="1400" dirty="0"/>
              <a:t> 99.4% + Cr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3</a:t>
            </a:r>
            <a:r>
              <a:rPr lang="en-US" sz="1400" dirty="0"/>
              <a:t> O.5%), average grain size 10-15 microns. Morgan Advanced Ceramics</a:t>
            </a:r>
          </a:p>
          <a:p>
            <a:r>
              <a:rPr lang="en-US" sz="1400" dirty="0"/>
              <a:t>Use for many years at the AGS fix target experiments</a:t>
            </a:r>
          </a:p>
          <a:p>
            <a:r>
              <a:rPr lang="en-US" sz="1400" dirty="0"/>
              <a:t>Used inside Booster vacuum (10</a:t>
            </a:r>
            <a:r>
              <a:rPr lang="en-US" sz="1400" baseline="30000" dirty="0"/>
              <a:t>-11</a:t>
            </a:r>
            <a:r>
              <a:rPr lang="en-US" sz="1400" dirty="0"/>
              <a:t> torr), baked 200C..</a:t>
            </a:r>
          </a:p>
          <a:p>
            <a:r>
              <a:rPr lang="en-US" sz="1400" dirty="0"/>
              <a:t>Resilient to high intensity beams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72B2EE-5C35-45C8-ABD3-2331C92509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526" y="1284151"/>
            <a:ext cx="4345983" cy="52873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49B5AD-9DE8-40D1-8E6A-15CE9BFC8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2373" y="2959199"/>
            <a:ext cx="1552792" cy="33246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AB5BAF-ECFE-4A62-BBDB-C25815F94EDA}"/>
              </a:ext>
            </a:extLst>
          </p:cNvPr>
          <p:cNvSpPr txBox="1"/>
          <p:nvPr/>
        </p:nvSpPr>
        <p:spPr>
          <a:xfrm>
            <a:off x="6658658" y="6282422"/>
            <a:ext cx="2475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3.85 GeV Au beam on Chromox screen AGS extraction to RHIC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FC5C003-A7B6-4A40-BDA8-BED041051D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6574" y="4947776"/>
            <a:ext cx="1347233" cy="17963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E6EA7BC-A17E-46FB-B85F-7CFD5AE08009}"/>
              </a:ext>
            </a:extLst>
          </p:cNvPr>
          <p:cNvSpPr txBox="1"/>
          <p:nvPr/>
        </p:nvSpPr>
        <p:spPr>
          <a:xfrm>
            <a:off x="2227287" y="4427287"/>
            <a:ext cx="25587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Chromox screen in Booster, </a:t>
            </a:r>
          </a:p>
          <a:p>
            <a:r>
              <a:rPr lang="en-US" sz="1000" dirty="0">
                <a:solidFill>
                  <a:srgbClr val="FF0000"/>
                </a:solidFill>
              </a:rPr>
              <a:t>on rotary stage, near extraction collimator vertical jaws</a:t>
            </a:r>
          </a:p>
        </p:txBody>
      </p:sp>
      <p:pic>
        <p:nvPicPr>
          <p:cNvPr id="16" name="Picture 2" descr="File:Atr pm assy.jpg">
            <a:extLst>
              <a:ext uri="{FF2B5EF4-FFF2-40B4-BE49-F238E27FC236}">
                <a16:creationId xmlns:a16="http://schemas.microsoft.com/office/drawing/2014/main" id="{6C030610-47AE-4C36-B573-68802C830C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03" t="14003" r="18982" b="39597"/>
          <a:stretch/>
        </p:blipFill>
        <p:spPr bwMode="auto">
          <a:xfrm>
            <a:off x="434251" y="4899126"/>
            <a:ext cx="1414005" cy="190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3F64735-3918-4364-80B9-92D5BCEC5477}"/>
              </a:ext>
            </a:extLst>
          </p:cNvPr>
          <p:cNvSpPr txBox="1"/>
          <p:nvPr/>
        </p:nvSpPr>
        <p:spPr>
          <a:xfrm>
            <a:off x="209237" y="4399269"/>
            <a:ext cx="19554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Chromox screen removed from </a:t>
            </a:r>
          </a:p>
          <a:p>
            <a:r>
              <a:rPr lang="en-US" sz="1000" dirty="0">
                <a:solidFill>
                  <a:srgbClr val="FF0000"/>
                </a:solidFill>
              </a:rPr>
              <a:t>AtR, showing burn mark from </a:t>
            </a:r>
          </a:p>
          <a:p>
            <a:r>
              <a:rPr lang="en-US" sz="1000" dirty="0">
                <a:solidFill>
                  <a:srgbClr val="FF0000"/>
                </a:solidFill>
              </a:rPr>
              <a:t>28 GeV proton beams.</a:t>
            </a:r>
          </a:p>
        </p:txBody>
      </p:sp>
      <p:pic>
        <p:nvPicPr>
          <p:cNvPr id="2056" name="Picture 8" descr="http://www.cadops.bnl.gov/AGS/Accel/SEB/gif/flags/cf100_normal.gif">
            <a:extLst>
              <a:ext uri="{FF2B5EF4-FFF2-40B4-BE49-F238E27FC236}">
                <a16:creationId xmlns:a16="http://schemas.microsoft.com/office/drawing/2014/main" id="{343D46DF-9FED-43BD-A831-72D5E54E1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07" y="2188091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83C2054-5E85-4C35-ADCA-2173907831DE}"/>
              </a:ext>
            </a:extLst>
          </p:cNvPr>
          <p:cNvSpPr txBox="1"/>
          <p:nvPr/>
        </p:nvSpPr>
        <p:spPr>
          <a:xfrm>
            <a:off x="167406" y="1800441"/>
            <a:ext cx="41197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AGS 28 GeV proton beam, slow extraction over 1 sec, split 4 ways to separate fixed targets. Chromox screen 100’ from extraction septum.  FY96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FE5309-CD46-4F86-860C-F49BF2F07009}"/>
              </a:ext>
            </a:extLst>
          </p:cNvPr>
          <p:cNvSpPr/>
          <p:nvPr/>
        </p:nvSpPr>
        <p:spPr>
          <a:xfrm>
            <a:off x="718063" y="4180228"/>
            <a:ext cx="89488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chemeClr val="bg1"/>
                </a:solidFill>
              </a:rPr>
              <a:t>CF100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1CAAF8-20DD-43ED-AF89-E494AE690357}"/>
              </a:ext>
            </a:extLst>
          </p:cNvPr>
          <p:cNvSpPr/>
          <p:nvPr/>
        </p:nvSpPr>
        <p:spPr>
          <a:xfrm>
            <a:off x="6580736" y="2814559"/>
            <a:ext cx="2431304" cy="39295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AA8F0-B272-4D1E-9279-79E5C7712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23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C8468-1CE8-494C-A6F4-28BE19EE6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117" y="24884"/>
            <a:ext cx="4456640" cy="687497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Radlin (aka PFG, P20)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B0736-4F64-FB45-AC84-9E6E267C8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69" y="575888"/>
            <a:ext cx="8424684" cy="1065246"/>
          </a:xfrm>
        </p:spPr>
        <p:txBody>
          <a:bodyPr>
            <a:normAutofit/>
          </a:bodyPr>
          <a:lstStyle/>
          <a:p>
            <a:r>
              <a:rPr lang="en-US" sz="1400" dirty="0" err="1"/>
              <a:t>ZnCdS:Ag</a:t>
            </a:r>
            <a:r>
              <a:rPr lang="en-US" sz="1400" dirty="0"/>
              <a:t>  Zinc cadmium sulfide, 40% Cadmium Sulfide, 60% Zinc Sulfide, &lt;0.1% Silver, by weight.  Manufactured by MCI </a:t>
            </a:r>
            <a:r>
              <a:rPr lang="en-US" sz="1400" dirty="0" err="1"/>
              <a:t>Optonix</a:t>
            </a:r>
            <a:endParaRPr lang="en-US" sz="1400" dirty="0"/>
          </a:p>
          <a:p>
            <a:r>
              <a:rPr lang="en-US" sz="1400" dirty="0"/>
              <a:t>Decay time: 4ms 90-10%, 55ms 10-1%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853FF1-8CCA-4D55-84DF-0AAE653966CA}"/>
              </a:ext>
            </a:extLst>
          </p:cNvPr>
          <p:cNvSpPr/>
          <p:nvPr/>
        </p:nvSpPr>
        <p:spPr>
          <a:xfrm>
            <a:off x="5738207" y="3138433"/>
            <a:ext cx="3353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40x40 cm</a:t>
            </a:r>
            <a:r>
              <a:rPr lang="en-US" sz="1200" baseline="30000" dirty="0"/>
              <a:t>2</a:t>
            </a:r>
            <a:r>
              <a:rPr lang="en-US" sz="1200" dirty="0"/>
              <a:t> Radlin screen and a pair of mirrors guide light to a </a:t>
            </a:r>
            <a:r>
              <a:rPr lang="pt-BR" sz="1200" dirty="0"/>
              <a:t>Hamamatsu CCD camera</a:t>
            </a:r>
            <a:endParaRPr lang="en-US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A9A572-CD63-4AC2-A9C3-B348F2799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679" y="1322880"/>
            <a:ext cx="2076775" cy="18780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1AAB67-1B1E-4891-90CF-C23AB1E8B8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4533" y="4490151"/>
            <a:ext cx="2883542" cy="234296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F46872D-ED7C-4EB6-A1E5-3246CC3CF3B9}"/>
              </a:ext>
            </a:extLst>
          </p:cNvPr>
          <p:cNvSpPr/>
          <p:nvPr/>
        </p:nvSpPr>
        <p:spPr>
          <a:xfrm>
            <a:off x="5803760" y="4074959"/>
            <a:ext cx="35250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Figure bottom right shows a rectangular beam image of dimensions 20 cm</a:t>
            </a:r>
            <a:r>
              <a:rPr lang="en-US" sz="1200" baseline="30000" dirty="0"/>
              <a:t>2</a:t>
            </a:r>
            <a:r>
              <a:rPr lang="en-US" sz="1200" dirty="0"/>
              <a:t> x 20 cm</a:t>
            </a:r>
            <a:r>
              <a:rPr lang="en-US" sz="1200" baseline="30000" dirty="0"/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271658-DFBA-46A3-9608-D0D96DCCE4C4}"/>
              </a:ext>
            </a:extLst>
          </p:cNvPr>
          <p:cNvSpPr txBox="1"/>
          <p:nvPr/>
        </p:nvSpPr>
        <p:spPr>
          <a:xfrm>
            <a:off x="0" y="1507871"/>
            <a:ext cx="545248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History: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Use for many years at AGS and Booster extraction at fix target experiments.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High sensitivity for low intensity beams.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Not UHV compatible, or as resilient at Chromox</a:t>
            </a:r>
          </a:p>
        </p:txBody>
      </p:sp>
      <p:pic>
        <p:nvPicPr>
          <p:cNvPr id="9" name="Picture 6" descr="http://www.cadops.bnl.gov/AGS/Accel/SEB/gif/flags/cf100at-2600_122396.gif">
            <a:extLst>
              <a:ext uri="{FF2B5EF4-FFF2-40B4-BE49-F238E27FC236}">
                <a16:creationId xmlns:a16="http://schemas.microsoft.com/office/drawing/2014/main" id="{20B8CE5D-7241-43EA-900D-B03BABDDF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05" y="3405133"/>
            <a:ext cx="2898570" cy="217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19D5CB-F4B4-4AED-83BC-8C3C1B363507}"/>
              </a:ext>
            </a:extLst>
          </p:cNvPr>
          <p:cNvSpPr/>
          <p:nvPr/>
        </p:nvSpPr>
        <p:spPr>
          <a:xfrm>
            <a:off x="1374416" y="5629239"/>
            <a:ext cx="49982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/>
              <a:t>Multi-position profile monitor screen plunger</a:t>
            </a:r>
          </a:p>
          <a:p>
            <a:r>
              <a:rPr lang="de-DE" sz="1000" dirty="0"/>
              <a:t>Radlin screen on left for low intensity Au</a:t>
            </a:r>
          </a:p>
          <a:p>
            <a:r>
              <a:rPr lang="de-DE" sz="1000" dirty="0"/>
              <a:t>Chromox screen (pink) on right for high intensity protons</a:t>
            </a:r>
          </a:p>
          <a:p>
            <a:r>
              <a:rPr lang="de-DE" sz="1000" dirty="0"/>
              <a:t>	</a:t>
            </a:r>
            <a:r>
              <a:rPr lang="de-DE" sz="800" dirty="0"/>
              <a:t>Courtesy K. Brown.</a:t>
            </a:r>
            <a:endParaRPr lang="en-US" sz="800" dirty="0"/>
          </a:p>
        </p:txBody>
      </p:sp>
      <p:pic>
        <p:nvPicPr>
          <p:cNvPr id="3074" name="Picture 2" descr="http://www.cadops.bnl.gov/AGS/Accel/SEB/gif/flags/cf255at-800_122396z.gif">
            <a:extLst>
              <a:ext uri="{FF2B5EF4-FFF2-40B4-BE49-F238E27FC236}">
                <a16:creationId xmlns:a16="http://schemas.microsoft.com/office/drawing/2014/main" id="{D0080A75-F232-4A3A-A0EF-59E7D0CE1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384" y="3408249"/>
            <a:ext cx="1771225" cy="213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1C08701-7433-44EF-A626-CBE7152645F9}"/>
              </a:ext>
            </a:extLst>
          </p:cNvPr>
          <p:cNvSpPr/>
          <p:nvPr/>
        </p:nvSpPr>
        <p:spPr>
          <a:xfrm>
            <a:off x="5685438" y="861849"/>
            <a:ext cx="3458562" cy="5996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DB16D7F-CFEA-4AED-A151-F6E14A6ED8D4}"/>
              </a:ext>
            </a:extLst>
          </p:cNvPr>
          <p:cNvSpPr/>
          <p:nvPr/>
        </p:nvSpPr>
        <p:spPr>
          <a:xfrm>
            <a:off x="-20772" y="2807006"/>
            <a:ext cx="55501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AGS slow spill extraction, 11.68 GeV/</a:t>
            </a:r>
            <a:r>
              <a:rPr lang="en-US" sz="1400" dirty="0" err="1">
                <a:solidFill>
                  <a:srgbClr val="00B050"/>
                </a:solidFill>
              </a:rPr>
              <a:t>c/n</a:t>
            </a:r>
            <a:r>
              <a:rPr lang="en-US" sz="1400" dirty="0">
                <a:solidFill>
                  <a:srgbClr val="00B050"/>
                </a:solidFill>
              </a:rPr>
              <a:t> Au beam split into 3, FY97</a:t>
            </a:r>
          </a:p>
          <a:p>
            <a:r>
              <a:rPr lang="en-US" sz="1400" dirty="0">
                <a:solidFill>
                  <a:srgbClr val="00B050"/>
                </a:solidFill>
              </a:rPr>
              <a:t>Maximum dose: 70x10</a:t>
            </a:r>
            <a:r>
              <a:rPr lang="en-US" sz="1400" baseline="30000" dirty="0">
                <a:solidFill>
                  <a:srgbClr val="00B050"/>
                </a:solidFill>
              </a:rPr>
              <a:t>12</a:t>
            </a:r>
            <a:r>
              <a:rPr lang="en-US" sz="1400" dirty="0">
                <a:solidFill>
                  <a:srgbClr val="00B050"/>
                </a:solidFill>
              </a:rPr>
              <a:t> protons/1s spill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BB5D17-BC54-477B-BE9A-56235AD17435}"/>
              </a:ext>
            </a:extLst>
          </p:cNvPr>
          <p:cNvSpPr/>
          <p:nvPr/>
        </p:nvSpPr>
        <p:spPr>
          <a:xfrm>
            <a:off x="3277384" y="5019567"/>
            <a:ext cx="89488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/>
              <a:t>CF255</a:t>
            </a:r>
            <a:endParaRPr lang="en-US" sz="1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17B4BD-E74F-40BD-AE65-A99807EF4681}"/>
              </a:ext>
            </a:extLst>
          </p:cNvPr>
          <p:cNvSpPr/>
          <p:nvPr/>
        </p:nvSpPr>
        <p:spPr>
          <a:xfrm>
            <a:off x="277276" y="5046002"/>
            <a:ext cx="89488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chemeClr val="bg1"/>
                </a:solidFill>
              </a:rPr>
              <a:t>CF100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B3B7C5-18F5-41B3-9876-07F689D93B98}"/>
              </a:ext>
            </a:extLst>
          </p:cNvPr>
          <p:cNvSpPr/>
          <p:nvPr/>
        </p:nvSpPr>
        <p:spPr>
          <a:xfrm>
            <a:off x="6164106" y="853063"/>
            <a:ext cx="24939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Booster NSRL Target Station </a:t>
            </a:r>
          </a:p>
          <a:p>
            <a:r>
              <a:rPr lang="en-US" sz="1400" dirty="0">
                <a:solidFill>
                  <a:srgbClr val="0070C0"/>
                </a:solidFill>
              </a:rPr>
              <a:t>     “Digital Beam Imager”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121F1A-0A80-4257-ADCF-41AD7F8767E9}"/>
              </a:ext>
            </a:extLst>
          </p:cNvPr>
          <p:cNvSpPr/>
          <p:nvPr/>
        </p:nvSpPr>
        <p:spPr>
          <a:xfrm>
            <a:off x="5930439" y="3642889"/>
            <a:ext cx="29612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Reference: Overview of the NASA space radiation laboratory, </a:t>
            </a:r>
          </a:p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C. La Tessa. BNL-113465-2017-JA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1880037-6EBA-4136-A85D-BFC47D31ED5B}"/>
              </a:ext>
            </a:extLst>
          </p:cNvPr>
          <p:cNvSpPr/>
          <p:nvPr/>
        </p:nvSpPr>
        <p:spPr>
          <a:xfrm>
            <a:off x="5939615" y="3663537"/>
            <a:ext cx="2961253" cy="28015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10BACF41-4CC0-4059-857F-567428AA4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706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A6A3B-185E-3347-AA3F-5122495C3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09" y="365127"/>
            <a:ext cx="5982691" cy="775052"/>
          </a:xfrm>
        </p:spPr>
        <p:txBody>
          <a:bodyPr>
            <a:normAutofit fontScale="90000"/>
          </a:bodyPr>
          <a:lstStyle/>
          <a:p>
            <a:r>
              <a:rPr lang="en-US" dirty="0"/>
              <a:t>NSRL Target Station</a:t>
            </a:r>
            <a:br>
              <a:rPr lang="en-US" dirty="0"/>
            </a:br>
            <a:r>
              <a:rPr lang="en-US" sz="2400" dirty="0"/>
              <a:t>- Camera &amp; images</a:t>
            </a:r>
            <a:endParaRPr lang="en-US" dirty="0"/>
          </a:p>
        </p:txBody>
      </p:sp>
      <p:pic>
        <p:nvPicPr>
          <p:cNvPr id="30" name="Content Placeholder 29">
            <a:extLst>
              <a:ext uri="{FF2B5EF4-FFF2-40B4-BE49-F238E27FC236}">
                <a16:creationId xmlns:a16="http://schemas.microsoft.com/office/drawing/2014/main" id="{F0611C67-05C9-A54C-A5BB-B55BE3A9A1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6332" b="21436"/>
          <a:stretch/>
        </p:blipFill>
        <p:spPr>
          <a:xfrm>
            <a:off x="7021948" y="4412214"/>
            <a:ext cx="1979004" cy="937524"/>
          </a:xfr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6D4651F-ED84-5A4A-966F-688F74C2F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1948" y="2906412"/>
            <a:ext cx="1978091" cy="1505802"/>
          </a:xfrm>
          <a:prstGeom prst="rect">
            <a:avLst/>
          </a:prstGeom>
        </p:spPr>
      </p:pic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2F1EA53-FB1F-864C-B0CD-4CE6E18B5D0E}"/>
              </a:ext>
            </a:extLst>
          </p:cNvPr>
          <p:cNvSpPr txBox="1">
            <a:spLocks/>
          </p:cNvSpPr>
          <p:nvPr/>
        </p:nvSpPr>
        <p:spPr>
          <a:xfrm>
            <a:off x="173992" y="1374080"/>
            <a:ext cx="4339059" cy="2217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Bragg Peaks of Ca</a:t>
            </a:r>
            <a:r>
              <a:rPr lang="en-US" sz="1800" baseline="30000" dirty="0"/>
              <a:t>+</a:t>
            </a:r>
            <a:r>
              <a:rPr lang="en-US" sz="1800" dirty="0"/>
              <a:t> and Ne</a:t>
            </a:r>
            <a:r>
              <a:rPr lang="en-US" sz="1800" baseline="30000" dirty="0"/>
              <a:t>+</a:t>
            </a:r>
            <a:r>
              <a:rPr lang="en-US" sz="1800" dirty="0"/>
              <a:t> beam on </a:t>
            </a:r>
            <a:r>
              <a:rPr lang="en-US" sz="1800" dirty="0" err="1"/>
              <a:t>Radlin</a:t>
            </a:r>
            <a:r>
              <a:rPr lang="en-US" sz="1800" dirty="0"/>
              <a:t> Target through copper wedge.</a:t>
            </a:r>
          </a:p>
          <a:p>
            <a:r>
              <a:rPr lang="en-US" sz="1800" dirty="0"/>
              <a:t>Hamamatsu deep cooled camera with motorized lens, with microscopy software </a:t>
            </a:r>
          </a:p>
          <a:p>
            <a:r>
              <a:rPr lang="en-US" sz="1800" dirty="0"/>
              <a:t>40 cm square target area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B7F115ED-1187-A643-8A4C-62541647E1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2084" y="4412214"/>
            <a:ext cx="1547338" cy="729876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CEE0D39-7E83-6649-AECB-1CA684DFDB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0201" y="4752541"/>
            <a:ext cx="2738292" cy="2053719"/>
          </a:xfrm>
          <a:prstGeom prst="rect">
            <a:avLst/>
          </a:prstGeom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8D4C325C-B6A0-CA40-8840-718D18872CF5}"/>
              </a:ext>
            </a:extLst>
          </p:cNvPr>
          <p:cNvGrpSpPr/>
          <p:nvPr/>
        </p:nvGrpSpPr>
        <p:grpSpPr>
          <a:xfrm>
            <a:off x="5310999" y="67736"/>
            <a:ext cx="3558940" cy="2838676"/>
            <a:chOff x="5310999" y="67736"/>
            <a:chExt cx="3558940" cy="2838676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100A64C-3B08-3A41-A001-D11812AAA38E}"/>
                </a:ext>
              </a:extLst>
            </p:cNvPr>
            <p:cNvGrpSpPr/>
            <p:nvPr/>
          </p:nvGrpSpPr>
          <p:grpSpPr>
            <a:xfrm>
              <a:off x="5310999" y="67736"/>
              <a:ext cx="3558940" cy="2838676"/>
              <a:chOff x="5310999" y="67736"/>
              <a:chExt cx="3558940" cy="2838676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D33579B4-B24C-0440-BCBC-63EA1136144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20590" t="19260" r="15103" b="6173"/>
              <a:stretch/>
            </p:blipFill>
            <p:spPr>
              <a:xfrm>
                <a:off x="7284479" y="485697"/>
                <a:ext cx="1453027" cy="2246489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B52AE1B8-2FF0-5F43-889E-76CA0FDC81F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38807" t="8560" r="21029" b="67737"/>
              <a:stretch/>
            </p:blipFill>
            <p:spPr>
              <a:xfrm>
                <a:off x="6340500" y="67736"/>
                <a:ext cx="1362896" cy="1072443"/>
              </a:xfrm>
              <a:prstGeom prst="rect">
                <a:avLst/>
              </a:prstGeom>
            </p:spPr>
          </p:pic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4E529FBB-A747-6B4F-86C8-15BBC88F09A9}"/>
                  </a:ext>
                </a:extLst>
              </p:cNvPr>
              <p:cNvGrpSpPr/>
              <p:nvPr/>
            </p:nvGrpSpPr>
            <p:grpSpPr>
              <a:xfrm>
                <a:off x="5310999" y="1494965"/>
                <a:ext cx="1811012" cy="1411447"/>
                <a:chOff x="5682625" y="1435754"/>
                <a:chExt cx="1811012" cy="1411447"/>
              </a:xfrm>
            </p:grpSpPr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3A8E3DDA-1EC6-4744-AA6E-9412CBB481F6}"/>
                    </a:ext>
                  </a:extLst>
                </p:cNvPr>
                <p:cNvGrpSpPr/>
                <p:nvPr/>
              </p:nvGrpSpPr>
              <p:grpSpPr>
                <a:xfrm>
                  <a:off x="6716651" y="1435754"/>
                  <a:ext cx="776986" cy="1361948"/>
                  <a:chOff x="6716651" y="1435754"/>
                  <a:chExt cx="776986" cy="1361948"/>
                </a:xfrm>
              </p:grpSpPr>
              <p:pic>
                <p:nvPicPr>
                  <p:cNvPr id="51" name="Picture 50">
                    <a:extLst>
                      <a:ext uri="{FF2B5EF4-FFF2-40B4-BE49-F238E27FC236}">
                        <a16:creationId xmlns:a16="http://schemas.microsoft.com/office/drawing/2014/main" id="{C3D9012A-0BBA-024B-B134-BD495D01F88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8"/>
                  <a:srcRect l="70846" t="32745" r="6269" b="13252"/>
                  <a:stretch/>
                </p:blipFill>
                <p:spPr>
                  <a:xfrm>
                    <a:off x="6767044" y="1435754"/>
                    <a:ext cx="558052" cy="987667"/>
                  </a:xfrm>
                  <a:prstGeom prst="rect">
                    <a:avLst/>
                  </a:prstGeom>
                </p:spPr>
              </p:pic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8F0670E2-CD6B-8949-8A7C-B6DFBBD4B897}"/>
                      </a:ext>
                    </a:extLst>
                  </p:cNvPr>
                  <p:cNvSpPr txBox="1"/>
                  <p:nvPr/>
                </p:nvSpPr>
                <p:spPr>
                  <a:xfrm>
                    <a:off x="6716651" y="2397592"/>
                    <a:ext cx="77698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err="1"/>
                      <a:t>Tedlar</a:t>
                    </a:r>
                    <a:r>
                      <a:rPr lang="en-US" sz="1000" dirty="0"/>
                      <a:t> film</a:t>
                    </a:r>
                  </a:p>
                  <a:p>
                    <a:r>
                      <a:rPr lang="en-US" sz="1000" dirty="0"/>
                      <a:t>(PVF)</a:t>
                    </a:r>
                  </a:p>
                </p:txBody>
              </p:sp>
            </p:grpSp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8C77F2FB-3357-4544-ADBD-9394FAC18E5D}"/>
                    </a:ext>
                  </a:extLst>
                </p:cNvPr>
                <p:cNvGrpSpPr/>
                <p:nvPr/>
              </p:nvGrpSpPr>
              <p:grpSpPr>
                <a:xfrm>
                  <a:off x="5682625" y="1460560"/>
                  <a:ext cx="1034026" cy="1386641"/>
                  <a:chOff x="5682625" y="1460560"/>
                  <a:chExt cx="1034026" cy="1386641"/>
                </a:xfrm>
              </p:grpSpPr>
              <p:pic>
                <p:nvPicPr>
                  <p:cNvPr id="47" name="Picture 46">
                    <a:extLst>
                      <a:ext uri="{FF2B5EF4-FFF2-40B4-BE49-F238E27FC236}">
                        <a16:creationId xmlns:a16="http://schemas.microsoft.com/office/drawing/2014/main" id="{245A3759-493D-9743-B0A7-08C8A48970D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/>
                  <a:srcRect l="10929" t="21806" r="50832" b="39444"/>
                  <a:stretch/>
                </p:blipFill>
                <p:spPr>
                  <a:xfrm>
                    <a:off x="6028526" y="1460560"/>
                    <a:ext cx="649140" cy="877091"/>
                  </a:xfrm>
                  <a:prstGeom prst="rect">
                    <a:avLst/>
                  </a:prstGeom>
                </p:spPr>
              </p:pic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E9CDA173-86DD-6647-BDE3-57C62D12B118}"/>
                      </a:ext>
                    </a:extLst>
                  </p:cNvPr>
                  <p:cNvSpPr txBox="1"/>
                  <p:nvPr/>
                </p:nvSpPr>
                <p:spPr>
                  <a:xfrm>
                    <a:off x="5682625" y="2293203"/>
                    <a:ext cx="1034026" cy="5539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1000" dirty="0" err="1"/>
                      <a:t>Radlin</a:t>
                    </a:r>
                    <a:r>
                      <a:rPr lang="en-US" sz="1000" dirty="0"/>
                      <a:t> </a:t>
                    </a:r>
                  </a:p>
                  <a:p>
                    <a:pPr algn="r"/>
                    <a:r>
                      <a:rPr lang="en-US" sz="1000" dirty="0"/>
                      <a:t>coating on</a:t>
                    </a:r>
                  </a:p>
                  <a:p>
                    <a:pPr algn="r"/>
                    <a:r>
                      <a:rPr lang="en-US" sz="1000" dirty="0"/>
                      <a:t>0.75mm vinyl</a:t>
                    </a:r>
                  </a:p>
                </p:txBody>
              </p:sp>
            </p:grpSp>
          </p:grp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4A06355A-06C9-994A-9D3F-D4F2D12B1978}"/>
                  </a:ext>
                </a:extLst>
              </p:cNvPr>
              <p:cNvCxnSpPr>
                <a:cxnSpLocks/>
                <a:stCxn id="47" idx="0"/>
              </p:cNvCxnSpPr>
              <p:nvPr/>
            </p:nvCxnSpPr>
            <p:spPr>
              <a:xfrm flipV="1">
                <a:off x="5981470" y="752653"/>
                <a:ext cx="863592" cy="76711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C44CED0D-B684-E948-9576-A60AC87D5C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87179" y="1024293"/>
                <a:ext cx="482453" cy="6138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B9512DB-3A08-0949-B5AD-09D605668724}"/>
                  </a:ext>
                </a:extLst>
              </p:cNvPr>
              <p:cNvSpPr txBox="1"/>
              <p:nvPr/>
            </p:nvSpPr>
            <p:spPr>
              <a:xfrm>
                <a:off x="7415686" y="85587"/>
                <a:ext cx="145425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/>
                  <a:t>Screen &amp; mirror </a:t>
                </a:r>
                <a:r>
                  <a:rPr lang="en-US" sz="1000" dirty="0" err="1"/>
                  <a:t>assy</a:t>
                </a:r>
                <a:endParaRPr lang="en-US" sz="1000" dirty="0"/>
              </a:p>
              <a:p>
                <a:pPr algn="r"/>
                <a:r>
                  <a:rPr lang="en-US" sz="1000" dirty="0"/>
                  <a:t>(camera below)</a:t>
                </a: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C005070-2FEE-1B43-BBBE-C44817C1A860}"/>
                </a:ext>
              </a:extLst>
            </p:cNvPr>
            <p:cNvGrpSpPr/>
            <p:nvPr/>
          </p:nvGrpSpPr>
          <p:grpSpPr>
            <a:xfrm>
              <a:off x="6336875" y="67737"/>
              <a:ext cx="2274837" cy="1068476"/>
              <a:chOff x="6336875" y="67737"/>
              <a:chExt cx="2274837" cy="1068476"/>
            </a:xfrm>
          </p:grpSpPr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11679F8D-E4FB-664C-BDCA-BADD0FE1241D}"/>
                  </a:ext>
                </a:extLst>
              </p:cNvPr>
              <p:cNvSpPr/>
              <p:nvPr/>
            </p:nvSpPr>
            <p:spPr>
              <a:xfrm>
                <a:off x="8373101" y="752653"/>
                <a:ext cx="236943" cy="205131"/>
              </a:xfrm>
              <a:prstGeom prst="rect">
                <a:avLst/>
              </a:prstGeom>
              <a:no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A6F10367-91A2-0D41-9090-4A68A2FD8C4F}"/>
                  </a:ext>
                </a:extLst>
              </p:cNvPr>
              <p:cNvSpPr/>
              <p:nvPr/>
            </p:nvSpPr>
            <p:spPr>
              <a:xfrm>
                <a:off x="6336875" y="67737"/>
                <a:ext cx="1366521" cy="1068476"/>
              </a:xfrm>
              <a:prstGeom prst="rect">
                <a:avLst/>
              </a:prstGeom>
              <a:no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FD75C032-9381-A346-B4E4-BF91B2F31094}"/>
                  </a:ext>
                </a:extLst>
              </p:cNvPr>
              <p:cNvCxnSpPr/>
              <p:nvPr/>
            </p:nvCxnSpPr>
            <p:spPr>
              <a:xfrm>
                <a:off x="7705064" y="70969"/>
                <a:ext cx="906648" cy="684917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3B85215-EA18-EB42-BB76-D1C9257FEE73}"/>
              </a:ext>
            </a:extLst>
          </p:cNvPr>
          <p:cNvGrpSpPr/>
          <p:nvPr/>
        </p:nvGrpSpPr>
        <p:grpSpPr>
          <a:xfrm>
            <a:off x="820815" y="3460965"/>
            <a:ext cx="1896533" cy="2776019"/>
            <a:chOff x="610859" y="3525138"/>
            <a:chExt cx="1896533" cy="2776019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4FD7B6DD-4ADC-4149-9F23-522D1604DB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3128" t="21931" r="2386" b="8971"/>
            <a:stretch/>
          </p:blipFill>
          <p:spPr>
            <a:xfrm>
              <a:off x="610859" y="3525138"/>
              <a:ext cx="1896533" cy="2068133"/>
            </a:xfrm>
            <a:prstGeom prst="rect">
              <a:avLst/>
            </a:prstGeom>
          </p:spPr>
        </p:pic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189FD83-1E84-DB44-B100-7150470E8374}"/>
                </a:ext>
              </a:extLst>
            </p:cNvPr>
            <p:cNvSpPr txBox="1"/>
            <p:nvPr/>
          </p:nvSpPr>
          <p:spPr>
            <a:xfrm>
              <a:off x="662091" y="5593271"/>
              <a:ext cx="17940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Hamamatsu ORCA-ER deep cooled CCD camera with motorized lens and microscopy software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62A3798-9348-524F-BC92-7DCF8B4903E7}"/>
              </a:ext>
            </a:extLst>
          </p:cNvPr>
          <p:cNvGrpSpPr/>
          <p:nvPr/>
        </p:nvGrpSpPr>
        <p:grpSpPr>
          <a:xfrm>
            <a:off x="3434465" y="2906412"/>
            <a:ext cx="3585670" cy="1691353"/>
            <a:chOff x="3434465" y="2906412"/>
            <a:chExt cx="3585670" cy="1691353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278AA62-16B5-5249-BDF1-C121572D1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34465" y="2906412"/>
              <a:ext cx="3585670" cy="1691353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A6ACAE3-2291-4042-9F5D-CC24619EB145}"/>
                </a:ext>
              </a:extLst>
            </p:cNvPr>
            <p:cNvSpPr txBox="1"/>
            <p:nvPr/>
          </p:nvSpPr>
          <p:spPr>
            <a:xfrm>
              <a:off x="5089374" y="3070412"/>
              <a:ext cx="17376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/>
                <a:t>Intensity plot shows Bragg Peaks of Ca</a:t>
              </a:r>
              <a:r>
                <a:rPr lang="en-US" sz="1000" baseline="30000" dirty="0"/>
                <a:t>+</a:t>
              </a:r>
              <a:r>
                <a:rPr lang="en-US" sz="1000" dirty="0"/>
                <a:t> &amp; Ne</a:t>
              </a:r>
              <a:r>
                <a:rPr lang="en-US" sz="1000" baseline="30000" dirty="0"/>
                <a:t>+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A2D65121-966B-DC4D-891E-02CB8B68355F}"/>
              </a:ext>
            </a:extLst>
          </p:cNvPr>
          <p:cNvSpPr txBox="1"/>
          <p:nvPr/>
        </p:nvSpPr>
        <p:spPr>
          <a:xfrm>
            <a:off x="6886235" y="5349738"/>
            <a:ext cx="23250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Color &amp; BW images of beam </a:t>
            </a:r>
          </a:p>
          <a:p>
            <a:pPr algn="ctr"/>
            <a:r>
              <a:rPr lang="en-US" sz="1000" dirty="0"/>
              <a:t>through copper wedge</a:t>
            </a:r>
          </a:p>
          <a:p>
            <a:pPr algn="ctr"/>
            <a:r>
              <a:rPr lang="en-US" sz="1000" i="1" dirty="0"/>
              <a:t>Courtesy of Adam </a:t>
            </a:r>
            <a:r>
              <a:rPr lang="en-US" sz="1000" i="1" dirty="0" err="1"/>
              <a:t>Rusek</a:t>
            </a:r>
            <a:r>
              <a:rPr lang="en-US" sz="1000" i="1" dirty="0"/>
              <a:t>, NSRL, BNL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617C901-F876-8B42-A424-FD8DDB99B13A}"/>
              </a:ext>
            </a:extLst>
          </p:cNvPr>
          <p:cNvSpPr txBox="1"/>
          <p:nvPr/>
        </p:nvSpPr>
        <p:spPr>
          <a:xfrm>
            <a:off x="2311400" y="6320516"/>
            <a:ext cx="1828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Camera &amp; Detector layout along beam line </a:t>
            </a:r>
          </a:p>
        </p:txBody>
      </p:sp>
    </p:spTree>
    <p:extLst>
      <p:ext uri="{BB962C8B-B14F-4D97-AF65-F5344CB8AC3E}">
        <p14:creationId xmlns:p14="http://schemas.microsoft.com/office/powerpoint/2010/main" val="1209748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C8468-1CE8-494C-A6F4-28BE19EE6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116" y="24884"/>
            <a:ext cx="4572643" cy="687497"/>
          </a:xfrm>
        </p:spPr>
        <p:txBody>
          <a:bodyPr>
            <a:normAutofit fontScale="90000"/>
          </a:bodyPr>
          <a:lstStyle/>
          <a:p>
            <a:r>
              <a:rPr lang="en-US" dirty="0"/>
              <a:t>Gadolinium (P43) 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B0736-4F64-FB45-AC84-9E6E267C8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17" y="533696"/>
            <a:ext cx="8798902" cy="2772301"/>
          </a:xfrm>
        </p:spPr>
        <p:txBody>
          <a:bodyPr>
            <a:normAutofit/>
          </a:bodyPr>
          <a:lstStyle/>
          <a:p>
            <a:r>
              <a:rPr lang="en-US" sz="1400" dirty="0"/>
              <a:t>Gadolinium oxy-sulfide doped with terbium (Gd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2</a:t>
            </a:r>
            <a:r>
              <a:rPr lang="en-US" sz="1400" dirty="0"/>
              <a:t>S:Tb)</a:t>
            </a:r>
          </a:p>
          <a:p>
            <a:r>
              <a:rPr lang="en-US" sz="1400" dirty="0"/>
              <a:t>The screen consists of a 0.002“ thick coating of (Gd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2</a:t>
            </a:r>
            <a:r>
              <a:rPr lang="en-US" sz="1400" dirty="0"/>
              <a:t>S:Tb) phosphor on a 0.001" aluminum foil substrate with a potassium silicate binder.  (courtesy R. Witkover)</a:t>
            </a:r>
          </a:p>
          <a:p>
            <a:r>
              <a:rPr lang="en-US" sz="1400" dirty="0"/>
              <a:t>The best resolution measured was ~150 microns over a 3 m optical path.</a:t>
            </a:r>
          </a:p>
          <a:p>
            <a:r>
              <a:rPr lang="en-US" sz="1400" dirty="0"/>
              <a:t>Used at:</a:t>
            </a:r>
          </a:p>
          <a:p>
            <a:pPr lvl="1"/>
            <a:r>
              <a:rPr lang="en-US" sz="1400" dirty="0"/>
              <a:t>12 screens AGS-to-RHIC transport</a:t>
            </a:r>
          </a:p>
          <a:p>
            <a:pPr lvl="1"/>
            <a:r>
              <a:rPr lang="en-US" sz="1400" dirty="0"/>
              <a:t>4 Screens NSRL</a:t>
            </a:r>
          </a:p>
          <a:p>
            <a:r>
              <a:rPr lang="en-US" sz="1400" dirty="0"/>
              <a:t>High sensitivity, fast response (few </a:t>
            </a:r>
            <a:r>
              <a:rPr lang="en-US" sz="1400" dirty="0" err="1"/>
              <a:t>ms’s</a:t>
            </a:r>
            <a:r>
              <a:rPr lang="en-US" sz="1400" dirty="0"/>
              <a:t>)</a:t>
            </a:r>
          </a:p>
          <a:p>
            <a:r>
              <a:rPr lang="en-US" sz="1400" dirty="0"/>
              <a:t>UHV compatible, not bake-able.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A7143B-9FFB-4E5A-B104-B57506D4FF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7" t="12891" r="20908" b="31388"/>
          <a:stretch/>
        </p:blipFill>
        <p:spPr>
          <a:xfrm>
            <a:off x="3996683" y="4245152"/>
            <a:ext cx="4801878" cy="2449938"/>
          </a:xfrm>
          <a:prstGeom prst="rect">
            <a:avLst/>
          </a:prstGeom>
        </p:spPr>
      </p:pic>
      <p:pic>
        <p:nvPicPr>
          <p:cNvPr id="1026" name="Picture 2" descr="specsens2">
            <a:extLst>
              <a:ext uri="{FF2B5EF4-FFF2-40B4-BE49-F238E27FC236}">
                <a16:creationId xmlns:a16="http://schemas.microsoft.com/office/drawing/2014/main" id="{FE6B4A2B-9A14-4365-92F8-1F6ED3701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780" y="1774508"/>
            <a:ext cx="2321466" cy="164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DEF1E54-7766-436F-B115-45F614B0DD55}"/>
              </a:ext>
            </a:extLst>
          </p:cNvPr>
          <p:cNvSpPr/>
          <p:nvPr/>
        </p:nvSpPr>
        <p:spPr>
          <a:xfrm>
            <a:off x="3856202" y="3390116"/>
            <a:ext cx="2321467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Source: http://www.e-radiography.net/radtech/s/specsense.htm</a:t>
            </a:r>
            <a:endParaRPr lang="en-US" sz="600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A7048B-B4B9-4057-941C-947BF17C2784}"/>
              </a:ext>
            </a:extLst>
          </p:cNvPr>
          <p:cNvSpPr/>
          <p:nvPr/>
        </p:nvSpPr>
        <p:spPr>
          <a:xfrm>
            <a:off x="4963721" y="2165929"/>
            <a:ext cx="13296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Emission spectrum </a:t>
            </a:r>
          </a:p>
          <a:p>
            <a:r>
              <a:rPr lang="en-US" sz="800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(primary peak at 545nm).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646FC2-F432-414F-A402-0ED9C44489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0422" y="3701241"/>
            <a:ext cx="1966730" cy="147504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47DB391-7D62-4529-B4FB-260C3B06E6E8}"/>
              </a:ext>
            </a:extLst>
          </p:cNvPr>
          <p:cNvSpPr/>
          <p:nvPr/>
        </p:nvSpPr>
        <p:spPr>
          <a:xfrm>
            <a:off x="3922982" y="3906598"/>
            <a:ext cx="47407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Au beam profiles in the AGS-to-RHIC transport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373257C-A2E5-4B82-8009-6AAC73B7DBB1}"/>
              </a:ext>
            </a:extLst>
          </p:cNvPr>
          <p:cNvSpPr/>
          <p:nvPr/>
        </p:nvSpPr>
        <p:spPr>
          <a:xfrm>
            <a:off x="168246" y="5302183"/>
            <a:ext cx="35285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AGS-to-RHIC PM screen with ruler</a:t>
            </a:r>
          </a:p>
          <a:p>
            <a:r>
              <a:rPr lang="en-US" sz="1600" b="1" dirty="0"/>
              <a:t>for resolution measurements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20DD2C8-228B-4DA2-8FD3-7E1129BDC3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246" y="3632766"/>
            <a:ext cx="1252063" cy="1669417"/>
          </a:xfrm>
          <a:prstGeom prst="rect">
            <a:avLst/>
          </a:prstGeom>
        </p:spPr>
      </p:pic>
      <p:pic>
        <p:nvPicPr>
          <p:cNvPr id="1028" name="Picture 4" descr="http://www.cadops.bnl.gov/RHIC/InstrumentationOld/Systems/InjProfile/flgblk.gif">
            <a:extLst>
              <a:ext uri="{FF2B5EF4-FFF2-40B4-BE49-F238E27FC236}">
                <a16:creationId xmlns:a16="http://schemas.microsoft.com/office/drawing/2014/main" id="{7E53441F-88BB-4D76-BEA2-2AB718C37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133" y="1169306"/>
            <a:ext cx="2876950" cy="226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55CE415-7C70-4154-BE7D-4CEA904C47FF}"/>
              </a:ext>
            </a:extLst>
          </p:cNvPr>
          <p:cNvSpPr/>
          <p:nvPr/>
        </p:nvSpPr>
        <p:spPr>
          <a:xfrm>
            <a:off x="6262802" y="3361387"/>
            <a:ext cx="2662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AGS-to-RHIC Profile Monitor 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system block diagram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FCC054-13A5-464B-95BF-7E81F37B5137}"/>
              </a:ext>
            </a:extLst>
          </p:cNvPr>
          <p:cNvSpPr/>
          <p:nvPr/>
        </p:nvSpPr>
        <p:spPr>
          <a:xfrm>
            <a:off x="6096000" y="1169306"/>
            <a:ext cx="2982241" cy="26455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6734DB-FF28-41F8-837C-26BD0174B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48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BA358-609A-1748-AF91-3355758E79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64291" y="136526"/>
            <a:ext cx="8328991" cy="738117"/>
          </a:xfrm>
        </p:spPr>
        <p:txBody>
          <a:bodyPr>
            <a:normAutofit/>
          </a:bodyPr>
          <a:lstStyle/>
          <a:p>
            <a:r>
              <a:rPr lang="en-US" sz="3200" dirty="0" err="1"/>
              <a:t>YAG:Ce</a:t>
            </a:r>
            <a:r>
              <a:rPr lang="en-US" sz="3200" baseline="0" dirty="0"/>
              <a:t> Crystalline Screens</a:t>
            </a:r>
            <a:endParaRPr lang="en-US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4F3FCC-D5DE-9645-BADA-6C4FEBF0EACF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93686" y="770219"/>
            <a:ext cx="5142155" cy="56357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Monochrystalline</a:t>
            </a:r>
            <a:r>
              <a:rPr lang="en-US" dirty="0"/>
              <a:t> YAG, Cerium doped (</a:t>
            </a:r>
            <a:r>
              <a:rPr lang="en-US" dirty="0" err="1"/>
              <a:t>Crytur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Sizes: ⍉20, 30, 50, 60mm &amp; 20 x 30mm </a:t>
            </a:r>
            <a:r>
              <a:rPr lang="en-US" dirty="0" err="1"/>
              <a:t>sq</a:t>
            </a:r>
            <a:endParaRPr lang="en-US" dirty="0"/>
          </a:p>
          <a:p>
            <a:pPr lvl="1"/>
            <a:r>
              <a:rPr lang="en-US" dirty="0"/>
              <a:t>100 </a:t>
            </a:r>
            <a:r>
              <a:rPr lang="en-US" dirty="0" err="1"/>
              <a:t>μm</a:t>
            </a:r>
            <a:r>
              <a:rPr lang="en-US" dirty="0"/>
              <a:t> thick</a:t>
            </a:r>
          </a:p>
          <a:p>
            <a:pPr lvl="1"/>
            <a:r>
              <a:rPr lang="en-US" dirty="0"/>
              <a:t>100 nm Aluminum coating to drain charge</a:t>
            </a:r>
          </a:p>
          <a:p>
            <a:pPr lvl="1"/>
            <a:r>
              <a:rPr lang="en-US" dirty="0"/>
              <a:t>Some with fiducial markings</a:t>
            </a:r>
          </a:p>
          <a:p>
            <a:r>
              <a:rPr lang="en-US" dirty="0"/>
              <a:t>Used in electron machines: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Orientation</a:t>
            </a:r>
          </a:p>
          <a:p>
            <a:pPr lvl="1"/>
            <a:r>
              <a:rPr lang="en-US" dirty="0"/>
              <a:t>Crystal normal to beam</a:t>
            </a:r>
          </a:p>
          <a:p>
            <a:pPr lvl="1"/>
            <a:r>
              <a:rPr lang="en-US" dirty="0"/>
              <a:t>Rear 45º polished metal mirror</a:t>
            </a:r>
          </a:p>
          <a:p>
            <a:r>
              <a:rPr lang="en-US" dirty="0"/>
              <a:t>Applications</a:t>
            </a:r>
          </a:p>
          <a:p>
            <a:pPr lvl="1"/>
            <a:r>
              <a:rPr lang="en-US" dirty="0"/>
              <a:t>Beam profile</a:t>
            </a:r>
          </a:p>
          <a:p>
            <a:pPr lvl="1"/>
            <a:r>
              <a:rPr lang="en-US" dirty="0"/>
              <a:t>Emittance with slit masks</a:t>
            </a:r>
          </a:p>
          <a:p>
            <a:pPr lvl="1"/>
            <a:r>
              <a:rPr lang="en-US" dirty="0"/>
              <a:t>Longitudinal Phase Monitor</a:t>
            </a:r>
          </a:p>
          <a:p>
            <a:pPr lvl="2"/>
            <a:r>
              <a:rPr lang="en-US" dirty="0"/>
              <a:t>Deflecting cavity with Profile Monitor</a:t>
            </a:r>
          </a:p>
          <a:p>
            <a:pPr lvl="2"/>
            <a:r>
              <a:rPr lang="en-US" dirty="0"/>
              <a:t>Measure e-energy spread, goal 10</a:t>
            </a:r>
            <a:r>
              <a:rPr lang="en-US" baseline="30000" dirty="0"/>
              <a:t>-4</a:t>
            </a:r>
          </a:p>
          <a:p>
            <a:pPr lvl="2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648C8E3-0959-2748-91B5-BA7DBDA35F05}"/>
              </a:ext>
            </a:extLst>
          </p:cNvPr>
          <p:cNvGrpSpPr/>
          <p:nvPr/>
        </p:nvGrpSpPr>
        <p:grpSpPr>
          <a:xfrm>
            <a:off x="4792251" y="1030245"/>
            <a:ext cx="2833283" cy="3321723"/>
            <a:chOff x="6329363" y="279403"/>
            <a:chExt cx="2833283" cy="3321723"/>
          </a:xfrm>
        </p:grpSpPr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84E756B6-F4B6-6D46-9E5B-20707C9030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9691" y="415777"/>
              <a:ext cx="2624363" cy="2465511"/>
            </a:xfrm>
            <a:prstGeom prst="rect">
              <a:avLst/>
            </a:prstGeom>
            <a:solidFill>
              <a:srgbClr val="E5E9DF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itle 1">
              <a:extLst>
                <a:ext uri="{FF2B5EF4-FFF2-40B4-BE49-F238E27FC236}">
                  <a16:creationId xmlns:a16="http://schemas.microsoft.com/office/drawing/2014/main" id="{532CBBF1-3832-5244-B2E9-A1F3D5B68DF1}"/>
                </a:ext>
              </a:extLst>
            </p:cNvPr>
            <p:cNvSpPr txBox="1">
              <a:spLocks/>
            </p:cNvSpPr>
            <p:nvPr/>
          </p:nvSpPr>
          <p:spPr>
            <a:xfrm>
              <a:off x="6329363" y="279403"/>
              <a:ext cx="2833283" cy="375259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dirty="0" err="1"/>
                <a:t>LEReC</a:t>
              </a:r>
              <a:r>
                <a:rPr lang="en-US" sz="1400" dirty="0"/>
                <a:t> Beam Pulse Structure [1]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E981CC5-3D14-654E-9EA9-5A306422ED14}"/>
                </a:ext>
              </a:extLst>
            </p:cNvPr>
            <p:cNvSpPr/>
            <p:nvPr/>
          </p:nvSpPr>
          <p:spPr>
            <a:xfrm>
              <a:off x="6686548" y="2739352"/>
              <a:ext cx="2457451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000" dirty="0"/>
                <a:t>The electron beam has a nested pulse structure [5], where 80 </a:t>
              </a:r>
              <a:r>
                <a:rPr lang="en-GB" sz="1000" dirty="0" err="1"/>
                <a:t>ps</a:t>
              </a:r>
              <a:r>
                <a:rPr lang="en-GB" sz="1000" dirty="0"/>
                <a:t> bunches at 704 MHz are grouped in macro bunches and positioned to overlap with the 9.1 MHz RHIC ion beam. </a:t>
              </a:r>
              <a:endParaRPr lang="en-US" sz="1000" dirty="0"/>
            </a:p>
          </p:txBody>
        </p:sp>
      </p:grp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E31421D-7FAD-9A47-95F8-E5E9062EDE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541543"/>
              </p:ext>
            </p:extLst>
          </p:nvPr>
        </p:nvGraphicFramePr>
        <p:xfrm>
          <a:off x="356055" y="2280135"/>
          <a:ext cx="4718492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343">
                  <a:extLst>
                    <a:ext uri="{9D8B030D-6E8A-4147-A177-3AD203B41FA5}">
                      <a16:colId xmlns:a16="http://schemas.microsoft.com/office/drawing/2014/main" val="2585461320"/>
                    </a:ext>
                  </a:extLst>
                </a:gridCol>
                <a:gridCol w="654493">
                  <a:extLst>
                    <a:ext uri="{9D8B030D-6E8A-4147-A177-3AD203B41FA5}">
                      <a16:colId xmlns:a16="http://schemas.microsoft.com/office/drawing/2014/main" val="3196190887"/>
                    </a:ext>
                  </a:extLst>
                </a:gridCol>
                <a:gridCol w="681355">
                  <a:extLst>
                    <a:ext uri="{9D8B030D-6E8A-4147-A177-3AD203B41FA5}">
                      <a16:colId xmlns:a16="http://schemas.microsoft.com/office/drawing/2014/main" val="2554915059"/>
                    </a:ext>
                  </a:extLst>
                </a:gridCol>
                <a:gridCol w="776603">
                  <a:extLst>
                    <a:ext uri="{9D8B030D-6E8A-4147-A177-3AD203B41FA5}">
                      <a16:colId xmlns:a16="http://schemas.microsoft.com/office/drawing/2014/main" val="2385450151"/>
                    </a:ext>
                  </a:extLst>
                </a:gridCol>
                <a:gridCol w="1070293">
                  <a:extLst>
                    <a:ext uri="{9D8B030D-6E8A-4147-A177-3AD203B41FA5}">
                      <a16:colId xmlns:a16="http://schemas.microsoft.com/office/drawing/2014/main" val="251596097"/>
                    </a:ext>
                  </a:extLst>
                </a:gridCol>
                <a:gridCol w="700405">
                  <a:extLst>
                    <a:ext uri="{9D8B030D-6E8A-4147-A177-3AD203B41FA5}">
                      <a16:colId xmlns:a16="http://schemas.microsoft.com/office/drawing/2014/main" val="800314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 (</a:t>
                      </a:r>
                      <a:r>
                        <a:rPr lang="en-US" sz="1200" dirty="0" err="1"/>
                        <a:t>pC</a:t>
                      </a:r>
                      <a:r>
                        <a:rPr lang="en-US" sz="12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 (mA)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 (MeV)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Pulse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Period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568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 err="1"/>
                        <a:t>eLens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500 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 </a:t>
                      </a:r>
                      <a:r>
                        <a:rPr lang="en-US" sz="1200" dirty="0" err="1"/>
                        <a:t>keV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sz="1200" dirty="0" err="1"/>
                        <a:t>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57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 err="1"/>
                        <a:t>CeC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1.5 </a:t>
                      </a:r>
                    </a:p>
                    <a:p>
                      <a:pPr algn="ctr"/>
                      <a:r>
                        <a:rPr lang="en-US" sz="12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200 - 400 </a:t>
                      </a:r>
                      <a:r>
                        <a:rPr lang="en-US" sz="1200" dirty="0" err="1"/>
                        <a:t>ps</a:t>
                      </a:r>
                      <a:endParaRPr lang="en-US" sz="1200" dirty="0"/>
                    </a:p>
                    <a:p>
                      <a:pPr algn="ctr"/>
                      <a:r>
                        <a:rPr lang="en-US" sz="1200" dirty="0"/>
                        <a:t>10 </a:t>
                      </a:r>
                      <a:r>
                        <a:rPr lang="en-US" sz="1200" dirty="0" err="1"/>
                        <a:t>ps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 s</a:t>
                      </a:r>
                    </a:p>
                    <a:p>
                      <a:pPr algn="ctr"/>
                      <a:r>
                        <a:rPr lang="en-US" sz="1200" dirty="0"/>
                        <a:t>1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712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 err="1"/>
                        <a:t>LEReC</a:t>
                      </a:r>
                      <a:endParaRPr lang="en-US" sz="1200" b="1" dirty="0"/>
                    </a:p>
                    <a:p>
                      <a:r>
                        <a:rPr lang="en-US" sz="1200" b="1" dirty="0"/>
                        <a:t>[6]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3,900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93 </a:t>
                      </a:r>
                      <a:r>
                        <a:rPr lang="en-US" sz="1200" dirty="0" err="1"/>
                        <a:t>pk</a:t>
                      </a:r>
                      <a:endParaRPr lang="en-US" sz="1200" dirty="0"/>
                    </a:p>
                    <a:p>
                      <a:pPr algn="ctr"/>
                      <a:r>
                        <a:rPr lang="en-US" sz="1200" dirty="0"/>
                        <a:t>38 </a:t>
                      </a:r>
                      <a:r>
                        <a:rPr lang="en-US" sz="1200" dirty="0" err="1"/>
                        <a:t>pk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1.6 – 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42 ns</a:t>
                      </a:r>
                    </a:p>
                    <a:p>
                      <a:pPr algn="ctr"/>
                      <a:r>
                        <a:rPr lang="en-US" sz="1200" dirty="0"/>
                        <a:t>250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sz="1200" dirty="0" err="1"/>
                        <a:t>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 s</a:t>
                      </a:r>
                    </a:p>
                    <a:p>
                      <a:pPr algn="ctr"/>
                      <a:r>
                        <a:rPr lang="en-US" sz="1200" dirty="0"/>
                        <a:t>10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5327171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B9013E80-D19B-3844-908D-074A5BE7DA53}"/>
              </a:ext>
            </a:extLst>
          </p:cNvPr>
          <p:cNvSpPr/>
          <p:nvPr/>
        </p:nvSpPr>
        <p:spPr>
          <a:xfrm>
            <a:off x="9258300" y="4528141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eLens</a:t>
            </a:r>
            <a:r>
              <a:rPr lang="en-US" dirty="0"/>
              <a:t>: 500 </a:t>
            </a:r>
            <a:r>
              <a:rPr lang="en-US" dirty="0" err="1"/>
              <a:t>mAdc</a:t>
            </a:r>
            <a:r>
              <a:rPr lang="en-US" dirty="0"/>
              <a:t> @ 5keV over 12 </a:t>
            </a:r>
            <a:r>
              <a:rPr lang="en-US" dirty="0" err="1"/>
              <a:t>μs</a:t>
            </a:r>
            <a:r>
              <a:rPr lang="en-US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LEReC</a:t>
            </a:r>
            <a:r>
              <a:rPr lang="en-US" dirty="0"/>
              <a:t>: 30 pulse </a:t>
            </a:r>
            <a:r>
              <a:rPr lang="en-US" dirty="0" err="1"/>
              <a:t>MacroBunch</a:t>
            </a:r>
            <a:r>
              <a:rPr lang="en-US" dirty="0"/>
              <a:t> [1] @ 1.6 – 2.6 MeV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Ops: up to 3.9 </a:t>
            </a:r>
            <a:r>
              <a:rPr lang="en-US" dirty="0" err="1"/>
              <a:t>nC</a:t>
            </a:r>
            <a:r>
              <a:rPr lang="en-US" dirty="0"/>
              <a:t> over 42ns [2]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Max: up to 3.9 </a:t>
            </a:r>
            <a:r>
              <a:rPr lang="en-US" dirty="0" err="1"/>
              <a:t>nC</a:t>
            </a:r>
            <a:r>
              <a:rPr lang="en-US" dirty="0"/>
              <a:t> / MB @ 9.8 MHz over up to 250 </a:t>
            </a:r>
            <a:r>
              <a:rPr lang="en-US" dirty="0" err="1"/>
              <a:t>μs</a:t>
            </a:r>
            <a:r>
              <a:rPr lang="en-US" dirty="0"/>
              <a:t> (up to 10s delay) [3]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CeC</a:t>
            </a:r>
            <a:r>
              <a:rPr lang="en-US" dirty="0"/>
              <a:t>: ½ </a:t>
            </a:r>
            <a:r>
              <a:rPr lang="en-US" dirty="0" err="1"/>
              <a:t>nC</a:t>
            </a:r>
            <a:r>
              <a:rPr lang="en-US" dirty="0"/>
              <a:t> single pulse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over 200-400ps @ 1.5MeV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over 10ps @ 15MeV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73B44C2-5062-594E-9344-B1DBE927E1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9370" y="25102"/>
            <a:ext cx="1618453" cy="22557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5078AE-4735-8840-8D80-BEB1069C6A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6650" y="2582539"/>
            <a:ext cx="2260600" cy="16493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1793BE6-5733-6948-ADB0-EF5F1D38D4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60277" y="467452"/>
            <a:ext cx="1632033" cy="21609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D2F8D71-4CFF-EA41-907E-B98D1290A5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26405" y="1770638"/>
            <a:ext cx="1720491" cy="148092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134C62B-CC67-3C42-B300-F16B024A9A8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9566" y="7611194"/>
            <a:ext cx="3212262" cy="221731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4458D4E-6CEE-C54D-9F4D-DB4FEB1552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59042" y="7628454"/>
            <a:ext cx="3170871" cy="2200054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1F91E952-92A0-FF41-9F5C-6554B64C27B2}"/>
              </a:ext>
            </a:extLst>
          </p:cNvPr>
          <p:cNvGrpSpPr/>
          <p:nvPr/>
        </p:nvGrpSpPr>
        <p:grpSpPr>
          <a:xfrm>
            <a:off x="7088700" y="4659956"/>
            <a:ext cx="1878013" cy="1944765"/>
            <a:chOff x="4632947" y="4418553"/>
            <a:chExt cx="1878013" cy="194476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0510625-F239-134B-ABC2-3F2B6F625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32947" y="4418553"/>
              <a:ext cx="1878013" cy="1698544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A960B4F-A8AC-254E-A215-751890FF7E56}"/>
                </a:ext>
              </a:extLst>
            </p:cNvPr>
            <p:cNvSpPr txBox="1"/>
            <p:nvPr/>
          </p:nvSpPr>
          <p:spPr>
            <a:xfrm>
              <a:off x="4632947" y="6117097"/>
              <a:ext cx="18722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Beam Transverse Profiles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B33A03C-A508-4F47-986E-7239EC5184A2}"/>
              </a:ext>
            </a:extLst>
          </p:cNvPr>
          <p:cNvGrpSpPr/>
          <p:nvPr/>
        </p:nvGrpSpPr>
        <p:grpSpPr>
          <a:xfrm>
            <a:off x="4714994" y="4469353"/>
            <a:ext cx="2225042" cy="2388647"/>
            <a:chOff x="6918958" y="4418553"/>
            <a:chExt cx="2225042" cy="238864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8B30BE6-7284-1744-A762-7881DE592C0C}"/>
                </a:ext>
              </a:extLst>
            </p:cNvPr>
            <p:cNvGrpSpPr/>
            <p:nvPr/>
          </p:nvGrpSpPr>
          <p:grpSpPr>
            <a:xfrm>
              <a:off x="6935154" y="4418553"/>
              <a:ext cx="2122488" cy="2182843"/>
              <a:chOff x="4860819" y="4675157"/>
              <a:chExt cx="2122488" cy="2182843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BDE1715-257C-3340-83B4-C6901D518A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860819" y="4675157"/>
                <a:ext cx="2122488" cy="2182843"/>
              </a:xfrm>
              <a:prstGeom prst="rect">
                <a:avLst/>
              </a:prstGeom>
            </p:spPr>
          </p:pic>
          <p:pic>
            <p:nvPicPr>
              <p:cNvPr id="24" name="Picture 23" descr="Multi-Slit Mask2.png">
                <a:extLst>
                  <a:ext uri="{FF2B5EF4-FFF2-40B4-BE49-F238E27FC236}">
                    <a16:creationId xmlns:a16="http://schemas.microsoft.com/office/drawing/2014/main" id="{8A7AE53A-9EEB-494D-9945-B116E1AEF3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91145" y="4696954"/>
                <a:ext cx="530592" cy="698041"/>
              </a:xfrm>
              <a:prstGeom prst="rect">
                <a:avLst/>
              </a:prstGeom>
            </p:spPr>
          </p:pic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B8E5608-56D0-6D4F-9986-1F3B9ABDEC04}"/>
                </a:ext>
              </a:extLst>
            </p:cNvPr>
            <p:cNvSpPr txBox="1"/>
            <p:nvPr/>
          </p:nvSpPr>
          <p:spPr>
            <a:xfrm>
              <a:off x="6918958" y="6560979"/>
              <a:ext cx="22250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Emittance with upstream slit masks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89CCF7F-6BF7-E74C-A1A1-2B48DA5BC957}"/>
              </a:ext>
            </a:extLst>
          </p:cNvPr>
          <p:cNvGrpSpPr/>
          <p:nvPr/>
        </p:nvGrpSpPr>
        <p:grpSpPr>
          <a:xfrm>
            <a:off x="7522955" y="2630903"/>
            <a:ext cx="1664741" cy="1897176"/>
            <a:chOff x="7522955" y="2554703"/>
            <a:chExt cx="1664741" cy="189717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594C8EF-3E4A-A747-8842-E14DD374C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750924" y="2554703"/>
              <a:ext cx="1212526" cy="1543678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B3F81C0-7B70-8243-9A52-74C93912F049}"/>
                </a:ext>
              </a:extLst>
            </p:cNvPr>
            <p:cNvSpPr txBox="1"/>
            <p:nvPr/>
          </p:nvSpPr>
          <p:spPr>
            <a:xfrm>
              <a:off x="7522955" y="4051769"/>
              <a:ext cx="16647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Longitudinal Energy Scan with Deflecting Cavity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438AF9B-8B8B-F94A-AB87-16C2A5042026}"/>
              </a:ext>
            </a:extLst>
          </p:cNvPr>
          <p:cNvGrpSpPr/>
          <p:nvPr/>
        </p:nvGrpSpPr>
        <p:grpSpPr>
          <a:xfrm>
            <a:off x="7480957" y="136526"/>
            <a:ext cx="1664741" cy="2347628"/>
            <a:chOff x="7480957" y="136526"/>
            <a:chExt cx="1664741" cy="234762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C7D6EA8-E888-D641-8086-4FDFF9D5E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559042" y="136526"/>
              <a:ext cx="1498600" cy="198120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D9C29F1-4521-7D45-BC96-13AC25C40CD7}"/>
                </a:ext>
              </a:extLst>
            </p:cNvPr>
            <p:cNvSpPr txBox="1"/>
            <p:nvPr/>
          </p:nvSpPr>
          <p:spPr>
            <a:xfrm>
              <a:off x="7480957" y="2084044"/>
              <a:ext cx="16647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YAG Holder with rear 45º polished metal mirror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F0F14-3A98-49B3-B66D-360942EF7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211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intillating Screens at BNL" id="{E7862E83-1557-4C42-BCE4-C221B14194C2}" vid="{A4D8B8C0-2222-0149-9844-91D39D3F8C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24308</TotalTime>
  <Words>3597</Words>
  <Application>Microsoft Macintosh PowerPoint</Application>
  <PresentationFormat>On-screen Show (4:3)</PresentationFormat>
  <Paragraphs>546</Paragraphs>
  <Slides>26</Slides>
  <Notes>16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Helvetica</vt:lpstr>
      <vt:lpstr>Montserrat-Bold</vt:lpstr>
      <vt:lpstr>Times New Roman</vt:lpstr>
      <vt:lpstr>Wingdings</vt:lpstr>
      <vt:lpstr>Office Theme</vt:lpstr>
      <vt:lpstr>PowerPoint Presentation</vt:lpstr>
      <vt:lpstr>PowerPoint Presentation</vt:lpstr>
      <vt:lpstr>Overview of Collider-Accelerator Facility Machines</vt:lpstr>
      <vt:lpstr>PowerPoint Presentation</vt:lpstr>
      <vt:lpstr>Chromox </vt:lpstr>
      <vt:lpstr>Radlin (aka PFG, P20)  </vt:lpstr>
      <vt:lpstr>NSRL Target Station - Camera &amp; images</vt:lpstr>
      <vt:lpstr>Gadolinium (P43)   </vt:lpstr>
      <vt:lpstr>YAG:Ce Crystalline Screens</vt:lpstr>
      <vt:lpstr>PowerPoint Presentation</vt:lpstr>
      <vt:lpstr>PowerPoint Presentation</vt:lpstr>
      <vt:lpstr>PowerPoint Presentation</vt:lpstr>
      <vt:lpstr>YAG Damage Incident   - Electron Lens Test Bench 2012</vt:lpstr>
      <vt:lpstr>YAG Damage Analysis</vt:lpstr>
      <vt:lpstr>Destructive YAG Test</vt:lpstr>
      <vt:lpstr>YAG Crystal Test of Thermal Limits</vt:lpstr>
      <vt:lpstr>YAG Exposure Limit Simulation</vt:lpstr>
      <vt:lpstr>PowerPoint Presentation</vt:lpstr>
      <vt:lpstr>Crystalline CsI(Tl) Screen  Thallium-doped Crystalline Cesium Iodide</vt:lpstr>
      <vt:lpstr>BNNT “Bucky Paper”  R&amp;D Screen for High Power Profile Monitor</vt:lpstr>
      <vt:lpstr>Analog &amp; IP camera Video system</vt:lpstr>
      <vt:lpstr>PowerPoint Presentation</vt:lpstr>
      <vt:lpstr>PowerPoint Presentation</vt:lpstr>
      <vt:lpstr>PowerPoint Presentation</vt:lpstr>
      <vt:lpstr>Conclusion</vt:lpstr>
      <vt:lpstr>References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Scintillating Screens at BNL</dc:title>
  <dc:subject/>
  <dc:creator>Miller, Toby</dc:creator>
  <cp:keywords/>
  <dc:description/>
  <cp:lastModifiedBy>Miller, Toby</cp:lastModifiedBy>
  <cp:revision>316</cp:revision>
  <cp:lastPrinted>2019-03-30T06:29:07Z</cp:lastPrinted>
  <dcterms:created xsi:type="dcterms:W3CDTF">2019-03-12T19:15:16Z</dcterms:created>
  <dcterms:modified xsi:type="dcterms:W3CDTF">2019-04-01T23:44:11Z</dcterms:modified>
  <cp:category/>
</cp:coreProperties>
</file>