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418" r:id="rId3"/>
    <p:sldId id="426" r:id="rId4"/>
    <p:sldId id="441" r:id="rId5"/>
    <p:sldId id="462" r:id="rId6"/>
    <p:sldId id="457" r:id="rId7"/>
    <p:sldId id="442" r:id="rId8"/>
    <p:sldId id="443" r:id="rId9"/>
    <p:sldId id="444" r:id="rId10"/>
    <p:sldId id="439" r:id="rId11"/>
    <p:sldId id="445" r:id="rId12"/>
    <p:sldId id="446" r:id="rId13"/>
    <p:sldId id="447" r:id="rId14"/>
    <p:sldId id="448" r:id="rId15"/>
    <p:sldId id="449" r:id="rId16"/>
    <p:sldId id="450" r:id="rId17"/>
    <p:sldId id="451" r:id="rId18"/>
    <p:sldId id="458" r:id="rId19"/>
    <p:sldId id="421" r:id="rId20"/>
    <p:sldId id="422" r:id="rId21"/>
    <p:sldId id="428" r:id="rId22"/>
    <p:sldId id="404" r:id="rId23"/>
    <p:sldId id="429" r:id="rId24"/>
    <p:sldId id="433" r:id="rId25"/>
    <p:sldId id="434" r:id="rId26"/>
    <p:sldId id="432" r:id="rId27"/>
    <p:sldId id="436" r:id="rId28"/>
    <p:sldId id="464" r:id="rId29"/>
    <p:sldId id="437" r:id="rId30"/>
    <p:sldId id="438" r:id="rId31"/>
    <p:sldId id="459" r:id="rId32"/>
    <p:sldId id="460" r:id="rId33"/>
    <p:sldId id="461" r:id="rId34"/>
    <p:sldId id="465" r:id="rId35"/>
    <p:sldId id="435" r:id="rId36"/>
    <p:sldId id="453" r:id="rId37"/>
    <p:sldId id="454" r:id="rId38"/>
    <p:sldId id="455" r:id="rId39"/>
    <p:sldId id="403" r:id="rId40"/>
    <p:sldId id="405" r:id="rId41"/>
    <p:sldId id="416" r:id="rId42"/>
  </p:sldIdLst>
  <p:sldSz cx="9144000" cy="5143500" type="screen16x9"/>
  <p:notesSz cx="6994525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FFFF"/>
    <a:srgbClr val="FF3300"/>
    <a:srgbClr val="FF0066"/>
    <a:srgbClr val="969696"/>
    <a:srgbClr val="FFFF00"/>
    <a:srgbClr val="9933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1429" autoAdjust="0"/>
  </p:normalViewPr>
  <p:slideViewPr>
    <p:cSldViewPr snapToGrid="0">
      <p:cViewPr>
        <p:scale>
          <a:sx n="100" d="100"/>
          <a:sy n="100" d="100"/>
        </p:scale>
        <p:origin x="-906" y="22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4" d="100"/>
          <a:sy n="104" d="100"/>
        </p:scale>
        <p:origin x="-2844" y="-90"/>
      </p:cViewPr>
      <p:guideLst>
        <p:guide orient="horz" pos="2923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F2C1219-8378-4E66-B031-B8FEA4F04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56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3225" y="695325"/>
            <a:ext cx="6188075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8488"/>
            <a:ext cx="55943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2F478186-D268-406A-A45C-AF0FE5960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53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B9954-D19C-4752-A511-D5613042D200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3225" y="695325"/>
            <a:ext cx="6188075" cy="3481388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93F09-E62F-4DEC-A5CF-428D57745BF8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3225" y="695325"/>
            <a:ext cx="6188075" cy="3481388"/>
          </a:xfrm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93F09-E62F-4DEC-A5CF-428D57745BF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3225" y="695325"/>
            <a:ext cx="6188075" cy="3481388"/>
          </a:xfrm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 smtClean="0"/>
              <a:t>For </a:t>
            </a:r>
            <a:r>
              <a:rPr lang="ca-ES" dirty="0" err="1" smtClean="0"/>
              <a:t>the</a:t>
            </a:r>
            <a:r>
              <a:rPr lang="ca-ES" dirty="0" smtClean="0"/>
              <a:t> </a:t>
            </a:r>
            <a:r>
              <a:rPr lang="ca-ES" dirty="0" err="1" smtClean="0"/>
              <a:t>same</a:t>
            </a:r>
            <a:r>
              <a:rPr lang="ca-ES" dirty="0" smtClean="0"/>
              <a:t> </a:t>
            </a:r>
            <a:r>
              <a:rPr lang="ca-ES" dirty="0" err="1" smtClean="0"/>
              <a:t>acquisition</a:t>
            </a:r>
            <a:r>
              <a:rPr lang="ca-ES" baseline="0" dirty="0" smtClean="0"/>
              <a:t> </a:t>
            </a:r>
            <a:r>
              <a:rPr lang="ca-ES" baseline="0" dirty="0" err="1" smtClean="0"/>
              <a:t>parameters</a:t>
            </a:r>
            <a:r>
              <a:rPr lang="ca-ES" baseline="0" dirty="0" smtClean="0"/>
              <a:t> </a:t>
            </a:r>
            <a:r>
              <a:rPr lang="ca-ES" baseline="0" dirty="0" err="1" smtClean="0"/>
              <a:t>and</a:t>
            </a:r>
            <a:r>
              <a:rPr lang="ca-ES" baseline="0" dirty="0" smtClean="0"/>
              <a:t> </a:t>
            </a:r>
            <a:r>
              <a:rPr lang="ca-ES" baseline="0" dirty="0" err="1" smtClean="0"/>
              <a:t>beam</a:t>
            </a:r>
            <a:r>
              <a:rPr lang="ca-ES" baseline="0" dirty="0" smtClean="0"/>
              <a:t> </a:t>
            </a:r>
            <a:r>
              <a:rPr lang="ca-ES" baseline="0" dirty="0" err="1" smtClean="0"/>
              <a:t>conditions</a:t>
            </a:r>
            <a:r>
              <a:rPr lang="ca-ES" baseline="0" dirty="0" smtClean="0"/>
              <a:t>, </a:t>
            </a:r>
            <a:r>
              <a:rPr lang="ca-ES" baseline="0" dirty="0" err="1" smtClean="0"/>
              <a:t>thicker</a:t>
            </a:r>
            <a:r>
              <a:rPr lang="ca-ES" baseline="0" dirty="0" smtClean="0"/>
              <a:t> YAG </a:t>
            </a:r>
            <a:r>
              <a:rPr lang="ca-ES" baseline="0" dirty="0" err="1" smtClean="0"/>
              <a:t>produce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larger</a:t>
            </a:r>
            <a:r>
              <a:rPr lang="ca-ES" baseline="0" dirty="0" smtClean="0"/>
              <a:t> </a:t>
            </a:r>
            <a:r>
              <a:rPr lang="ca-ES" baseline="0" dirty="0" err="1" smtClean="0"/>
              <a:t>beam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sizes</a:t>
            </a:r>
            <a:r>
              <a:rPr lang="ca-ES" baseline="0" dirty="0" smtClean="0"/>
              <a:t>.</a:t>
            </a:r>
          </a:p>
          <a:p>
            <a:r>
              <a:rPr lang="ca-ES" baseline="0" dirty="0" smtClean="0"/>
              <a:t>Can </a:t>
            </a:r>
            <a:r>
              <a:rPr lang="ca-ES" baseline="0" dirty="0" err="1" smtClean="0"/>
              <a:t>actually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this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situations</a:t>
            </a:r>
            <a:r>
              <a:rPr lang="ca-ES" baseline="0" dirty="0" smtClean="0"/>
              <a:t> be </a:t>
            </a:r>
            <a:r>
              <a:rPr lang="ca-ES" baseline="0" dirty="0" err="1" smtClean="0"/>
              <a:t>compared</a:t>
            </a:r>
            <a:r>
              <a:rPr lang="ca-ES" baseline="0" dirty="0" smtClean="0"/>
              <a:t>? </a:t>
            </a:r>
            <a:r>
              <a:rPr lang="ca-ES" baseline="0" dirty="0" err="1" smtClean="0"/>
              <a:t>How</a:t>
            </a:r>
            <a:r>
              <a:rPr lang="ca-ES" baseline="0" dirty="0" smtClean="0"/>
              <a:t> can </a:t>
            </a:r>
            <a:r>
              <a:rPr lang="ca-ES" baseline="0" dirty="0" err="1" smtClean="0"/>
              <a:t>we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know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“</a:t>
            </a:r>
            <a:r>
              <a:rPr lang="ca-ES" baseline="0" dirty="0" err="1" smtClean="0"/>
              <a:t>absolute</a:t>
            </a:r>
            <a:r>
              <a:rPr lang="ca-ES" baseline="0" dirty="0" smtClean="0"/>
              <a:t>” </a:t>
            </a:r>
            <a:r>
              <a:rPr lang="ca-ES" baseline="0" dirty="0" err="1" smtClean="0"/>
              <a:t>beam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size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value</a:t>
            </a:r>
            <a:r>
              <a:rPr lang="ca-ES" baseline="0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478186-D268-406A-A45C-AF0FE5960AC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77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23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39940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-71437"/>
            <a:ext cx="2163762" cy="46660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-71437"/>
            <a:ext cx="6342063" cy="466606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75542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2241939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8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293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517412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3768499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33820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1154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361946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4937523"/>
            <a:ext cx="1524000" cy="1833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215928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ALBA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7151"/>
            <a:ext cx="885825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Freeform 10"/>
          <p:cNvSpPr>
            <a:spLocks/>
          </p:cNvSpPr>
          <p:nvPr/>
        </p:nvSpPr>
        <p:spPr bwMode="auto">
          <a:xfrm>
            <a:off x="152401" y="465535"/>
            <a:ext cx="8831263" cy="13097"/>
          </a:xfrm>
          <a:custGeom>
            <a:avLst/>
            <a:gdLst>
              <a:gd name="T0" fmla="*/ 0 w 5563"/>
              <a:gd name="T1" fmla="*/ 27720131 h 11"/>
              <a:gd name="T2" fmla="*/ 2147483647 w 5563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563" h="11">
                <a:moveTo>
                  <a:pt x="0" y="11"/>
                </a:moveTo>
                <a:lnTo>
                  <a:pt x="5563" y="0"/>
                </a:lnTo>
              </a:path>
            </a:pathLst>
          </a:custGeom>
          <a:noFill/>
          <a:ln w="38227">
            <a:solidFill>
              <a:srgbClr val="0033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49275" y="-71438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A_AL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99517" y="2337659"/>
            <a:ext cx="8746936" cy="11465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eaLnBrk="1" hangingPunct="1">
              <a:lnSpc>
                <a:spcPct val="80000"/>
              </a:lnSpc>
            </a:pPr>
            <a:r>
              <a:rPr lang="en-US" altLang="en-US" sz="2800" b="1" dirty="0" smtClean="0">
                <a:latin typeface="Trebuchet MS" panose="020B0603020202020204" pitchFamily="34" charset="0"/>
              </a:rPr>
              <a:t>U. </a:t>
            </a:r>
            <a:r>
              <a:rPr lang="en-US" altLang="en-US" sz="2800" b="1" dirty="0" err="1" smtClean="0">
                <a:latin typeface="Trebuchet MS" panose="020B0603020202020204" pitchFamily="34" charset="0"/>
              </a:rPr>
              <a:t>Iriso</a:t>
            </a:r>
            <a:r>
              <a:rPr lang="en-US" altLang="en-US" sz="2800" b="1" dirty="0" smtClean="0">
                <a:latin typeface="Trebuchet MS" panose="020B0603020202020204" pitchFamily="34" charset="0"/>
              </a:rPr>
              <a:t> and A. </a:t>
            </a:r>
            <a:r>
              <a:rPr lang="en-US" altLang="en-US" sz="2800" b="1" dirty="0" err="1" smtClean="0">
                <a:latin typeface="Trebuchet MS" panose="020B0603020202020204" pitchFamily="34" charset="0"/>
              </a:rPr>
              <a:t>Nosych</a:t>
            </a:r>
            <a:endParaRPr lang="en-US" altLang="en-US" sz="2000" b="1" dirty="0" smtClean="0">
              <a:latin typeface="Trebuchet MS" panose="020B0603020202020204" pitchFamily="34" charset="0"/>
            </a:endParaRPr>
          </a:p>
          <a:p>
            <a:pPr defTabSz="457200" eaLnBrk="1" hangingPunct="1">
              <a:lnSpc>
                <a:spcPct val="80000"/>
              </a:lnSpc>
            </a:pPr>
            <a:endParaRPr lang="en-US" altLang="en-US" sz="2000" b="1" dirty="0" smtClean="0">
              <a:latin typeface="Trebuchet MS" panose="020B0603020202020204" pitchFamily="34" charset="0"/>
            </a:endParaRPr>
          </a:p>
          <a:p>
            <a:pPr defTabSz="457200" eaLnBrk="1" hangingPunct="1">
              <a:lnSpc>
                <a:spcPct val="80000"/>
              </a:lnSpc>
            </a:pPr>
            <a:r>
              <a:rPr lang="en-US" altLang="en-US" sz="2000" b="1" dirty="0" smtClean="0">
                <a:latin typeface="Trebuchet MS" panose="020B0603020202020204" pitchFamily="34" charset="0"/>
              </a:rPr>
              <a:t>ALBA – CELLS </a:t>
            </a:r>
            <a:endParaRPr lang="en-US" sz="2000" b="1" dirty="0"/>
          </a:p>
          <a:p>
            <a:pPr defTabSz="457200" eaLnBrk="1" hangingPunct="1">
              <a:lnSpc>
                <a:spcPct val="80000"/>
              </a:lnSpc>
            </a:pPr>
            <a:endParaRPr lang="en-US" altLang="en-US" sz="2000" b="1" dirty="0" smtClean="0">
              <a:latin typeface="Trebuchet MS" panose="020B0603020202020204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28151" y="685071"/>
            <a:ext cx="8563897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rPr>
              <a:t>Experience with Scintillator Screens at ALBA</a:t>
            </a:r>
          </a:p>
        </p:txBody>
      </p:sp>
      <p:sp>
        <p:nvSpPr>
          <p:cNvPr id="2" name="Rectangle 1"/>
          <p:cNvSpPr/>
          <p:nvPr/>
        </p:nvSpPr>
        <p:spPr>
          <a:xfrm>
            <a:off x="693174" y="3911185"/>
            <a:ext cx="805753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Joint ARIES – ADA Workshop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on </a:t>
            </a:r>
          </a:p>
          <a:p>
            <a:pPr algn="ctr" defTabSz="457200" eaLnBrk="1" hangingPunct="1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“Scintillation Screens and Optical Technology for Transverse Profile Measurements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”</a:t>
            </a:r>
          </a:p>
          <a:p>
            <a:pPr algn="ctr" defTabSz="457200"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Krakow (Poland) – April 2019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4" y="1242309"/>
            <a:ext cx="3767549" cy="226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Comparison YAG vs OTR  @</a:t>
            </a:r>
            <a:r>
              <a:rPr lang="en-US" b="0" kern="0" dirty="0" err="1" smtClean="0"/>
              <a:t>Linac</a:t>
            </a:r>
            <a:endParaRPr lang="en-US" b="0" kern="0" dirty="0"/>
          </a:p>
        </p:txBody>
      </p:sp>
      <p:sp>
        <p:nvSpPr>
          <p:cNvPr id="10" name="Rectangle 9"/>
          <p:cNvSpPr/>
          <p:nvPr/>
        </p:nvSpPr>
        <p:spPr>
          <a:xfrm>
            <a:off x="4832349" y="1252942"/>
            <a:ext cx="39714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en-US" b="0" dirty="0" smtClean="0">
                <a:solidFill>
                  <a:srgbClr val="000000"/>
                </a:solidFill>
                <a:latin typeface="Calibri"/>
              </a:rPr>
              <a:t>YAG and OTR emit measurements coincide for 1nC beams </a:t>
            </a:r>
          </a:p>
          <a:p>
            <a:pPr lvl="0"/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en-US" b="0" dirty="0" smtClean="0">
                <a:solidFill>
                  <a:srgbClr val="000000"/>
                </a:solidFill>
                <a:latin typeface="Calibri"/>
              </a:rPr>
              <a:t>For larger beam charges, YAG still produces an apparent beam size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broadening  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9305" y="3762617"/>
            <a:ext cx="7938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At ALBA, </a:t>
            </a:r>
            <a:r>
              <a:rPr lang="en-US" b="0" dirty="0" err="1">
                <a:solidFill>
                  <a:srgbClr val="000000"/>
                </a:solidFill>
                <a:latin typeface="Calibri"/>
              </a:rPr>
              <a:t>Linac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 charges in operation are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~[0.1 - 1nC], so 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we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typically use YAG screens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of 0.1mm thickness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for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b="0" dirty="0" err="1" smtClean="0">
                <a:solidFill>
                  <a:srgbClr val="000000"/>
                </a:solidFill>
                <a:latin typeface="Calibri"/>
              </a:rPr>
              <a:t>Linac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 emittance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Results agree with theoretical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predictions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The rest of screen monitors are still 0.5mm 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14364" y="648934"/>
            <a:ext cx="51962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sng" dirty="0" smtClean="0">
                <a:solidFill>
                  <a:srgbClr val="000000"/>
                </a:solidFill>
                <a:latin typeface="Calibri"/>
              </a:rPr>
              <a:t>Emittance Measurements with 0.1mm YAG</a:t>
            </a:r>
            <a:endParaRPr lang="en-US" sz="2200" u="sng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78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6510" y="1238542"/>
            <a:ext cx="5871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b="0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YAG – OTR systems @ </a:t>
            </a:r>
            <a:r>
              <a:rPr lang="en-US" sz="3600" b="0" dirty="0" err="1" smtClean="0">
                <a:solidFill>
                  <a:schemeClr val="bg2"/>
                </a:solidFill>
                <a:latin typeface="Calibri" panose="020F0502020204030204" pitchFamily="34" charset="0"/>
              </a:rPr>
              <a:t>Linac</a:t>
            </a:r>
            <a:endParaRPr lang="en-US" sz="3600" b="0" dirty="0" smtClean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Calibri" panose="020F0502020204030204" pitchFamily="34" charset="0"/>
              </a:rPr>
              <a:t> In-Air X-ray Detectors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Pinhole Camera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Conclusions </a:t>
            </a:r>
            <a:endParaRPr lang="en-US" sz="3600" b="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6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6257" y="632231"/>
            <a:ext cx="7825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Based on the projection of the very hard x-rays from synchrotron radiation traversing the dipole absorbers*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414" y="4655994"/>
            <a:ext cx="4381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Calibri"/>
              </a:rPr>
              <a:t>*</a:t>
            </a:r>
            <a:r>
              <a:rPr lang="en-US" sz="1400" b="0" dirty="0" err="1" smtClean="0">
                <a:solidFill>
                  <a:srgbClr val="000000"/>
                </a:solidFill>
                <a:latin typeface="Calibri"/>
              </a:rPr>
              <a:t>K.Scheidt</a:t>
            </a:r>
            <a:r>
              <a:rPr lang="en-US" sz="1400" b="0" dirty="0">
                <a:solidFill>
                  <a:srgbClr val="000000"/>
                </a:solidFill>
                <a:latin typeface="Calibri"/>
              </a:rPr>
              <a:t>, Proc. Of </a:t>
            </a:r>
            <a:r>
              <a:rPr lang="en-US" sz="1400" b="0" dirty="0" smtClean="0">
                <a:solidFill>
                  <a:srgbClr val="000000"/>
                </a:solidFill>
                <a:latin typeface="Calibri"/>
              </a:rPr>
              <a:t>DIPAC’05; </a:t>
            </a:r>
            <a:r>
              <a:rPr lang="en-US" sz="1400" b="0" dirty="0" err="1" smtClean="0">
                <a:solidFill>
                  <a:srgbClr val="000000"/>
                </a:solidFill>
                <a:latin typeface="Calibri"/>
              </a:rPr>
              <a:t>A.Muller</a:t>
            </a:r>
            <a:r>
              <a:rPr lang="en-US" sz="1400" b="0" dirty="0" smtClean="0">
                <a:solidFill>
                  <a:srgbClr val="000000"/>
                </a:solidFill>
                <a:latin typeface="Calibri"/>
              </a:rPr>
              <a:t>, Proc. Of EPAC’06 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5390119" y="1657760"/>
            <a:ext cx="3573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MOTIVATION: alternative </a:t>
            </a:r>
            <a:r>
              <a:rPr lang="en-US" b="0" dirty="0" err="1" smtClean="0">
                <a:solidFill>
                  <a:srgbClr val="000000"/>
                </a:solidFill>
                <a:latin typeface="Calibri"/>
              </a:rPr>
              <a:t>emittance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 measurement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PROS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: cheap and easy, </a:t>
            </a:r>
            <a:r>
              <a:rPr lang="en-US" b="0" dirty="0" err="1">
                <a:solidFill>
                  <a:srgbClr val="000000"/>
                </a:solidFill>
                <a:latin typeface="Calibri"/>
              </a:rPr>
              <a:t>iXD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are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located 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outside vacuum 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0" dirty="0">
              <a:solidFill>
                <a:srgbClr val="000000"/>
              </a:solidFill>
              <a:latin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CONS: Only vertical beam size is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inferred</a:t>
            </a:r>
            <a:endParaRPr lang="en-US" b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" name="Picture 2" descr="D:\Personal\Dropbox\ALBA\Projects (Andriy)\IXD\Images and Figures\ixd1_tunnel_layou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65" y="1531089"/>
            <a:ext cx="5100439" cy="24349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26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51" y="576379"/>
            <a:ext cx="7876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Previous tests at ESRF and ANKA due to </a:t>
            </a:r>
            <a:r>
              <a:rPr lang="en-US" b="0" dirty="0" err="1" smtClean="0">
                <a:latin typeface="+mj-lt"/>
              </a:rPr>
              <a:t>favourable</a:t>
            </a:r>
            <a:r>
              <a:rPr lang="en-US" b="0" dirty="0" smtClean="0">
                <a:latin typeface="+mj-lt"/>
              </a:rPr>
              <a:t> conditions</a:t>
            </a:r>
          </a:p>
          <a:p>
            <a:r>
              <a:rPr lang="en-US" b="0" dirty="0" smtClean="0">
                <a:latin typeface="+mj-lt"/>
              </a:rPr>
              <a:t>Tests at ALBA required further work on the scintillator to improve light emission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15273"/>
              </p:ext>
            </p:extLst>
          </p:nvPr>
        </p:nvGraphicFramePr>
        <p:xfrm>
          <a:off x="1043687" y="1350244"/>
          <a:ext cx="6373114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01114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ANKA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ESRF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ALBA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Absorber </a:t>
                      </a:r>
                      <a:r>
                        <a:rPr lang="en-US" sz="1600" baseline="0" dirty="0" smtClean="0"/>
                        <a:t>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D:\Personal\Dropbox\ALBA\Projects (Andriy)\IXD\Images and Figures\photon_traversing_100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890" y="2597890"/>
            <a:ext cx="4722000" cy="244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6969641" y="3654056"/>
            <a:ext cx="0" cy="53340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75274" y="3782256"/>
            <a:ext cx="1675321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~1E4 flux reduction</a:t>
            </a:r>
          </a:p>
          <a:p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rt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to ESRF or ANKA</a:t>
            </a:r>
          </a:p>
        </p:txBody>
      </p:sp>
    </p:spTree>
    <p:extLst>
      <p:ext uri="{BB962C8B-B14F-4D97-AF65-F5344CB8AC3E}">
        <p14:creationId xmlns:p14="http://schemas.microsoft.com/office/powerpoint/2010/main" val="1903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1" t="26488"/>
          <a:stretch/>
        </p:blipFill>
        <p:spPr bwMode="auto">
          <a:xfrm>
            <a:off x="1375703" y="808336"/>
            <a:ext cx="2139252" cy="42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80" t="53761" r="19143" b="29032"/>
          <a:stretch/>
        </p:blipFill>
        <p:spPr bwMode="auto">
          <a:xfrm>
            <a:off x="6474800" y="1528729"/>
            <a:ext cx="2091840" cy="88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59632" y="1233318"/>
            <a:ext cx="4510645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Chemical 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composition: 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Lu</a:t>
            </a:r>
            <a:r>
              <a:rPr lang="en-US" b="0" baseline="-25000" dirty="0" smtClean="0">
                <a:solidFill>
                  <a:srgbClr val="00B0F0"/>
                </a:solidFill>
                <a:latin typeface="Calibri"/>
                <a:cs typeface="+mn-cs"/>
              </a:rPr>
              <a:t>1.8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Y0</a:t>
            </a:r>
            <a:r>
              <a:rPr lang="en-US" b="0" baseline="-25000" dirty="0" smtClean="0">
                <a:solidFill>
                  <a:srgbClr val="00B0F0"/>
                </a:solidFill>
                <a:latin typeface="Calibri"/>
                <a:cs typeface="+mn-cs"/>
              </a:rPr>
              <a:t>.2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SiO</a:t>
            </a:r>
            <a:r>
              <a:rPr lang="en-US" b="0" baseline="-25000" dirty="0" smtClean="0">
                <a:solidFill>
                  <a:srgbClr val="00B0F0"/>
                </a:solidFill>
                <a:latin typeface="Calibri"/>
                <a:cs typeface="+mn-cs"/>
              </a:rPr>
              <a:t>5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:Ce</a:t>
            </a:r>
            <a:endParaRPr lang="en-US" b="0" dirty="0">
              <a:solidFill>
                <a:srgbClr val="00B0F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Light yield: 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32 photons/keV</a:t>
            </a:r>
            <a:endParaRPr lang="en-US" b="0" dirty="0">
              <a:solidFill>
                <a:srgbClr val="00B0F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Decay time: </a:t>
            </a:r>
            <a:r>
              <a:rPr lang="en-US" b="0" dirty="0">
                <a:solidFill>
                  <a:srgbClr val="00B0F0"/>
                </a:solidFill>
                <a:latin typeface="Calibri"/>
                <a:cs typeface="+mn-cs"/>
              </a:rPr>
              <a:t>41 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Scintillation emission wavelength: </a:t>
            </a:r>
            <a:r>
              <a:rPr lang="en-US" b="0" dirty="0">
                <a:solidFill>
                  <a:srgbClr val="00B0F0"/>
                </a:solidFill>
                <a:latin typeface="Calibri"/>
                <a:cs typeface="+mn-cs"/>
              </a:rPr>
              <a:t>420 nm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B050"/>
                </a:solidFill>
                <a:latin typeface="Calibri"/>
                <a:cs typeface="+mn-cs"/>
              </a:rPr>
              <a:t>Thickness for tests: 1 </a:t>
            </a:r>
            <a:r>
              <a:rPr lang="en-US" dirty="0" smtClean="0">
                <a:solidFill>
                  <a:srgbClr val="00B050"/>
                </a:solidFill>
                <a:latin typeface="Calibri"/>
                <a:cs typeface="+mn-cs"/>
              </a:rPr>
              <a:t>and 2 mm</a:t>
            </a:r>
            <a:endParaRPr lang="en-US" dirty="0">
              <a:solidFill>
                <a:srgbClr val="00B050"/>
              </a:solidFill>
              <a:latin typeface="Calibri"/>
              <a:cs typeface="+mn-cs"/>
            </a:endParaRPr>
          </a:p>
        </p:txBody>
      </p:sp>
      <p:pic>
        <p:nvPicPr>
          <p:cNvPr id="20" name="Picture 6" descr="C:\Users\anosych\Desktop\Invitation LASER_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12" t="6460" r="12707" b="70487"/>
          <a:stretch/>
        </p:blipFill>
        <p:spPr bwMode="auto">
          <a:xfrm>
            <a:off x="6743480" y="3614822"/>
            <a:ext cx="1554479" cy="116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259632" y="2984173"/>
            <a:ext cx="549358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0" dirty="0">
                <a:solidFill>
                  <a:prstClr val="black"/>
                </a:solidFill>
                <a:latin typeface="Calibri"/>
                <a:cs typeface="+mn-cs"/>
              </a:rPr>
              <a:t>CRY19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a silicate 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single </a:t>
            </a: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crystal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 for </a:t>
            </a: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X-ray detectors.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Chemical 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composition: </a:t>
            </a:r>
            <a:r>
              <a:rPr lang="en-US" b="0" dirty="0">
                <a:solidFill>
                  <a:srgbClr val="FF0000"/>
                </a:solidFill>
                <a:latin typeface="Calibri"/>
                <a:cs typeface="+mn-cs"/>
              </a:rPr>
              <a:t>unknown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Light yield: 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28 @300K [10</a:t>
            </a:r>
            <a:r>
              <a:rPr lang="en-US" b="0" baseline="30000" dirty="0" smtClean="0">
                <a:solidFill>
                  <a:srgbClr val="00B0F0"/>
                </a:solidFill>
                <a:latin typeface="Calibri"/>
                <a:cs typeface="+mn-cs"/>
              </a:rPr>
              <a:t>3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Ph/MeV]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Decay time: 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41 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Scintillation 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emission </a:t>
            </a: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wavelength: </a:t>
            </a:r>
            <a:r>
              <a:rPr lang="en-US" b="0" dirty="0" smtClean="0">
                <a:solidFill>
                  <a:srgbClr val="00B0F0"/>
                </a:solidFill>
                <a:latin typeface="Calibri"/>
                <a:cs typeface="+mn-cs"/>
              </a:rPr>
              <a:t>420 nm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B050"/>
                </a:solidFill>
                <a:latin typeface="Calibri"/>
                <a:cs typeface="+mn-cs"/>
              </a:rPr>
              <a:t>Thickness for tests: </a:t>
            </a:r>
            <a:r>
              <a:rPr lang="en-US" dirty="0" smtClean="0">
                <a:solidFill>
                  <a:srgbClr val="00B050"/>
                </a:solidFill>
                <a:latin typeface="Calibri"/>
                <a:cs typeface="+mn-cs"/>
              </a:rPr>
              <a:t>1 mm</a:t>
            </a:r>
            <a:endParaRPr lang="en-US" dirty="0">
              <a:solidFill>
                <a:srgbClr val="00B05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3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4735" y="754910"/>
            <a:ext cx="4196000" cy="1728221"/>
            <a:chOff x="186895" y="1522071"/>
            <a:chExt cx="4911634" cy="2158694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8" t="16517" r="14860" b="19911"/>
            <a:stretch/>
          </p:blipFill>
          <p:spPr bwMode="auto">
            <a:xfrm>
              <a:off x="186895" y="1522072"/>
              <a:ext cx="4911634" cy="2158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 bwMode="auto">
            <a:xfrm>
              <a:off x="3644538" y="1522071"/>
              <a:ext cx="1453991" cy="2158693"/>
            </a:xfrm>
            <a:prstGeom prst="rect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charset="0"/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501" y="754910"/>
            <a:ext cx="2618891" cy="176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68941" y="768624"/>
            <a:ext cx="1241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Thicker part of </a:t>
            </a:r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absober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9970" y="1877959"/>
            <a:ext cx="1241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</a:rPr>
              <a:t>Thinner part of </a:t>
            </a:r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absober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5" name="Straight Arrow Connector 4"/>
          <p:cNvCxnSpPr>
            <a:stCxn id="22" idx="0"/>
          </p:cNvCxnSpPr>
          <p:nvPr/>
        </p:nvCxnSpPr>
        <p:spPr bwMode="auto">
          <a:xfrm flipV="1">
            <a:off x="6790946" y="1669869"/>
            <a:ext cx="620976" cy="2080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22" idx="0"/>
          </p:cNvCxnSpPr>
          <p:nvPr/>
        </p:nvCxnSpPr>
        <p:spPr bwMode="auto">
          <a:xfrm flipH="1" flipV="1">
            <a:off x="6168942" y="1650919"/>
            <a:ext cx="622004" cy="2270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2" idx="2"/>
          </p:cNvCxnSpPr>
          <p:nvPr/>
        </p:nvCxnSpPr>
        <p:spPr bwMode="auto">
          <a:xfrm>
            <a:off x="6789917" y="1291844"/>
            <a:ext cx="78717" cy="2498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842" y="2872994"/>
            <a:ext cx="3541584" cy="20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24243" y="2844419"/>
            <a:ext cx="42367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Tests to characterize light emission:</a:t>
            </a:r>
          </a:p>
          <a:p>
            <a:endParaRPr lang="en-US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Tests performed going in/out of the tunnel to change scintillator material to </a:t>
            </a:r>
            <a:r>
              <a:rPr lang="en-US" b="0" dirty="0" smtClean="0">
                <a:latin typeface="+mj-lt"/>
              </a:rPr>
              <a:t>avoid changing experimental conditions </a:t>
            </a:r>
          </a:p>
          <a:p>
            <a:endParaRPr lang="en-US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Evaluate the max counts at CCD</a:t>
            </a:r>
            <a:endParaRPr lang="en-US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058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2442" y="627028"/>
            <a:ext cx="710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0" dirty="0" smtClean="0">
                <a:latin typeface="+mj-lt"/>
              </a:rPr>
              <a:t>Beam size limited by photon divergence and distance between source point and </a:t>
            </a:r>
            <a:r>
              <a:rPr lang="en-US" b="0" dirty="0" err="1" smtClean="0">
                <a:latin typeface="+mj-lt"/>
              </a:rPr>
              <a:t>iXD</a:t>
            </a:r>
            <a:r>
              <a:rPr lang="en-US" b="0" dirty="0" smtClean="0">
                <a:latin typeface="+mj-lt"/>
              </a:rPr>
              <a:t> location</a:t>
            </a:r>
          </a:p>
        </p:txBody>
      </p:sp>
      <p:pic>
        <p:nvPicPr>
          <p:cNvPr id="11" name="Picture 2" descr="D:\Personal\Dropbox\ALBA\Projects (Andriy)\IXD\Images and Figures\coupling_test_2014xx.x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679575"/>
            <a:ext cx="4947253" cy="246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48326" y="1670050"/>
            <a:ext cx="3409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Coupling scans to change beam size at source point</a:t>
            </a:r>
          </a:p>
          <a:p>
            <a:endParaRPr lang="en-US" b="0" dirty="0">
              <a:latin typeface="+mj-lt"/>
            </a:endParaRPr>
          </a:p>
          <a:p>
            <a:r>
              <a:rPr lang="en-US" b="0" dirty="0" smtClean="0">
                <a:latin typeface="+mj-lt"/>
              </a:rPr>
              <a:t>A </a:t>
            </a:r>
            <a:r>
              <a:rPr lang="en-US" b="0" dirty="0" smtClean="0">
                <a:latin typeface="+mj-lt"/>
              </a:rPr>
              <a:t>linear relation exist along the whole range, but </a:t>
            </a:r>
            <a:r>
              <a:rPr lang="en-US" b="0" dirty="0" err="1" smtClean="0">
                <a:latin typeface="+mj-lt"/>
              </a:rPr>
              <a:t>iXD</a:t>
            </a:r>
            <a:r>
              <a:rPr lang="en-US" b="0" dirty="0" smtClean="0">
                <a:latin typeface="+mj-lt"/>
              </a:rPr>
              <a:t> shows </a:t>
            </a:r>
            <a:r>
              <a:rPr lang="en-US" b="0" dirty="0" smtClean="0">
                <a:latin typeface="+mj-lt"/>
              </a:rPr>
              <a:t>an offset which is not understood</a:t>
            </a:r>
            <a:endParaRPr lang="en-US" b="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6470" y="4691270"/>
            <a:ext cx="6972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+mj-lt"/>
              </a:rPr>
              <a:t>*A. </a:t>
            </a:r>
            <a:r>
              <a:rPr lang="en-US" sz="1200" b="0" dirty="0" err="1" smtClean="0">
                <a:latin typeface="+mj-lt"/>
              </a:rPr>
              <a:t>Nosych</a:t>
            </a:r>
            <a:r>
              <a:rPr lang="en-US" sz="1200" b="0" dirty="0" smtClean="0">
                <a:latin typeface="+mj-lt"/>
              </a:rPr>
              <a:t> and U. </a:t>
            </a:r>
            <a:r>
              <a:rPr lang="en-US" sz="1200" b="0" dirty="0" err="1" smtClean="0">
                <a:latin typeface="+mj-lt"/>
              </a:rPr>
              <a:t>Iriso</a:t>
            </a:r>
            <a:r>
              <a:rPr lang="en-US" sz="1200" b="0" dirty="0">
                <a:latin typeface="+mj-lt"/>
              </a:rPr>
              <a:t>, </a:t>
            </a:r>
            <a:r>
              <a:rPr lang="en-US" sz="1200" b="0" dirty="0" smtClean="0">
                <a:latin typeface="+mj-lt"/>
              </a:rPr>
              <a:t>A compact in-air x-ray detector for beam size measurements at ALBA, Proc. of IBIC14</a:t>
            </a:r>
            <a:endParaRPr lang="en-US" sz="12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631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In-air X-ray Detectors (</a:t>
            </a:r>
            <a:r>
              <a:rPr lang="en-US" sz="3200" b="0" dirty="0" err="1" smtClean="0">
                <a:latin typeface="+mj-lt"/>
              </a:rPr>
              <a:t>iXD</a:t>
            </a:r>
            <a:r>
              <a:rPr lang="en-US" sz="3200" b="0" dirty="0" smtClean="0">
                <a:latin typeface="+mj-lt"/>
              </a:rPr>
              <a:t>)</a:t>
            </a:r>
            <a:endParaRPr lang="en-US" sz="3200" b="0" dirty="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8918" y="1609380"/>
            <a:ext cx="6674693" cy="3315390"/>
            <a:chOff x="228600" y="1143000"/>
            <a:chExt cx="7614739" cy="3598863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143000"/>
              <a:ext cx="7614739" cy="3598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5334000" y="2942431"/>
              <a:ext cx="2509339" cy="1705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101648" y="3402068"/>
            <a:ext cx="3613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All tested materials provide an almost perfect 1:1 linear relation </a:t>
            </a:r>
            <a:r>
              <a:rPr lang="en-US" b="0" dirty="0" err="1" smtClean="0">
                <a:latin typeface="+mj-lt"/>
              </a:rPr>
              <a:t>wrt</a:t>
            </a:r>
            <a:r>
              <a:rPr lang="en-US" b="0" dirty="0" smtClean="0">
                <a:latin typeface="+mj-lt"/>
              </a:rPr>
              <a:t> pinhole </a:t>
            </a:r>
            <a:r>
              <a:rPr lang="en-US" b="0" dirty="0" err="1" smtClean="0">
                <a:latin typeface="+mj-lt"/>
              </a:rPr>
              <a:t>beamsize</a:t>
            </a:r>
            <a:endParaRPr lang="en-US" b="0" dirty="0">
              <a:latin typeface="+mj-lt"/>
            </a:endParaRPr>
          </a:p>
          <a:p>
            <a:endParaRPr lang="en-US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Disagreement still to be </a:t>
            </a:r>
            <a:r>
              <a:rPr lang="en-US" b="0" dirty="0" smtClean="0">
                <a:latin typeface="+mj-lt"/>
              </a:rPr>
              <a:t>understood</a:t>
            </a:r>
            <a:endParaRPr lang="en-US" b="0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3400" y="627028"/>
            <a:ext cx="7496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0" dirty="0" smtClean="0">
                <a:latin typeface="+mj-lt"/>
              </a:rPr>
              <a:t>All screens (Prelude &amp; CRY19) are currently in use (but at different locations)</a:t>
            </a:r>
          </a:p>
          <a:p>
            <a:pPr algn="just"/>
            <a:r>
              <a:rPr lang="en-US" b="0" dirty="0" smtClean="0">
                <a:latin typeface="+mj-lt"/>
              </a:rPr>
              <a:t>A linear </a:t>
            </a:r>
            <a:r>
              <a:rPr lang="en-US" b="0" dirty="0" smtClean="0">
                <a:latin typeface="+mj-lt"/>
              </a:rPr>
              <a:t>relation exists with all materials, </a:t>
            </a:r>
            <a:r>
              <a:rPr lang="en-US" b="0" dirty="0" smtClean="0">
                <a:latin typeface="+mj-lt"/>
              </a:rPr>
              <a:t>but experimental </a:t>
            </a:r>
            <a:r>
              <a:rPr lang="en-US" b="0" dirty="0" smtClean="0">
                <a:latin typeface="+mj-lt"/>
              </a:rPr>
              <a:t>conditions </a:t>
            </a:r>
            <a:r>
              <a:rPr lang="en-US" b="0" dirty="0" smtClean="0">
                <a:latin typeface="+mj-lt"/>
              </a:rPr>
              <a:t>cannot be compared</a:t>
            </a:r>
            <a:endParaRPr lang="en-US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428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6510" y="1238542"/>
            <a:ext cx="5871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b="0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YAG – OTR systems @ </a:t>
            </a:r>
            <a:r>
              <a:rPr lang="en-US" sz="3600" b="0" dirty="0" err="1" smtClean="0">
                <a:solidFill>
                  <a:schemeClr val="bg2"/>
                </a:solidFill>
                <a:latin typeface="Calibri" panose="020F0502020204030204" pitchFamily="34" charset="0"/>
              </a:rPr>
              <a:t>Linac</a:t>
            </a:r>
            <a:endParaRPr lang="en-US" sz="3600" b="0" dirty="0" smtClean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In-Air X-ray Detectors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Calibri" panose="020F0502020204030204" pitchFamily="34" charset="0"/>
              </a:rPr>
              <a:t> Pinhole Camera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Conclusions </a:t>
            </a:r>
            <a:endParaRPr lang="en-US" sz="3600" b="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2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AutoShape 5"/>
          <p:cNvSpPr>
            <a:spLocks noChangeAspect="1" noChangeArrowheads="1"/>
          </p:cNvSpPr>
          <p:nvPr/>
        </p:nvSpPr>
        <p:spPr bwMode="auto">
          <a:xfrm>
            <a:off x="1443838" y="3068810"/>
            <a:ext cx="5486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V="1">
            <a:off x="811594" y="3419107"/>
            <a:ext cx="4456948" cy="55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V="1">
            <a:off x="811594" y="3161851"/>
            <a:ext cx="0" cy="25725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5268542" y="3419107"/>
            <a:ext cx="762" cy="44642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811594" y="3179894"/>
            <a:ext cx="4456948" cy="68564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116518" y="2979052"/>
            <a:ext cx="733806" cy="38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200">
                <a:latin typeface="Times New Roman" pitchFamily="18" charset="0"/>
              </a:rPr>
              <a:t>Object</a:t>
            </a:r>
          </a:p>
          <a:p>
            <a:pPr algn="ctr"/>
            <a:r>
              <a:rPr lang="en-US" altLang="en-US" sz="1200" b="1">
                <a:latin typeface="Times New Roman" pitchFamily="18" charset="0"/>
              </a:rPr>
              <a:t>O</a:t>
            </a:r>
            <a:endParaRPr lang="en-US" altLang="en-US"/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1202279" y="3421111"/>
            <a:ext cx="352044" cy="27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200" b="1" dirty="0">
                <a:latin typeface="Times New Roman" pitchFamily="18" charset="0"/>
              </a:rPr>
              <a:t>L</a:t>
            </a:r>
            <a:r>
              <a:rPr lang="en-US" altLang="en-US" sz="1200" b="1" baseline="-25000" dirty="0">
                <a:latin typeface="Times New Roman" pitchFamily="18" charset="0"/>
              </a:rPr>
              <a:t>1</a:t>
            </a:r>
            <a:endParaRPr lang="en-US" altLang="en-US" dirty="0"/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3589806" y="3118461"/>
            <a:ext cx="352806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200" b="1">
                <a:latin typeface="Times New Roman" pitchFamily="18" charset="0"/>
              </a:rPr>
              <a:t>L</a:t>
            </a:r>
            <a:r>
              <a:rPr lang="en-US" altLang="en-US" sz="1200" b="1" baseline="-25000">
                <a:latin typeface="Times New Roman" pitchFamily="18" charset="0"/>
              </a:rPr>
              <a:t>2</a:t>
            </a:r>
            <a:endParaRPr lang="en-US" altLang="en-US"/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5172350" y="3407439"/>
            <a:ext cx="800100" cy="52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200" dirty="0">
                <a:latin typeface="Times New Roman" pitchFamily="18" charset="0"/>
              </a:rPr>
              <a:t>Image</a:t>
            </a:r>
          </a:p>
          <a:p>
            <a:pPr algn="ctr"/>
            <a:r>
              <a:rPr lang="en-US" altLang="en-US" sz="1200" b="1" dirty="0">
                <a:latin typeface="Times New Roman" pitchFamily="18" charset="0"/>
              </a:rPr>
              <a:t>I</a:t>
            </a:r>
            <a:endParaRPr lang="en-US" altLang="en-US" dirty="0"/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1847048" y="3782884"/>
            <a:ext cx="1084739" cy="37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200" dirty="0" smtClean="0">
                <a:latin typeface="Times New Roman" pitchFamily="18" charset="0"/>
              </a:rPr>
              <a:t>Pinhole Aperture</a:t>
            </a:r>
            <a:endParaRPr lang="en-US" altLang="en-US" dirty="0"/>
          </a:p>
        </p:txBody>
      </p:sp>
      <p:pic>
        <p:nvPicPr>
          <p:cNvPr id="52241" name="Picture 17" descr="CAM_OBS_LOUVAIN_1544_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332" y="624974"/>
            <a:ext cx="2671962" cy="183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1033390" y="4368115"/>
            <a:ext cx="287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dirty="0" err="1" smtClean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US" altLang="en-US" baseline="-25000" dirty="0" err="1" smtClean="0">
                <a:solidFill>
                  <a:srgbClr val="FF3300"/>
                </a:solidFill>
              </a:rPr>
              <a:t>i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>
                <a:solidFill>
                  <a:srgbClr val="FF3300"/>
                </a:solidFill>
              </a:rPr>
              <a:t>= L</a:t>
            </a:r>
            <a:r>
              <a:rPr lang="en-US" altLang="en-US" baseline="-25000" dirty="0">
                <a:solidFill>
                  <a:srgbClr val="FF3300"/>
                </a:solidFill>
              </a:rPr>
              <a:t>2</a:t>
            </a:r>
            <a:r>
              <a:rPr lang="en-US" altLang="en-US" dirty="0">
                <a:solidFill>
                  <a:srgbClr val="FF3300"/>
                </a:solidFill>
              </a:rPr>
              <a:t>/L</a:t>
            </a:r>
            <a:r>
              <a:rPr lang="en-US" altLang="en-US" baseline="-25000" dirty="0">
                <a:solidFill>
                  <a:srgbClr val="FF3300"/>
                </a:solidFill>
              </a:rPr>
              <a:t>1</a:t>
            </a:r>
            <a:r>
              <a:rPr lang="en-US" altLang="en-US" dirty="0">
                <a:solidFill>
                  <a:srgbClr val="FF3300"/>
                </a:solidFill>
              </a:rPr>
              <a:t> </a:t>
            </a:r>
            <a:r>
              <a:rPr lang="en-US" altLang="en-US" dirty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US" altLang="en-US" baseline="-25000" dirty="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139858" y="738759"/>
            <a:ext cx="59055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00" b="0" dirty="0" smtClean="0">
                <a:latin typeface="+mj-lt"/>
              </a:rPr>
              <a:t>Pinhole, or camera </a:t>
            </a:r>
            <a:r>
              <a:rPr lang="en-US" altLang="en-US" sz="1600" b="0" dirty="0" err="1" smtClean="0">
                <a:latin typeface="+mj-lt"/>
              </a:rPr>
              <a:t>obscura</a:t>
            </a:r>
            <a:r>
              <a:rPr lang="en-US" altLang="en-US" sz="1600" b="0" dirty="0" smtClean="0">
                <a:latin typeface="+mj-lt"/>
              </a:rPr>
              <a:t>, a “camera without lens”, has been </a:t>
            </a:r>
            <a:r>
              <a:rPr lang="en-US" altLang="en-US" sz="1600" b="0" dirty="0">
                <a:latin typeface="+mj-lt"/>
              </a:rPr>
              <a:t>used </a:t>
            </a:r>
            <a:r>
              <a:rPr lang="en-US" altLang="en-US" sz="1600" b="0" dirty="0" smtClean="0">
                <a:latin typeface="+mj-lt"/>
              </a:rPr>
              <a:t>since </a:t>
            </a:r>
            <a:r>
              <a:rPr lang="en-US" altLang="en-US" sz="1600" b="0" dirty="0">
                <a:latin typeface="+mj-lt"/>
              </a:rPr>
              <a:t>SXVI to image solar eclipses </a:t>
            </a:r>
            <a:endParaRPr lang="en-US" altLang="en-US" sz="1600" b="0" dirty="0" smtClean="0">
              <a:latin typeface="+mj-lt"/>
            </a:endParaRPr>
          </a:p>
          <a:p>
            <a:endParaRPr lang="en-US" altLang="en-US" sz="1600" b="0" dirty="0">
              <a:latin typeface="+mj-lt"/>
            </a:endParaRPr>
          </a:p>
          <a:p>
            <a:r>
              <a:rPr lang="en-US" altLang="en-US" sz="1600" b="0" dirty="0">
                <a:latin typeface="+mj-lt"/>
              </a:rPr>
              <a:t>Light going through a small hole, image keeps source </a:t>
            </a:r>
            <a:r>
              <a:rPr lang="en-US" altLang="en-US" sz="1600" b="0" dirty="0" smtClean="0">
                <a:latin typeface="+mj-lt"/>
              </a:rPr>
              <a:t>properties</a:t>
            </a:r>
          </a:p>
          <a:p>
            <a:endParaRPr lang="en-US" altLang="en-US" sz="1600" b="0" dirty="0">
              <a:latin typeface="+mj-lt"/>
            </a:endParaRPr>
          </a:p>
          <a:p>
            <a:r>
              <a:rPr lang="en-US" altLang="en-US" sz="1600" b="0" dirty="0" smtClean="0">
                <a:latin typeface="+mj-lt"/>
              </a:rPr>
              <a:t>Image is magnified by factor </a:t>
            </a:r>
            <a:r>
              <a:rPr lang="en-US" altLang="en-US" sz="1600" dirty="0" smtClean="0">
                <a:solidFill>
                  <a:srgbClr val="FF0000"/>
                </a:solidFill>
                <a:latin typeface="+mj-lt"/>
              </a:rPr>
              <a:t>L2/L1</a:t>
            </a:r>
            <a:r>
              <a:rPr lang="en-US" altLang="en-US" sz="1600" b="0" dirty="0" smtClean="0">
                <a:latin typeface="+mj-lt"/>
              </a:rPr>
              <a:t> , which is very valuable asset to picture the small electron beams</a:t>
            </a:r>
            <a:endParaRPr lang="en-US" altLang="en-US" sz="1600" b="0" dirty="0">
              <a:latin typeface="+mj-lt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259632" y="-40342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X-ray Pinhole Camera</a:t>
            </a:r>
            <a:endParaRPr lang="en-US" sz="3200" b="0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389417" y="3087349"/>
            <a:ext cx="0" cy="276751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2384505" y="3515045"/>
            <a:ext cx="0" cy="276751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6154993" y="3134570"/>
            <a:ext cx="28513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+mj-lt"/>
              </a:rPr>
              <a:t>First used in synchrotrons by P. </a:t>
            </a:r>
            <a:r>
              <a:rPr lang="en-US" sz="1600" b="0" dirty="0" err="1" smtClean="0">
                <a:latin typeface="+mj-lt"/>
              </a:rPr>
              <a:t>Elleaume</a:t>
            </a:r>
            <a:r>
              <a:rPr lang="en-US" sz="1600" b="0" dirty="0" smtClean="0">
                <a:latin typeface="+mj-lt"/>
              </a:rPr>
              <a:t> (ESRF) in 1995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+mj-lt"/>
              </a:rPr>
              <a:t>Widely used around the world: ESRF, ALBA, APS, Diamond, Soleil, </a:t>
            </a:r>
            <a:r>
              <a:rPr lang="en-US" sz="1600" b="0" dirty="0" err="1" smtClean="0">
                <a:latin typeface="+mj-lt"/>
              </a:rPr>
              <a:t>Elettra</a:t>
            </a:r>
            <a:r>
              <a:rPr lang="en-US" sz="1600" b="0" dirty="0" smtClean="0">
                <a:latin typeface="+mj-lt"/>
              </a:rPr>
              <a:t>, NSLS… </a:t>
            </a:r>
          </a:p>
        </p:txBody>
      </p:sp>
    </p:spTree>
    <p:extLst>
      <p:ext uri="{BB962C8B-B14F-4D97-AF65-F5344CB8AC3E}">
        <p14:creationId xmlns:p14="http://schemas.microsoft.com/office/powerpoint/2010/main" val="9624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6510" y="1238542"/>
            <a:ext cx="5871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b="0" dirty="0">
                <a:latin typeface="Calibri" panose="020F0502020204030204" pitchFamily="34" charset="0"/>
              </a:rPr>
              <a:t> </a:t>
            </a:r>
            <a:r>
              <a:rPr lang="en-US" sz="3600" b="0" dirty="0" smtClean="0">
                <a:latin typeface="Calibri" panose="020F0502020204030204" pitchFamily="34" charset="0"/>
              </a:rPr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latin typeface="Calibri" panose="020F0502020204030204" pitchFamily="34" charset="0"/>
              </a:rPr>
              <a:t> YAG – OTR systems @ </a:t>
            </a:r>
            <a:r>
              <a:rPr lang="en-US" sz="3600" b="0" dirty="0" err="1" smtClean="0">
                <a:latin typeface="Calibri" panose="020F0502020204030204" pitchFamily="34" charset="0"/>
              </a:rPr>
              <a:t>Linac</a:t>
            </a:r>
            <a:endParaRPr lang="en-US" sz="3600" b="0" dirty="0" smtClean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latin typeface="Calibri" panose="020F0502020204030204" pitchFamily="34" charset="0"/>
              </a:rPr>
              <a:t> In-Air X-ray Detectors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latin typeface="Calibri" panose="020F0502020204030204" pitchFamily="34" charset="0"/>
              </a:rPr>
              <a:t> Pinhole Camera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latin typeface="Calibri" panose="020F0502020204030204" pitchFamily="34" charset="0"/>
              </a:rPr>
              <a:t> Conclusions </a:t>
            </a:r>
            <a:endParaRPr lang="en-US" sz="3600" b="0" dirty="0">
              <a:latin typeface="Calibri" panose="020F0502020204030204" pitchFamily="34" charset="0"/>
            </a:endParaRPr>
          </a:p>
        </p:txBody>
      </p:sp>
      <p:sp>
        <p:nvSpPr>
          <p:cNvPr id="53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Contents 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17221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6" name="Picture 6" descr="DiBeLi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91" r="24336" b="3917"/>
          <a:stretch/>
        </p:blipFill>
        <p:spPr bwMode="auto">
          <a:xfrm>
            <a:off x="2124299" y="2281084"/>
            <a:ext cx="4463276" cy="251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780466" y="3987554"/>
            <a:ext cx="105886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600" b="0" dirty="0">
                <a:latin typeface="+mj-lt"/>
                <a:cs typeface="Arial" charset="0"/>
              </a:rPr>
              <a:t>pinhole</a:t>
            </a: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4766835" y="3777426"/>
            <a:ext cx="146685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600" b="0" dirty="0">
                <a:latin typeface="+mj-lt"/>
                <a:cs typeface="Arial" charset="0"/>
              </a:rPr>
              <a:t> screen </a:t>
            </a:r>
          </a:p>
          <a:p>
            <a:pPr algn="ctr" eaLnBrk="1" hangingPunct="1"/>
            <a:r>
              <a:rPr lang="en-US" altLang="en-US" sz="1600" b="0" dirty="0">
                <a:latin typeface="+mj-lt"/>
                <a:cs typeface="Arial" charset="0"/>
              </a:rPr>
              <a:t>+ </a:t>
            </a:r>
            <a:r>
              <a:rPr lang="en-US" altLang="en-US" sz="1600" b="0" dirty="0" smtClean="0">
                <a:latin typeface="+mj-lt"/>
                <a:cs typeface="Arial" charset="0"/>
              </a:rPr>
              <a:t>Optics +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algn="ctr" eaLnBrk="1" hangingPunct="1"/>
            <a:r>
              <a:rPr lang="en-US" altLang="en-US" sz="1600" b="0" dirty="0">
                <a:latin typeface="+mj-lt"/>
                <a:cs typeface="Arial" charset="0"/>
              </a:rPr>
              <a:t>CCD camera</a:t>
            </a:r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 flipV="1">
            <a:off x="1995910" y="3466403"/>
            <a:ext cx="445993" cy="59650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arrow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1425640" y="4062907"/>
            <a:ext cx="1308792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600" b="0" dirty="0">
                <a:latin typeface="+mj-lt"/>
                <a:cs typeface="Arial" charset="0"/>
              </a:rPr>
              <a:t>Source point </a:t>
            </a:r>
            <a:r>
              <a:rPr lang="en-US" altLang="en-US" sz="1600" b="0" dirty="0" smtClean="0">
                <a:latin typeface="+mj-lt"/>
                <a:cs typeface="Arial" charset="0"/>
              </a:rPr>
              <a:t>(dipole)</a:t>
            </a:r>
            <a:endParaRPr lang="en-US" altLang="en-US" sz="1600" b="0" dirty="0">
              <a:latin typeface="+mj-lt"/>
              <a:cs typeface="Arial" charset="0"/>
            </a:endParaRPr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 flipH="1" flipV="1">
            <a:off x="3275243" y="3384251"/>
            <a:ext cx="20638" cy="570309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arrow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3" name="Line 13"/>
          <p:cNvSpPr>
            <a:spLocks noChangeShapeType="1"/>
          </p:cNvSpPr>
          <p:nvPr/>
        </p:nvSpPr>
        <p:spPr bwMode="auto">
          <a:xfrm flipH="1" flipV="1">
            <a:off x="5466976" y="3340467"/>
            <a:ext cx="20637" cy="43457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arrow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 flipV="1">
            <a:off x="2453015" y="3180653"/>
            <a:ext cx="2984186" cy="230981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259632" y="-69838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X-ray Pinhole Camera @ALBA</a:t>
            </a:r>
            <a:endParaRPr lang="en-US" sz="3200" b="0" dirty="0">
              <a:latin typeface="+mj-lt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63947" y="596696"/>
            <a:ext cx="7929051" cy="14711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 smtClean="0">
                <a:latin typeface="+mj-lt"/>
                <a:cs typeface="Arial" charset="0"/>
              </a:rPr>
              <a:t>Pinhole: array of Tungsten bars	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</a:t>
            </a:r>
            <a:r>
              <a:rPr lang="en-US" altLang="en-US" sz="1600" b="0" dirty="0" smtClean="0">
                <a:latin typeface="+mj-lt"/>
                <a:cs typeface="Arial" charset="0"/>
              </a:rPr>
              <a:t>  </a:t>
            </a:r>
            <a:r>
              <a:rPr lang="en-US" altLang="en-US" sz="1600" b="0" dirty="0" smtClean="0">
                <a:latin typeface="+mj-lt"/>
              </a:rPr>
              <a:t>size: 10x10 um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 smtClean="0">
                <a:latin typeface="+mj-lt"/>
                <a:cs typeface="Arial" charset="0"/>
              </a:rPr>
              <a:t>L1 = 5.98m ; L2 = 13.6 		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altLang="en-US" sz="1600" b="0" dirty="0" smtClean="0">
                <a:latin typeface="+mj-lt"/>
                <a:cs typeface="Arial" charset="0"/>
              </a:rPr>
              <a:t>Magnification </a:t>
            </a:r>
            <a:r>
              <a:rPr lang="en-US" altLang="en-US" sz="1600" b="0" dirty="0">
                <a:latin typeface="+mj-lt"/>
                <a:cs typeface="Arial" charset="0"/>
              </a:rPr>
              <a:t>L</a:t>
            </a:r>
            <a:r>
              <a:rPr lang="en-US" altLang="en-US" sz="1600" b="0" baseline="-25000" dirty="0">
                <a:latin typeface="+mj-lt"/>
                <a:cs typeface="Arial" charset="0"/>
              </a:rPr>
              <a:t>2</a:t>
            </a:r>
            <a:r>
              <a:rPr lang="en-US" altLang="en-US" sz="1600" b="0" dirty="0">
                <a:latin typeface="+mj-lt"/>
                <a:cs typeface="Arial" charset="0"/>
              </a:rPr>
              <a:t>/L</a:t>
            </a:r>
            <a:r>
              <a:rPr lang="en-US" altLang="en-US" sz="1600" b="0" baseline="-25000" dirty="0">
                <a:latin typeface="+mj-lt"/>
                <a:cs typeface="Arial" charset="0"/>
              </a:rPr>
              <a:t>1</a:t>
            </a: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>
                <a:latin typeface="+mj-lt"/>
              </a:rPr>
              <a:t> </a:t>
            </a:r>
            <a:r>
              <a:rPr lang="en-US" altLang="en-US" sz="1600" b="0" dirty="0" smtClean="0">
                <a:latin typeface="+mj-lt"/>
              </a:rPr>
              <a:t>= </a:t>
            </a:r>
            <a:r>
              <a:rPr lang="en-US" altLang="en-US" sz="1600" b="0" dirty="0" smtClean="0">
                <a:latin typeface="+mj-lt"/>
                <a:cs typeface="Arial" charset="0"/>
              </a:rPr>
              <a:t>2.275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Al vacuum window + Cu material to filter </a:t>
            </a:r>
            <a:r>
              <a:rPr lang="en-US" altLang="en-US" sz="1600" b="0" dirty="0" smtClean="0">
                <a:latin typeface="+mj-lt"/>
                <a:cs typeface="Arial" charset="0"/>
              </a:rPr>
              <a:t>x-rays 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altLang="en-US" sz="1600" b="0" dirty="0" smtClean="0">
                <a:latin typeface="+mj-lt"/>
                <a:cs typeface="Arial" charset="0"/>
              </a:rPr>
              <a:t>Spectrum ~[10 - 50] </a:t>
            </a:r>
            <a:r>
              <a:rPr lang="en-US" altLang="en-US" sz="1600" b="0" dirty="0" err="1" smtClean="0">
                <a:latin typeface="+mj-lt"/>
                <a:cs typeface="Arial" charset="0"/>
              </a:rPr>
              <a:t>keV</a:t>
            </a:r>
            <a:r>
              <a:rPr lang="en-US" altLang="en-US" sz="1600" b="0" dirty="0" smtClean="0">
                <a:latin typeface="+mj-lt"/>
                <a:cs typeface="Arial" charset="0"/>
              </a:rPr>
              <a:t> 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X-rays passed to vis. light using </a:t>
            </a:r>
            <a:r>
              <a:rPr lang="en-US" altLang="en-US" sz="1600" b="0" dirty="0" smtClean="0">
                <a:latin typeface="+mj-lt"/>
                <a:cs typeface="Arial" charset="0"/>
              </a:rPr>
              <a:t>scintillators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</a:t>
            </a:r>
            <a:r>
              <a:rPr lang="en-US" altLang="en-US" sz="1600" b="0" dirty="0" smtClean="0">
                <a:latin typeface="+mj-lt"/>
                <a:cs typeface="Arial" charset="0"/>
              </a:rPr>
              <a:t> </a:t>
            </a:r>
            <a:r>
              <a:rPr lang="en-US" altLang="en-US" sz="1600" b="0" dirty="0" err="1" smtClean="0">
                <a:latin typeface="+mj-lt"/>
                <a:cs typeface="Arial" charset="0"/>
              </a:rPr>
              <a:t>YAG:Ce</a:t>
            </a:r>
            <a:r>
              <a:rPr lang="en-US" altLang="en-US" sz="1600" b="0" dirty="0">
                <a:latin typeface="+mj-lt"/>
              </a:rPr>
              <a:t> </a:t>
            </a:r>
            <a:r>
              <a:rPr lang="en-US" altLang="en-US" sz="1600" b="0" dirty="0" smtClean="0">
                <a:latin typeface="+mj-lt"/>
              </a:rPr>
              <a:t>screen, 0.1mm</a:t>
            </a:r>
            <a:endParaRPr lang="en-US" altLang="en-US" sz="1600" b="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8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259632" y="-69838"/>
            <a:ext cx="6840760" cy="3924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3200" b="0" dirty="0" smtClean="0">
                <a:latin typeface="+mj-lt"/>
              </a:rPr>
              <a:t>X-ray Pinhole Camera @ALBA</a:t>
            </a:r>
            <a:endParaRPr lang="en-US" sz="3200" b="0" dirty="0">
              <a:latin typeface="+mj-lt"/>
            </a:endParaRPr>
          </a:p>
        </p:txBody>
      </p:sp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8" t="19421" r="10608" b="18265"/>
          <a:stretch>
            <a:fillRect/>
          </a:stretch>
        </p:blipFill>
        <p:spPr bwMode="auto">
          <a:xfrm>
            <a:off x="6093257" y="3081889"/>
            <a:ext cx="1579054" cy="152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7398" t="19421" r="10608" b="1826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t="10001" r="8539" b="-1428"/>
          <a:stretch>
            <a:fillRect/>
          </a:stretch>
        </p:blipFill>
        <p:spPr bwMode="auto">
          <a:xfrm>
            <a:off x="3720926" y="3094137"/>
            <a:ext cx="1748951" cy="151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911" t="10001" r="8539" b="-142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63947" y="596696"/>
            <a:ext cx="7929051" cy="14711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 smtClean="0">
                <a:latin typeface="+mj-lt"/>
                <a:cs typeface="Arial" charset="0"/>
              </a:rPr>
              <a:t>Pinhole: array of Tungsten bars	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</a:t>
            </a:r>
            <a:r>
              <a:rPr lang="en-US" altLang="en-US" sz="1600" b="0" dirty="0" smtClean="0">
                <a:latin typeface="+mj-lt"/>
                <a:cs typeface="Arial" charset="0"/>
              </a:rPr>
              <a:t>  </a:t>
            </a:r>
            <a:r>
              <a:rPr lang="en-US" altLang="en-US" sz="1600" b="0" dirty="0" smtClean="0">
                <a:latin typeface="+mj-lt"/>
              </a:rPr>
              <a:t>size: 10x10 um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 smtClean="0">
                <a:latin typeface="+mj-lt"/>
                <a:cs typeface="Arial" charset="0"/>
              </a:rPr>
              <a:t>L1 = 5.98m ; L2 = 13.6 		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altLang="en-US" sz="1600" b="0" dirty="0" smtClean="0">
                <a:latin typeface="+mj-lt"/>
                <a:cs typeface="Arial" charset="0"/>
              </a:rPr>
              <a:t>Magnification </a:t>
            </a:r>
            <a:r>
              <a:rPr lang="en-US" altLang="en-US" sz="1600" b="0" dirty="0">
                <a:latin typeface="+mj-lt"/>
                <a:cs typeface="Arial" charset="0"/>
              </a:rPr>
              <a:t>L</a:t>
            </a:r>
            <a:r>
              <a:rPr lang="en-US" altLang="en-US" sz="1600" b="0" baseline="-25000" dirty="0">
                <a:latin typeface="+mj-lt"/>
                <a:cs typeface="Arial" charset="0"/>
              </a:rPr>
              <a:t>2</a:t>
            </a:r>
            <a:r>
              <a:rPr lang="en-US" altLang="en-US" sz="1600" b="0" dirty="0">
                <a:latin typeface="+mj-lt"/>
                <a:cs typeface="Arial" charset="0"/>
              </a:rPr>
              <a:t>/L</a:t>
            </a:r>
            <a:r>
              <a:rPr lang="en-US" altLang="en-US" sz="1600" b="0" baseline="-25000" dirty="0">
                <a:latin typeface="+mj-lt"/>
                <a:cs typeface="Arial" charset="0"/>
              </a:rPr>
              <a:t>1</a:t>
            </a:r>
            <a:r>
              <a:rPr lang="en-US" altLang="en-US" sz="1600" b="0" dirty="0">
                <a:latin typeface="+mj-lt"/>
                <a:cs typeface="Arial" charset="0"/>
              </a:rPr>
              <a:t> </a:t>
            </a:r>
            <a:r>
              <a:rPr lang="en-US" altLang="en-US" sz="1600" b="0" dirty="0">
                <a:latin typeface="+mj-lt"/>
              </a:rPr>
              <a:t> </a:t>
            </a:r>
            <a:r>
              <a:rPr lang="en-US" altLang="en-US" sz="1600" b="0" dirty="0" smtClean="0">
                <a:latin typeface="+mj-lt"/>
              </a:rPr>
              <a:t>= </a:t>
            </a:r>
            <a:r>
              <a:rPr lang="en-US" altLang="en-US" sz="1600" b="0" dirty="0" smtClean="0">
                <a:latin typeface="+mj-lt"/>
                <a:cs typeface="Arial" charset="0"/>
              </a:rPr>
              <a:t>2.275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Al vacuum window + Cu material to filter </a:t>
            </a:r>
            <a:r>
              <a:rPr lang="en-US" altLang="en-US" sz="1600" b="0" dirty="0" smtClean="0">
                <a:latin typeface="+mj-lt"/>
                <a:cs typeface="Arial" charset="0"/>
              </a:rPr>
              <a:t>x-rays 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altLang="en-US" sz="1600" b="0" dirty="0" smtClean="0">
                <a:latin typeface="+mj-lt"/>
                <a:cs typeface="Arial" charset="0"/>
              </a:rPr>
              <a:t>Spectrum ~[10 - 50] </a:t>
            </a:r>
            <a:r>
              <a:rPr lang="en-US" altLang="en-US" sz="1600" b="0" dirty="0" err="1" smtClean="0">
                <a:latin typeface="+mj-lt"/>
                <a:cs typeface="Arial" charset="0"/>
              </a:rPr>
              <a:t>keV</a:t>
            </a:r>
            <a:r>
              <a:rPr lang="en-US" altLang="en-US" sz="1600" b="0" dirty="0" smtClean="0">
                <a:latin typeface="+mj-lt"/>
                <a:cs typeface="Arial" charset="0"/>
              </a:rPr>
              <a:t> </a:t>
            </a:r>
            <a:endParaRPr lang="en-US" altLang="en-US" sz="1600" b="0" dirty="0">
              <a:latin typeface="+mj-lt"/>
              <a:cs typeface="Arial" charset="0"/>
            </a:endParaRPr>
          </a:p>
          <a:p>
            <a:pPr marL="285750" indent="-285750" eaLnBrk="1" hangingPunct="1">
              <a:lnSpc>
                <a:spcPct val="140000"/>
              </a:lnSpc>
              <a:buFont typeface="Courier New" panose="02070309020205020404" pitchFamily="49" charset="0"/>
              <a:buChar char="o"/>
            </a:pPr>
            <a:r>
              <a:rPr lang="en-US" altLang="en-US" sz="1600" b="0" dirty="0">
                <a:latin typeface="+mj-lt"/>
                <a:cs typeface="Arial" charset="0"/>
              </a:rPr>
              <a:t> X-rays passed to vis. light using </a:t>
            </a:r>
            <a:r>
              <a:rPr lang="en-US" altLang="en-US" sz="1600" b="0" dirty="0" smtClean="0">
                <a:latin typeface="+mj-lt"/>
                <a:cs typeface="Arial" charset="0"/>
              </a:rPr>
              <a:t>scintillators	</a:t>
            </a:r>
            <a:r>
              <a:rPr lang="en-US" altLang="en-US" sz="1600" b="0" dirty="0" smtClean="0">
                <a:latin typeface="+mj-lt"/>
                <a:cs typeface="Arial" charset="0"/>
                <a:sym typeface="Wingdings" panose="05000000000000000000" pitchFamily="2" charset="2"/>
              </a:rPr>
              <a:t></a:t>
            </a:r>
            <a:r>
              <a:rPr lang="en-US" altLang="en-US" sz="1600" b="0" dirty="0" smtClean="0">
                <a:latin typeface="+mj-lt"/>
                <a:cs typeface="Arial" charset="0"/>
              </a:rPr>
              <a:t> </a:t>
            </a:r>
            <a:r>
              <a:rPr lang="en-US" altLang="en-US" sz="1600" b="0" dirty="0" err="1" smtClean="0">
                <a:latin typeface="+mj-lt"/>
                <a:cs typeface="Arial" charset="0"/>
              </a:rPr>
              <a:t>YAG:Ce</a:t>
            </a:r>
            <a:r>
              <a:rPr lang="en-US" altLang="en-US" sz="1600" b="0" dirty="0">
                <a:latin typeface="+mj-lt"/>
              </a:rPr>
              <a:t> </a:t>
            </a:r>
            <a:r>
              <a:rPr lang="en-US" altLang="en-US" sz="1600" b="0" dirty="0" smtClean="0">
                <a:latin typeface="+mj-lt"/>
              </a:rPr>
              <a:t>screen, 0.1mm</a:t>
            </a:r>
            <a:endParaRPr lang="en-US" altLang="en-US" sz="1600" b="0" dirty="0">
              <a:latin typeface="+mj-lt"/>
              <a:cs typeface="Arial" charset="0"/>
            </a:endParaRPr>
          </a:p>
        </p:txBody>
      </p:sp>
      <p:pic>
        <p:nvPicPr>
          <p:cNvPr id="11" name="Picture 3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t="56325" r="6965"/>
          <a:stretch/>
        </p:blipFill>
        <p:spPr bwMode="auto">
          <a:xfrm rot="10800000">
            <a:off x="674502" y="3094137"/>
            <a:ext cx="2633643" cy="1530895"/>
          </a:xfrm>
          <a:prstGeom prst="rect">
            <a:avLst/>
          </a:prstGeom>
          <a:noFill/>
          <a:ln w="9360">
            <a:solidFill>
              <a:srgbClr val="33CC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6325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3985" y="2449191"/>
            <a:ext cx="2357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u="sng" dirty="0" smtClean="0">
                <a:latin typeface="+mj-lt"/>
              </a:rPr>
              <a:t>Al </a:t>
            </a:r>
            <a:r>
              <a:rPr lang="ca-ES" sz="1400" u="sng" dirty="0" err="1" smtClean="0">
                <a:latin typeface="+mj-lt"/>
              </a:rPr>
              <a:t>Window</a:t>
            </a:r>
            <a:r>
              <a:rPr lang="ca-ES" sz="1400" u="sng" dirty="0" smtClean="0">
                <a:latin typeface="+mj-lt"/>
              </a:rPr>
              <a:t>:</a:t>
            </a:r>
          </a:p>
          <a:p>
            <a:r>
              <a:rPr lang="ca-ES" sz="1400" b="0" dirty="0" smtClean="0">
                <a:latin typeface="+mj-lt"/>
              </a:rPr>
              <a:t>1mm </a:t>
            </a:r>
            <a:r>
              <a:rPr lang="ca-ES" sz="1400" b="0" dirty="0" err="1" smtClean="0">
                <a:latin typeface="+mj-lt"/>
              </a:rPr>
              <a:t>thickness</a:t>
            </a:r>
            <a:r>
              <a:rPr lang="ca-ES" sz="1400" b="0" dirty="0" smtClean="0">
                <a:latin typeface="+mj-lt"/>
              </a:rPr>
              <a:t>, </a:t>
            </a:r>
            <a:r>
              <a:rPr lang="ca-ES" sz="1400" b="0" dirty="0" err="1" smtClean="0">
                <a:latin typeface="+mj-lt"/>
              </a:rPr>
              <a:t>water</a:t>
            </a:r>
            <a:r>
              <a:rPr lang="ca-ES" sz="1400" b="0" dirty="0" smtClean="0">
                <a:latin typeface="+mj-lt"/>
              </a:rPr>
              <a:t> </a:t>
            </a:r>
            <a:r>
              <a:rPr lang="ca-ES" sz="1400" b="0" dirty="0" err="1" smtClean="0">
                <a:latin typeface="+mj-lt"/>
              </a:rPr>
              <a:t>cooled</a:t>
            </a:r>
            <a:r>
              <a:rPr lang="ca-ES" sz="1400" b="0" dirty="0" smtClean="0">
                <a:latin typeface="+mj-lt"/>
              </a:rPr>
              <a:t> </a:t>
            </a:r>
            <a:endParaRPr lang="en-US" sz="1400" b="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4613" y="2452748"/>
            <a:ext cx="1705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u="sng" dirty="0" smtClean="0">
                <a:latin typeface="+mj-lt"/>
              </a:rPr>
              <a:t>Cu </a:t>
            </a:r>
            <a:r>
              <a:rPr lang="ca-ES" sz="1400" u="sng" dirty="0" err="1" smtClean="0">
                <a:latin typeface="+mj-lt"/>
              </a:rPr>
              <a:t>filter</a:t>
            </a:r>
            <a:r>
              <a:rPr lang="ca-ES" sz="1400" u="sng" dirty="0" smtClean="0">
                <a:latin typeface="+mj-lt"/>
              </a:rPr>
              <a:t>: </a:t>
            </a:r>
          </a:p>
          <a:p>
            <a:r>
              <a:rPr lang="ca-ES" sz="1400" b="0" dirty="0" err="1" smtClean="0">
                <a:latin typeface="+mj-lt"/>
              </a:rPr>
              <a:t>Thickness</a:t>
            </a:r>
            <a:r>
              <a:rPr lang="ca-ES" sz="1400" b="0" dirty="0" smtClean="0">
                <a:latin typeface="+mj-lt"/>
              </a:rPr>
              <a:t> 0.1 – 5mm</a:t>
            </a:r>
            <a:endParaRPr lang="en-US" sz="1400" b="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3135" y="2456876"/>
            <a:ext cx="24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u="sng" dirty="0" err="1" smtClean="0">
                <a:latin typeface="+mj-lt"/>
              </a:rPr>
              <a:t>Pinhole</a:t>
            </a:r>
            <a:r>
              <a:rPr lang="ca-ES" sz="1400" u="sng" dirty="0" smtClean="0">
                <a:latin typeface="+mj-lt"/>
              </a:rPr>
              <a:t> </a:t>
            </a:r>
            <a:r>
              <a:rPr lang="ca-ES" sz="1400" u="sng" dirty="0" err="1" smtClean="0">
                <a:latin typeface="+mj-lt"/>
              </a:rPr>
              <a:t>array</a:t>
            </a:r>
            <a:r>
              <a:rPr lang="ca-ES" sz="1400" u="sng" dirty="0" smtClean="0">
                <a:latin typeface="+mj-lt"/>
              </a:rPr>
              <a:t>:</a:t>
            </a:r>
          </a:p>
          <a:p>
            <a:r>
              <a:rPr lang="ca-ES" sz="1400" b="0" dirty="0" err="1" smtClean="0">
                <a:latin typeface="+mj-lt"/>
              </a:rPr>
              <a:t>Hole</a:t>
            </a:r>
            <a:r>
              <a:rPr lang="ca-ES" sz="1400" b="0" dirty="0" smtClean="0">
                <a:latin typeface="+mj-lt"/>
              </a:rPr>
              <a:t> of 10x10 </a:t>
            </a:r>
            <a:r>
              <a:rPr lang="ca-ES" sz="1400" b="0" dirty="0" err="1" smtClean="0">
                <a:latin typeface="+mj-lt"/>
              </a:rPr>
              <a:t>um</a:t>
            </a:r>
            <a:r>
              <a:rPr lang="ca-ES" sz="1400" b="0" dirty="0" smtClean="0">
                <a:latin typeface="+mj-lt"/>
              </a:rPr>
              <a:t> in </a:t>
            </a:r>
            <a:r>
              <a:rPr lang="ca-ES" sz="1400" b="0" dirty="0" err="1" smtClean="0">
                <a:latin typeface="+mj-lt"/>
              </a:rPr>
              <a:t>operation</a:t>
            </a:r>
            <a:endParaRPr lang="ca-ES" sz="1400" b="0" dirty="0" smtClean="0"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6614014" y="3781180"/>
            <a:ext cx="58625" cy="50930"/>
          </a:xfrm>
          <a:prstGeom prst="ellipse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 defTabSz="457200" eaLnBrk="1" hangingPunct="1">
              <a:lnSpc>
                <a:spcPct val="80000"/>
              </a:lnSpc>
            </a:pPr>
            <a:endParaRPr lang="en-US" b="0" dirty="0">
              <a:latin typeface="+mj-lt"/>
            </a:endParaRPr>
          </a:p>
        </p:txBody>
      </p:sp>
      <p:cxnSp>
        <p:nvCxnSpPr>
          <p:cNvPr id="9" name="Straight Arrow Connector 8"/>
          <p:cNvCxnSpPr>
            <a:stCxn id="15" idx="2"/>
            <a:endCxn id="5" idx="7"/>
          </p:cNvCxnSpPr>
          <p:nvPr/>
        </p:nvCxnSpPr>
        <p:spPr bwMode="auto">
          <a:xfrm flipH="1">
            <a:off x="6664054" y="2980096"/>
            <a:ext cx="591238" cy="8085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292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 descr="lambdas_blur-dif-e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61" y="2593204"/>
            <a:ext cx="3223005" cy="202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21079" y="540485"/>
            <a:ext cx="78624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Beam size at YAG is given by the magnification factor and the optics limiting effects</a:t>
            </a:r>
          </a:p>
          <a:p>
            <a:pPr algn="ctr"/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Mainly, diffraction and blurring (Finite Aperture effect):</a:t>
            </a:r>
          </a:p>
          <a:p>
            <a:pPr algn="ctr"/>
            <a:r>
              <a:rPr lang="en-US" sz="1600" b="0" dirty="0">
                <a:latin typeface="+mn-lt"/>
                <a:sym typeface="Wingdings" panose="05000000000000000000" pitchFamily="2" charset="2"/>
              </a:rPr>
              <a:t>	</a:t>
            </a:r>
            <a:endParaRPr lang="en-US" sz="1600" b="0" dirty="0" smtClean="0">
              <a:latin typeface="+mn-lt"/>
              <a:sym typeface="Wingdings" panose="05000000000000000000" pitchFamily="2" charset="2"/>
            </a:endParaRPr>
          </a:p>
          <a:p>
            <a:pPr algn="ctr"/>
            <a:endParaRPr lang="en-US" sz="1600" b="0" dirty="0" smtClean="0">
              <a:latin typeface="+mn-lt"/>
              <a:sym typeface="Wingdings" panose="05000000000000000000" pitchFamily="2" charset="2"/>
            </a:endParaRPr>
          </a:p>
          <a:p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Minimize </a:t>
            </a:r>
            <a:r>
              <a:rPr lang="en-US" sz="1600" b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PSF </a:t>
            </a:r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 optimize pinhole aperture </a:t>
            </a:r>
            <a:r>
              <a:rPr lang="en-US" sz="1600" i="1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w</a:t>
            </a:r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 at design stage </a:t>
            </a:r>
          </a:p>
          <a:p>
            <a:r>
              <a:rPr lang="en-US" sz="1600" b="0" dirty="0" smtClean="0">
                <a:latin typeface="+mn-lt"/>
                <a:sym typeface="Wingdings" panose="05000000000000000000" pitchFamily="2" charset="2"/>
              </a:rPr>
              <a:t>The optimization can be done analytically, or more in detail with simulations   </a:t>
            </a:r>
            <a:endParaRPr lang="en-US" sz="1600" b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4943" y="4845320"/>
            <a:ext cx="5207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+mj-lt"/>
              </a:rPr>
              <a:t>*M.A. </a:t>
            </a:r>
            <a:r>
              <a:rPr lang="en-US" sz="1200" b="0" dirty="0" err="1" smtClean="0">
                <a:latin typeface="+mj-lt"/>
              </a:rPr>
              <a:t>Tordeaux</a:t>
            </a:r>
            <a:r>
              <a:rPr lang="en-US" sz="1200" b="0" dirty="0" smtClean="0">
                <a:latin typeface="+mj-lt"/>
              </a:rPr>
              <a:t>, et al, “Ultimate Resolution of </a:t>
            </a:r>
            <a:r>
              <a:rPr lang="en-US" sz="1200" b="0" dirty="0" err="1" smtClean="0">
                <a:latin typeface="+mj-lt"/>
              </a:rPr>
              <a:t>Soelil</a:t>
            </a:r>
            <a:r>
              <a:rPr lang="en-US" sz="1200" b="0" dirty="0" smtClean="0">
                <a:latin typeface="+mj-lt"/>
              </a:rPr>
              <a:t> Pinhole Cameras”, DIPAC’07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3307" y="2218039"/>
            <a:ext cx="267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Analytical Solution @ALBA</a:t>
            </a:r>
            <a:endParaRPr lang="en-US" b="0" u="sng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42835" y="2218039"/>
            <a:ext cx="270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SRW Simulations @Soleil*</a:t>
            </a:r>
            <a:endParaRPr lang="en-US" b="0" u="sng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12" y="2642629"/>
            <a:ext cx="3673102" cy="217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43465" y="1140649"/>
            <a:ext cx="4200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b="0" baseline="-25000" dirty="0" smtClean="0">
                <a:sym typeface="Wingdings" panose="05000000000000000000" pitchFamily="2" charset="2"/>
              </a:rPr>
              <a:t>YAG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</a:t>
            </a:r>
            <a:r>
              <a:rPr lang="en-US" b="0" dirty="0">
                <a:sym typeface="Wingdings" panose="05000000000000000000" pitchFamily="2" charset="2"/>
              </a:rPr>
              <a:t>= </a:t>
            </a:r>
            <a:r>
              <a:rPr lang="en-US" b="0" dirty="0" smtClean="0">
                <a:sym typeface="Wingdings" panose="05000000000000000000" pitchFamily="2" charset="2"/>
              </a:rPr>
              <a:t>[(L2/L1)</a:t>
            </a:r>
            <a:r>
              <a:rPr lang="en-US" b="0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b="0" baseline="-25000" dirty="0" smtClean="0">
                <a:sym typeface="Wingdings" panose="05000000000000000000" pitchFamily="2" charset="2"/>
              </a:rPr>
              <a:t>e</a:t>
            </a:r>
            <a:r>
              <a:rPr lang="en-US" b="0" dirty="0" smtClean="0">
                <a:sym typeface="Wingdings" panose="05000000000000000000" pitchFamily="2" charset="2"/>
              </a:rPr>
              <a:t> ]</a:t>
            </a:r>
            <a:r>
              <a:rPr lang="en-US" b="0" baseline="30000" dirty="0">
                <a:sym typeface="Wingdings" panose="05000000000000000000" pitchFamily="2" charset="2"/>
              </a:rPr>
              <a:t> 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+ 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b="0" baseline="-25000" dirty="0" smtClean="0">
                <a:sym typeface="Wingdings" panose="05000000000000000000" pitchFamily="2" charset="2"/>
              </a:rPr>
              <a:t>dif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</a:t>
            </a:r>
            <a:r>
              <a:rPr lang="en-US" b="0" dirty="0">
                <a:sym typeface="Wingdings" panose="05000000000000000000" pitchFamily="2" charset="2"/>
              </a:rPr>
              <a:t>+ 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b="0" baseline="-25000" dirty="0" smtClean="0">
                <a:sym typeface="Wingdings" panose="05000000000000000000" pitchFamily="2" charset="2"/>
              </a:rPr>
              <a:t>blur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>
                <a:sym typeface="Wingdings" panose="05000000000000000000" pitchFamily="2" charset="2"/>
              </a:rPr>
              <a:t> </a:t>
            </a:r>
            <a:r>
              <a:rPr lang="en-US" b="0" dirty="0" smtClean="0">
                <a:sym typeface="Wingdings" panose="05000000000000000000" pitchFamily="2" charset="2"/>
              </a:rPr>
              <a:t>]</a:t>
            </a:r>
            <a:endParaRPr lang="en-US" b="0" dirty="0">
              <a:sym typeface="Wingdings" panose="05000000000000000000" pitchFamily="2" charset="2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z="3200" dirty="0" smtClean="0">
                <a:effectLst/>
              </a:rPr>
              <a:t>X-ray Pinhole Resolution</a:t>
            </a:r>
            <a:endParaRPr lang="en-US" sz="3200" dirty="0">
              <a:effectLst/>
            </a:endParaRPr>
          </a:p>
        </p:txBody>
      </p:sp>
      <p:sp>
        <p:nvSpPr>
          <p:cNvPr id="2" name="Oval 1"/>
          <p:cNvSpPr/>
          <p:nvPr/>
        </p:nvSpPr>
        <p:spPr>
          <a:xfrm>
            <a:off x="5010665" y="1186249"/>
            <a:ext cx="1346886" cy="323732"/>
          </a:xfrm>
          <a:prstGeom prst="ellipse">
            <a:avLst/>
          </a:prstGeom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 defTabSz="457200" eaLnBrk="1" hangingPunct="1">
              <a:lnSpc>
                <a:spcPct val="80000"/>
              </a:lnSpc>
            </a:pPr>
            <a:endParaRPr lang="en-US" b="0" dirty="0">
              <a:latin typeface="+mj-lt"/>
            </a:endParaRPr>
          </a:p>
        </p:txBody>
      </p:sp>
      <p:cxnSp>
        <p:nvCxnSpPr>
          <p:cNvPr id="5" name="Straight Connector 4"/>
          <p:cNvCxnSpPr>
            <a:stCxn id="2" idx="6"/>
          </p:cNvCxnSpPr>
          <p:nvPr/>
        </p:nvCxnSpPr>
        <p:spPr bwMode="auto">
          <a:xfrm flipV="1">
            <a:off x="6357551" y="1241854"/>
            <a:ext cx="1031790" cy="1062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7389341" y="105718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PSF</a:t>
            </a:r>
            <a:r>
              <a:rPr lang="en-US" b="0" baseline="30000" dirty="0" smtClean="0">
                <a:solidFill>
                  <a:srgbClr val="FF0000"/>
                </a:solidFill>
                <a:latin typeface="+mj-lt"/>
              </a:rPr>
              <a:t>2</a:t>
            </a:r>
            <a:endParaRPr lang="en-US" b="0" baseline="30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01675" y="-96014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3200" b="0" kern="0" dirty="0" smtClean="0">
                <a:effectLst/>
              </a:rPr>
              <a:t>X-ray Pinhole Resolution</a:t>
            </a:r>
            <a:endParaRPr lang="en-US" sz="3200" b="0" kern="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4379" y="655189"/>
            <a:ext cx="672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>
                <a:latin typeface="+mj-lt"/>
              </a:rPr>
              <a:t>Usual set-ups in electron machines allow to change Cu filter thickness from ~[0.1 – 3] mm with two main purposes: </a:t>
            </a:r>
          </a:p>
        </p:txBody>
      </p:sp>
      <p:pic>
        <p:nvPicPr>
          <p:cNvPr id="2050" name="Picture 2" descr="Z:\DBL_VicSuller\MYPROGRAM\CuFilt_PS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30" y="2098585"/>
            <a:ext cx="3578125" cy="268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Z:\XOP\Window-Tests\Bend_Al_Cu03_10m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94" y="2141791"/>
            <a:ext cx="3850893" cy="269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9134" y="1578890"/>
            <a:ext cx="3222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>
                <a:latin typeface="+mj-lt"/>
              </a:rPr>
              <a:t>Produces </a:t>
            </a:r>
            <a:r>
              <a:rPr lang="en-US" sz="1600" b="0" dirty="0">
                <a:latin typeface="+mj-lt"/>
              </a:rPr>
              <a:t>both a flux attenuation and harden x-rays spectra</a:t>
            </a:r>
          </a:p>
        </p:txBody>
      </p:sp>
      <p:sp>
        <p:nvSpPr>
          <p:cNvPr id="9" name="Rectangle 8"/>
          <p:cNvSpPr/>
          <p:nvPr/>
        </p:nvSpPr>
        <p:spPr>
          <a:xfrm>
            <a:off x="4990929" y="1578890"/>
            <a:ext cx="3222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>
                <a:latin typeface="+mj-lt"/>
              </a:rPr>
              <a:t>Decrease pinhole PSF </a:t>
            </a:r>
            <a:endParaRPr lang="en-US" sz="1600" b="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1633" y="2304546"/>
            <a:ext cx="1365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400" b="0" dirty="0" smtClean="0">
                <a:latin typeface="+mj-lt"/>
              </a:rPr>
              <a:t>PSF </a:t>
            </a:r>
            <a:r>
              <a:rPr lang="ca-ES" sz="1400" b="0" dirty="0" err="1" smtClean="0">
                <a:latin typeface="+mj-lt"/>
              </a:rPr>
              <a:t>dominated</a:t>
            </a:r>
            <a:r>
              <a:rPr lang="ca-ES" sz="1400" b="0" dirty="0" smtClean="0">
                <a:latin typeface="+mj-lt"/>
              </a:rPr>
              <a:t> </a:t>
            </a:r>
            <a:r>
              <a:rPr lang="ca-ES" sz="1400" b="0" dirty="0" err="1" smtClean="0">
                <a:latin typeface="+mj-lt"/>
              </a:rPr>
              <a:t>by</a:t>
            </a:r>
            <a:r>
              <a:rPr lang="ca-ES" sz="1400" b="0" dirty="0" smtClean="0">
                <a:latin typeface="+mj-lt"/>
              </a:rPr>
              <a:t> </a:t>
            </a:r>
            <a:r>
              <a:rPr lang="ca-ES" sz="1400" b="0" dirty="0" err="1" smtClean="0">
                <a:latin typeface="+mj-lt"/>
              </a:rPr>
              <a:t>diffraction</a:t>
            </a:r>
            <a:r>
              <a:rPr lang="ca-ES" sz="1400" b="0" dirty="0" smtClean="0">
                <a:latin typeface="+mj-lt"/>
              </a:rPr>
              <a:t> </a:t>
            </a:r>
            <a:endParaRPr lang="en-US" sz="1400" b="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50920" y="2923076"/>
            <a:ext cx="1333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400" b="0" dirty="0" smtClean="0">
                <a:latin typeface="+mj-lt"/>
              </a:rPr>
              <a:t>PSF </a:t>
            </a:r>
            <a:r>
              <a:rPr lang="ca-ES" sz="1400" b="0" dirty="0" err="1" smtClean="0">
                <a:latin typeface="+mj-lt"/>
              </a:rPr>
              <a:t>dominated</a:t>
            </a:r>
            <a:r>
              <a:rPr lang="ca-ES" sz="1400" b="0" dirty="0" smtClean="0">
                <a:latin typeface="+mj-lt"/>
              </a:rPr>
              <a:t> </a:t>
            </a:r>
            <a:r>
              <a:rPr lang="ca-ES" sz="1400" b="0" dirty="0" err="1" smtClean="0">
                <a:latin typeface="+mj-lt"/>
              </a:rPr>
              <a:t>by</a:t>
            </a:r>
            <a:r>
              <a:rPr lang="ca-ES" sz="1400" b="0" dirty="0" smtClean="0">
                <a:latin typeface="+mj-lt"/>
              </a:rPr>
              <a:t> </a:t>
            </a:r>
            <a:r>
              <a:rPr lang="ca-ES" sz="1400" b="0" dirty="0" err="1" smtClean="0">
                <a:latin typeface="+mj-lt"/>
              </a:rPr>
              <a:t>blurring</a:t>
            </a:r>
            <a:endParaRPr lang="en-US" sz="14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171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01675" y="-96014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3200" b="0" kern="0" dirty="0" smtClean="0">
                <a:effectLst/>
              </a:rPr>
              <a:t>X-ray Pinhole Precision – Image Analysis</a:t>
            </a:r>
            <a:endParaRPr lang="en-US" sz="3200" b="0" kern="0" dirty="0"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789" y="1031151"/>
            <a:ext cx="3746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 b="0" dirty="0" smtClean="0">
                <a:latin typeface="+mj-lt"/>
              </a:rPr>
              <a:t>Usual </a:t>
            </a:r>
            <a:r>
              <a:rPr lang="ca-ES" sz="1600" b="0" dirty="0" err="1" smtClean="0">
                <a:latin typeface="+mj-lt"/>
              </a:rPr>
              <a:t>recipe</a:t>
            </a:r>
            <a:r>
              <a:rPr lang="ca-ES" sz="1600" b="0" dirty="0" smtClean="0">
                <a:latin typeface="+mj-lt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>
                <a:latin typeface="+mj-lt"/>
              </a:rPr>
              <a:t>Select a Region Of Interest (ROI)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>
                <a:latin typeface="+mj-lt"/>
              </a:rPr>
              <a:t>Add pixels in columns (rows)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>
                <a:latin typeface="+mj-lt"/>
                <a:sym typeface="Wingdings" panose="05000000000000000000" pitchFamily="2" charset="2"/>
              </a:rPr>
              <a:t>Gaussian Fit for </a:t>
            </a:r>
            <a:r>
              <a:rPr lang="en-US" sz="1600" b="0" dirty="0" err="1" smtClean="0">
                <a:latin typeface="+mj-lt"/>
                <a:sym typeface="Wingdings" panose="05000000000000000000" pitchFamily="2" charset="2"/>
              </a:rPr>
              <a:t>hor</a:t>
            </a:r>
            <a:r>
              <a:rPr lang="en-US" sz="1600" b="0" dirty="0" smtClean="0">
                <a:latin typeface="+mj-lt"/>
                <a:sym typeface="Wingdings" panose="05000000000000000000" pitchFamily="2" charset="2"/>
              </a:rPr>
              <a:t> (</a:t>
            </a:r>
            <a:r>
              <a:rPr lang="en-US" sz="1600" b="0" dirty="0" err="1" smtClean="0">
                <a:latin typeface="+mj-lt"/>
                <a:sym typeface="Wingdings" panose="05000000000000000000" pitchFamily="2" charset="2"/>
              </a:rPr>
              <a:t>ver</a:t>
            </a:r>
            <a:r>
              <a:rPr lang="en-US" sz="1600" b="0" dirty="0" smtClean="0">
                <a:latin typeface="+mj-lt"/>
                <a:sym typeface="Wingdings" panose="05000000000000000000" pitchFamily="2" charset="2"/>
              </a:rPr>
              <a:t>) profiles</a:t>
            </a:r>
            <a:endParaRPr lang="en-US" sz="1600" b="0" dirty="0" smtClean="0">
              <a:latin typeface="+mj-lt"/>
            </a:endParaRPr>
          </a:p>
        </p:txBody>
      </p:sp>
      <p:pic>
        <p:nvPicPr>
          <p:cNvPr id="16" name="Picture 5" descr="Z:\XPINHOLE\PinholeExample_Proje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33" y="2703953"/>
            <a:ext cx="3252113" cy="214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>
            <a:stCxn id="15" idx="2"/>
          </p:cNvCxnSpPr>
          <p:nvPr/>
        </p:nvCxnSpPr>
        <p:spPr bwMode="auto">
          <a:xfrm flipH="1">
            <a:off x="2012745" y="2108369"/>
            <a:ext cx="231074" cy="737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2463800" y="2108369"/>
            <a:ext cx="1151603" cy="18290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4989892" y="1055736"/>
            <a:ext cx="37460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 b="0" dirty="0" err="1" smtClean="0">
                <a:latin typeface="+mj-lt"/>
              </a:rPr>
              <a:t>If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tilted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beam</a:t>
            </a:r>
            <a:r>
              <a:rPr lang="ca-ES" sz="1600" b="0" dirty="0" smtClean="0">
                <a:latin typeface="+mj-lt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>
                <a:latin typeface="+mj-lt"/>
              </a:rPr>
              <a:t>Select a Region Of Interest (ROI)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>
                <a:latin typeface="+mj-lt"/>
              </a:rPr>
              <a:t>2d-Gaussian Fit</a:t>
            </a:r>
          </a:p>
          <a:p>
            <a:pPr marL="342900" indent="-342900">
              <a:buFont typeface="+mj-lt"/>
              <a:buAutoNum type="arabicPeriod"/>
            </a:pPr>
            <a:r>
              <a:rPr lang="ca-ES" sz="1600" b="0" dirty="0" smtClean="0">
                <a:latin typeface="+mj-lt"/>
              </a:rPr>
              <a:t>New ROI </a:t>
            </a:r>
            <a:r>
              <a:rPr lang="ca-ES" sz="1600" b="0" dirty="0" err="1" smtClean="0">
                <a:latin typeface="+mj-lt"/>
              </a:rPr>
              <a:t>using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AutoROI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at</a:t>
            </a:r>
            <a:r>
              <a:rPr lang="ca-ES" sz="1600" b="0" dirty="0" smtClean="0">
                <a:latin typeface="+mj-lt"/>
              </a:rPr>
              <a:t> +/-3</a:t>
            </a:r>
            <a:r>
              <a:rPr lang="ca-ES" sz="1600" b="0" dirty="0" smtClean="0">
                <a:latin typeface="Symbol" panose="05050102010706020507" pitchFamily="18" charset="2"/>
              </a:rPr>
              <a:t>s</a:t>
            </a:r>
            <a:r>
              <a:rPr lang="ca-ES" sz="1600" b="0" baseline="-25000" dirty="0" smtClean="0">
                <a:latin typeface="+mj-lt"/>
              </a:rPr>
              <a:t>x,y</a:t>
            </a:r>
          </a:p>
          <a:p>
            <a:pPr marL="342900" indent="-342900">
              <a:buFont typeface="+mj-lt"/>
              <a:buAutoNum type="arabicPeriod"/>
            </a:pPr>
            <a:r>
              <a:rPr lang="ca-ES" sz="1600" b="0" dirty="0" err="1" smtClean="0">
                <a:latin typeface="+mj-lt"/>
              </a:rPr>
              <a:t>Back</a:t>
            </a:r>
            <a:r>
              <a:rPr lang="ca-ES" sz="1600" b="0" dirty="0" smtClean="0">
                <a:latin typeface="+mj-lt"/>
              </a:rPr>
              <a:t> to </a:t>
            </a:r>
            <a:r>
              <a:rPr lang="ca-ES" sz="1600" b="0" dirty="0" err="1" smtClean="0">
                <a:latin typeface="+mj-lt"/>
              </a:rPr>
              <a:t>step</a:t>
            </a:r>
            <a:r>
              <a:rPr lang="ca-ES" sz="1600" b="0" dirty="0" smtClean="0">
                <a:latin typeface="+mj-lt"/>
              </a:rPr>
              <a:t> 2 </a:t>
            </a:r>
            <a:r>
              <a:rPr lang="ca-ES" sz="1600" b="0" dirty="0" err="1" smtClean="0">
                <a:latin typeface="+mj-lt"/>
              </a:rPr>
              <a:t>until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convergence</a:t>
            </a:r>
            <a:endParaRPr lang="en-US" sz="1600" b="0" dirty="0" smtClean="0">
              <a:latin typeface="+mj-lt"/>
            </a:endParaRPr>
          </a:p>
        </p:txBody>
      </p:sp>
      <p:pic>
        <p:nvPicPr>
          <p:cNvPr id="20" name="Picture 6" descr="Q:\Diagnostics\ubaldo\pinhole\2017-02-13__22h53m3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7"/>
          <a:stretch/>
        </p:blipFill>
        <p:spPr bwMode="auto">
          <a:xfrm>
            <a:off x="4989892" y="2438569"/>
            <a:ext cx="3562626" cy="260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73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01675" y="-96014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3200" b="0" kern="0" dirty="0" smtClean="0">
                <a:effectLst/>
              </a:rPr>
              <a:t>X-ray Pinhole Results</a:t>
            </a:r>
            <a:endParaRPr lang="en-US" sz="3200" b="0" kern="0" dirty="0">
              <a:effectLst/>
            </a:endParaRPr>
          </a:p>
        </p:txBody>
      </p:sp>
      <p:pic>
        <p:nvPicPr>
          <p:cNvPr id="4" name="Picture 4" descr="\\storage\Accelerators\ControlRoom\data\SR\2013\201311\20131109\15h03_sy_vs_pr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48" y="1868342"/>
            <a:ext cx="3333657" cy="223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0230" y="1291893"/>
            <a:ext cx="376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>
                <a:latin typeface="+mj-lt"/>
              </a:rPr>
              <a:t>Good agreement between beam lifetime and beam size during coupling scans</a:t>
            </a:r>
          </a:p>
        </p:txBody>
      </p:sp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72" b="9295"/>
          <a:stretch/>
        </p:blipFill>
        <p:spPr>
          <a:xfrm>
            <a:off x="4788248" y="1868343"/>
            <a:ext cx="3430804" cy="21382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15904" y="1291893"/>
            <a:ext cx="3188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>
                <a:latin typeface="+mj-lt"/>
              </a:rPr>
              <a:t>Small differences of beam size and tilt angle </a:t>
            </a:r>
            <a:r>
              <a:rPr lang="en-US" sz="1600" b="0" dirty="0" err="1" smtClean="0">
                <a:latin typeface="+mj-lt"/>
              </a:rPr>
              <a:t>wrt</a:t>
            </a:r>
            <a:r>
              <a:rPr lang="en-US" sz="1600" b="0" dirty="0" smtClean="0">
                <a:latin typeface="+mj-lt"/>
              </a:rPr>
              <a:t> LOCO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6242" y="601066"/>
            <a:ext cx="789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0" dirty="0" err="1" smtClean="0">
                <a:latin typeface="+mj-lt"/>
              </a:rPr>
              <a:t>Good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agreement</a:t>
            </a:r>
            <a:r>
              <a:rPr lang="ca-ES" b="0" dirty="0" smtClean="0">
                <a:latin typeface="+mj-lt"/>
              </a:rPr>
              <a:t> is </a:t>
            </a:r>
            <a:r>
              <a:rPr lang="ca-ES" b="0" dirty="0" err="1" smtClean="0">
                <a:latin typeface="+mj-lt"/>
              </a:rPr>
              <a:t>typically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found</a:t>
            </a:r>
            <a:r>
              <a:rPr lang="ca-ES" b="0" dirty="0">
                <a:latin typeface="+mj-lt"/>
              </a:rPr>
              <a:t> </a:t>
            </a:r>
            <a:r>
              <a:rPr lang="ca-ES" b="0" dirty="0" smtClean="0">
                <a:latin typeface="+mj-lt"/>
              </a:rPr>
              <a:t>for </a:t>
            </a:r>
            <a:r>
              <a:rPr lang="ca-ES" b="0" dirty="0" err="1" smtClean="0">
                <a:latin typeface="+mj-lt"/>
              </a:rPr>
              <a:t>relative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beam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size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evolution</a:t>
            </a:r>
            <a:endParaRPr lang="en-US" b="0" dirty="0" smtClean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8624" y="4299803"/>
            <a:ext cx="6178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0" dirty="0">
                <a:solidFill>
                  <a:srgbClr val="000000"/>
                </a:solidFill>
                <a:latin typeface="Calibri"/>
              </a:rPr>
              <a:t>How precise can we determine the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absolute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 values?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12139" y="207168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FF0000"/>
                </a:solidFill>
                <a:latin typeface="+mj-lt"/>
              </a:rPr>
              <a:t>Pinhole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7724776" y="2257425"/>
            <a:ext cx="3798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7687234" y="2390775"/>
            <a:ext cx="464028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8113162" y="2260421"/>
            <a:ext cx="476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chemeClr val="accent2"/>
                </a:solidFill>
                <a:latin typeface="+mj-lt"/>
              </a:rPr>
              <a:t>Loco</a:t>
            </a:r>
            <a:endParaRPr lang="en-US" sz="1200" b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50460" y="3342282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FF0000"/>
                </a:solidFill>
                <a:latin typeface="+mj-lt"/>
              </a:rPr>
              <a:t>Pinhole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7683262" y="3314700"/>
            <a:ext cx="3798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7645720" y="3448050"/>
            <a:ext cx="464028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8026564" y="3142477"/>
            <a:ext cx="476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chemeClr val="accent2"/>
                </a:solidFill>
                <a:latin typeface="+mj-lt"/>
              </a:rPr>
              <a:t>Loco</a:t>
            </a:r>
            <a:endParaRPr lang="en-US" sz="1200" b="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07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49275" y="-64714"/>
            <a:ext cx="8566150" cy="591741"/>
          </a:xfrm>
        </p:spPr>
        <p:txBody>
          <a:bodyPr/>
          <a:lstStyle/>
          <a:p>
            <a:r>
              <a:rPr lang="en-US" sz="3200" dirty="0" smtClean="0">
                <a:effectLst/>
              </a:rPr>
              <a:t>X-ray Pinhole: Absolute Precision? </a:t>
            </a:r>
            <a:endParaRPr lang="en-US" sz="3200" dirty="0">
              <a:effectLst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62870" y="2182431"/>
            <a:ext cx="2680455" cy="2283228"/>
            <a:chOff x="3982704" y="2547864"/>
            <a:chExt cx="2220178" cy="1787396"/>
          </a:xfrm>
        </p:grpSpPr>
        <p:pic>
          <p:nvPicPr>
            <p:cNvPr id="2050" name="Picture 2" descr="Q:\Diagnostics\ubaldo\Pinhole_vs_DCCT\2019-03\YAG01_ET50ms_Cu03m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9605" y="2547864"/>
              <a:ext cx="12132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Q:\Diagnostics\ubaldo\Pinhole_vs_DCCT\2019-03\YAG01_ET100ms_Cu03mm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9648" y="2550278"/>
              <a:ext cx="1213233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Q:\Diagnostics\ubaldo\Pinhole_vs_DCCT\2019-03\YAG01_ET150ms_Cu03mm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2704" y="3420860"/>
              <a:ext cx="1213233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Q:\Diagnostics\ubaldo\Pinhole_vs_DCCT\2019-03\YAG01_ET200ms_Cu03mm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9648" y="3404389"/>
              <a:ext cx="12132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1030229" y="523091"/>
            <a:ext cx="7156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0" dirty="0" err="1" smtClean="0">
                <a:latin typeface="+mj-lt"/>
              </a:rPr>
              <a:t>The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absolute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beam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size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value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depends</a:t>
            </a:r>
            <a:r>
              <a:rPr lang="ca-ES" b="0" dirty="0" smtClean="0">
                <a:latin typeface="+mj-lt"/>
              </a:rPr>
              <a:t> on </a:t>
            </a:r>
            <a:r>
              <a:rPr lang="ca-ES" b="0" dirty="0" err="1" smtClean="0">
                <a:latin typeface="+mj-lt"/>
              </a:rPr>
              <a:t>the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acquisition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parameters</a:t>
            </a:r>
            <a:endParaRPr lang="ca-ES" b="0" dirty="0" smtClean="0">
              <a:latin typeface="+mj-lt"/>
            </a:endParaRPr>
          </a:p>
          <a:p>
            <a:r>
              <a:rPr lang="ca-ES" b="0" dirty="0" err="1" smtClean="0">
                <a:latin typeface="+mj-lt"/>
              </a:rPr>
              <a:t>Criteria</a:t>
            </a:r>
            <a:r>
              <a:rPr lang="ca-ES" b="0" dirty="0" smtClean="0">
                <a:latin typeface="+mj-lt"/>
              </a:rPr>
              <a:t> to </a:t>
            </a:r>
            <a:r>
              <a:rPr lang="ca-ES" b="0" dirty="0" err="1" smtClean="0">
                <a:latin typeface="+mj-lt"/>
              </a:rPr>
              <a:t>use</a:t>
            </a:r>
            <a:r>
              <a:rPr lang="ca-ES" b="0" dirty="0" smtClean="0">
                <a:latin typeface="+mj-lt"/>
              </a:rPr>
              <a:t> a </a:t>
            </a:r>
            <a:r>
              <a:rPr lang="ca-ES" b="0" dirty="0" err="1" smtClean="0">
                <a:latin typeface="+mj-lt"/>
              </a:rPr>
              <a:t>given</a:t>
            </a:r>
            <a:r>
              <a:rPr lang="ca-ES" b="0" dirty="0" smtClean="0">
                <a:latin typeface="+mj-lt"/>
              </a:rPr>
              <a:t> set of </a:t>
            </a:r>
            <a:r>
              <a:rPr lang="ca-ES" b="0" dirty="0" err="1" smtClean="0">
                <a:latin typeface="+mj-lt"/>
              </a:rPr>
              <a:t>acquisition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parameters</a:t>
            </a:r>
            <a:r>
              <a:rPr lang="ca-ES" b="0" dirty="0" smtClean="0">
                <a:latin typeface="+mj-lt"/>
              </a:rPr>
              <a:t>? </a:t>
            </a:r>
            <a:endParaRPr lang="en-US" b="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08178" y="1727053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0" dirty="0" err="1" smtClean="0">
                <a:latin typeface="+mj-lt"/>
              </a:rPr>
              <a:t>Fixed</a:t>
            </a:r>
            <a:r>
              <a:rPr lang="ca-ES" b="0" dirty="0" smtClean="0">
                <a:latin typeface="+mj-lt"/>
              </a:rPr>
              <a:t> Color </a:t>
            </a:r>
            <a:r>
              <a:rPr lang="ca-ES" b="0" dirty="0" err="1" smtClean="0">
                <a:latin typeface="+mj-lt"/>
              </a:rPr>
              <a:t>Scale</a:t>
            </a:r>
            <a:endParaRPr lang="en-US" b="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7118" y="2180896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0.8mm</a:t>
            </a:r>
            <a:endParaRPr lang="en-US" sz="14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88387" y="2184434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0.6mm</a:t>
            </a:r>
            <a:endParaRPr lang="en-US" sz="1400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47118" y="3296361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0.4mm</a:t>
            </a:r>
            <a:endParaRPr lang="en-US" sz="1400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9575" y="329760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0.2mm</a:t>
            </a:r>
            <a:endParaRPr lang="en-US" sz="1400" dirty="0"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93622" y="2214922"/>
            <a:ext cx="2697830" cy="2218246"/>
            <a:chOff x="6771635" y="2555770"/>
            <a:chExt cx="2287917" cy="1875616"/>
          </a:xfrm>
        </p:grpSpPr>
        <p:pic>
          <p:nvPicPr>
            <p:cNvPr id="2054" name="Picture 6" descr="Q:\Diagnostics\ubaldo\Pinhole_vs_DCCT\2019-03\YAG01_ET50ms_Cu03mm_128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1635" y="2555770"/>
              <a:ext cx="1213233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Q:\Diagnostics\ubaldo\Pinhole_vs_DCCT\2019-03\YAG01_ET100ms_Cu03mm_256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1217" y="2555770"/>
              <a:ext cx="12132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Q:\Diagnostics\ubaldo\Pinhole_vs_DCCT\2019-03\YAG01_ET150ms_Cu03mm_384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1635" y="3498397"/>
              <a:ext cx="12132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Q:\Diagnostics\ubaldo\Pinhole_vs_DCCT\2019-03\YAG01_ET200ms_Cu03mm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6318" y="3516986"/>
              <a:ext cx="12132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6361715" y="1719823"/>
            <a:ext cx="2678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0" dirty="0" smtClean="0">
                <a:latin typeface="+mj-lt"/>
              </a:rPr>
              <a:t>Color </a:t>
            </a:r>
            <a:r>
              <a:rPr lang="ca-ES" b="0" dirty="0" err="1" smtClean="0">
                <a:latin typeface="+mj-lt"/>
              </a:rPr>
              <a:t>scale</a:t>
            </a:r>
            <a:r>
              <a:rPr lang="ca-ES" b="0" dirty="0" smtClean="0">
                <a:latin typeface="+mj-lt"/>
              </a:rPr>
              <a:t> prop. </a:t>
            </a:r>
            <a:r>
              <a:rPr lang="ca-ES" b="0" dirty="0" err="1" smtClean="0">
                <a:latin typeface="+mj-lt"/>
              </a:rPr>
              <a:t>thickness</a:t>
            </a:r>
            <a:endParaRPr lang="en-US" b="0" dirty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9587" y="1619004"/>
            <a:ext cx="234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+mj-lt"/>
              </a:rPr>
              <a:t>Cu Thickness Influence</a:t>
            </a:r>
            <a:endParaRPr lang="en-US" u="sng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1271" y="4247120"/>
            <a:ext cx="3268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>
                <a:latin typeface="+mj-lt"/>
              </a:rPr>
              <a:t>~25% difference!</a:t>
            </a:r>
          </a:p>
          <a:p>
            <a:pPr algn="ctr"/>
            <a:r>
              <a:rPr lang="en-US" b="0" dirty="0" smtClean="0">
                <a:latin typeface="+mj-lt"/>
              </a:rPr>
              <a:t>(PSF already taken into account!)</a:t>
            </a:r>
            <a:endParaRPr lang="en-US" b="0" dirty="0">
              <a:latin typeface="+mj-lt"/>
            </a:endParaRPr>
          </a:p>
        </p:txBody>
      </p:sp>
      <p:pic>
        <p:nvPicPr>
          <p:cNvPr id="33" name="Picture 6" descr="Q:\Diagnostics\ubaldo\Pinhole_vs_DCCT\2019-03\ScanCuFiltery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21" y="2173047"/>
            <a:ext cx="2939448" cy="204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545108" y="2195067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0.8mm</a:t>
            </a:r>
            <a:endParaRPr lang="en-US" sz="1400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86377" y="2198605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0.6mm</a:t>
            </a:r>
            <a:endParaRPr lang="en-US" sz="14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5108" y="3310532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0.4mm</a:t>
            </a:r>
            <a:endParaRPr lang="en-US" sz="1400" dirty="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47565" y="3311771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0.2mm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941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4" grpId="0"/>
      <p:bldP spid="35" grpId="0"/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z="3200" dirty="0" smtClean="0">
                <a:effectLst/>
              </a:rPr>
              <a:t>X-ray Pinhole: Absolute Precision? </a:t>
            </a:r>
            <a:endParaRPr lang="en-US" sz="32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0953" y="578210"/>
            <a:ext cx="8297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0" dirty="0" err="1" smtClean="0">
                <a:latin typeface="+mj-lt"/>
              </a:rPr>
              <a:t>Criteria</a:t>
            </a:r>
            <a:r>
              <a:rPr lang="ca-ES" b="0" dirty="0" smtClean="0">
                <a:latin typeface="+mj-lt"/>
              </a:rPr>
              <a:t>: compare </a:t>
            </a:r>
            <a:r>
              <a:rPr lang="ca-ES" b="0" dirty="0" err="1" smtClean="0">
                <a:latin typeface="+mj-lt"/>
              </a:rPr>
              <a:t>images</a:t>
            </a:r>
            <a:r>
              <a:rPr lang="ca-ES" b="0" dirty="0" smtClean="0">
                <a:latin typeface="+mj-lt"/>
              </a:rPr>
              <a:t> of </a:t>
            </a:r>
            <a:r>
              <a:rPr lang="ca-ES" b="0" dirty="0" err="1" smtClean="0">
                <a:latin typeface="+mj-lt"/>
              </a:rPr>
              <a:t>equal</a:t>
            </a:r>
            <a:r>
              <a:rPr lang="ca-ES" b="0" dirty="0" smtClean="0">
                <a:latin typeface="+mj-lt"/>
              </a:rPr>
              <a:t> “</a:t>
            </a:r>
            <a:r>
              <a:rPr lang="ca-ES" b="0" dirty="0" err="1" smtClean="0">
                <a:latin typeface="+mj-lt"/>
              </a:rPr>
              <a:t>Gaussian</a:t>
            </a:r>
            <a:r>
              <a:rPr lang="ca-ES" b="0" dirty="0" smtClean="0">
                <a:latin typeface="+mj-lt"/>
              </a:rPr>
              <a:t>” </a:t>
            </a:r>
            <a:r>
              <a:rPr lang="ca-ES" b="0" dirty="0" err="1" smtClean="0">
                <a:latin typeface="+mj-lt"/>
              </a:rPr>
              <a:t>Dynamic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Range</a:t>
            </a:r>
            <a:endParaRPr lang="ca-ES" b="0" dirty="0" smtClean="0">
              <a:latin typeface="+mj-lt"/>
            </a:endParaRPr>
          </a:p>
          <a:p>
            <a:r>
              <a:rPr lang="ca-ES" b="0" dirty="0">
                <a:latin typeface="+mj-lt"/>
              </a:rPr>
              <a:t>	</a:t>
            </a:r>
            <a:r>
              <a:rPr lang="ca-ES" b="0" dirty="0" smtClean="0">
                <a:latin typeface="+mj-lt"/>
              </a:rPr>
              <a:t>1. </a:t>
            </a:r>
            <a:r>
              <a:rPr lang="ca-ES" b="0" dirty="0" err="1" smtClean="0">
                <a:latin typeface="+mj-lt"/>
              </a:rPr>
              <a:t>Perform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AutoRoi</a:t>
            </a:r>
            <a:r>
              <a:rPr lang="ca-ES" b="0" dirty="0" smtClean="0">
                <a:latin typeface="+mj-lt"/>
              </a:rPr>
              <a:t> </a:t>
            </a:r>
            <a:r>
              <a:rPr lang="ca-ES" dirty="0" smtClean="0">
                <a:latin typeface="+mj-lt"/>
              </a:rPr>
              <a:t>+/-3*</a:t>
            </a:r>
            <a:r>
              <a:rPr lang="ca-ES" dirty="0" err="1" smtClean="0">
                <a:latin typeface="Symbol" panose="05050102010706020507" pitchFamily="18" charset="2"/>
              </a:rPr>
              <a:t>s</a:t>
            </a:r>
            <a:r>
              <a:rPr lang="ca-ES" baseline="-25000" dirty="0" err="1" smtClean="0">
                <a:latin typeface="+mj-lt"/>
              </a:rPr>
              <a:t>x,y</a:t>
            </a:r>
            <a:endParaRPr lang="ca-ES" baseline="-25000" dirty="0" smtClean="0">
              <a:latin typeface="+mj-lt"/>
            </a:endParaRPr>
          </a:p>
          <a:p>
            <a:r>
              <a:rPr lang="ca-ES" b="0" dirty="0">
                <a:latin typeface="+mj-lt"/>
              </a:rPr>
              <a:t>	</a:t>
            </a:r>
            <a:r>
              <a:rPr lang="ca-ES" b="0" dirty="0" smtClean="0">
                <a:latin typeface="+mj-lt"/>
              </a:rPr>
              <a:t>2. </a:t>
            </a:r>
            <a:r>
              <a:rPr lang="ca-ES" b="0" dirty="0" err="1" smtClean="0">
                <a:latin typeface="+mj-lt"/>
              </a:rPr>
              <a:t>Ratio</a:t>
            </a:r>
            <a:r>
              <a:rPr lang="ca-ES" b="0" dirty="0" smtClean="0">
                <a:latin typeface="+mj-lt"/>
              </a:rPr>
              <a:t> </a:t>
            </a:r>
            <a:r>
              <a:rPr lang="ca-ES" dirty="0" smtClean="0">
                <a:latin typeface="+mj-lt"/>
              </a:rPr>
              <a:t>f(3</a:t>
            </a:r>
            <a:r>
              <a:rPr lang="ca-ES" dirty="0" smtClean="0">
                <a:latin typeface="Symbol" panose="05050102010706020507" pitchFamily="18" charset="2"/>
              </a:rPr>
              <a:t>s</a:t>
            </a:r>
            <a:r>
              <a:rPr lang="ca-ES" baseline="-25000" dirty="0" smtClean="0">
                <a:latin typeface="+mj-lt"/>
              </a:rPr>
              <a:t>x</a:t>
            </a:r>
            <a:r>
              <a:rPr lang="ca-ES" dirty="0" smtClean="0">
                <a:latin typeface="+mj-lt"/>
              </a:rPr>
              <a:t>, 3</a:t>
            </a:r>
            <a:r>
              <a:rPr lang="ca-ES" dirty="0" smtClean="0">
                <a:latin typeface="Symbol" panose="05050102010706020507" pitchFamily="18" charset="2"/>
              </a:rPr>
              <a:t>s</a:t>
            </a:r>
            <a:r>
              <a:rPr lang="ca-ES" baseline="-25000" dirty="0" smtClean="0">
                <a:latin typeface="+mj-lt"/>
              </a:rPr>
              <a:t>y</a:t>
            </a:r>
            <a:r>
              <a:rPr lang="ca-ES" dirty="0" smtClean="0">
                <a:latin typeface="+mj-lt"/>
              </a:rPr>
              <a:t>)/f(0,0)</a:t>
            </a:r>
            <a:r>
              <a:rPr lang="ca-ES" b="0" dirty="0" smtClean="0">
                <a:latin typeface="+mj-lt"/>
              </a:rPr>
              <a:t> </a:t>
            </a:r>
            <a:r>
              <a:rPr lang="ca-ES" dirty="0">
                <a:latin typeface="+mj-lt"/>
              </a:rPr>
              <a:t>=</a:t>
            </a:r>
            <a:r>
              <a:rPr lang="ca-ES" dirty="0" smtClean="0">
                <a:latin typeface="+mj-lt"/>
              </a:rPr>
              <a:t> </a:t>
            </a:r>
            <a:r>
              <a:rPr lang="ca-ES" dirty="0" err="1" smtClean="0">
                <a:latin typeface="+mj-lt"/>
              </a:rPr>
              <a:t>exp</a:t>
            </a:r>
            <a:r>
              <a:rPr lang="ca-ES" dirty="0" smtClean="0">
                <a:latin typeface="+mj-lt"/>
              </a:rPr>
              <a:t>(-9/2) </a:t>
            </a:r>
            <a:r>
              <a:rPr lang="ca-ES" b="0" dirty="0" smtClean="0">
                <a:latin typeface="+mj-lt"/>
              </a:rPr>
              <a:t>(</a:t>
            </a:r>
            <a:r>
              <a:rPr lang="ca-ES" b="0" dirty="0" err="1" smtClean="0">
                <a:latin typeface="+mj-lt"/>
              </a:rPr>
              <a:t>closest</a:t>
            </a:r>
            <a:r>
              <a:rPr lang="ca-ES" b="0" dirty="0" smtClean="0">
                <a:latin typeface="+mj-lt"/>
              </a:rPr>
              <a:t> to ideal </a:t>
            </a:r>
            <a:r>
              <a:rPr lang="ca-ES" b="0" dirty="0" err="1" smtClean="0">
                <a:latin typeface="+mj-lt"/>
              </a:rPr>
              <a:t>Gaussian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distribution</a:t>
            </a:r>
            <a:r>
              <a:rPr lang="ca-ES" b="0" dirty="0" smtClean="0">
                <a:latin typeface="+mj-lt"/>
              </a:rPr>
              <a:t>)</a:t>
            </a:r>
          </a:p>
        </p:txBody>
      </p:sp>
      <p:pic>
        <p:nvPicPr>
          <p:cNvPr id="1026" name="Picture 2" descr="Q:\Diagnostics\ubaldo\Pinhole_vs_DCCT\2019-03\ScanCuFiltery_A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1" y="1743740"/>
            <a:ext cx="4447396" cy="29771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1417" y="3892911"/>
            <a:ext cx="105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>
                <a:latin typeface="+mj-lt"/>
              </a:rPr>
              <a:t>e</a:t>
            </a:r>
            <a:r>
              <a:rPr lang="en-US" b="0" dirty="0" err="1" smtClean="0">
                <a:latin typeface="+mj-lt"/>
              </a:rPr>
              <a:t>xp</a:t>
            </a:r>
            <a:r>
              <a:rPr lang="en-US" b="0" dirty="0" smtClean="0">
                <a:latin typeface="+mj-lt"/>
              </a:rPr>
              <a:t>(-9/2)</a:t>
            </a:r>
            <a:endParaRPr lang="en-US" b="0" dirty="0">
              <a:latin typeface="+mj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073342" y="3908856"/>
            <a:ext cx="808075" cy="205932"/>
          </a:xfrm>
          <a:prstGeom prst="ellipse">
            <a:avLst/>
          </a:prstGeom>
          <a:ln w="28575">
            <a:solidFill>
              <a:srgbClr val="339933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en-US" b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72075" y="1871773"/>
            <a:ext cx="38385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latin typeface="+mj-lt"/>
              </a:rPr>
              <a:t>Increasing illumination image (via CCD Exposure Time or Cu filter), the beam size increases up to a certain plateau  </a:t>
            </a:r>
          </a:p>
          <a:p>
            <a:endParaRPr lang="en-US" sz="1600" b="0" dirty="0" smtClean="0">
              <a:latin typeface="+mj-lt"/>
            </a:endParaRPr>
          </a:p>
          <a:p>
            <a:r>
              <a:rPr lang="en-US" sz="1600" b="0" dirty="0" smtClean="0">
                <a:latin typeface="+mj-lt"/>
              </a:rPr>
              <a:t>We stay at the beginning of this plateau </a:t>
            </a:r>
          </a:p>
          <a:p>
            <a:endParaRPr lang="en-US" sz="1600" b="0" dirty="0" smtClean="0">
              <a:latin typeface="+mj-lt"/>
            </a:endParaRPr>
          </a:p>
          <a:p>
            <a:r>
              <a:rPr lang="en-US" sz="1600" b="0" dirty="0" smtClean="0">
                <a:latin typeface="+mj-lt"/>
              </a:rPr>
              <a:t>Increasing this illumination increases background level as well, but not necessarily the dynamic range and tails start to appear in the beam image</a:t>
            </a:r>
            <a:endParaRPr lang="en-US" sz="1600" b="0" dirty="0">
              <a:latin typeface="+mj-lt"/>
            </a:endParaRPr>
          </a:p>
          <a:p>
            <a:endParaRPr lang="en-US" sz="1600" b="0" dirty="0">
              <a:latin typeface="+mj-lt"/>
            </a:endParaRPr>
          </a:p>
          <a:p>
            <a:r>
              <a:rPr lang="en-US" sz="1600" b="0" dirty="0" smtClean="0">
                <a:latin typeface="+mj-lt"/>
              </a:rPr>
              <a:t>Not fully using 12bits of the CCD!! 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1314450" y="4205093"/>
            <a:ext cx="2562225" cy="131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295" y="4299636"/>
            <a:ext cx="644089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6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z="3200" dirty="0" smtClean="0">
                <a:effectLst/>
              </a:rPr>
              <a:t>X-ray Pinhole: Absolute Precision? </a:t>
            </a:r>
            <a:endParaRPr lang="en-US" sz="32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2028" y="721085"/>
            <a:ext cx="5395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0" dirty="0" err="1" smtClean="0">
                <a:latin typeface="+mj-lt"/>
              </a:rPr>
              <a:t>This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also</a:t>
            </a:r>
            <a:r>
              <a:rPr lang="ca-ES" b="0" dirty="0" smtClean="0">
                <a:latin typeface="+mj-lt"/>
              </a:rPr>
              <a:t> is </a:t>
            </a:r>
            <a:r>
              <a:rPr lang="ca-ES" b="0" dirty="0" err="1" smtClean="0">
                <a:latin typeface="+mj-lt"/>
              </a:rPr>
              <a:t>affects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precise</a:t>
            </a:r>
            <a:r>
              <a:rPr lang="ca-ES" b="0" dirty="0" smtClean="0">
                <a:latin typeface="+mj-lt"/>
              </a:rPr>
              <a:t> Machine </a:t>
            </a:r>
            <a:r>
              <a:rPr lang="ca-ES" b="0" dirty="0" err="1" smtClean="0">
                <a:latin typeface="+mj-lt"/>
              </a:rPr>
              <a:t>Physics</a:t>
            </a:r>
            <a:r>
              <a:rPr lang="ca-ES" b="0" dirty="0" smtClean="0">
                <a:latin typeface="+mj-lt"/>
              </a:rPr>
              <a:t> experiments</a:t>
            </a:r>
            <a:endParaRPr lang="ca-ES" b="0" dirty="0" smtClean="0">
              <a:latin typeface="+mj-lt"/>
            </a:endParaRPr>
          </a:p>
        </p:txBody>
      </p:sp>
      <p:pic>
        <p:nvPicPr>
          <p:cNvPr id="3074" name="Picture 2" descr="C:\Users\uiriso\Documents\CONFERENCES\ScintillatorWorkshop_2019\2019-03\Cu032mm_ETx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4"/>
          <a:stretch/>
        </p:blipFill>
        <p:spPr bwMode="auto">
          <a:xfrm>
            <a:off x="336496" y="1821199"/>
            <a:ext cx="4111680" cy="295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1313216"/>
            <a:ext cx="3215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err="1" smtClean="0">
                <a:latin typeface="Symbol" panose="05050102010706020507" pitchFamily="18" charset="2"/>
              </a:rPr>
              <a:t>s</a:t>
            </a:r>
            <a:r>
              <a:rPr lang="en-US" b="0" u="sng" baseline="-25000" dirty="0" err="1" smtClean="0">
                <a:latin typeface="+mj-lt"/>
              </a:rPr>
              <a:t>x</a:t>
            </a:r>
            <a:r>
              <a:rPr lang="en-US" b="0" u="sng" dirty="0" smtClean="0">
                <a:latin typeface="+mj-lt"/>
              </a:rPr>
              <a:t> evolution with beam current</a:t>
            </a:r>
            <a:endParaRPr lang="en-US" b="0" u="sng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5727" y="1835510"/>
            <a:ext cx="41853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0" dirty="0" err="1" smtClean="0">
                <a:latin typeface="+mj-lt"/>
              </a:rPr>
              <a:t>Em</a:t>
            </a:r>
            <a:r>
              <a:rPr lang="ca-ES" b="0" dirty="0" err="1" smtClean="0">
                <a:latin typeface="+mj-lt"/>
              </a:rPr>
              <a:t>mittance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growth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with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current</a:t>
            </a:r>
            <a:r>
              <a:rPr lang="ca-ES" b="0" dirty="0" smtClean="0">
                <a:latin typeface="+mj-lt"/>
              </a:rPr>
              <a:t>:</a:t>
            </a:r>
          </a:p>
          <a:p>
            <a:endParaRPr lang="ca-ES" b="0" dirty="0">
              <a:latin typeface="+mj-lt"/>
            </a:endParaRPr>
          </a:p>
          <a:p>
            <a:r>
              <a:rPr lang="ca-ES" b="0" dirty="0" err="1" smtClean="0">
                <a:latin typeface="+mj-lt"/>
              </a:rPr>
              <a:t>If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acquisition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parameters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are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not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changed</a:t>
            </a:r>
            <a:r>
              <a:rPr lang="ca-ES" b="0" dirty="0" smtClean="0">
                <a:latin typeface="+mj-lt"/>
              </a:rPr>
              <a:t>, </a:t>
            </a:r>
            <a:r>
              <a:rPr lang="ca-ES" b="0" dirty="0" err="1" smtClean="0">
                <a:latin typeface="+mj-lt"/>
              </a:rPr>
              <a:t>we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have</a:t>
            </a:r>
            <a:r>
              <a:rPr lang="ca-ES" b="0" dirty="0" smtClean="0">
                <a:latin typeface="+mj-lt"/>
              </a:rPr>
              <a:t> ~10% </a:t>
            </a:r>
            <a:r>
              <a:rPr lang="ca-ES" b="0" dirty="0" err="1" smtClean="0">
                <a:latin typeface="+mj-lt"/>
              </a:rPr>
              <a:t>emittance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growth</a:t>
            </a:r>
            <a:r>
              <a:rPr lang="ca-ES" b="0" dirty="0" smtClean="0">
                <a:latin typeface="+mj-lt"/>
              </a:rPr>
              <a:t>, non-</a:t>
            </a:r>
            <a:r>
              <a:rPr lang="ca-ES" b="0" dirty="0" err="1" smtClean="0">
                <a:latin typeface="+mj-lt"/>
              </a:rPr>
              <a:t>consisten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with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expectations</a:t>
            </a:r>
            <a:endParaRPr lang="ca-ES" b="0" dirty="0" smtClean="0">
              <a:latin typeface="+mj-lt"/>
            </a:endParaRPr>
          </a:p>
          <a:p>
            <a:endParaRPr lang="ca-ES" b="0" dirty="0">
              <a:latin typeface="+mj-lt"/>
            </a:endParaRPr>
          </a:p>
          <a:p>
            <a:r>
              <a:rPr lang="ca-ES" b="0" dirty="0" err="1" smtClean="0">
                <a:latin typeface="+mj-lt"/>
              </a:rPr>
              <a:t>An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automatic</a:t>
            </a:r>
            <a:r>
              <a:rPr lang="ca-ES" b="0" dirty="0" smtClean="0">
                <a:latin typeface="+mj-lt"/>
              </a:rPr>
              <a:t> “feedback” </a:t>
            </a:r>
            <a:r>
              <a:rPr lang="ca-ES" b="0" dirty="0" err="1" smtClean="0">
                <a:latin typeface="+mj-lt"/>
              </a:rPr>
              <a:t>system</a:t>
            </a:r>
            <a:r>
              <a:rPr lang="ca-ES" b="0" dirty="0" smtClean="0">
                <a:latin typeface="+mj-lt"/>
              </a:rPr>
              <a:t> to </a:t>
            </a:r>
            <a:r>
              <a:rPr lang="ca-ES" b="0" dirty="0" err="1" smtClean="0">
                <a:latin typeface="+mj-lt"/>
              </a:rPr>
              <a:t>keep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max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illumination</a:t>
            </a:r>
            <a:r>
              <a:rPr lang="ca-ES" b="0" dirty="0" smtClean="0">
                <a:latin typeface="+mj-lt"/>
              </a:rPr>
              <a:t> constant is </a:t>
            </a:r>
            <a:r>
              <a:rPr lang="ca-ES" b="0" dirty="0" err="1" smtClean="0">
                <a:latin typeface="+mj-lt"/>
              </a:rPr>
              <a:t>being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prepared</a:t>
            </a:r>
            <a:endParaRPr lang="ca-ES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35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01675" y="468749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2200" b="0" kern="0" dirty="0" err="1" smtClean="0">
                <a:solidFill>
                  <a:schemeClr val="tx1"/>
                </a:solidFill>
                <a:effectLst/>
              </a:rPr>
              <a:t>YAG:Ce</a:t>
            </a:r>
            <a:r>
              <a:rPr lang="en-US" sz="2200" b="0" kern="0" dirty="0" smtClean="0">
                <a:solidFill>
                  <a:schemeClr val="tx1"/>
                </a:solidFill>
                <a:effectLst/>
              </a:rPr>
              <a:t> thickness – 0.1mm vs 0.2mm</a:t>
            </a:r>
            <a:endParaRPr lang="en-US" sz="2200" b="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08562" y="1043647"/>
            <a:ext cx="7103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600" b="0" dirty="0" err="1" smtClean="0">
                <a:latin typeface="+mj-lt"/>
              </a:rPr>
              <a:t>Thicker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scintillator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screens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enlarge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beam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size</a:t>
            </a:r>
            <a:r>
              <a:rPr lang="ca-ES" sz="1600" b="0" dirty="0" smtClean="0">
                <a:latin typeface="+mj-lt"/>
              </a:rPr>
              <a:t> </a:t>
            </a:r>
            <a:r>
              <a:rPr lang="ca-ES" sz="1600" b="0" dirty="0" err="1" smtClean="0">
                <a:latin typeface="+mj-lt"/>
              </a:rPr>
              <a:t>measurement</a:t>
            </a:r>
            <a:endParaRPr lang="ca-ES" sz="1600" b="0" dirty="0" smtClean="0">
              <a:latin typeface="+mj-lt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z="3000" dirty="0" smtClean="0">
                <a:effectLst/>
              </a:rPr>
              <a:t>X-ray Pinhole: comparison </a:t>
            </a:r>
            <a:r>
              <a:rPr lang="en-US" sz="3000" dirty="0" err="1" smtClean="0">
                <a:effectLst/>
              </a:rPr>
              <a:t>YAG:Ce</a:t>
            </a:r>
            <a:r>
              <a:rPr lang="en-US" sz="3000" dirty="0" smtClean="0">
                <a:effectLst/>
              </a:rPr>
              <a:t> thickness </a:t>
            </a:r>
            <a:endParaRPr lang="en-US" sz="3000" dirty="0">
              <a:effectLst/>
            </a:endParaRPr>
          </a:p>
        </p:txBody>
      </p:sp>
      <p:pic>
        <p:nvPicPr>
          <p:cNvPr id="1026" name="Picture 2" descr="C:\Users\uiriso\Documents\CONFERENCES\ScintillatorWorkshop_2019\2019-03\YAG01_YAG02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09" y="1755123"/>
            <a:ext cx="383464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Q:\Diagnostics\ubaldo\Pinhole_vs_DCCT\2019-03\YAG01_YAG02y_withET100m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2"/>
          <a:stretch/>
        </p:blipFill>
        <p:spPr bwMode="auto">
          <a:xfrm>
            <a:off x="434033" y="1723223"/>
            <a:ext cx="38546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84750" y="2033141"/>
            <a:ext cx="4074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But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can be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compensated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acquisition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parameters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(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i.e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. CCD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Exposure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 smtClean="0">
                <a:solidFill>
                  <a:srgbClr val="000000"/>
                </a:solidFill>
                <a:latin typeface="Calibri"/>
              </a:rPr>
              <a:t>Time</a:t>
            </a:r>
            <a:r>
              <a:rPr lang="ca-ES" sz="1600" b="0" dirty="0" smtClean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4984750" y="2756155"/>
            <a:ext cx="40741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1600" b="0" dirty="0">
                <a:solidFill>
                  <a:srgbClr val="000000"/>
                </a:solidFill>
                <a:latin typeface="Calibri"/>
              </a:rPr>
              <a:t>YAG </a:t>
            </a:r>
            <a:r>
              <a:rPr lang="ca-ES" sz="1600" b="0" dirty="0" smtClean="0">
                <a:solidFill>
                  <a:srgbClr val="000000"/>
                </a:solidFill>
                <a:latin typeface="Calibri"/>
              </a:rPr>
              <a:t>- 0.2mm </a:t>
            </a:r>
            <a:r>
              <a:rPr lang="ca-ES" sz="1600" b="0" dirty="0" err="1" smtClean="0">
                <a:solidFill>
                  <a:srgbClr val="000000"/>
                </a:solidFill>
                <a:latin typeface="Calibri"/>
              </a:rPr>
              <a:t>behaves</a:t>
            </a:r>
            <a:r>
              <a:rPr lang="ca-ES" sz="1600" b="0" dirty="0" smtClean="0">
                <a:solidFill>
                  <a:srgbClr val="000000"/>
                </a:solidFill>
                <a:latin typeface="Calibri"/>
              </a:rPr>
              <a:t> similar 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to </a:t>
            </a:r>
            <a:r>
              <a:rPr lang="ca-ES" sz="1600" b="0" dirty="0" smtClean="0">
                <a:solidFill>
                  <a:srgbClr val="000000"/>
                </a:solidFill>
                <a:latin typeface="Calibri"/>
              </a:rPr>
              <a:t>YAG - 0.1mm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if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smtClean="0">
                <a:solidFill>
                  <a:srgbClr val="000000"/>
                </a:solidFill>
                <a:latin typeface="Calibri"/>
              </a:rPr>
              <a:t>ET=100ms </a:t>
            </a:r>
            <a:endParaRPr lang="ca-ES" sz="1600" b="0" dirty="0">
              <a:solidFill>
                <a:srgbClr val="000000"/>
              </a:solidFill>
              <a:latin typeface="Calibri"/>
            </a:endParaRPr>
          </a:p>
          <a:p>
            <a:pPr lvl="0"/>
            <a:endParaRPr lang="ca-ES" sz="1600" b="0" dirty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ca-ES" sz="1600" b="0" dirty="0">
                <a:solidFill>
                  <a:srgbClr val="000000"/>
                </a:solidFill>
                <a:latin typeface="Calibri"/>
              </a:rPr>
              <a:t>So,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how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we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properly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compare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two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ca-ES" sz="1600" b="0" dirty="0" err="1">
                <a:solidFill>
                  <a:srgbClr val="000000"/>
                </a:solidFill>
                <a:latin typeface="Calibri"/>
              </a:rPr>
              <a:t>screens</a:t>
            </a:r>
            <a:r>
              <a:rPr lang="ca-ES" sz="1600" b="0" dirty="0">
                <a:solidFill>
                  <a:srgbClr val="000000"/>
                </a:solidFill>
                <a:latin typeface="Calibri"/>
              </a:rPr>
              <a:t>?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4125433" y="2519916"/>
            <a:ext cx="859317" cy="4359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956572" y="2966956"/>
            <a:ext cx="787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YAG 0.1mm</a:t>
            </a:r>
            <a:endParaRPr lang="en-US" sz="12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0110" y="2470743"/>
            <a:ext cx="787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YAG 0.2mm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219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Screen Monitors @ALBA</a:t>
            </a:r>
            <a:endParaRPr lang="en-US" b="0" kern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588546"/>
              </p:ext>
            </p:extLst>
          </p:nvPr>
        </p:nvGraphicFramePr>
        <p:xfrm>
          <a:off x="1564365" y="1836937"/>
          <a:ext cx="6259511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34984"/>
                <a:gridCol w="2293112"/>
                <a:gridCol w="14314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Screen</a:t>
                      </a:r>
                      <a:r>
                        <a:rPr lang="en-US" baseline="0" dirty="0" smtClean="0"/>
                        <a:t> Type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YAG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-to-Booster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YAG &amp; OTR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Booster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YAG &amp; OTR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Booster to Storage 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YAG &amp; OTR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Storage 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Pinhole (SR)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In-air X-ray Detector (SR)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Prelude / </a:t>
                      </a:r>
                      <a:r>
                        <a:rPr lang="en-US" baseline="0" dirty="0" smtClean="0"/>
                        <a:t>CRY19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05773" y="723014"/>
            <a:ext cx="6608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Up to 24 screen monitors at ALBA that use scintillator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The most used scintillator @ALBA is </a:t>
            </a:r>
            <a:r>
              <a:rPr lang="en-US" b="0" dirty="0" err="1" smtClean="0">
                <a:latin typeface="+mj-lt"/>
              </a:rPr>
              <a:t>YAG:Ce</a:t>
            </a:r>
            <a:r>
              <a:rPr lang="en-US" b="0" dirty="0" smtClean="0">
                <a:latin typeface="+mj-lt"/>
              </a:rPr>
              <a:t> (or simply, YAG)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err="1" smtClean="0">
                <a:latin typeface="+mj-lt"/>
              </a:rPr>
              <a:t>YAG:Ce</a:t>
            </a:r>
            <a:r>
              <a:rPr lang="en-US" b="0" dirty="0" smtClean="0">
                <a:latin typeface="+mj-lt"/>
              </a:rPr>
              <a:t> </a:t>
            </a:r>
            <a:r>
              <a:rPr lang="en-US" b="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0" dirty="0" smtClean="0">
                <a:latin typeface="+mj-lt"/>
              </a:rPr>
              <a:t>Yttrium </a:t>
            </a:r>
            <a:r>
              <a:rPr lang="en-US" b="0" dirty="0">
                <a:latin typeface="+mj-lt"/>
              </a:rPr>
              <a:t>A</a:t>
            </a:r>
            <a:r>
              <a:rPr lang="en-US" b="0" dirty="0" smtClean="0">
                <a:latin typeface="+mj-lt"/>
              </a:rPr>
              <a:t>luminum </a:t>
            </a:r>
            <a:r>
              <a:rPr lang="en-US" b="0" dirty="0">
                <a:latin typeface="+mj-lt"/>
              </a:rPr>
              <a:t>G</a:t>
            </a:r>
            <a:r>
              <a:rPr lang="en-US" b="0" dirty="0" smtClean="0">
                <a:latin typeface="+mj-lt"/>
              </a:rPr>
              <a:t>arnet </a:t>
            </a:r>
            <a:r>
              <a:rPr lang="en-US" b="0" dirty="0">
                <a:latin typeface="+mj-lt"/>
              </a:rPr>
              <a:t>activated by </a:t>
            </a:r>
            <a:r>
              <a:rPr lang="en-US" b="0" dirty="0" smtClean="0">
                <a:latin typeface="+mj-lt"/>
              </a:rPr>
              <a:t>Cerium</a:t>
            </a:r>
            <a:r>
              <a:rPr lang="en-US" b="0" dirty="0">
                <a:latin typeface="+mj-lt"/>
              </a:rPr>
              <a:t> </a:t>
            </a:r>
            <a:r>
              <a:rPr lang="en-US" b="0" dirty="0" smtClean="0">
                <a:latin typeface="+mj-lt"/>
              </a:rPr>
              <a:t>(</a:t>
            </a:r>
            <a:r>
              <a:rPr lang="en-US" b="0" dirty="0" err="1" smtClean="0">
                <a:latin typeface="+mj-lt"/>
              </a:rPr>
              <a:t>Crytur</a:t>
            </a:r>
            <a:r>
              <a:rPr lang="en-US" b="0" dirty="0" smtClean="0">
                <a:latin typeface="+mj-lt"/>
              </a:rPr>
              <a:t>)</a:t>
            </a:r>
            <a:endParaRPr lang="en-US" b="0" baseline="-25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99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3374" y="1010983"/>
            <a:ext cx="810185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0" dirty="0" smtClean="0">
                <a:latin typeface="+mj-lt"/>
              </a:rPr>
              <a:t>No </a:t>
            </a:r>
            <a:r>
              <a:rPr lang="ca-ES" b="0" dirty="0" err="1" smtClean="0">
                <a:latin typeface="+mj-lt"/>
              </a:rPr>
              <a:t>matter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if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we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scan</a:t>
            </a:r>
            <a:r>
              <a:rPr lang="ca-ES" b="0" dirty="0" smtClean="0">
                <a:latin typeface="+mj-lt"/>
              </a:rPr>
              <a:t> DCCT, CCD </a:t>
            </a:r>
            <a:r>
              <a:rPr lang="ca-ES" b="0" dirty="0" err="1" smtClean="0">
                <a:latin typeface="+mj-lt"/>
              </a:rPr>
              <a:t>Exposure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Time</a:t>
            </a:r>
            <a:r>
              <a:rPr lang="ca-ES" b="0" dirty="0" smtClean="0">
                <a:latin typeface="+mj-lt"/>
              </a:rPr>
              <a:t>, or Cu </a:t>
            </a:r>
            <a:r>
              <a:rPr lang="ca-ES" b="0" dirty="0" err="1" smtClean="0">
                <a:latin typeface="+mj-lt"/>
              </a:rPr>
              <a:t>filter</a:t>
            </a:r>
            <a:r>
              <a:rPr lang="ca-ES" b="0" dirty="0" smtClean="0">
                <a:latin typeface="+mj-lt"/>
              </a:rPr>
              <a:t>, </a:t>
            </a:r>
            <a:r>
              <a:rPr lang="ca-ES" b="0" dirty="0" err="1" smtClean="0">
                <a:latin typeface="+mj-lt"/>
              </a:rPr>
              <a:t>the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beam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size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lays</a:t>
            </a:r>
            <a:r>
              <a:rPr lang="ca-ES" b="0" dirty="0" smtClean="0">
                <a:latin typeface="+mj-lt"/>
              </a:rPr>
              <a:t> on a </a:t>
            </a:r>
            <a:r>
              <a:rPr lang="ca-ES" b="0" dirty="0" err="1" smtClean="0">
                <a:latin typeface="+mj-lt"/>
              </a:rPr>
              <a:t>curve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which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depends</a:t>
            </a:r>
            <a:r>
              <a:rPr lang="ca-ES" b="0" dirty="0" smtClean="0">
                <a:latin typeface="+mj-lt"/>
              </a:rPr>
              <a:t> on </a:t>
            </a:r>
            <a:r>
              <a:rPr lang="ca-ES" b="0" dirty="0" err="1" smtClean="0">
                <a:latin typeface="+mj-lt"/>
              </a:rPr>
              <a:t>the</a:t>
            </a:r>
            <a:r>
              <a:rPr lang="ca-ES" b="0" dirty="0" smtClean="0">
                <a:latin typeface="+mj-lt"/>
              </a:rPr>
              <a:t> </a:t>
            </a:r>
            <a:r>
              <a:rPr lang="ca-ES" dirty="0" err="1" smtClean="0">
                <a:latin typeface="+mj-lt"/>
              </a:rPr>
              <a:t>max</a:t>
            </a:r>
            <a:r>
              <a:rPr lang="ca-ES" dirty="0" smtClean="0">
                <a:latin typeface="+mj-lt"/>
              </a:rPr>
              <a:t> </a:t>
            </a:r>
            <a:r>
              <a:rPr lang="ca-ES" dirty="0" err="1" smtClean="0">
                <a:latin typeface="+mj-lt"/>
              </a:rPr>
              <a:t>illumination</a:t>
            </a:r>
            <a:endParaRPr lang="ca-ES" dirty="0" smtClean="0">
              <a:latin typeface="+mj-lt"/>
            </a:endParaRPr>
          </a:p>
          <a:p>
            <a:endParaRPr lang="ca-ES" b="0" dirty="0" smtClean="0">
              <a:latin typeface="+mj-lt"/>
            </a:endParaRPr>
          </a:p>
          <a:p>
            <a:r>
              <a:rPr lang="ca-ES" b="0" dirty="0" smtClean="0">
                <a:latin typeface="+mj-lt"/>
              </a:rPr>
              <a:t>In </a:t>
            </a:r>
            <a:r>
              <a:rPr lang="ca-ES" b="0" dirty="0" err="1" smtClean="0">
                <a:latin typeface="+mj-lt"/>
              </a:rPr>
              <a:t>this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situation</a:t>
            </a:r>
            <a:r>
              <a:rPr lang="ca-ES" b="0" dirty="0" smtClean="0">
                <a:latin typeface="+mj-lt"/>
              </a:rPr>
              <a:t>, </a:t>
            </a:r>
            <a:r>
              <a:rPr lang="ca-ES" b="0" dirty="0" err="1" smtClean="0">
                <a:latin typeface="+mj-lt"/>
              </a:rPr>
              <a:t>enlargement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produced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by</a:t>
            </a:r>
            <a:r>
              <a:rPr lang="ca-ES" b="0" dirty="0" smtClean="0">
                <a:latin typeface="+mj-lt"/>
              </a:rPr>
              <a:t> </a:t>
            </a:r>
            <a:r>
              <a:rPr lang="ca-ES" b="0" dirty="0" err="1" smtClean="0">
                <a:latin typeface="+mj-lt"/>
              </a:rPr>
              <a:t>screens</a:t>
            </a:r>
            <a:r>
              <a:rPr lang="ca-ES" b="0" dirty="0" smtClean="0">
                <a:latin typeface="+mj-lt"/>
              </a:rPr>
              <a:t> of 0.1 </a:t>
            </a:r>
            <a:r>
              <a:rPr lang="ca-ES" b="0" dirty="0" err="1" smtClean="0">
                <a:latin typeface="+mj-lt"/>
              </a:rPr>
              <a:t>vs</a:t>
            </a:r>
            <a:r>
              <a:rPr lang="ca-ES" b="0" dirty="0" smtClean="0">
                <a:latin typeface="+mj-lt"/>
              </a:rPr>
              <a:t> 0.2 mm is &lt;1um</a:t>
            </a:r>
            <a:r>
              <a:rPr lang="ca-ES" b="0" dirty="0">
                <a:latin typeface="+mj-lt"/>
              </a:rPr>
              <a:t> </a:t>
            </a:r>
            <a:r>
              <a:rPr lang="ca-ES" b="0" dirty="0" smtClean="0">
                <a:latin typeface="+mj-lt"/>
              </a:rPr>
              <a:t>for 30um </a:t>
            </a:r>
            <a:r>
              <a:rPr lang="ca-ES" b="0" dirty="0" err="1" smtClean="0">
                <a:latin typeface="+mj-lt"/>
              </a:rPr>
              <a:t>beams</a:t>
            </a:r>
            <a:r>
              <a:rPr lang="ca-ES" b="0" dirty="0" smtClean="0">
                <a:latin typeface="+mj-lt"/>
              </a:rPr>
              <a:t> (~3%)</a:t>
            </a:r>
          </a:p>
          <a:p>
            <a:endParaRPr lang="ca-ES" b="0" baseline="30000" dirty="0" smtClean="0">
              <a:latin typeface="+mj-lt"/>
            </a:endParaRPr>
          </a:p>
        </p:txBody>
      </p:sp>
      <p:pic>
        <p:nvPicPr>
          <p:cNvPr id="5125" name="Picture 5" descr="Q:\Diagnostics\ubaldo\Pinhole_vs_DCCT\2019-03\Afit_YAG01_YAG02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0"/>
          <a:stretch/>
        </p:blipFill>
        <p:spPr bwMode="auto">
          <a:xfrm>
            <a:off x="1006072" y="2488024"/>
            <a:ext cx="3310489" cy="210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Q:\Diagnostics\ubaldo\Pinhole_vs_DCCT\2019-03\Adiff_YAG01_YAG02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50" y="2488024"/>
            <a:ext cx="3291840" cy="210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701675" y="468749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2200" b="0" kern="0" dirty="0" err="1" smtClean="0">
                <a:solidFill>
                  <a:schemeClr val="tx1"/>
                </a:solidFill>
                <a:effectLst/>
              </a:rPr>
              <a:t>YAG:Ce</a:t>
            </a:r>
            <a:r>
              <a:rPr lang="en-US" sz="2200" b="0" kern="0" dirty="0" smtClean="0">
                <a:solidFill>
                  <a:schemeClr val="tx1"/>
                </a:solidFill>
                <a:effectLst/>
              </a:rPr>
              <a:t> thickness – 0.1mm vs 0.2mm</a:t>
            </a:r>
            <a:endParaRPr lang="en-US" sz="2200" b="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49275" y="-71438"/>
            <a:ext cx="8566150" cy="591741"/>
          </a:xfrm>
        </p:spPr>
        <p:txBody>
          <a:bodyPr/>
          <a:lstStyle/>
          <a:p>
            <a:r>
              <a:rPr lang="en-US" sz="3000" dirty="0" smtClean="0">
                <a:effectLst/>
              </a:rPr>
              <a:t>X-ray Pinhole: comparison </a:t>
            </a:r>
            <a:r>
              <a:rPr lang="en-US" sz="3000" dirty="0" err="1" smtClean="0">
                <a:effectLst/>
              </a:rPr>
              <a:t>YAG:Ce</a:t>
            </a:r>
            <a:r>
              <a:rPr lang="en-US" sz="3000" dirty="0" smtClean="0">
                <a:effectLst/>
              </a:rPr>
              <a:t> thickness </a:t>
            </a:r>
            <a:endParaRPr lang="en-US" sz="3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18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6510" y="1238542"/>
            <a:ext cx="5871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b="0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YAG – OTR systems @ </a:t>
            </a:r>
            <a:r>
              <a:rPr lang="en-US" sz="3600" b="0" dirty="0" err="1" smtClean="0">
                <a:solidFill>
                  <a:schemeClr val="bg2"/>
                </a:solidFill>
                <a:latin typeface="Calibri" panose="020F0502020204030204" pitchFamily="34" charset="0"/>
              </a:rPr>
              <a:t>Linac</a:t>
            </a:r>
            <a:endParaRPr lang="en-US" sz="3600" b="0" dirty="0" smtClean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In-Air X-ray Detectors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Pinhole Camera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Calibri" panose="020F0502020204030204" pitchFamily="34" charset="0"/>
              </a:rPr>
              <a:t> Conclusions </a:t>
            </a:r>
            <a:endParaRPr lang="en-US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78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549275" y="-71438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3000" b="0" kern="0" dirty="0" smtClean="0">
                <a:effectLst/>
              </a:rPr>
              <a:t>CONCLUSIONS</a:t>
            </a:r>
            <a:endParaRPr lang="en-US" sz="3000" b="0" kern="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475" y="520303"/>
            <a:ext cx="828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YAG &amp; OTR @</a:t>
            </a:r>
            <a:r>
              <a:rPr lang="en-US" b="0" u="sng" dirty="0" err="1" smtClean="0">
                <a:latin typeface="+mj-lt"/>
              </a:rPr>
              <a:t>Linac</a:t>
            </a:r>
            <a:r>
              <a:rPr lang="en-US" b="0" u="sng" dirty="0" smtClean="0">
                <a:latin typeface="+mj-lt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Beam size enlargement due to scintillator thickness limited emittance measurements during quadrupole scans</a:t>
            </a:r>
            <a:r>
              <a:rPr lang="en-US" b="0" dirty="0">
                <a:latin typeface="+mj-lt"/>
              </a:rPr>
              <a:t> </a:t>
            </a:r>
            <a:r>
              <a:rPr lang="en-US" b="0" dirty="0" smtClean="0">
                <a:latin typeface="+mj-lt"/>
              </a:rPr>
              <a:t>when beam size &lt; scintillator thickness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Changed from 0.5mm to 0.1mm </a:t>
            </a:r>
            <a:r>
              <a:rPr lang="en-US" b="0" dirty="0" err="1" smtClean="0">
                <a:latin typeface="+mj-lt"/>
              </a:rPr>
              <a:t>YAG:Ce</a:t>
            </a:r>
            <a:r>
              <a:rPr lang="en-US" b="0" dirty="0" smtClean="0">
                <a:latin typeface="+mj-lt"/>
              </a:rPr>
              <a:t> thickness. Now emittance measurements agree with OTR if charge smaller than ~2nC</a:t>
            </a:r>
            <a:endParaRPr lang="en-US" b="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475" y="2835831"/>
            <a:ext cx="8194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Scintillators for In-air X-ray Detectors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Tested CRY19 (1mm) and Prelude (1 and 2mm)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For the 1mm screens, photon flux by CRY19 is ~30% larger than Prelude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(Although beam size enlargement produced by this IXD is not understood) </a:t>
            </a:r>
            <a:endParaRPr lang="en-US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160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24" y="873681"/>
            <a:ext cx="84994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Scintillator for X-ray Pinhole:</a:t>
            </a:r>
          </a:p>
          <a:p>
            <a:endParaRPr lang="en-US" b="0" u="sng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When looking at um precision level, image analysis and acquisition parameters play an important role , and we find more accurate to compare pinhole images based on similar CCD illumination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For ALBA parameters, going from YAG screens of 0.1 to 0.2mm produces a beam size enlargement of &lt;1um in the vertical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solidFill>
                <a:srgbClr val="000000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Currently, a “feedback” system to keep similar CCD illumination is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being  implemented</a:t>
            </a:r>
            <a:endParaRPr lang="en-US" b="0" dirty="0"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49275" y="-71438"/>
            <a:ext cx="8566150" cy="5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sz="3000" b="0" kern="0" dirty="0" smtClean="0">
                <a:effectLst/>
              </a:rPr>
              <a:t>CONCLUSIONS</a:t>
            </a:r>
            <a:endParaRPr lang="en-US" sz="3000" b="0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092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4950" y="3000375"/>
            <a:ext cx="632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To ALBA Mechanical engineers, Operation &amp; </a:t>
            </a:r>
            <a:r>
              <a:rPr lang="en-US" b="0" dirty="0" err="1" smtClean="0">
                <a:latin typeface="+mj-lt"/>
              </a:rPr>
              <a:t>Linac</a:t>
            </a:r>
            <a:r>
              <a:rPr lang="en-US" b="0" dirty="0" smtClean="0">
                <a:latin typeface="+mj-lt"/>
              </a:rPr>
              <a:t> Groups, </a:t>
            </a:r>
            <a:r>
              <a:rPr lang="en-US" b="0" dirty="0" err="1" smtClean="0">
                <a:latin typeface="+mj-lt"/>
              </a:rPr>
              <a:t>Crytur</a:t>
            </a:r>
            <a:r>
              <a:rPr lang="en-US" b="0" dirty="0" smtClean="0">
                <a:latin typeface="+mj-lt"/>
              </a:rPr>
              <a:t> </a:t>
            </a:r>
            <a:endParaRPr lang="en-US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63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63778" y="1458097"/>
            <a:ext cx="123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0" dirty="0" smtClean="0">
                <a:latin typeface="+mj-lt"/>
              </a:rPr>
              <a:t>Extra </a:t>
            </a:r>
            <a:r>
              <a:rPr lang="ca-ES" b="0" dirty="0" err="1" smtClean="0">
                <a:latin typeface="+mj-lt"/>
              </a:rPr>
              <a:t>slides</a:t>
            </a:r>
            <a:endParaRPr lang="en-US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247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Personal\Dropbox\ALBA\Projects (Andriy)\IXD\Images and Figures\absorber_model_hor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030"/>
          <a:stretch/>
        </p:blipFill>
        <p:spPr bwMode="auto">
          <a:xfrm>
            <a:off x="6405088" y="800101"/>
            <a:ext cx="1762600" cy="122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790588" y="-95250"/>
            <a:ext cx="655320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Crotch absorbers</a:t>
            </a:r>
            <a:endParaRPr lang="en-US" b="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7303917" y="1271796"/>
            <a:ext cx="143289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Cross-section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9600" y="1085851"/>
            <a:ext cx="4752975" cy="2358775"/>
            <a:chOff x="349898" y="2237483"/>
            <a:chExt cx="5517502" cy="3145033"/>
          </a:xfrm>
        </p:grpSpPr>
        <p:pic>
          <p:nvPicPr>
            <p:cNvPr id="7" name="Picture 2" descr="D:\Personal\Dropbox\ALBA\Projects (Andriy)\IXD\Images and Figures\ixd_schematic2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9898" y="2237483"/>
              <a:ext cx="5305467" cy="3145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5181600" y="2514600"/>
              <a:ext cx="685800" cy="1295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b="0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271025" y="2219327"/>
            <a:ext cx="2524837" cy="1374953"/>
            <a:chOff x="6271022" y="2590800"/>
            <a:chExt cx="2524837" cy="1833271"/>
          </a:xfrm>
        </p:grpSpPr>
        <p:pic>
          <p:nvPicPr>
            <p:cNvPr id="10" name="Picture 3" descr="D:\Personal\Dropbox\ALBA\Projects (Andriy)\IXD\Images and Figures\absorber_model_hor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28" t="14769" r="2037" b="8390"/>
            <a:stretch/>
          </p:blipFill>
          <p:spPr bwMode="auto">
            <a:xfrm>
              <a:off x="6271022" y="2590800"/>
              <a:ext cx="2440781" cy="1250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303914" y="3456716"/>
              <a:ext cx="1264385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 smtClean="0">
                  <a:solidFill>
                    <a:prstClr val="white"/>
                  </a:solidFill>
                  <a:latin typeface="Calibri"/>
                  <a:cs typeface="+mn-cs"/>
                </a:rPr>
                <a:t>bottom jaw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05085" y="3808518"/>
              <a:ext cx="2390774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Tooth width: 6 mm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Teeth inclination angle: 8.8</a:t>
              </a:r>
              <a:r>
                <a:rPr lang="en-US" sz="1200" b="0" baseline="30000" dirty="0" smtClean="0">
                  <a:solidFill>
                    <a:prstClr val="black"/>
                  </a:solidFill>
                  <a:latin typeface="Calibri"/>
                  <a:cs typeface="+mn-cs"/>
                </a:rPr>
                <a:t>o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74900" y="3940002"/>
            <a:ext cx="336910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Ray tracing shows that radiation from previous dipole does NOT pass by the IXD, so we are looking at a single photon source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927715" y="2228851"/>
            <a:ext cx="0" cy="1303377"/>
          </a:xfrm>
          <a:prstGeom prst="line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86200" y="2397599"/>
            <a:ext cx="0" cy="1377002"/>
          </a:xfrm>
          <a:prstGeom prst="line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29230" y="3532229"/>
            <a:ext cx="2842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35 mm of Cu    </a:t>
            </a:r>
            <a:endParaRPr lang="en-US" b="0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                         2 </a:t>
            </a:r>
            <a:r>
              <a:rPr lang="en-US" b="0" dirty="0">
                <a:solidFill>
                  <a:prstClr val="black"/>
                </a:solidFill>
                <a:latin typeface="Calibri"/>
                <a:cs typeface="+mn-cs"/>
              </a:rPr>
              <a:t>mm of steel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6984" y="3536201"/>
            <a:ext cx="1127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1700 mm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to source</a:t>
            </a:r>
            <a:endParaRPr lang="en-US" b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362575" y="2697729"/>
            <a:ext cx="1042510" cy="1188471"/>
          </a:xfrm>
          <a:prstGeom prst="line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6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4" descr="C:\Users\snoop58\Desktop\Green_Paper_SR_measurements_Page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21680" y="-273780"/>
            <a:ext cx="4324947" cy="611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59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51707" y="2847018"/>
            <a:ext cx="3472793" cy="2043027"/>
            <a:chOff x="4114800" y="3384308"/>
            <a:chExt cx="4535174" cy="2857331"/>
          </a:xfrm>
        </p:grpSpPr>
        <p:pic>
          <p:nvPicPr>
            <p:cNvPr id="5" name="Picture 3" descr="D:\Personal\Dropbox\ALBA\Projects (Andriy)\IXD\Beam tests\2015-06-08-gui_ixd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3" t="23760" r="45824" b="24747"/>
            <a:stretch/>
          </p:blipFill>
          <p:spPr bwMode="auto">
            <a:xfrm>
              <a:off x="4800600" y="3384308"/>
              <a:ext cx="3849374" cy="2857331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C:\Users\anosych\Desktop\s13gp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5377639"/>
              <a:ext cx="3321177" cy="864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D:\Personal\Dropbox\ALBA\Projects (Andriy)\IXD\Beam tests\2015-06-08-gui_ixd1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06" t="78235" r="26582" b="8653"/>
            <a:stretch/>
          </p:blipFill>
          <p:spPr bwMode="auto">
            <a:xfrm>
              <a:off x="6858000" y="3492619"/>
              <a:ext cx="1666240" cy="891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4853510" y="400050"/>
            <a:ext cx="3703187" cy="2446968"/>
            <a:chOff x="4707277" y="228600"/>
            <a:chExt cx="4290490" cy="2961318"/>
          </a:xfrm>
        </p:grpSpPr>
        <p:pic>
          <p:nvPicPr>
            <p:cNvPr id="9" name="Picture 2" descr="D:\Personal\Dropbox\ALBA\Projects (Andriy)\IXD\Beam tests\2015-06-08-gui_ixd2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" t="23572" r="45376" b="27679"/>
            <a:stretch/>
          </p:blipFill>
          <p:spPr bwMode="auto">
            <a:xfrm>
              <a:off x="4959167" y="228600"/>
              <a:ext cx="4038600" cy="2817244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Users\anosych\Desktop\s02gp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7277" y="2325057"/>
              <a:ext cx="4036020" cy="8648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D:\Personal\Dropbox\ALBA\Projects (Andriy)\IXD\Beam tests\2015-06-08-gui_ixd2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44" t="78242" r="26169" b="8501"/>
            <a:stretch/>
          </p:blipFill>
          <p:spPr bwMode="auto">
            <a:xfrm>
              <a:off x="7239000" y="304800"/>
              <a:ext cx="1634407" cy="876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170803" y="343965"/>
            <a:ext cx="3540842" cy="2384003"/>
            <a:chOff x="20782" y="1816331"/>
            <a:chExt cx="4551218" cy="3211741"/>
          </a:xfrm>
        </p:grpSpPr>
        <p:grpSp>
          <p:nvGrpSpPr>
            <p:cNvPr id="13" name="Group 12"/>
            <p:cNvGrpSpPr/>
            <p:nvPr/>
          </p:nvGrpSpPr>
          <p:grpSpPr>
            <a:xfrm>
              <a:off x="20782" y="1816331"/>
              <a:ext cx="4551218" cy="3104953"/>
              <a:chOff x="-762000" y="1506976"/>
              <a:chExt cx="5159516" cy="3304106"/>
            </a:xfrm>
          </p:grpSpPr>
          <p:pic>
            <p:nvPicPr>
              <p:cNvPr id="15" name="Picture 14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23" t="30455" r="43635" b="36508"/>
              <a:stretch/>
            </p:blipFill>
            <p:spPr bwMode="auto">
              <a:xfrm>
                <a:off x="-762000" y="1506976"/>
                <a:ext cx="5159516" cy="3304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174" t="63604" r="38303" b="26897"/>
              <a:stretch/>
            </p:blipFill>
            <p:spPr bwMode="auto">
              <a:xfrm>
                <a:off x="1978747" y="1682420"/>
                <a:ext cx="1550675" cy="966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" name="Picture 4" descr="C:\Users\anosych\Desktop\Untitled-1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8625" y="3957644"/>
              <a:ext cx="3193375" cy="107042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6027836" y="981483"/>
            <a:ext cx="10108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Cry19 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1 mm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53155" y="3562202"/>
            <a:ext cx="15169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PreLude 2 mm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7716" y="1496333"/>
            <a:ext cx="125468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PreLude 1 mm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6678" y="935317"/>
            <a:ext cx="8980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200" b="1" dirty="0" err="1">
                <a:solidFill>
                  <a:srgbClr val="FFFF00"/>
                </a:solidFill>
              </a:rPr>
              <a:t>y</a:t>
            </a:r>
            <a:r>
              <a:rPr lang="en-US" sz="1200" b="1" dirty="0">
                <a:solidFill>
                  <a:srgbClr val="FFFF00"/>
                </a:solidFill>
              </a:rPr>
              <a:t> </a:t>
            </a:r>
            <a:r>
              <a:rPr lang="en-US" sz="1200" b="1" dirty="0" smtClean="0">
                <a:solidFill>
                  <a:srgbClr val="FFFF00"/>
                </a:solidFill>
              </a:rPr>
              <a:t>= 56 um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530216" y="3586236"/>
            <a:ext cx="8980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200" b="1" dirty="0" err="1">
                <a:solidFill>
                  <a:srgbClr val="FFFF00"/>
                </a:solidFill>
              </a:rPr>
              <a:t>y</a:t>
            </a:r>
            <a:r>
              <a:rPr lang="en-US" sz="1200" b="1" dirty="0">
                <a:solidFill>
                  <a:srgbClr val="FFFF00"/>
                </a:solidFill>
              </a:rPr>
              <a:t> </a:t>
            </a:r>
            <a:r>
              <a:rPr lang="en-US" sz="1200" b="1" dirty="0" smtClean="0">
                <a:solidFill>
                  <a:srgbClr val="FFFF00"/>
                </a:solidFill>
              </a:rPr>
              <a:t>= 57 um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5858491" y="1499800"/>
            <a:ext cx="8980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200" b="1" dirty="0" err="1">
                <a:solidFill>
                  <a:srgbClr val="FFFF00"/>
                </a:solidFill>
              </a:rPr>
              <a:t>y</a:t>
            </a:r>
            <a:r>
              <a:rPr lang="en-US" sz="1200" b="1" dirty="0">
                <a:solidFill>
                  <a:srgbClr val="FFFF00"/>
                </a:solidFill>
              </a:rPr>
              <a:t> </a:t>
            </a:r>
            <a:r>
              <a:rPr lang="en-US" sz="1200" b="1" dirty="0" smtClean="0">
                <a:solidFill>
                  <a:srgbClr val="FFFF00"/>
                </a:solidFill>
              </a:rPr>
              <a:t>= 71 um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4203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Pinhole Camera</a:t>
            </a:r>
            <a:endParaRPr lang="en-US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6" t="44955" r="10991" b="17638"/>
          <a:stretch/>
        </p:blipFill>
        <p:spPr bwMode="auto">
          <a:xfrm>
            <a:off x="1194361" y="2883426"/>
            <a:ext cx="6697932" cy="164962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01102" y="687913"/>
            <a:ext cx="7684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Light from an object (beam) goes through a single aperture (pinhole) and projects an inverted image of the source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Image is magnified by a factor </a:t>
            </a:r>
            <a:r>
              <a:rPr lang="en-US" dirty="0" smtClean="0">
                <a:solidFill>
                  <a:schemeClr val="accent2"/>
                </a:solidFill>
                <a:latin typeface="+mj-lt"/>
              </a:rPr>
              <a:t>L2/L1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ALBA magnification factor 2.27 (18m length system)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Use x-rays: Al-window and Cu-filter (~45keV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)</a:t>
            </a:r>
            <a:endParaRPr lang="en-US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03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FSOTR @</a:t>
            </a:r>
            <a:r>
              <a:rPr lang="en-US" b="0" kern="0" dirty="0" smtClean="0"/>
              <a:t>ALBA</a:t>
            </a:r>
            <a:endParaRPr lang="en-US" b="0" kern="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94766" y="569200"/>
            <a:ext cx="63548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altLang="en-US" b="0" dirty="0">
                <a:solidFill>
                  <a:prstClr val="black"/>
                </a:solidFill>
                <a:latin typeface="+mj-lt"/>
                <a:cs typeface="+mn-cs"/>
              </a:rPr>
              <a:t>Two screens (FS and OTR) </a:t>
            </a:r>
            <a:r>
              <a:rPr lang="en-US" altLang="en-US" b="0" dirty="0" smtClean="0">
                <a:solidFill>
                  <a:prstClr val="black"/>
                </a:solidFill>
                <a:latin typeface="+mj-lt"/>
                <a:cs typeface="+mn-cs"/>
              </a:rPr>
              <a:t>held </a:t>
            </a:r>
            <a:r>
              <a:rPr lang="en-US" altLang="en-US" b="0" dirty="0">
                <a:solidFill>
                  <a:prstClr val="black"/>
                </a:solidFill>
                <a:latin typeface="+mj-lt"/>
                <a:cs typeface="+mn-cs"/>
              </a:rPr>
              <a:t>in the same </a:t>
            </a:r>
            <a:r>
              <a:rPr lang="en-US" altLang="en-US" b="0" dirty="0" smtClean="0">
                <a:solidFill>
                  <a:prstClr val="black"/>
                </a:solidFill>
                <a:latin typeface="+mj-lt"/>
                <a:cs typeface="+mn-cs"/>
              </a:rPr>
              <a:t>support.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altLang="en-US" b="0" dirty="0" smtClean="0">
                <a:solidFill>
                  <a:prstClr val="black"/>
                </a:solidFill>
                <a:latin typeface="+mj-lt"/>
                <a:cs typeface="+mn-cs"/>
              </a:rPr>
              <a:t>Can be </a:t>
            </a:r>
            <a:r>
              <a:rPr lang="en-US" altLang="en-US" b="0" dirty="0" err="1" smtClean="0">
                <a:solidFill>
                  <a:prstClr val="black"/>
                </a:solidFill>
                <a:latin typeface="+mj-lt"/>
                <a:cs typeface="+mn-cs"/>
              </a:rPr>
              <a:t>insterted</a:t>
            </a:r>
            <a:r>
              <a:rPr lang="en-US" altLang="en-US" b="0" dirty="0" smtClean="0">
                <a:solidFill>
                  <a:prstClr val="black"/>
                </a:solidFill>
                <a:latin typeface="+mj-lt"/>
                <a:cs typeface="+mn-cs"/>
              </a:rPr>
              <a:t> with 2 positions using pneumatic piston: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0072" y="1676087"/>
            <a:ext cx="666342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u="sng" dirty="0" smtClean="0">
                <a:solidFill>
                  <a:prstClr val="black"/>
                </a:solidFill>
                <a:latin typeface="Calibri"/>
                <a:cs typeface="+mn-cs"/>
              </a:rPr>
              <a:t>YAG Screens: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0.1 - 0.5mm thick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Depending on beam charge density, light emission produced by YAG screens can saturate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Used with low charge beams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00705" y="3704372"/>
            <a:ext cx="504011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u="sng" dirty="0" smtClean="0">
                <a:solidFill>
                  <a:prstClr val="black"/>
                </a:solidFill>
                <a:latin typeface="Calibri"/>
                <a:cs typeface="+mn-cs"/>
              </a:rPr>
              <a:t>OTR - Optical Transition Radiation  </a:t>
            </a:r>
            <a:endParaRPr lang="en-US" u="sng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100nm thick (in a 0.3mm Si substrate)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Produces little light, but linear response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prstClr val="black"/>
                </a:solidFill>
                <a:latin typeface="Calibri"/>
                <a:cs typeface="+mn-cs"/>
              </a:rPr>
              <a:t>Used with high intensity beams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0" y="1642868"/>
            <a:ext cx="1040660" cy="324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Left Brace 18"/>
          <p:cNvSpPr/>
          <p:nvPr/>
        </p:nvSpPr>
        <p:spPr bwMode="auto">
          <a:xfrm>
            <a:off x="5720306" y="701747"/>
            <a:ext cx="223284" cy="680483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43590" y="718822"/>
            <a:ext cx="24135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altLang="en-US" b="0" dirty="0" smtClean="0">
                <a:latin typeface="Calibri"/>
              </a:rPr>
              <a:t>FS </a:t>
            </a:r>
            <a:r>
              <a:rPr lang="en-US" altLang="en-US" b="0" dirty="0">
                <a:latin typeface="Calibri"/>
              </a:rPr>
              <a:t>(</a:t>
            </a:r>
            <a:r>
              <a:rPr lang="en-US" altLang="en-US" b="0" dirty="0" err="1">
                <a:latin typeface="Calibri"/>
              </a:rPr>
              <a:t>YAG:Ce</a:t>
            </a:r>
            <a:r>
              <a:rPr lang="en-US" altLang="en-US" b="0" dirty="0">
                <a:latin typeface="Calibri"/>
              </a:rPr>
              <a:t>)</a:t>
            </a:r>
          </a:p>
          <a:p>
            <a:pPr lvl="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altLang="en-US" b="0" dirty="0" smtClean="0">
                <a:latin typeface="Calibri"/>
              </a:rPr>
              <a:t>OTR </a:t>
            </a:r>
            <a:r>
              <a:rPr lang="en-US" altLang="en-US" b="0" dirty="0">
                <a:latin typeface="Calibri"/>
              </a:rPr>
              <a:t>(Al-foil)</a:t>
            </a:r>
          </a:p>
        </p:txBody>
      </p:sp>
    </p:spTree>
    <p:extLst>
      <p:ext uri="{BB962C8B-B14F-4D97-AF65-F5344CB8AC3E}">
        <p14:creationId xmlns:p14="http://schemas.microsoft.com/office/powerpoint/2010/main" val="90732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Pinhole Results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9871" y="2942865"/>
            <a:ext cx="2699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Example at 0.5% </a:t>
            </a:r>
            <a:r>
              <a:rPr lang="en-US" b="0" dirty="0" err="1" smtClean="0">
                <a:latin typeface="+mj-lt"/>
              </a:rPr>
              <a:t>koupling</a:t>
            </a:r>
            <a:endParaRPr lang="en-US" b="0" dirty="0" smtClean="0">
              <a:latin typeface="+mj-lt"/>
            </a:endParaRPr>
          </a:p>
        </p:txBody>
      </p:sp>
      <p:pic>
        <p:nvPicPr>
          <p:cNvPr id="1026" name="Picture 2" descr="\\storage\Accelerators\ControlRoom\data\SR\2013\201311\20131109\15h03_pinhole_MaxKoupl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4" y="3275691"/>
            <a:ext cx="2566035" cy="180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torage\Accelerators\ControlRoom\data\SR\2013\201311\20131109\15h03_pinho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3275692"/>
            <a:ext cx="2274570" cy="180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219253" y="2942865"/>
            <a:ext cx="2629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  <a:latin typeface="Calibri"/>
              </a:rPr>
              <a:t>Minimum </a:t>
            </a:r>
            <a:r>
              <a:rPr lang="en-US" b="0" dirty="0" err="1">
                <a:solidFill>
                  <a:srgbClr val="000000"/>
                </a:solidFill>
                <a:latin typeface="Calibri"/>
              </a:rPr>
              <a:t>koupling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 = 0.1%</a:t>
            </a:r>
            <a:endParaRPr lang="en-US" dirty="0"/>
          </a:p>
        </p:txBody>
      </p:sp>
      <p:pic>
        <p:nvPicPr>
          <p:cNvPr id="1028" name="Picture 4" descr="\\storage\Accelerators\ControlRoom\data\SR\2013\201311\20131109\15h03_sy_vs_pro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510" y="578925"/>
            <a:ext cx="3989249" cy="223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5530" y="861266"/>
            <a:ext cx="2699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Example: correlation between beam lifetime  and beam size while reducing </a:t>
            </a:r>
            <a:r>
              <a:rPr lang="en-US" b="0" dirty="0" err="1" smtClean="0">
                <a:latin typeface="+mj-lt"/>
              </a:rPr>
              <a:t>koupling</a:t>
            </a:r>
            <a:r>
              <a:rPr lang="en-US" b="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421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In-air X-ray Detector Limitations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3" t="20949" r="28796" b="28694"/>
          <a:stretch/>
        </p:blipFill>
        <p:spPr bwMode="auto">
          <a:xfrm>
            <a:off x="222068" y="1433911"/>
            <a:ext cx="4075612" cy="212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27057" y="1511573"/>
                <a:ext cx="1990225" cy="3693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𝑠𝑐</m:t>
                        </m:r>
                      </m:sub>
                    </m:sSub>
                    <m:r>
                      <a:rPr lang="en-US" b="0" i="1" baseline="30000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b="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b="0" i="1" baseline="3000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en-US" b="0" dirty="0" smtClean="0">
                    <a:latin typeface="+mj-lt"/>
                  </a:rPr>
                  <a:t>  + (L</a:t>
                </a:r>
                <a:r>
                  <a:rPr lang="ca-ES" b="0" dirty="0" smtClean="0">
                    <a:latin typeface="+mj-lt"/>
                  </a:rPr>
                  <a:t>·</a:t>
                </a:r>
                <a:r>
                  <a:rPr lang="ca-ES" b="0" dirty="0" smtClean="0">
                    <a:latin typeface="Symbol" panose="05050102010706020507" pitchFamily="18" charset="2"/>
                  </a:rPr>
                  <a:t>a</a:t>
                </a:r>
                <a:r>
                  <a:rPr lang="ca-ES" b="0" dirty="0" smtClean="0">
                    <a:latin typeface="+mj-lt"/>
                  </a:rPr>
                  <a:t>)</a:t>
                </a:r>
                <a:r>
                  <a:rPr lang="ca-ES" b="0" baseline="30000" dirty="0" smtClean="0">
                    <a:latin typeface="+mj-lt"/>
                  </a:rPr>
                  <a:t>2</a:t>
                </a:r>
                <a:endParaRPr lang="en-US" b="0" baseline="300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057" y="2015431"/>
                <a:ext cx="205998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9677" b="-2419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07839" y="1944931"/>
            <a:ext cx="4361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For this first case, PSF is quite large: </a:t>
            </a:r>
          </a:p>
          <a:p>
            <a:r>
              <a:rPr lang="en-US" b="0" dirty="0" smtClean="0">
                <a:latin typeface="+mj-lt"/>
              </a:rPr>
              <a:t>E~130keV;</a:t>
            </a:r>
            <a:r>
              <a:rPr lang="en-US" b="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en-US" b="0" dirty="0" smtClean="0">
                <a:latin typeface="+mj-lt"/>
                <a:sym typeface="Wingdings" panose="05000000000000000000" pitchFamily="2" charset="2"/>
              </a:rPr>
              <a:t>=0.025mrad; L=1.7m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PSF = (L</a:t>
            </a:r>
            <a:r>
              <a:rPr lang="ca-ES" b="0" dirty="0">
                <a:solidFill>
                  <a:srgbClr val="000000"/>
                </a:solidFill>
                <a:latin typeface="Calibri"/>
              </a:rPr>
              <a:t>·</a:t>
            </a:r>
            <a:r>
              <a:rPr lang="ca-ES" b="0" dirty="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ca-ES" b="0" dirty="0" smtClean="0">
                <a:solidFill>
                  <a:srgbClr val="000000"/>
                </a:solidFill>
                <a:latin typeface="Calibri"/>
              </a:rPr>
              <a:t>) ~ 42um! </a:t>
            </a:r>
          </a:p>
          <a:p>
            <a:endParaRPr lang="ca-ES" b="0" dirty="0" smtClean="0">
              <a:solidFill>
                <a:srgbClr val="000000"/>
              </a:solidFill>
              <a:latin typeface="Calibri"/>
            </a:endParaRPr>
          </a:p>
          <a:p>
            <a:r>
              <a:rPr lang="ca-ES" b="0" dirty="0" smtClean="0">
                <a:solidFill>
                  <a:srgbClr val="000000"/>
                </a:solidFill>
                <a:latin typeface="Calibri"/>
              </a:rPr>
              <a:t>At ALBA, need to look for a closer location, and/or use still harder x-rays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9692" y="705395"/>
            <a:ext cx="7131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PSF is limited by distance between source-point to </a:t>
            </a:r>
            <a:r>
              <a:rPr lang="en-US" b="0" dirty="0" err="1" smtClean="0">
                <a:latin typeface="+mj-lt"/>
              </a:rPr>
              <a:t>iXD</a:t>
            </a:r>
            <a:r>
              <a:rPr lang="en-US" b="0" dirty="0" smtClean="0">
                <a:latin typeface="+mj-lt"/>
              </a:rPr>
              <a:t> location and photon divergence </a:t>
            </a:r>
          </a:p>
        </p:txBody>
      </p:sp>
    </p:spTree>
    <p:extLst>
      <p:ext uri="{BB962C8B-B14F-4D97-AF65-F5344CB8AC3E}">
        <p14:creationId xmlns:p14="http://schemas.microsoft.com/office/powerpoint/2010/main" val="223766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1419225"/>
            <a:ext cx="1905000" cy="219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225" y="730805"/>
            <a:ext cx="2461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Optical Layout at FSOTR </a:t>
            </a:r>
            <a:endParaRPr lang="en-US" b="0" u="sng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19663" y="1559956"/>
            <a:ext cx="485775" cy="466725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181224" y="1571625"/>
            <a:ext cx="638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+mj-lt"/>
              </a:rPr>
              <a:t>YAG</a:t>
            </a: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Optical Layouts</a:t>
            </a:r>
            <a:endParaRPr lang="en-US" b="0" kern="0" dirty="0"/>
          </a:p>
        </p:txBody>
      </p:sp>
      <p:sp>
        <p:nvSpPr>
          <p:cNvPr id="15" name="TextBox 14"/>
          <p:cNvSpPr txBox="1"/>
          <p:nvPr/>
        </p:nvSpPr>
        <p:spPr>
          <a:xfrm>
            <a:off x="111125" y="3790950"/>
            <a:ext cx="2920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YAG/OTR </a:t>
            </a:r>
            <a:r>
              <a:rPr lang="en-US" b="0" dirty="0" smtClean="0">
                <a:latin typeface="+mj-lt"/>
              </a:rPr>
              <a:t>at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Vertical</a:t>
            </a:r>
            <a:r>
              <a:rPr lang="en-US" b="0" dirty="0" smtClean="0">
                <a:latin typeface="+mj-lt"/>
              </a:rPr>
              <a:t> plane</a:t>
            </a:r>
          </a:p>
          <a:p>
            <a:r>
              <a:rPr lang="en-US" b="0" dirty="0" smtClean="0">
                <a:latin typeface="+mj-lt"/>
              </a:rPr>
              <a:t>Lens/CCD at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Horizontal </a:t>
            </a:r>
            <a:r>
              <a:rPr lang="en-US" b="0" dirty="0" smtClean="0">
                <a:latin typeface="+mj-lt"/>
              </a:rPr>
              <a:t>plane</a:t>
            </a:r>
          </a:p>
          <a:p>
            <a:r>
              <a:rPr lang="en-US" b="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0" dirty="0" smtClean="0">
                <a:latin typeface="+mj-lt"/>
              </a:rPr>
              <a:t>Both screens on focus</a:t>
            </a:r>
          </a:p>
          <a:p>
            <a:r>
              <a:rPr lang="en-US" b="0" dirty="0" smtClean="0">
                <a:latin typeface="+mj-lt"/>
              </a:rPr>
              <a:t>Tested YAGs 0.1 &amp; 0.5mm</a:t>
            </a:r>
            <a:endParaRPr lang="en-US" b="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2565" y="759380"/>
            <a:ext cx="2522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Optical Layout at Pinhole</a:t>
            </a:r>
            <a:endParaRPr lang="en-US" b="0" u="sng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1419225"/>
            <a:ext cx="1762125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190749" y="1489590"/>
            <a:ext cx="6381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+mj-lt"/>
              </a:rPr>
              <a:t>OTR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35996" y="3790950"/>
            <a:ext cx="249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>
                <a:latin typeface="+mj-lt"/>
              </a:rPr>
              <a:t>Tested </a:t>
            </a:r>
            <a:r>
              <a:rPr lang="en-US" b="0" dirty="0" err="1" smtClean="0">
                <a:latin typeface="+mj-lt"/>
              </a:rPr>
              <a:t>YAG:Ce</a:t>
            </a:r>
            <a:r>
              <a:rPr lang="en-US" b="0" dirty="0" smtClean="0">
                <a:latin typeface="+mj-lt"/>
              </a:rPr>
              <a:t> screens: 0.1 &amp; 0.2mm</a:t>
            </a:r>
            <a:endParaRPr lang="en-US" b="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77265" y="749855"/>
            <a:ext cx="168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>
                <a:latin typeface="+mj-lt"/>
              </a:rPr>
              <a:t>CCD in all cases:</a:t>
            </a:r>
            <a:endParaRPr lang="en-US" b="0" u="sng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94278" y="1447026"/>
            <a:ext cx="24865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Basler scA1300-32gm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Sony ICX445, </a:t>
            </a:r>
            <a:r>
              <a:rPr lang="en-US" b="0" dirty="0" smtClean="0">
                <a:latin typeface="+mj-lt"/>
              </a:rPr>
              <a:t>1/3”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3.75um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GigE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12bits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Remote 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C-mount</a:t>
            </a:r>
            <a:endParaRPr lang="en-US" b="0" dirty="0"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3771899"/>
            <a:ext cx="2067691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45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6510" y="1238542"/>
            <a:ext cx="48531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b="0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smtClean="0">
                <a:latin typeface="Calibri" panose="020F0502020204030204" pitchFamily="34" charset="0"/>
              </a:rPr>
              <a:t> YAG – OTR </a:t>
            </a:r>
            <a:r>
              <a:rPr lang="en-US" sz="3600" dirty="0" smtClean="0">
                <a:latin typeface="Calibri" panose="020F0502020204030204" pitchFamily="34" charset="0"/>
              </a:rPr>
              <a:t>@ </a:t>
            </a:r>
            <a:r>
              <a:rPr lang="en-US" sz="3600" dirty="0" err="1" smtClean="0">
                <a:latin typeface="Calibri" panose="020F0502020204030204" pitchFamily="34" charset="0"/>
              </a:rPr>
              <a:t>Linac</a:t>
            </a:r>
            <a:endParaRPr lang="en-US" sz="3600" dirty="0" smtClean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In-Air X-ray Detectors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Pinhole Camera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b="0" dirty="0" smtClean="0">
                <a:solidFill>
                  <a:schemeClr val="bg2"/>
                </a:solidFill>
                <a:latin typeface="Calibri" panose="020F0502020204030204" pitchFamily="34" charset="0"/>
              </a:rPr>
              <a:t> Conclusions </a:t>
            </a:r>
            <a:endParaRPr lang="en-US" sz="3600" b="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2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Comparison YAG vs OTR  @</a:t>
            </a:r>
            <a:r>
              <a:rPr lang="en-US" b="0" kern="0" dirty="0" err="1" smtClean="0"/>
              <a:t>Linac</a:t>
            </a:r>
            <a:r>
              <a:rPr lang="en-US" b="0" kern="0" dirty="0" smtClean="0"/>
              <a:t> </a:t>
            </a:r>
            <a:endParaRPr lang="en-US" b="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34335" y="121973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+mj-lt"/>
              </a:rPr>
              <a:t>PROS</a:t>
            </a:r>
            <a:r>
              <a:rPr lang="en-US" b="0" dirty="0" smtClean="0">
                <a:latin typeface="+mj-lt"/>
              </a:rPr>
              <a:t>: lots of light</a:t>
            </a:r>
            <a:r>
              <a:rPr lang="en-US" b="0" dirty="0">
                <a:latin typeface="+mj-lt"/>
              </a:rPr>
              <a:t>	</a:t>
            </a:r>
          </a:p>
        </p:txBody>
      </p:sp>
      <p:pic>
        <p:nvPicPr>
          <p:cNvPr id="6" name="Picture 1254" descr="Y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671" y="2292463"/>
            <a:ext cx="2639218" cy="194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951502" y="1219729"/>
            <a:ext cx="5739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</a:rPr>
              <a:t>CONS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: Beam 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size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increase due 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to YAG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thickness*</a:t>
            </a:r>
          </a:p>
          <a:p>
            <a:r>
              <a:rPr lang="en-US" b="0" dirty="0" smtClean="0">
                <a:solidFill>
                  <a:srgbClr val="000000"/>
                </a:solidFill>
                <a:latin typeface="Calibri"/>
              </a:rPr>
              <a:t>Significantly affected when beam size ~ YAG thickness</a:t>
            </a:r>
          </a:p>
          <a:p>
            <a:r>
              <a:rPr lang="en-US" b="0" dirty="0" smtClean="0">
                <a:solidFill>
                  <a:srgbClr val="000000"/>
                </a:solidFill>
                <a:latin typeface="Calibri"/>
              </a:rPr>
              <a:t>Larger in the YAG tilt direction (horizontal @ALBA) </a:t>
            </a:r>
          </a:p>
        </p:txBody>
      </p:sp>
      <p:pic>
        <p:nvPicPr>
          <p:cNvPr id="12" name="Picture 1244" descr="TUPB15-Fi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56" y="2054136"/>
            <a:ext cx="3480169" cy="243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12727" y="570243"/>
            <a:ext cx="2730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+mj-lt"/>
              </a:rPr>
              <a:t>YAG Pros &amp; Cons </a:t>
            </a:r>
            <a:endParaRPr lang="en-US" sz="2800" u="sng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1357" y="4650081"/>
            <a:ext cx="4801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smtClean="0">
                <a:latin typeface="+mj-lt"/>
              </a:rPr>
              <a:t>*E. </a:t>
            </a:r>
            <a:r>
              <a:rPr lang="en-US" sz="1200" b="0" i="1" dirty="0" err="1" smtClean="0">
                <a:latin typeface="+mj-lt"/>
              </a:rPr>
              <a:t>Bravin</a:t>
            </a:r>
            <a:r>
              <a:rPr lang="en-US" sz="1200" b="0" i="1" dirty="0" smtClean="0">
                <a:latin typeface="+mj-lt"/>
              </a:rPr>
              <a:t>, Transverse Profiles, CAS Diagnostics (2008)</a:t>
            </a:r>
          </a:p>
          <a:p>
            <a:r>
              <a:rPr lang="en-US" sz="1200" b="0" i="1" dirty="0" smtClean="0">
                <a:latin typeface="+mj-lt"/>
              </a:rPr>
              <a:t>**Experience with YAG and OTR screens at ALBA, U. </a:t>
            </a:r>
            <a:r>
              <a:rPr lang="en-US" sz="1200" b="0" i="1" dirty="0" err="1" smtClean="0">
                <a:latin typeface="+mj-lt"/>
              </a:rPr>
              <a:t>Iriso</a:t>
            </a:r>
            <a:r>
              <a:rPr lang="en-US" sz="1200" b="0" i="1" dirty="0" smtClean="0">
                <a:latin typeface="+mj-lt"/>
              </a:rPr>
              <a:t> et al, DIPAC 2009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202" y="2285996"/>
            <a:ext cx="2331479" cy="21091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82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Comparison YAG vs OTR  @</a:t>
            </a:r>
            <a:r>
              <a:rPr lang="en-US" b="0" kern="0" dirty="0" err="1" smtClean="0"/>
              <a:t>Linac</a:t>
            </a:r>
            <a:r>
              <a:rPr lang="en-US" b="0" kern="0" dirty="0" smtClean="0"/>
              <a:t> </a:t>
            </a:r>
            <a:endParaRPr lang="en-US" b="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34335" y="1219730"/>
            <a:ext cx="3416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+mj-lt"/>
              </a:rPr>
              <a:t>PROS</a:t>
            </a:r>
            <a:r>
              <a:rPr lang="en-US" b="0" dirty="0" smtClean="0">
                <a:latin typeface="+mj-lt"/>
              </a:rPr>
              <a:t>: linear and directional light emission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92478" y="1262040"/>
            <a:ext cx="4155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</a:rPr>
              <a:t>CONS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: low photon flux for low charge beams </a:t>
            </a:r>
            <a:r>
              <a:rPr lang="en-US" b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image analysis d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ifficult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2727" y="570243"/>
            <a:ext cx="2746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+mj-lt"/>
              </a:rPr>
              <a:t>OTR Pros &amp; Cons </a:t>
            </a:r>
            <a:endParaRPr lang="en-US" sz="2800" u="sng" dirty="0">
              <a:latin typeface="+mj-lt"/>
            </a:endParaRPr>
          </a:p>
        </p:txBody>
      </p:sp>
      <p:sp>
        <p:nvSpPr>
          <p:cNvPr id="27" name="Freeform 1220"/>
          <p:cNvSpPr>
            <a:spLocks/>
          </p:cNvSpPr>
          <p:nvPr/>
        </p:nvSpPr>
        <p:spPr bwMode="auto">
          <a:xfrm flipV="1">
            <a:off x="176910" y="3125772"/>
            <a:ext cx="1154579" cy="4272"/>
          </a:xfrm>
          <a:custGeom>
            <a:avLst/>
            <a:gdLst>
              <a:gd name="T0" fmla="*/ 0 w 693"/>
              <a:gd name="T1" fmla="*/ 0 h 2"/>
              <a:gd name="T2" fmla="*/ 693 w 693"/>
              <a:gd name="T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93" h="2">
                <a:moveTo>
                  <a:pt x="0" y="0"/>
                </a:moveTo>
                <a:lnTo>
                  <a:pt x="693" y="2"/>
                </a:lnTo>
              </a:path>
            </a:pathLst>
          </a:custGeom>
          <a:noFill/>
          <a:ln w="15875">
            <a:solidFill>
              <a:srgbClr val="FF0000"/>
            </a:solidFill>
            <a:round/>
            <a:headEnd type="none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21"/>
          <p:cNvSpPr>
            <a:spLocks/>
          </p:cNvSpPr>
          <p:nvPr/>
        </p:nvSpPr>
        <p:spPr bwMode="auto">
          <a:xfrm flipV="1">
            <a:off x="1318033" y="2695717"/>
            <a:ext cx="670140" cy="800303"/>
          </a:xfrm>
          <a:custGeom>
            <a:avLst/>
            <a:gdLst>
              <a:gd name="T0" fmla="*/ 0 w 402"/>
              <a:gd name="T1" fmla="*/ 0 h 398"/>
              <a:gd name="T2" fmla="*/ 402 w 402"/>
              <a:gd name="T3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2" h="398">
                <a:moveTo>
                  <a:pt x="0" y="0"/>
                </a:moveTo>
                <a:lnTo>
                  <a:pt x="402" y="398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9" name="Group 1222"/>
          <p:cNvGrpSpPr>
            <a:grpSpLocks/>
          </p:cNvGrpSpPr>
          <p:nvPr/>
        </p:nvGrpSpPr>
        <p:grpSpPr bwMode="auto">
          <a:xfrm>
            <a:off x="1441834" y="2141771"/>
            <a:ext cx="339107" cy="984002"/>
            <a:chOff x="1371" y="1586"/>
            <a:chExt cx="204" cy="489"/>
          </a:xfrm>
        </p:grpSpPr>
        <p:sp>
          <p:nvSpPr>
            <p:cNvPr id="41" name="AutoShape 1223"/>
            <p:cNvSpPr>
              <a:spLocks noChangeArrowheads="1"/>
            </p:cNvSpPr>
            <p:nvPr/>
          </p:nvSpPr>
          <p:spPr bwMode="auto">
            <a:xfrm flipV="1">
              <a:off x="1378" y="1599"/>
              <a:ext cx="192" cy="47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AutoShape 1224"/>
            <p:cNvSpPr>
              <a:spLocks noChangeArrowheads="1"/>
            </p:cNvSpPr>
            <p:nvPr/>
          </p:nvSpPr>
          <p:spPr bwMode="auto">
            <a:xfrm flipV="1">
              <a:off x="1371" y="1586"/>
              <a:ext cx="204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Text Box 1225"/>
          <p:cNvSpPr txBox="1">
            <a:spLocks noChangeArrowheads="1"/>
          </p:cNvSpPr>
          <p:nvPr/>
        </p:nvSpPr>
        <p:spPr bwMode="auto">
          <a:xfrm>
            <a:off x="199786" y="3061691"/>
            <a:ext cx="628425" cy="244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>
                <a:latin typeface="Arial" charset="0"/>
              </a:rPr>
              <a:t>e- beam</a:t>
            </a:r>
            <a:endParaRPr lang="en-US" altLang="en-US"/>
          </a:p>
        </p:txBody>
      </p:sp>
      <p:sp>
        <p:nvSpPr>
          <p:cNvPr id="31" name="Text Box 1226"/>
          <p:cNvSpPr txBox="1">
            <a:spLocks noChangeArrowheads="1"/>
          </p:cNvSpPr>
          <p:nvPr/>
        </p:nvSpPr>
        <p:spPr bwMode="auto">
          <a:xfrm>
            <a:off x="2367650" y="2168827"/>
            <a:ext cx="964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200" dirty="0">
                <a:latin typeface="Arial" charset="0"/>
              </a:rPr>
              <a:t>emission angle: </a:t>
            </a:r>
            <a:r>
              <a:rPr lang="en-US" altLang="en-US" sz="1200" dirty="0" smtClean="0">
                <a:latin typeface="Arial" charset="0"/>
                <a:cs typeface="Arial" charset="0"/>
              </a:rPr>
              <a:t>±1/</a:t>
            </a:r>
            <a:r>
              <a:rPr lang="en-US" altLang="en-US" sz="1200" dirty="0" smtClean="0">
                <a:latin typeface="Symbol" pitchFamily="18" charset="2"/>
                <a:cs typeface="Arial" charset="0"/>
              </a:rPr>
              <a:t>g</a:t>
            </a:r>
            <a:endParaRPr lang="en-US" altLang="en-US" dirty="0">
              <a:latin typeface="Symbol" pitchFamily="18" charset="2"/>
              <a:cs typeface="Arial" charset="0"/>
            </a:endParaRPr>
          </a:p>
        </p:txBody>
      </p:sp>
      <p:sp>
        <p:nvSpPr>
          <p:cNvPr id="32" name="Text Box 1227"/>
          <p:cNvSpPr txBox="1">
            <a:spLocks noChangeArrowheads="1"/>
          </p:cNvSpPr>
          <p:nvPr/>
        </p:nvSpPr>
        <p:spPr bwMode="auto">
          <a:xfrm>
            <a:off x="1280354" y="3433362"/>
            <a:ext cx="660721" cy="24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>
                <a:latin typeface="Arial" charset="0"/>
              </a:rPr>
              <a:t>OTR foil</a:t>
            </a:r>
            <a:endParaRPr lang="en-US" altLang="en-US"/>
          </a:p>
        </p:txBody>
      </p:sp>
      <p:grpSp>
        <p:nvGrpSpPr>
          <p:cNvPr id="35" name="Group 1230"/>
          <p:cNvGrpSpPr>
            <a:grpSpLocks/>
          </p:cNvGrpSpPr>
          <p:nvPr/>
        </p:nvGrpSpPr>
        <p:grpSpPr bwMode="auto">
          <a:xfrm rot="5400000">
            <a:off x="1816755" y="2712340"/>
            <a:ext cx="410119" cy="815472"/>
            <a:chOff x="1371" y="1586"/>
            <a:chExt cx="204" cy="489"/>
          </a:xfrm>
        </p:grpSpPr>
        <p:sp>
          <p:nvSpPr>
            <p:cNvPr id="39" name="AutoShape 1231"/>
            <p:cNvSpPr>
              <a:spLocks noChangeArrowheads="1"/>
            </p:cNvSpPr>
            <p:nvPr/>
          </p:nvSpPr>
          <p:spPr bwMode="auto">
            <a:xfrm flipV="1">
              <a:off x="1378" y="1599"/>
              <a:ext cx="192" cy="47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1232"/>
            <p:cNvSpPr>
              <a:spLocks noChangeArrowheads="1"/>
            </p:cNvSpPr>
            <p:nvPr/>
          </p:nvSpPr>
          <p:spPr bwMode="auto">
            <a:xfrm flipV="1">
              <a:off x="1371" y="1586"/>
              <a:ext cx="204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Freeform 1233"/>
          <p:cNvSpPr>
            <a:spLocks/>
          </p:cNvSpPr>
          <p:nvPr/>
        </p:nvSpPr>
        <p:spPr bwMode="auto">
          <a:xfrm>
            <a:off x="1036789" y="3121500"/>
            <a:ext cx="1883929" cy="2848"/>
          </a:xfrm>
          <a:custGeom>
            <a:avLst/>
            <a:gdLst>
              <a:gd name="T0" fmla="*/ 0 w 1131"/>
              <a:gd name="T1" fmla="*/ 1 h 1"/>
              <a:gd name="T2" fmla="*/ 1131 w 113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31" h="1">
                <a:moveTo>
                  <a:pt x="0" y="1"/>
                </a:moveTo>
                <a:lnTo>
                  <a:pt x="1131" y="0"/>
                </a:lnTo>
              </a:path>
            </a:pathLst>
          </a:custGeom>
          <a:noFill/>
          <a:ln w="15875">
            <a:solidFill>
              <a:srgbClr val="FF0000"/>
            </a:solidFill>
            <a:round/>
            <a:headEnd type="none" w="med" len="med"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4"/>
          <p:cNvSpPr>
            <a:spLocks noChangeShapeType="1"/>
          </p:cNvSpPr>
          <p:nvPr/>
        </p:nvSpPr>
        <p:spPr bwMode="auto">
          <a:xfrm flipH="1">
            <a:off x="1725769" y="2383855"/>
            <a:ext cx="718584" cy="182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235"/>
          <p:cNvSpPr>
            <a:spLocks noChangeShapeType="1"/>
          </p:cNvSpPr>
          <p:nvPr/>
        </p:nvSpPr>
        <p:spPr bwMode="auto">
          <a:xfrm flipH="1">
            <a:off x="2103900" y="2429424"/>
            <a:ext cx="340453" cy="5041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24" y="3882383"/>
            <a:ext cx="2190507" cy="58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9275" y="4625163"/>
            <a:ext cx="245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@ALBA, </a:t>
            </a:r>
            <a:r>
              <a:rPr lang="en-US" b="0" dirty="0" err="1" smtClean="0">
                <a:latin typeface="+mj-lt"/>
              </a:rPr>
              <a:t>Nph</a:t>
            </a:r>
            <a:r>
              <a:rPr lang="en-US" b="0" dirty="0" smtClean="0">
                <a:latin typeface="+mj-lt"/>
              </a:rPr>
              <a:t> ~0.02 </a:t>
            </a:r>
            <a:r>
              <a:rPr lang="en-US" b="0" dirty="0" err="1" smtClean="0">
                <a:latin typeface="+mj-lt"/>
              </a:rPr>
              <a:t>ph</a:t>
            </a:r>
            <a:r>
              <a:rPr lang="en-US" b="0" dirty="0" smtClean="0">
                <a:latin typeface="+mj-lt"/>
              </a:rPr>
              <a:t>/e</a:t>
            </a:r>
            <a:endParaRPr lang="en-US" b="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6965" y="3911182"/>
            <a:ext cx="20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+mj-lt"/>
              </a:rPr>
              <a:t>1</a:t>
            </a:r>
            <a:r>
              <a:rPr lang="en-US" b="0" dirty="0" smtClean="0">
                <a:latin typeface="+mj-lt"/>
              </a:rPr>
              <a:t>nC ; </a:t>
            </a:r>
            <a:r>
              <a:rPr lang="en-US" b="0" dirty="0" err="1" smtClean="0">
                <a:latin typeface="Symbol" panose="05050102010706020507" pitchFamily="18" charset="2"/>
              </a:rPr>
              <a:t>s</a:t>
            </a:r>
            <a:r>
              <a:rPr lang="en-US" b="0" baseline="-25000" dirty="0" err="1" smtClean="0">
                <a:latin typeface="+mj-lt"/>
              </a:rPr>
              <a:t>y</a:t>
            </a:r>
            <a:r>
              <a:rPr lang="en-US" b="0" dirty="0" smtClean="0">
                <a:latin typeface="+mj-lt"/>
              </a:rPr>
              <a:t> ~ 0.3mm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79549" y="3888071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latin typeface="+mj-lt"/>
              </a:rPr>
              <a:t>1</a:t>
            </a:r>
            <a:r>
              <a:rPr lang="en-US" b="0" dirty="0" smtClean="0">
                <a:latin typeface="+mj-lt"/>
              </a:rPr>
              <a:t>nC ; </a:t>
            </a:r>
            <a:r>
              <a:rPr lang="en-US" b="0" dirty="0" err="1" smtClean="0">
                <a:latin typeface="Symbol" panose="05050102010706020507" pitchFamily="18" charset="2"/>
              </a:rPr>
              <a:t>s</a:t>
            </a:r>
            <a:r>
              <a:rPr lang="en-US" b="0" baseline="-25000" dirty="0" err="1" smtClean="0">
                <a:latin typeface="+mj-lt"/>
              </a:rPr>
              <a:t>y</a:t>
            </a:r>
            <a:r>
              <a:rPr lang="en-US" b="0" dirty="0">
                <a:latin typeface="+mj-lt"/>
              </a:rPr>
              <a:t> </a:t>
            </a:r>
            <a:r>
              <a:rPr lang="en-US" b="0" dirty="0" smtClean="0">
                <a:latin typeface="+mj-lt"/>
              </a:rPr>
              <a:t>~ 0.1mm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302" y="1972741"/>
            <a:ext cx="4630402" cy="185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549275" y="-71438"/>
            <a:ext cx="8566150" cy="591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Comparison YAG vs OTR  @</a:t>
            </a:r>
            <a:r>
              <a:rPr lang="en-US" b="0" kern="0" dirty="0" err="1" smtClean="0"/>
              <a:t>Linac</a:t>
            </a:r>
            <a:endParaRPr lang="en-US" b="0" kern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41" y="1310656"/>
            <a:ext cx="2999739" cy="219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334125" y="1323382"/>
            <a:ext cx="2781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0" dirty="0" smtClean="0">
                <a:solidFill>
                  <a:srgbClr val="000000"/>
                </a:solidFill>
                <a:latin typeface="Calibri"/>
              </a:rPr>
              <a:t>YAG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0.5mm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thickness</a:t>
            </a:r>
          </a:p>
          <a:p>
            <a:pPr lvl="0"/>
            <a:r>
              <a:rPr lang="en-US" b="0" dirty="0" smtClean="0">
                <a:solidFill>
                  <a:srgbClr val="000000"/>
                </a:solidFill>
                <a:latin typeface="Calibri"/>
              </a:rPr>
              <a:t>Q =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2nC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lvl="0"/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en-US" b="0" dirty="0" err="1" smtClean="0">
                <a:solidFill>
                  <a:srgbClr val="000000"/>
                </a:solidFill>
                <a:latin typeface="Calibri"/>
              </a:rPr>
              <a:t>Hor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: factor ~2 larger </a:t>
            </a:r>
          </a:p>
          <a:p>
            <a:pPr lvl="0"/>
            <a:r>
              <a:rPr lang="en-US" b="0" dirty="0" err="1" smtClean="0">
                <a:solidFill>
                  <a:srgbClr val="000000"/>
                </a:solidFill>
                <a:latin typeface="Calibri"/>
              </a:rPr>
              <a:t>Ver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: “only” 50% 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  <a:p>
            <a:pPr lvl="0"/>
            <a:endParaRPr lang="en-US" b="0" dirty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en-US" b="0" dirty="0" smtClean="0">
                <a:solidFill>
                  <a:srgbClr val="000000"/>
                </a:solidFill>
                <a:latin typeface="Calibri"/>
              </a:rPr>
              <a:t>Most critical at beam waist</a:t>
            </a:r>
            <a:endParaRPr lang="en-US" b="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4" y="1358983"/>
            <a:ext cx="3035445" cy="217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114364" y="648934"/>
            <a:ext cx="3979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sng" dirty="0" smtClean="0">
                <a:solidFill>
                  <a:srgbClr val="000000"/>
                </a:solidFill>
                <a:latin typeface="Calibri"/>
              </a:rPr>
              <a:t>Results from Quadrupole Scans*</a:t>
            </a:r>
            <a:endParaRPr lang="en-US" sz="2200" u="sng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201" y="4002030"/>
            <a:ext cx="668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YAG screens @</a:t>
            </a:r>
            <a:r>
              <a:rPr lang="en-US" b="0" dirty="0" err="1" smtClean="0">
                <a:latin typeface="+mj-lt"/>
              </a:rPr>
              <a:t>Linac</a:t>
            </a:r>
            <a:r>
              <a:rPr lang="en-US" b="0" dirty="0" smtClean="0">
                <a:latin typeface="+mj-lt"/>
              </a:rPr>
              <a:t> were exchanged from 0.5mm to 0.1mm in ~2013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37414" y="16055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HOR</a:t>
            </a:r>
            <a:endParaRPr lang="en-US" u="sng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78191" y="158779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VER</a:t>
            </a:r>
            <a:endParaRPr lang="en-US" u="sng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80167" y="4848599"/>
            <a:ext cx="4753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smtClean="0">
                <a:latin typeface="+mj-lt"/>
              </a:rPr>
              <a:t>*Experience with YAG and OTR screens at ALBA, U. </a:t>
            </a:r>
            <a:r>
              <a:rPr lang="en-US" sz="1200" b="0" i="1" dirty="0" err="1" smtClean="0">
                <a:latin typeface="+mj-lt"/>
              </a:rPr>
              <a:t>Iriso</a:t>
            </a:r>
            <a:r>
              <a:rPr lang="en-US" sz="1200" b="0" i="1" dirty="0" smtClean="0">
                <a:latin typeface="+mj-lt"/>
              </a:rPr>
              <a:t> et al, DIPAC 2009</a:t>
            </a:r>
          </a:p>
        </p:txBody>
      </p:sp>
    </p:spTree>
    <p:extLst>
      <p:ext uri="{BB962C8B-B14F-4D97-AF65-F5344CB8AC3E}">
        <p14:creationId xmlns:p14="http://schemas.microsoft.com/office/powerpoint/2010/main" val="23334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b="0" dirty="0">
            <a:solidFill>
              <a:srgbClr val="000000"/>
            </a:solidFill>
            <a:latin typeface="Calibri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0" dirty="0">
            <a:latin typeface="+mj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42125</TotalTime>
  <Words>2124</Words>
  <Application>Microsoft Office PowerPoint</Application>
  <PresentationFormat>On-screen Show (16:9)</PresentationFormat>
  <Paragraphs>376</Paragraphs>
  <Slides>41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X-ray Pinhole Resolution</vt:lpstr>
      <vt:lpstr>PowerPoint Presentation</vt:lpstr>
      <vt:lpstr>PowerPoint Presentation</vt:lpstr>
      <vt:lpstr>PowerPoint Presentation</vt:lpstr>
      <vt:lpstr>X-ray Pinhole: Absolute Precision? </vt:lpstr>
      <vt:lpstr>X-ray Pinhole: Absolute Precision? </vt:lpstr>
      <vt:lpstr>X-ray Pinhole: Absolute Precision? </vt:lpstr>
      <vt:lpstr>X-ray Pinhole: comparison YAG:Ce thickness </vt:lpstr>
      <vt:lpstr>X-ray Pinhole: comparison YAG:Ce thickness </vt:lpstr>
      <vt:lpstr>PowerPoint Presentation</vt:lpstr>
      <vt:lpstr>PowerPoint Presentation</vt:lpstr>
      <vt:lpstr>PowerPoint Presentation</vt:lpstr>
      <vt:lpstr>Thanks</vt:lpstr>
      <vt:lpstr>PowerPoint Presentation</vt:lpstr>
      <vt:lpstr>PowerPoint Presentation</vt:lpstr>
      <vt:lpstr>PowerPoint Presentation</vt:lpstr>
      <vt:lpstr>PowerPoint Presentation</vt:lpstr>
      <vt:lpstr>X-Ray Pinhole Camera</vt:lpstr>
      <vt:lpstr>X-Ray Pinhole Results</vt:lpstr>
      <vt:lpstr>In-air X-ray Detector Limitations</vt:lpstr>
    </vt:vector>
  </TitlesOfParts>
  <Company>uia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ubaldo</dc:creator>
  <cp:lastModifiedBy>Ubaldo Iriso Áriz</cp:lastModifiedBy>
  <cp:revision>735</cp:revision>
  <dcterms:created xsi:type="dcterms:W3CDTF">2007-05-17T13:06:24Z</dcterms:created>
  <dcterms:modified xsi:type="dcterms:W3CDTF">2019-04-02T08:56:52Z</dcterms:modified>
</cp:coreProperties>
</file>