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256" r:id="rId2"/>
    <p:sldId id="257" r:id="rId3"/>
    <p:sldId id="267" r:id="rId4"/>
    <p:sldId id="260" r:id="rId5"/>
    <p:sldId id="258" r:id="rId6"/>
    <p:sldId id="261" r:id="rId7"/>
    <p:sldId id="266" r:id="rId8"/>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333333"/>
    <a:srgbClr val="EAEAEA"/>
    <a:srgbClr val="FDBB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91" autoAdjust="0"/>
    <p:restoredTop sz="94655" autoAdjust="0"/>
  </p:normalViewPr>
  <p:slideViewPr>
    <p:cSldViewPr snapToGrid="0" snapToObjects="1">
      <p:cViewPr varScale="1">
        <p:scale>
          <a:sx n="112" d="100"/>
          <a:sy n="112" d="100"/>
        </p:scale>
        <p:origin x="-1000"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B851660-0934-124D-A4B3-496C7F320307}" type="datetimeFigureOut">
              <a:rPr lang="de-DE" smtClean="0"/>
              <a:t>01.04.19</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3A3EDE-7EBB-0F4A-80C2-34DB9D2E2ED3}" type="slidenum">
              <a:rPr lang="de-DE" smtClean="0"/>
              <a:t>‹Nr.›</a:t>
            </a:fld>
            <a:endParaRPr lang="de-DE"/>
          </a:p>
        </p:txBody>
      </p:sp>
    </p:spTree>
    <p:extLst>
      <p:ext uri="{BB962C8B-B14F-4D97-AF65-F5344CB8AC3E}">
        <p14:creationId xmlns:p14="http://schemas.microsoft.com/office/powerpoint/2010/main" val="1028215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C828EF-C252-394A-93BF-1C478CFA0896}" type="datetimeFigureOut">
              <a:rPr lang="de-DE" smtClean="0"/>
              <a:t>01.04.19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E02386-BEE7-5D4D-B4E7-4BB579C47884}" type="slidenum">
              <a:rPr lang="de-DE" smtClean="0"/>
              <a:t>‹Nr.›</a:t>
            </a:fld>
            <a:endParaRPr lang="de-DE"/>
          </a:p>
        </p:txBody>
      </p:sp>
    </p:spTree>
    <p:extLst>
      <p:ext uri="{BB962C8B-B14F-4D97-AF65-F5344CB8AC3E}">
        <p14:creationId xmlns:p14="http://schemas.microsoft.com/office/powerpoint/2010/main" val="33290198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6" name="Grafik 5">
            <a:extLst>
              <a:ext uri="{FF2B5EF4-FFF2-40B4-BE49-F238E27FC236}">
                <a16:creationId xmlns="" xmlns:a16="http://schemas.microsoft.com/office/drawing/2014/main" id="{CBAD649B-0CA5-5745-AC6A-2463BE00EB29}"/>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546754" y="1212688"/>
            <a:ext cx="8427665" cy="5357794"/>
          </a:xfrm>
          <a:prstGeom prst="rect">
            <a:avLst/>
          </a:prstGeom>
        </p:spPr>
      </p:pic>
      <p:sp>
        <p:nvSpPr>
          <p:cNvPr id="2" name="Titel 1"/>
          <p:cNvSpPr>
            <a:spLocks noGrp="1"/>
          </p:cNvSpPr>
          <p:nvPr>
            <p:ph type="ctrTitle"/>
          </p:nvPr>
        </p:nvSpPr>
        <p:spPr>
          <a:xfrm>
            <a:off x="1251563" y="3650764"/>
            <a:ext cx="6607516" cy="779866"/>
          </a:xfrm>
        </p:spPr>
        <p:txBody>
          <a:bodyPr anchor="b" anchorCtr="0">
            <a:noAutofit/>
          </a:bodyPr>
          <a:lstStyle>
            <a:lvl1pPr algn="ctr">
              <a:defRPr sz="3600">
                <a:solidFill>
                  <a:srgbClr val="666666"/>
                </a:solidFill>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1371600" y="4430630"/>
            <a:ext cx="6400800" cy="584660"/>
          </a:xfrm>
        </p:spPr>
        <p:txBody>
          <a:bodyPr>
            <a:normAutofit/>
          </a:bodyPr>
          <a:lstStyle>
            <a:lvl1pPr marL="0" indent="0" algn="ctr">
              <a:buNone/>
              <a:defRPr sz="2000">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13" name="Rechteck 12"/>
          <p:cNvSpPr/>
          <p:nvPr userDrawn="1"/>
        </p:nvSpPr>
        <p:spPr>
          <a:xfrm>
            <a:off x="404091" y="6650182"/>
            <a:ext cx="3371273" cy="207818"/>
          </a:xfrm>
          <a:prstGeom prst="rect">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7" name="Grafik 6">
            <a:extLst>
              <a:ext uri="{FF2B5EF4-FFF2-40B4-BE49-F238E27FC236}">
                <a16:creationId xmlns="" xmlns:a16="http://schemas.microsoft.com/office/drawing/2014/main" id="{FB0465B3-9D2D-F940-84D2-9F27B35B514D}"/>
              </a:ext>
            </a:extLst>
          </p:cNvPr>
          <p:cNvPicPr>
            <a:picLocks noChangeAspect="1"/>
          </p:cNvPicPr>
          <p:nvPr userDrawn="1"/>
        </p:nvPicPr>
        <p:blipFill>
          <a:blip r:embed="rId3"/>
          <a:stretch>
            <a:fillRect/>
          </a:stretch>
        </p:blipFill>
        <p:spPr>
          <a:xfrm>
            <a:off x="3853898" y="2762257"/>
            <a:ext cx="718102" cy="667327"/>
          </a:xfrm>
          <a:prstGeom prst="rect">
            <a:avLst/>
          </a:prstGeom>
        </p:spPr>
      </p:pic>
    </p:spTree>
    <p:extLst>
      <p:ext uri="{BB962C8B-B14F-4D97-AF65-F5344CB8AC3E}">
        <p14:creationId xmlns:p14="http://schemas.microsoft.com/office/powerpoint/2010/main" val="2409936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22565" y="271335"/>
            <a:ext cx="5584535" cy="787557"/>
          </a:xfrm>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p:txBody>
      </p:sp>
      <p:sp>
        <p:nvSpPr>
          <p:cNvPr id="6" name="Foliennummernplatzhalter 5"/>
          <p:cNvSpPr>
            <a:spLocks noGrp="1"/>
          </p:cNvSpPr>
          <p:nvPr>
            <p:ph type="sldNum" sz="quarter" idx="12"/>
          </p:nvPr>
        </p:nvSpPr>
        <p:spPr/>
        <p:txBody>
          <a:bodyPr/>
          <a:lstStyle/>
          <a:p>
            <a:fld id="{125CBDDA-5CCF-8748-8988-9DC6C8981774}" type="slidenum">
              <a:rPr lang="de-DE" smtClean="0"/>
              <a:t>‹Nr.›</a:t>
            </a:fld>
            <a:endParaRPr lang="de-DE"/>
          </a:p>
        </p:txBody>
      </p:sp>
      <p:sp>
        <p:nvSpPr>
          <p:cNvPr id="5" name="Datumsplatzhalter 4"/>
          <p:cNvSpPr>
            <a:spLocks noGrp="1"/>
          </p:cNvSpPr>
          <p:nvPr>
            <p:ph type="dt" sz="half" idx="2"/>
          </p:nvPr>
        </p:nvSpPr>
        <p:spPr>
          <a:xfrm>
            <a:off x="7123544" y="6552643"/>
            <a:ext cx="825285" cy="365125"/>
          </a:xfrm>
          <a:prstGeom prst="rect">
            <a:avLst/>
          </a:prstGeom>
        </p:spPr>
        <p:txBody>
          <a:bodyPr vert="horz" lIns="91440" tIns="45720" rIns="91440" bIns="45720" rtlCol="0" anchor="ctr"/>
          <a:lstStyle>
            <a:lvl1pPr algn="r">
              <a:defRPr sz="1000">
                <a:solidFill>
                  <a:schemeClr val="tx1"/>
                </a:solidFill>
              </a:defRPr>
            </a:lvl1pPr>
          </a:lstStyle>
          <a:p>
            <a:r>
              <a:rPr lang="de-DE"/>
              <a:t>31.03.14</a:t>
            </a:r>
            <a:endParaRPr lang="de-DE" dirty="0"/>
          </a:p>
        </p:txBody>
      </p:sp>
      <p:sp>
        <p:nvSpPr>
          <p:cNvPr id="8" name="Fußzeilenplatzhalter 7"/>
          <p:cNvSpPr>
            <a:spLocks noGrp="1"/>
          </p:cNvSpPr>
          <p:nvPr>
            <p:ph type="ftr" sz="quarter" idx="3"/>
          </p:nvPr>
        </p:nvSpPr>
        <p:spPr>
          <a:xfrm>
            <a:off x="3962400" y="6560611"/>
            <a:ext cx="3136599" cy="357157"/>
          </a:xfrm>
          <a:prstGeom prst="rect">
            <a:avLst/>
          </a:prstGeom>
        </p:spPr>
        <p:txBody>
          <a:bodyPr vert="horz" lIns="91440" tIns="45720" rIns="91440" bIns="45720" rtlCol="0" anchor="ctr"/>
          <a:lstStyle>
            <a:lvl1pPr algn="ctr">
              <a:defRPr sz="1000">
                <a:solidFill>
                  <a:srgbClr val="333333"/>
                </a:solidFill>
              </a:defRPr>
            </a:lvl1pPr>
          </a:lstStyle>
          <a:p>
            <a:pPr algn="l"/>
            <a:r>
              <a:rPr lang="de-DE"/>
              <a:t>Name/Vortragstitel</a:t>
            </a:r>
            <a:endParaRPr lang="de-DE" dirty="0"/>
          </a:p>
        </p:txBody>
      </p:sp>
    </p:spTree>
    <p:extLst>
      <p:ext uri="{BB962C8B-B14F-4D97-AF65-F5344CB8AC3E}">
        <p14:creationId xmlns:p14="http://schemas.microsoft.com/office/powerpoint/2010/main" val="947664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smtClean="0"/>
              <a:t>Formatvorlagen des Textmasters bearbeiten</a:t>
            </a:r>
          </a:p>
        </p:txBody>
      </p:sp>
      <p:sp>
        <p:nvSpPr>
          <p:cNvPr id="4" name="Inhaltsplatzhalter 3"/>
          <p:cNvSpPr>
            <a:spLocks noGrp="1"/>
          </p:cNvSpPr>
          <p:nvPr>
            <p:ph sz="half" idx="2"/>
          </p:nvPr>
        </p:nvSpPr>
        <p:spPr>
          <a:xfrm>
            <a:off x="4648200" y="160020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smtClean="0"/>
              <a:t>Formatvorlagen des Textmasters bearbeiten</a:t>
            </a:r>
          </a:p>
        </p:txBody>
      </p:sp>
      <p:sp>
        <p:nvSpPr>
          <p:cNvPr id="7" name="Foliennummernplatzhalter 6"/>
          <p:cNvSpPr>
            <a:spLocks noGrp="1"/>
          </p:cNvSpPr>
          <p:nvPr>
            <p:ph type="sldNum" sz="quarter" idx="12"/>
          </p:nvPr>
        </p:nvSpPr>
        <p:spPr/>
        <p:txBody>
          <a:bodyPr/>
          <a:lstStyle/>
          <a:p>
            <a:fld id="{125CBDDA-5CCF-8748-8988-9DC6C8981774}" type="slidenum">
              <a:rPr lang="de-DE" smtClean="0"/>
              <a:t>‹Nr.›</a:t>
            </a:fld>
            <a:endParaRPr lang="de-DE"/>
          </a:p>
        </p:txBody>
      </p:sp>
      <p:sp>
        <p:nvSpPr>
          <p:cNvPr id="6" name="Datumsplatzhalter 4"/>
          <p:cNvSpPr>
            <a:spLocks noGrp="1"/>
          </p:cNvSpPr>
          <p:nvPr>
            <p:ph type="dt" sz="half" idx="13"/>
          </p:nvPr>
        </p:nvSpPr>
        <p:spPr>
          <a:xfrm>
            <a:off x="7098998" y="6552643"/>
            <a:ext cx="849831" cy="365125"/>
          </a:xfrm>
          <a:prstGeom prst="rect">
            <a:avLst/>
          </a:prstGeom>
        </p:spPr>
        <p:txBody>
          <a:bodyPr vert="horz" lIns="91440" tIns="45720" rIns="91440" bIns="45720" rtlCol="0" anchor="ctr"/>
          <a:lstStyle>
            <a:lvl1pPr algn="r">
              <a:defRPr sz="1000">
                <a:solidFill>
                  <a:schemeClr val="tx1"/>
                </a:solidFill>
              </a:defRPr>
            </a:lvl1pPr>
          </a:lstStyle>
          <a:p>
            <a:r>
              <a:rPr lang="de-DE"/>
              <a:t>31.03.14</a:t>
            </a:r>
            <a:endParaRPr lang="de-DE" dirty="0"/>
          </a:p>
        </p:txBody>
      </p:sp>
      <p:sp>
        <p:nvSpPr>
          <p:cNvPr id="9" name="Fußzeilenplatzhalter 7"/>
          <p:cNvSpPr>
            <a:spLocks noGrp="1"/>
          </p:cNvSpPr>
          <p:nvPr>
            <p:ph type="ftr" sz="quarter" idx="3"/>
          </p:nvPr>
        </p:nvSpPr>
        <p:spPr>
          <a:xfrm>
            <a:off x="3962400" y="6560611"/>
            <a:ext cx="3136599" cy="357157"/>
          </a:xfrm>
          <a:prstGeom prst="rect">
            <a:avLst/>
          </a:prstGeom>
        </p:spPr>
        <p:txBody>
          <a:bodyPr vert="horz" lIns="91440" tIns="45720" rIns="91440" bIns="45720" rtlCol="0" anchor="ctr"/>
          <a:lstStyle>
            <a:lvl1pPr algn="ctr">
              <a:defRPr sz="1000">
                <a:solidFill>
                  <a:srgbClr val="333333"/>
                </a:solidFill>
              </a:defRPr>
            </a:lvl1pPr>
          </a:lstStyle>
          <a:p>
            <a:pPr algn="l"/>
            <a:r>
              <a:rPr lang="de-DE"/>
              <a:t>Name/Vortragstitel</a:t>
            </a:r>
            <a:endParaRPr lang="de-DE" dirty="0"/>
          </a:p>
        </p:txBody>
      </p:sp>
    </p:spTree>
    <p:extLst>
      <p:ext uri="{BB962C8B-B14F-4D97-AF65-F5344CB8AC3E}">
        <p14:creationId xmlns:p14="http://schemas.microsoft.com/office/powerpoint/2010/main" val="2866025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Foliennummernplatzhalter 4"/>
          <p:cNvSpPr>
            <a:spLocks noGrp="1"/>
          </p:cNvSpPr>
          <p:nvPr>
            <p:ph type="sldNum" sz="quarter" idx="12"/>
          </p:nvPr>
        </p:nvSpPr>
        <p:spPr/>
        <p:txBody>
          <a:bodyPr/>
          <a:lstStyle/>
          <a:p>
            <a:fld id="{125CBDDA-5CCF-8748-8988-9DC6C8981774}" type="slidenum">
              <a:rPr lang="de-DE" smtClean="0"/>
              <a:t>‹Nr.›</a:t>
            </a:fld>
            <a:endParaRPr lang="de-DE"/>
          </a:p>
        </p:txBody>
      </p:sp>
      <p:sp>
        <p:nvSpPr>
          <p:cNvPr id="4" name="Datumsplatzhalter 4"/>
          <p:cNvSpPr>
            <a:spLocks noGrp="1"/>
          </p:cNvSpPr>
          <p:nvPr>
            <p:ph type="dt" sz="half" idx="2"/>
          </p:nvPr>
        </p:nvSpPr>
        <p:spPr>
          <a:xfrm>
            <a:off x="7098998" y="6552643"/>
            <a:ext cx="849831" cy="365125"/>
          </a:xfrm>
          <a:prstGeom prst="rect">
            <a:avLst/>
          </a:prstGeom>
        </p:spPr>
        <p:txBody>
          <a:bodyPr vert="horz" lIns="91440" tIns="45720" rIns="91440" bIns="45720" rtlCol="0" anchor="ctr"/>
          <a:lstStyle>
            <a:lvl1pPr algn="r">
              <a:defRPr sz="1000">
                <a:solidFill>
                  <a:schemeClr val="tx1"/>
                </a:solidFill>
              </a:defRPr>
            </a:lvl1pPr>
          </a:lstStyle>
          <a:p>
            <a:r>
              <a:rPr lang="de-DE"/>
              <a:t>31.03.14</a:t>
            </a:r>
            <a:endParaRPr lang="de-DE" dirty="0"/>
          </a:p>
        </p:txBody>
      </p:sp>
      <p:sp>
        <p:nvSpPr>
          <p:cNvPr id="7" name="Fußzeilenplatzhalter 7"/>
          <p:cNvSpPr>
            <a:spLocks noGrp="1"/>
          </p:cNvSpPr>
          <p:nvPr>
            <p:ph type="ftr" sz="quarter" idx="3"/>
          </p:nvPr>
        </p:nvSpPr>
        <p:spPr>
          <a:xfrm>
            <a:off x="3962400" y="6560611"/>
            <a:ext cx="3136599" cy="357157"/>
          </a:xfrm>
          <a:prstGeom prst="rect">
            <a:avLst/>
          </a:prstGeom>
        </p:spPr>
        <p:txBody>
          <a:bodyPr vert="horz" lIns="91440" tIns="45720" rIns="91440" bIns="45720" rtlCol="0" anchor="ctr"/>
          <a:lstStyle>
            <a:lvl1pPr algn="ctr">
              <a:defRPr sz="1000">
                <a:solidFill>
                  <a:srgbClr val="333333"/>
                </a:solidFill>
              </a:defRPr>
            </a:lvl1pPr>
          </a:lstStyle>
          <a:p>
            <a:pPr algn="l"/>
            <a:r>
              <a:rPr lang="de-DE"/>
              <a:t>Name/Vortragstitel</a:t>
            </a:r>
            <a:endParaRPr lang="de-DE" dirty="0"/>
          </a:p>
        </p:txBody>
      </p:sp>
    </p:spTree>
    <p:extLst>
      <p:ext uri="{BB962C8B-B14F-4D97-AF65-F5344CB8AC3E}">
        <p14:creationId xmlns:p14="http://schemas.microsoft.com/office/powerpoint/2010/main" val="38897924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png"/><Relationship Id="rId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hteck 9"/>
          <p:cNvSpPr/>
          <p:nvPr/>
        </p:nvSpPr>
        <p:spPr>
          <a:xfrm>
            <a:off x="0" y="6612411"/>
            <a:ext cx="9144000" cy="255600"/>
          </a:xfrm>
          <a:prstGeom prst="rect">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3" name="Textplatzhalter 2"/>
          <p:cNvSpPr>
            <a:spLocks noGrp="1"/>
          </p:cNvSpPr>
          <p:nvPr>
            <p:ph type="body" idx="1"/>
          </p:nvPr>
        </p:nvSpPr>
        <p:spPr>
          <a:xfrm>
            <a:off x="422565" y="1450685"/>
            <a:ext cx="8211834" cy="4903585"/>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p:cNvSpPr>
            <a:spLocks noGrp="1"/>
          </p:cNvSpPr>
          <p:nvPr>
            <p:ph type="sldNum" sz="quarter" idx="4"/>
          </p:nvPr>
        </p:nvSpPr>
        <p:spPr>
          <a:xfrm>
            <a:off x="7964992" y="6552643"/>
            <a:ext cx="744898" cy="365125"/>
          </a:xfrm>
          <a:prstGeom prst="rect">
            <a:avLst/>
          </a:prstGeom>
        </p:spPr>
        <p:txBody>
          <a:bodyPr vert="horz" lIns="91440" tIns="45720" rIns="91440" bIns="45720" rtlCol="0" anchor="ctr"/>
          <a:lstStyle>
            <a:lvl1pPr algn="r">
              <a:defRPr sz="1000">
                <a:solidFill>
                  <a:srgbClr val="333333"/>
                </a:solidFill>
                <a:latin typeface="Arial"/>
                <a:cs typeface="Arial"/>
              </a:defRPr>
            </a:lvl1pPr>
          </a:lstStyle>
          <a:p>
            <a:fld id="{125CBDDA-5CCF-8748-8988-9DC6C8981774}" type="slidenum">
              <a:rPr lang="de-DE" smtClean="0"/>
              <a:pPr/>
              <a:t>‹Nr.›</a:t>
            </a:fld>
            <a:endParaRPr lang="de-DE" dirty="0"/>
          </a:p>
        </p:txBody>
      </p:sp>
      <p:pic>
        <p:nvPicPr>
          <p:cNvPr id="7" name="Bild 6" descr="GSI_Logo_rgb.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18399" y="583587"/>
            <a:ext cx="1129081" cy="376361"/>
          </a:xfrm>
          <a:prstGeom prst="rect">
            <a:avLst/>
          </a:prstGeom>
        </p:spPr>
      </p:pic>
      <p:cxnSp>
        <p:nvCxnSpPr>
          <p:cNvPr id="9" name="Gerade Verbindung 8"/>
          <p:cNvCxnSpPr/>
          <p:nvPr/>
        </p:nvCxnSpPr>
        <p:spPr>
          <a:xfrm>
            <a:off x="0" y="1068273"/>
            <a:ext cx="9144000" cy="0"/>
          </a:xfrm>
          <a:prstGeom prst="line">
            <a:avLst/>
          </a:prstGeom>
          <a:ln w="254000">
            <a:solidFill>
              <a:srgbClr val="EAEAEA"/>
            </a:solidFill>
          </a:ln>
          <a:effectLst/>
        </p:spPr>
        <p:style>
          <a:lnRef idx="2">
            <a:schemeClr val="accent1"/>
          </a:lnRef>
          <a:fillRef idx="0">
            <a:schemeClr val="accent1"/>
          </a:fillRef>
          <a:effectRef idx="1">
            <a:schemeClr val="accent1"/>
          </a:effectRef>
          <a:fontRef idx="minor">
            <a:schemeClr val="tx1"/>
          </a:fontRef>
        </p:style>
      </p:cxnSp>
      <p:sp>
        <p:nvSpPr>
          <p:cNvPr id="11" name="Textfeld 10"/>
          <p:cNvSpPr txBox="1"/>
          <p:nvPr/>
        </p:nvSpPr>
        <p:spPr>
          <a:xfrm>
            <a:off x="435267" y="6616075"/>
            <a:ext cx="3527133" cy="246221"/>
          </a:xfrm>
          <a:prstGeom prst="rect">
            <a:avLst/>
          </a:prstGeom>
          <a:noFill/>
        </p:spPr>
        <p:txBody>
          <a:bodyPr wrap="square" rtlCol="0" anchor="ctr">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000" dirty="0">
                <a:solidFill>
                  <a:srgbClr val="333333"/>
                </a:solidFill>
                <a:latin typeface="Arial"/>
                <a:cs typeface="Arial"/>
              </a:rPr>
              <a:t>GSI Helmholtzzentrum für Schwerionenforschung GmbH</a:t>
            </a:r>
          </a:p>
        </p:txBody>
      </p:sp>
      <p:sp>
        <p:nvSpPr>
          <p:cNvPr id="2" name="Titelplatzhalter 1"/>
          <p:cNvSpPr>
            <a:spLocks noGrp="1"/>
          </p:cNvSpPr>
          <p:nvPr>
            <p:ph type="title"/>
          </p:nvPr>
        </p:nvSpPr>
        <p:spPr>
          <a:xfrm>
            <a:off x="422565" y="270000"/>
            <a:ext cx="5584535" cy="787557"/>
          </a:xfrm>
          <a:prstGeom prst="rect">
            <a:avLst/>
          </a:prstGeom>
        </p:spPr>
        <p:txBody>
          <a:bodyPr vert="horz" lIns="91440" tIns="45720" rIns="91440" bIns="45720" rtlCol="0" anchor="b" anchorCtr="0">
            <a:normAutofit/>
          </a:bodyPr>
          <a:lstStyle/>
          <a:p>
            <a:r>
              <a:rPr lang="de-DE" dirty="0"/>
              <a:t>Mastertitelformat bearbeiten</a:t>
            </a:r>
          </a:p>
        </p:txBody>
      </p:sp>
      <p:sp>
        <p:nvSpPr>
          <p:cNvPr id="4" name="Rechteck 3"/>
          <p:cNvSpPr>
            <a:spLocks/>
          </p:cNvSpPr>
          <p:nvPr/>
        </p:nvSpPr>
        <p:spPr>
          <a:xfrm>
            <a:off x="-1" y="939485"/>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Rechteck 11"/>
          <p:cNvSpPr>
            <a:spLocks/>
          </p:cNvSpPr>
          <p:nvPr/>
        </p:nvSpPr>
        <p:spPr>
          <a:xfrm>
            <a:off x="-1" y="6609871"/>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5" name="Datumsplatzhalter 4"/>
          <p:cNvSpPr>
            <a:spLocks noGrp="1"/>
          </p:cNvSpPr>
          <p:nvPr>
            <p:ph type="dt" sz="half" idx="2"/>
          </p:nvPr>
        </p:nvSpPr>
        <p:spPr>
          <a:xfrm>
            <a:off x="7100456" y="6552643"/>
            <a:ext cx="848374" cy="365125"/>
          </a:xfrm>
          <a:prstGeom prst="rect">
            <a:avLst/>
          </a:prstGeom>
        </p:spPr>
        <p:txBody>
          <a:bodyPr vert="horz" lIns="91440" tIns="45720" rIns="91440" bIns="45720" rtlCol="0" anchor="ctr"/>
          <a:lstStyle>
            <a:lvl1pPr algn="r">
              <a:defRPr sz="1000">
                <a:solidFill>
                  <a:srgbClr val="333333"/>
                </a:solidFill>
              </a:defRPr>
            </a:lvl1pPr>
          </a:lstStyle>
          <a:p>
            <a:r>
              <a:rPr lang="de-DE"/>
              <a:t>31.03.14</a:t>
            </a:r>
            <a:endParaRPr lang="de-DE" dirty="0"/>
          </a:p>
        </p:txBody>
      </p:sp>
      <p:sp>
        <p:nvSpPr>
          <p:cNvPr id="8" name="Fußzeilenplatzhalter 7"/>
          <p:cNvSpPr>
            <a:spLocks noGrp="1"/>
          </p:cNvSpPr>
          <p:nvPr>
            <p:ph type="ftr" sz="quarter" idx="3"/>
          </p:nvPr>
        </p:nvSpPr>
        <p:spPr>
          <a:xfrm>
            <a:off x="3962400" y="6560611"/>
            <a:ext cx="3136599" cy="357157"/>
          </a:xfrm>
          <a:prstGeom prst="rect">
            <a:avLst/>
          </a:prstGeom>
        </p:spPr>
        <p:txBody>
          <a:bodyPr vert="horz" lIns="91440" tIns="45720" rIns="91440" bIns="45720" rtlCol="0" anchor="ctr"/>
          <a:lstStyle>
            <a:lvl1pPr algn="ctr">
              <a:defRPr sz="1000">
                <a:solidFill>
                  <a:srgbClr val="333333"/>
                </a:solidFill>
              </a:defRPr>
            </a:lvl1pPr>
          </a:lstStyle>
          <a:p>
            <a:pPr algn="l"/>
            <a:r>
              <a:rPr lang="de-DE"/>
              <a:t>Name/Vortragstitel</a:t>
            </a:r>
            <a:endParaRPr lang="de-DE" dirty="0"/>
          </a:p>
        </p:txBody>
      </p:sp>
      <p:pic>
        <p:nvPicPr>
          <p:cNvPr id="13" name="Grafik 12">
            <a:extLst>
              <a:ext uri="{FF2B5EF4-FFF2-40B4-BE49-F238E27FC236}">
                <a16:creationId xmlns="" xmlns:a16="http://schemas.microsoft.com/office/drawing/2014/main" id="{15975AE6-DA49-EE46-ACCC-D249CC8762C1}"/>
              </a:ext>
            </a:extLst>
          </p:cNvPr>
          <p:cNvPicPr>
            <a:picLocks noChangeAspect="1"/>
          </p:cNvPicPr>
          <p:nvPr userDrawn="1"/>
        </p:nvPicPr>
        <p:blipFill>
          <a:blip r:embed="rId7"/>
          <a:stretch>
            <a:fillRect/>
          </a:stretch>
        </p:blipFill>
        <p:spPr>
          <a:xfrm>
            <a:off x="7959569" y="5714999"/>
            <a:ext cx="687909" cy="639269"/>
          </a:xfrm>
          <a:prstGeom prst="rect">
            <a:avLst/>
          </a:prstGeom>
        </p:spPr>
      </p:pic>
    </p:spTree>
    <p:extLst>
      <p:ext uri="{BB962C8B-B14F-4D97-AF65-F5344CB8AC3E}">
        <p14:creationId xmlns:p14="http://schemas.microsoft.com/office/powerpoint/2010/main" val="2901886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hf sldNum="0" hdr="0" ftr="0" dt="0"/>
  <p:txStyles>
    <p:titleStyle>
      <a:lvl1pPr algn="l" defTabSz="457200" rtl="0" eaLnBrk="1" latinLnBrk="0" hangingPunct="1">
        <a:spcBef>
          <a:spcPct val="0"/>
        </a:spcBef>
        <a:buNone/>
        <a:defRPr sz="2400" b="1" kern="1200">
          <a:solidFill>
            <a:srgbClr val="333333"/>
          </a:solidFill>
          <a:latin typeface="Arial"/>
          <a:ea typeface="+mj-ea"/>
          <a:cs typeface="Arial"/>
        </a:defRPr>
      </a:lvl1pPr>
    </p:titleStyle>
    <p:body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n.wikipedia.org/wiki/Wikipedia:Manual_of_Style/Dates_and_numbers%23Chronological_item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xml.rels><?xml version="1.0" encoding="UTF-8" standalone="yes"?>
<Relationships xmlns="http://schemas.openxmlformats.org/package/2006/relationships"><Relationship Id="rId9" Type="http://schemas.openxmlformats.org/officeDocument/2006/relationships/hyperlink" Target="https://www.crytur.cz/solutions/sapphire-profiles/" TargetMode="External"/><Relationship Id="rId20" Type="http://schemas.openxmlformats.org/officeDocument/2006/relationships/hyperlink" Target="https://www.crytur.cz/materials/luap-ce/" TargetMode="External"/><Relationship Id="rId21" Type="http://schemas.openxmlformats.org/officeDocument/2006/relationships/hyperlink" Target="https://www.crytur.cz/materials/luag-pr/" TargetMode="External"/><Relationship Id="rId22" Type="http://schemas.openxmlformats.org/officeDocument/2006/relationships/hyperlink" Target="https://www.crytur.cz/materials/cry-18/" TargetMode="External"/><Relationship Id="rId23" Type="http://schemas.openxmlformats.org/officeDocument/2006/relationships/hyperlink" Target="https://www.crytur.cz/materials/bgo/" TargetMode="External"/><Relationship Id="rId10" Type="http://schemas.openxmlformats.org/officeDocument/2006/relationships/hyperlink" Target="https://www.crytur.cz/solutions/precision-optics/" TargetMode="External"/><Relationship Id="rId11" Type="http://schemas.openxmlformats.org/officeDocument/2006/relationships/hyperlink" Target="https://www.crytur.cz/products/scintillation-screens/" TargetMode="External"/><Relationship Id="rId12" Type="http://schemas.openxmlformats.org/officeDocument/2006/relationships/hyperlink" Target="https://www.crytur.cz/products/scintillation-detectors/" TargetMode="External"/><Relationship Id="rId13" Type="http://schemas.openxmlformats.org/officeDocument/2006/relationships/hyperlink" Target="https://www.crytur.cz/products/crypix-detector/" TargetMode="External"/><Relationship Id="rId14" Type="http://schemas.openxmlformats.org/officeDocument/2006/relationships/hyperlink" Target="https://www.crytur.cz/products/raspix-detector/" TargetMode="External"/><Relationship Id="rId15" Type="http://schemas.openxmlformats.org/officeDocument/2006/relationships/hyperlink" Target="https://www.crytur.cz/products/horizon-detector/" TargetMode="External"/><Relationship Id="rId16" Type="http://schemas.openxmlformats.org/officeDocument/2006/relationships/hyperlink" Target="https://www.crytur.cz/products/scintillation-arrays/" TargetMode="External"/><Relationship Id="rId17" Type="http://schemas.openxmlformats.org/officeDocument/2006/relationships/hyperlink" Target="https://www.crytur.cz/materials/yagce/" TargetMode="External"/><Relationship Id="rId18" Type="http://schemas.openxmlformats.org/officeDocument/2006/relationships/hyperlink" Target="https://www.crytur.cz/materials/yap-ce/" TargetMode="External"/><Relationship Id="rId19" Type="http://schemas.openxmlformats.org/officeDocument/2006/relationships/hyperlink" Target="https://www.crytur.cz/materials/luagce/" TargetMode="External"/><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hyperlink" Target="https://www.crytur.cz/solutions/electron-microscopy/" TargetMode="External"/><Relationship Id="rId4" Type="http://schemas.openxmlformats.org/officeDocument/2006/relationships/hyperlink" Target="https://www.crytur.cz/solutions/lasers/" TargetMode="External"/><Relationship Id="rId5" Type="http://schemas.openxmlformats.org/officeDocument/2006/relationships/hyperlink" Target="https://www.crytur.cz/solutions/ionizing-radiation-detection/" TargetMode="External"/><Relationship Id="rId6" Type="http://schemas.openxmlformats.org/officeDocument/2006/relationships/hyperlink" Target="https://www.crytur.cz/solutions/phosphors-for-light-conversion/" TargetMode="External"/><Relationship Id="rId7" Type="http://schemas.openxmlformats.org/officeDocument/2006/relationships/hyperlink" Target="https://www.crytur.cz/solutions/x-ray-imaging/" TargetMode="External"/><Relationship Id="rId8" Type="http://schemas.openxmlformats.org/officeDocument/2006/relationships/hyperlink" Target="https://www.crytur.cz/solutions/coatin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Companies </a:t>
            </a:r>
            <a:r>
              <a:rPr lang="de-DE" dirty="0" err="1" smtClean="0"/>
              <a:t>exhibition</a:t>
            </a:r>
            <a:endParaRPr lang="de-DE" dirty="0"/>
          </a:p>
        </p:txBody>
      </p:sp>
      <p:sp>
        <p:nvSpPr>
          <p:cNvPr id="3" name="Untertitel 2"/>
          <p:cNvSpPr>
            <a:spLocks noGrp="1"/>
          </p:cNvSpPr>
          <p:nvPr>
            <p:ph type="subTitle" idx="1"/>
          </p:nvPr>
        </p:nvSpPr>
        <p:spPr/>
        <p:txBody>
          <a:bodyPr>
            <a:normAutofit fontScale="92500" lnSpcReduction="20000"/>
          </a:bodyPr>
          <a:lstStyle/>
          <a:p>
            <a:r>
              <a:rPr lang="de-DE" dirty="0" smtClean="0"/>
              <a:t>Workshop „Scintillation Screens </a:t>
            </a:r>
            <a:r>
              <a:rPr lang="de-DE" dirty="0" err="1" smtClean="0"/>
              <a:t>and</a:t>
            </a:r>
            <a:r>
              <a:rPr lang="de-DE" dirty="0" smtClean="0"/>
              <a:t> Optical Technology </a:t>
            </a:r>
            <a:r>
              <a:rPr lang="de-DE" dirty="0" err="1" smtClean="0"/>
              <a:t>for</a:t>
            </a:r>
            <a:r>
              <a:rPr lang="de-DE" dirty="0" smtClean="0"/>
              <a:t> </a:t>
            </a:r>
            <a:r>
              <a:rPr lang="de-DE" dirty="0" err="1" smtClean="0"/>
              <a:t>transverse</a:t>
            </a:r>
            <a:r>
              <a:rPr lang="de-DE" dirty="0" smtClean="0"/>
              <a:t> Profile </a:t>
            </a:r>
            <a:r>
              <a:rPr lang="de-DE" dirty="0" err="1" smtClean="0"/>
              <a:t>Measurements</a:t>
            </a:r>
            <a:r>
              <a:rPr lang="de-DE" dirty="0" smtClean="0"/>
              <a:t>“</a:t>
            </a:r>
            <a:endParaRPr lang="de-DE" dirty="0"/>
          </a:p>
        </p:txBody>
      </p:sp>
    </p:spTree>
    <p:extLst>
      <p:ext uri="{BB962C8B-B14F-4D97-AF65-F5344CB8AC3E}">
        <p14:creationId xmlns:p14="http://schemas.microsoft.com/office/powerpoint/2010/main" val="3910199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smtClean="0"/>
              <a:t>Technology transfer</a:t>
            </a:r>
            <a:endParaRPr lang="en-US" noProof="0" dirty="0"/>
          </a:p>
        </p:txBody>
      </p:sp>
      <p:sp>
        <p:nvSpPr>
          <p:cNvPr id="3" name="Inhaltsplatzhalter 2"/>
          <p:cNvSpPr>
            <a:spLocks noGrp="1"/>
          </p:cNvSpPr>
          <p:nvPr>
            <p:ph idx="1"/>
          </p:nvPr>
        </p:nvSpPr>
        <p:spPr>
          <a:xfrm>
            <a:off x="422565" y="1291922"/>
            <a:ext cx="8211834" cy="2359630"/>
          </a:xfrm>
        </p:spPr>
        <p:txBody>
          <a:bodyPr>
            <a:normAutofit/>
          </a:bodyPr>
          <a:lstStyle/>
          <a:p>
            <a:pPr marL="0" indent="0">
              <a:buNone/>
            </a:pPr>
            <a:r>
              <a:rPr lang="en-US" sz="1200" b="1" noProof="0" dirty="0" smtClean="0"/>
              <a:t>Technology transfer</a:t>
            </a:r>
            <a:r>
              <a:rPr lang="en-US" sz="1200" noProof="0" dirty="0" smtClean="0"/>
              <a:t>, also called </a:t>
            </a:r>
            <a:r>
              <a:rPr lang="en-US" sz="1200" b="1" noProof="0" dirty="0" smtClean="0"/>
              <a:t>transfer of technology</a:t>
            </a:r>
            <a:r>
              <a:rPr lang="en-US" sz="1200" noProof="0" dirty="0" smtClean="0"/>
              <a:t> (</a:t>
            </a:r>
            <a:r>
              <a:rPr lang="en-US" sz="1200" b="1" noProof="0" dirty="0" smtClean="0"/>
              <a:t>TOT</a:t>
            </a:r>
            <a:r>
              <a:rPr lang="en-US" sz="1200" noProof="0" dirty="0" smtClean="0"/>
              <a:t>), is the process of transferring (disseminating) </a:t>
            </a:r>
            <a:r>
              <a:rPr lang="en-US" sz="1200" noProof="0" dirty="0" smtClean="0">
                <a:solidFill>
                  <a:schemeClr val="tx1"/>
                </a:solidFill>
              </a:rPr>
              <a:t>technology from the places and </a:t>
            </a:r>
            <a:r>
              <a:rPr lang="en-US" sz="1200" noProof="0" dirty="0" err="1" smtClean="0">
                <a:solidFill>
                  <a:schemeClr val="tx1"/>
                </a:solidFill>
              </a:rPr>
              <a:t>ingroups</a:t>
            </a:r>
            <a:r>
              <a:rPr lang="en-US" sz="1200" noProof="0" dirty="0" smtClean="0">
                <a:solidFill>
                  <a:schemeClr val="tx1"/>
                </a:solidFill>
              </a:rPr>
              <a:t> of its origination to wider distribution among more people and places. It occurs along various axes: among universities, from universities to businesses, from large businesses to smaller ones, from governments to businesses, across borders, both formally and informally, and both openly and surreptitiously. Often it occurs by concerted effort to share skills, knowledge, technologies, methods of manufacturing, samples of manufacturing, and facilities among governments or universities and other institutions to ensure that scientific and technological developments are accessible to a wider range of users who can then further develop and exploit the technology into new products, processes, applications, materials, or services. It is closely related to (and may arguably be considered a subset of) knowledge transfer. Horizontal transfer is the movement of technologies from one area to another. At present</a:t>
            </a:r>
            <a:r>
              <a:rPr lang="en-US" sz="1200" noProof="0" dirty="0" smtClean="0">
                <a:solidFill>
                  <a:schemeClr val="tx1"/>
                </a:solidFill>
                <a:hlinkClick r:id="rId2"/>
              </a:rPr>
              <a:t> </a:t>
            </a:r>
            <a:r>
              <a:rPr lang="en-US" sz="1200" noProof="0" dirty="0" smtClean="0">
                <a:solidFill>
                  <a:schemeClr val="tx1"/>
                </a:solidFill>
              </a:rPr>
              <a:t>transfer of technology (TOT) is primarily horizontal Vertical transfer occurs when technologies are moved from applied research centers to research and development departments</a:t>
            </a:r>
            <a:r>
              <a:rPr lang="en-US" sz="1200" i="1" noProof="0" dirty="0" smtClean="0"/>
              <a:t>.</a:t>
            </a:r>
          </a:p>
          <a:p>
            <a:pPr marL="0" indent="0" algn="r">
              <a:buNone/>
            </a:pPr>
            <a:r>
              <a:rPr lang="en-US" sz="1200" i="1" noProof="0" dirty="0" smtClean="0"/>
              <a:t>Wikipedia „Technology Transfer“</a:t>
            </a:r>
            <a:endParaRPr lang="en-US" sz="1200" noProof="0" dirty="0"/>
          </a:p>
        </p:txBody>
      </p:sp>
      <p:sp>
        <p:nvSpPr>
          <p:cNvPr id="6" name="Textfeld 5"/>
          <p:cNvSpPr txBox="1"/>
          <p:nvPr/>
        </p:nvSpPr>
        <p:spPr>
          <a:xfrm>
            <a:off x="635020" y="3651552"/>
            <a:ext cx="7058343" cy="2554545"/>
          </a:xfrm>
          <a:prstGeom prst="rect">
            <a:avLst/>
          </a:prstGeom>
        </p:spPr>
        <p:txBody>
          <a:bodyPr vert="horz" wrap="none" lIns="91440" tIns="45720" rIns="91440" bIns="45720" rtlCol="0" anchor="t">
            <a:spAutoFit/>
          </a:bodyPr>
          <a:lstStyle/>
          <a:p>
            <a:pPr algn="l"/>
            <a:r>
              <a:rPr lang="en-US" sz="1600" dirty="0" smtClean="0"/>
              <a:t>Our understanding of technology transfer basic research institutes:</a:t>
            </a:r>
            <a:endParaRPr lang="en-US" sz="1600" dirty="0" smtClean="0"/>
          </a:p>
          <a:p>
            <a:pPr marL="285750" indent="-285750" algn="l">
              <a:buFont typeface="Wingdings" charset="2"/>
              <a:buChar char="²"/>
            </a:pPr>
            <a:r>
              <a:rPr lang="en-US" sz="1600" dirty="0"/>
              <a:t>f</a:t>
            </a:r>
            <a:r>
              <a:rPr lang="en-US" sz="1600" dirty="0" smtClean="0"/>
              <a:t>rom </a:t>
            </a:r>
            <a:r>
              <a:rPr lang="en-US" sz="1600" dirty="0" smtClean="0"/>
              <a:t>research to market</a:t>
            </a:r>
            <a:endParaRPr lang="en-US" sz="1600" dirty="0" smtClean="0"/>
          </a:p>
          <a:p>
            <a:pPr marL="742950" lvl="1" indent="-285750">
              <a:buFont typeface="Wingdings" charset="2"/>
              <a:buChar char="Ø"/>
            </a:pPr>
            <a:r>
              <a:rPr lang="en-US" sz="1600" dirty="0" smtClean="0"/>
              <a:t>i</a:t>
            </a:r>
            <a:r>
              <a:rPr lang="en-US" sz="1600" dirty="0" smtClean="0"/>
              <a:t>dentification of a promising ideas </a:t>
            </a:r>
            <a:r>
              <a:rPr lang="en-US" sz="1600" dirty="0" smtClean="0"/>
              <a:t>or </a:t>
            </a:r>
            <a:r>
              <a:rPr lang="en-US" sz="1600" dirty="0" smtClean="0"/>
              <a:t>inventions</a:t>
            </a:r>
            <a:endParaRPr lang="en-US" sz="1600" dirty="0" smtClean="0"/>
          </a:p>
          <a:p>
            <a:pPr marL="742950" lvl="1" indent="-285750">
              <a:buFont typeface="Wingdings" charset="2"/>
              <a:buChar char="Ø"/>
            </a:pPr>
            <a:r>
              <a:rPr lang="en-US" sz="1600" dirty="0" smtClean="0"/>
              <a:t>validation </a:t>
            </a:r>
            <a:r>
              <a:rPr lang="en-US" sz="1600" dirty="0" smtClean="0"/>
              <a:t>and </a:t>
            </a:r>
            <a:r>
              <a:rPr lang="en-US" sz="1600" dirty="0" smtClean="0"/>
              <a:t>development </a:t>
            </a:r>
            <a:r>
              <a:rPr lang="en-US" sz="1600" dirty="0" smtClean="0"/>
              <a:t>of them</a:t>
            </a:r>
            <a:r>
              <a:rPr lang="en-US" sz="1600" dirty="0" smtClean="0"/>
              <a:t> </a:t>
            </a:r>
            <a:r>
              <a:rPr lang="en-US" sz="1600" dirty="0" smtClean="0"/>
              <a:t>to the status of demonstrator</a:t>
            </a:r>
          </a:p>
          <a:p>
            <a:pPr marL="742950" lvl="1" indent="-285750">
              <a:buFont typeface="Wingdings" charset="2"/>
              <a:buChar char="Ø"/>
            </a:pPr>
            <a:r>
              <a:rPr lang="en-US" sz="1600" dirty="0" smtClean="0"/>
              <a:t>finding of</a:t>
            </a:r>
            <a:r>
              <a:rPr lang="en-US" sz="1600" dirty="0" smtClean="0"/>
              <a:t> </a:t>
            </a:r>
            <a:r>
              <a:rPr lang="en-US" sz="1600" dirty="0" smtClean="0"/>
              <a:t>an industry partner for further development and </a:t>
            </a:r>
            <a:r>
              <a:rPr lang="en-US" sz="1600" dirty="0" smtClean="0"/>
              <a:t>marketing</a:t>
            </a:r>
          </a:p>
          <a:p>
            <a:pPr marL="742950" lvl="1" indent="-285750">
              <a:buFont typeface="Wingdings" charset="2"/>
              <a:buChar char="Ø"/>
            </a:pPr>
            <a:r>
              <a:rPr lang="en-US" sz="1600" dirty="0"/>
              <a:t>l</a:t>
            </a:r>
            <a:r>
              <a:rPr lang="en-US" sz="1600" dirty="0" smtClean="0"/>
              <a:t>icensing of the technology</a:t>
            </a:r>
            <a:endParaRPr lang="en-US" sz="1600" dirty="0"/>
          </a:p>
          <a:p>
            <a:pPr marL="285750" indent="-285750" algn="l">
              <a:buFont typeface="Wingdings" charset="2"/>
              <a:buChar char="²"/>
            </a:pPr>
            <a:r>
              <a:rPr lang="en-US" sz="1600" dirty="0" smtClean="0"/>
              <a:t>f</a:t>
            </a:r>
            <a:r>
              <a:rPr lang="en-US" sz="1600" dirty="0" smtClean="0"/>
              <a:t>rom </a:t>
            </a:r>
            <a:r>
              <a:rPr lang="en-US" sz="1600" dirty="0" smtClean="0"/>
              <a:t>market to research</a:t>
            </a:r>
          </a:p>
          <a:p>
            <a:pPr marL="742950" lvl="1" indent="-285750">
              <a:buFont typeface="Wingdings" charset="2"/>
              <a:buChar char="Ø"/>
            </a:pPr>
            <a:r>
              <a:rPr lang="en-US" sz="1600" dirty="0"/>
              <a:t>i</a:t>
            </a:r>
            <a:r>
              <a:rPr lang="en-US" sz="1600" dirty="0" smtClean="0"/>
              <a:t>dentifying of an interesting products and partners on the market</a:t>
            </a:r>
          </a:p>
          <a:p>
            <a:pPr marL="742950" lvl="1" indent="-285750">
              <a:buFont typeface="Wingdings" charset="2"/>
              <a:buChar char="Ø"/>
            </a:pPr>
            <a:r>
              <a:rPr lang="en-US" sz="1600" dirty="0"/>
              <a:t>c</a:t>
            </a:r>
            <a:r>
              <a:rPr lang="en-US" sz="1600" dirty="0" smtClean="0"/>
              <a:t>ommon development for research and market</a:t>
            </a:r>
          </a:p>
          <a:p>
            <a:pPr marL="742950" lvl="1" indent="-285750">
              <a:buFont typeface="Wingdings" charset="2"/>
              <a:buChar char="Ø"/>
            </a:pPr>
            <a:r>
              <a:rPr lang="en-US" sz="1600" dirty="0"/>
              <a:t>l</a:t>
            </a:r>
            <a:r>
              <a:rPr lang="en-US" sz="1600" dirty="0" smtClean="0"/>
              <a:t>icensing of the technology</a:t>
            </a:r>
            <a:endParaRPr lang="en-US" sz="1600" dirty="0" smtClean="0"/>
          </a:p>
        </p:txBody>
      </p:sp>
      <p:sp>
        <p:nvSpPr>
          <p:cNvPr id="7" name="Textfeld 6"/>
          <p:cNvSpPr txBox="1"/>
          <p:nvPr/>
        </p:nvSpPr>
        <p:spPr>
          <a:xfrm>
            <a:off x="2744192" y="4150522"/>
            <a:ext cx="184666" cy="369332"/>
          </a:xfrm>
          <a:prstGeom prst="rect">
            <a:avLst/>
          </a:prstGeom>
        </p:spPr>
        <p:txBody>
          <a:bodyPr vert="horz" wrap="none" lIns="91440" tIns="45720" rIns="91440" bIns="45720" rtlCol="0" anchor="t">
            <a:spAutoFit/>
          </a:bodyPr>
          <a:lstStyle/>
          <a:p>
            <a:pPr algn="l"/>
            <a:endParaRPr lang="de-DE" dirty="0" smtClean="0"/>
          </a:p>
        </p:txBody>
      </p:sp>
    </p:spTree>
    <p:extLst>
      <p:ext uri="{BB962C8B-B14F-4D97-AF65-F5344CB8AC3E}">
        <p14:creationId xmlns:p14="http://schemas.microsoft.com/office/powerpoint/2010/main" val="29004420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2565" y="101232"/>
            <a:ext cx="5584535" cy="787557"/>
          </a:xfrm>
        </p:spPr>
        <p:txBody>
          <a:bodyPr/>
          <a:lstStyle/>
          <a:p>
            <a:r>
              <a:rPr lang="de-DE" dirty="0" smtClean="0"/>
              <a:t>Companies </a:t>
            </a:r>
            <a:endParaRPr lang="de-DE" dirty="0"/>
          </a:p>
        </p:txBody>
      </p:sp>
      <p:sp>
        <p:nvSpPr>
          <p:cNvPr id="3" name="Inhaltsplatzhalter 2"/>
          <p:cNvSpPr>
            <a:spLocks noGrp="1"/>
          </p:cNvSpPr>
          <p:nvPr>
            <p:ph idx="1"/>
          </p:nvPr>
        </p:nvSpPr>
        <p:spPr>
          <a:xfrm>
            <a:off x="422565" y="1881614"/>
            <a:ext cx="8211834" cy="2166846"/>
          </a:xfrm>
        </p:spPr>
        <p:txBody>
          <a:bodyPr/>
          <a:lstStyle/>
          <a:p>
            <a:r>
              <a:rPr lang="de-DE" dirty="0" smtClean="0"/>
              <a:t>PCO (Germany)</a:t>
            </a:r>
          </a:p>
          <a:p>
            <a:r>
              <a:rPr lang="de-DE" dirty="0" err="1" smtClean="0"/>
              <a:t>Crytur</a:t>
            </a:r>
            <a:r>
              <a:rPr lang="de-DE" dirty="0" smtClean="0"/>
              <a:t> (Czech </a:t>
            </a:r>
            <a:r>
              <a:rPr lang="de-DE" dirty="0" err="1" smtClean="0"/>
              <a:t>Republic</a:t>
            </a:r>
            <a:r>
              <a:rPr lang="de-DE" dirty="0" smtClean="0"/>
              <a:t>)</a:t>
            </a:r>
          </a:p>
          <a:p>
            <a:r>
              <a:rPr lang="de-DE" dirty="0" err="1" smtClean="0"/>
              <a:t>Prevac</a:t>
            </a:r>
            <a:r>
              <a:rPr lang="de-DE" dirty="0" smtClean="0"/>
              <a:t> (</a:t>
            </a:r>
            <a:r>
              <a:rPr lang="de-DE" dirty="0" err="1" smtClean="0"/>
              <a:t>Poland</a:t>
            </a:r>
            <a:r>
              <a:rPr lang="de-DE" dirty="0" smtClean="0"/>
              <a:t>)</a:t>
            </a:r>
            <a:endParaRPr lang="de-DE" dirty="0"/>
          </a:p>
        </p:txBody>
      </p:sp>
    </p:spTree>
    <p:extLst>
      <p:ext uri="{BB962C8B-B14F-4D97-AF65-F5344CB8AC3E}">
        <p14:creationId xmlns:p14="http://schemas.microsoft.com/office/powerpoint/2010/main" val="2471671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2565" y="21850"/>
            <a:ext cx="5584535" cy="787557"/>
          </a:xfrm>
        </p:spPr>
        <p:txBody>
          <a:bodyPr/>
          <a:lstStyle/>
          <a:p>
            <a:r>
              <a:rPr lang="de-DE" dirty="0" smtClean="0"/>
              <a:t>PCO - </a:t>
            </a:r>
            <a:r>
              <a:rPr lang="de-DE" dirty="0" err="1"/>
              <a:t>C</a:t>
            </a:r>
            <a:r>
              <a:rPr lang="de-DE" dirty="0" err="1" smtClean="0"/>
              <a:t>ameras</a:t>
            </a:r>
            <a:endParaRPr lang="de-DE" dirty="0"/>
          </a:p>
        </p:txBody>
      </p:sp>
      <p:pic>
        <p:nvPicPr>
          <p:cNvPr id="1026" name="Picture 2" descr="https://indico.cern.ch/event/765975/images/22721-PCOindex.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3386" y="1340737"/>
            <a:ext cx="1032791" cy="1032791"/>
          </a:xfrm>
          <a:prstGeom prst="rect">
            <a:avLst/>
          </a:prstGeom>
          <a:noFill/>
          <a:extLst>
            <a:ext uri="{909E8E84-426E-40dd-AFC4-6F175D3DCCD1}">
              <a14:hiddenFill xmlns:a14="http://schemas.microsoft.com/office/drawing/2010/main">
                <a:solidFill>
                  <a:srgbClr val="FFFFFF"/>
                </a:solidFill>
              </a14:hiddenFill>
            </a:ext>
          </a:extLst>
        </p:spPr>
      </p:pic>
      <p:sp>
        <p:nvSpPr>
          <p:cNvPr id="5" name="Inhaltsplatzhalter 2"/>
          <p:cNvSpPr txBox="1">
            <a:spLocks/>
          </p:cNvSpPr>
          <p:nvPr/>
        </p:nvSpPr>
        <p:spPr>
          <a:xfrm>
            <a:off x="1542191" y="1450685"/>
            <a:ext cx="7189330" cy="4903585"/>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100" b="1" dirty="0" smtClean="0"/>
              <a:t>Short product development story</a:t>
            </a:r>
          </a:p>
          <a:p>
            <a:pPr marL="0" indent="0">
              <a:buNone/>
            </a:pPr>
            <a:endParaRPr lang="en-US" sz="2600" b="1" dirty="0" smtClean="0"/>
          </a:p>
          <a:p>
            <a:r>
              <a:rPr lang="en-US" b="1" dirty="0" err="1" smtClean="0"/>
              <a:t>DiCam</a:t>
            </a:r>
            <a:r>
              <a:rPr lang="en-US" b="1" dirty="0" smtClean="0"/>
              <a:t>:</a:t>
            </a:r>
            <a:r>
              <a:rPr lang="en-US" dirty="0" smtClean="0"/>
              <a:t> the first image intensifier video camera with 5ns exposure time – 1989</a:t>
            </a:r>
          </a:p>
          <a:p>
            <a:r>
              <a:rPr lang="en-US" b="1" dirty="0" err="1" smtClean="0"/>
              <a:t>VarioCam</a:t>
            </a:r>
            <a:r>
              <a:rPr lang="en-US" b="1" dirty="0" smtClean="0"/>
              <a:t>:</a:t>
            </a:r>
            <a:r>
              <a:rPr lang="en-US" dirty="0" smtClean="0"/>
              <a:t> the first cooled long-term-exposure video camera with interline sensor – 1993</a:t>
            </a:r>
          </a:p>
          <a:p>
            <a:r>
              <a:rPr lang="en-US" b="1" dirty="0" err="1" smtClean="0"/>
              <a:t>SensiCam</a:t>
            </a:r>
            <a:r>
              <a:rPr lang="en-US" b="1" dirty="0" smtClean="0"/>
              <a:t>:</a:t>
            </a:r>
            <a:r>
              <a:rPr lang="en-US" dirty="0" smtClean="0"/>
              <a:t> the first digital interline camera with 12-bit ADC – 1996</a:t>
            </a:r>
          </a:p>
          <a:p>
            <a:r>
              <a:rPr lang="en-US" b="1" dirty="0" err="1" smtClean="0"/>
              <a:t>pixelfly</a:t>
            </a:r>
            <a:r>
              <a:rPr lang="en-US" b="1" dirty="0" smtClean="0"/>
              <a:t>:</a:t>
            </a:r>
            <a:r>
              <a:rPr lang="en-US" dirty="0" smtClean="0"/>
              <a:t> the first 12-bit machine vision camera – 2000</a:t>
            </a:r>
          </a:p>
          <a:p>
            <a:r>
              <a:rPr lang="en-US" b="1" dirty="0" err="1" smtClean="0"/>
              <a:t>pco.dimax</a:t>
            </a:r>
            <a:r>
              <a:rPr lang="en-US" b="1" dirty="0" smtClean="0"/>
              <a:t>:</a:t>
            </a:r>
            <a:r>
              <a:rPr lang="en-US" dirty="0" smtClean="0"/>
              <a:t> the first 12-bit high-speed camera with broadcast image quality – 2009</a:t>
            </a:r>
          </a:p>
          <a:p>
            <a:r>
              <a:rPr lang="en-US" b="1" dirty="0" err="1" smtClean="0"/>
              <a:t>sCMOS</a:t>
            </a:r>
            <a:r>
              <a:rPr lang="en-US" b="1" dirty="0" smtClean="0"/>
              <a:t> sensor:</a:t>
            </a:r>
            <a:r>
              <a:rPr lang="en-US" dirty="0" smtClean="0"/>
              <a:t> co-developer of a revolutionary new CMOS image sensor generation</a:t>
            </a:r>
          </a:p>
          <a:p>
            <a:r>
              <a:rPr lang="en-US" b="1" dirty="0" err="1" smtClean="0"/>
              <a:t>pco.edge</a:t>
            </a:r>
            <a:r>
              <a:rPr lang="en-US" b="1" dirty="0" smtClean="0"/>
              <a:t>:</a:t>
            </a:r>
            <a:r>
              <a:rPr lang="en-US" dirty="0" smtClean="0"/>
              <a:t> the first </a:t>
            </a:r>
            <a:r>
              <a:rPr lang="en-US" dirty="0" err="1" smtClean="0"/>
              <a:t>sCMOS</a:t>
            </a:r>
            <a:r>
              <a:rPr lang="en-US" dirty="0" smtClean="0"/>
              <a:t> camera – 2010</a:t>
            </a:r>
          </a:p>
          <a:p>
            <a:r>
              <a:rPr lang="en-US" b="1" dirty="0" err="1" smtClean="0"/>
              <a:t>CameraLink</a:t>
            </a:r>
            <a:r>
              <a:rPr lang="en-US" b="1" dirty="0" smtClean="0"/>
              <a:t> HS interface:</a:t>
            </a:r>
            <a:r>
              <a:rPr lang="en-US" dirty="0" smtClean="0"/>
              <a:t> founding member of the international CLHS standard committee</a:t>
            </a:r>
          </a:p>
          <a:p>
            <a:r>
              <a:rPr lang="en-US" b="1" dirty="0" err="1" smtClean="0"/>
              <a:t>pco.flim</a:t>
            </a:r>
            <a:r>
              <a:rPr lang="en-US" b="1" dirty="0" smtClean="0"/>
              <a:t>:</a:t>
            </a:r>
            <a:r>
              <a:rPr lang="en-US" dirty="0" smtClean="0"/>
              <a:t> the first </a:t>
            </a:r>
            <a:r>
              <a:rPr lang="en-US" dirty="0" err="1" smtClean="0"/>
              <a:t>modulatable</a:t>
            </a:r>
            <a:r>
              <a:rPr lang="en-US" dirty="0" smtClean="0"/>
              <a:t> 40MHz camera based on a CMOS sensor – 2016</a:t>
            </a:r>
          </a:p>
          <a:p>
            <a:pPr marL="0" indent="0">
              <a:buNone/>
            </a:pPr>
            <a:endParaRPr lang="de-DE" dirty="0"/>
          </a:p>
        </p:txBody>
      </p:sp>
    </p:spTree>
    <p:extLst>
      <p:ext uri="{BB962C8B-B14F-4D97-AF65-F5344CB8AC3E}">
        <p14:creationId xmlns:p14="http://schemas.microsoft.com/office/powerpoint/2010/main" val="3217883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Prevac</a:t>
            </a:r>
            <a:r>
              <a:rPr lang="de-DE" dirty="0" smtClean="0"/>
              <a:t> – </a:t>
            </a:r>
            <a:r>
              <a:rPr lang="de-DE" dirty="0" err="1" smtClean="0"/>
              <a:t>Vacuum</a:t>
            </a:r>
            <a:r>
              <a:rPr lang="de-DE" dirty="0" smtClean="0"/>
              <a:t> </a:t>
            </a:r>
            <a:r>
              <a:rPr lang="de-DE" dirty="0" err="1" smtClean="0"/>
              <a:t>technology</a:t>
            </a:r>
            <a:endParaRPr lang="de-DE" dirty="0"/>
          </a:p>
        </p:txBody>
      </p:sp>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2466" y="1211190"/>
            <a:ext cx="1627080" cy="1478731"/>
          </a:xfrm>
        </p:spPr>
      </p:pic>
      <p:sp>
        <p:nvSpPr>
          <p:cNvPr id="6" name="Inhaltsplatzhalter 2"/>
          <p:cNvSpPr txBox="1">
            <a:spLocks/>
          </p:cNvSpPr>
          <p:nvPr/>
        </p:nvSpPr>
        <p:spPr>
          <a:xfrm>
            <a:off x="1901183" y="1575428"/>
            <a:ext cx="6399431" cy="436685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de-DE" dirty="0"/>
              <a:t>S</a:t>
            </a:r>
            <a:r>
              <a:rPr lang="de-DE" dirty="0" smtClean="0"/>
              <a:t>ystems:</a:t>
            </a:r>
          </a:p>
          <a:p>
            <a:pPr lvl="1"/>
            <a:r>
              <a:rPr lang="de-DE" dirty="0" err="1" smtClean="0"/>
              <a:t>Advanced</a:t>
            </a:r>
            <a:r>
              <a:rPr lang="de-DE" dirty="0" smtClean="0"/>
              <a:t>, multi-</a:t>
            </a:r>
            <a:r>
              <a:rPr lang="de-DE" dirty="0" err="1" smtClean="0"/>
              <a:t>technique</a:t>
            </a:r>
            <a:r>
              <a:rPr lang="de-DE" dirty="0" smtClean="0"/>
              <a:t> </a:t>
            </a:r>
            <a:r>
              <a:rPr lang="de-DE" dirty="0" err="1" smtClean="0"/>
              <a:t>system</a:t>
            </a:r>
            <a:r>
              <a:rPr lang="de-DE" dirty="0" smtClean="0"/>
              <a:t> </a:t>
            </a:r>
            <a:r>
              <a:rPr lang="de-DE" dirty="0" err="1" smtClean="0"/>
              <a:t>for</a:t>
            </a:r>
            <a:r>
              <a:rPr lang="de-DE" dirty="0" smtClean="0"/>
              <a:t> UHV </a:t>
            </a:r>
            <a:r>
              <a:rPr lang="de-DE" dirty="0" err="1" smtClean="0"/>
              <a:t>surface</a:t>
            </a:r>
            <a:r>
              <a:rPr lang="de-DE" dirty="0" smtClean="0"/>
              <a:t> </a:t>
            </a:r>
            <a:r>
              <a:rPr lang="de-DE" dirty="0" err="1" smtClean="0"/>
              <a:t>science</a:t>
            </a:r>
            <a:endParaRPr lang="de-DE" dirty="0" smtClean="0"/>
          </a:p>
          <a:p>
            <a:pPr lvl="1"/>
            <a:r>
              <a:rPr lang="de-DE" dirty="0" smtClean="0"/>
              <a:t>Analytical </a:t>
            </a:r>
            <a:r>
              <a:rPr lang="de-DE" dirty="0" err="1" smtClean="0"/>
              <a:t>systems</a:t>
            </a:r>
            <a:r>
              <a:rPr lang="de-DE" dirty="0" smtClean="0"/>
              <a:t> </a:t>
            </a:r>
            <a:r>
              <a:rPr lang="de-DE" dirty="0" err="1" smtClean="0"/>
              <a:t>for</a:t>
            </a:r>
            <a:r>
              <a:rPr lang="de-DE" dirty="0" smtClean="0"/>
              <a:t> </a:t>
            </a:r>
            <a:r>
              <a:rPr lang="de-DE" dirty="0" err="1" smtClean="0"/>
              <a:t>synchrotrons</a:t>
            </a:r>
            <a:endParaRPr lang="de-DE" dirty="0" smtClean="0"/>
          </a:p>
          <a:p>
            <a:pPr lvl="1"/>
            <a:r>
              <a:rPr lang="de-DE" dirty="0" err="1" smtClean="0"/>
              <a:t>deposition</a:t>
            </a:r>
            <a:r>
              <a:rPr lang="de-DE" dirty="0" smtClean="0"/>
              <a:t> </a:t>
            </a:r>
            <a:r>
              <a:rPr lang="de-DE" dirty="0" err="1" smtClean="0"/>
              <a:t>systems</a:t>
            </a:r>
            <a:endParaRPr lang="de-DE" dirty="0" smtClean="0"/>
          </a:p>
          <a:p>
            <a:r>
              <a:rPr lang="de-DE" dirty="0"/>
              <a:t>C</a:t>
            </a:r>
            <a:r>
              <a:rPr lang="de-DE" dirty="0" smtClean="0"/>
              <a:t>omponents: </a:t>
            </a:r>
          </a:p>
          <a:p>
            <a:pPr lvl="1"/>
            <a:r>
              <a:rPr lang="de-DE" dirty="0" err="1" smtClean="0"/>
              <a:t>instruments</a:t>
            </a:r>
            <a:endParaRPr lang="de-DE" dirty="0" smtClean="0"/>
          </a:p>
          <a:p>
            <a:pPr lvl="1"/>
            <a:r>
              <a:rPr lang="de-DE" dirty="0" smtClean="0"/>
              <a:t>Manipulators</a:t>
            </a:r>
          </a:p>
          <a:p>
            <a:pPr lvl="1"/>
            <a:r>
              <a:rPr lang="de-DE" dirty="0" smtClean="0"/>
              <a:t>Chambers</a:t>
            </a:r>
          </a:p>
          <a:p>
            <a:pPr lvl="1"/>
            <a:r>
              <a:rPr lang="de-DE" dirty="0" smtClean="0"/>
              <a:t>sample </a:t>
            </a:r>
            <a:r>
              <a:rPr lang="de-DE" dirty="0" err="1" smtClean="0"/>
              <a:t>holders</a:t>
            </a:r>
            <a:endParaRPr lang="de-DE" dirty="0"/>
          </a:p>
        </p:txBody>
      </p:sp>
    </p:spTree>
    <p:extLst>
      <p:ext uri="{BB962C8B-B14F-4D97-AF65-F5344CB8AC3E}">
        <p14:creationId xmlns:p14="http://schemas.microsoft.com/office/powerpoint/2010/main" val="4286709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Crytur</a:t>
            </a:r>
            <a:r>
              <a:rPr lang="en-US" dirty="0" smtClean="0"/>
              <a:t> -  Scintillation materials</a:t>
            </a:r>
            <a:endParaRPr lang="en-US" dirty="0"/>
          </a:p>
        </p:txBody>
      </p:sp>
      <p:pic>
        <p:nvPicPr>
          <p:cNvPr id="2052" name="Picture 4" descr="https://indico.cern.ch/event/765975/images/22720-kkec7k-crytu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669" y="1280388"/>
            <a:ext cx="1856513" cy="1585772"/>
          </a:xfrm>
          <a:prstGeom prst="rect">
            <a:avLst/>
          </a:prstGeom>
          <a:noFill/>
          <a:extLst>
            <a:ext uri="{909E8E84-426E-40dd-AFC4-6F175D3DCCD1}">
              <a14:hiddenFill xmlns:a14="http://schemas.microsoft.com/office/drawing/2010/main">
                <a:solidFill>
                  <a:srgbClr val="FFFFFF"/>
                </a:solidFill>
              </a14:hiddenFill>
            </a:ext>
          </a:extLst>
        </p:spPr>
      </p:pic>
      <p:sp>
        <p:nvSpPr>
          <p:cNvPr id="7" name="Inhaltsplatzhalter 6"/>
          <p:cNvSpPr>
            <a:spLocks noGrp="1"/>
          </p:cNvSpPr>
          <p:nvPr>
            <p:ph idx="1"/>
          </p:nvPr>
        </p:nvSpPr>
        <p:spPr>
          <a:xfrm>
            <a:off x="103909" y="2809008"/>
            <a:ext cx="3304819" cy="3071610"/>
          </a:xfrm>
          <a:prstGeom prst="rect">
            <a:avLst/>
          </a:prstGeom>
        </p:spPr>
        <p:txBody>
          <a:bodyPr wrap="square">
            <a:spAutoFit/>
          </a:bodyPr>
          <a:lstStyle/>
          <a:p>
            <a:pPr marL="0" indent="0">
              <a:buNone/>
            </a:pPr>
            <a:endParaRPr lang="de-DE" dirty="0"/>
          </a:p>
          <a:p>
            <a:pPr>
              <a:buFont typeface="Arial" panose="020B0604020202020204" pitchFamily="34" charset="0"/>
              <a:buChar char="•"/>
            </a:pPr>
            <a:r>
              <a:rPr lang="de-DE" sz="1600" b="1" dirty="0" err="1">
                <a:hlinkClick r:id="rId3"/>
              </a:rPr>
              <a:t>Electron</a:t>
            </a:r>
            <a:r>
              <a:rPr lang="de-DE" sz="1600" b="1" dirty="0">
                <a:hlinkClick r:id="rId3"/>
              </a:rPr>
              <a:t> </a:t>
            </a:r>
            <a:r>
              <a:rPr lang="de-DE" sz="1600" b="1" dirty="0" err="1">
                <a:hlinkClick r:id="rId3"/>
              </a:rPr>
              <a:t>Microscopy</a:t>
            </a:r>
            <a:endParaRPr lang="de-DE" sz="1600" b="1" dirty="0">
              <a:hlinkClick r:id="rId3"/>
            </a:endParaRPr>
          </a:p>
          <a:p>
            <a:pPr>
              <a:buFont typeface="Arial" panose="020B0604020202020204" pitchFamily="34" charset="0"/>
              <a:buChar char="•"/>
            </a:pPr>
            <a:r>
              <a:rPr lang="de-DE" sz="1600" b="1" dirty="0">
                <a:hlinkClick r:id="rId4"/>
              </a:rPr>
              <a:t>Lasers</a:t>
            </a:r>
          </a:p>
          <a:p>
            <a:pPr>
              <a:buFont typeface="Arial" panose="020B0604020202020204" pitchFamily="34" charset="0"/>
              <a:buChar char="•"/>
            </a:pPr>
            <a:r>
              <a:rPr lang="de-DE" sz="1600" b="1" dirty="0" err="1">
                <a:hlinkClick r:id="rId5"/>
              </a:rPr>
              <a:t>Ionizing</a:t>
            </a:r>
            <a:r>
              <a:rPr lang="de-DE" sz="1600" b="1" dirty="0">
                <a:hlinkClick r:id="rId5"/>
              </a:rPr>
              <a:t> </a:t>
            </a:r>
            <a:r>
              <a:rPr lang="de-DE" sz="1600" b="1" dirty="0" err="1">
                <a:hlinkClick r:id="rId5"/>
              </a:rPr>
              <a:t>radiation</a:t>
            </a:r>
            <a:r>
              <a:rPr lang="de-DE" sz="1600" b="1" dirty="0">
                <a:hlinkClick r:id="rId5"/>
              </a:rPr>
              <a:t> </a:t>
            </a:r>
            <a:r>
              <a:rPr lang="de-DE" sz="1600" b="1" dirty="0" err="1">
                <a:hlinkClick r:id="rId5"/>
              </a:rPr>
              <a:t>detection</a:t>
            </a:r>
            <a:endParaRPr lang="de-DE" sz="1600" b="1" dirty="0">
              <a:hlinkClick r:id="rId5"/>
            </a:endParaRPr>
          </a:p>
          <a:p>
            <a:pPr>
              <a:buFont typeface="Arial" panose="020B0604020202020204" pitchFamily="34" charset="0"/>
              <a:buChar char="•"/>
            </a:pPr>
            <a:r>
              <a:rPr lang="de-DE" sz="1600" b="1" dirty="0" err="1">
                <a:hlinkClick r:id="rId6"/>
              </a:rPr>
              <a:t>phosphors</a:t>
            </a:r>
            <a:r>
              <a:rPr lang="de-DE" sz="1600" b="1" dirty="0">
                <a:hlinkClick r:id="rId6"/>
              </a:rPr>
              <a:t> </a:t>
            </a:r>
            <a:r>
              <a:rPr lang="de-DE" sz="1600" b="1" dirty="0" err="1">
                <a:hlinkClick r:id="rId6"/>
              </a:rPr>
              <a:t>for</a:t>
            </a:r>
            <a:r>
              <a:rPr lang="de-DE" sz="1600" b="1" dirty="0">
                <a:hlinkClick r:id="rId6"/>
              </a:rPr>
              <a:t> light </a:t>
            </a:r>
            <a:r>
              <a:rPr lang="de-DE" sz="1600" b="1" dirty="0" err="1">
                <a:hlinkClick r:id="rId6"/>
              </a:rPr>
              <a:t>conversion</a:t>
            </a:r>
            <a:endParaRPr lang="de-DE" sz="1600" b="1" dirty="0">
              <a:hlinkClick r:id="rId6"/>
            </a:endParaRPr>
          </a:p>
          <a:p>
            <a:pPr>
              <a:buFont typeface="Arial" panose="020B0604020202020204" pitchFamily="34" charset="0"/>
              <a:buChar char="•"/>
            </a:pPr>
            <a:r>
              <a:rPr lang="de-DE" sz="1600" b="1" dirty="0">
                <a:hlinkClick r:id="rId7"/>
              </a:rPr>
              <a:t>X-</a:t>
            </a:r>
            <a:r>
              <a:rPr lang="de-DE" sz="1600" b="1" dirty="0" err="1">
                <a:hlinkClick r:id="rId7"/>
              </a:rPr>
              <a:t>ray</a:t>
            </a:r>
            <a:r>
              <a:rPr lang="de-DE" sz="1600" b="1" dirty="0">
                <a:hlinkClick r:id="rId7"/>
              </a:rPr>
              <a:t> </a:t>
            </a:r>
            <a:r>
              <a:rPr lang="de-DE" sz="1600" b="1" dirty="0" err="1">
                <a:hlinkClick r:id="rId7"/>
              </a:rPr>
              <a:t>imaging</a:t>
            </a:r>
            <a:endParaRPr lang="de-DE" sz="1600" b="1" dirty="0">
              <a:hlinkClick r:id="rId7"/>
            </a:endParaRPr>
          </a:p>
          <a:p>
            <a:pPr>
              <a:buFont typeface="Arial" panose="020B0604020202020204" pitchFamily="34" charset="0"/>
              <a:buChar char="•"/>
            </a:pPr>
            <a:r>
              <a:rPr lang="de-DE" sz="1600" b="1" dirty="0" err="1">
                <a:hlinkClick r:id="rId8"/>
              </a:rPr>
              <a:t>Coating</a:t>
            </a:r>
            <a:endParaRPr lang="de-DE" sz="1600" b="1" dirty="0">
              <a:hlinkClick r:id="rId8"/>
            </a:endParaRPr>
          </a:p>
          <a:p>
            <a:pPr>
              <a:buFont typeface="Arial" panose="020B0604020202020204" pitchFamily="34" charset="0"/>
              <a:buChar char="•"/>
            </a:pPr>
            <a:r>
              <a:rPr lang="de-DE" sz="1600" b="1" dirty="0" err="1">
                <a:hlinkClick r:id="rId9"/>
              </a:rPr>
              <a:t>Sapphire</a:t>
            </a:r>
            <a:r>
              <a:rPr lang="de-DE" sz="1600" b="1" dirty="0">
                <a:hlinkClick r:id="rId9"/>
              </a:rPr>
              <a:t> </a:t>
            </a:r>
            <a:r>
              <a:rPr lang="de-DE" sz="1600" b="1" dirty="0" err="1">
                <a:hlinkClick r:id="rId9"/>
              </a:rPr>
              <a:t>profiles</a:t>
            </a:r>
            <a:endParaRPr lang="de-DE" sz="1600" b="1" dirty="0">
              <a:hlinkClick r:id="rId9"/>
            </a:endParaRPr>
          </a:p>
          <a:p>
            <a:pPr>
              <a:buFont typeface="Arial" panose="020B0604020202020204" pitchFamily="34" charset="0"/>
              <a:buChar char="•"/>
            </a:pPr>
            <a:r>
              <a:rPr lang="de-DE" sz="1600" b="1" dirty="0">
                <a:hlinkClick r:id="rId10"/>
              </a:rPr>
              <a:t>Precision </a:t>
            </a:r>
            <a:r>
              <a:rPr lang="de-DE" sz="1600" b="1" dirty="0" smtClean="0">
                <a:hlinkClick r:id="rId10"/>
              </a:rPr>
              <a:t>optics</a:t>
            </a:r>
            <a:endParaRPr lang="de-DE" sz="1600" b="1" dirty="0">
              <a:hlinkClick r:id="rId10"/>
            </a:endParaRPr>
          </a:p>
        </p:txBody>
      </p:sp>
      <p:sp>
        <p:nvSpPr>
          <p:cNvPr id="8" name="Inhaltsplatzhalter 6"/>
          <p:cNvSpPr txBox="1">
            <a:spLocks/>
          </p:cNvSpPr>
          <p:nvPr/>
        </p:nvSpPr>
        <p:spPr>
          <a:xfrm>
            <a:off x="2937709" y="852751"/>
            <a:ext cx="5716218" cy="3120855"/>
          </a:xfrm>
          <a:prstGeom prst="rect">
            <a:avLst/>
          </a:prstGeom>
        </p:spPr>
        <p:txBody>
          <a:bodyPr vert="horz" wrap="square" lIns="91440" tIns="45720" rIns="91440" bIns="45720" rtlCol="0">
            <a:spAutoFit/>
          </a:bodyPr>
          <a:lst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de-DE" dirty="0" smtClean="0"/>
          </a:p>
          <a:p>
            <a:r>
              <a:rPr lang="de-DE" sz="1800" b="1" dirty="0" err="1" smtClean="0"/>
              <a:t>Ionizing</a:t>
            </a:r>
            <a:r>
              <a:rPr lang="de-DE" sz="1800" b="1" dirty="0" smtClean="0"/>
              <a:t> </a:t>
            </a:r>
            <a:r>
              <a:rPr lang="de-DE" sz="1800" b="1" dirty="0" err="1" smtClean="0"/>
              <a:t>radiation</a:t>
            </a:r>
            <a:r>
              <a:rPr lang="de-DE" sz="1800" b="1" dirty="0" smtClean="0"/>
              <a:t> </a:t>
            </a:r>
            <a:r>
              <a:rPr lang="de-DE" sz="1800" b="1" dirty="0" err="1" smtClean="0"/>
              <a:t>detection</a:t>
            </a:r>
            <a:r>
              <a:rPr lang="de-DE" sz="1800" dirty="0" smtClean="0"/>
              <a:t> </a:t>
            </a:r>
          </a:p>
          <a:p>
            <a:r>
              <a:rPr lang="de-DE" sz="1800" b="1" dirty="0" smtClean="0"/>
              <a:t>Products</a:t>
            </a:r>
          </a:p>
          <a:p>
            <a:pPr>
              <a:buFont typeface="Arial" panose="020B0604020202020204" pitchFamily="34" charset="0"/>
              <a:buChar char="•"/>
            </a:pPr>
            <a:r>
              <a:rPr lang="de-DE" sz="1800" dirty="0" smtClean="0">
                <a:hlinkClick r:id="rId11"/>
              </a:rPr>
              <a:t>Scintillation screens</a:t>
            </a:r>
            <a:r>
              <a:rPr lang="de-DE" sz="1800" dirty="0" smtClean="0"/>
              <a:t> </a:t>
            </a:r>
          </a:p>
          <a:p>
            <a:pPr>
              <a:buFont typeface="Arial" panose="020B0604020202020204" pitchFamily="34" charset="0"/>
              <a:buChar char="•"/>
            </a:pPr>
            <a:r>
              <a:rPr lang="de-DE" sz="1800" dirty="0" smtClean="0">
                <a:hlinkClick r:id="rId12"/>
              </a:rPr>
              <a:t>Scintillation detectors</a:t>
            </a:r>
            <a:r>
              <a:rPr lang="de-DE" sz="1800" dirty="0" smtClean="0"/>
              <a:t> </a:t>
            </a:r>
          </a:p>
          <a:p>
            <a:pPr>
              <a:buFont typeface="Arial" panose="020B0604020202020204" pitchFamily="34" charset="0"/>
              <a:buChar char="•"/>
            </a:pPr>
            <a:r>
              <a:rPr lang="de-DE" sz="1800" dirty="0" smtClean="0">
                <a:hlinkClick r:id="rId13"/>
              </a:rPr>
              <a:t>Crypix™ detector</a:t>
            </a:r>
            <a:r>
              <a:rPr lang="de-DE" sz="1800" dirty="0" smtClean="0"/>
              <a:t> </a:t>
            </a:r>
          </a:p>
          <a:p>
            <a:pPr>
              <a:buFont typeface="Arial" panose="020B0604020202020204" pitchFamily="34" charset="0"/>
              <a:buChar char="•"/>
            </a:pPr>
            <a:r>
              <a:rPr lang="de-DE" sz="1800" dirty="0" smtClean="0">
                <a:hlinkClick r:id="rId14"/>
              </a:rPr>
              <a:t>Raspix™ detector</a:t>
            </a:r>
            <a:r>
              <a:rPr lang="de-DE" sz="1800" dirty="0" smtClean="0"/>
              <a:t> </a:t>
            </a:r>
          </a:p>
          <a:p>
            <a:pPr>
              <a:buFont typeface="Arial" panose="020B0604020202020204" pitchFamily="34" charset="0"/>
              <a:buChar char="•"/>
            </a:pPr>
            <a:r>
              <a:rPr lang="de-DE" sz="1800" dirty="0" smtClean="0">
                <a:hlinkClick r:id="rId15"/>
              </a:rPr>
              <a:t>Horizon™ detector</a:t>
            </a:r>
            <a:r>
              <a:rPr lang="de-DE" sz="1800" dirty="0" smtClean="0"/>
              <a:t> </a:t>
            </a:r>
          </a:p>
          <a:p>
            <a:pPr>
              <a:buFont typeface="Arial" panose="020B0604020202020204" pitchFamily="34" charset="0"/>
              <a:buChar char="•"/>
            </a:pPr>
            <a:r>
              <a:rPr lang="de-DE" sz="1800" dirty="0" smtClean="0">
                <a:hlinkClick r:id="rId16"/>
              </a:rPr>
              <a:t>Scintillation arrays</a:t>
            </a:r>
            <a:r>
              <a:rPr lang="de-DE" sz="1800" dirty="0" smtClean="0"/>
              <a:t> </a:t>
            </a:r>
          </a:p>
        </p:txBody>
      </p:sp>
      <p:sp>
        <p:nvSpPr>
          <p:cNvPr id="10" name="Inhaltsplatzhalter 6"/>
          <p:cNvSpPr txBox="1">
            <a:spLocks/>
          </p:cNvSpPr>
          <p:nvPr/>
        </p:nvSpPr>
        <p:spPr>
          <a:xfrm>
            <a:off x="6106937" y="2586539"/>
            <a:ext cx="2546990" cy="3120855"/>
          </a:xfrm>
          <a:prstGeom prst="rect">
            <a:avLst/>
          </a:prstGeom>
        </p:spPr>
        <p:txBody>
          <a:bodyPr vert="horz" wrap="square" lIns="91440" tIns="45720" rIns="91440" bIns="45720" rtlCol="0">
            <a:spAutoFit/>
          </a:bodyPr>
          <a:lst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de-DE" dirty="0" smtClean="0"/>
          </a:p>
          <a:p>
            <a:r>
              <a:rPr lang="de-DE" sz="1800" b="1" dirty="0" smtClean="0"/>
              <a:t>Materials</a:t>
            </a:r>
          </a:p>
          <a:p>
            <a:pPr>
              <a:buFont typeface="Arial" panose="020B0604020202020204" pitchFamily="34" charset="0"/>
              <a:buChar char="•"/>
            </a:pPr>
            <a:r>
              <a:rPr lang="de-DE" sz="1800" dirty="0" smtClean="0">
                <a:hlinkClick r:id="rId17"/>
              </a:rPr>
              <a:t>YAG:Ce</a:t>
            </a:r>
            <a:r>
              <a:rPr lang="de-DE" sz="1800" dirty="0" smtClean="0"/>
              <a:t> </a:t>
            </a:r>
          </a:p>
          <a:p>
            <a:pPr>
              <a:buFont typeface="Arial" panose="020B0604020202020204" pitchFamily="34" charset="0"/>
              <a:buChar char="•"/>
            </a:pPr>
            <a:r>
              <a:rPr lang="de-DE" sz="1800" dirty="0" smtClean="0">
                <a:hlinkClick r:id="rId18"/>
              </a:rPr>
              <a:t>YAP :Ce</a:t>
            </a:r>
            <a:r>
              <a:rPr lang="de-DE" sz="1800" dirty="0" smtClean="0"/>
              <a:t> </a:t>
            </a:r>
          </a:p>
          <a:p>
            <a:pPr>
              <a:buFont typeface="Arial" panose="020B0604020202020204" pitchFamily="34" charset="0"/>
              <a:buChar char="•"/>
            </a:pPr>
            <a:r>
              <a:rPr lang="de-DE" sz="1800" dirty="0" smtClean="0">
                <a:hlinkClick r:id="rId19"/>
              </a:rPr>
              <a:t>LuAG:Ce</a:t>
            </a:r>
            <a:r>
              <a:rPr lang="de-DE" sz="1800" dirty="0" smtClean="0"/>
              <a:t> </a:t>
            </a:r>
          </a:p>
          <a:p>
            <a:pPr>
              <a:buFont typeface="Arial" panose="020B0604020202020204" pitchFamily="34" charset="0"/>
              <a:buChar char="•"/>
            </a:pPr>
            <a:r>
              <a:rPr lang="de-DE" sz="1800" dirty="0" smtClean="0">
                <a:hlinkClick r:id="rId20"/>
              </a:rPr>
              <a:t>LuAP :Ce</a:t>
            </a:r>
            <a:r>
              <a:rPr lang="de-DE" sz="1800" dirty="0" smtClean="0"/>
              <a:t> </a:t>
            </a:r>
          </a:p>
          <a:p>
            <a:pPr>
              <a:buFont typeface="Arial" panose="020B0604020202020204" pitchFamily="34" charset="0"/>
              <a:buChar char="•"/>
            </a:pPr>
            <a:r>
              <a:rPr lang="de-DE" sz="1800" dirty="0" smtClean="0">
                <a:hlinkClick r:id="rId21"/>
              </a:rPr>
              <a:t>LuAG :Pr</a:t>
            </a:r>
            <a:r>
              <a:rPr lang="de-DE" sz="1800" dirty="0" smtClean="0"/>
              <a:t> </a:t>
            </a:r>
          </a:p>
          <a:p>
            <a:pPr>
              <a:buFont typeface="Arial" panose="020B0604020202020204" pitchFamily="34" charset="0"/>
              <a:buChar char="•"/>
            </a:pPr>
            <a:r>
              <a:rPr lang="de-DE" sz="1800" dirty="0" smtClean="0">
                <a:hlinkClick r:id="rId22"/>
              </a:rPr>
              <a:t>CRY 18</a:t>
            </a:r>
            <a:r>
              <a:rPr lang="de-DE" sz="1800" dirty="0" smtClean="0"/>
              <a:t> </a:t>
            </a:r>
          </a:p>
          <a:p>
            <a:pPr>
              <a:buFont typeface="Arial" panose="020B0604020202020204" pitchFamily="34" charset="0"/>
              <a:buChar char="•"/>
            </a:pPr>
            <a:r>
              <a:rPr lang="de-DE" sz="1800" dirty="0" smtClean="0">
                <a:hlinkClick r:id="rId23"/>
              </a:rPr>
              <a:t>BGO</a:t>
            </a:r>
            <a:r>
              <a:rPr lang="de-DE" sz="1800" dirty="0" smtClean="0"/>
              <a:t> </a:t>
            </a:r>
            <a:endParaRPr lang="de-DE" sz="1800" dirty="0"/>
          </a:p>
        </p:txBody>
      </p:sp>
    </p:spTree>
    <p:extLst>
      <p:ext uri="{BB962C8B-B14F-4D97-AF65-F5344CB8AC3E}">
        <p14:creationId xmlns:p14="http://schemas.microsoft.com/office/powerpoint/2010/main" val="2269422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You are very welcome </a:t>
            </a:r>
          </a:p>
          <a:p>
            <a:pPr marL="0" indent="0" algn="ctr">
              <a:buNone/>
            </a:pPr>
            <a:r>
              <a:rPr lang="en-US" dirty="0" smtClean="0"/>
              <a:t>to visit </a:t>
            </a:r>
            <a:r>
              <a:rPr lang="en-US" dirty="0" smtClean="0"/>
              <a:t>o</a:t>
            </a:r>
            <a:r>
              <a:rPr lang="en-US" dirty="0" smtClean="0"/>
              <a:t>ur cozy exhibition upstairs</a:t>
            </a:r>
          </a:p>
          <a:p>
            <a:endParaRPr lang="en-US" dirty="0"/>
          </a:p>
          <a:p>
            <a:pPr marL="0" indent="0">
              <a:buNone/>
            </a:pPr>
            <a:endParaRPr lang="en-US" dirty="0" smtClean="0"/>
          </a:p>
          <a:p>
            <a:pPr marL="0" indent="0">
              <a:buNone/>
            </a:pPr>
            <a:endParaRPr lang="en-US" dirty="0"/>
          </a:p>
          <a:p>
            <a:pPr marL="0" indent="0" algn="ctr">
              <a:buNone/>
            </a:pPr>
            <a:r>
              <a:rPr lang="en-US" dirty="0" smtClean="0"/>
              <a:t>Thank you for your attention</a:t>
            </a:r>
            <a:endParaRPr lang="en-US" dirty="0"/>
          </a:p>
        </p:txBody>
      </p:sp>
    </p:spTree>
    <p:extLst>
      <p:ext uri="{BB962C8B-B14F-4D97-AF65-F5344CB8AC3E}">
        <p14:creationId xmlns:p14="http://schemas.microsoft.com/office/powerpoint/2010/main" val="602968025"/>
      </p:ext>
    </p:extLst>
  </p:cSld>
  <p:clrMapOvr>
    <a:masterClrMapping/>
  </p:clrMapOvr>
</p:sld>
</file>

<file path=ppt/theme/theme1.xml><?xml version="1.0" encoding="utf-8"?>
<a:theme xmlns:a="http://schemas.openxmlformats.org/drawingml/2006/main" name="fair-gsi-folienmaster_2017_onering">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DBB63"/>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lstStyle>
        <a:defPPr algn="l">
          <a:defRPr dirty="0" smtClean="0"/>
        </a:defPPr>
      </a:lstStyle>
    </a:txDef>
  </a:objectDefaults>
  <a:extraClrSchemeLst/>
  <a:extLst>
    <a:ext uri="{05A4C25C-085E-4340-85A3-A5531E510DB2}">
      <thm15:themeFamily xmlns="" xmlns:thm15="http://schemas.microsoft.com/office/thememl/2012/main" name="Präsentation1" id="{78A563C3-E9DC-2D40-88C9-B52C16E45EC9}" vid="{86C85BE2-9C75-0A41-8BE5-539428EF9C2A}"/>
    </a:ext>
  </a:ext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gsi-folienmaster_2019_50Jahre_4zu3</Template>
  <TotalTime>0</TotalTime>
  <Words>522</Words>
  <Application>Microsoft Macintosh PowerPoint</Application>
  <PresentationFormat>Bildschirmpräsentation (4:3)</PresentationFormat>
  <Paragraphs>77</Paragraphs>
  <Slides>7</Slides>
  <Notes>0</Notes>
  <HiddenSlides>0</HiddenSlides>
  <MMClips>0</MMClips>
  <ScaleCrop>false</ScaleCrop>
  <HeadingPairs>
    <vt:vector size="4" baseType="variant">
      <vt:variant>
        <vt:lpstr>Design</vt:lpstr>
      </vt:variant>
      <vt:variant>
        <vt:i4>1</vt:i4>
      </vt:variant>
      <vt:variant>
        <vt:lpstr>Folientitel</vt:lpstr>
      </vt:variant>
      <vt:variant>
        <vt:i4>7</vt:i4>
      </vt:variant>
    </vt:vector>
  </HeadingPairs>
  <TitlesOfParts>
    <vt:vector size="8" baseType="lpstr">
      <vt:lpstr>fair-gsi-folienmaster_2017_onering</vt:lpstr>
      <vt:lpstr>Companies exhibition</vt:lpstr>
      <vt:lpstr>Technology transfer</vt:lpstr>
      <vt:lpstr>Companies </vt:lpstr>
      <vt:lpstr>PCO - Cameras</vt:lpstr>
      <vt:lpstr>Prevac – Vacuum technology</vt:lpstr>
      <vt:lpstr>Crytur -  Scintillation materials</vt:lpstr>
      <vt:lpstr>PowerPoint-Präsentation</vt:lpstr>
    </vt:vector>
  </TitlesOfParts>
  <Company>GSI Helmholtzzentrum für Schwerionenforschung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Surowiec, Alicja Dr.</dc:creator>
  <cp:lastModifiedBy>Alicja Surowiec</cp:lastModifiedBy>
  <cp:revision>14</cp:revision>
  <dcterms:created xsi:type="dcterms:W3CDTF">2019-03-29T13:25:57Z</dcterms:created>
  <dcterms:modified xsi:type="dcterms:W3CDTF">2019-04-01T16:31:45Z</dcterms:modified>
</cp:coreProperties>
</file>