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9" r:id="rId2"/>
    <p:sldId id="260" r:id="rId3"/>
    <p:sldId id="259" r:id="rId4"/>
    <p:sldId id="261" r:id="rId5"/>
    <p:sldId id="270" r:id="rId6"/>
    <p:sldId id="268" r:id="rId7"/>
    <p:sldId id="266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40C99-A180-A347-957D-D738C85435A8}" type="datetimeFigureOut">
              <a:rPr lang="en-US" smtClean="0"/>
              <a:t>11/1/18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E555F-5BC8-4049-9C3F-BBCEE791D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8E555F-5BC8-4049-9C3F-BBCEE791D0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0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36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2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0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8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4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7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31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06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6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2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B4129-B7BF-294E-96F3-AA49FC201D59}" type="datetimeFigureOut">
              <a:rPr lang="en-US" smtClean="0"/>
              <a:t>10/31/18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A6E7-3C3F-584F-828D-3F57EF50C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.web.cern.ch/elogbook/index.php?shiftID=1104479&amp;lgbk%5b%5d=60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036CB6-3BF5-554B-884C-5FCB15C5E876}"/>
              </a:ext>
            </a:extLst>
          </p:cNvPr>
          <p:cNvSpPr/>
          <p:nvPr/>
        </p:nvSpPr>
        <p:spPr>
          <a:xfrm>
            <a:off x="564776" y="3250389"/>
            <a:ext cx="80144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Eric, Galina, Gianni, Giovanni, Kostas, Chiara, </a:t>
            </a: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Slawosz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Guy, Michaela, David, Matteo, Helga, Jani, Daniel, Francesco, Belen and Ron.</a:t>
            </a:r>
          </a:p>
          <a:p>
            <a:pPr algn="ctr">
              <a:spcBef>
                <a:spcPts val="600"/>
              </a:spcBef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600"/>
              </a:spcBef>
            </a:pPr>
            <a:endParaRPr lang="en-US" sz="17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MD would not have been possible without a big effort on the injectors side. </a:t>
            </a:r>
          </a:p>
          <a:p>
            <a:pPr algn="ctr">
              <a:spcBef>
                <a:spcPts val="600"/>
              </a:spcBef>
            </a:pPr>
            <a:r>
              <a:rPr lang="en-US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thanks!!!!! </a:t>
            </a:r>
          </a:p>
          <a:p>
            <a:pPr algn="ctr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 particular </a:t>
            </a:r>
            <a:r>
              <a:rPr lang="en-US" sz="17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Francesco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Giulia, Fabio, Oleg, Oscar, Yannick, Luci, Hannes, Kevin, Verena, Elena, Heiko)</a:t>
            </a:r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015B7A57-5B6E-A445-91AC-952CC11C8F64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B110500-F1A6-CC48-87F0-01642C973F52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4F66C227-216B-2F48-BD6A-2E638FF6A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25B4ED-C8C8-514A-AC7F-03ED2E82116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CD31B11-A7EB-7648-92AA-0023B211F5A0}"/>
              </a:ext>
            </a:extLst>
          </p:cNvPr>
          <p:cNvSpPr txBox="1"/>
          <p:nvPr/>
        </p:nvSpPr>
        <p:spPr>
          <a:xfrm>
            <a:off x="614697" y="2033195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MD4203 - intensity scan with trains of 12b at 450 GeV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B5233E-B53F-A640-822E-6E47D9895AE6}"/>
              </a:ext>
            </a:extLst>
          </p:cNvPr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3"/>
              </a:rPr>
              <a:t>https://op-webtools.web.cern.ch/elogbook/index.php?shiftID=1104479&amp;lgbk[]=60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036CB6-3BF5-554B-884C-5FCB15C5E876}"/>
              </a:ext>
            </a:extLst>
          </p:cNvPr>
          <p:cNvSpPr/>
          <p:nvPr/>
        </p:nvSpPr>
        <p:spPr>
          <a:xfrm>
            <a:off x="634700" y="1464614"/>
            <a:ext cx="8014448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goal of the MD was to collect heat load data with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bunch intensities with trains of 12b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filling scheme with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1020b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injections of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4x12b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started with the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highest available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the injectors i.e.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1.9e11 p/bunch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few hours at the beginning, we had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problems in getting the beam injected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also due to the fact that the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extraction from the SPS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could not be tested beforehand. Careful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adjustments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 to be performed in the SPS before the beam could be sent do the LHC.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Measurements could only start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~5h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setting up and optimization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Still, in order to inject 1.9e11 p/bunch, due to high longitudinal losses we needed to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pulse the MKI without beam before each injection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(thanks to Michaela, Fabio and Luci who did not miss a single shot!).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intensities were significantly easier. 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 performed four fills with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~1.9e11, ~1.5e11, ~1.2e11, 0.8e11 p/bunch</a:t>
            </a: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dependence on the heat load on the bunch intensity could be clearly measured</a:t>
            </a:r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015B7A57-5B6E-A445-91AC-952CC11C8F64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B110500-F1A6-CC48-87F0-01642C973F52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4F66C227-216B-2F48-BD6A-2E638FF6AE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25B4ED-C8C8-514A-AC7F-03ED2E82116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CD31B11-A7EB-7648-92AA-0023B211F5A0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MD4203 - intensity scan with trains of 12b at 450 GeV </a:t>
            </a:r>
          </a:p>
        </p:txBody>
      </p:sp>
    </p:spTree>
    <p:extLst>
      <p:ext uri="{BB962C8B-B14F-4D97-AF65-F5344CB8AC3E}">
        <p14:creationId xmlns:p14="http://schemas.microsoft.com/office/powerpoint/2010/main" val="126975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CF8D6A-2657-1948-81CD-E70D9629D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1" b="7277"/>
          <a:stretch/>
        </p:blipFill>
        <p:spPr>
          <a:xfrm>
            <a:off x="134471" y="887705"/>
            <a:ext cx="8875059" cy="5825067"/>
          </a:xfrm>
          <a:prstGeom prst="rect">
            <a:avLst/>
          </a:prstGeom>
        </p:spPr>
      </p:pic>
      <p:grpSp>
        <p:nvGrpSpPr>
          <p:cNvPr id="8" name="Gruppo 29">
            <a:extLst>
              <a:ext uri="{FF2B5EF4-FFF2-40B4-BE49-F238E27FC236}">
                <a16:creationId xmlns:a16="http://schemas.microsoft.com/office/drawing/2014/main" id="{7DA35044-4D67-E84B-8A6A-B507D03242F8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1783746-F6F9-164B-A0A3-6EE419B94B32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5B8190C0-D1A8-7C41-9615-FD8953139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34D00FA-A938-FD4A-BAAD-7E650BFF04AD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F8411E3-6028-B748-AD08-3E15EEEEC8B4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MD4203 - intensity scan with trains of 12b at 450 GeV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958F82-88FD-4045-AA54-4917AADAFC0D}"/>
              </a:ext>
            </a:extLst>
          </p:cNvPr>
          <p:cNvSpPr txBox="1"/>
          <p:nvPr/>
        </p:nvSpPr>
        <p:spPr>
          <a:xfrm>
            <a:off x="2119256" y="1693433"/>
            <a:ext cx="10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1.9e11 p/b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21AC3-8ADD-8D42-9EA7-977805BEFD51}"/>
              </a:ext>
            </a:extLst>
          </p:cNvPr>
          <p:cNvSpPr txBox="1"/>
          <p:nvPr/>
        </p:nvSpPr>
        <p:spPr>
          <a:xfrm>
            <a:off x="3971364" y="1693433"/>
            <a:ext cx="10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1.5e11 p/b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3DB5CE-99FE-0641-ABDB-3E3179AD31E5}"/>
              </a:ext>
            </a:extLst>
          </p:cNvPr>
          <p:cNvSpPr txBox="1"/>
          <p:nvPr/>
        </p:nvSpPr>
        <p:spPr>
          <a:xfrm>
            <a:off x="5274829" y="1693433"/>
            <a:ext cx="10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1.2e11 p/b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E68AFB-A81D-454F-AA00-461FFB6D3666}"/>
              </a:ext>
            </a:extLst>
          </p:cNvPr>
          <p:cNvSpPr txBox="1"/>
          <p:nvPr/>
        </p:nvSpPr>
        <p:spPr>
          <a:xfrm>
            <a:off x="6320117" y="1693433"/>
            <a:ext cx="10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0.8e11 p/b</a:t>
            </a:r>
          </a:p>
        </p:txBody>
      </p:sp>
    </p:spTree>
    <p:extLst>
      <p:ext uri="{BB962C8B-B14F-4D97-AF65-F5344CB8AC3E}">
        <p14:creationId xmlns:p14="http://schemas.microsoft.com/office/powerpoint/2010/main" val="317255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D807067-777A-2D49-91C6-DD61ED200B60}"/>
              </a:ext>
            </a:extLst>
          </p:cNvPr>
          <p:cNvGrpSpPr/>
          <p:nvPr/>
        </p:nvGrpSpPr>
        <p:grpSpPr>
          <a:xfrm>
            <a:off x="1319604" y="1395827"/>
            <a:ext cx="6486862" cy="4219664"/>
            <a:chOff x="1319604" y="1686286"/>
            <a:chExt cx="6486862" cy="42196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65E5E9B-3E59-C443-87ED-09DE6F6789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84" r="1297" b="26755"/>
            <a:stretch/>
          </p:blipFill>
          <p:spPr>
            <a:xfrm>
              <a:off x="1319604" y="1686286"/>
              <a:ext cx="6486862" cy="370329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6AE61B-C6C2-D746-ACF7-0151F04203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84" t="87464" r="1297" b="1259"/>
            <a:stretch/>
          </p:blipFill>
          <p:spPr>
            <a:xfrm>
              <a:off x="1319604" y="5335795"/>
              <a:ext cx="6486862" cy="57015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C7D621-03D3-1C45-9E18-2426EFF28385}"/>
                </a:ext>
              </a:extLst>
            </p:cNvPr>
            <p:cNvSpPr/>
            <p:nvPr/>
          </p:nvSpPr>
          <p:spPr>
            <a:xfrm>
              <a:off x="1624405" y="5228219"/>
              <a:ext cx="279699" cy="247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uppo 29">
            <a:extLst>
              <a:ext uri="{FF2B5EF4-FFF2-40B4-BE49-F238E27FC236}">
                <a16:creationId xmlns:a16="http://schemas.microsoft.com/office/drawing/2014/main" id="{87FC260A-E521-FA49-9887-E5118FAD07E6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43A09B2-C1C4-3D4D-B163-E4FE30A06EC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>
              <a:extLst>
                <a:ext uri="{FF2B5EF4-FFF2-40B4-BE49-F238E27FC236}">
                  <a16:creationId xmlns:a16="http://schemas.microsoft.com/office/drawing/2014/main" id="{4A5DE1DA-CFF0-0342-A62A-AA83201B9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EA4951D-D0F0-BC4B-9D91-F4E096AB5E5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24180A1-4EF3-A54A-A4DE-4A8737FF0E9F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MD4203 - intensity scan with trains of 12b at 450 GeV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715BC8-F5BD-4541-84AA-29C1C1939178}"/>
              </a:ext>
            </a:extLst>
          </p:cNvPr>
          <p:cNvSpPr txBox="1"/>
          <p:nvPr/>
        </p:nvSpPr>
        <p:spPr>
          <a:xfrm>
            <a:off x="1472594" y="968188"/>
            <a:ext cx="6198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We measure the expected behavior for high bunch intensities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5CF9B3-26AA-454A-BB6A-7D8D3BAFC7F8}"/>
              </a:ext>
            </a:extLst>
          </p:cNvPr>
          <p:cNvSpPr txBox="1"/>
          <p:nvPr/>
        </p:nvSpPr>
        <p:spPr>
          <a:xfrm>
            <a:off x="1871325" y="6079863"/>
            <a:ext cx="540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Component from beam screen impedance is subtracted</a:t>
            </a:r>
          </a:p>
        </p:txBody>
      </p:sp>
    </p:spTree>
    <p:extLst>
      <p:ext uri="{BB962C8B-B14F-4D97-AF65-F5344CB8AC3E}">
        <p14:creationId xmlns:p14="http://schemas.microsoft.com/office/powerpoint/2010/main" val="2944260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23B5183-8F67-4943-B1E4-92F68BC05530}"/>
              </a:ext>
            </a:extLst>
          </p:cNvPr>
          <p:cNvGrpSpPr>
            <a:grpSpLocks noChangeAspect="1"/>
          </p:cNvGrpSpPr>
          <p:nvPr/>
        </p:nvGrpSpPr>
        <p:grpSpPr>
          <a:xfrm>
            <a:off x="811520" y="1043488"/>
            <a:ext cx="7934448" cy="5724224"/>
            <a:chOff x="0" y="313803"/>
            <a:chExt cx="9144000" cy="659684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2AC67D7-0923-174E-BDFC-AD2C3B398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33861"/>
              <a:ext cx="9144000" cy="297678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871D4DB-1269-B742-8860-8830C9798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13803"/>
              <a:ext cx="9144000" cy="3117104"/>
            </a:xfrm>
            <a:prstGeom prst="rect">
              <a:avLst/>
            </a:prstGeom>
          </p:spPr>
        </p:pic>
      </p:grpSp>
      <p:grpSp>
        <p:nvGrpSpPr>
          <p:cNvPr id="6" name="Gruppo 29">
            <a:extLst>
              <a:ext uri="{FF2B5EF4-FFF2-40B4-BE49-F238E27FC236}">
                <a16:creationId xmlns:a16="http://schemas.microsoft.com/office/drawing/2014/main" id="{536ED600-26FA-D543-92D3-3864C4FDA949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5F47151-5539-BE46-8A38-E47220ADAD7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90A086AB-6D43-6446-BF64-583F90F3BC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36104AF-A56A-234B-87E5-7231224FA318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E000B4D-A7F7-2740-B26A-CF87846716CA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MD4203 - intensity scan with trains of 12b at 450 GeV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690FD1-0815-4944-99A5-FDDC47E3F31A}"/>
              </a:ext>
            </a:extLst>
          </p:cNvPr>
          <p:cNvSpPr txBox="1"/>
          <p:nvPr/>
        </p:nvSpPr>
        <p:spPr>
          <a:xfrm>
            <a:off x="839096" y="645459"/>
            <a:ext cx="790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1.9e11 p/bunch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stable with no octupoles!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7EE098-433B-B646-9122-5E1AC0C8AE68}"/>
              </a:ext>
            </a:extLst>
          </p:cNvPr>
          <p:cNvSpPr txBox="1"/>
          <p:nvPr/>
        </p:nvSpPr>
        <p:spPr>
          <a:xfrm>
            <a:off x="830130" y="3820756"/>
            <a:ext cx="790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0.8e11 p/bunch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 unstable in V with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I</a:t>
            </a:r>
            <a:r>
              <a:rPr lang="en-US" baseline="-25000" dirty="0" err="1">
                <a:solidFill>
                  <a:schemeClr val="tx2"/>
                </a:solidFill>
                <a:sym typeface="Wingdings" pitchFamily="2" charset="2"/>
              </a:rPr>
              <a:t>oct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= 52 A 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0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>
            <a:extLst>
              <a:ext uri="{FF2B5EF4-FFF2-40B4-BE49-F238E27FC236}">
                <a16:creationId xmlns:a16="http://schemas.microsoft.com/office/drawing/2014/main" id="{FE481C25-8D38-F742-A1A7-3706A0B9AD85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8E6A5D-506E-DC46-8325-A1CFCAABEDA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389D2B9-1AAC-FB4B-86C6-8C3A0757B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FC01676-2421-794A-8053-F9259F30544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3AB55DB-B43C-8042-97B2-DFC9C297EAFF}"/>
              </a:ext>
            </a:extLst>
          </p:cNvPr>
          <p:cNvSpPr/>
          <p:nvPr/>
        </p:nvSpPr>
        <p:spPr>
          <a:xfrm>
            <a:off x="693868" y="3701552"/>
            <a:ext cx="775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Bjorn, Daniel, David^2, Francesco^2, Kostas, Galina, Gianni, Giovanni, 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Guy, Michaela, </a:t>
            </a:r>
            <a:r>
              <a:rPr lang="en-US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Slawosz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pPr algn="ctr"/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b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the injectors team for the preparation of this challenging beam!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A2ABD5-6CE1-CD41-AF7C-1531746A2D32}"/>
              </a:ext>
            </a:extLst>
          </p:cNvPr>
          <p:cNvSpPr txBox="1"/>
          <p:nvPr/>
        </p:nvSpPr>
        <p:spPr>
          <a:xfrm>
            <a:off x="614697" y="2735587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MD2484 - high intensity 8b+4e</a:t>
            </a:r>
          </a:p>
        </p:txBody>
      </p:sp>
    </p:spTree>
    <p:extLst>
      <p:ext uri="{BB962C8B-B14F-4D97-AF65-F5344CB8AC3E}">
        <p14:creationId xmlns:p14="http://schemas.microsoft.com/office/powerpoint/2010/main" val="162642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6C2991E-8E56-0C4F-B17B-E98862E6A31C}"/>
              </a:ext>
            </a:extLst>
          </p:cNvPr>
          <p:cNvSpPr/>
          <p:nvPr/>
        </p:nvSpPr>
        <p:spPr>
          <a:xfrm>
            <a:off x="1108042" y="542892"/>
            <a:ext cx="8003689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intensity from the injectors was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~1.6e11 p/bunch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start of the MD was significantly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delayed due to RF problems in the SPS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experienced this afternoon, the beam was dumped a few times on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losses at injection for B1 (probably showers from TCDI)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This could be mitigated by increasing the transverse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scraping in the SPS and 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optimizing the trajectory by centering the beam in the TCDI region.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Fill 7365</a:t>
            </a:r>
            <a:r>
              <a:rPr lang="en-US" sz="1700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In these conditions (still with quite large losses) we could inject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852b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accelerate to 6.5TeV using the cycle with the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large telescope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At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flat-top 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beams were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kept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separated at beta* = 65 cm for 30 mins for heat load measurements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collisions and a quick lifetime study as a function of the crossing angle.</a:t>
            </a:r>
            <a:endParaRPr lang="en-US" sz="1700" b="0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Towards the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 of the ramp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lifetime dropped below 10h and losses at the primary collimators reached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70% of the dump threshold on the long running sums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ecided to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switch to the nominal hypercycle for the next fill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Fill 7366</a:t>
            </a:r>
            <a:r>
              <a:rPr lang="en-US" sz="1700" b="1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At the beginning of the fill the trajectory in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TI2 was further optimized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This allowed to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fully mitigate the losses at injection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Filling with trains of 96b with 8b+4e scheme was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very smooth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beams were accelerated to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700" b="1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kept at flat-top for 30 mins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heat load measurements. Then the rest of the operational cycle was performed bringing the beams into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collision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beams were kept there for </a:t>
            </a:r>
            <a:r>
              <a:rPr lang="en-US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30 mins to collect bunch-by-bunch lifetime data</a:t>
            </a:r>
            <a:r>
              <a:rPr lang="en-US" sz="17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beams were then separated for studies by the UFO team. For this purpose a transverse excitation was applied on 600b in order to blow-up the emittance. Unfortunately this generated too large losses which dumped the beams. </a:t>
            </a:r>
            <a:endParaRPr lang="en-US" sz="1700" b="0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FE481C25-8D38-F742-A1A7-3706A0B9AD85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8E6A5D-506E-DC46-8325-A1CFCAABEDA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F389D2B9-1AAC-FB4B-86C6-8C3A0757B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FC01676-2421-794A-8053-F9259F305443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B8159CA-ACDA-D241-A95E-E18A8D31A7CE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MD2484 - high intensity 8b+4e</a:t>
            </a:r>
          </a:p>
        </p:txBody>
      </p:sp>
    </p:spTree>
    <p:extLst>
      <p:ext uri="{BB962C8B-B14F-4D97-AF65-F5344CB8AC3E}">
        <p14:creationId xmlns:p14="http://schemas.microsoft.com/office/powerpoint/2010/main" val="144064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EB6325-84E5-DE43-9E6E-817F8518F1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2" r="30518"/>
          <a:stretch/>
        </p:blipFill>
        <p:spPr>
          <a:xfrm>
            <a:off x="4690332" y="1780383"/>
            <a:ext cx="4453668" cy="50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8559F5-9689-CD41-93B4-2A4BF893DF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2" r="29738"/>
          <a:stretch/>
        </p:blipFill>
        <p:spPr>
          <a:xfrm>
            <a:off x="0" y="1780383"/>
            <a:ext cx="4453666" cy="50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E1BC49-5BAA-4643-95AC-213288F14832}"/>
              </a:ext>
            </a:extLst>
          </p:cNvPr>
          <p:cNvSpPr txBox="1"/>
          <p:nvPr/>
        </p:nvSpPr>
        <p:spPr>
          <a:xfrm>
            <a:off x="568362" y="1389540"/>
            <a:ext cx="356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25 ns</a:t>
            </a:r>
            <a:r>
              <a:rPr lang="en-US" dirty="0"/>
              <a:t>, 1887b, </a:t>
            </a:r>
            <a:r>
              <a:rPr lang="en-US" b="1" dirty="0"/>
              <a:t>1.25e11 p/bunch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683983-E5A0-0943-B06F-4506CEB312CB}"/>
              </a:ext>
            </a:extLst>
          </p:cNvPr>
          <p:cNvSpPr txBox="1"/>
          <p:nvPr/>
        </p:nvSpPr>
        <p:spPr>
          <a:xfrm>
            <a:off x="5325034" y="1389540"/>
            <a:ext cx="356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8b+4e</a:t>
            </a:r>
            <a:r>
              <a:rPr lang="en-US" dirty="0"/>
              <a:t>, 1852b, </a:t>
            </a:r>
            <a:r>
              <a:rPr lang="en-US" b="1" dirty="0"/>
              <a:t>1.5e11 p/bunch</a:t>
            </a:r>
          </a:p>
        </p:txBody>
      </p:sp>
      <p:grpSp>
        <p:nvGrpSpPr>
          <p:cNvPr id="12" name="Gruppo 29">
            <a:extLst>
              <a:ext uri="{FF2B5EF4-FFF2-40B4-BE49-F238E27FC236}">
                <a16:creationId xmlns:a16="http://schemas.microsoft.com/office/drawing/2014/main" id="{5075112E-1CC0-1E43-B841-A5A58082A399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717A0D1-0EC8-9C4D-9126-30A2B515651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>
              <a:extLst>
                <a:ext uri="{FF2B5EF4-FFF2-40B4-BE49-F238E27FC236}">
                  <a16:creationId xmlns:a16="http://schemas.microsoft.com/office/drawing/2014/main" id="{20E4486D-4F99-0348-9E5A-DE849285CE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30FB4BE-1FD5-6A4D-84B2-26186DA1F842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A4F44A7-1240-E248-95FD-64AC25924148}"/>
              </a:ext>
            </a:extLst>
          </p:cNvPr>
          <p:cNvSpPr txBox="1"/>
          <p:nvPr/>
        </p:nvSpPr>
        <p:spPr>
          <a:xfrm>
            <a:off x="1109473" y="0"/>
            <a:ext cx="7914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2"/>
                </a:solidFill>
              </a:rPr>
              <a:t>MD2484 - high intensity 8b+4e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941938-A867-3D45-8EFB-051AEFE6901C}"/>
              </a:ext>
            </a:extLst>
          </p:cNvPr>
          <p:cNvSpPr txBox="1"/>
          <p:nvPr/>
        </p:nvSpPr>
        <p:spPr>
          <a:xfrm>
            <a:off x="1129553" y="548638"/>
            <a:ext cx="776702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Also for </a:t>
            </a:r>
            <a:r>
              <a:rPr lang="en-US" sz="1700" b="1" dirty="0">
                <a:solidFill>
                  <a:srgbClr val="FF0000"/>
                </a:solidFill>
              </a:rPr>
              <a:t>higher bunch intensity </a:t>
            </a:r>
            <a:r>
              <a:rPr lang="en-US" sz="1700" dirty="0">
                <a:solidFill>
                  <a:schemeClr val="tx2"/>
                </a:solidFill>
              </a:rPr>
              <a:t>the 8b+4e beam generate </a:t>
            </a:r>
            <a:r>
              <a:rPr lang="en-US" sz="1700" b="1" dirty="0">
                <a:solidFill>
                  <a:srgbClr val="FF0000"/>
                </a:solidFill>
              </a:rPr>
              <a:t>much smaller heat load </a:t>
            </a:r>
            <a:r>
              <a:rPr lang="en-US" sz="1700" b="1" dirty="0" err="1">
                <a:solidFill>
                  <a:srgbClr val="FF0000"/>
                </a:solidFill>
              </a:rPr>
              <a:t>w.r.t</a:t>
            </a:r>
            <a:r>
              <a:rPr lang="en-US" sz="1700" b="1" dirty="0">
                <a:solidFill>
                  <a:srgbClr val="FF0000"/>
                </a:solidFill>
              </a:rPr>
              <a:t>. the standard 25 ns beam</a:t>
            </a:r>
          </a:p>
        </p:txBody>
      </p:sp>
    </p:spTree>
    <p:extLst>
      <p:ext uri="{BB962C8B-B14F-4D97-AF65-F5344CB8AC3E}">
        <p14:creationId xmlns:p14="http://schemas.microsoft.com/office/powerpoint/2010/main" val="3793828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1854</TotalTime>
  <Words>476</Words>
  <Application>Microsoft Macintosh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36</cp:revision>
  <dcterms:created xsi:type="dcterms:W3CDTF">2018-10-29T08:46:04Z</dcterms:created>
  <dcterms:modified xsi:type="dcterms:W3CDTF">2018-11-01T15:48:06Z</dcterms:modified>
</cp:coreProperties>
</file>