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0" d="100"/>
          <a:sy n="130" d="100"/>
        </p:scale>
        <p:origin x="-5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8411C0-6E08-4E47-A2B4-362D8F6A53E6}" type="datetimeFigureOut">
              <a:rPr lang="sv-SE" smtClean="0"/>
              <a:t>18-11-02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B809E3-B789-5C42-B00D-C0DF874F0AAB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239203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22225-52AC-E548-AC33-E49E44BD5DD4}" type="datetimeFigureOut">
              <a:rPr lang="sv-SE" smtClean="0"/>
              <a:t>18-11-02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ADFA5-A39C-284C-B2EE-B42DF59FDDCF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729287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 smtClean="0"/>
              <a:t>2018-11-02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Electron cloud meeting #62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 smtClean="0"/>
              <a:t>2018-11-02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Electron cloud meeting #62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 smtClean="0"/>
              <a:t>2018-11-02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Electron cloud meeting #62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 smtClean="0"/>
              <a:t>2018-11-02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Electron cloud meeting #62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 smtClean="0"/>
              <a:t>2018-11-02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Electron cloud meeting #62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 smtClean="0"/>
              <a:t>2018-11-02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Electron cloud meeting #62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 smtClean="0"/>
              <a:t>2018-11-02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Electron cloud meeting #62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 smtClean="0"/>
              <a:t>2018-11-02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Electron cloud meeting #62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8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v-SE" smtClean="0"/>
              <a:t>2018-11-02</a:t>
            </a:r>
            <a:endParaRPr lang="en-US" dirty="0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Electron cloud meeting #62</a:t>
            </a:r>
            <a:endParaRPr lang="en-US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Google Shape;159;p28"/>
          <p:cNvSpPr txBox="1">
            <a:spLocks/>
          </p:cNvSpPr>
          <p:nvPr/>
        </p:nvSpPr>
        <p:spPr>
          <a:xfrm>
            <a:off x="535238" y="131554"/>
            <a:ext cx="6873300" cy="489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sv" smtClean="0"/>
              <a:t>SEY threshold</a:t>
            </a:r>
            <a:endParaRPr lang="sv"/>
          </a:p>
        </p:txBody>
      </p:sp>
      <p:pic>
        <p:nvPicPr>
          <p:cNvPr id="6" name="Google Shape;161;p28"/>
          <p:cNvPicPr preferRelativeResize="0"/>
          <p:nvPr/>
        </p:nvPicPr>
        <p:blipFill rotWithShape="1">
          <a:blip r:embed="rId2">
            <a:alphaModFix/>
          </a:blip>
          <a:srcRect l="6864" t="11436" b="5693"/>
          <a:stretch/>
        </p:blipFill>
        <p:spPr>
          <a:xfrm>
            <a:off x="874257" y="910830"/>
            <a:ext cx="7126019" cy="424260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162;p28"/>
          <p:cNvSpPr txBox="1">
            <a:spLocks/>
          </p:cNvSpPr>
          <p:nvPr/>
        </p:nvSpPr>
        <p:spPr>
          <a:xfrm>
            <a:off x="535238" y="5305368"/>
            <a:ext cx="8260450" cy="841106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81000">
              <a:spcBef>
                <a:spcPts val="0"/>
              </a:spcBef>
              <a:buClrTx/>
              <a:buSzPts val="2400"/>
            </a:pPr>
            <a:r>
              <a:rPr lang="sv" sz="2400" dirty="0" smtClean="0"/>
              <a:t>The SEY threshold is 1.4 no matter which bunch length is used</a:t>
            </a:r>
            <a:endParaRPr lang="sv" sz="2400" dirty="0"/>
          </a:p>
        </p:txBody>
      </p:sp>
    </p:spTree>
    <p:extLst>
      <p:ext uri="{BB962C8B-B14F-4D97-AF65-F5344CB8AC3E}">
        <p14:creationId xmlns:p14="http://schemas.microsoft.com/office/powerpoint/2010/main" val="2859603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v-SE" smtClean="0"/>
              <a:t>2018-11-02</a:t>
            </a:r>
            <a:endParaRPr lang="en-US" dirty="0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Electron cloud meeting #62</a:t>
            </a:r>
            <a:endParaRPr lang="en-US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Google Shape;96;p20"/>
          <p:cNvSpPr txBox="1">
            <a:spLocks/>
          </p:cNvSpPr>
          <p:nvPr/>
        </p:nvSpPr>
        <p:spPr>
          <a:xfrm>
            <a:off x="535238" y="131554"/>
            <a:ext cx="6873300" cy="489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sv" smtClean="0"/>
              <a:t>Outline</a:t>
            </a:r>
            <a:endParaRPr lang="sv" dirty="0"/>
          </a:p>
        </p:txBody>
      </p:sp>
      <p:sp>
        <p:nvSpPr>
          <p:cNvPr id="6" name="Google Shape;97;p20"/>
          <p:cNvSpPr txBox="1">
            <a:spLocks/>
          </p:cNvSpPr>
          <p:nvPr/>
        </p:nvSpPr>
        <p:spPr>
          <a:xfrm>
            <a:off x="535250" y="1464975"/>
            <a:ext cx="8377200" cy="3149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5300">
              <a:spcBef>
                <a:spcPts val="0"/>
              </a:spcBef>
              <a:buClrTx/>
              <a:buSzPts val="3000"/>
            </a:pPr>
            <a:r>
              <a:rPr lang="sv" sz="3600" dirty="0" smtClean="0">
                <a:solidFill>
                  <a:schemeClr val="accent1"/>
                </a:solidFill>
              </a:rPr>
              <a:t>Goal</a:t>
            </a: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600" dirty="0" smtClean="0">
                <a:solidFill>
                  <a:schemeClr val="accent1"/>
                </a:solidFill>
              </a:rPr>
              <a:t>e-cloud simulation setup</a:t>
            </a: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600" dirty="0" smtClean="0">
                <a:solidFill>
                  <a:schemeClr val="accent1"/>
                </a:solidFill>
              </a:rPr>
              <a:t>SEY threshold</a:t>
            </a: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600" dirty="0" smtClean="0">
                <a:solidFill>
                  <a:srgbClr val="0055A0"/>
                </a:solidFill>
              </a:rPr>
              <a:t>Heat load and current vs bunch length</a:t>
            </a: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600" dirty="0" smtClean="0">
                <a:solidFill>
                  <a:schemeClr val="accent1"/>
                </a:solidFill>
              </a:rPr>
              <a:t>Summary</a:t>
            </a:r>
            <a:endParaRPr lang="sv" sz="3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294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v-SE" smtClean="0"/>
              <a:t>2018-11-02</a:t>
            </a:r>
            <a:endParaRPr lang="en-US" dirty="0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Electron cloud meeting #62</a:t>
            </a:r>
            <a:endParaRPr lang="en-US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Google Shape;175;p30"/>
          <p:cNvSpPr txBox="1">
            <a:spLocks/>
          </p:cNvSpPr>
          <p:nvPr/>
        </p:nvSpPr>
        <p:spPr>
          <a:xfrm>
            <a:off x="535238" y="131554"/>
            <a:ext cx="6873300" cy="489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sv" smtClean="0"/>
              <a:t>Current vs bunch length</a:t>
            </a:r>
            <a:endParaRPr lang="sv"/>
          </a:p>
        </p:txBody>
      </p:sp>
      <p:sp>
        <p:nvSpPr>
          <p:cNvPr id="6" name="Google Shape;177;p30"/>
          <p:cNvSpPr txBox="1">
            <a:spLocks/>
          </p:cNvSpPr>
          <p:nvPr/>
        </p:nvSpPr>
        <p:spPr>
          <a:xfrm>
            <a:off x="635759" y="5352114"/>
            <a:ext cx="8151550" cy="878901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9100" indent="-342900">
              <a:spcBef>
                <a:spcPts val="0"/>
              </a:spcBef>
              <a:buClrTx/>
              <a:buSzPts val="2400"/>
            </a:pPr>
            <a:r>
              <a:rPr lang="sv" sz="2400" dirty="0" smtClean="0"/>
              <a:t>The current is increasing linearly with the bunch length</a:t>
            </a:r>
            <a:endParaRPr lang="sv" sz="2400" dirty="0"/>
          </a:p>
        </p:txBody>
      </p:sp>
      <p:pic>
        <p:nvPicPr>
          <p:cNvPr id="7" name="Google Shape;178;p30"/>
          <p:cNvPicPr preferRelativeResize="0"/>
          <p:nvPr/>
        </p:nvPicPr>
        <p:blipFill rotWithShape="1">
          <a:blip r:embed="rId2">
            <a:alphaModFix/>
          </a:blip>
          <a:srcRect l="2047" t="10996" b="5124"/>
          <a:stretch/>
        </p:blipFill>
        <p:spPr>
          <a:xfrm>
            <a:off x="1048522" y="1078093"/>
            <a:ext cx="6901914" cy="42100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59489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v-SE" smtClean="0"/>
              <a:t>2018-11-02</a:t>
            </a:r>
            <a:endParaRPr lang="en-US" dirty="0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Electron cloud meeting #62</a:t>
            </a:r>
            <a:endParaRPr lang="en-US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Google Shape;183;p31"/>
          <p:cNvSpPr txBox="1">
            <a:spLocks/>
          </p:cNvSpPr>
          <p:nvPr/>
        </p:nvSpPr>
        <p:spPr>
          <a:xfrm>
            <a:off x="535238" y="131554"/>
            <a:ext cx="6873300" cy="489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sv" smtClean="0"/>
              <a:t>Heat load vs bunch length</a:t>
            </a:r>
            <a:endParaRPr lang="sv"/>
          </a:p>
        </p:txBody>
      </p:sp>
      <p:sp>
        <p:nvSpPr>
          <p:cNvPr id="6" name="Google Shape;185;p31"/>
          <p:cNvSpPr txBox="1">
            <a:spLocks/>
          </p:cNvSpPr>
          <p:nvPr/>
        </p:nvSpPr>
        <p:spPr>
          <a:xfrm>
            <a:off x="453015" y="4946333"/>
            <a:ext cx="8150849" cy="1220727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81000">
              <a:spcBef>
                <a:spcPts val="0"/>
              </a:spcBef>
              <a:buClrTx/>
              <a:buSzPts val="2400"/>
            </a:pPr>
            <a:r>
              <a:rPr lang="sv" sz="2400" dirty="0" smtClean="0">
                <a:solidFill>
                  <a:srgbClr val="0055A0"/>
                </a:solidFill>
              </a:rPr>
              <a:t>For low SEYs the HL increases with growing bunch lengths</a:t>
            </a:r>
          </a:p>
          <a:p>
            <a:pPr marL="457200" indent="-381000">
              <a:spcBef>
                <a:spcPts val="0"/>
              </a:spcBef>
              <a:buClrTx/>
              <a:buSzPts val="2400"/>
            </a:pPr>
            <a:r>
              <a:rPr lang="sv" sz="2400" dirty="0" smtClean="0">
                <a:solidFill>
                  <a:srgbClr val="0055A0"/>
                </a:solidFill>
              </a:rPr>
              <a:t>For high SEYs it decreases instead</a:t>
            </a:r>
            <a:endParaRPr lang="sv" sz="2400" dirty="0">
              <a:solidFill>
                <a:srgbClr val="0055A0"/>
              </a:solidFill>
            </a:endParaRPr>
          </a:p>
        </p:txBody>
      </p:sp>
      <p:pic>
        <p:nvPicPr>
          <p:cNvPr id="7" name="Google Shape;186;p31"/>
          <p:cNvPicPr preferRelativeResize="0"/>
          <p:nvPr/>
        </p:nvPicPr>
        <p:blipFill rotWithShape="1">
          <a:blip r:embed="rId2">
            <a:alphaModFix/>
          </a:blip>
          <a:srcRect l="6924" t="11290" b="5694"/>
          <a:stretch/>
        </p:blipFill>
        <p:spPr>
          <a:xfrm>
            <a:off x="1371385" y="977594"/>
            <a:ext cx="6221584" cy="39687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5636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v-SE" smtClean="0"/>
              <a:t>2018-11-02</a:t>
            </a:r>
            <a:endParaRPr lang="en-US" dirty="0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Electron cloud meeting #62</a:t>
            </a:r>
            <a:endParaRPr lang="en-US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Google Shape;96;p20"/>
          <p:cNvSpPr txBox="1">
            <a:spLocks/>
          </p:cNvSpPr>
          <p:nvPr/>
        </p:nvSpPr>
        <p:spPr>
          <a:xfrm>
            <a:off x="535238" y="131554"/>
            <a:ext cx="6873300" cy="489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sv" smtClean="0"/>
              <a:t>Outline</a:t>
            </a:r>
            <a:endParaRPr lang="sv" dirty="0"/>
          </a:p>
        </p:txBody>
      </p:sp>
      <p:sp>
        <p:nvSpPr>
          <p:cNvPr id="6" name="Google Shape;97;p20"/>
          <p:cNvSpPr txBox="1">
            <a:spLocks/>
          </p:cNvSpPr>
          <p:nvPr/>
        </p:nvSpPr>
        <p:spPr>
          <a:xfrm>
            <a:off x="535250" y="1464975"/>
            <a:ext cx="8377200" cy="3149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5300">
              <a:spcBef>
                <a:spcPts val="0"/>
              </a:spcBef>
              <a:buClrTx/>
              <a:buSzPts val="3000"/>
            </a:pPr>
            <a:r>
              <a:rPr lang="sv" sz="3600" dirty="0" smtClean="0">
                <a:solidFill>
                  <a:schemeClr val="accent1"/>
                </a:solidFill>
              </a:rPr>
              <a:t>Goal</a:t>
            </a: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600" dirty="0" smtClean="0">
                <a:solidFill>
                  <a:schemeClr val="accent1"/>
                </a:solidFill>
              </a:rPr>
              <a:t>e-cloud simulation setup</a:t>
            </a: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600" dirty="0" smtClean="0">
                <a:solidFill>
                  <a:schemeClr val="accent1"/>
                </a:solidFill>
              </a:rPr>
              <a:t>SEY threshold</a:t>
            </a: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600" dirty="0" smtClean="0">
                <a:solidFill>
                  <a:srgbClr val="DDDDDD"/>
                </a:solidFill>
              </a:rPr>
              <a:t>Heat load and current vs bunch length</a:t>
            </a: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600" dirty="0" smtClean="0"/>
              <a:t>Summary</a:t>
            </a:r>
            <a:endParaRPr lang="sv" sz="3600" dirty="0"/>
          </a:p>
        </p:txBody>
      </p:sp>
    </p:spTree>
    <p:extLst>
      <p:ext uri="{BB962C8B-B14F-4D97-AF65-F5344CB8AC3E}">
        <p14:creationId xmlns:p14="http://schemas.microsoft.com/office/powerpoint/2010/main" val="770950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v-SE" smtClean="0"/>
              <a:t>2018-11-02</a:t>
            </a:r>
            <a:endParaRPr lang="en-US" dirty="0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Electron cloud meeting #62</a:t>
            </a:r>
            <a:endParaRPr lang="en-US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Google Shape;199;p33"/>
          <p:cNvSpPr txBox="1">
            <a:spLocks/>
          </p:cNvSpPr>
          <p:nvPr/>
        </p:nvSpPr>
        <p:spPr>
          <a:xfrm>
            <a:off x="535238" y="131554"/>
            <a:ext cx="6873300" cy="489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sv" smtClean="0"/>
              <a:t>Summary</a:t>
            </a:r>
            <a:endParaRPr lang="sv"/>
          </a:p>
        </p:txBody>
      </p:sp>
      <p:sp>
        <p:nvSpPr>
          <p:cNvPr id="6" name="Google Shape;200;p33"/>
          <p:cNvSpPr txBox="1">
            <a:spLocks/>
          </p:cNvSpPr>
          <p:nvPr/>
        </p:nvSpPr>
        <p:spPr>
          <a:xfrm>
            <a:off x="535238" y="1633871"/>
            <a:ext cx="8377200" cy="4120206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5300">
              <a:spcBef>
                <a:spcPts val="0"/>
              </a:spcBef>
              <a:buClrTx/>
              <a:buSzPts val="3000"/>
            </a:pPr>
            <a:r>
              <a:rPr lang="sv" sz="3200" dirty="0" smtClean="0">
                <a:solidFill>
                  <a:srgbClr val="0055A0"/>
                </a:solidFill>
              </a:rPr>
              <a:t>The SEY threshold is 1.4 </a:t>
            </a:r>
            <a:r>
              <a:rPr lang="sv-SE" sz="3200" dirty="0" smtClean="0">
                <a:solidFill>
                  <a:srgbClr val="0055A0"/>
                </a:solidFill>
              </a:rPr>
              <a:t>for all </a:t>
            </a:r>
            <a:r>
              <a:rPr lang="sv-SE" sz="3200" dirty="0" err="1" smtClean="0">
                <a:solidFill>
                  <a:srgbClr val="0055A0"/>
                </a:solidFill>
              </a:rPr>
              <a:t>bunch</a:t>
            </a:r>
            <a:r>
              <a:rPr lang="sv-SE" sz="3200" dirty="0" smtClean="0">
                <a:solidFill>
                  <a:srgbClr val="0055A0"/>
                </a:solidFill>
              </a:rPr>
              <a:t> </a:t>
            </a:r>
            <a:r>
              <a:rPr lang="sv-SE" sz="3200" dirty="0" err="1" smtClean="0">
                <a:solidFill>
                  <a:srgbClr val="0055A0"/>
                </a:solidFill>
              </a:rPr>
              <a:t>lengths</a:t>
            </a:r>
            <a:r>
              <a:rPr lang="sv-SE" sz="3200" dirty="0" smtClean="0">
                <a:solidFill>
                  <a:srgbClr val="0055A0"/>
                </a:solidFill>
              </a:rPr>
              <a:t> in the </a:t>
            </a:r>
            <a:r>
              <a:rPr lang="sv-SE" sz="3200" dirty="0" err="1" smtClean="0">
                <a:solidFill>
                  <a:srgbClr val="0055A0"/>
                </a:solidFill>
              </a:rPr>
              <a:t>range</a:t>
            </a:r>
            <a:r>
              <a:rPr lang="sv-SE" sz="3200" dirty="0" smtClean="0">
                <a:solidFill>
                  <a:srgbClr val="0055A0"/>
                </a:solidFill>
              </a:rPr>
              <a:t> 0.7-1.8 </a:t>
            </a:r>
            <a:r>
              <a:rPr lang="sv-SE" sz="3200" dirty="0" err="1" smtClean="0">
                <a:solidFill>
                  <a:srgbClr val="0055A0"/>
                </a:solidFill>
              </a:rPr>
              <a:t>ns</a:t>
            </a:r>
            <a:r>
              <a:rPr lang="sv-SE" sz="3200" dirty="0" smtClean="0">
                <a:solidFill>
                  <a:srgbClr val="0055A0"/>
                </a:solidFill>
              </a:rPr>
              <a:t> </a:t>
            </a:r>
            <a:r>
              <a:rPr lang="sv-SE" sz="3200" dirty="0" err="1" smtClean="0">
                <a:solidFill>
                  <a:srgbClr val="0055A0"/>
                </a:solidFill>
              </a:rPr>
              <a:t>according</a:t>
            </a:r>
            <a:r>
              <a:rPr lang="sv-SE" sz="3200" dirty="0" smtClean="0">
                <a:solidFill>
                  <a:srgbClr val="0055A0"/>
                </a:solidFill>
              </a:rPr>
              <a:t> </a:t>
            </a:r>
            <a:r>
              <a:rPr lang="sv-SE" sz="3200" dirty="0" err="1" smtClean="0">
                <a:solidFill>
                  <a:srgbClr val="0055A0"/>
                </a:solidFill>
              </a:rPr>
              <a:t>to</a:t>
            </a:r>
            <a:r>
              <a:rPr lang="sv-SE" sz="3200" dirty="0" smtClean="0">
                <a:solidFill>
                  <a:srgbClr val="0055A0"/>
                </a:solidFill>
              </a:rPr>
              <a:t> simulations</a:t>
            </a:r>
            <a:endParaRPr lang="sv" sz="3200" dirty="0" smtClean="0">
              <a:solidFill>
                <a:srgbClr val="0055A0"/>
              </a:solidFill>
            </a:endParaRP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200" dirty="0" smtClean="0">
                <a:solidFill>
                  <a:srgbClr val="0055A0"/>
                </a:solidFill>
              </a:rPr>
              <a:t>The current is increasing linearly with the bunch length</a:t>
            </a: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200" dirty="0" smtClean="0">
                <a:solidFill>
                  <a:srgbClr val="0055A0"/>
                </a:solidFill>
              </a:rPr>
              <a:t>For low SEYs the </a:t>
            </a:r>
            <a:r>
              <a:rPr lang="sv-SE" sz="3200" dirty="0" smtClean="0">
                <a:solidFill>
                  <a:srgbClr val="0055A0"/>
                </a:solidFill>
              </a:rPr>
              <a:t>heat </a:t>
            </a:r>
            <a:r>
              <a:rPr lang="sv-SE" sz="3200" dirty="0" err="1" smtClean="0">
                <a:solidFill>
                  <a:srgbClr val="0055A0"/>
                </a:solidFill>
              </a:rPr>
              <a:t>load</a:t>
            </a:r>
            <a:r>
              <a:rPr lang="sv" sz="3200" dirty="0" smtClean="0">
                <a:solidFill>
                  <a:srgbClr val="0055A0"/>
                </a:solidFill>
              </a:rPr>
              <a:t> </a:t>
            </a:r>
            <a:r>
              <a:rPr lang="sv" sz="3200" dirty="0" smtClean="0">
                <a:solidFill>
                  <a:srgbClr val="0055A0"/>
                </a:solidFill>
              </a:rPr>
              <a:t>increases with </a:t>
            </a:r>
            <a:r>
              <a:rPr lang="sv-SE" sz="3200" dirty="0" err="1" smtClean="0">
                <a:solidFill>
                  <a:srgbClr val="0055A0"/>
                </a:solidFill>
              </a:rPr>
              <a:t>increasing</a:t>
            </a:r>
            <a:r>
              <a:rPr lang="sv" sz="3200" smtClean="0">
                <a:solidFill>
                  <a:srgbClr val="0055A0"/>
                </a:solidFill>
              </a:rPr>
              <a:t> </a:t>
            </a:r>
            <a:r>
              <a:rPr lang="sv" sz="3200" smtClean="0">
                <a:solidFill>
                  <a:srgbClr val="0055A0"/>
                </a:solidFill>
              </a:rPr>
              <a:t>bunch </a:t>
            </a:r>
            <a:r>
              <a:rPr lang="sv" sz="3200" smtClean="0">
                <a:solidFill>
                  <a:srgbClr val="0055A0"/>
                </a:solidFill>
              </a:rPr>
              <a:t>length</a:t>
            </a:r>
            <a:endParaRPr lang="sv" sz="3200" dirty="0" smtClean="0">
              <a:solidFill>
                <a:srgbClr val="0055A0"/>
              </a:solidFill>
            </a:endParaRP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200" dirty="0" smtClean="0">
                <a:solidFill>
                  <a:srgbClr val="0055A0"/>
                </a:solidFill>
              </a:rPr>
              <a:t>For high SEYs it decreases instead</a:t>
            </a:r>
            <a:endParaRPr lang="sv" sz="32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731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" sz="4800" dirty="0"/>
              <a:t>Simulation studies of the bunch length dependence on e-cloud build-up in circular drift tubes</a:t>
            </a:r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v-SE" smtClean="0"/>
              <a:t>2018-11-02</a:t>
            </a:r>
            <a:endParaRPr lang="en-US" dirty="0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Electron cloud meeting #62</a:t>
            </a:r>
            <a:endParaRPr lang="en-US" dirty="0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Platshållare för text 5"/>
          <p:cNvSpPr>
            <a:spLocks noGrp="1"/>
          </p:cNvSpPr>
          <p:nvPr>
            <p:ph type="body" idx="10"/>
          </p:nvPr>
        </p:nvSpPr>
        <p:spPr>
          <a:xfrm>
            <a:off x="457200" y="4304763"/>
            <a:ext cx="2743200" cy="419653"/>
          </a:xfrm>
        </p:spPr>
        <p:txBody>
          <a:bodyPr/>
          <a:lstStyle/>
          <a:p>
            <a:r>
              <a:rPr lang="sv-SE" dirty="0" smtClean="0"/>
              <a:t>Eric Wulff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64433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v-SE" smtClean="0"/>
              <a:t>2018-11-02</a:t>
            </a:r>
            <a:endParaRPr lang="en-US" dirty="0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Electron cloud meeting #62</a:t>
            </a:r>
            <a:endParaRPr lang="en-US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Google Shape;96;p20"/>
          <p:cNvSpPr txBox="1">
            <a:spLocks/>
          </p:cNvSpPr>
          <p:nvPr/>
        </p:nvSpPr>
        <p:spPr>
          <a:xfrm>
            <a:off x="535238" y="131554"/>
            <a:ext cx="6873300" cy="489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sv" smtClean="0"/>
              <a:t>Outline</a:t>
            </a:r>
            <a:endParaRPr lang="sv" dirty="0"/>
          </a:p>
        </p:txBody>
      </p:sp>
      <p:sp>
        <p:nvSpPr>
          <p:cNvPr id="6" name="Google Shape;97;p20"/>
          <p:cNvSpPr txBox="1">
            <a:spLocks/>
          </p:cNvSpPr>
          <p:nvPr/>
        </p:nvSpPr>
        <p:spPr>
          <a:xfrm>
            <a:off x="535250" y="1464975"/>
            <a:ext cx="8377200" cy="3149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5300">
              <a:spcBef>
                <a:spcPts val="0"/>
              </a:spcBef>
              <a:buClrTx/>
              <a:buSzPts val="3000"/>
            </a:pPr>
            <a:r>
              <a:rPr lang="sv" sz="3600" dirty="0" smtClean="0"/>
              <a:t>Goal</a:t>
            </a: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600" dirty="0" smtClean="0"/>
              <a:t>e-cloud simulation setup</a:t>
            </a: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600" dirty="0" smtClean="0"/>
              <a:t>SEY threshold</a:t>
            </a: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600" dirty="0" smtClean="0"/>
              <a:t>Heat load and current vs bunch length</a:t>
            </a: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600" dirty="0" smtClean="0"/>
              <a:t>Summary</a:t>
            </a:r>
            <a:endParaRPr lang="sv" sz="3600" dirty="0"/>
          </a:p>
        </p:txBody>
      </p:sp>
    </p:spTree>
    <p:extLst>
      <p:ext uri="{BB962C8B-B14F-4D97-AF65-F5344CB8AC3E}">
        <p14:creationId xmlns:p14="http://schemas.microsoft.com/office/powerpoint/2010/main" val="2202366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v-SE" smtClean="0"/>
              <a:t>2018-11-02</a:t>
            </a:r>
            <a:endParaRPr lang="en-US" dirty="0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Electron cloud meeting #62</a:t>
            </a:r>
            <a:endParaRPr lang="en-US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Google Shape;96;p20"/>
          <p:cNvSpPr txBox="1">
            <a:spLocks/>
          </p:cNvSpPr>
          <p:nvPr/>
        </p:nvSpPr>
        <p:spPr>
          <a:xfrm>
            <a:off x="535238" y="131554"/>
            <a:ext cx="6873300" cy="489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sv" smtClean="0"/>
              <a:t>Outline</a:t>
            </a:r>
            <a:endParaRPr lang="sv" dirty="0"/>
          </a:p>
        </p:txBody>
      </p:sp>
      <p:sp>
        <p:nvSpPr>
          <p:cNvPr id="6" name="Google Shape;97;p20"/>
          <p:cNvSpPr txBox="1">
            <a:spLocks/>
          </p:cNvSpPr>
          <p:nvPr/>
        </p:nvSpPr>
        <p:spPr>
          <a:xfrm>
            <a:off x="535250" y="1464975"/>
            <a:ext cx="8377200" cy="3149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5300">
              <a:spcBef>
                <a:spcPts val="0"/>
              </a:spcBef>
              <a:buClrTx/>
              <a:buSzPts val="3000"/>
            </a:pPr>
            <a:r>
              <a:rPr lang="sv" sz="3600" dirty="0" smtClean="0"/>
              <a:t>Goal</a:t>
            </a: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600" dirty="0" smtClean="0">
                <a:solidFill>
                  <a:schemeClr val="accent1"/>
                </a:solidFill>
              </a:rPr>
              <a:t>e-cloud simulation setup</a:t>
            </a: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600" dirty="0" smtClean="0">
                <a:solidFill>
                  <a:schemeClr val="accent1"/>
                </a:solidFill>
              </a:rPr>
              <a:t>SEY threshold</a:t>
            </a: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600" dirty="0" smtClean="0">
                <a:solidFill>
                  <a:schemeClr val="accent1"/>
                </a:solidFill>
              </a:rPr>
              <a:t>Heat load and current vs bunch length</a:t>
            </a: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600" dirty="0" smtClean="0">
                <a:solidFill>
                  <a:schemeClr val="accent1"/>
                </a:solidFill>
              </a:rPr>
              <a:t>Summary</a:t>
            </a:r>
            <a:endParaRPr lang="sv" sz="3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799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v-SE" smtClean="0"/>
              <a:t>2018-11-02</a:t>
            </a:r>
            <a:endParaRPr lang="en-US" dirty="0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Electron cloud meeting #62</a:t>
            </a:r>
            <a:endParaRPr lang="en-US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Google Shape;112;p22"/>
          <p:cNvSpPr txBox="1">
            <a:spLocks/>
          </p:cNvSpPr>
          <p:nvPr/>
        </p:nvSpPr>
        <p:spPr>
          <a:xfrm>
            <a:off x="535238" y="131554"/>
            <a:ext cx="6873300" cy="489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sv" smtClean="0"/>
              <a:t>Goal</a:t>
            </a:r>
            <a:endParaRPr lang="sv"/>
          </a:p>
        </p:txBody>
      </p:sp>
      <p:sp>
        <p:nvSpPr>
          <p:cNvPr id="6" name="Google Shape;113;p22"/>
          <p:cNvSpPr txBox="1">
            <a:spLocks/>
          </p:cNvSpPr>
          <p:nvPr/>
        </p:nvSpPr>
        <p:spPr>
          <a:xfrm>
            <a:off x="535238" y="2246513"/>
            <a:ext cx="8377200" cy="3149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5300">
              <a:spcBef>
                <a:spcPts val="0"/>
              </a:spcBef>
              <a:buClrTx/>
              <a:buSzPts val="3000"/>
            </a:pPr>
            <a:r>
              <a:rPr lang="sv" dirty="0" smtClean="0"/>
              <a:t>To study the dependence of bunch length on the heat load and current deposited on a circular drift tube of radius 40 mm</a:t>
            </a:r>
            <a:endParaRPr lang="sv" dirty="0"/>
          </a:p>
        </p:txBody>
      </p:sp>
    </p:spTree>
    <p:extLst>
      <p:ext uri="{BB962C8B-B14F-4D97-AF65-F5344CB8AC3E}">
        <p14:creationId xmlns:p14="http://schemas.microsoft.com/office/powerpoint/2010/main" val="2702335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v-SE" smtClean="0"/>
              <a:t>2018-11-02</a:t>
            </a:r>
            <a:endParaRPr lang="en-US" dirty="0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Electron cloud meeting #62</a:t>
            </a:r>
            <a:endParaRPr lang="en-US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Google Shape;96;p20"/>
          <p:cNvSpPr txBox="1">
            <a:spLocks/>
          </p:cNvSpPr>
          <p:nvPr/>
        </p:nvSpPr>
        <p:spPr>
          <a:xfrm>
            <a:off x="535238" y="131554"/>
            <a:ext cx="6873300" cy="489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sv" smtClean="0"/>
              <a:t>Outline</a:t>
            </a:r>
            <a:endParaRPr lang="sv" dirty="0"/>
          </a:p>
        </p:txBody>
      </p:sp>
      <p:sp>
        <p:nvSpPr>
          <p:cNvPr id="6" name="Google Shape;97;p20"/>
          <p:cNvSpPr txBox="1">
            <a:spLocks/>
          </p:cNvSpPr>
          <p:nvPr/>
        </p:nvSpPr>
        <p:spPr>
          <a:xfrm>
            <a:off x="535250" y="1464975"/>
            <a:ext cx="8377200" cy="3149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5300">
              <a:spcBef>
                <a:spcPts val="0"/>
              </a:spcBef>
              <a:buClrTx/>
              <a:buSzPts val="3000"/>
            </a:pPr>
            <a:r>
              <a:rPr lang="sv" sz="3600" dirty="0" smtClean="0">
                <a:solidFill>
                  <a:schemeClr val="accent1"/>
                </a:solidFill>
              </a:rPr>
              <a:t>Goal</a:t>
            </a: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600" dirty="0" smtClean="0"/>
              <a:t>e-cloud simulation setup</a:t>
            </a: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600" dirty="0" smtClean="0">
                <a:solidFill>
                  <a:schemeClr val="accent1"/>
                </a:solidFill>
              </a:rPr>
              <a:t>SEY threshold</a:t>
            </a: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600" dirty="0" smtClean="0">
                <a:solidFill>
                  <a:schemeClr val="accent1"/>
                </a:solidFill>
              </a:rPr>
              <a:t>Heat load and current vs bunch length</a:t>
            </a: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600" dirty="0" smtClean="0">
                <a:solidFill>
                  <a:schemeClr val="accent1"/>
                </a:solidFill>
              </a:rPr>
              <a:t>Summary</a:t>
            </a:r>
            <a:endParaRPr lang="sv" sz="3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474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v-SE" smtClean="0"/>
              <a:t>2018-11-02</a:t>
            </a:r>
            <a:endParaRPr lang="en-US" dirty="0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Electron cloud meeting #62</a:t>
            </a:r>
            <a:endParaRPr lang="en-US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Google Shape;127;p24"/>
          <p:cNvSpPr txBox="1">
            <a:spLocks/>
          </p:cNvSpPr>
          <p:nvPr/>
        </p:nvSpPr>
        <p:spPr>
          <a:xfrm>
            <a:off x="535250" y="376504"/>
            <a:ext cx="6873300" cy="489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sv" dirty="0" smtClean="0"/>
              <a:t>e-cloud simulation setup</a:t>
            </a:r>
            <a:endParaRPr lang="sv" dirty="0"/>
          </a:p>
        </p:txBody>
      </p:sp>
      <p:sp>
        <p:nvSpPr>
          <p:cNvPr id="6" name="Google Shape;129;p24"/>
          <p:cNvSpPr txBox="1">
            <a:spLocks/>
          </p:cNvSpPr>
          <p:nvPr/>
        </p:nvSpPr>
        <p:spPr>
          <a:xfrm>
            <a:off x="535250" y="1625463"/>
            <a:ext cx="8377500" cy="3631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5300">
              <a:spcBef>
                <a:spcPts val="0"/>
              </a:spcBef>
              <a:buClrTx/>
              <a:buSzPts val="3000"/>
            </a:pPr>
            <a:r>
              <a:rPr lang="sv" sz="3200" dirty="0" smtClean="0">
                <a:solidFill>
                  <a:srgbClr val="0055A0"/>
                </a:solidFill>
              </a:rPr>
              <a:t>450 GeV beam energy</a:t>
            </a: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200" dirty="0" smtClean="0">
                <a:solidFill>
                  <a:srgbClr val="0055A0"/>
                </a:solidFill>
              </a:rPr>
              <a:t>1.1 </a:t>
            </a:r>
            <a:r>
              <a:rPr lang="sv" sz="3200" dirty="0"/>
              <a:t>×10</a:t>
            </a:r>
            <a:r>
              <a:rPr lang="sv" sz="3200" baseline="30000" dirty="0"/>
              <a:t>11</a:t>
            </a:r>
            <a:r>
              <a:rPr lang="sv" sz="3200" dirty="0"/>
              <a:t> </a:t>
            </a:r>
            <a:r>
              <a:rPr lang="sv" sz="3200" dirty="0" smtClean="0">
                <a:solidFill>
                  <a:srgbClr val="0055A0"/>
                </a:solidFill>
              </a:rPr>
              <a:t>p/bunch beam intensity</a:t>
            </a: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200" dirty="0" smtClean="0">
                <a:solidFill>
                  <a:srgbClr val="0055A0"/>
                </a:solidFill>
              </a:rPr>
              <a:t>Standard 25 ns beam</a:t>
            </a: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200" dirty="0" smtClean="0">
                <a:solidFill>
                  <a:srgbClr val="0055A0"/>
                </a:solidFill>
              </a:rPr>
              <a:t>No magnetic field</a:t>
            </a: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200" dirty="0" smtClean="0">
                <a:solidFill>
                  <a:srgbClr val="0055A0"/>
                </a:solidFill>
              </a:rPr>
              <a:t>Uniform initial electron density</a:t>
            </a: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200" dirty="0" smtClean="0">
                <a:solidFill>
                  <a:srgbClr val="0055A0"/>
                </a:solidFill>
              </a:rPr>
              <a:t>S</a:t>
            </a:r>
            <a:r>
              <a:rPr lang="sv-SE" sz="3200" dirty="0" smtClean="0">
                <a:solidFill>
                  <a:srgbClr val="0055A0"/>
                </a:solidFill>
              </a:rPr>
              <a:t>EY</a:t>
            </a:r>
            <a:r>
              <a:rPr lang="sv" sz="3200" dirty="0" smtClean="0">
                <a:solidFill>
                  <a:srgbClr val="0055A0"/>
                </a:solidFill>
              </a:rPr>
              <a:t> </a:t>
            </a:r>
            <a:r>
              <a:rPr lang="sv" sz="3200" dirty="0" smtClean="0">
                <a:solidFill>
                  <a:srgbClr val="0055A0"/>
                </a:solidFill>
              </a:rPr>
              <a:t>scan: 1.0 - 1.8</a:t>
            </a: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200" dirty="0" smtClean="0">
                <a:solidFill>
                  <a:srgbClr val="0055A0"/>
                </a:solidFill>
              </a:rPr>
              <a:t>Bunch length scan: 0.7 - 1.8 ns</a:t>
            </a: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200" dirty="0" smtClean="0">
                <a:solidFill>
                  <a:srgbClr val="0055A0"/>
                </a:solidFill>
              </a:rPr>
              <a:t>Circular chamber with radius of 40mm</a:t>
            </a:r>
            <a:endParaRPr lang="sv" sz="32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506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v-SE" smtClean="0"/>
              <a:t>2018-11-02</a:t>
            </a:r>
            <a:endParaRPr lang="en-US" dirty="0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Electron cloud meeting #62</a:t>
            </a:r>
            <a:endParaRPr lang="en-US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Google Shape;96;p20"/>
          <p:cNvSpPr txBox="1">
            <a:spLocks/>
          </p:cNvSpPr>
          <p:nvPr/>
        </p:nvSpPr>
        <p:spPr>
          <a:xfrm>
            <a:off x="535238" y="131554"/>
            <a:ext cx="6873300" cy="489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sv" smtClean="0"/>
              <a:t>Outline</a:t>
            </a:r>
            <a:endParaRPr lang="sv" dirty="0"/>
          </a:p>
        </p:txBody>
      </p:sp>
      <p:sp>
        <p:nvSpPr>
          <p:cNvPr id="6" name="Google Shape;97;p20"/>
          <p:cNvSpPr txBox="1">
            <a:spLocks/>
          </p:cNvSpPr>
          <p:nvPr/>
        </p:nvSpPr>
        <p:spPr>
          <a:xfrm>
            <a:off x="535250" y="1464975"/>
            <a:ext cx="8377200" cy="3149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5300">
              <a:spcBef>
                <a:spcPts val="0"/>
              </a:spcBef>
              <a:buClrTx/>
              <a:buSzPts val="3000"/>
            </a:pPr>
            <a:r>
              <a:rPr lang="sv" sz="3600" dirty="0" smtClean="0">
                <a:solidFill>
                  <a:schemeClr val="accent1"/>
                </a:solidFill>
              </a:rPr>
              <a:t>Goal</a:t>
            </a: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600" dirty="0" smtClean="0">
                <a:solidFill>
                  <a:schemeClr val="accent1"/>
                </a:solidFill>
              </a:rPr>
              <a:t>e-cloud simulation setup</a:t>
            </a: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600" dirty="0" smtClean="0"/>
              <a:t>SEY threshold</a:t>
            </a: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600" dirty="0" smtClean="0">
                <a:solidFill>
                  <a:schemeClr val="accent1"/>
                </a:solidFill>
              </a:rPr>
              <a:t>Heat load and current vs bunch length</a:t>
            </a:r>
          </a:p>
          <a:p>
            <a:pPr marL="495300">
              <a:spcBef>
                <a:spcPts val="0"/>
              </a:spcBef>
              <a:buClrTx/>
              <a:buSzPts val="3000"/>
            </a:pPr>
            <a:r>
              <a:rPr lang="sv" sz="3600" dirty="0" smtClean="0">
                <a:solidFill>
                  <a:schemeClr val="accent1"/>
                </a:solidFill>
              </a:rPr>
              <a:t>Summary</a:t>
            </a:r>
            <a:endParaRPr lang="sv" sz="3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417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v-SE" smtClean="0"/>
              <a:t>2018-11-02</a:t>
            </a:r>
            <a:endParaRPr lang="en-US" dirty="0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Electron cloud meeting #62</a:t>
            </a:r>
            <a:endParaRPr lang="en-US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Google Shape;143;p26"/>
          <p:cNvSpPr txBox="1">
            <a:spLocks/>
          </p:cNvSpPr>
          <p:nvPr/>
        </p:nvSpPr>
        <p:spPr>
          <a:xfrm>
            <a:off x="535238" y="131554"/>
            <a:ext cx="6873300" cy="489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sv" smtClean="0"/>
              <a:t>SEY threshold</a:t>
            </a:r>
            <a:endParaRPr lang="sv" dirty="0"/>
          </a:p>
        </p:txBody>
      </p:sp>
      <p:pic>
        <p:nvPicPr>
          <p:cNvPr id="9" name="Google Shape;145;p26"/>
          <p:cNvPicPr preferRelativeResize="0"/>
          <p:nvPr/>
        </p:nvPicPr>
        <p:blipFill rotWithShape="1">
          <a:blip r:embed="rId2">
            <a:alphaModFix/>
          </a:blip>
          <a:srcRect l="1989" t="10858" b="5550"/>
          <a:stretch/>
        </p:blipFill>
        <p:spPr>
          <a:xfrm>
            <a:off x="961711" y="957377"/>
            <a:ext cx="6987607" cy="409504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46;p26"/>
          <p:cNvSpPr txBox="1">
            <a:spLocks/>
          </p:cNvSpPr>
          <p:nvPr/>
        </p:nvSpPr>
        <p:spPr>
          <a:xfrm>
            <a:off x="352507" y="5143786"/>
            <a:ext cx="7971434" cy="931911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81000">
              <a:spcBef>
                <a:spcPts val="0"/>
              </a:spcBef>
              <a:buClrTx/>
              <a:buSzPts val="2400"/>
            </a:pPr>
            <a:r>
              <a:rPr lang="sv" sz="2400" dirty="0" smtClean="0">
                <a:solidFill>
                  <a:srgbClr val="0055A0"/>
                </a:solidFill>
              </a:rPr>
              <a:t>The SEY threshold is </a:t>
            </a:r>
            <a:r>
              <a:rPr lang="sv" sz="2400" dirty="0" smtClean="0">
                <a:solidFill>
                  <a:srgbClr val="0055A0"/>
                </a:solidFill>
              </a:rPr>
              <a:t>1.4 </a:t>
            </a:r>
            <a:r>
              <a:rPr lang="sv-SE" sz="2400" dirty="0" smtClean="0">
                <a:solidFill>
                  <a:srgbClr val="0055A0"/>
                </a:solidFill>
              </a:rPr>
              <a:t>for all </a:t>
            </a:r>
            <a:r>
              <a:rPr lang="sv-SE" sz="2400" dirty="0" err="1" smtClean="0">
                <a:solidFill>
                  <a:srgbClr val="0055A0"/>
                </a:solidFill>
              </a:rPr>
              <a:t>simulated</a:t>
            </a:r>
            <a:r>
              <a:rPr lang="sv-SE" sz="2400" dirty="0" smtClean="0">
                <a:solidFill>
                  <a:srgbClr val="0055A0"/>
                </a:solidFill>
              </a:rPr>
              <a:t> </a:t>
            </a:r>
            <a:r>
              <a:rPr lang="sv-SE" sz="2400" dirty="0" err="1" smtClean="0">
                <a:solidFill>
                  <a:srgbClr val="0055A0"/>
                </a:solidFill>
              </a:rPr>
              <a:t>bunch</a:t>
            </a:r>
            <a:r>
              <a:rPr lang="sv-SE" sz="2400" dirty="0" smtClean="0">
                <a:solidFill>
                  <a:srgbClr val="0055A0"/>
                </a:solidFill>
              </a:rPr>
              <a:t> </a:t>
            </a:r>
            <a:r>
              <a:rPr lang="sv-SE" sz="2400" dirty="0" err="1" smtClean="0">
                <a:solidFill>
                  <a:srgbClr val="0055A0"/>
                </a:solidFill>
              </a:rPr>
              <a:t>lengths</a:t>
            </a:r>
            <a:endParaRPr lang="sv" sz="24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452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892</TotalTime>
  <Words>435</Words>
  <Application>Microsoft Macintosh PowerPoint</Application>
  <PresentationFormat>Bildspel på skärmen (4:3)</PresentationFormat>
  <Paragraphs>105</Paragraphs>
  <Slides>15</Slides>
  <Notes>0</Notes>
  <HiddenSlides>1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15</vt:i4>
      </vt:variant>
    </vt:vector>
  </HeadingPairs>
  <TitlesOfParts>
    <vt:vector size="16" baseType="lpstr">
      <vt:lpstr>CERNCorporate4-3</vt:lpstr>
      <vt:lpstr>PowerPoint-presentation</vt:lpstr>
      <vt:lpstr>Simulation studies of the bunch length dependence on e-cloud build-up in circular drift tubes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Eric Wulff</cp:lastModifiedBy>
  <cp:revision>20</cp:revision>
  <dcterms:created xsi:type="dcterms:W3CDTF">2012-11-30T11:04:26Z</dcterms:created>
  <dcterms:modified xsi:type="dcterms:W3CDTF">2018-11-02T09:12:49Z</dcterms:modified>
</cp:coreProperties>
</file>