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747" r:id="rId3"/>
    <p:sldId id="750" r:id="rId4"/>
    <p:sldId id="749" r:id="rId5"/>
    <p:sldId id="751" r:id="rId6"/>
    <p:sldId id="754" r:id="rId7"/>
    <p:sldId id="752" r:id="rId8"/>
    <p:sldId id="746" r:id="rId9"/>
    <p:sldId id="740" r:id="rId10"/>
    <p:sldId id="742" r:id="rId11"/>
    <p:sldId id="748" r:id="rId12"/>
    <p:sldId id="743" r:id="rId13"/>
    <p:sldId id="744" r:id="rId14"/>
    <p:sldId id="753" r:id="rId15"/>
    <p:sldId id="606" r:id="rId16"/>
    <p:sldId id="735" r:id="rId17"/>
    <p:sldId id="318" r:id="rId18"/>
    <p:sldId id="737" r:id="rId19"/>
    <p:sldId id="282" r:id="rId20"/>
    <p:sldId id="309" r:id="rId21"/>
    <p:sldId id="265" r:id="rId22"/>
    <p:sldId id="268" r:id="rId23"/>
    <p:sldId id="739" r:id="rId24"/>
    <p:sldId id="350" r:id="rId25"/>
    <p:sldId id="343" r:id="rId26"/>
    <p:sldId id="306" r:id="rId27"/>
    <p:sldId id="303" r:id="rId28"/>
    <p:sldId id="745" r:id="rId29"/>
    <p:sldId id="333" r:id="rId30"/>
    <p:sldId id="736" r:id="rId31"/>
    <p:sldId id="307" r:id="rId32"/>
    <p:sldId id="289" r:id="rId33"/>
    <p:sldId id="329" r:id="rId34"/>
    <p:sldId id="283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FF00"/>
    <a:srgbClr val="0000FF"/>
    <a:srgbClr val="E6E6E6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7" autoAdjust="0"/>
    <p:restoredTop sz="94660"/>
  </p:normalViewPr>
  <p:slideViewPr>
    <p:cSldViewPr snapToGrid="0">
      <p:cViewPr varScale="1">
        <p:scale>
          <a:sx n="66" d="100"/>
          <a:sy n="66" d="100"/>
        </p:scale>
        <p:origin x="1308" y="3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9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D6A0E-00F0-4E2C-AF05-D92B9981882B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6C40F-3F65-4C38-B040-264C186B5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04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19A1-1585-4CF6-B1E3-C116397C8720}" type="datetime1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15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705C5-BE1C-4AC7-B1B6-03A07BD4A23A}" type="datetime1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99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A0E7-14DD-4501-910B-8B60085464F3}" type="datetime1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20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AF60-7630-42FB-A0B2-C49148CEC657}" type="datetime1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20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A086-A35B-470B-89CC-A59B3D6BEECC}" type="datetime1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0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EF1D-8390-4D2D-A857-061495B9B40F}" type="datetime1">
              <a:rPr lang="en-US" smtClean="0"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5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39DB3-C4EE-4B49-A5E6-FE45C1DDDBE0}" type="datetime1">
              <a:rPr lang="en-US" smtClean="0"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90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3FD5-A271-49D0-98CA-0D0B09DF6B1D}" type="datetime1">
              <a:rPr lang="en-US" smtClean="0"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09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95EA-1BA8-43D8-9FAF-629B2163F298}" type="datetime1">
              <a:rPr lang="en-US" smtClean="0"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516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80F4-3836-4098-819F-902F9093721A}" type="datetime1">
              <a:rPr lang="en-US" smtClean="0"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78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0758-318B-44A3-BC57-404D8AA5ACFF}" type="datetime1">
              <a:rPr lang="en-US" smtClean="0"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668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E5FB8-E172-482E-B257-DCBBDE399983}" type="datetime1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7B92C-F870-4A41-8B65-79C9C3836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732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908946C-8FD3-4B4C-88E9-86E9C24B0C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19" t="17442" r="52810" b="22590"/>
          <a:stretch/>
        </p:blipFill>
        <p:spPr>
          <a:xfrm rot="8008057">
            <a:off x="-161247" y="407295"/>
            <a:ext cx="3528075" cy="2596129"/>
          </a:xfrm>
          <a:prstGeom prst="ellipse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2D25A3-32F4-4D0F-951C-90EB0E4550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324" t="15903" r="40318" b="39994"/>
          <a:stretch/>
        </p:blipFill>
        <p:spPr>
          <a:xfrm>
            <a:off x="6130677" y="3110986"/>
            <a:ext cx="2993457" cy="36479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BA2E7F-8355-4EF9-9BDC-86E796036D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860" t="28135" r="79976" b="51617"/>
          <a:stretch/>
        </p:blipFill>
        <p:spPr>
          <a:xfrm>
            <a:off x="4420403" y="2939411"/>
            <a:ext cx="1347536" cy="167479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40EC946-B198-4DDB-B502-DBD0DB913AA1}"/>
              </a:ext>
            </a:extLst>
          </p:cNvPr>
          <p:cNvSpPr/>
          <p:nvPr/>
        </p:nvSpPr>
        <p:spPr>
          <a:xfrm>
            <a:off x="5890939" y="3165613"/>
            <a:ext cx="1160873" cy="28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16AE99-8FA2-4469-B7E9-DF6D4F4B6334}"/>
              </a:ext>
            </a:extLst>
          </p:cNvPr>
          <p:cNvSpPr/>
          <p:nvPr/>
        </p:nvSpPr>
        <p:spPr>
          <a:xfrm>
            <a:off x="264689" y="227390"/>
            <a:ext cx="8755071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i="1" dirty="0">
                <a:latin typeface="arial" panose="020B0604020202020204" pitchFamily="34" charset="0"/>
              </a:rPr>
              <a:t>              Ab Initio </a:t>
            </a:r>
            <a:r>
              <a:rPr lang="en-US" sz="7200" dirty="0">
                <a:latin typeface="arial" panose="020B0604020202020204" pitchFamily="34" charset="0"/>
              </a:rPr>
              <a:t>or</a:t>
            </a:r>
            <a:r>
              <a:rPr lang="en-US" sz="7200" i="1" dirty="0">
                <a:latin typeface="arial" panose="020B0604020202020204" pitchFamily="34" charset="0"/>
              </a:rPr>
              <a:t> </a:t>
            </a:r>
          </a:p>
          <a:p>
            <a:r>
              <a:rPr lang="en-US" sz="7200" i="1" dirty="0">
                <a:latin typeface="arial" panose="020B0604020202020204" pitchFamily="34" charset="0"/>
              </a:rPr>
              <a:t>           Non Pertinent</a:t>
            </a:r>
          </a:p>
          <a:p>
            <a:endParaRPr lang="en-US" sz="7200" i="1" dirty="0">
              <a:latin typeface="arial" panose="020B0604020202020204" pitchFamily="34" charset="0"/>
            </a:endParaRPr>
          </a:p>
          <a:p>
            <a:r>
              <a:rPr lang="en-US" sz="4400" i="1" dirty="0">
                <a:latin typeface="arial" panose="020B0604020202020204" pitchFamily="34" charset="0"/>
              </a:rPr>
              <a:t> </a:t>
            </a:r>
            <a:br>
              <a:rPr lang="en-US" sz="4400" i="1" dirty="0">
                <a:latin typeface="arial" panose="020B0604020202020204" pitchFamily="34" charset="0"/>
              </a:rPr>
            </a:br>
            <a:r>
              <a:rPr lang="en-US" sz="3200" i="1" dirty="0">
                <a:latin typeface="arial" panose="020B0604020202020204" pitchFamily="34" charset="0"/>
              </a:rPr>
              <a:t>Jamie Nagle </a:t>
            </a:r>
          </a:p>
          <a:p>
            <a:r>
              <a:rPr lang="en-US" sz="3200" i="1" dirty="0">
                <a:latin typeface="arial" panose="020B0604020202020204" pitchFamily="34" charset="0"/>
              </a:rPr>
              <a:t>University of Colorado Boulder </a:t>
            </a:r>
          </a:p>
          <a:p>
            <a:endParaRPr lang="en-US" sz="4400" b="0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D819A-DB9C-4FBE-BFC8-7D39FA38D694}"/>
              </a:ext>
            </a:extLst>
          </p:cNvPr>
          <p:cNvSpPr txBox="1"/>
          <p:nvPr/>
        </p:nvSpPr>
        <p:spPr>
          <a:xfrm>
            <a:off x="298383" y="6488668"/>
            <a:ext cx="6699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Winter Workshop on Nuclear Dynamics, Beaver Creek, Colorado 2019</a:t>
            </a:r>
          </a:p>
        </p:txBody>
      </p:sp>
    </p:spTree>
    <p:extLst>
      <p:ext uri="{BB962C8B-B14F-4D97-AF65-F5344CB8AC3E}">
        <p14:creationId xmlns:p14="http://schemas.microsoft.com/office/powerpoint/2010/main" val="4228074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63B88F-384B-4157-B941-46E65DBCB087}"/>
              </a:ext>
            </a:extLst>
          </p:cNvPr>
          <p:cNvSpPr/>
          <p:nvPr/>
        </p:nvSpPr>
        <p:spPr>
          <a:xfrm>
            <a:off x="67377" y="1313848"/>
            <a:ext cx="8941871" cy="184805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8003DC-8CEE-423A-B33A-FCB7762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EE6662-0BB6-44AE-BE54-6DE9009B56C4}"/>
                  </a:ext>
                </a:extLst>
              </p:cNvPr>
              <p:cNvSpPr txBox="1"/>
              <p:nvPr/>
            </p:nvSpPr>
            <p:spPr>
              <a:xfrm>
                <a:off x="134752" y="165835"/>
                <a:ext cx="9009248" cy="6740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err="1"/>
                  <a:t>Romatschke</a:t>
                </a:r>
                <a:r>
                  <a:rPr lang="en-US" sz="2800" dirty="0"/>
                  <a:t> &amp; </a:t>
                </a:r>
                <a:r>
                  <a:rPr lang="en-US" sz="2800" dirty="0" err="1"/>
                  <a:t>Romatschke</a:t>
                </a:r>
                <a:r>
                  <a:rPr lang="en-US" sz="2800" dirty="0"/>
                  <a:t> (arXiv:1712.05815) found that </a:t>
                </a:r>
              </a:p>
              <a:p>
                <a:r>
                  <a:rPr lang="en-US" sz="2800" dirty="0"/>
                  <a:t>IP-</a:t>
                </a:r>
                <a:r>
                  <a:rPr lang="en-US" sz="2800" dirty="0" err="1"/>
                  <a:t>Glasma</a:t>
                </a:r>
                <a:r>
                  <a:rPr lang="en-US" sz="2800" dirty="0"/>
                  <a:t> yields: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T</a:t>
                </a:r>
                <a:r>
                  <a:rPr lang="en-US" sz="2800" baseline="-25000" dirty="0"/>
                  <a:t>A</a:t>
                </a:r>
                <a:r>
                  <a:rPr lang="en-US" sz="2800" dirty="0"/>
                  <a:t>(</a:t>
                </a:r>
                <a:r>
                  <a:rPr lang="en-US" sz="2800" dirty="0" err="1"/>
                  <a:t>x,y</a:t>
                </a:r>
                <a:r>
                  <a:rPr lang="en-US" sz="2800" dirty="0"/>
                  <a:t>) = </a:t>
                </a:r>
                <a:r>
                  <a:rPr lang="en-US" sz="2800" dirty="0">
                    <a:sym typeface="Symbol" panose="05050102010706020507" pitchFamily="18" charset="2"/>
                  </a:rPr>
                  <a:t> </a:t>
                </a:r>
                <a:r>
                  <a:rPr lang="en-US" sz="2800" dirty="0"/>
                  <a:t>Q</a:t>
                </a:r>
                <a:r>
                  <a:rPr lang="en-US" sz="2800" baseline="-25000" dirty="0"/>
                  <a:t>s</a:t>
                </a:r>
                <a:r>
                  <a:rPr lang="en-US" sz="2800" baseline="30000" dirty="0"/>
                  <a:t>2</a:t>
                </a:r>
                <a:r>
                  <a:rPr lang="en-US" sz="2800" dirty="0"/>
                  <a:t>(</a:t>
                </a:r>
                <a:r>
                  <a:rPr lang="en-US" sz="2800" dirty="0" err="1"/>
                  <a:t>x,y</a:t>
                </a:r>
                <a:r>
                  <a:rPr lang="en-US" sz="2800" dirty="0"/>
                  <a:t>) [</a:t>
                </a:r>
                <a:r>
                  <a:rPr lang="en-US" sz="2800" dirty="0" err="1"/>
                  <a:t>proj</a:t>
                </a:r>
                <a:r>
                  <a:rPr lang="en-US" sz="2800" dirty="0"/>
                  <a:t>]       and      T</a:t>
                </a:r>
                <a:r>
                  <a:rPr lang="en-US" sz="2800" baseline="-25000" dirty="0"/>
                  <a:t>B</a:t>
                </a:r>
                <a:r>
                  <a:rPr lang="en-US" sz="2800" dirty="0"/>
                  <a:t>(</a:t>
                </a:r>
                <a:r>
                  <a:rPr lang="en-US" sz="2800" dirty="0" err="1"/>
                  <a:t>x,y</a:t>
                </a:r>
                <a:r>
                  <a:rPr lang="en-US" sz="2800" dirty="0"/>
                  <a:t>) = </a:t>
                </a:r>
                <a:r>
                  <a:rPr lang="en-US" sz="2800" dirty="0">
                    <a:sym typeface="Symbol" panose="05050102010706020507" pitchFamily="18" charset="2"/>
                  </a:rPr>
                  <a:t> </a:t>
                </a:r>
                <a:r>
                  <a:rPr lang="en-US" sz="2800" dirty="0"/>
                  <a:t>Q</a:t>
                </a:r>
                <a:r>
                  <a:rPr lang="en-US" sz="2800" baseline="-25000" dirty="0"/>
                  <a:t>s</a:t>
                </a:r>
                <a:r>
                  <a:rPr lang="en-US" sz="2800" baseline="30000" dirty="0"/>
                  <a:t>2</a:t>
                </a:r>
                <a:r>
                  <a:rPr lang="en-US" sz="2800" dirty="0"/>
                  <a:t> (</a:t>
                </a:r>
                <a:r>
                  <a:rPr lang="en-US" sz="2800" dirty="0" err="1"/>
                  <a:t>x,y</a:t>
                </a:r>
                <a:r>
                  <a:rPr lang="en-US" sz="2800" dirty="0"/>
                  <a:t>) [</a:t>
                </a:r>
                <a:r>
                  <a:rPr lang="en-US" sz="2800" dirty="0" err="1"/>
                  <a:t>targ</a:t>
                </a:r>
                <a:r>
                  <a:rPr lang="en-US" sz="2800" dirty="0"/>
                  <a:t>]</a:t>
                </a:r>
              </a:p>
              <a:p>
                <a:endParaRPr lang="en-US" sz="3600" dirty="0"/>
              </a:p>
              <a:p>
                <a:r>
                  <a:rPr lang="en-US" sz="3200" dirty="0">
                    <a:latin typeface="Symbol" panose="05050102010706020507" pitchFamily="18" charset="2"/>
                  </a:rPr>
                  <a:t>e</a:t>
                </a:r>
                <a:r>
                  <a:rPr lang="en-US" sz="3200" dirty="0"/>
                  <a:t> 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3200" dirty="0"/>
                  <a:t> g</a:t>
                </a:r>
                <a:r>
                  <a:rPr lang="en-US" sz="3200" baseline="30000" dirty="0"/>
                  <a:t>2</a:t>
                </a:r>
                <a:r>
                  <a:rPr lang="en-US" sz="3200" dirty="0"/>
                  <a:t> T</a:t>
                </a:r>
                <a:r>
                  <a:rPr lang="en-US" sz="3200" baseline="-25000" dirty="0"/>
                  <a:t>A</a:t>
                </a:r>
                <a:r>
                  <a:rPr lang="en-US" sz="3200" dirty="0"/>
                  <a:t>(</a:t>
                </a:r>
                <a:r>
                  <a:rPr lang="en-US" sz="3200" dirty="0" err="1"/>
                  <a:t>x,y</a:t>
                </a:r>
                <a:r>
                  <a:rPr lang="en-US" sz="3200" dirty="0"/>
                  <a:t>) x T</a:t>
                </a:r>
                <a:r>
                  <a:rPr lang="en-US" sz="3200" baseline="-25000" dirty="0"/>
                  <a:t>B</a:t>
                </a:r>
                <a:r>
                  <a:rPr lang="en-US" sz="3200" dirty="0"/>
                  <a:t>(</a:t>
                </a:r>
                <a:r>
                  <a:rPr lang="en-US" sz="3200" dirty="0" err="1"/>
                  <a:t>x,y</a:t>
                </a:r>
                <a:r>
                  <a:rPr lang="en-US" sz="3200" dirty="0"/>
                  <a:t>)        (dense-dense limit)</a:t>
                </a:r>
              </a:p>
              <a:p>
                <a:endParaRPr lang="en-US" sz="2800" dirty="0"/>
              </a:p>
              <a:p>
                <a:r>
                  <a:rPr lang="en-US" sz="2800" dirty="0">
                    <a:solidFill>
                      <a:srgbClr val="FFFF00"/>
                    </a:solidFill>
                  </a:rPr>
                  <a:t>Simply the product of thickness functions as the linear sum of Gaussian distributions (</a:t>
                </a:r>
                <a:r>
                  <a:rPr lang="en-US" sz="2800" dirty="0">
                    <a:solidFill>
                      <a:srgbClr val="FFFF00"/>
                    </a:solidFill>
                    <a:latin typeface="Symbol" panose="05050102010706020507" pitchFamily="18" charset="2"/>
                  </a:rPr>
                  <a:t>s</a:t>
                </a:r>
                <a:r>
                  <a:rPr lang="en-US" sz="2800" dirty="0">
                    <a:solidFill>
                      <a:srgbClr val="FFFF00"/>
                    </a:solidFill>
                  </a:rPr>
                  <a:t> loosely constrained at HERA).</a:t>
                </a:r>
              </a:p>
              <a:p>
                <a:endParaRPr lang="en-US" sz="2800" dirty="0"/>
              </a:p>
              <a:p>
                <a:r>
                  <a:rPr lang="en-US" sz="2800" dirty="0">
                    <a:solidFill>
                      <a:srgbClr val="00B0F0"/>
                    </a:solidFill>
                  </a:rPr>
                  <a:t>N.B.  IP-</a:t>
                </a:r>
                <a:r>
                  <a:rPr lang="en-US" sz="2800" dirty="0" err="1">
                    <a:solidFill>
                      <a:srgbClr val="00B0F0"/>
                    </a:solidFill>
                  </a:rPr>
                  <a:t>Glasma</a:t>
                </a:r>
                <a:r>
                  <a:rPr lang="en-US" sz="2800" dirty="0">
                    <a:solidFill>
                      <a:srgbClr val="00B0F0"/>
                    </a:solidFill>
                  </a:rPr>
                  <a:t> always in the dense-dense limit, </a:t>
                </a:r>
              </a:p>
              <a:p>
                <a:r>
                  <a:rPr lang="en-US" sz="2800" dirty="0">
                    <a:solidFill>
                      <a:srgbClr val="00B0F0"/>
                    </a:solidFill>
                  </a:rPr>
                  <a:t>including to obtain initial conditions for </a:t>
                </a:r>
              </a:p>
              <a:p>
                <a:r>
                  <a:rPr lang="en-US" sz="2800" dirty="0" err="1">
                    <a:solidFill>
                      <a:srgbClr val="00B0F0"/>
                    </a:solidFill>
                  </a:rPr>
                  <a:t>p+Au</a:t>
                </a:r>
                <a:r>
                  <a:rPr lang="en-US" sz="2800" dirty="0">
                    <a:solidFill>
                      <a:srgbClr val="00B0F0"/>
                    </a:solidFill>
                  </a:rPr>
                  <a:t>, </a:t>
                </a:r>
                <a:r>
                  <a:rPr lang="en-US" sz="2800" dirty="0" err="1">
                    <a:solidFill>
                      <a:srgbClr val="00B0F0"/>
                    </a:solidFill>
                  </a:rPr>
                  <a:t>d+Au</a:t>
                </a:r>
                <a:r>
                  <a:rPr lang="en-US" sz="2800" dirty="0">
                    <a:solidFill>
                      <a:srgbClr val="00B0F0"/>
                    </a:solidFill>
                  </a:rPr>
                  <a:t>, </a:t>
                </a:r>
                <a:r>
                  <a:rPr lang="en-US" sz="2800" baseline="30000" dirty="0">
                    <a:solidFill>
                      <a:srgbClr val="00B0F0"/>
                    </a:solidFill>
                  </a:rPr>
                  <a:t>3</a:t>
                </a:r>
                <a:r>
                  <a:rPr lang="en-US" sz="2800" dirty="0">
                    <a:solidFill>
                      <a:srgbClr val="00B0F0"/>
                    </a:solidFill>
                  </a:rPr>
                  <a:t>He+Au, </a:t>
                </a:r>
                <a:r>
                  <a:rPr lang="en-US" sz="2800" dirty="0" err="1">
                    <a:solidFill>
                      <a:srgbClr val="00B0F0"/>
                    </a:solidFill>
                  </a:rPr>
                  <a:t>p+Pb</a:t>
                </a:r>
                <a:r>
                  <a:rPr lang="en-US" sz="2800" dirty="0">
                    <a:solidFill>
                      <a:srgbClr val="00B0F0"/>
                    </a:solidFill>
                  </a:rPr>
                  <a:t>  (e.g. arXiv:1407.7557v1) 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 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EE6662-0BB6-44AE-BE54-6DE9009B56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752" y="165835"/>
                <a:ext cx="9009248" cy="6740307"/>
              </a:xfrm>
              <a:prstGeom prst="rect">
                <a:avLst/>
              </a:prstGeom>
              <a:blipFill>
                <a:blip r:embed="rId2"/>
                <a:stretch>
                  <a:fillRect l="-1691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3617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554B4B-AFBC-45ED-A53C-ADD50CCE6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5A2DEE-FD93-4CED-9544-C2FAD6EC28E4}"/>
              </a:ext>
            </a:extLst>
          </p:cNvPr>
          <p:cNvSpPr txBox="1"/>
          <p:nvPr/>
        </p:nvSpPr>
        <p:spPr>
          <a:xfrm>
            <a:off x="2921267" y="268444"/>
            <a:ext cx="3620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IP-</a:t>
            </a:r>
            <a:r>
              <a:rPr lang="en-US" sz="3200" u="sng" dirty="0" err="1"/>
              <a:t>Jazma</a:t>
            </a:r>
            <a:r>
              <a:rPr lang="en-US" sz="3200" u="sng" dirty="0"/>
              <a:t> Framework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714F37-7511-44CF-BCB4-E74E2DBCBF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53" t="33299" r="20737" b="21228"/>
          <a:stretch/>
        </p:blipFill>
        <p:spPr>
          <a:xfrm>
            <a:off x="257216" y="2550695"/>
            <a:ext cx="8712641" cy="30030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0B4E46-0375-44FF-B8C4-638D745E745B}"/>
              </a:ext>
            </a:extLst>
          </p:cNvPr>
          <p:cNvSpPr txBox="1"/>
          <p:nvPr/>
        </p:nvSpPr>
        <p:spPr>
          <a:xfrm>
            <a:off x="1633023" y="1153829"/>
            <a:ext cx="5966185" cy="954107"/>
          </a:xfrm>
          <a:prstGeom prst="rect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92D050"/>
                </a:solidFill>
              </a:rPr>
              <a:t>https://arxiv.org/abs/1808.01276</a:t>
            </a:r>
          </a:p>
          <a:p>
            <a:pPr algn="ctr"/>
            <a:r>
              <a:rPr lang="en-US" sz="2800" dirty="0">
                <a:solidFill>
                  <a:srgbClr val="92D050"/>
                </a:solidFill>
              </a:rPr>
              <a:t>https://github.com/jamienagle/IPJazma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EDCD0B8-0C3D-44E2-BC1B-8EA869B25171}"/>
                  </a:ext>
                </a:extLst>
              </p:cNvPr>
              <p:cNvSpPr/>
              <p:nvPr/>
            </p:nvSpPr>
            <p:spPr>
              <a:xfrm>
                <a:off x="431359" y="5655631"/>
                <a:ext cx="871264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</a:t>
                </a:r>
                <a:r>
                  <a:rPr lang="en-US" baseline="-25000" dirty="0"/>
                  <a:t>A</a:t>
                </a:r>
                <a:r>
                  <a:rPr lang="en-US" dirty="0"/>
                  <a:t>(</a:t>
                </a:r>
                <a:r>
                  <a:rPr lang="en-US" dirty="0" err="1"/>
                  <a:t>x,y</a:t>
                </a:r>
                <a:r>
                  <a:rPr lang="en-US" dirty="0"/>
                  <a:t>) = </a:t>
                </a:r>
                <a:r>
                  <a:rPr lang="en-US" dirty="0">
                    <a:sym typeface="Symbol" panose="05050102010706020507" pitchFamily="18" charset="2"/>
                  </a:rPr>
                  <a:t> </a:t>
                </a:r>
                <a:r>
                  <a:rPr lang="en-US" dirty="0"/>
                  <a:t>Q</a:t>
                </a:r>
                <a:r>
                  <a:rPr lang="en-US" baseline="-25000" dirty="0"/>
                  <a:t>s</a:t>
                </a:r>
                <a:r>
                  <a:rPr lang="en-US" baseline="30000" dirty="0"/>
                  <a:t>2</a:t>
                </a:r>
                <a:r>
                  <a:rPr lang="en-US" dirty="0"/>
                  <a:t>(</a:t>
                </a:r>
                <a:r>
                  <a:rPr lang="en-US" dirty="0" err="1"/>
                  <a:t>x,y</a:t>
                </a:r>
                <a:r>
                  <a:rPr lang="en-US" dirty="0"/>
                  <a:t>) [</a:t>
                </a:r>
                <a:r>
                  <a:rPr lang="en-US" dirty="0" err="1"/>
                  <a:t>proj</a:t>
                </a:r>
                <a:r>
                  <a:rPr lang="en-US" dirty="0"/>
                  <a:t>]            T</a:t>
                </a:r>
                <a:r>
                  <a:rPr lang="en-US" baseline="-25000" dirty="0"/>
                  <a:t>B</a:t>
                </a:r>
                <a:r>
                  <a:rPr lang="en-US" dirty="0"/>
                  <a:t>(</a:t>
                </a:r>
                <a:r>
                  <a:rPr lang="en-US" dirty="0" err="1"/>
                  <a:t>x,y</a:t>
                </a:r>
                <a:r>
                  <a:rPr lang="en-US" dirty="0"/>
                  <a:t>) = </a:t>
                </a:r>
                <a:r>
                  <a:rPr lang="en-US" dirty="0">
                    <a:sym typeface="Symbol" panose="05050102010706020507" pitchFamily="18" charset="2"/>
                  </a:rPr>
                  <a:t> </a:t>
                </a:r>
                <a:r>
                  <a:rPr lang="en-US" dirty="0"/>
                  <a:t>Q</a:t>
                </a:r>
                <a:r>
                  <a:rPr lang="en-US" baseline="-25000" dirty="0"/>
                  <a:t>s</a:t>
                </a:r>
                <a:r>
                  <a:rPr lang="en-US" baseline="30000" dirty="0"/>
                  <a:t>2</a:t>
                </a:r>
                <a:r>
                  <a:rPr lang="en-US" dirty="0"/>
                  <a:t> (</a:t>
                </a:r>
                <a:r>
                  <a:rPr lang="en-US" dirty="0" err="1"/>
                  <a:t>x,y</a:t>
                </a:r>
                <a:r>
                  <a:rPr lang="en-US" dirty="0"/>
                  <a:t>) [</a:t>
                </a:r>
                <a:r>
                  <a:rPr lang="en-US" dirty="0" err="1"/>
                  <a:t>targ</a:t>
                </a:r>
                <a:r>
                  <a:rPr lang="en-US" dirty="0"/>
                  <a:t>]              </a:t>
                </a:r>
                <a:r>
                  <a:rPr lang="en-US" sz="2000" dirty="0">
                    <a:latin typeface="Symbol" panose="05050102010706020507" pitchFamily="18" charset="2"/>
                  </a:rPr>
                  <a:t>e</a:t>
                </a:r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000" dirty="0"/>
                  <a:t> g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 T</a:t>
                </a:r>
                <a:r>
                  <a:rPr lang="en-US" sz="2000" baseline="-25000" dirty="0"/>
                  <a:t>A</a:t>
                </a:r>
                <a:r>
                  <a:rPr lang="en-US" sz="2000" dirty="0"/>
                  <a:t>(</a:t>
                </a:r>
                <a:r>
                  <a:rPr lang="en-US" sz="2000" dirty="0" err="1"/>
                  <a:t>x,y</a:t>
                </a:r>
                <a:r>
                  <a:rPr lang="en-US" sz="2000" dirty="0"/>
                  <a:t>) x T</a:t>
                </a:r>
                <a:r>
                  <a:rPr lang="en-US" sz="2000" baseline="-25000" dirty="0"/>
                  <a:t>B</a:t>
                </a:r>
                <a:r>
                  <a:rPr lang="en-US" sz="2000" dirty="0"/>
                  <a:t>(</a:t>
                </a:r>
                <a:r>
                  <a:rPr lang="en-US" sz="2000" dirty="0" err="1"/>
                  <a:t>x,y</a:t>
                </a:r>
                <a:r>
                  <a:rPr lang="en-US" sz="2000" dirty="0"/>
                  <a:t>) </a:t>
                </a:r>
                <a:endParaRPr lang="en-US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EDCD0B8-0C3D-44E2-BC1B-8EA869B251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59" y="5655631"/>
                <a:ext cx="8712641" cy="400110"/>
              </a:xfrm>
              <a:prstGeom prst="rect">
                <a:avLst/>
              </a:prstGeom>
              <a:blipFill>
                <a:blip r:embed="rId3"/>
                <a:stretch>
                  <a:fillRect l="-630" t="-12308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458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449BDC9-BF3E-4886-B72F-6E8BB40A1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27" y="769580"/>
            <a:ext cx="8673545" cy="49386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247AB5-4E34-4BC6-A107-2C2465E8E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F1C0F6-12FC-4F41-8ED2-7F145BF2A3EF}"/>
              </a:ext>
            </a:extLst>
          </p:cNvPr>
          <p:cNvSpPr txBox="1"/>
          <p:nvPr/>
        </p:nvSpPr>
        <p:spPr>
          <a:xfrm>
            <a:off x="2098308" y="71749"/>
            <a:ext cx="5035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err="1"/>
              <a:t>Au+Au</a:t>
            </a:r>
            <a:r>
              <a:rPr lang="en-US" sz="3200" u="sng" dirty="0"/>
              <a:t> @ 200 GeV Geometry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711B5E-603D-4235-8D32-5BF763DD35AE}"/>
              </a:ext>
            </a:extLst>
          </p:cNvPr>
          <p:cNvSpPr txBox="1"/>
          <p:nvPr/>
        </p:nvSpPr>
        <p:spPr>
          <a:xfrm>
            <a:off x="2242687" y="2351842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US" sz="2400" b="1" baseline="-25000" dirty="0">
                <a:solidFill>
                  <a:srgbClr val="FF0000"/>
                </a:solidFill>
              </a:rPr>
              <a:t>2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FDDC63-DE0C-464F-ABDA-9240EBA4B069}"/>
              </a:ext>
            </a:extLst>
          </p:cNvPr>
          <p:cNvSpPr txBox="1"/>
          <p:nvPr/>
        </p:nvSpPr>
        <p:spPr>
          <a:xfrm>
            <a:off x="5157680" y="2351842"/>
            <a:ext cx="421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US" sz="2400" b="1" baseline="-25000" dirty="0">
                <a:solidFill>
                  <a:srgbClr val="FF0000"/>
                </a:solidFill>
                <a:latin typeface="Symbol" panose="05050102010706020507" pitchFamily="18" charset="2"/>
              </a:rPr>
              <a:t>3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3AD5D7-0B3B-47C3-8B23-B4828888F594}"/>
              </a:ext>
            </a:extLst>
          </p:cNvPr>
          <p:cNvSpPr txBox="1"/>
          <p:nvPr/>
        </p:nvSpPr>
        <p:spPr>
          <a:xfrm>
            <a:off x="8071069" y="2268317"/>
            <a:ext cx="421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US" sz="2400" b="1" baseline="-25000" dirty="0">
                <a:solidFill>
                  <a:srgbClr val="FF0000"/>
                </a:solidFill>
                <a:latin typeface="Symbol" panose="05050102010706020507" pitchFamily="18" charset="2"/>
              </a:rPr>
              <a:t>4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4D3B92-A0DB-43EB-B9F7-7FBDD846BBD4}"/>
              </a:ext>
            </a:extLst>
          </p:cNvPr>
          <p:cNvSpPr txBox="1"/>
          <p:nvPr/>
        </p:nvSpPr>
        <p:spPr>
          <a:xfrm>
            <a:off x="2192957" y="4862432"/>
            <a:ext cx="421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US" sz="2400" b="1" baseline="-25000" dirty="0">
                <a:solidFill>
                  <a:srgbClr val="FF0000"/>
                </a:solidFill>
                <a:latin typeface="Symbol" panose="05050102010706020507" pitchFamily="18" charset="2"/>
              </a:rPr>
              <a:t>5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C280C6-F93F-4F9A-A70E-D10A72500371}"/>
              </a:ext>
            </a:extLst>
          </p:cNvPr>
          <p:cNvSpPr txBox="1"/>
          <p:nvPr/>
        </p:nvSpPr>
        <p:spPr>
          <a:xfrm>
            <a:off x="5162659" y="4836766"/>
            <a:ext cx="421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US" sz="2400" b="1" baseline="-25000" dirty="0">
                <a:solidFill>
                  <a:srgbClr val="FF0000"/>
                </a:solidFill>
                <a:latin typeface="Symbol" panose="05050102010706020507" pitchFamily="18" charset="2"/>
              </a:rPr>
              <a:t>6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3F5207-CEF6-43F0-9235-FAF3F0504B9A}"/>
              </a:ext>
            </a:extLst>
          </p:cNvPr>
          <p:cNvSpPr txBox="1"/>
          <p:nvPr/>
        </p:nvSpPr>
        <p:spPr>
          <a:xfrm>
            <a:off x="6474428" y="3753853"/>
            <a:ext cx="20714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</a:rPr>
              <a:t>IP-</a:t>
            </a:r>
            <a:r>
              <a:rPr lang="en-US" sz="3600" dirty="0" err="1">
                <a:solidFill>
                  <a:srgbClr val="0000FF"/>
                </a:solidFill>
              </a:rPr>
              <a:t>Jazma</a:t>
            </a:r>
            <a:endParaRPr lang="en-US" sz="3600" dirty="0">
              <a:solidFill>
                <a:srgbClr val="0000FF"/>
              </a:solidFill>
            </a:endParaRP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IP-</a:t>
            </a:r>
            <a:r>
              <a:rPr lang="en-US" sz="3600" dirty="0" err="1">
                <a:solidFill>
                  <a:schemeClr val="bg1"/>
                </a:solidFill>
              </a:rPr>
              <a:t>Glasma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D49906-1489-43DE-A093-4277857D1F91}"/>
              </a:ext>
            </a:extLst>
          </p:cNvPr>
          <p:cNvSpPr txBox="1"/>
          <p:nvPr/>
        </p:nvSpPr>
        <p:spPr>
          <a:xfrm>
            <a:off x="538423" y="5821261"/>
            <a:ext cx="79040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Initial geometry totally dominated by simple nucleon overlaps</a:t>
            </a:r>
          </a:p>
          <a:p>
            <a:pPr algn="ctr"/>
            <a:r>
              <a:rPr lang="en-US" sz="1200" dirty="0"/>
              <a:t> </a:t>
            </a:r>
          </a:p>
          <a:p>
            <a:pPr algn="ctr"/>
            <a:r>
              <a:rPr lang="en-US" sz="2400" dirty="0"/>
              <a:t>No evident effect of lattice artifacts or saturation effects</a:t>
            </a:r>
          </a:p>
        </p:txBody>
      </p:sp>
    </p:spTree>
    <p:extLst>
      <p:ext uri="{BB962C8B-B14F-4D97-AF65-F5344CB8AC3E}">
        <p14:creationId xmlns:p14="http://schemas.microsoft.com/office/powerpoint/2010/main" val="421993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98F1DB4-4A08-4762-82AE-399F69ED2460}"/>
              </a:ext>
            </a:extLst>
          </p:cNvPr>
          <p:cNvSpPr/>
          <p:nvPr/>
        </p:nvSpPr>
        <p:spPr>
          <a:xfrm>
            <a:off x="43314" y="635267"/>
            <a:ext cx="9100686" cy="342659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6BE25-132D-4737-B181-77248FC0E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34A7B92C-F870-4A41-8B65-79C9C3836057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D6115A-818C-4659-AE1B-C1E888D50F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3" t="12326" r="58578" b="12620"/>
          <a:stretch/>
        </p:blipFill>
        <p:spPr>
          <a:xfrm>
            <a:off x="72192" y="4112352"/>
            <a:ext cx="2574009" cy="274564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98AEBA-8BEC-4BE7-9950-C03980C83A0B}"/>
              </a:ext>
            </a:extLst>
          </p:cNvPr>
          <p:cNvSpPr txBox="1"/>
          <p:nvPr/>
        </p:nvSpPr>
        <p:spPr>
          <a:xfrm>
            <a:off x="2889984" y="4500867"/>
            <a:ext cx="60711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IP-</a:t>
            </a:r>
            <a:r>
              <a:rPr lang="en-US" sz="2400" dirty="0" err="1">
                <a:solidFill>
                  <a:srgbClr val="FFFF00"/>
                </a:solidFill>
              </a:rPr>
              <a:t>Jazma</a:t>
            </a:r>
            <a:r>
              <a:rPr lang="en-US" sz="2400" dirty="0">
                <a:solidFill>
                  <a:srgbClr val="FFFF00"/>
                </a:solidFill>
              </a:rPr>
              <a:t> distribution is also </a:t>
            </a: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not Gaussian (red line)  </a:t>
            </a: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and has a high side skew (</a:t>
            </a:r>
            <a:r>
              <a:rPr lang="en-US" sz="2400" dirty="0">
                <a:solidFill>
                  <a:srgbClr val="FFFF0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>
                <a:solidFill>
                  <a:srgbClr val="FFFF00"/>
                </a:solidFill>
              </a:rPr>
              <a:t> distribution)</a:t>
            </a:r>
          </a:p>
          <a:p>
            <a:pPr algn="ctr"/>
            <a:endParaRPr lang="en-US" sz="2400" dirty="0">
              <a:solidFill>
                <a:srgbClr val="FFFF00"/>
              </a:solidFill>
            </a:endParaRP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Nothing to do with </a:t>
            </a:r>
            <a:r>
              <a:rPr lang="en-US" sz="2400" dirty="0" err="1">
                <a:solidFill>
                  <a:srgbClr val="FFFF00"/>
                </a:solidFill>
              </a:rPr>
              <a:t>Glasma</a:t>
            </a:r>
            <a:r>
              <a:rPr lang="en-US" sz="2400" dirty="0">
                <a:solidFill>
                  <a:srgbClr val="FFFF00"/>
                </a:solidFill>
              </a:rPr>
              <a:t> flux tubes.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169AC9-9E7F-4B42-93E8-7D87F1FD6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485" y="721895"/>
            <a:ext cx="3508515" cy="316117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61A1630-4694-4017-AAED-6C41C40E22E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397"/>
          <a:stretch/>
        </p:blipFill>
        <p:spPr>
          <a:xfrm>
            <a:off x="202437" y="1558851"/>
            <a:ext cx="5282214" cy="21897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640D8A-DA38-42FF-8FAE-88281AD5936D}"/>
              </a:ext>
            </a:extLst>
          </p:cNvPr>
          <p:cNvSpPr txBox="1"/>
          <p:nvPr/>
        </p:nvSpPr>
        <p:spPr>
          <a:xfrm>
            <a:off x="5746287" y="3792334"/>
            <a:ext cx="30530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https://arxiv.org/abs/1202.6646v2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5E3597-3407-42F3-833B-592CBDCDB8C0}"/>
              </a:ext>
            </a:extLst>
          </p:cNvPr>
          <p:cNvSpPr txBox="1"/>
          <p:nvPr/>
        </p:nvSpPr>
        <p:spPr>
          <a:xfrm>
            <a:off x="1232033" y="-4885"/>
            <a:ext cx="7191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Test All Claims Or </a:t>
            </a:r>
            <a:r>
              <a:rPr lang="en-US" sz="3200" u="sng" dirty="0">
                <a:sym typeface="Wingdings" panose="05000000000000000000" pitchFamily="2" charset="2"/>
              </a:rPr>
              <a:t> </a:t>
            </a:r>
            <a:r>
              <a:rPr lang="en-US" sz="3200" u="sng" dirty="0"/>
              <a:t>Mistaken Attribution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4AA498-793E-4AC3-ABB4-C9544360125F}"/>
              </a:ext>
            </a:extLst>
          </p:cNvPr>
          <p:cNvSpPr/>
          <p:nvPr/>
        </p:nvSpPr>
        <p:spPr>
          <a:xfrm>
            <a:off x="3787541" y="3522406"/>
            <a:ext cx="1607419" cy="2261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3E5B41-5B20-40A8-BFBA-1795057D1F27}"/>
              </a:ext>
            </a:extLst>
          </p:cNvPr>
          <p:cNvCxnSpPr/>
          <p:nvPr/>
        </p:nvCxnSpPr>
        <p:spPr>
          <a:xfrm>
            <a:off x="1491916" y="2998273"/>
            <a:ext cx="390304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19D6E86-E641-4081-AECE-D059102176AA}"/>
              </a:ext>
            </a:extLst>
          </p:cNvPr>
          <p:cNvCxnSpPr>
            <a:cxnSpLocks/>
          </p:cNvCxnSpPr>
          <p:nvPr/>
        </p:nvCxnSpPr>
        <p:spPr>
          <a:xfrm>
            <a:off x="276726" y="3280614"/>
            <a:ext cx="506529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5A19B68-9F3F-4AFA-932C-FF11D96CA0BE}"/>
              </a:ext>
            </a:extLst>
          </p:cNvPr>
          <p:cNvCxnSpPr>
            <a:cxnSpLocks/>
          </p:cNvCxnSpPr>
          <p:nvPr/>
        </p:nvCxnSpPr>
        <p:spPr>
          <a:xfrm>
            <a:off x="276726" y="3522406"/>
            <a:ext cx="13788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92499FF-549A-43AF-B091-063E5F236138}"/>
              </a:ext>
            </a:extLst>
          </p:cNvPr>
          <p:cNvSpPr txBox="1"/>
          <p:nvPr/>
        </p:nvSpPr>
        <p:spPr>
          <a:xfrm>
            <a:off x="2193432" y="919276"/>
            <a:ext cx="1473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IP-</a:t>
            </a:r>
            <a:r>
              <a:rPr lang="en-US" sz="2400" b="1" dirty="0" err="1">
                <a:solidFill>
                  <a:schemeClr val="bg1"/>
                </a:solidFill>
              </a:rPr>
              <a:t>Glasma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A0865A-4F17-4FE8-A69B-C6596EBADA34}"/>
              </a:ext>
            </a:extLst>
          </p:cNvPr>
          <p:cNvSpPr txBox="1"/>
          <p:nvPr/>
        </p:nvSpPr>
        <p:spPr>
          <a:xfrm>
            <a:off x="647045" y="6125518"/>
            <a:ext cx="1424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IP-</a:t>
            </a:r>
            <a:r>
              <a:rPr lang="en-US" sz="2400" b="1" dirty="0" err="1">
                <a:solidFill>
                  <a:schemeClr val="bg1"/>
                </a:solidFill>
              </a:rPr>
              <a:t>Jazma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0B5065-3630-4C30-8EA2-031375A2AC22}"/>
              </a:ext>
            </a:extLst>
          </p:cNvPr>
          <p:cNvSpPr txBox="1"/>
          <p:nvPr/>
        </p:nvSpPr>
        <p:spPr>
          <a:xfrm>
            <a:off x="1395670" y="6627514"/>
            <a:ext cx="1239955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dET</a:t>
            </a:r>
            <a:r>
              <a:rPr lang="en-US" sz="1400" dirty="0">
                <a:solidFill>
                  <a:schemeClr val="bg1"/>
                </a:solidFill>
              </a:rPr>
              <a:t>/</a:t>
            </a:r>
            <a:r>
              <a:rPr lang="en-US" sz="1400" dirty="0" err="1">
                <a:solidFill>
                  <a:schemeClr val="bg1"/>
                </a:solidFill>
              </a:rPr>
              <a:t>dy</a:t>
            </a:r>
            <a:r>
              <a:rPr lang="en-US" sz="1400" dirty="0">
                <a:solidFill>
                  <a:schemeClr val="bg1"/>
                </a:solidFill>
              </a:rPr>
              <a:t> (</a:t>
            </a:r>
            <a:r>
              <a:rPr lang="en-US" sz="1400" dirty="0" err="1">
                <a:solidFill>
                  <a:schemeClr val="bg1"/>
                </a:solidFill>
              </a:rPr>
              <a:t>a.u</a:t>
            </a:r>
            <a:r>
              <a:rPr lang="en-US" sz="1400" dirty="0">
                <a:solidFill>
                  <a:schemeClr val="bg1"/>
                </a:solidFill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87701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5000C-4D01-4BFF-ADAA-A66660B6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62F49E-7BA8-4E56-B6AC-BBF54156AF2E}"/>
              </a:ext>
            </a:extLst>
          </p:cNvPr>
          <p:cNvSpPr txBox="1"/>
          <p:nvPr/>
        </p:nvSpPr>
        <p:spPr>
          <a:xfrm>
            <a:off x="654518" y="2569945"/>
            <a:ext cx="79164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Jump forward a few more years …</a:t>
            </a:r>
          </a:p>
        </p:txBody>
      </p:sp>
    </p:spTree>
    <p:extLst>
      <p:ext uri="{BB962C8B-B14F-4D97-AF65-F5344CB8AC3E}">
        <p14:creationId xmlns:p14="http://schemas.microsoft.com/office/powerpoint/2010/main" val="531776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3D390C-83BA-4E1C-9CAC-11718502F3CE}"/>
              </a:ext>
            </a:extLst>
          </p:cNvPr>
          <p:cNvSpPr txBox="1"/>
          <p:nvPr/>
        </p:nvSpPr>
        <p:spPr>
          <a:xfrm>
            <a:off x="2772024" y="76200"/>
            <a:ext cx="35525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u="sng" dirty="0"/>
              <a:t>Color Domains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9412FFCF-8CC7-44A1-A383-C2CE8BA22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E5B2"/>
              </a:clrFrom>
              <a:clrTo>
                <a:srgbClr val="FCE5B2">
                  <a:alpha val="0"/>
                </a:srgbClr>
              </a:clrTo>
            </a:clrChange>
          </a:blip>
          <a:srcRect t="34568" r="58976" b="25926"/>
          <a:stretch>
            <a:fillRect/>
          </a:stretch>
        </p:blipFill>
        <p:spPr bwMode="auto">
          <a:xfrm>
            <a:off x="591448" y="989397"/>
            <a:ext cx="31305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94893C-E1EB-4C48-84F1-8C556E5FA93C}"/>
              </a:ext>
            </a:extLst>
          </p:cNvPr>
          <p:cNvSpPr txBox="1"/>
          <p:nvPr/>
        </p:nvSpPr>
        <p:spPr>
          <a:xfrm>
            <a:off x="3833261" y="1789497"/>
            <a:ext cx="41829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Theory has color domains…</a:t>
            </a:r>
          </a:p>
          <a:p>
            <a:pPr algn="ctr"/>
            <a:r>
              <a:rPr lang="en-US" sz="2800" dirty="0"/>
              <a:t>Size scale ~ 0.2-0.4 </a:t>
            </a:r>
            <a:r>
              <a:rPr lang="en-US" sz="2800" dirty="0" err="1"/>
              <a:t>fm</a:t>
            </a: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341173-19A4-48E0-A3EF-4B9BD47DE8A8}"/>
              </a:ext>
            </a:extLst>
          </p:cNvPr>
          <p:cNvSpPr txBox="1"/>
          <p:nvPr/>
        </p:nvSpPr>
        <p:spPr>
          <a:xfrm>
            <a:off x="480461" y="3161097"/>
            <a:ext cx="8001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Gluons scattering from these domains if they have the right color get a kick (anti) aligned with field.</a:t>
            </a:r>
          </a:p>
          <a:p>
            <a:r>
              <a:rPr lang="en-US" sz="1400" dirty="0"/>
              <a:t> </a:t>
            </a:r>
          </a:p>
          <a:p>
            <a:r>
              <a:rPr lang="en-US" sz="2800" dirty="0">
                <a:solidFill>
                  <a:srgbClr val="FFFF00"/>
                </a:solidFill>
              </a:rPr>
              <a:t>Correlation is suppressed by a factor 1 / ( S</a:t>
            </a:r>
            <a:r>
              <a:rPr lang="en-US" sz="2800" baseline="-25000" dirty="0">
                <a:solidFill>
                  <a:srgbClr val="FFFF00"/>
                </a:solidFill>
              </a:rPr>
              <a:t>T</a:t>
            </a:r>
            <a:r>
              <a:rPr lang="en-US" sz="2800" dirty="0">
                <a:solidFill>
                  <a:srgbClr val="FFFF00"/>
                </a:solidFill>
              </a:rPr>
              <a:t> Q</a:t>
            </a:r>
            <a:r>
              <a:rPr lang="en-US" sz="2800" baseline="-25000" dirty="0">
                <a:solidFill>
                  <a:srgbClr val="FFFF00"/>
                </a:solidFill>
              </a:rPr>
              <a:t>s</a:t>
            </a:r>
            <a:r>
              <a:rPr lang="en-US" sz="2800" baseline="30000" dirty="0">
                <a:solidFill>
                  <a:srgbClr val="FFFF00"/>
                </a:solidFill>
              </a:rPr>
              <a:t>2</a:t>
            </a:r>
            <a:r>
              <a:rPr lang="en-US" sz="2800" dirty="0">
                <a:solidFill>
                  <a:srgbClr val="FFFF00"/>
                </a:solidFill>
              </a:rPr>
              <a:t> N</a:t>
            </a:r>
            <a:r>
              <a:rPr lang="en-US" sz="2800" baseline="-25000" dirty="0">
                <a:solidFill>
                  <a:srgbClr val="FFFF00"/>
                </a:solidFill>
              </a:rPr>
              <a:t>c</a:t>
            </a:r>
            <a:r>
              <a:rPr lang="en-US" sz="2800" baseline="30000" dirty="0">
                <a:solidFill>
                  <a:srgbClr val="FFFF00"/>
                </a:solidFill>
              </a:rPr>
              <a:t>2</a:t>
            </a:r>
            <a:r>
              <a:rPr lang="en-US" sz="2800" dirty="0">
                <a:solidFill>
                  <a:srgbClr val="FFFF00"/>
                </a:solidFill>
              </a:rPr>
              <a:t> 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A12EC6-7128-4BBC-B96F-D7A55AE8B0AE}"/>
              </a:ext>
            </a:extLst>
          </p:cNvPr>
          <p:cNvSpPr txBox="1"/>
          <p:nvPr/>
        </p:nvSpPr>
        <p:spPr>
          <a:xfrm>
            <a:off x="4138061" y="5228677"/>
            <a:ext cx="2888098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# Domains = S</a:t>
            </a:r>
            <a:r>
              <a:rPr lang="en-US" sz="2800" baseline="-25000" dirty="0">
                <a:solidFill>
                  <a:schemeClr val="bg1"/>
                </a:solidFill>
              </a:rPr>
              <a:t>T</a:t>
            </a:r>
            <a:r>
              <a:rPr lang="en-US" sz="2800" dirty="0">
                <a:solidFill>
                  <a:schemeClr val="bg1"/>
                </a:solidFill>
              </a:rPr>
              <a:t> Q</a:t>
            </a:r>
            <a:r>
              <a:rPr lang="en-US" sz="2800" baseline="-25000" dirty="0">
                <a:solidFill>
                  <a:schemeClr val="bg1"/>
                </a:solidFill>
              </a:rPr>
              <a:t>s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  <a:endParaRPr lang="en-US" sz="2800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637F89B-69C9-4B5A-A037-03FD5D9FA225}"/>
              </a:ext>
            </a:extLst>
          </p:cNvPr>
          <p:cNvCxnSpPr>
            <a:cxnSpLocks/>
          </p:cNvCxnSpPr>
          <p:nvPr/>
        </p:nvCxnSpPr>
        <p:spPr>
          <a:xfrm flipV="1">
            <a:off x="6347861" y="4761535"/>
            <a:ext cx="457200" cy="467142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8747C6C-131A-4E66-9EE2-EEF05D6D5C36}"/>
              </a:ext>
            </a:extLst>
          </p:cNvPr>
          <p:cNvSpPr txBox="1"/>
          <p:nvPr/>
        </p:nvSpPr>
        <p:spPr>
          <a:xfrm>
            <a:off x="605887" y="6131140"/>
            <a:ext cx="8073620" cy="46166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Thus predicting v</a:t>
            </a:r>
            <a:r>
              <a:rPr lang="en-US" sz="2400" baseline="-25000" dirty="0"/>
              <a:t>2</a:t>
            </a:r>
            <a:r>
              <a:rPr lang="en-US" sz="2400" dirty="0"/>
              <a:t> (</a:t>
            </a:r>
            <a:r>
              <a:rPr lang="en-US" sz="2400" dirty="0" err="1"/>
              <a:t>dAu</a:t>
            </a:r>
            <a:r>
              <a:rPr lang="en-US" sz="2400" dirty="0"/>
              <a:t>) &lt; v</a:t>
            </a:r>
            <a:r>
              <a:rPr lang="en-US" sz="2400" baseline="-25000" dirty="0"/>
              <a:t>2</a:t>
            </a:r>
            <a:r>
              <a:rPr lang="en-US" sz="2400" dirty="0"/>
              <a:t>(</a:t>
            </a:r>
            <a:r>
              <a:rPr lang="en-US" sz="2400" dirty="0" err="1"/>
              <a:t>pAu</a:t>
            </a:r>
            <a:r>
              <a:rPr lang="en-US" sz="2400" dirty="0"/>
              <a:t>) which is opposite to the data</a:t>
            </a:r>
          </a:p>
        </p:txBody>
      </p:sp>
    </p:spTree>
    <p:extLst>
      <p:ext uri="{BB962C8B-B14F-4D97-AF65-F5344CB8AC3E}">
        <p14:creationId xmlns:p14="http://schemas.microsoft.com/office/powerpoint/2010/main" val="272324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9CEAB6-6459-4F59-A51A-D1B4AB5979CA}"/>
              </a:ext>
            </a:extLst>
          </p:cNvPr>
          <p:cNvSpPr txBox="1"/>
          <p:nvPr/>
        </p:nvSpPr>
        <p:spPr>
          <a:xfrm>
            <a:off x="2224726" y="4438207"/>
            <a:ext cx="4634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Mace et al. [MSTV], https://arxiv.org/abs/1805.09342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14DFFE-3061-4264-A7FB-6F691B1E655B}"/>
              </a:ext>
            </a:extLst>
          </p:cNvPr>
          <p:cNvSpPr txBox="1"/>
          <p:nvPr/>
        </p:nvSpPr>
        <p:spPr>
          <a:xfrm>
            <a:off x="198853" y="4806347"/>
            <a:ext cx="87639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FF00"/>
                </a:solidFill>
              </a:rPr>
              <a:t>Correlation Model </a:t>
            </a:r>
            <a:r>
              <a:rPr lang="en-US" sz="2400" dirty="0" err="1">
                <a:solidFill>
                  <a:srgbClr val="00FF00"/>
                </a:solidFill>
              </a:rPr>
              <a:t>Postdictions</a:t>
            </a:r>
            <a:r>
              <a:rPr lang="en-US" sz="2400" dirty="0">
                <a:solidFill>
                  <a:srgbClr val="00FF00"/>
                </a:solidFill>
              </a:rPr>
              <a:t> (MSTV)</a:t>
            </a:r>
          </a:p>
          <a:p>
            <a:pPr algn="ctr"/>
            <a:endParaRPr lang="en-US" sz="2400" dirty="0">
              <a:solidFill>
                <a:srgbClr val="00FF00"/>
              </a:solidFill>
            </a:endParaRPr>
          </a:p>
          <a:p>
            <a:pPr algn="ctr"/>
            <a:r>
              <a:rPr lang="en-US" sz="2400" dirty="0">
                <a:solidFill>
                  <a:srgbClr val="00FF00"/>
                </a:solidFill>
              </a:rPr>
              <a:t>Color domain result has very poor p-value.</a:t>
            </a:r>
          </a:p>
          <a:p>
            <a:pPr algn="ctr"/>
            <a:endParaRPr lang="en-US" sz="2400" dirty="0">
              <a:solidFill>
                <a:srgbClr val="00FF00"/>
              </a:solidFill>
            </a:endParaRPr>
          </a:p>
          <a:p>
            <a:pPr algn="ctr"/>
            <a:r>
              <a:rPr lang="en-US" sz="2400" dirty="0">
                <a:solidFill>
                  <a:srgbClr val="00FF00"/>
                </a:solidFill>
              </a:rPr>
              <a:t>At the same time, how does it have the right order v</a:t>
            </a:r>
            <a:r>
              <a:rPr lang="en-US" sz="2400" baseline="-25000" dirty="0">
                <a:solidFill>
                  <a:srgbClr val="00FF00"/>
                </a:solidFill>
              </a:rPr>
              <a:t>2</a:t>
            </a:r>
            <a:r>
              <a:rPr lang="en-US" sz="2400" dirty="0">
                <a:solidFill>
                  <a:srgbClr val="00FF00"/>
                </a:solidFill>
              </a:rPr>
              <a:t>(</a:t>
            </a:r>
            <a:r>
              <a:rPr lang="en-US" sz="2400" dirty="0" err="1">
                <a:solidFill>
                  <a:srgbClr val="00FF00"/>
                </a:solidFill>
              </a:rPr>
              <a:t>dAu</a:t>
            </a:r>
            <a:r>
              <a:rPr lang="en-US" sz="2400" dirty="0">
                <a:solidFill>
                  <a:srgbClr val="00FF00"/>
                </a:solidFill>
              </a:rPr>
              <a:t>) &gt; v</a:t>
            </a:r>
            <a:r>
              <a:rPr lang="en-US" sz="2400" baseline="-25000" dirty="0">
                <a:solidFill>
                  <a:srgbClr val="00FF00"/>
                </a:solidFill>
              </a:rPr>
              <a:t>2</a:t>
            </a:r>
            <a:r>
              <a:rPr lang="en-US" sz="2400" dirty="0">
                <a:solidFill>
                  <a:srgbClr val="00FF00"/>
                </a:solidFill>
              </a:rPr>
              <a:t>(</a:t>
            </a:r>
            <a:r>
              <a:rPr lang="en-US" sz="2400" dirty="0" err="1">
                <a:solidFill>
                  <a:srgbClr val="00FF00"/>
                </a:solidFill>
              </a:rPr>
              <a:t>pAu</a:t>
            </a:r>
            <a:r>
              <a:rPr lang="en-US" sz="2400" dirty="0">
                <a:solidFill>
                  <a:srgbClr val="00FF00"/>
                </a:solidFill>
              </a:rPr>
              <a:t>)?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FE317F-95A8-4417-9CDA-583B812AF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53" y="1443002"/>
            <a:ext cx="8763959" cy="238622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A9578BC-BD59-4414-9AE0-598FCD2ABA29}"/>
              </a:ext>
            </a:extLst>
          </p:cNvPr>
          <p:cNvSpPr/>
          <p:nvPr/>
        </p:nvSpPr>
        <p:spPr>
          <a:xfrm>
            <a:off x="198853" y="837484"/>
            <a:ext cx="8763959" cy="6081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35084CE-E94D-4477-9C55-61835E435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853" y="1265972"/>
            <a:ext cx="8755126" cy="34514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C307B9-3F48-46CE-BAB4-394ED84F31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096" t="17143" r="25378" b="57820"/>
          <a:stretch/>
        </p:blipFill>
        <p:spPr>
          <a:xfrm>
            <a:off x="4351051" y="837485"/>
            <a:ext cx="718802" cy="6055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34663E-60E8-4A8F-8A5A-0C2E96B8CF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052" t="13678" r="1991" b="65958"/>
          <a:stretch/>
        </p:blipFill>
        <p:spPr>
          <a:xfrm>
            <a:off x="7032118" y="860434"/>
            <a:ext cx="718803" cy="6036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3DFB33-1498-4629-98EB-B34C390BA3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343" t="32085" r="48605" b="45167"/>
          <a:stretch/>
        </p:blipFill>
        <p:spPr>
          <a:xfrm>
            <a:off x="1692178" y="897491"/>
            <a:ext cx="556613" cy="5150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5D8A5F-2841-4643-998A-0B6D87BB6C3A}"/>
              </a:ext>
            </a:extLst>
          </p:cNvPr>
          <p:cNvSpPr txBox="1"/>
          <p:nvPr/>
        </p:nvSpPr>
        <p:spPr>
          <a:xfrm>
            <a:off x="755585" y="71260"/>
            <a:ext cx="7792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PHENIX Data Published in Nature Physics</a:t>
            </a:r>
          </a:p>
        </p:txBody>
      </p:sp>
    </p:spTree>
    <p:extLst>
      <p:ext uri="{BB962C8B-B14F-4D97-AF65-F5344CB8AC3E}">
        <p14:creationId xmlns:p14="http://schemas.microsoft.com/office/powerpoint/2010/main" val="339983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F68EB1-9884-4EC8-935C-9B0D3D484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515171"/>
            <a:ext cx="2057400" cy="365125"/>
          </a:xfrm>
        </p:spPr>
        <p:txBody>
          <a:bodyPr/>
          <a:lstStyle/>
          <a:p>
            <a:fld id="{34A7B92C-F870-4A41-8B65-79C9C3836057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B77EEE-6F29-4ADD-8ACF-876AD9AA8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7" y="28775"/>
            <a:ext cx="5378772" cy="34459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AD5C87-A2CC-46C8-A4E2-AD1FFA8280B0}"/>
              </a:ext>
            </a:extLst>
          </p:cNvPr>
          <p:cNvSpPr txBox="1"/>
          <p:nvPr/>
        </p:nvSpPr>
        <p:spPr>
          <a:xfrm>
            <a:off x="5823749" y="1151582"/>
            <a:ext cx="2815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Individual domains not resolved up to </a:t>
            </a:r>
            <a:r>
              <a:rPr lang="en-US" sz="2400" dirty="0" err="1">
                <a:solidFill>
                  <a:srgbClr val="00B050"/>
                </a:solidFill>
              </a:rPr>
              <a:t>pT</a:t>
            </a:r>
            <a:r>
              <a:rPr lang="en-US" sz="2400" dirty="0">
                <a:solidFill>
                  <a:srgbClr val="00B050"/>
                </a:solidFill>
              </a:rPr>
              <a:t> ~ 2.5 GeV!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34655D-F0DB-4538-8F0F-68A4B84D72FD}"/>
              </a:ext>
            </a:extLst>
          </p:cNvPr>
          <p:cNvSpPr txBox="1"/>
          <p:nvPr/>
        </p:nvSpPr>
        <p:spPr>
          <a:xfrm>
            <a:off x="1915238" y="4507"/>
            <a:ext cx="352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Mace et al. [MSTV], https://arxiv.org/abs/1805.09342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CEFBAD-C253-40DE-8F27-C6FA1378D510}"/>
              </a:ext>
            </a:extLst>
          </p:cNvPr>
          <p:cNvSpPr txBox="1"/>
          <p:nvPr/>
        </p:nvSpPr>
        <p:spPr>
          <a:xfrm>
            <a:off x="139566" y="3888909"/>
            <a:ext cx="87638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If  1/Q</a:t>
            </a:r>
            <a:r>
              <a:rPr lang="en-US" sz="2400" baseline="-25000" dirty="0"/>
              <a:t>s</a:t>
            </a:r>
            <a:r>
              <a:rPr lang="en-US" sz="2400" dirty="0"/>
              <a:t> [projectile] &gt; 1/</a:t>
            </a:r>
            <a:r>
              <a:rPr lang="en-US" sz="2400" dirty="0" err="1"/>
              <a:t>k</a:t>
            </a:r>
            <a:r>
              <a:rPr lang="en-US" sz="2400" baseline="-25000" dirty="0" err="1"/>
              <a:t>T</a:t>
            </a:r>
            <a:r>
              <a:rPr lang="en-US" sz="2400" dirty="0"/>
              <a:t>  then individual domains are not resolved</a:t>
            </a:r>
          </a:p>
          <a:p>
            <a:pPr marL="342900" indent="-342900" algn="ctr"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Hence uncertainty principle blurs domain resolution</a:t>
            </a:r>
          </a:p>
          <a:p>
            <a:pPr marL="342900" indent="-342900" algn="ctr">
              <a:buFont typeface="Wingdings" panose="05000000000000000000" pitchFamily="2" charset="2"/>
              <a:buChar char="à"/>
            </a:pPr>
            <a:endParaRPr lang="en-US" sz="2400" dirty="0">
              <a:sym typeface="Wingdings" panose="05000000000000000000" pitchFamily="2" charset="2"/>
            </a:endParaRPr>
          </a:p>
          <a:p>
            <a:pPr algn="ctr"/>
            <a:r>
              <a:rPr lang="en-US" sz="2400" dirty="0" err="1">
                <a:sym typeface="Wingdings" panose="05000000000000000000" pitchFamily="2" charset="2"/>
              </a:rPr>
              <a:t>d+Au</a:t>
            </a:r>
            <a:r>
              <a:rPr lang="en-US" sz="2400" dirty="0">
                <a:sym typeface="Wingdings" panose="05000000000000000000" pitchFamily="2" charset="2"/>
              </a:rPr>
              <a:t> results are even higher because “higher color charge density” than in </a:t>
            </a:r>
            <a:r>
              <a:rPr lang="en-US" sz="2400" dirty="0" err="1">
                <a:sym typeface="Wingdings" panose="05000000000000000000" pitchFamily="2" charset="2"/>
              </a:rPr>
              <a:t>p+Au</a:t>
            </a:r>
            <a:endParaRPr lang="en-US" sz="2400" dirty="0">
              <a:sym typeface="Wingdings" panose="05000000000000000000" pitchFamily="2" charset="2"/>
            </a:endParaRPr>
          </a:p>
          <a:p>
            <a:pPr algn="ctr"/>
            <a:endParaRPr lang="en-US" sz="2400" dirty="0">
              <a:sym typeface="Wingdings" panose="05000000000000000000" pitchFamily="2" charset="2"/>
            </a:endParaRPr>
          </a:p>
          <a:p>
            <a:pPr algn="ctr"/>
            <a:r>
              <a:rPr lang="en-US" sz="2400" dirty="0">
                <a:sym typeface="Wingdings" panose="05000000000000000000" pitchFamily="2" charset="2"/>
              </a:rPr>
              <a:t>Do these explanations make sense?</a:t>
            </a:r>
          </a:p>
          <a:p>
            <a:pPr algn="ctr"/>
            <a:endParaRPr lang="en-US" sz="2400" dirty="0">
              <a:sym typeface="Wingdings" panose="05000000000000000000" pitchFamily="2" charset="2"/>
            </a:endParaRPr>
          </a:p>
          <a:p>
            <a:pPr algn="ctr"/>
            <a:endParaRPr lang="en-US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123CE53-5D34-4B5B-9F12-223BC3D36AFF}"/>
              </a:ext>
            </a:extLst>
          </p:cNvPr>
          <p:cNvSpPr/>
          <p:nvPr/>
        </p:nvSpPr>
        <p:spPr>
          <a:xfrm>
            <a:off x="1020278" y="620829"/>
            <a:ext cx="3133023" cy="2074245"/>
          </a:xfrm>
          <a:prstGeom prst="rect">
            <a:avLst/>
          </a:prstGeom>
          <a:solidFill>
            <a:srgbClr val="00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26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777A2FC4-5CEB-4CE1-ACE5-ABB8180374B4}"/>
              </a:ext>
            </a:extLst>
          </p:cNvPr>
          <p:cNvSpPr/>
          <p:nvPr/>
        </p:nvSpPr>
        <p:spPr>
          <a:xfrm>
            <a:off x="4808501" y="2055462"/>
            <a:ext cx="1159844" cy="1061944"/>
          </a:xfrm>
          <a:prstGeom prst="ellipse">
            <a:avLst/>
          </a:prstGeom>
          <a:solidFill>
            <a:srgbClr val="FFC000">
              <a:alpha val="7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2F122D-23C3-4E74-B36D-5DEAA893B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18</a:t>
            </a:fld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ECD5089-BFAE-4865-823A-C54A9BD028CD}"/>
              </a:ext>
            </a:extLst>
          </p:cNvPr>
          <p:cNvCxnSpPr>
            <a:cxnSpLocks/>
            <a:stCxn id="7" idx="7"/>
            <a:endCxn id="9" idx="7"/>
          </p:cNvCxnSpPr>
          <p:nvPr/>
        </p:nvCxnSpPr>
        <p:spPr>
          <a:xfrm flipV="1">
            <a:off x="5493988" y="2210980"/>
            <a:ext cx="304502" cy="33186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A9B3A534-561D-46B7-A5B2-841379388627}"/>
              </a:ext>
            </a:extLst>
          </p:cNvPr>
          <p:cNvSpPr/>
          <p:nvPr/>
        </p:nvSpPr>
        <p:spPr>
          <a:xfrm>
            <a:off x="5337890" y="2517474"/>
            <a:ext cx="182880" cy="17325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0CCD08-D55B-409B-8EDB-0B5E993147CD}"/>
              </a:ext>
            </a:extLst>
          </p:cNvPr>
          <p:cNvSpPr txBox="1"/>
          <p:nvPr/>
        </p:nvSpPr>
        <p:spPr>
          <a:xfrm>
            <a:off x="264243" y="980680"/>
            <a:ext cx="84686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Incoming target gluon with </a:t>
            </a:r>
            <a:r>
              <a:rPr lang="en-US" sz="2400" dirty="0" err="1">
                <a:solidFill>
                  <a:srgbClr val="FFFF00"/>
                </a:solidFill>
              </a:rPr>
              <a:t>k</a:t>
            </a:r>
            <a:r>
              <a:rPr lang="en-US" sz="2400" baseline="-25000" dirty="0" err="1">
                <a:solidFill>
                  <a:srgbClr val="FFFF00"/>
                </a:solidFill>
              </a:rPr>
              <a:t>T</a:t>
            </a:r>
            <a:endParaRPr lang="en-US" sz="2400" baseline="-25000" dirty="0">
              <a:solidFill>
                <a:srgbClr val="FFFF00"/>
              </a:solidFill>
            </a:endParaRPr>
          </a:p>
          <a:p>
            <a:r>
              <a:rPr lang="en-US" sz="2400" b="1" u="sng" dirty="0">
                <a:solidFill>
                  <a:srgbClr val="FFFF00"/>
                </a:solidFill>
              </a:rPr>
              <a:t>uncertainty principle</a:t>
            </a:r>
            <a:r>
              <a:rPr lang="en-US" sz="2400" b="1" dirty="0">
                <a:solidFill>
                  <a:srgbClr val="FFFF00"/>
                </a:solidFill>
              </a:rPr>
              <a:t> </a:t>
            </a:r>
            <a:r>
              <a:rPr lang="en-US" sz="2400" dirty="0">
                <a:solidFill>
                  <a:srgbClr val="FFFF00"/>
                </a:solidFill>
              </a:rPr>
              <a:t>blurs the gluon with radius </a:t>
            </a:r>
          </a:p>
          <a:p>
            <a:r>
              <a:rPr lang="en-US" sz="1200" dirty="0">
                <a:solidFill>
                  <a:srgbClr val="FFFF00"/>
                </a:solidFill>
              </a:rPr>
              <a:t>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r [</a:t>
            </a:r>
            <a:r>
              <a:rPr lang="en-US" sz="2400" dirty="0" err="1">
                <a:solidFill>
                  <a:srgbClr val="FFFF00"/>
                </a:solidFill>
              </a:rPr>
              <a:t>fm</a:t>
            </a:r>
            <a:r>
              <a:rPr lang="en-US" sz="2400" dirty="0">
                <a:solidFill>
                  <a:srgbClr val="FFFF00"/>
                </a:solidFill>
              </a:rPr>
              <a:t>] = </a:t>
            </a:r>
            <a:r>
              <a:rPr lang="en-US" sz="2400" dirty="0" err="1">
                <a:solidFill>
                  <a:srgbClr val="FFFF00"/>
                </a:solidFill>
              </a:rPr>
              <a:t>hbar</a:t>
            </a:r>
            <a:r>
              <a:rPr lang="en-US" sz="2400" dirty="0">
                <a:solidFill>
                  <a:srgbClr val="FFFF00"/>
                </a:solidFill>
              </a:rPr>
              <a:t>/</a:t>
            </a:r>
            <a:r>
              <a:rPr lang="en-US" sz="2400" dirty="0" err="1">
                <a:solidFill>
                  <a:srgbClr val="FFFF00"/>
                </a:solidFill>
              </a:rPr>
              <a:t>k</a:t>
            </a:r>
            <a:r>
              <a:rPr lang="en-US" sz="2400" baseline="-25000" dirty="0" err="1">
                <a:solidFill>
                  <a:srgbClr val="FFFF00"/>
                </a:solidFill>
              </a:rPr>
              <a:t>T</a:t>
            </a:r>
            <a:r>
              <a:rPr lang="en-US" sz="2400" dirty="0">
                <a:solidFill>
                  <a:srgbClr val="FFFF00"/>
                </a:solidFill>
              </a:rPr>
              <a:t> = 0.2 / </a:t>
            </a:r>
            <a:r>
              <a:rPr lang="en-US" sz="2400" dirty="0" err="1">
                <a:solidFill>
                  <a:srgbClr val="FFFF00"/>
                </a:solidFill>
              </a:rPr>
              <a:t>k</a:t>
            </a:r>
            <a:r>
              <a:rPr lang="en-US" sz="2400" baseline="-25000" dirty="0" err="1">
                <a:solidFill>
                  <a:srgbClr val="FFFF00"/>
                </a:solidFill>
              </a:rPr>
              <a:t>T</a:t>
            </a:r>
            <a:r>
              <a:rPr lang="en-US" sz="2400" dirty="0">
                <a:solidFill>
                  <a:srgbClr val="FFFF00"/>
                </a:solidFill>
              </a:rPr>
              <a:t>[GeV]</a:t>
            </a:r>
          </a:p>
          <a:p>
            <a:r>
              <a:rPr lang="en-US" sz="1200" dirty="0">
                <a:solidFill>
                  <a:srgbClr val="FFFF00"/>
                </a:solidFill>
              </a:rPr>
              <a:t>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If </a:t>
            </a:r>
            <a:r>
              <a:rPr lang="en-US" sz="2400" dirty="0" err="1">
                <a:solidFill>
                  <a:srgbClr val="FFFF00"/>
                </a:solidFill>
              </a:rPr>
              <a:t>k</a:t>
            </a:r>
            <a:r>
              <a:rPr lang="en-US" sz="2400" baseline="-25000" dirty="0" err="1">
                <a:solidFill>
                  <a:srgbClr val="FFFF00"/>
                </a:solidFill>
              </a:rPr>
              <a:t>T</a:t>
            </a:r>
            <a:r>
              <a:rPr lang="en-US" sz="2400" dirty="0">
                <a:solidFill>
                  <a:srgbClr val="FFFF00"/>
                </a:solidFill>
              </a:rPr>
              <a:t> = 1 GeV, r = 0.2 </a:t>
            </a:r>
            <a:r>
              <a:rPr lang="en-US" sz="2400" dirty="0" err="1">
                <a:solidFill>
                  <a:srgbClr val="FFFF00"/>
                </a:solidFill>
              </a:rPr>
              <a:t>fm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57F020-2597-48C7-8FCD-8F3BE5DE9CA8}"/>
              </a:ext>
            </a:extLst>
          </p:cNvPr>
          <p:cNvSpPr txBox="1"/>
          <p:nvPr/>
        </p:nvSpPr>
        <p:spPr>
          <a:xfrm>
            <a:off x="4498557" y="3139225"/>
            <a:ext cx="467787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6E6E6"/>
                </a:solidFill>
              </a:rPr>
              <a:t>Projectile (proton) radius ~ 0.9 </a:t>
            </a:r>
            <a:r>
              <a:rPr lang="en-US" sz="2400" dirty="0" err="1">
                <a:solidFill>
                  <a:srgbClr val="E6E6E6"/>
                </a:solidFill>
              </a:rPr>
              <a:t>fm</a:t>
            </a:r>
            <a:endParaRPr lang="en-US" sz="2400" dirty="0">
              <a:solidFill>
                <a:srgbClr val="E6E6E6"/>
              </a:solidFill>
            </a:endParaRPr>
          </a:p>
          <a:p>
            <a:r>
              <a:rPr lang="en-US" sz="1600" dirty="0">
                <a:solidFill>
                  <a:srgbClr val="E6E6E6"/>
                </a:solidFill>
              </a:rPr>
              <a:t> </a:t>
            </a:r>
          </a:p>
          <a:p>
            <a:r>
              <a:rPr lang="en-US" sz="2400" dirty="0">
                <a:solidFill>
                  <a:srgbClr val="E6E6E6"/>
                </a:solidFill>
              </a:rPr>
              <a:t>If Q</a:t>
            </a:r>
            <a:r>
              <a:rPr lang="en-US" sz="2400" baseline="-25000" dirty="0">
                <a:solidFill>
                  <a:srgbClr val="E6E6E6"/>
                </a:solidFill>
              </a:rPr>
              <a:t>s</a:t>
            </a:r>
            <a:r>
              <a:rPr lang="en-US" sz="2400" dirty="0">
                <a:solidFill>
                  <a:srgbClr val="E6E6E6"/>
                </a:solidFill>
              </a:rPr>
              <a:t> = 2 GeV, </a:t>
            </a:r>
            <a:r>
              <a:rPr lang="en-US" sz="2400" dirty="0" err="1">
                <a:solidFill>
                  <a:srgbClr val="E6E6E6"/>
                </a:solidFill>
              </a:rPr>
              <a:t>r</a:t>
            </a:r>
            <a:r>
              <a:rPr lang="en-US" sz="2400" baseline="-25000" dirty="0" err="1">
                <a:solidFill>
                  <a:srgbClr val="E6E6E6"/>
                </a:solidFill>
              </a:rPr>
              <a:t>domain</a:t>
            </a:r>
            <a:r>
              <a:rPr lang="en-US" sz="2400" dirty="0">
                <a:solidFill>
                  <a:srgbClr val="E6E6E6"/>
                </a:solidFill>
              </a:rPr>
              <a:t> = 0.1 fm.</a:t>
            </a:r>
          </a:p>
          <a:p>
            <a:r>
              <a:rPr lang="en-US" sz="2400" dirty="0">
                <a:solidFill>
                  <a:srgbClr val="E6E6E6"/>
                </a:solidFill>
              </a:rPr>
              <a:t>Note that this is x5 larger than value at x = 0.01.</a:t>
            </a:r>
          </a:p>
          <a:p>
            <a:r>
              <a:rPr lang="en-US" sz="1600" dirty="0">
                <a:solidFill>
                  <a:srgbClr val="E6E6E6"/>
                </a:solidFill>
              </a:rPr>
              <a:t> </a:t>
            </a:r>
          </a:p>
          <a:p>
            <a:r>
              <a:rPr lang="en-US" sz="2400" dirty="0">
                <a:solidFill>
                  <a:srgbClr val="E6E6E6"/>
                </a:solidFill>
              </a:rPr>
              <a:t>Then target gluon sees </a:t>
            </a:r>
          </a:p>
          <a:p>
            <a:r>
              <a:rPr lang="en-US" sz="2400" dirty="0">
                <a:solidFill>
                  <a:srgbClr val="E6E6E6"/>
                </a:solidFill>
              </a:rPr>
              <a:t>(Q</a:t>
            </a:r>
            <a:r>
              <a:rPr lang="en-US" sz="2400" baseline="-25000" dirty="0">
                <a:solidFill>
                  <a:srgbClr val="E6E6E6"/>
                </a:solidFill>
              </a:rPr>
              <a:t>s</a:t>
            </a:r>
            <a:r>
              <a:rPr lang="en-US" sz="2400" dirty="0">
                <a:solidFill>
                  <a:srgbClr val="E6E6E6"/>
                </a:solidFill>
              </a:rPr>
              <a:t>/</a:t>
            </a:r>
            <a:r>
              <a:rPr lang="en-US" sz="2400" dirty="0" err="1">
                <a:solidFill>
                  <a:srgbClr val="E6E6E6"/>
                </a:solidFill>
              </a:rPr>
              <a:t>k</a:t>
            </a:r>
            <a:r>
              <a:rPr lang="en-US" sz="2400" baseline="-25000" dirty="0" err="1">
                <a:solidFill>
                  <a:srgbClr val="E6E6E6"/>
                </a:solidFill>
              </a:rPr>
              <a:t>T</a:t>
            </a:r>
            <a:r>
              <a:rPr lang="en-US" sz="2400" dirty="0">
                <a:solidFill>
                  <a:srgbClr val="E6E6E6"/>
                </a:solidFill>
              </a:rPr>
              <a:t>)</a:t>
            </a:r>
            <a:r>
              <a:rPr lang="en-US" sz="2400" baseline="30000" dirty="0">
                <a:solidFill>
                  <a:srgbClr val="E6E6E6"/>
                </a:solidFill>
              </a:rPr>
              <a:t>2</a:t>
            </a:r>
            <a:r>
              <a:rPr lang="en-US" sz="2400" dirty="0">
                <a:solidFill>
                  <a:srgbClr val="E6E6E6"/>
                </a:solidFill>
              </a:rPr>
              <a:t> ~ 4 domains at once, </a:t>
            </a:r>
          </a:p>
          <a:p>
            <a:r>
              <a:rPr lang="en-US" sz="2400" dirty="0">
                <a:solidFill>
                  <a:srgbClr val="E6E6E6"/>
                </a:solidFill>
              </a:rPr>
              <a:t>but still not the size of a deuteron!  </a:t>
            </a:r>
          </a:p>
          <a:p>
            <a:endParaRPr lang="en-US" sz="1600" dirty="0">
              <a:solidFill>
                <a:srgbClr val="E6E6E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8161F6-F109-4ABF-BB25-D477606BA4EF}"/>
              </a:ext>
            </a:extLst>
          </p:cNvPr>
          <p:cNvSpPr txBox="1"/>
          <p:nvPr/>
        </p:nvSpPr>
        <p:spPr>
          <a:xfrm>
            <a:off x="6041788" y="2029393"/>
            <a:ext cx="1937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gluon wave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FDC0B8C-706A-40DD-AF34-EE552E53BAE1}"/>
              </a:ext>
            </a:extLst>
          </p:cNvPr>
          <p:cNvGrpSpPr/>
          <p:nvPr/>
        </p:nvGrpSpPr>
        <p:grpSpPr>
          <a:xfrm>
            <a:off x="218557" y="3097176"/>
            <a:ext cx="4162927" cy="3674805"/>
            <a:chOff x="218557" y="3097176"/>
            <a:chExt cx="4162927" cy="3674805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5EBB7A8-6847-42E2-875F-99D3F9BE9810}"/>
                </a:ext>
              </a:extLst>
            </p:cNvPr>
            <p:cNvSpPr/>
            <p:nvPr/>
          </p:nvSpPr>
          <p:spPr>
            <a:xfrm>
              <a:off x="218557" y="3097176"/>
              <a:ext cx="4162927" cy="3674805"/>
            </a:xfrm>
            <a:custGeom>
              <a:avLst/>
              <a:gdLst>
                <a:gd name="connsiteX0" fmla="*/ 182880 w 1527326"/>
                <a:gd name="connsiteY0" fmla="*/ 447574 h 1443789"/>
                <a:gd name="connsiteX1" fmla="*/ 134754 w 1527326"/>
                <a:gd name="connsiteY1" fmla="*/ 510139 h 1443789"/>
                <a:gd name="connsiteX2" fmla="*/ 125129 w 1527326"/>
                <a:gd name="connsiteY2" fmla="*/ 524577 h 1443789"/>
                <a:gd name="connsiteX3" fmla="*/ 81815 w 1527326"/>
                <a:gd name="connsiteY3" fmla="*/ 558265 h 1443789"/>
                <a:gd name="connsiteX4" fmla="*/ 67377 w 1527326"/>
                <a:gd name="connsiteY4" fmla="*/ 572703 h 1443789"/>
                <a:gd name="connsiteX5" fmla="*/ 43314 w 1527326"/>
                <a:gd name="connsiteY5" fmla="*/ 606391 h 1443789"/>
                <a:gd name="connsiteX6" fmla="*/ 33689 w 1527326"/>
                <a:gd name="connsiteY6" fmla="*/ 616017 h 1443789"/>
                <a:gd name="connsiteX7" fmla="*/ 14438 w 1527326"/>
                <a:gd name="connsiteY7" fmla="*/ 659330 h 1443789"/>
                <a:gd name="connsiteX8" fmla="*/ 9626 w 1527326"/>
                <a:gd name="connsiteY8" fmla="*/ 678581 h 1443789"/>
                <a:gd name="connsiteX9" fmla="*/ 0 w 1527326"/>
                <a:gd name="connsiteY9" fmla="*/ 702644 h 1443789"/>
                <a:gd name="connsiteX10" fmla="*/ 4813 w 1527326"/>
                <a:gd name="connsiteY10" fmla="*/ 933650 h 1443789"/>
                <a:gd name="connsiteX11" fmla="*/ 24064 w 1527326"/>
                <a:gd name="connsiteY11" fmla="*/ 1005840 h 1443789"/>
                <a:gd name="connsiteX12" fmla="*/ 43314 w 1527326"/>
                <a:gd name="connsiteY12" fmla="*/ 1044341 h 1443789"/>
                <a:gd name="connsiteX13" fmla="*/ 62565 w 1527326"/>
                <a:gd name="connsiteY13" fmla="*/ 1092467 h 1443789"/>
                <a:gd name="connsiteX14" fmla="*/ 81815 w 1527326"/>
                <a:gd name="connsiteY14" fmla="*/ 1150219 h 1443789"/>
                <a:gd name="connsiteX15" fmla="*/ 101066 w 1527326"/>
                <a:gd name="connsiteY15" fmla="*/ 1164657 h 1443789"/>
                <a:gd name="connsiteX16" fmla="*/ 115504 w 1527326"/>
                <a:gd name="connsiteY16" fmla="*/ 1179094 h 1443789"/>
                <a:gd name="connsiteX17" fmla="*/ 134754 w 1527326"/>
                <a:gd name="connsiteY17" fmla="*/ 1217595 h 1443789"/>
                <a:gd name="connsiteX18" fmla="*/ 144379 w 1527326"/>
                <a:gd name="connsiteY18" fmla="*/ 1227221 h 1443789"/>
                <a:gd name="connsiteX19" fmla="*/ 158817 w 1527326"/>
                <a:gd name="connsiteY19" fmla="*/ 1236846 h 1443789"/>
                <a:gd name="connsiteX20" fmla="*/ 178068 w 1527326"/>
                <a:gd name="connsiteY20" fmla="*/ 1251284 h 1443789"/>
                <a:gd name="connsiteX21" fmla="*/ 192506 w 1527326"/>
                <a:gd name="connsiteY21" fmla="*/ 1260909 h 1443789"/>
                <a:gd name="connsiteX22" fmla="*/ 211756 w 1527326"/>
                <a:gd name="connsiteY22" fmla="*/ 1280160 h 1443789"/>
                <a:gd name="connsiteX23" fmla="*/ 255070 w 1527326"/>
                <a:gd name="connsiteY23" fmla="*/ 1304223 h 1443789"/>
                <a:gd name="connsiteX24" fmla="*/ 288758 w 1527326"/>
                <a:gd name="connsiteY24" fmla="*/ 1318661 h 1443789"/>
                <a:gd name="connsiteX25" fmla="*/ 322447 w 1527326"/>
                <a:gd name="connsiteY25" fmla="*/ 1337911 h 1443789"/>
                <a:gd name="connsiteX26" fmla="*/ 351322 w 1527326"/>
                <a:gd name="connsiteY26" fmla="*/ 1352349 h 1443789"/>
                <a:gd name="connsiteX27" fmla="*/ 385011 w 1527326"/>
                <a:gd name="connsiteY27" fmla="*/ 1376412 h 1443789"/>
                <a:gd name="connsiteX28" fmla="*/ 413887 w 1527326"/>
                <a:gd name="connsiteY28" fmla="*/ 1405288 h 1443789"/>
                <a:gd name="connsiteX29" fmla="*/ 437950 w 1527326"/>
                <a:gd name="connsiteY29" fmla="*/ 1414913 h 1443789"/>
                <a:gd name="connsiteX30" fmla="*/ 457200 w 1527326"/>
                <a:gd name="connsiteY30" fmla="*/ 1419726 h 1443789"/>
                <a:gd name="connsiteX31" fmla="*/ 505327 w 1527326"/>
                <a:gd name="connsiteY31" fmla="*/ 1434164 h 1443789"/>
                <a:gd name="connsiteX32" fmla="*/ 524577 w 1527326"/>
                <a:gd name="connsiteY32" fmla="*/ 1443789 h 1443789"/>
                <a:gd name="connsiteX33" fmla="*/ 673769 w 1527326"/>
                <a:gd name="connsiteY33" fmla="*/ 1438977 h 1443789"/>
                <a:gd name="connsiteX34" fmla="*/ 726708 w 1527326"/>
                <a:gd name="connsiteY34" fmla="*/ 1424539 h 1443789"/>
                <a:gd name="connsiteX35" fmla="*/ 972152 w 1527326"/>
                <a:gd name="connsiteY35" fmla="*/ 1410101 h 1443789"/>
                <a:gd name="connsiteX36" fmla="*/ 1049154 w 1527326"/>
                <a:gd name="connsiteY36" fmla="*/ 1381225 h 1443789"/>
                <a:gd name="connsiteX37" fmla="*/ 1087655 w 1527326"/>
                <a:gd name="connsiteY37" fmla="*/ 1371600 h 1443789"/>
                <a:gd name="connsiteX38" fmla="*/ 1150219 w 1527326"/>
                <a:gd name="connsiteY38" fmla="*/ 1357162 h 1443789"/>
                <a:gd name="connsiteX39" fmla="*/ 1179095 w 1527326"/>
                <a:gd name="connsiteY39" fmla="*/ 1347537 h 1443789"/>
                <a:gd name="connsiteX40" fmla="*/ 1212784 w 1527326"/>
                <a:gd name="connsiteY40" fmla="*/ 1337911 h 1443789"/>
                <a:gd name="connsiteX41" fmla="*/ 1256097 w 1527326"/>
                <a:gd name="connsiteY41" fmla="*/ 1304223 h 1443789"/>
                <a:gd name="connsiteX42" fmla="*/ 1289786 w 1527326"/>
                <a:gd name="connsiteY42" fmla="*/ 1265722 h 1443789"/>
                <a:gd name="connsiteX43" fmla="*/ 1318661 w 1527326"/>
                <a:gd name="connsiteY43" fmla="*/ 1241659 h 1443789"/>
                <a:gd name="connsiteX44" fmla="*/ 1342725 w 1527326"/>
                <a:gd name="connsiteY44" fmla="*/ 1207970 h 1443789"/>
                <a:gd name="connsiteX45" fmla="*/ 1400476 w 1527326"/>
                <a:gd name="connsiteY45" fmla="*/ 1159844 h 1443789"/>
                <a:gd name="connsiteX46" fmla="*/ 1434165 w 1527326"/>
                <a:gd name="connsiteY46" fmla="*/ 1116530 h 1443789"/>
                <a:gd name="connsiteX47" fmla="*/ 1453415 w 1527326"/>
                <a:gd name="connsiteY47" fmla="*/ 1078029 h 1443789"/>
                <a:gd name="connsiteX48" fmla="*/ 1467853 w 1527326"/>
                <a:gd name="connsiteY48" fmla="*/ 1053966 h 1443789"/>
                <a:gd name="connsiteX49" fmla="*/ 1477478 w 1527326"/>
                <a:gd name="connsiteY49" fmla="*/ 1034715 h 1443789"/>
                <a:gd name="connsiteX50" fmla="*/ 1511167 w 1527326"/>
                <a:gd name="connsiteY50" fmla="*/ 991402 h 1443789"/>
                <a:gd name="connsiteX51" fmla="*/ 1515979 w 1527326"/>
                <a:gd name="connsiteY51" fmla="*/ 770021 h 1443789"/>
                <a:gd name="connsiteX52" fmla="*/ 1501541 w 1527326"/>
                <a:gd name="connsiteY52" fmla="*/ 736332 h 1443789"/>
                <a:gd name="connsiteX53" fmla="*/ 1482291 w 1527326"/>
                <a:gd name="connsiteY53" fmla="*/ 683393 h 1443789"/>
                <a:gd name="connsiteX54" fmla="*/ 1463040 w 1527326"/>
                <a:gd name="connsiteY54" fmla="*/ 664143 h 1443789"/>
                <a:gd name="connsiteX55" fmla="*/ 1453415 w 1527326"/>
                <a:gd name="connsiteY55" fmla="*/ 640080 h 1443789"/>
                <a:gd name="connsiteX56" fmla="*/ 1419727 w 1527326"/>
                <a:gd name="connsiteY56" fmla="*/ 620829 h 1443789"/>
                <a:gd name="connsiteX57" fmla="*/ 1405289 w 1527326"/>
                <a:gd name="connsiteY57" fmla="*/ 616017 h 1443789"/>
                <a:gd name="connsiteX58" fmla="*/ 1390851 w 1527326"/>
                <a:gd name="connsiteY58" fmla="*/ 539014 h 1443789"/>
                <a:gd name="connsiteX59" fmla="*/ 1347537 w 1527326"/>
                <a:gd name="connsiteY59" fmla="*/ 385010 h 1443789"/>
                <a:gd name="connsiteX60" fmla="*/ 1337912 w 1527326"/>
                <a:gd name="connsiteY60" fmla="*/ 365760 h 1443789"/>
                <a:gd name="connsiteX61" fmla="*/ 1318661 w 1527326"/>
                <a:gd name="connsiteY61" fmla="*/ 356134 h 1443789"/>
                <a:gd name="connsiteX62" fmla="*/ 1309036 w 1527326"/>
                <a:gd name="connsiteY62" fmla="*/ 322446 h 1443789"/>
                <a:gd name="connsiteX63" fmla="*/ 1289786 w 1527326"/>
                <a:gd name="connsiteY63" fmla="*/ 312821 h 1443789"/>
                <a:gd name="connsiteX64" fmla="*/ 1265722 w 1527326"/>
                <a:gd name="connsiteY64" fmla="*/ 288758 h 1443789"/>
                <a:gd name="connsiteX65" fmla="*/ 1256097 w 1527326"/>
                <a:gd name="connsiteY65" fmla="*/ 279132 h 1443789"/>
                <a:gd name="connsiteX66" fmla="*/ 1232034 w 1527326"/>
                <a:gd name="connsiteY66" fmla="*/ 245444 h 1443789"/>
                <a:gd name="connsiteX67" fmla="*/ 1222409 w 1527326"/>
                <a:gd name="connsiteY67" fmla="*/ 226193 h 1443789"/>
                <a:gd name="connsiteX68" fmla="*/ 1203158 w 1527326"/>
                <a:gd name="connsiteY68" fmla="*/ 216568 h 1443789"/>
                <a:gd name="connsiteX69" fmla="*/ 1188720 w 1527326"/>
                <a:gd name="connsiteY69" fmla="*/ 202130 h 1443789"/>
                <a:gd name="connsiteX70" fmla="*/ 1169470 w 1527326"/>
                <a:gd name="connsiteY70" fmla="*/ 192505 h 1443789"/>
                <a:gd name="connsiteX71" fmla="*/ 1135781 w 1527326"/>
                <a:gd name="connsiteY71" fmla="*/ 168442 h 1443789"/>
                <a:gd name="connsiteX72" fmla="*/ 1121344 w 1527326"/>
                <a:gd name="connsiteY72" fmla="*/ 134753 h 1443789"/>
                <a:gd name="connsiteX73" fmla="*/ 1106906 w 1527326"/>
                <a:gd name="connsiteY73" fmla="*/ 129941 h 1443789"/>
                <a:gd name="connsiteX74" fmla="*/ 1097280 w 1527326"/>
                <a:gd name="connsiteY74" fmla="*/ 120315 h 1443789"/>
                <a:gd name="connsiteX75" fmla="*/ 1034716 w 1527326"/>
                <a:gd name="connsiteY75" fmla="*/ 101065 h 1443789"/>
                <a:gd name="connsiteX76" fmla="*/ 822960 w 1527326"/>
                <a:gd name="connsiteY76" fmla="*/ 91440 h 1443789"/>
                <a:gd name="connsiteX77" fmla="*/ 784459 w 1527326"/>
                <a:gd name="connsiteY77" fmla="*/ 72189 h 1443789"/>
                <a:gd name="connsiteX78" fmla="*/ 731520 w 1527326"/>
                <a:gd name="connsiteY78" fmla="*/ 28875 h 1443789"/>
                <a:gd name="connsiteX79" fmla="*/ 693019 w 1527326"/>
                <a:gd name="connsiteY79" fmla="*/ 9625 h 1443789"/>
                <a:gd name="connsiteX80" fmla="*/ 673769 w 1527326"/>
                <a:gd name="connsiteY80" fmla="*/ 0 h 1443789"/>
                <a:gd name="connsiteX81" fmla="*/ 563078 w 1527326"/>
                <a:gd name="connsiteY81" fmla="*/ 4812 h 1443789"/>
                <a:gd name="connsiteX82" fmla="*/ 534202 w 1527326"/>
                <a:gd name="connsiteY82" fmla="*/ 24063 h 1443789"/>
                <a:gd name="connsiteX83" fmla="*/ 514952 w 1527326"/>
                <a:gd name="connsiteY83" fmla="*/ 33688 h 1443789"/>
                <a:gd name="connsiteX84" fmla="*/ 490889 w 1527326"/>
                <a:gd name="connsiteY84" fmla="*/ 77002 h 1443789"/>
                <a:gd name="connsiteX85" fmla="*/ 481264 w 1527326"/>
                <a:gd name="connsiteY85" fmla="*/ 91440 h 1443789"/>
                <a:gd name="connsiteX86" fmla="*/ 457200 w 1527326"/>
                <a:gd name="connsiteY86" fmla="*/ 168442 h 1443789"/>
                <a:gd name="connsiteX87" fmla="*/ 447575 w 1527326"/>
                <a:gd name="connsiteY87" fmla="*/ 192505 h 1443789"/>
                <a:gd name="connsiteX88" fmla="*/ 433137 w 1527326"/>
                <a:gd name="connsiteY88" fmla="*/ 226193 h 1443789"/>
                <a:gd name="connsiteX89" fmla="*/ 399449 w 1527326"/>
                <a:gd name="connsiteY89" fmla="*/ 240631 h 1443789"/>
                <a:gd name="connsiteX90" fmla="*/ 365760 w 1527326"/>
                <a:gd name="connsiteY90" fmla="*/ 259882 h 1443789"/>
                <a:gd name="connsiteX91" fmla="*/ 341697 w 1527326"/>
                <a:gd name="connsiteY91" fmla="*/ 264694 h 1443789"/>
                <a:gd name="connsiteX92" fmla="*/ 327259 w 1527326"/>
                <a:gd name="connsiteY92" fmla="*/ 274320 h 1443789"/>
                <a:gd name="connsiteX93" fmla="*/ 308009 w 1527326"/>
                <a:gd name="connsiteY93" fmla="*/ 283945 h 1443789"/>
                <a:gd name="connsiteX94" fmla="*/ 303196 w 1527326"/>
                <a:gd name="connsiteY94" fmla="*/ 298383 h 1443789"/>
                <a:gd name="connsiteX95" fmla="*/ 283946 w 1527326"/>
                <a:gd name="connsiteY95" fmla="*/ 332071 h 1443789"/>
                <a:gd name="connsiteX96" fmla="*/ 274320 w 1527326"/>
                <a:gd name="connsiteY96" fmla="*/ 341697 h 1443789"/>
                <a:gd name="connsiteX97" fmla="*/ 269508 w 1527326"/>
                <a:gd name="connsiteY97" fmla="*/ 356134 h 1443789"/>
                <a:gd name="connsiteX98" fmla="*/ 250257 w 1527326"/>
                <a:gd name="connsiteY98" fmla="*/ 389823 h 1443789"/>
                <a:gd name="connsiteX99" fmla="*/ 235819 w 1527326"/>
                <a:gd name="connsiteY99" fmla="*/ 404261 h 1443789"/>
                <a:gd name="connsiteX100" fmla="*/ 226194 w 1527326"/>
                <a:gd name="connsiteY100" fmla="*/ 423511 h 1443789"/>
                <a:gd name="connsiteX101" fmla="*/ 182880 w 1527326"/>
                <a:gd name="connsiteY101" fmla="*/ 447574 h 1443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1527326" h="1443789">
                  <a:moveTo>
                    <a:pt x="182880" y="447574"/>
                  </a:moveTo>
                  <a:cubicBezTo>
                    <a:pt x="167640" y="462012"/>
                    <a:pt x="180954" y="463937"/>
                    <a:pt x="134754" y="510139"/>
                  </a:cubicBezTo>
                  <a:cubicBezTo>
                    <a:pt x="130664" y="514229"/>
                    <a:pt x="128938" y="520224"/>
                    <a:pt x="125129" y="524577"/>
                  </a:cubicBezTo>
                  <a:cubicBezTo>
                    <a:pt x="102468" y="550476"/>
                    <a:pt x="107117" y="545615"/>
                    <a:pt x="81815" y="558265"/>
                  </a:cubicBezTo>
                  <a:cubicBezTo>
                    <a:pt x="77002" y="563078"/>
                    <a:pt x="71806" y="567535"/>
                    <a:pt x="67377" y="572703"/>
                  </a:cubicBezTo>
                  <a:cubicBezTo>
                    <a:pt x="26763" y="620085"/>
                    <a:pt x="73761" y="568329"/>
                    <a:pt x="43314" y="606391"/>
                  </a:cubicBezTo>
                  <a:cubicBezTo>
                    <a:pt x="40480" y="609934"/>
                    <a:pt x="36206" y="612242"/>
                    <a:pt x="33689" y="616017"/>
                  </a:cubicBezTo>
                  <a:cubicBezTo>
                    <a:pt x="28100" y="624401"/>
                    <a:pt x="17216" y="650996"/>
                    <a:pt x="14438" y="659330"/>
                  </a:cubicBezTo>
                  <a:cubicBezTo>
                    <a:pt x="12346" y="665605"/>
                    <a:pt x="11718" y="672306"/>
                    <a:pt x="9626" y="678581"/>
                  </a:cubicBezTo>
                  <a:cubicBezTo>
                    <a:pt x="6894" y="686777"/>
                    <a:pt x="3209" y="694623"/>
                    <a:pt x="0" y="702644"/>
                  </a:cubicBezTo>
                  <a:cubicBezTo>
                    <a:pt x="1604" y="779646"/>
                    <a:pt x="693" y="856742"/>
                    <a:pt x="4813" y="933650"/>
                  </a:cubicBezTo>
                  <a:cubicBezTo>
                    <a:pt x="5040" y="937889"/>
                    <a:pt x="21601" y="999684"/>
                    <a:pt x="24064" y="1005840"/>
                  </a:cubicBezTo>
                  <a:cubicBezTo>
                    <a:pt x="29393" y="1019162"/>
                    <a:pt x="39834" y="1030421"/>
                    <a:pt x="43314" y="1044341"/>
                  </a:cubicBezTo>
                  <a:cubicBezTo>
                    <a:pt x="54039" y="1087244"/>
                    <a:pt x="43584" y="1073488"/>
                    <a:pt x="62565" y="1092467"/>
                  </a:cubicBezTo>
                  <a:cubicBezTo>
                    <a:pt x="64399" y="1098887"/>
                    <a:pt x="75372" y="1141628"/>
                    <a:pt x="81815" y="1150219"/>
                  </a:cubicBezTo>
                  <a:cubicBezTo>
                    <a:pt x="86628" y="1156636"/>
                    <a:pt x="94976" y="1159437"/>
                    <a:pt x="101066" y="1164657"/>
                  </a:cubicBezTo>
                  <a:cubicBezTo>
                    <a:pt x="106234" y="1169086"/>
                    <a:pt x="110691" y="1174282"/>
                    <a:pt x="115504" y="1179094"/>
                  </a:cubicBezTo>
                  <a:cubicBezTo>
                    <a:pt x="121921" y="1191928"/>
                    <a:pt x="124609" y="1207449"/>
                    <a:pt x="134754" y="1217595"/>
                  </a:cubicBezTo>
                  <a:cubicBezTo>
                    <a:pt x="137962" y="1220804"/>
                    <a:pt x="140836" y="1224386"/>
                    <a:pt x="144379" y="1227221"/>
                  </a:cubicBezTo>
                  <a:cubicBezTo>
                    <a:pt x="148896" y="1230834"/>
                    <a:pt x="154110" y="1233484"/>
                    <a:pt x="158817" y="1236846"/>
                  </a:cubicBezTo>
                  <a:cubicBezTo>
                    <a:pt x="165344" y="1241508"/>
                    <a:pt x="171541" y="1246622"/>
                    <a:pt x="178068" y="1251284"/>
                  </a:cubicBezTo>
                  <a:cubicBezTo>
                    <a:pt x="182775" y="1254646"/>
                    <a:pt x="188114" y="1257145"/>
                    <a:pt x="192506" y="1260909"/>
                  </a:cubicBezTo>
                  <a:cubicBezTo>
                    <a:pt x="199396" y="1266815"/>
                    <a:pt x="204593" y="1274589"/>
                    <a:pt x="211756" y="1280160"/>
                  </a:cubicBezTo>
                  <a:cubicBezTo>
                    <a:pt x="228405" y="1293110"/>
                    <a:pt x="237857" y="1294388"/>
                    <a:pt x="255070" y="1304223"/>
                  </a:cubicBezTo>
                  <a:cubicBezTo>
                    <a:pt x="280921" y="1318994"/>
                    <a:pt x="257139" y="1310755"/>
                    <a:pt x="288758" y="1318661"/>
                  </a:cubicBezTo>
                  <a:cubicBezTo>
                    <a:pt x="323944" y="1342118"/>
                    <a:pt x="279691" y="1313479"/>
                    <a:pt x="322447" y="1337911"/>
                  </a:cubicBezTo>
                  <a:cubicBezTo>
                    <a:pt x="348571" y="1352839"/>
                    <a:pt x="324850" y="1343526"/>
                    <a:pt x="351322" y="1352349"/>
                  </a:cubicBezTo>
                  <a:cubicBezTo>
                    <a:pt x="374160" y="1375187"/>
                    <a:pt x="361964" y="1368731"/>
                    <a:pt x="385011" y="1376412"/>
                  </a:cubicBezTo>
                  <a:cubicBezTo>
                    <a:pt x="394636" y="1386037"/>
                    <a:pt x="401248" y="1400233"/>
                    <a:pt x="413887" y="1405288"/>
                  </a:cubicBezTo>
                  <a:cubicBezTo>
                    <a:pt x="421908" y="1408496"/>
                    <a:pt x="429754" y="1412181"/>
                    <a:pt x="437950" y="1414913"/>
                  </a:cubicBezTo>
                  <a:cubicBezTo>
                    <a:pt x="444225" y="1417005"/>
                    <a:pt x="450840" y="1417909"/>
                    <a:pt x="457200" y="1419726"/>
                  </a:cubicBezTo>
                  <a:cubicBezTo>
                    <a:pt x="473304" y="1424327"/>
                    <a:pt x="489554" y="1428531"/>
                    <a:pt x="505327" y="1434164"/>
                  </a:cubicBezTo>
                  <a:cubicBezTo>
                    <a:pt x="512083" y="1436577"/>
                    <a:pt x="518160" y="1440581"/>
                    <a:pt x="524577" y="1443789"/>
                  </a:cubicBezTo>
                  <a:cubicBezTo>
                    <a:pt x="574308" y="1442185"/>
                    <a:pt x="624237" y="1443694"/>
                    <a:pt x="673769" y="1438977"/>
                  </a:cubicBezTo>
                  <a:cubicBezTo>
                    <a:pt x="691977" y="1437243"/>
                    <a:pt x="708624" y="1427279"/>
                    <a:pt x="726708" y="1424539"/>
                  </a:cubicBezTo>
                  <a:cubicBezTo>
                    <a:pt x="800116" y="1413416"/>
                    <a:pt x="900713" y="1412564"/>
                    <a:pt x="972152" y="1410101"/>
                  </a:cubicBezTo>
                  <a:cubicBezTo>
                    <a:pt x="997629" y="1384621"/>
                    <a:pt x="980830" y="1398306"/>
                    <a:pt x="1049154" y="1381225"/>
                  </a:cubicBezTo>
                  <a:lnTo>
                    <a:pt x="1087655" y="1371600"/>
                  </a:lnTo>
                  <a:cubicBezTo>
                    <a:pt x="1126757" y="1362576"/>
                    <a:pt x="1100439" y="1371384"/>
                    <a:pt x="1150219" y="1357162"/>
                  </a:cubicBezTo>
                  <a:cubicBezTo>
                    <a:pt x="1159975" y="1354375"/>
                    <a:pt x="1169398" y="1350521"/>
                    <a:pt x="1179095" y="1347537"/>
                  </a:cubicBezTo>
                  <a:cubicBezTo>
                    <a:pt x="1190258" y="1344102"/>
                    <a:pt x="1201554" y="1341120"/>
                    <a:pt x="1212784" y="1337911"/>
                  </a:cubicBezTo>
                  <a:cubicBezTo>
                    <a:pt x="1263363" y="1287332"/>
                    <a:pt x="1198776" y="1348806"/>
                    <a:pt x="1256097" y="1304223"/>
                  </a:cubicBezTo>
                  <a:cubicBezTo>
                    <a:pt x="1289838" y="1277980"/>
                    <a:pt x="1262109" y="1293399"/>
                    <a:pt x="1289786" y="1265722"/>
                  </a:cubicBezTo>
                  <a:cubicBezTo>
                    <a:pt x="1298645" y="1256863"/>
                    <a:pt x="1310195" y="1250895"/>
                    <a:pt x="1318661" y="1241659"/>
                  </a:cubicBezTo>
                  <a:cubicBezTo>
                    <a:pt x="1327986" y="1231486"/>
                    <a:pt x="1333687" y="1218399"/>
                    <a:pt x="1342725" y="1207970"/>
                  </a:cubicBezTo>
                  <a:cubicBezTo>
                    <a:pt x="1376046" y="1169522"/>
                    <a:pt x="1369045" y="1175559"/>
                    <a:pt x="1400476" y="1159844"/>
                  </a:cubicBezTo>
                  <a:cubicBezTo>
                    <a:pt x="1429914" y="1100965"/>
                    <a:pt x="1381722" y="1192281"/>
                    <a:pt x="1434165" y="1116530"/>
                  </a:cubicBezTo>
                  <a:cubicBezTo>
                    <a:pt x="1442332" y="1104733"/>
                    <a:pt x="1446033" y="1090333"/>
                    <a:pt x="1453415" y="1078029"/>
                  </a:cubicBezTo>
                  <a:cubicBezTo>
                    <a:pt x="1458228" y="1070008"/>
                    <a:pt x="1463310" y="1062143"/>
                    <a:pt x="1467853" y="1053966"/>
                  </a:cubicBezTo>
                  <a:cubicBezTo>
                    <a:pt x="1471337" y="1047694"/>
                    <a:pt x="1473073" y="1040378"/>
                    <a:pt x="1477478" y="1034715"/>
                  </a:cubicBezTo>
                  <a:cubicBezTo>
                    <a:pt x="1518273" y="982263"/>
                    <a:pt x="1489094" y="1035544"/>
                    <a:pt x="1511167" y="991402"/>
                  </a:cubicBezTo>
                  <a:cubicBezTo>
                    <a:pt x="1533618" y="901595"/>
                    <a:pt x="1530192" y="929916"/>
                    <a:pt x="1515979" y="770021"/>
                  </a:cubicBezTo>
                  <a:cubicBezTo>
                    <a:pt x="1514897" y="757851"/>
                    <a:pt x="1505650" y="747838"/>
                    <a:pt x="1501541" y="736332"/>
                  </a:cubicBezTo>
                  <a:cubicBezTo>
                    <a:pt x="1495398" y="719132"/>
                    <a:pt x="1493789" y="698723"/>
                    <a:pt x="1482291" y="683393"/>
                  </a:cubicBezTo>
                  <a:cubicBezTo>
                    <a:pt x="1476846" y="676133"/>
                    <a:pt x="1469457" y="670560"/>
                    <a:pt x="1463040" y="664143"/>
                  </a:cubicBezTo>
                  <a:cubicBezTo>
                    <a:pt x="1459832" y="656122"/>
                    <a:pt x="1457701" y="647581"/>
                    <a:pt x="1453415" y="640080"/>
                  </a:cubicBezTo>
                  <a:cubicBezTo>
                    <a:pt x="1446533" y="628036"/>
                    <a:pt x="1431152" y="625113"/>
                    <a:pt x="1419727" y="620829"/>
                  </a:cubicBezTo>
                  <a:cubicBezTo>
                    <a:pt x="1414977" y="619048"/>
                    <a:pt x="1410102" y="617621"/>
                    <a:pt x="1405289" y="616017"/>
                  </a:cubicBezTo>
                  <a:cubicBezTo>
                    <a:pt x="1378960" y="589685"/>
                    <a:pt x="1399874" y="614804"/>
                    <a:pt x="1390851" y="539014"/>
                  </a:cubicBezTo>
                  <a:cubicBezTo>
                    <a:pt x="1373961" y="397143"/>
                    <a:pt x="1406167" y="431916"/>
                    <a:pt x="1347537" y="385010"/>
                  </a:cubicBezTo>
                  <a:cubicBezTo>
                    <a:pt x="1344329" y="378593"/>
                    <a:pt x="1342985" y="370833"/>
                    <a:pt x="1337912" y="365760"/>
                  </a:cubicBezTo>
                  <a:cubicBezTo>
                    <a:pt x="1332839" y="360687"/>
                    <a:pt x="1322641" y="362104"/>
                    <a:pt x="1318661" y="356134"/>
                  </a:cubicBezTo>
                  <a:cubicBezTo>
                    <a:pt x="1312183" y="346417"/>
                    <a:pt x="1315514" y="332163"/>
                    <a:pt x="1309036" y="322446"/>
                  </a:cubicBezTo>
                  <a:cubicBezTo>
                    <a:pt x="1305057" y="316477"/>
                    <a:pt x="1295449" y="317225"/>
                    <a:pt x="1289786" y="312821"/>
                  </a:cubicBezTo>
                  <a:cubicBezTo>
                    <a:pt x="1280832" y="305857"/>
                    <a:pt x="1273743" y="296779"/>
                    <a:pt x="1265722" y="288758"/>
                  </a:cubicBezTo>
                  <a:cubicBezTo>
                    <a:pt x="1262513" y="285549"/>
                    <a:pt x="1258126" y="283190"/>
                    <a:pt x="1256097" y="279132"/>
                  </a:cubicBezTo>
                  <a:cubicBezTo>
                    <a:pt x="1243428" y="253794"/>
                    <a:pt x="1251545" y="264955"/>
                    <a:pt x="1232034" y="245444"/>
                  </a:cubicBezTo>
                  <a:cubicBezTo>
                    <a:pt x="1228826" y="239027"/>
                    <a:pt x="1227482" y="231266"/>
                    <a:pt x="1222409" y="226193"/>
                  </a:cubicBezTo>
                  <a:cubicBezTo>
                    <a:pt x="1217336" y="221120"/>
                    <a:pt x="1208996" y="220738"/>
                    <a:pt x="1203158" y="216568"/>
                  </a:cubicBezTo>
                  <a:cubicBezTo>
                    <a:pt x="1197620" y="212612"/>
                    <a:pt x="1194258" y="206086"/>
                    <a:pt x="1188720" y="202130"/>
                  </a:cubicBezTo>
                  <a:cubicBezTo>
                    <a:pt x="1182882" y="197960"/>
                    <a:pt x="1175308" y="196675"/>
                    <a:pt x="1169470" y="192505"/>
                  </a:cubicBezTo>
                  <a:cubicBezTo>
                    <a:pt x="1123948" y="159989"/>
                    <a:pt x="1188537" y="194819"/>
                    <a:pt x="1135781" y="168442"/>
                  </a:cubicBezTo>
                  <a:cubicBezTo>
                    <a:pt x="1132905" y="159813"/>
                    <a:pt x="1127291" y="140700"/>
                    <a:pt x="1121344" y="134753"/>
                  </a:cubicBezTo>
                  <a:cubicBezTo>
                    <a:pt x="1117757" y="131166"/>
                    <a:pt x="1111719" y="131545"/>
                    <a:pt x="1106906" y="129941"/>
                  </a:cubicBezTo>
                  <a:cubicBezTo>
                    <a:pt x="1103697" y="126732"/>
                    <a:pt x="1101056" y="122832"/>
                    <a:pt x="1097280" y="120315"/>
                  </a:cubicBezTo>
                  <a:cubicBezTo>
                    <a:pt x="1080016" y="108805"/>
                    <a:pt x="1053666" y="102495"/>
                    <a:pt x="1034716" y="101065"/>
                  </a:cubicBezTo>
                  <a:cubicBezTo>
                    <a:pt x="964258" y="95748"/>
                    <a:pt x="893545" y="94648"/>
                    <a:pt x="822960" y="91440"/>
                  </a:cubicBezTo>
                  <a:cubicBezTo>
                    <a:pt x="810126" y="85023"/>
                    <a:pt x="794605" y="82335"/>
                    <a:pt x="784459" y="72189"/>
                  </a:cubicBezTo>
                  <a:cubicBezTo>
                    <a:pt x="763168" y="50898"/>
                    <a:pt x="760857" y="46477"/>
                    <a:pt x="731520" y="28875"/>
                  </a:cubicBezTo>
                  <a:cubicBezTo>
                    <a:pt x="719216" y="21493"/>
                    <a:pt x="705853" y="16042"/>
                    <a:pt x="693019" y="9625"/>
                  </a:cubicBezTo>
                  <a:lnTo>
                    <a:pt x="673769" y="0"/>
                  </a:lnTo>
                  <a:cubicBezTo>
                    <a:pt x="636872" y="1604"/>
                    <a:pt x="599784" y="734"/>
                    <a:pt x="563078" y="4812"/>
                  </a:cubicBezTo>
                  <a:cubicBezTo>
                    <a:pt x="542147" y="7138"/>
                    <a:pt x="547398" y="15266"/>
                    <a:pt x="534202" y="24063"/>
                  </a:cubicBezTo>
                  <a:cubicBezTo>
                    <a:pt x="528233" y="28042"/>
                    <a:pt x="521369" y="30480"/>
                    <a:pt x="514952" y="33688"/>
                  </a:cubicBezTo>
                  <a:cubicBezTo>
                    <a:pt x="493258" y="66231"/>
                    <a:pt x="519263" y="25928"/>
                    <a:pt x="490889" y="77002"/>
                  </a:cubicBezTo>
                  <a:cubicBezTo>
                    <a:pt x="488080" y="82058"/>
                    <a:pt x="484472" y="86627"/>
                    <a:pt x="481264" y="91440"/>
                  </a:cubicBezTo>
                  <a:cubicBezTo>
                    <a:pt x="474415" y="115409"/>
                    <a:pt x="466263" y="145783"/>
                    <a:pt x="457200" y="168442"/>
                  </a:cubicBezTo>
                  <a:cubicBezTo>
                    <a:pt x="453992" y="176463"/>
                    <a:pt x="450608" y="184416"/>
                    <a:pt x="447575" y="192505"/>
                  </a:cubicBezTo>
                  <a:cubicBezTo>
                    <a:pt x="444124" y="201708"/>
                    <a:pt x="439896" y="219433"/>
                    <a:pt x="433137" y="226193"/>
                  </a:cubicBezTo>
                  <a:cubicBezTo>
                    <a:pt x="427187" y="232143"/>
                    <a:pt x="408080" y="237754"/>
                    <a:pt x="399449" y="240631"/>
                  </a:cubicBezTo>
                  <a:cubicBezTo>
                    <a:pt x="388886" y="247674"/>
                    <a:pt x="377975" y="255811"/>
                    <a:pt x="365760" y="259882"/>
                  </a:cubicBezTo>
                  <a:cubicBezTo>
                    <a:pt x="358000" y="262469"/>
                    <a:pt x="349718" y="263090"/>
                    <a:pt x="341697" y="264694"/>
                  </a:cubicBezTo>
                  <a:cubicBezTo>
                    <a:pt x="336884" y="267903"/>
                    <a:pt x="332281" y="271450"/>
                    <a:pt x="327259" y="274320"/>
                  </a:cubicBezTo>
                  <a:cubicBezTo>
                    <a:pt x="321030" y="277879"/>
                    <a:pt x="313082" y="278872"/>
                    <a:pt x="308009" y="283945"/>
                  </a:cubicBezTo>
                  <a:cubicBezTo>
                    <a:pt x="304422" y="287532"/>
                    <a:pt x="305194" y="293720"/>
                    <a:pt x="303196" y="298383"/>
                  </a:cubicBezTo>
                  <a:cubicBezTo>
                    <a:pt x="298636" y="309022"/>
                    <a:pt x="291381" y="322777"/>
                    <a:pt x="283946" y="332071"/>
                  </a:cubicBezTo>
                  <a:cubicBezTo>
                    <a:pt x="281111" y="335614"/>
                    <a:pt x="277529" y="338488"/>
                    <a:pt x="274320" y="341697"/>
                  </a:cubicBezTo>
                  <a:cubicBezTo>
                    <a:pt x="272716" y="346509"/>
                    <a:pt x="271506" y="351472"/>
                    <a:pt x="269508" y="356134"/>
                  </a:cubicBezTo>
                  <a:cubicBezTo>
                    <a:pt x="265356" y="365822"/>
                    <a:pt x="257363" y="381295"/>
                    <a:pt x="250257" y="389823"/>
                  </a:cubicBezTo>
                  <a:cubicBezTo>
                    <a:pt x="245900" y="395052"/>
                    <a:pt x="239775" y="398723"/>
                    <a:pt x="235819" y="404261"/>
                  </a:cubicBezTo>
                  <a:cubicBezTo>
                    <a:pt x="231649" y="410099"/>
                    <a:pt x="232032" y="419341"/>
                    <a:pt x="226194" y="423511"/>
                  </a:cubicBezTo>
                  <a:cubicBezTo>
                    <a:pt x="219538" y="428265"/>
                    <a:pt x="198120" y="433136"/>
                    <a:pt x="182880" y="447574"/>
                  </a:cubicBez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94E3336-5735-4996-A02F-2FC588D015E6}"/>
                </a:ext>
              </a:extLst>
            </p:cNvPr>
            <p:cNvSpPr/>
            <p:nvPr/>
          </p:nvSpPr>
          <p:spPr>
            <a:xfrm>
              <a:off x="3407844" y="5685371"/>
              <a:ext cx="514951" cy="47163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F7BA0CA-F9F1-4429-8381-875D5146869C}"/>
                </a:ext>
              </a:extLst>
            </p:cNvPr>
            <p:cNvSpPr/>
            <p:nvPr/>
          </p:nvSpPr>
          <p:spPr>
            <a:xfrm>
              <a:off x="3745029" y="5263414"/>
              <a:ext cx="514951" cy="4716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23C12F9-29C6-4E7B-9D32-ED3F05845934}"/>
                </a:ext>
              </a:extLst>
            </p:cNvPr>
            <p:cNvSpPr/>
            <p:nvPr/>
          </p:nvSpPr>
          <p:spPr>
            <a:xfrm>
              <a:off x="3230078" y="5202454"/>
              <a:ext cx="514951" cy="4716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F334DCF-D5C9-4046-86D6-8189912ED522}"/>
                </a:ext>
              </a:extLst>
            </p:cNvPr>
            <p:cNvSpPr/>
            <p:nvPr/>
          </p:nvSpPr>
          <p:spPr>
            <a:xfrm>
              <a:off x="3582703" y="4803055"/>
              <a:ext cx="514951" cy="471638"/>
            </a:xfrm>
            <a:prstGeom prst="ellipse">
              <a:avLst/>
            </a:prstGeom>
            <a:solidFill>
              <a:srgbClr val="00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EDB4E20-5B10-4DD1-96D7-35DF3FF7FF1F}"/>
                </a:ext>
              </a:extLst>
            </p:cNvPr>
            <p:cNvSpPr/>
            <p:nvPr/>
          </p:nvSpPr>
          <p:spPr>
            <a:xfrm>
              <a:off x="3034365" y="4698760"/>
              <a:ext cx="514951" cy="47163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5AABDDF-CFC6-4B8D-88AD-1313E155485D}"/>
                </a:ext>
              </a:extLst>
            </p:cNvPr>
            <p:cNvSpPr/>
            <p:nvPr/>
          </p:nvSpPr>
          <p:spPr>
            <a:xfrm>
              <a:off x="3445041" y="4320138"/>
              <a:ext cx="514951" cy="4716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E9FFD32-330E-4BAB-99B0-3A8B0DDE4D60}"/>
                </a:ext>
              </a:extLst>
            </p:cNvPr>
            <p:cNvSpPr/>
            <p:nvPr/>
          </p:nvSpPr>
          <p:spPr>
            <a:xfrm>
              <a:off x="2689460" y="5170398"/>
              <a:ext cx="514951" cy="471638"/>
            </a:xfrm>
            <a:prstGeom prst="ellipse">
              <a:avLst/>
            </a:prstGeom>
            <a:solidFill>
              <a:srgbClr val="00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BB0352E-DF77-4C38-B3B3-42F47693D354}"/>
                </a:ext>
              </a:extLst>
            </p:cNvPr>
            <p:cNvSpPr txBox="1"/>
            <p:nvPr/>
          </p:nvSpPr>
          <p:spPr>
            <a:xfrm>
              <a:off x="1234318" y="3706035"/>
              <a:ext cx="14551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Proton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C0593D0-E9DE-47EF-98B6-BE0E79623AE1}"/>
                </a:ext>
              </a:extLst>
            </p:cNvPr>
            <p:cNvSpPr txBox="1"/>
            <p:nvPr/>
          </p:nvSpPr>
          <p:spPr>
            <a:xfrm>
              <a:off x="1560075" y="5629071"/>
              <a:ext cx="15178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0000"/>
                  </a:solidFill>
                </a:rPr>
                <a:t>Domains </a:t>
              </a:r>
            </a:p>
            <a:p>
              <a:pPr algn="ctr"/>
              <a:r>
                <a:rPr lang="en-US" sz="2400" dirty="0">
                  <a:solidFill>
                    <a:srgbClr val="FF0000"/>
                  </a:solidFill>
                </a:rPr>
                <a:t>Size ~ 1/Q</a:t>
              </a:r>
              <a:r>
                <a:rPr lang="en-US" sz="2400" baseline="-25000" dirty="0">
                  <a:solidFill>
                    <a:srgbClr val="FF0000"/>
                  </a:solidFill>
                </a:rPr>
                <a:t>s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2EF3464-BC93-4D1B-A6AA-2202872F91BE}"/>
                </a:ext>
              </a:extLst>
            </p:cNvPr>
            <p:cNvSpPr/>
            <p:nvPr/>
          </p:nvSpPr>
          <p:spPr>
            <a:xfrm>
              <a:off x="2910648" y="5685371"/>
              <a:ext cx="514951" cy="4716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068F01E-3AB5-4483-AC9A-37FF52CB1232}"/>
                </a:ext>
              </a:extLst>
            </p:cNvPr>
            <p:cNvSpPr/>
            <p:nvPr/>
          </p:nvSpPr>
          <p:spPr>
            <a:xfrm>
              <a:off x="2520705" y="4702687"/>
              <a:ext cx="514951" cy="4716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45DE4C2-25E5-4FB7-B16C-C85F55EF836B}"/>
                </a:ext>
              </a:extLst>
            </p:cNvPr>
            <p:cNvSpPr/>
            <p:nvPr/>
          </p:nvSpPr>
          <p:spPr>
            <a:xfrm>
              <a:off x="2209924" y="5109438"/>
              <a:ext cx="514951" cy="47163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9AE3741-7B13-43E6-BAB7-0C8BFEE1D670}"/>
                </a:ext>
              </a:extLst>
            </p:cNvPr>
            <p:cNvSpPr/>
            <p:nvPr/>
          </p:nvSpPr>
          <p:spPr>
            <a:xfrm>
              <a:off x="2754431" y="4273630"/>
              <a:ext cx="514951" cy="471638"/>
            </a:xfrm>
            <a:prstGeom prst="ellipse">
              <a:avLst/>
            </a:prstGeom>
            <a:solidFill>
              <a:srgbClr val="00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FC44D4A-7D39-4BB5-88FA-465C833A1844}"/>
                </a:ext>
              </a:extLst>
            </p:cNvPr>
            <p:cNvSpPr/>
            <p:nvPr/>
          </p:nvSpPr>
          <p:spPr>
            <a:xfrm>
              <a:off x="2820450" y="3545599"/>
              <a:ext cx="514951" cy="471638"/>
            </a:xfrm>
            <a:prstGeom prst="ellipse">
              <a:avLst/>
            </a:prstGeom>
            <a:solidFill>
              <a:srgbClr val="00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5E01B52-F8C0-48E4-B88A-1468F8158F93}"/>
                </a:ext>
              </a:extLst>
            </p:cNvPr>
            <p:cNvSpPr/>
            <p:nvPr/>
          </p:nvSpPr>
          <p:spPr>
            <a:xfrm>
              <a:off x="1992239" y="4691813"/>
              <a:ext cx="514951" cy="471638"/>
            </a:xfrm>
            <a:prstGeom prst="ellipse">
              <a:avLst/>
            </a:prstGeom>
            <a:solidFill>
              <a:srgbClr val="00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C4B8AD6-7159-4D66-82E5-0ACFE65F47A2}"/>
                </a:ext>
              </a:extLst>
            </p:cNvPr>
            <p:cNvSpPr/>
            <p:nvPr/>
          </p:nvSpPr>
          <p:spPr>
            <a:xfrm>
              <a:off x="3168123" y="3928919"/>
              <a:ext cx="514951" cy="4716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8F1301E-61F4-446F-B31B-A743D299EF37}"/>
              </a:ext>
            </a:extLst>
          </p:cNvPr>
          <p:cNvGrpSpPr/>
          <p:nvPr/>
        </p:nvGrpSpPr>
        <p:grpSpPr>
          <a:xfrm>
            <a:off x="2561417" y="4662719"/>
            <a:ext cx="1159844" cy="1061944"/>
            <a:chOff x="-998619" y="3288817"/>
            <a:chExt cx="1159844" cy="106194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DA42F2C-CC47-4ACC-8895-1FEA8A8E6A2A}"/>
                </a:ext>
              </a:extLst>
            </p:cNvPr>
            <p:cNvGrpSpPr/>
            <p:nvPr/>
          </p:nvGrpSpPr>
          <p:grpSpPr>
            <a:xfrm>
              <a:off x="-998619" y="3288817"/>
              <a:ext cx="1159844" cy="1061944"/>
              <a:chOff x="2727960" y="4639426"/>
              <a:chExt cx="1159844" cy="1061944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A03BE282-B534-4313-A512-01B9C4DDF53A}"/>
                  </a:ext>
                </a:extLst>
              </p:cNvPr>
              <p:cNvSpPr/>
              <p:nvPr/>
            </p:nvSpPr>
            <p:spPr>
              <a:xfrm>
                <a:off x="2727960" y="4639426"/>
                <a:ext cx="1159844" cy="1061944"/>
              </a:xfrm>
              <a:prstGeom prst="ellipse">
                <a:avLst/>
              </a:prstGeom>
              <a:solidFill>
                <a:srgbClr val="FFC000">
                  <a:alpha val="72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4F2DC7DC-C4AC-4C9F-91DB-80AA5C0DCEDD}"/>
                  </a:ext>
                </a:extLst>
              </p:cNvPr>
              <p:cNvCxnSpPr>
                <a:cxnSpLocks/>
                <a:stCxn id="27" idx="7"/>
                <a:endCxn id="25" idx="7"/>
              </p:cNvCxnSpPr>
              <p:nvPr/>
            </p:nvCxnSpPr>
            <p:spPr>
              <a:xfrm flipV="1">
                <a:off x="3414457" y="4794944"/>
                <a:ext cx="303492" cy="31419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08F8D4C-15D9-40FE-A889-637501A32A8C}"/>
                </a:ext>
              </a:extLst>
            </p:cNvPr>
            <p:cNvSpPr/>
            <p:nvPr/>
          </p:nvSpPr>
          <p:spPr>
            <a:xfrm>
              <a:off x="-468220" y="3733161"/>
              <a:ext cx="182880" cy="17325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D52A50E-BE22-4AB6-AFE7-2304B9D45FF1}"/>
              </a:ext>
            </a:extLst>
          </p:cNvPr>
          <p:cNvSpPr txBox="1"/>
          <p:nvPr/>
        </p:nvSpPr>
        <p:spPr>
          <a:xfrm>
            <a:off x="2724875" y="138433"/>
            <a:ext cx="4113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Uncertainty Principle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62C387-1C5E-4836-ADEC-2010B03CA79B}"/>
              </a:ext>
            </a:extLst>
          </p:cNvPr>
          <p:cNvSpPr txBox="1"/>
          <p:nvPr/>
        </p:nvSpPr>
        <p:spPr>
          <a:xfrm>
            <a:off x="382954" y="6277303"/>
            <a:ext cx="8554329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The “finger physics” numbers seem off by a factor of 5-10</a:t>
            </a:r>
          </a:p>
        </p:txBody>
      </p:sp>
    </p:spTree>
    <p:extLst>
      <p:ext uri="{BB962C8B-B14F-4D97-AF65-F5344CB8AC3E}">
        <p14:creationId xmlns:p14="http://schemas.microsoft.com/office/powerpoint/2010/main" val="162803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C4AFE6-5548-4432-AF89-6C7425A96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19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520D61-6988-423B-9A9E-D7054F74EC50}"/>
              </a:ext>
            </a:extLst>
          </p:cNvPr>
          <p:cNvSpPr/>
          <p:nvPr/>
        </p:nvSpPr>
        <p:spPr>
          <a:xfrm>
            <a:off x="144378" y="748630"/>
            <a:ext cx="82681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      MSTV includes nucleon-by-nucleon fluctuations in Q</a:t>
            </a:r>
            <a:r>
              <a:rPr lang="en-US" sz="2400" baseline="-25000" dirty="0"/>
              <a:t>s,0 </a:t>
            </a:r>
            <a:r>
              <a:rPr lang="en-US" sz="2400" baseline="30000" dirty="0"/>
              <a:t>2</a:t>
            </a:r>
          </a:p>
          <a:p>
            <a:r>
              <a:rPr lang="en-US" sz="2400" dirty="0"/>
              <a:t>	(the amplitude of the IP-Sat Gaussian).    Thus, each nucleon 	is still a perfect Gaussian, just different amplitudes.  </a:t>
            </a:r>
          </a:p>
          <a:p>
            <a:endParaRPr lang="en-US" sz="2400" dirty="0"/>
          </a:p>
          <a:p>
            <a:r>
              <a:rPr lang="en-US" sz="2400" dirty="0"/>
              <a:t> 	Implemented with variance 0.5 on log(Q</a:t>
            </a:r>
            <a:r>
              <a:rPr lang="en-US" sz="2400" baseline="-25000" dirty="0"/>
              <a:t>s</a:t>
            </a:r>
            <a:r>
              <a:rPr lang="en-US" sz="2400" baseline="30000" dirty="0"/>
              <a:t>2</a:t>
            </a:r>
            <a:r>
              <a:rPr lang="en-US" sz="2400" dirty="0"/>
              <a:t>) – i.e. high side tail.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CB64FD-4514-4801-83F8-3AC67EC53889}"/>
              </a:ext>
            </a:extLst>
          </p:cNvPr>
          <p:cNvSpPr txBox="1"/>
          <p:nvPr/>
        </p:nvSpPr>
        <p:spPr>
          <a:xfrm>
            <a:off x="5215088" y="3153951"/>
            <a:ext cx="37604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Non-perturbative on many scales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Not part of the standard CGC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FFFF00"/>
                </a:solidFill>
              </a:rPr>
              <a:t>Ad hoc  </a:t>
            </a:r>
            <a:r>
              <a:rPr lang="en-US" sz="2400" dirty="0">
                <a:solidFill>
                  <a:srgbClr val="FFFF00"/>
                </a:solidFill>
              </a:rPr>
              <a:t>not  </a:t>
            </a:r>
            <a:r>
              <a:rPr lang="en-US" sz="2400" i="1" dirty="0">
                <a:solidFill>
                  <a:srgbClr val="FFFF00"/>
                </a:solidFill>
              </a:rPr>
              <a:t>ab initio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C25E53-E181-4484-9334-C653D5DDB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262" y="3063245"/>
            <a:ext cx="4022250" cy="33303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650623-9D54-4DA9-B934-088E78B59E5D}"/>
              </a:ext>
            </a:extLst>
          </p:cNvPr>
          <p:cNvSpPr txBox="1"/>
          <p:nvPr/>
        </p:nvSpPr>
        <p:spPr>
          <a:xfrm>
            <a:off x="3034303" y="49841"/>
            <a:ext cx="3075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Q</a:t>
            </a:r>
            <a:r>
              <a:rPr lang="en-US" sz="3600" u="sng" baseline="-25000" dirty="0"/>
              <a:t>s</a:t>
            </a:r>
            <a:r>
              <a:rPr lang="en-US" sz="3600" u="sng" dirty="0"/>
              <a:t> Fluctuations</a:t>
            </a:r>
          </a:p>
        </p:txBody>
      </p:sp>
    </p:spTree>
    <p:extLst>
      <p:ext uri="{BB962C8B-B14F-4D97-AF65-F5344CB8AC3E}">
        <p14:creationId xmlns:p14="http://schemas.microsoft.com/office/powerpoint/2010/main" val="748623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2D470AB-D5F9-4E12-9B76-FAFFC338A3A2}"/>
              </a:ext>
            </a:extLst>
          </p:cNvPr>
          <p:cNvSpPr/>
          <p:nvPr/>
        </p:nvSpPr>
        <p:spPr>
          <a:xfrm>
            <a:off x="215252" y="1068404"/>
            <a:ext cx="4356748" cy="8037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4D3E7-1322-4025-AC74-8BBB7DFD5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F1C78D-4AFD-4907-9313-1FFB1ECF5117}"/>
              </a:ext>
            </a:extLst>
          </p:cNvPr>
          <p:cNvSpPr txBox="1"/>
          <p:nvPr/>
        </p:nvSpPr>
        <p:spPr>
          <a:xfrm>
            <a:off x="351739" y="6259811"/>
            <a:ext cx="8543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Effective theory at high gluon occupation such that </a:t>
            </a:r>
            <a:r>
              <a:rPr lang="en-US" sz="2400" dirty="0">
                <a:latin typeface="Symbol" panose="05050102010706020507" pitchFamily="18" charset="2"/>
              </a:rPr>
              <a:t>a</a:t>
            </a:r>
            <a:r>
              <a:rPr lang="en-US" sz="2400" baseline="-25000" dirty="0"/>
              <a:t>s</a:t>
            </a:r>
            <a:r>
              <a:rPr lang="en-US" sz="2400" dirty="0"/>
              <a:t> &lt;&lt; 1 (weak)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057BD6-4C64-40D3-9E07-3AF899DD6E97}"/>
              </a:ext>
            </a:extLst>
          </p:cNvPr>
          <p:cNvSpPr txBox="1"/>
          <p:nvPr/>
        </p:nvSpPr>
        <p:spPr>
          <a:xfrm>
            <a:off x="2440002" y="220993"/>
            <a:ext cx="4366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u="sng" dirty="0"/>
              <a:t>Ab Initio </a:t>
            </a:r>
            <a:r>
              <a:rPr lang="en-US" sz="3200" u="sng" dirty="0"/>
              <a:t>Effective Theory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08DF9-18F7-423A-84F5-1377E167B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52" y="1650733"/>
            <a:ext cx="4366645" cy="42770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C58628-E344-473E-B0FF-196E3EDB1C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15" t="48153" r="47911" b="3693"/>
          <a:stretch/>
        </p:blipFill>
        <p:spPr>
          <a:xfrm>
            <a:off x="4750883" y="5087774"/>
            <a:ext cx="4177865" cy="8065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541D4A-4238-4C3F-A472-28D240711945}"/>
              </a:ext>
            </a:extLst>
          </p:cNvPr>
          <p:cNvSpPr txBox="1"/>
          <p:nvPr/>
        </p:nvSpPr>
        <p:spPr>
          <a:xfrm>
            <a:off x="5397471" y="3494765"/>
            <a:ext cx="28846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Gluon packing fraction </a:t>
            </a:r>
            <a:r>
              <a:rPr lang="en-US" sz="2800" i="1" dirty="0"/>
              <a:t>K</a:t>
            </a:r>
            <a:r>
              <a:rPr lang="en-US" sz="2800" dirty="0"/>
              <a:t> ~ 1 sets a new scale Q</a:t>
            </a:r>
            <a:r>
              <a:rPr lang="en-US" sz="2800" baseline="-25000" dirty="0"/>
              <a:t>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6344D6-4082-4747-946D-4608F90168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3401" y="1338070"/>
            <a:ext cx="1894350" cy="1855934"/>
          </a:xfrm>
          <a:prstGeom prst="ellipse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AE56D6-6959-4314-B92F-7D098A291C71}"/>
              </a:ext>
            </a:extLst>
          </p:cNvPr>
          <p:cNvSpPr txBox="1"/>
          <p:nvPr/>
        </p:nvSpPr>
        <p:spPr>
          <a:xfrm>
            <a:off x="242124" y="1122555"/>
            <a:ext cx="4322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gluons, gluons, gluons</a:t>
            </a:r>
          </a:p>
        </p:txBody>
      </p:sp>
    </p:spTree>
    <p:extLst>
      <p:ext uri="{BB962C8B-B14F-4D97-AF65-F5344CB8AC3E}">
        <p14:creationId xmlns:p14="http://schemas.microsoft.com/office/powerpoint/2010/main" val="4279669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D2A0DB9-F393-4A8B-BB8B-33997203B006}"/>
              </a:ext>
            </a:extLst>
          </p:cNvPr>
          <p:cNvSpPr/>
          <p:nvPr/>
        </p:nvSpPr>
        <p:spPr>
          <a:xfrm>
            <a:off x="216567" y="3169753"/>
            <a:ext cx="8749365" cy="63222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405CC2-1F80-4B02-BA76-2487256D2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E901C47-63B0-4C18-BBBC-0EFE09ABF9CA}"/>
                  </a:ext>
                </a:extLst>
              </p:cNvPr>
              <p:cNvSpPr/>
              <p:nvPr/>
            </p:nvSpPr>
            <p:spPr>
              <a:xfrm>
                <a:off x="231006" y="1015748"/>
                <a:ext cx="8681987" cy="34778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MSTV utilize the dilute-dense framework</a:t>
                </a:r>
              </a:p>
              <a:p>
                <a:r>
                  <a:rPr lang="en-US" sz="2400" dirty="0"/>
                  <a:t>(hep-</a:t>
                </a:r>
                <a:r>
                  <a:rPr lang="en-US" sz="2400" dirty="0" err="1"/>
                  <a:t>ph</a:t>
                </a:r>
                <a:r>
                  <a:rPr lang="en-US" sz="2400" dirty="0"/>
                  <a:t>/0402256, hep-</a:t>
                </a:r>
                <a:r>
                  <a:rPr lang="en-US" sz="2400" dirty="0" err="1"/>
                  <a:t>ph</a:t>
                </a:r>
                <a:r>
                  <a:rPr lang="en-US" sz="2400" dirty="0"/>
                  <a:t>/0402257, arXiv:0711.3039)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The dilute-dense limit implies that Q</a:t>
                </a:r>
                <a:r>
                  <a:rPr lang="en-US" sz="2400" baseline="-25000" dirty="0"/>
                  <a:t>s</a:t>
                </a:r>
                <a:r>
                  <a:rPr lang="en-US" sz="2400" dirty="0"/>
                  <a:t>(</a:t>
                </a:r>
                <a:r>
                  <a:rPr lang="en-US" sz="2400" dirty="0" err="1"/>
                  <a:t>proj</a:t>
                </a:r>
                <a:r>
                  <a:rPr lang="en-US" sz="2400" dirty="0"/>
                  <a:t>) &lt; </a:t>
                </a:r>
                <a:r>
                  <a:rPr lang="en-US" sz="2400" dirty="0" err="1"/>
                  <a:t>k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 &lt; Q</a:t>
                </a:r>
                <a:r>
                  <a:rPr lang="en-US" sz="2400" baseline="-25000" dirty="0"/>
                  <a:t>s</a:t>
                </a:r>
                <a:r>
                  <a:rPr lang="en-US" sz="2400" dirty="0"/>
                  <a:t>(</a:t>
                </a:r>
                <a:r>
                  <a:rPr lang="en-US" sz="2400" dirty="0" err="1"/>
                  <a:t>targ</a:t>
                </a:r>
                <a:r>
                  <a:rPr lang="en-US" sz="2400" dirty="0"/>
                  <a:t>) and one obtains on average: </a:t>
                </a:r>
              </a:p>
              <a:p>
                <a:endParaRPr lang="en-US" sz="2400" dirty="0"/>
              </a:p>
              <a:p>
                <a:r>
                  <a:rPr lang="en-US" sz="2800" dirty="0" err="1"/>
                  <a:t>N</a:t>
                </a:r>
                <a:r>
                  <a:rPr lang="en-US" sz="2800" baseline="-25000" dirty="0" err="1"/>
                  <a:t>gluon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800" dirty="0"/>
                  <a:t>   g</a:t>
                </a:r>
                <a:r>
                  <a:rPr lang="en-US" sz="2800" baseline="30000" dirty="0"/>
                  <a:t>2</a:t>
                </a:r>
                <a:r>
                  <a:rPr lang="en-US" sz="2800" dirty="0"/>
                  <a:t> Q</a:t>
                </a:r>
                <a:r>
                  <a:rPr lang="en-US" sz="2800" baseline="-25000" dirty="0"/>
                  <a:t>s</a:t>
                </a:r>
                <a:r>
                  <a:rPr lang="en-US" sz="2800" baseline="30000" dirty="0"/>
                  <a:t>2</a:t>
                </a:r>
                <a:r>
                  <a:rPr lang="en-US" sz="2800" dirty="0"/>
                  <a:t>(</a:t>
                </a:r>
                <a:r>
                  <a:rPr lang="en-US" sz="2800" dirty="0" err="1"/>
                  <a:t>proj</a:t>
                </a:r>
                <a:r>
                  <a:rPr lang="en-US" sz="2800" dirty="0"/>
                  <a:t>) x F( Q</a:t>
                </a:r>
                <a:r>
                  <a:rPr lang="en-US" sz="2800" baseline="-25000" dirty="0"/>
                  <a:t>s</a:t>
                </a:r>
                <a:r>
                  <a:rPr lang="en-US" sz="2800" dirty="0"/>
                  <a:t>(</a:t>
                </a:r>
                <a:r>
                  <a:rPr lang="en-US" sz="2800" dirty="0" err="1"/>
                  <a:t>targ</a:t>
                </a:r>
                <a:r>
                  <a:rPr lang="en-US" sz="2800" dirty="0"/>
                  <a:t>)/ m )   (dilute-dense limit)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where m is the infrared cutoff (= 0.3 GeV in MSTV).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E901C47-63B0-4C18-BBBC-0EFE09ABF9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06" y="1015748"/>
                <a:ext cx="8681987" cy="3477875"/>
              </a:xfrm>
              <a:prstGeom prst="rect">
                <a:avLst/>
              </a:prstGeom>
              <a:blipFill>
                <a:blip r:embed="rId2"/>
                <a:stretch>
                  <a:fillRect l="-1475" t="-1404" r="-492" b="-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7E9D16A-F0A3-44E2-85A9-85DBCE5F19A3}"/>
              </a:ext>
            </a:extLst>
          </p:cNvPr>
          <p:cNvSpPr txBox="1"/>
          <p:nvPr/>
        </p:nvSpPr>
        <p:spPr>
          <a:xfrm>
            <a:off x="2194559" y="125128"/>
            <a:ext cx="4830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Dilute-Dense Framework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762E59-91BB-4A63-8768-B75DF9F09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67" y="4533701"/>
            <a:ext cx="2994659" cy="22435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968CA7-563B-4A0E-B762-971B19C540C8}"/>
              </a:ext>
            </a:extLst>
          </p:cNvPr>
          <p:cNvSpPr txBox="1"/>
          <p:nvPr/>
        </p:nvSpPr>
        <p:spPr>
          <a:xfrm>
            <a:off x="3276905" y="4737912"/>
            <a:ext cx="3565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Once you hit a thick enough part of the target, </a:t>
            </a: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you free all the projectile gluons and no more.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090812C-7266-42E7-9C34-290AD76403DC}"/>
              </a:ext>
            </a:extLst>
          </p:cNvPr>
          <p:cNvGrpSpPr/>
          <p:nvPr/>
        </p:nvGrpSpPr>
        <p:grpSpPr>
          <a:xfrm>
            <a:off x="6910939" y="4852510"/>
            <a:ext cx="1872112" cy="1795118"/>
            <a:chOff x="6205889" y="2849084"/>
            <a:chExt cx="2760042" cy="219456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C88625A-754E-4650-AF60-8B5AD3FE6C16}"/>
                </a:ext>
              </a:extLst>
            </p:cNvPr>
            <p:cNvSpPr/>
            <p:nvPr/>
          </p:nvSpPr>
          <p:spPr>
            <a:xfrm>
              <a:off x="7344074" y="2849084"/>
              <a:ext cx="1621857" cy="21945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E71B3A6-822E-4B13-9367-E10008185D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4047" y="2928852"/>
              <a:ext cx="1092467" cy="1833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FE760C8-49B8-49C7-A37D-88ACB53CE8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7827" y="3112631"/>
              <a:ext cx="1092467" cy="1833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A72AF2D-2F96-4082-91FE-B4DEBF1BA9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5054" y="3374345"/>
              <a:ext cx="1092467" cy="1833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755115C-132F-491E-A39C-42DE27265C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05889" y="3949506"/>
              <a:ext cx="1092467" cy="1833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53310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8003DC-8CEE-423A-B33A-FCB7762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3B5C01-87BC-487B-BE17-9B04094044A9}"/>
              </a:ext>
            </a:extLst>
          </p:cNvPr>
          <p:cNvSpPr txBox="1"/>
          <p:nvPr/>
        </p:nvSpPr>
        <p:spPr>
          <a:xfrm>
            <a:off x="2940848" y="306570"/>
            <a:ext cx="3262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IP-</a:t>
            </a:r>
            <a:r>
              <a:rPr lang="en-US" sz="3600" u="sng" dirty="0" err="1"/>
              <a:t>Jazma</a:t>
            </a:r>
            <a:r>
              <a:rPr lang="en-US" sz="3600" u="sng" dirty="0"/>
              <a:t> Results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10AC92-DF63-4477-81FC-B56C6B94BA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1" t="12152" r="4946" b="32456"/>
          <a:stretch/>
        </p:blipFill>
        <p:spPr>
          <a:xfrm>
            <a:off x="44280" y="1412472"/>
            <a:ext cx="9055440" cy="30390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3956F5-DCF4-40BB-BFDE-8CDC6E47B865}"/>
              </a:ext>
            </a:extLst>
          </p:cNvPr>
          <p:cNvSpPr txBox="1"/>
          <p:nvPr/>
        </p:nvSpPr>
        <p:spPr>
          <a:xfrm>
            <a:off x="182880" y="4822280"/>
            <a:ext cx="877824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00" dirty="0"/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At this point, none of these fluctuations are </a:t>
            </a:r>
            <a:r>
              <a:rPr lang="en-US" sz="2400" i="1" dirty="0">
                <a:solidFill>
                  <a:srgbClr val="FFFF00"/>
                </a:solidFill>
              </a:rPr>
              <a:t>ab initio</a:t>
            </a:r>
            <a:r>
              <a:rPr lang="en-US" sz="2400" dirty="0">
                <a:solidFill>
                  <a:srgbClr val="FFFF00"/>
                </a:solidFill>
              </a:rPr>
              <a:t>.   </a:t>
            </a:r>
          </a:p>
          <a:p>
            <a:pPr algn="ctr"/>
            <a:endParaRPr lang="en-US" sz="2400" dirty="0">
              <a:solidFill>
                <a:srgbClr val="FFFF00"/>
              </a:solidFill>
            </a:endParaRP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All MC Glauber and “put-in-by-hand” Q</a:t>
            </a:r>
            <a:r>
              <a:rPr lang="en-US" sz="2400" baseline="-25000" dirty="0">
                <a:solidFill>
                  <a:srgbClr val="FFFF00"/>
                </a:solidFill>
              </a:rPr>
              <a:t>s,0 </a:t>
            </a:r>
            <a:r>
              <a:rPr lang="en-US" sz="2400" baseline="30000" dirty="0">
                <a:solidFill>
                  <a:srgbClr val="FFFF00"/>
                </a:solidFill>
              </a:rPr>
              <a:t>2</a:t>
            </a:r>
            <a:r>
              <a:rPr lang="en-US" sz="2400" dirty="0">
                <a:solidFill>
                  <a:srgbClr val="FFFF00"/>
                </a:solidFill>
              </a:rPr>
              <a:t> fluctuations.</a:t>
            </a:r>
          </a:p>
        </p:txBody>
      </p:sp>
    </p:spTree>
    <p:extLst>
      <p:ext uri="{BB962C8B-B14F-4D97-AF65-F5344CB8AC3E}">
        <p14:creationId xmlns:p14="http://schemas.microsoft.com/office/powerpoint/2010/main" val="2506780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0EC5D-7C8F-4DC7-8961-37CA78EEA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060610-0B49-4036-A038-9C2A1D067F95}"/>
              </a:ext>
            </a:extLst>
          </p:cNvPr>
          <p:cNvSpPr txBox="1"/>
          <p:nvPr/>
        </p:nvSpPr>
        <p:spPr>
          <a:xfrm>
            <a:off x="-62564" y="4718739"/>
            <a:ext cx="92065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>
                <a:solidFill>
                  <a:srgbClr val="FFFF00"/>
                </a:solidFill>
              </a:rPr>
              <a:t>Essentially perfect agreement of </a:t>
            </a:r>
            <a:r>
              <a:rPr lang="en-US" sz="2800" u="sng" dirty="0" err="1">
                <a:solidFill>
                  <a:srgbClr val="FFFF00"/>
                </a:solidFill>
              </a:rPr>
              <a:t>d+Au</a:t>
            </a:r>
            <a:r>
              <a:rPr lang="en-US" sz="2800" u="sng" dirty="0">
                <a:solidFill>
                  <a:srgbClr val="FFFF00"/>
                </a:solidFill>
              </a:rPr>
              <a:t> multiplicity with MSTV</a:t>
            </a:r>
          </a:p>
          <a:p>
            <a:pPr algn="ctr"/>
            <a:endParaRPr lang="en-US" sz="2400" dirty="0">
              <a:solidFill>
                <a:srgbClr val="FFFF00"/>
              </a:solidFill>
            </a:endParaRP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Distribution dominated by ad hoc Q</a:t>
            </a:r>
            <a:r>
              <a:rPr lang="en-US" sz="2400" baseline="-25000" dirty="0">
                <a:solidFill>
                  <a:srgbClr val="FFFF00"/>
                </a:solidFill>
              </a:rPr>
              <a:t>s,0</a:t>
            </a:r>
            <a:r>
              <a:rPr lang="en-US" sz="2400" baseline="30000" dirty="0">
                <a:solidFill>
                  <a:srgbClr val="FFFF00"/>
                </a:solidFill>
              </a:rPr>
              <a:t>2</a:t>
            </a:r>
            <a:r>
              <a:rPr lang="en-US" sz="2400" dirty="0">
                <a:solidFill>
                  <a:srgbClr val="FFFF00"/>
                </a:solidFill>
              </a:rPr>
              <a:t> fluctuations;</a:t>
            </a: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other color fluctuations not in evidence!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80A909-FA2B-4D15-B7BC-E00615A998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678"/>
          <a:stretch/>
        </p:blipFill>
        <p:spPr>
          <a:xfrm>
            <a:off x="408155" y="718250"/>
            <a:ext cx="4040519" cy="37478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307B4A-D669-4BBF-AEA7-85213332F6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905"/>
          <a:stretch/>
        </p:blipFill>
        <p:spPr>
          <a:xfrm>
            <a:off x="4788567" y="735066"/>
            <a:ext cx="3988471" cy="37310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847E79B-0572-4E0B-9D1E-C08123A0CBBA}"/>
              </a:ext>
            </a:extLst>
          </p:cNvPr>
          <p:cNvSpPr txBox="1"/>
          <p:nvPr/>
        </p:nvSpPr>
        <p:spPr>
          <a:xfrm>
            <a:off x="212958" y="136524"/>
            <a:ext cx="9014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IP-</a:t>
            </a:r>
            <a:r>
              <a:rPr lang="en-US" sz="2400" dirty="0" err="1"/>
              <a:t>Jazma</a:t>
            </a:r>
            <a:r>
              <a:rPr lang="en-US" sz="2400" dirty="0"/>
              <a:t>:   5% </a:t>
            </a:r>
            <a:r>
              <a:rPr lang="en-US" sz="2400" dirty="0" err="1"/>
              <a:t>p+Au</a:t>
            </a:r>
            <a:r>
              <a:rPr lang="en-US" sz="2400" dirty="0"/>
              <a:t> has Q</a:t>
            </a:r>
            <a:r>
              <a:rPr lang="en-US" sz="2400" baseline="-25000" dirty="0"/>
              <a:t>s,0</a:t>
            </a:r>
            <a:r>
              <a:rPr lang="en-US" sz="2400" baseline="30000" dirty="0"/>
              <a:t>2</a:t>
            </a:r>
            <a:r>
              <a:rPr lang="en-US" sz="2400" dirty="0"/>
              <a:t> 2.2x larger, 5% </a:t>
            </a:r>
            <a:r>
              <a:rPr lang="en-US" sz="2400" dirty="0" err="1"/>
              <a:t>d+Au</a:t>
            </a:r>
            <a:r>
              <a:rPr lang="en-US" sz="2400" dirty="0"/>
              <a:t> has Q</a:t>
            </a:r>
            <a:r>
              <a:rPr lang="en-US" sz="2400" baseline="-25000" dirty="0"/>
              <a:t>s,0</a:t>
            </a:r>
            <a:r>
              <a:rPr lang="en-US" sz="2400" baseline="30000" dirty="0"/>
              <a:t>2</a:t>
            </a:r>
            <a:r>
              <a:rPr lang="en-US" sz="2400" dirty="0"/>
              <a:t> 1.7x larger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2C0745-5058-43EC-B6CA-CC703B288D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096" t="17143" r="25378" b="57820"/>
          <a:stretch/>
        </p:blipFill>
        <p:spPr>
          <a:xfrm>
            <a:off x="7729518" y="1750187"/>
            <a:ext cx="718802" cy="6055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C0433E-DF04-4C14-AB40-3B709764D8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343" t="32085" r="48605" b="45167"/>
          <a:stretch/>
        </p:blipFill>
        <p:spPr>
          <a:xfrm>
            <a:off x="3208157" y="1885853"/>
            <a:ext cx="556613" cy="51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00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37CAD0-077E-4385-A622-FA4B91DE7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/>
          <a:p>
            <a:fld id="{34A7B92C-F870-4A41-8B65-79C9C3836057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EFFD77-7724-4C22-8733-6AA41B827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455500"/>
            <a:ext cx="8787589" cy="3715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EF89E5-EF7A-4B87-9FA6-7140E62E767F}"/>
              </a:ext>
            </a:extLst>
          </p:cNvPr>
          <p:cNvSpPr txBox="1"/>
          <p:nvPr/>
        </p:nvSpPr>
        <p:spPr>
          <a:xfrm>
            <a:off x="76200" y="76200"/>
            <a:ext cx="881339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MSTV:  larger correlation in </a:t>
            </a:r>
            <a:r>
              <a:rPr lang="en-US" sz="2800" dirty="0" err="1"/>
              <a:t>d+Au</a:t>
            </a:r>
            <a:r>
              <a:rPr lang="en-US" sz="2800" dirty="0"/>
              <a:t> because of </a:t>
            </a:r>
          </a:p>
          <a:p>
            <a:pPr algn="ctr"/>
            <a:r>
              <a:rPr lang="en-US" sz="2800" dirty="0"/>
              <a:t>larger color charge density</a:t>
            </a:r>
          </a:p>
          <a:p>
            <a:pPr algn="ctr"/>
            <a:r>
              <a:rPr lang="en-US" sz="1000" dirty="0"/>
              <a:t> </a:t>
            </a:r>
          </a:p>
          <a:p>
            <a:pPr algn="ctr"/>
            <a:r>
              <a:rPr lang="en-US" sz="2800" dirty="0">
                <a:solidFill>
                  <a:srgbClr val="FFFF00"/>
                </a:solidFill>
              </a:rPr>
              <a:t>IP-</a:t>
            </a:r>
            <a:r>
              <a:rPr lang="en-US" sz="2800" dirty="0" err="1">
                <a:solidFill>
                  <a:srgbClr val="FFFF00"/>
                </a:solidFill>
              </a:rPr>
              <a:t>Jazma</a:t>
            </a:r>
            <a:r>
              <a:rPr lang="en-US" sz="2800" dirty="0">
                <a:solidFill>
                  <a:srgbClr val="FFFF00"/>
                </a:solidFill>
              </a:rPr>
              <a:t>:   Not true.  </a:t>
            </a:r>
          </a:p>
          <a:p>
            <a:pPr algn="ctr"/>
            <a:r>
              <a:rPr lang="en-US" sz="2800" dirty="0">
                <a:solidFill>
                  <a:srgbClr val="FFFF00"/>
                </a:solidFill>
              </a:rPr>
              <a:t>Central </a:t>
            </a:r>
            <a:r>
              <a:rPr lang="en-US" sz="2800" dirty="0" err="1">
                <a:solidFill>
                  <a:srgbClr val="FFFF00"/>
                </a:solidFill>
              </a:rPr>
              <a:t>d+Au</a:t>
            </a:r>
            <a:r>
              <a:rPr lang="en-US" sz="2800" dirty="0">
                <a:solidFill>
                  <a:srgbClr val="FFFF00"/>
                </a:solidFill>
              </a:rPr>
              <a:t> collisions do not have a higher gluon density, </a:t>
            </a:r>
          </a:p>
          <a:p>
            <a:pPr algn="ctr"/>
            <a:r>
              <a:rPr lang="en-US" sz="2800" dirty="0">
                <a:solidFill>
                  <a:srgbClr val="FFFF00"/>
                </a:solidFill>
              </a:rPr>
              <a:t>but rather a larger overlap area.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98C07D-A569-4022-8C17-88360EF245B4}"/>
              </a:ext>
            </a:extLst>
          </p:cNvPr>
          <p:cNvSpPr txBox="1"/>
          <p:nvPr/>
        </p:nvSpPr>
        <p:spPr>
          <a:xfrm>
            <a:off x="1402224" y="6248400"/>
            <a:ext cx="62879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Then why do they find v</a:t>
            </a:r>
            <a:r>
              <a:rPr lang="en-US" sz="2800" baseline="-25000" dirty="0"/>
              <a:t>2</a:t>
            </a:r>
            <a:r>
              <a:rPr lang="en-US" sz="2800" dirty="0"/>
              <a:t>(</a:t>
            </a:r>
            <a:r>
              <a:rPr lang="en-US" sz="2800" dirty="0" err="1"/>
              <a:t>dAu</a:t>
            </a:r>
            <a:r>
              <a:rPr lang="en-US" sz="2800" dirty="0"/>
              <a:t>) &gt; v</a:t>
            </a:r>
            <a:r>
              <a:rPr lang="en-US" sz="2800" baseline="-25000" dirty="0"/>
              <a:t>2</a:t>
            </a:r>
            <a:r>
              <a:rPr lang="en-US" sz="2800" dirty="0"/>
              <a:t> (</a:t>
            </a:r>
            <a:r>
              <a:rPr lang="en-US" sz="2800" dirty="0" err="1"/>
              <a:t>pAu</a:t>
            </a:r>
            <a:r>
              <a:rPr lang="en-US" sz="2800" dirty="0"/>
              <a:t>)?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0874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4C44D-E979-41EB-BBB3-89152C604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595" y="-92074"/>
            <a:ext cx="7886700" cy="967973"/>
          </a:xfrm>
        </p:spPr>
        <p:txBody>
          <a:bodyPr>
            <a:normAutofit/>
          </a:bodyPr>
          <a:lstStyle/>
          <a:p>
            <a:r>
              <a:rPr lang="en-US" sz="3600" u="sng" dirty="0">
                <a:latin typeface="+mn-lt"/>
              </a:rPr>
              <a:t>Bias to closer deuteron configurations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523EB-2CE0-4900-BE70-4BC940F1F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ED3AB4-1DF8-4199-A40C-2B2912EEC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048" y="755878"/>
            <a:ext cx="5499904" cy="47579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053C56-6082-4FC1-B7B4-CBF273CE6C1B}"/>
              </a:ext>
            </a:extLst>
          </p:cNvPr>
          <p:cNvSpPr txBox="1"/>
          <p:nvPr/>
        </p:nvSpPr>
        <p:spPr>
          <a:xfrm>
            <a:off x="870505" y="5611529"/>
            <a:ext cx="7402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IP-</a:t>
            </a:r>
            <a:r>
              <a:rPr lang="en-US" sz="2400" dirty="0" err="1"/>
              <a:t>Jazma</a:t>
            </a:r>
            <a:r>
              <a:rPr lang="en-US" sz="2400" dirty="0"/>
              <a:t> published result for bias in overlap (rather small)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It would be great to compare with the MSTV result!</a:t>
            </a:r>
          </a:p>
        </p:txBody>
      </p:sp>
    </p:spTree>
    <p:extLst>
      <p:ext uri="{BB962C8B-B14F-4D97-AF65-F5344CB8AC3E}">
        <p14:creationId xmlns:p14="http://schemas.microsoft.com/office/powerpoint/2010/main" val="15800845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2F8F55-51D2-4126-AE4B-D2E2E259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931E6F-1DF1-4CFD-BB59-9546387F9B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32" b="6819"/>
          <a:stretch/>
        </p:blipFill>
        <p:spPr>
          <a:xfrm>
            <a:off x="0" y="731520"/>
            <a:ext cx="9144000" cy="44516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6C3980-115F-4796-9FA2-CC154831EE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4" t="13450" r="50000" b="14398"/>
          <a:stretch/>
        </p:blipFill>
        <p:spPr>
          <a:xfrm>
            <a:off x="3734600" y="731520"/>
            <a:ext cx="5260208" cy="441860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F5D0646-377E-4F36-966C-6F193C44E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2418" y="-125763"/>
            <a:ext cx="7886700" cy="967973"/>
          </a:xfrm>
        </p:spPr>
        <p:txBody>
          <a:bodyPr>
            <a:normAutofit/>
          </a:bodyPr>
          <a:lstStyle/>
          <a:p>
            <a:r>
              <a:rPr lang="en-US" sz="3600" u="sng" dirty="0">
                <a:latin typeface="+mn-lt"/>
              </a:rPr>
              <a:t>Momentum Space Calculation (FFT)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5F9A9E-AF80-4E63-8AAD-910DA301BE58}"/>
              </a:ext>
            </a:extLst>
          </p:cNvPr>
          <p:cNvSpPr txBox="1"/>
          <p:nvPr/>
        </p:nvSpPr>
        <p:spPr>
          <a:xfrm>
            <a:off x="250258" y="5314908"/>
            <a:ext cx="84498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The </a:t>
            </a:r>
            <a:r>
              <a:rPr lang="en-US" sz="2400" dirty="0" err="1"/>
              <a:t>k</a:t>
            </a:r>
            <a:r>
              <a:rPr lang="en-US" sz="2400" baseline="-25000" dirty="0" err="1"/>
              <a:t>T</a:t>
            </a:r>
            <a:r>
              <a:rPr lang="en-US" sz="2400" dirty="0"/>
              <a:t> kicks from the projectile comes from the Fourier Transform.</a:t>
            </a:r>
          </a:p>
          <a:p>
            <a:pPr algn="ctr"/>
            <a:r>
              <a:rPr lang="en-US" sz="2400" dirty="0"/>
              <a:t>Maybe it is just geometry after all.</a:t>
            </a:r>
          </a:p>
          <a:p>
            <a:pPr algn="ctr"/>
            <a:r>
              <a:rPr lang="en-US" sz="1050" dirty="0"/>
              <a:t> </a:t>
            </a:r>
          </a:p>
          <a:p>
            <a:pPr algn="ctr"/>
            <a:r>
              <a:rPr lang="en-US" sz="2400" dirty="0"/>
              <a:t>Simple test – calculate v</a:t>
            </a:r>
            <a:r>
              <a:rPr lang="en-US" sz="2400" baseline="-25000" dirty="0"/>
              <a:t>2</a:t>
            </a:r>
            <a:r>
              <a:rPr lang="en-US" sz="2400" dirty="0"/>
              <a:t> with respect to the deuteron axis.</a:t>
            </a:r>
          </a:p>
        </p:txBody>
      </p:sp>
    </p:spTree>
    <p:extLst>
      <p:ext uri="{BB962C8B-B14F-4D97-AF65-F5344CB8AC3E}">
        <p14:creationId xmlns:p14="http://schemas.microsoft.com/office/powerpoint/2010/main" val="72357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E3BD4-472F-48C5-BFCC-D99BBCFD3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26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530364-9147-4607-9110-1AA018A655E0}"/>
              </a:ext>
            </a:extLst>
          </p:cNvPr>
          <p:cNvSpPr txBox="1"/>
          <p:nvPr/>
        </p:nvSpPr>
        <p:spPr>
          <a:xfrm>
            <a:off x="423511" y="1659285"/>
            <a:ext cx="829697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One should consider whether there are any </a:t>
            </a:r>
          </a:p>
          <a:p>
            <a:pPr algn="ctr"/>
            <a:r>
              <a:rPr lang="en-US" sz="3200" dirty="0"/>
              <a:t>non-trivial features that can be ascribed to saturation physics in heavy ion collisions.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Does this consideration help inform a future program of saturation physics at the </a:t>
            </a:r>
          </a:p>
          <a:p>
            <a:pPr algn="ctr"/>
            <a:r>
              <a:rPr lang="en-US" sz="3200" dirty="0"/>
              <a:t>Electron Ion Collider?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B24270-0A50-4C6D-B289-57A0C2AD056C}"/>
              </a:ext>
            </a:extLst>
          </p:cNvPr>
          <p:cNvSpPr txBox="1"/>
          <p:nvPr/>
        </p:nvSpPr>
        <p:spPr>
          <a:xfrm>
            <a:off x="2382253" y="423511"/>
            <a:ext cx="45070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u="sng" dirty="0"/>
              <a:t>Concluding Question</a:t>
            </a:r>
          </a:p>
        </p:txBody>
      </p:sp>
    </p:spTree>
    <p:extLst>
      <p:ext uri="{BB962C8B-B14F-4D97-AF65-F5344CB8AC3E}">
        <p14:creationId xmlns:p14="http://schemas.microsoft.com/office/powerpoint/2010/main" val="37253444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5D132-8A7B-4557-BAF4-E3A25D9D9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9D08BD-D041-4FC5-B944-12FF8F060666}"/>
              </a:ext>
            </a:extLst>
          </p:cNvPr>
          <p:cNvSpPr txBox="1"/>
          <p:nvPr/>
        </p:nvSpPr>
        <p:spPr>
          <a:xfrm>
            <a:off x="2897204" y="534202"/>
            <a:ext cx="380873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/>
              <a:t>Extras</a:t>
            </a:r>
          </a:p>
        </p:txBody>
      </p:sp>
    </p:spTree>
    <p:extLst>
      <p:ext uri="{BB962C8B-B14F-4D97-AF65-F5344CB8AC3E}">
        <p14:creationId xmlns:p14="http://schemas.microsoft.com/office/powerpoint/2010/main" val="1624676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8788F4-A0D4-429D-93FE-D82589CD1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9EE96B-5532-4A71-AA31-675070B10421}"/>
              </a:ext>
            </a:extLst>
          </p:cNvPr>
          <p:cNvSpPr txBox="1"/>
          <p:nvPr/>
        </p:nvSpPr>
        <p:spPr>
          <a:xfrm>
            <a:off x="1657135" y="20993"/>
            <a:ext cx="5757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Trento Initial Condition Comment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F2E2B0A-D802-4650-8255-F5FA402CA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60" y="2900586"/>
            <a:ext cx="6734025" cy="38056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711377-47EC-4708-8D15-4A097556137F}"/>
              </a:ext>
            </a:extLst>
          </p:cNvPr>
          <p:cNvSpPr txBox="1"/>
          <p:nvPr/>
        </p:nvSpPr>
        <p:spPr>
          <a:xfrm>
            <a:off x="213559" y="605768"/>
            <a:ext cx="87168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Trento p=0 yields similar geometry to IP-</a:t>
            </a:r>
            <a:r>
              <a:rPr lang="en-US" sz="2800" dirty="0" err="1"/>
              <a:t>Glasma</a:t>
            </a:r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However, there is a difference of the SQRT and thus Gaussian widths cannot be compared directly.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174F927-4B00-45E8-BF16-5BFA3C067B05}"/>
              </a:ext>
            </a:extLst>
          </p:cNvPr>
          <p:cNvGrpSpPr/>
          <p:nvPr/>
        </p:nvGrpSpPr>
        <p:grpSpPr>
          <a:xfrm>
            <a:off x="2043776" y="1125709"/>
            <a:ext cx="5370897" cy="698100"/>
            <a:chOff x="7185259" y="5221437"/>
            <a:chExt cx="5370897" cy="6981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7B43AA-BBE8-474B-9909-D5DDF77816A3}"/>
                </a:ext>
              </a:extLst>
            </p:cNvPr>
            <p:cNvSpPr/>
            <p:nvPr/>
          </p:nvSpPr>
          <p:spPr>
            <a:xfrm>
              <a:off x="7185259" y="5221437"/>
              <a:ext cx="5370897" cy="6981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2A66A6D-80C3-41CE-AFBE-BFCE216874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7182" r="61969" b="38231"/>
            <a:stretch/>
          </p:blipFill>
          <p:spPr>
            <a:xfrm>
              <a:off x="7231412" y="5295718"/>
              <a:ext cx="2331287" cy="54681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E29F45F-804C-4EE9-BDD9-036691A9F4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2241" t="40274" b="38014"/>
            <a:stretch/>
          </p:blipFill>
          <p:spPr>
            <a:xfrm>
              <a:off x="9562699" y="5359685"/>
              <a:ext cx="2927635" cy="48285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6367E96-3E21-4F64-B5F9-0F026E6BADF0}"/>
                </a:ext>
              </a:extLst>
            </p:cNvPr>
            <p:cNvSpPr/>
            <p:nvPr/>
          </p:nvSpPr>
          <p:spPr>
            <a:xfrm>
              <a:off x="8123722" y="5295717"/>
              <a:ext cx="173255" cy="54681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38031AC-7D9A-47B4-A6FD-26B8EA0F5503}"/>
              </a:ext>
            </a:extLst>
          </p:cNvPr>
          <p:cNvSpPr txBox="1"/>
          <p:nvPr/>
        </p:nvSpPr>
        <p:spPr>
          <a:xfrm>
            <a:off x="5809927" y="4855128"/>
            <a:ext cx="22042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rgbClr val="00B050"/>
                </a:solidFill>
              </a:rPr>
              <a:t>Trento p=0</a:t>
            </a:r>
          </a:p>
          <a:p>
            <a:pPr algn="ctr"/>
            <a:r>
              <a:rPr lang="en-US" sz="3600" dirty="0">
                <a:solidFill>
                  <a:srgbClr val="0000FF"/>
                </a:solidFill>
              </a:rPr>
              <a:t>IP-</a:t>
            </a:r>
            <a:r>
              <a:rPr lang="en-US" sz="3600" dirty="0" err="1">
                <a:solidFill>
                  <a:srgbClr val="0000FF"/>
                </a:solidFill>
              </a:rPr>
              <a:t>Jazma</a:t>
            </a:r>
            <a:endParaRPr lang="en-US" sz="3600" dirty="0">
              <a:solidFill>
                <a:srgbClr val="0000FF"/>
              </a:solidFill>
            </a:endParaRP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IP-</a:t>
            </a:r>
            <a:r>
              <a:rPr lang="en-US" sz="3600" dirty="0" err="1">
                <a:solidFill>
                  <a:schemeClr val="bg1"/>
                </a:solidFill>
              </a:rPr>
              <a:t>Glasma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6064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DFFCE9-6F72-4CE2-9FE7-381A35933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D5A6D0-5A63-4395-B737-DA2FC41A8C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115" y="1978841"/>
            <a:ext cx="3532472" cy="34993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6CF482-B4B9-4607-BA42-017E56222D1D}"/>
              </a:ext>
            </a:extLst>
          </p:cNvPr>
          <p:cNvSpPr txBox="1"/>
          <p:nvPr/>
        </p:nvSpPr>
        <p:spPr>
          <a:xfrm>
            <a:off x="202097" y="2344869"/>
            <a:ext cx="47275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Q</a:t>
            </a:r>
            <a:r>
              <a:rPr lang="en-US" sz="2800" baseline="-25000" dirty="0"/>
              <a:t>s,0</a:t>
            </a:r>
            <a:r>
              <a:rPr lang="en-US" sz="2800" baseline="30000" dirty="0"/>
              <a:t>2</a:t>
            </a:r>
            <a:r>
              <a:rPr lang="en-US" sz="2800" dirty="0"/>
              <a:t> (gluon) = 0.67 GeV</a:t>
            </a:r>
            <a:r>
              <a:rPr lang="en-US" sz="2800" baseline="30000" dirty="0"/>
              <a:t>2</a:t>
            </a:r>
            <a:r>
              <a:rPr lang="en-US" sz="2800" dirty="0"/>
              <a:t> </a:t>
            </a:r>
          </a:p>
          <a:p>
            <a:pPr algn="ctr"/>
            <a:r>
              <a:rPr lang="en-US" sz="2800" dirty="0"/>
              <a:t>for x = 0.01 at the very center of the proton, </a:t>
            </a:r>
          </a:p>
          <a:p>
            <a:pPr algn="ctr"/>
            <a:r>
              <a:rPr lang="en-US" sz="2800" dirty="0"/>
              <a:t>and averaged over </a:t>
            </a:r>
          </a:p>
          <a:p>
            <a:pPr algn="ctr"/>
            <a:r>
              <a:rPr lang="en-US" sz="2800" dirty="0"/>
              <a:t>r = 0.67 </a:t>
            </a:r>
            <a:r>
              <a:rPr lang="en-US" sz="2800" dirty="0" err="1"/>
              <a:t>fm</a:t>
            </a:r>
            <a:r>
              <a:rPr lang="en-US" sz="2800" dirty="0"/>
              <a:t> the value would be </a:t>
            </a:r>
          </a:p>
          <a:p>
            <a:pPr algn="ctr"/>
            <a:r>
              <a:rPr lang="en-US" sz="2800" dirty="0"/>
              <a:t>Q</a:t>
            </a:r>
            <a:r>
              <a:rPr lang="en-US" sz="2800" baseline="-25000" dirty="0"/>
              <a:t>s</a:t>
            </a:r>
            <a:r>
              <a:rPr lang="en-US" sz="2800" baseline="30000" dirty="0"/>
              <a:t>2</a:t>
            </a:r>
            <a:r>
              <a:rPr lang="en-US" sz="2800" dirty="0"/>
              <a:t> (gluon)  = 0.28 GeV</a:t>
            </a:r>
            <a:r>
              <a:rPr lang="en-US" sz="2800" baseline="30000" dirty="0"/>
              <a:t>2</a:t>
            </a:r>
            <a:r>
              <a:rPr lang="en-US" sz="2800" dirty="0"/>
              <a:t>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B03961-979F-43E0-83B5-8F4ED46EE9A3}"/>
              </a:ext>
            </a:extLst>
          </p:cNvPr>
          <p:cNvSpPr txBox="1"/>
          <p:nvPr/>
        </p:nvSpPr>
        <p:spPr>
          <a:xfrm>
            <a:off x="2140533" y="661795"/>
            <a:ext cx="4862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u="sng" dirty="0"/>
              <a:t>Ab initio  </a:t>
            </a:r>
            <a:r>
              <a:rPr lang="en-US" sz="3600" u="sng" dirty="0"/>
              <a:t>or  </a:t>
            </a:r>
            <a:r>
              <a:rPr lang="en-US" sz="3600" i="1" u="sng" dirty="0"/>
              <a:t>non </a:t>
            </a:r>
            <a:r>
              <a:rPr lang="en-US" sz="3600" i="1" u="sng" dirty="0" err="1"/>
              <a:t>pertinet</a:t>
            </a:r>
            <a:endParaRPr lang="en-US" sz="3600" i="1" u="sng" dirty="0"/>
          </a:p>
        </p:txBody>
      </p:sp>
    </p:spTree>
    <p:extLst>
      <p:ext uri="{BB962C8B-B14F-4D97-AF65-F5344CB8AC3E}">
        <p14:creationId xmlns:p14="http://schemas.microsoft.com/office/powerpoint/2010/main" val="1504225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BFE62-F393-41E1-9AFB-41C358EBC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05A794-82AE-47B2-B57C-411F6DC7F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47" y="3883129"/>
            <a:ext cx="4426974" cy="94788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1026" name="Picture 2" descr="Image result for heavy ions two component saturation">
            <a:extLst>
              <a:ext uri="{FF2B5EF4-FFF2-40B4-BE49-F238E27FC236}">
                <a16:creationId xmlns:a16="http://schemas.microsoft.com/office/drawing/2014/main" id="{AC313F47-0E43-4CB4-8B2B-696C903FA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98" y="942504"/>
            <a:ext cx="3771900" cy="389572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EB4835-5B35-44A9-A65D-A803BF603B83}"/>
              </a:ext>
            </a:extLst>
          </p:cNvPr>
          <p:cNvSpPr txBox="1"/>
          <p:nvPr/>
        </p:nvSpPr>
        <p:spPr>
          <a:xfrm>
            <a:off x="2680636" y="77002"/>
            <a:ext cx="3564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Early Days at RHIC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06D22A-9557-4618-B597-EFEF8D2DBF8B}"/>
              </a:ext>
            </a:extLst>
          </p:cNvPr>
          <p:cNvSpPr txBox="1"/>
          <p:nvPr/>
        </p:nvSpPr>
        <p:spPr>
          <a:xfrm>
            <a:off x="336602" y="875127"/>
            <a:ext cx="43602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Particle Production increases per participant pair and</a:t>
            </a:r>
          </a:p>
          <a:p>
            <a:pPr algn="ctr"/>
            <a:r>
              <a:rPr lang="en-US" sz="2800" dirty="0"/>
              <a:t>then levels off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>
                <a:solidFill>
                  <a:srgbClr val="FF0000"/>
                </a:solidFill>
              </a:rPr>
              <a:t>Saturation physics 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</a:rPr>
              <a:t>naturally explains via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ED47AC-00D3-4C3C-86BD-784A9B883171}"/>
              </a:ext>
            </a:extLst>
          </p:cNvPr>
          <p:cNvSpPr txBox="1"/>
          <p:nvPr/>
        </p:nvSpPr>
        <p:spPr>
          <a:xfrm>
            <a:off x="0" y="5265016"/>
            <a:ext cx="9088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However, like many things, the obvious was right in front of us…</a:t>
            </a:r>
          </a:p>
          <a:p>
            <a:pPr algn="ctr"/>
            <a:endParaRPr lang="en-US" sz="2400" dirty="0">
              <a:solidFill>
                <a:srgbClr val="FFFF00"/>
              </a:solidFill>
            </a:endParaRP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All nucleon participants are not struck the same (i.e. impact parameter)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EEF2337-99A8-4D9E-BE4C-DA546816678D}"/>
              </a:ext>
            </a:extLst>
          </p:cNvPr>
          <p:cNvSpPr/>
          <p:nvPr/>
        </p:nvSpPr>
        <p:spPr>
          <a:xfrm>
            <a:off x="5818472" y="1968366"/>
            <a:ext cx="2661385" cy="1395663"/>
          </a:xfrm>
          <a:custGeom>
            <a:avLst/>
            <a:gdLst>
              <a:gd name="connsiteX0" fmla="*/ 2661385 w 2661385"/>
              <a:gd name="connsiteY0" fmla="*/ 0 h 1395663"/>
              <a:gd name="connsiteX1" fmla="*/ 2011680 w 2661385"/>
              <a:gd name="connsiteY1" fmla="*/ 62565 h 1395663"/>
              <a:gd name="connsiteX2" fmla="*/ 1174282 w 2661385"/>
              <a:gd name="connsiteY2" fmla="*/ 231007 h 1395663"/>
              <a:gd name="connsiteX3" fmla="*/ 741145 w 2661385"/>
              <a:gd name="connsiteY3" fmla="*/ 399449 h 1395663"/>
              <a:gd name="connsiteX4" fmla="*/ 457200 w 2661385"/>
              <a:gd name="connsiteY4" fmla="*/ 616017 h 1395663"/>
              <a:gd name="connsiteX5" fmla="*/ 187692 w 2661385"/>
              <a:gd name="connsiteY5" fmla="*/ 976965 h 1395663"/>
              <a:gd name="connsiteX6" fmla="*/ 0 w 2661385"/>
              <a:gd name="connsiteY6" fmla="*/ 1395663 h 139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385" h="1395663">
                <a:moveTo>
                  <a:pt x="2661385" y="0"/>
                </a:moveTo>
                <a:cubicBezTo>
                  <a:pt x="2460457" y="12032"/>
                  <a:pt x="2259530" y="24064"/>
                  <a:pt x="2011680" y="62565"/>
                </a:cubicBezTo>
                <a:cubicBezTo>
                  <a:pt x="1763830" y="101066"/>
                  <a:pt x="1386038" y="174860"/>
                  <a:pt x="1174282" y="231007"/>
                </a:cubicBezTo>
                <a:cubicBezTo>
                  <a:pt x="962526" y="287154"/>
                  <a:pt x="860659" y="335281"/>
                  <a:pt x="741145" y="399449"/>
                </a:cubicBezTo>
                <a:cubicBezTo>
                  <a:pt x="621631" y="463617"/>
                  <a:pt x="549442" y="519764"/>
                  <a:pt x="457200" y="616017"/>
                </a:cubicBezTo>
                <a:cubicBezTo>
                  <a:pt x="364958" y="712270"/>
                  <a:pt x="263892" y="847024"/>
                  <a:pt x="187692" y="976965"/>
                </a:cubicBezTo>
                <a:cubicBezTo>
                  <a:pt x="111492" y="1106906"/>
                  <a:pt x="55746" y="1251284"/>
                  <a:pt x="0" y="1395663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8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0352292-7DEA-4DBC-9E45-247CAACFD513}"/>
              </a:ext>
            </a:extLst>
          </p:cNvPr>
          <p:cNvSpPr txBox="1"/>
          <p:nvPr/>
        </p:nvSpPr>
        <p:spPr>
          <a:xfrm>
            <a:off x="3111050" y="35075"/>
            <a:ext cx="2934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Essential physics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06FFC8-1AFA-4E3A-8C71-235E16FCD327}"/>
              </a:ext>
            </a:extLst>
          </p:cNvPr>
          <p:cNvSpPr txBox="1"/>
          <p:nvPr/>
        </p:nvSpPr>
        <p:spPr>
          <a:xfrm>
            <a:off x="257181" y="619850"/>
            <a:ext cx="874036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Think of a gluon with </a:t>
            </a:r>
            <a:r>
              <a:rPr lang="en-US" sz="2800" dirty="0" err="1"/>
              <a:t>k</a:t>
            </a:r>
            <a:r>
              <a:rPr lang="en-US" sz="2800" baseline="-25000" dirty="0" err="1"/>
              <a:t>T</a:t>
            </a:r>
            <a:r>
              <a:rPr lang="en-US" sz="2800" dirty="0"/>
              <a:t> from the target and its interaction with domains in the projectile…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98B6180B-1D66-4AC0-AA02-668FB9BFB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E5B2"/>
              </a:clrFrom>
              <a:clrTo>
                <a:srgbClr val="FCE5B2">
                  <a:alpha val="0"/>
                </a:srgbClr>
              </a:clrTo>
            </a:clrChange>
          </a:blip>
          <a:srcRect t="34568" r="58976" b="25926"/>
          <a:stretch>
            <a:fillRect/>
          </a:stretch>
        </p:blipFill>
        <p:spPr bwMode="auto">
          <a:xfrm>
            <a:off x="2197060" y="2462025"/>
            <a:ext cx="1175567" cy="82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93477A1-B1B7-4CA3-9F19-4BF3A7802E4C}"/>
              </a:ext>
            </a:extLst>
          </p:cNvPr>
          <p:cNvSpPr/>
          <p:nvPr/>
        </p:nvSpPr>
        <p:spPr>
          <a:xfrm>
            <a:off x="6113077" y="1260311"/>
            <a:ext cx="1308001" cy="43265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6DEAC2-47FD-470C-A690-68A2E769E17A}"/>
              </a:ext>
            </a:extLst>
          </p:cNvPr>
          <p:cNvSpPr txBox="1"/>
          <p:nvPr/>
        </p:nvSpPr>
        <p:spPr>
          <a:xfrm>
            <a:off x="249895" y="1925007"/>
            <a:ext cx="3320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Proton color domains</a:t>
            </a:r>
          </a:p>
        </p:txBody>
      </p:sp>
      <p:pic>
        <p:nvPicPr>
          <p:cNvPr id="1028" name="Picture 4" descr="Kuvahaun tulos haulle gluon ">
            <a:extLst>
              <a:ext uri="{FF2B5EF4-FFF2-40B4-BE49-F238E27FC236}">
                <a16:creationId xmlns:a16="http://schemas.microsoft.com/office/drawing/2014/main" id="{3045DB3C-70E4-4C9B-B674-8F7D2CE982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15" b="70737"/>
          <a:stretch/>
        </p:blipFill>
        <p:spPr bwMode="auto">
          <a:xfrm rot="21349954">
            <a:off x="3987367" y="2770267"/>
            <a:ext cx="2919526" cy="68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6E698BA7-4D1B-4B32-9798-73B6ED6E0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E5B2"/>
              </a:clrFrom>
              <a:clrTo>
                <a:srgbClr val="FCE5B2">
                  <a:alpha val="0"/>
                </a:srgbClr>
              </a:clrTo>
            </a:clrChange>
          </a:blip>
          <a:srcRect t="34568" r="58976" b="25926"/>
          <a:stretch>
            <a:fillRect/>
          </a:stretch>
        </p:blipFill>
        <p:spPr bwMode="auto">
          <a:xfrm>
            <a:off x="2197059" y="3505200"/>
            <a:ext cx="1175567" cy="82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E26A5F-FF07-4878-9AF5-A4531B1851D0}"/>
              </a:ext>
            </a:extLst>
          </p:cNvPr>
          <p:cNvSpPr txBox="1"/>
          <p:nvPr/>
        </p:nvSpPr>
        <p:spPr>
          <a:xfrm>
            <a:off x="257181" y="4445462"/>
            <a:ext cx="3711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Deuteron color domains</a:t>
            </a:r>
          </a:p>
        </p:txBody>
      </p:sp>
      <p:sp>
        <p:nvSpPr>
          <p:cNvPr id="8" name="Flowchart: Merge 7">
            <a:extLst>
              <a:ext uri="{FF2B5EF4-FFF2-40B4-BE49-F238E27FC236}">
                <a16:creationId xmlns:a16="http://schemas.microsoft.com/office/drawing/2014/main" id="{5EA9AB3B-9BAE-42B9-80B9-BFF51B4A0663}"/>
              </a:ext>
            </a:extLst>
          </p:cNvPr>
          <p:cNvSpPr/>
          <p:nvPr/>
        </p:nvSpPr>
        <p:spPr>
          <a:xfrm rot="16200000">
            <a:off x="3286472" y="2515352"/>
            <a:ext cx="2418659" cy="1219200"/>
          </a:xfrm>
          <a:prstGeom prst="flowChartMerg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CB99E33C-B08C-4DC7-90AA-F9DFB7FE25DC}"/>
              </a:ext>
            </a:extLst>
          </p:cNvPr>
          <p:cNvSpPr/>
          <p:nvPr/>
        </p:nvSpPr>
        <p:spPr>
          <a:xfrm>
            <a:off x="3666444" y="1897734"/>
            <a:ext cx="359504" cy="243654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F365B1-8713-49A8-B6DE-324D25CF8632}"/>
              </a:ext>
            </a:extLst>
          </p:cNvPr>
          <p:cNvSpPr txBox="1"/>
          <p:nvPr/>
        </p:nvSpPr>
        <p:spPr>
          <a:xfrm>
            <a:off x="257181" y="5671176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Uncertainty principle blurring of gluon allows it to interact with multiple domains.   </a:t>
            </a:r>
          </a:p>
        </p:txBody>
      </p:sp>
    </p:spTree>
    <p:extLst>
      <p:ext uri="{BB962C8B-B14F-4D97-AF65-F5344CB8AC3E}">
        <p14:creationId xmlns:p14="http://schemas.microsoft.com/office/powerpoint/2010/main" val="248938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10" grpId="0" animBg="1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DFFF6-E806-4BF8-AAA7-A44F2387E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31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395497-D925-4345-8694-3F13BD45FFEE}"/>
              </a:ext>
            </a:extLst>
          </p:cNvPr>
          <p:cNvSpPr txBox="1"/>
          <p:nvPr/>
        </p:nvSpPr>
        <p:spPr>
          <a:xfrm>
            <a:off x="115504" y="69549"/>
            <a:ext cx="87301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Explored by </a:t>
            </a:r>
            <a:r>
              <a:rPr lang="en-US" sz="2400" dirty="0" err="1"/>
              <a:t>McLerran</a:t>
            </a:r>
            <a:r>
              <a:rPr lang="en-US" sz="2400" dirty="0"/>
              <a:t> (arXiv:1508.03292v2)  to explain high multiplicity tail of LHC </a:t>
            </a:r>
            <a:r>
              <a:rPr lang="en-US" sz="2400" dirty="0" err="1"/>
              <a:t>p+p</a:t>
            </a:r>
            <a:r>
              <a:rPr lang="en-US" sz="2400" dirty="0"/>
              <a:t> </a:t>
            </a:r>
            <a:r>
              <a:rPr lang="en-US" sz="2400" dirty="0" err="1"/>
              <a:t>N</a:t>
            </a:r>
            <a:r>
              <a:rPr lang="en-US" sz="2400" baseline="-25000" dirty="0" err="1"/>
              <a:t>ch</a:t>
            </a:r>
            <a:r>
              <a:rPr lang="en-US" sz="2400" dirty="0"/>
              <a:t> distributions.   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Q</a:t>
            </a:r>
            <a:r>
              <a:rPr lang="en-US" sz="2400" baseline="-25000" dirty="0"/>
              <a:t>s,0</a:t>
            </a:r>
            <a:r>
              <a:rPr lang="en-US" sz="2400" baseline="30000" dirty="0"/>
              <a:t>2</a:t>
            </a:r>
            <a:r>
              <a:rPr lang="en-US" sz="2400" dirty="0"/>
              <a:t> fluctuates to 5-6 times average value to </a:t>
            </a:r>
          </a:p>
          <a:p>
            <a:pPr algn="ctr"/>
            <a:r>
              <a:rPr lang="en-US" sz="2400" dirty="0"/>
              <a:t>explain the high </a:t>
            </a:r>
            <a:r>
              <a:rPr lang="en-US" sz="2400" dirty="0" err="1"/>
              <a:t>N</a:t>
            </a:r>
            <a:r>
              <a:rPr lang="en-US" sz="2400" baseline="-25000" dirty="0" err="1"/>
              <a:t>ch</a:t>
            </a:r>
            <a:r>
              <a:rPr lang="en-US" sz="2400" dirty="0"/>
              <a:t> tail.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00E19A-01B8-45D3-B41E-38611D2A7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972" y="2060179"/>
            <a:ext cx="6400802" cy="403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2152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6C717-2748-448E-A11A-39CD3A5B2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32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87DA08-A394-4B11-9C48-43EFF04FCE5A}"/>
              </a:ext>
            </a:extLst>
          </p:cNvPr>
          <p:cNvSpPr txBox="1"/>
          <p:nvPr/>
        </p:nvSpPr>
        <p:spPr>
          <a:xfrm>
            <a:off x="163629" y="75192"/>
            <a:ext cx="88167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MSTV scaling of </a:t>
            </a:r>
            <a:r>
              <a:rPr lang="en-US" sz="2800" dirty="0" err="1"/>
              <a:t>N</a:t>
            </a:r>
            <a:r>
              <a:rPr lang="en-US" sz="2800" baseline="-25000" dirty="0" err="1"/>
              <a:t>ch</a:t>
            </a:r>
            <a:r>
              <a:rPr lang="en-US" sz="2800" dirty="0"/>
              <a:t> with Q</a:t>
            </a:r>
            <a:r>
              <a:rPr lang="en-US" sz="2800" baseline="-25000" dirty="0"/>
              <a:t>s</a:t>
            </a:r>
            <a:r>
              <a:rPr lang="en-US" sz="2800" baseline="30000" dirty="0"/>
              <a:t>2</a:t>
            </a:r>
            <a:r>
              <a:rPr lang="en-US" sz="2800" dirty="0"/>
              <a:t>(</a:t>
            </a:r>
            <a:r>
              <a:rPr lang="en-US" sz="2800" dirty="0" err="1"/>
              <a:t>proj</a:t>
            </a:r>
            <a:r>
              <a:rPr lang="en-US" sz="2800" dirty="0"/>
              <a:t>) leads them to predict “that v</a:t>
            </a:r>
            <a:r>
              <a:rPr lang="en-US" sz="2800" baseline="-25000" dirty="0"/>
              <a:t>2,3</a:t>
            </a:r>
            <a:r>
              <a:rPr lang="en-US" sz="2800" dirty="0"/>
              <a:t>(</a:t>
            </a:r>
            <a:r>
              <a:rPr lang="en-US" sz="2800" dirty="0" err="1"/>
              <a:t>p</a:t>
            </a:r>
            <a:r>
              <a:rPr lang="en-US" sz="2800" baseline="-25000" dirty="0" err="1"/>
              <a:t>T</a:t>
            </a:r>
            <a:r>
              <a:rPr lang="en-US" sz="2800" dirty="0"/>
              <a:t>) for high multiplicity events across </a:t>
            </a:r>
          </a:p>
          <a:p>
            <a:pPr algn="ctr"/>
            <a:r>
              <a:rPr lang="en-US" sz="2800" dirty="0"/>
              <a:t>small systems should be </a:t>
            </a:r>
            <a:r>
              <a:rPr lang="en-US" sz="2800" i="1" u="sng" dirty="0"/>
              <a:t>identical</a:t>
            </a:r>
            <a:r>
              <a:rPr lang="en-US" sz="2800" dirty="0"/>
              <a:t> for the same </a:t>
            </a:r>
            <a:r>
              <a:rPr lang="en-US" sz="2800" dirty="0" err="1"/>
              <a:t>N</a:t>
            </a:r>
            <a:r>
              <a:rPr lang="en-US" sz="2800" baseline="-25000" dirty="0" err="1"/>
              <a:t>ch</a:t>
            </a:r>
            <a:r>
              <a:rPr lang="en-US" sz="2800" dirty="0"/>
              <a:t>.”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63939E-C016-4A85-B271-8DEC3709907C}"/>
              </a:ext>
            </a:extLst>
          </p:cNvPr>
          <p:cNvSpPr txBox="1"/>
          <p:nvPr/>
        </p:nvSpPr>
        <p:spPr>
          <a:xfrm>
            <a:off x="221382" y="5830635"/>
            <a:ext cx="83595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FF00"/>
                </a:solidFill>
              </a:rPr>
              <a:t>Turns out this prediction is actually yet another </a:t>
            </a:r>
            <a:r>
              <a:rPr lang="en-US" sz="2400" dirty="0" err="1">
                <a:solidFill>
                  <a:srgbClr val="00FF00"/>
                </a:solidFill>
              </a:rPr>
              <a:t>postdiction</a:t>
            </a:r>
            <a:endParaRPr lang="en-US" sz="2400" dirty="0">
              <a:solidFill>
                <a:srgbClr val="00FF00"/>
              </a:solidFill>
            </a:endParaRPr>
          </a:p>
          <a:p>
            <a:r>
              <a:rPr lang="en-US" sz="2400" dirty="0">
                <a:solidFill>
                  <a:srgbClr val="00FF00"/>
                </a:solidFill>
              </a:rPr>
              <a:t>Existing PHENIX measurement already rules this out!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3A4F71-51DD-44CA-A134-46A487E8A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542" y="1635894"/>
            <a:ext cx="4177950" cy="40190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525590-7658-4C28-8C9E-FDCF4A711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03" y="1635894"/>
            <a:ext cx="4260670" cy="40356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D9E507-025A-4BCD-8FEF-ADCF273DABA0}"/>
              </a:ext>
            </a:extLst>
          </p:cNvPr>
          <p:cNvSpPr txBox="1"/>
          <p:nvPr/>
        </p:nvSpPr>
        <p:spPr>
          <a:xfrm>
            <a:off x="6785517" y="3971164"/>
            <a:ext cx="21512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Hydrodynamics matches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the splitting</a:t>
            </a:r>
          </a:p>
        </p:txBody>
      </p:sp>
    </p:spTree>
    <p:extLst>
      <p:ext uri="{BB962C8B-B14F-4D97-AF65-F5344CB8AC3E}">
        <p14:creationId xmlns:p14="http://schemas.microsoft.com/office/powerpoint/2010/main" val="402660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D618-D065-4135-AD06-0DDDD2192E82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0131" y="3476337"/>
            <a:ext cx="3810011" cy="2897067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1447802" y="4641528"/>
            <a:ext cx="378655" cy="517741"/>
          </a:xfrm>
          <a:custGeom>
            <a:avLst/>
            <a:gdLst>
              <a:gd name="connsiteX0" fmla="*/ 0 w 253218"/>
              <a:gd name="connsiteY0" fmla="*/ 33973 h 357530"/>
              <a:gd name="connsiteX1" fmla="*/ 168812 w 253218"/>
              <a:gd name="connsiteY1" fmla="*/ 33973 h 357530"/>
              <a:gd name="connsiteX2" fmla="*/ 112541 w 253218"/>
              <a:gd name="connsiteY2" fmla="*/ 160583 h 357530"/>
              <a:gd name="connsiteX3" fmla="*/ 84406 w 253218"/>
              <a:gd name="connsiteY3" fmla="*/ 202786 h 357530"/>
              <a:gd name="connsiteX4" fmla="*/ 126609 w 253218"/>
              <a:gd name="connsiteY4" fmla="*/ 230921 h 357530"/>
              <a:gd name="connsiteX5" fmla="*/ 253218 w 253218"/>
              <a:gd name="connsiteY5" fmla="*/ 244989 h 357530"/>
              <a:gd name="connsiteX6" fmla="*/ 239150 w 253218"/>
              <a:gd name="connsiteY6" fmla="*/ 329395 h 357530"/>
              <a:gd name="connsiteX7" fmla="*/ 196947 w 253218"/>
              <a:gd name="connsiteY7" fmla="*/ 357530 h 357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218" h="357530">
                <a:moveTo>
                  <a:pt x="0" y="33973"/>
                </a:moveTo>
                <a:cubicBezTo>
                  <a:pt x="21233" y="30434"/>
                  <a:pt x="147579" y="0"/>
                  <a:pt x="168812" y="33973"/>
                </a:cubicBezTo>
                <a:cubicBezTo>
                  <a:pt x="214799" y="107553"/>
                  <a:pt x="150491" y="135282"/>
                  <a:pt x="112541" y="160583"/>
                </a:cubicBezTo>
                <a:cubicBezTo>
                  <a:pt x="103163" y="174651"/>
                  <a:pt x="81090" y="186207"/>
                  <a:pt x="84406" y="202786"/>
                </a:cubicBezTo>
                <a:cubicBezTo>
                  <a:pt x="87722" y="219365"/>
                  <a:pt x="110207" y="226820"/>
                  <a:pt x="126609" y="230921"/>
                </a:cubicBezTo>
                <a:cubicBezTo>
                  <a:pt x="167804" y="241220"/>
                  <a:pt x="211015" y="240300"/>
                  <a:pt x="253218" y="244989"/>
                </a:cubicBezTo>
                <a:cubicBezTo>
                  <a:pt x="248529" y="273124"/>
                  <a:pt x="251906" y="303883"/>
                  <a:pt x="239150" y="329395"/>
                </a:cubicBezTo>
                <a:cubicBezTo>
                  <a:pt x="231589" y="344517"/>
                  <a:pt x="196947" y="357530"/>
                  <a:pt x="196947" y="35753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2150717" y="4987666"/>
            <a:ext cx="861990" cy="1835277"/>
            <a:chOff x="6248400" y="3886200"/>
            <a:chExt cx="1524000" cy="1828800"/>
          </a:xfrm>
        </p:grpSpPr>
        <p:sp>
          <p:nvSpPr>
            <p:cNvPr id="9" name="Oval 8"/>
            <p:cNvSpPr/>
            <p:nvPr/>
          </p:nvSpPr>
          <p:spPr>
            <a:xfrm>
              <a:off x="6248400" y="44958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162800" y="41148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7010400" y="48768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629400" y="44958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477000" y="4876800"/>
              <a:ext cx="457200" cy="45720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6477000" y="41910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858000" y="38862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858000" y="41910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7010400" y="44958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858000" y="48768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6705600" y="51816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6477000" y="51816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7010400" y="52578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7239000" y="47244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7239000" y="50292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7315200" y="4419600"/>
              <a:ext cx="457200" cy="457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Oval 24"/>
          <p:cNvSpPr/>
          <p:nvPr/>
        </p:nvSpPr>
        <p:spPr>
          <a:xfrm>
            <a:off x="1293056" y="4491451"/>
            <a:ext cx="228600" cy="228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645381" y="5078604"/>
            <a:ext cx="331763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82223" y="3588603"/>
            <a:ext cx="32093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/>
              <a:t>d+Au</a:t>
            </a:r>
            <a:endParaRPr lang="en-US" sz="2400" dirty="0"/>
          </a:p>
          <a:p>
            <a:pPr algn="ctr"/>
            <a:r>
              <a:rPr lang="en-US" sz="2400" dirty="0">
                <a:solidFill>
                  <a:srgbClr val="00B050"/>
                </a:solidFill>
              </a:rPr>
              <a:t>Sometimes the neutron </a:t>
            </a:r>
          </a:p>
          <a:p>
            <a:pPr algn="ctr"/>
            <a:r>
              <a:rPr lang="en-US" sz="2400" dirty="0">
                <a:solidFill>
                  <a:srgbClr val="00B050"/>
                </a:solidFill>
              </a:rPr>
              <a:t>misses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C7F6288-2807-4440-B0A9-7072FB901A84}"/>
              </a:ext>
            </a:extLst>
          </p:cNvPr>
          <p:cNvSpPr/>
          <p:nvPr/>
        </p:nvSpPr>
        <p:spPr>
          <a:xfrm>
            <a:off x="264695" y="6373404"/>
            <a:ext cx="3128210" cy="4495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745A380-1B17-4332-B9D3-82A3C8B7EEAC}"/>
              </a:ext>
            </a:extLst>
          </p:cNvPr>
          <p:cNvSpPr/>
          <p:nvPr/>
        </p:nvSpPr>
        <p:spPr>
          <a:xfrm>
            <a:off x="920960" y="3476337"/>
            <a:ext cx="3400874" cy="28970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81150" y="6440096"/>
            <a:ext cx="6934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http://journals.aps.org/prc/abstract/10.1103/PhysRevC.90.034902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D31CD84-77F5-42BF-9462-C9871AC0CD18}"/>
              </a:ext>
            </a:extLst>
          </p:cNvPr>
          <p:cNvGrpSpPr/>
          <p:nvPr/>
        </p:nvGrpSpPr>
        <p:grpSpPr>
          <a:xfrm>
            <a:off x="924808" y="161312"/>
            <a:ext cx="3397026" cy="3144213"/>
            <a:chOff x="1496964" y="1037666"/>
            <a:chExt cx="6078118" cy="549343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AFA25D9-6369-4853-A2B0-41CB4B30F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96964" y="1037666"/>
              <a:ext cx="6078118" cy="5493431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1655287-4196-461C-A92C-31076A63BED5}"/>
                </a:ext>
              </a:extLst>
            </p:cNvPr>
            <p:cNvSpPr txBox="1"/>
            <p:nvPr/>
          </p:nvSpPr>
          <p:spPr>
            <a:xfrm>
              <a:off x="3609474" y="1275933"/>
              <a:ext cx="2813686" cy="395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Proton-Neutron Separation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428D26E2-6D29-4BAE-91B7-86C476009604}"/>
              </a:ext>
            </a:extLst>
          </p:cNvPr>
          <p:cNvSpPr txBox="1"/>
          <p:nvPr/>
        </p:nvSpPr>
        <p:spPr>
          <a:xfrm>
            <a:off x="4572000" y="410782"/>
            <a:ext cx="38711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Deuteron is a </a:t>
            </a:r>
          </a:p>
          <a:p>
            <a:pPr algn="ctr"/>
            <a:r>
              <a:rPr lang="en-US" sz="2800" dirty="0"/>
              <a:t> loosely bound system</a:t>
            </a:r>
          </a:p>
        </p:txBody>
      </p:sp>
    </p:spTree>
    <p:extLst>
      <p:ext uri="{BB962C8B-B14F-4D97-AF65-F5344CB8AC3E}">
        <p14:creationId xmlns:p14="http://schemas.microsoft.com/office/powerpoint/2010/main" val="416093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 animBg="1"/>
      <p:bldP spid="26" grpId="0" animBg="1"/>
      <p:bldP spid="28" grpId="0"/>
      <p:bldP spid="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52AD8-EAAE-43EC-9D62-2167346EF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34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CFD735-1A2E-4770-B820-DB18DC1AE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07" y="499280"/>
            <a:ext cx="5449500" cy="34435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32CC3B0-5C38-424C-83A8-A1EC69DCE0FC}"/>
              </a:ext>
            </a:extLst>
          </p:cNvPr>
          <p:cNvSpPr txBox="1"/>
          <p:nvPr/>
        </p:nvSpPr>
        <p:spPr>
          <a:xfrm>
            <a:off x="178067" y="94471"/>
            <a:ext cx="6036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Romatschke</a:t>
            </a:r>
            <a:r>
              <a:rPr lang="en-US" dirty="0"/>
              <a:t> &amp; </a:t>
            </a:r>
            <a:r>
              <a:rPr lang="en-US" dirty="0" err="1"/>
              <a:t>Romatschke</a:t>
            </a:r>
            <a:r>
              <a:rPr lang="en-US" dirty="0"/>
              <a:t> (https://arxiv.org/abs/1712.05815)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087857-7944-4903-8B6D-B04DA39C3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06" y="3978258"/>
            <a:ext cx="5449501" cy="5298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A1D1BA-B2DF-484A-BF49-E817C8B2FF68}"/>
              </a:ext>
            </a:extLst>
          </p:cNvPr>
          <p:cNvSpPr txBox="1"/>
          <p:nvPr/>
        </p:nvSpPr>
        <p:spPr>
          <a:xfrm>
            <a:off x="5808847" y="1066868"/>
            <a:ext cx="32677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At RHIC energies, resulting Gaussian in Q</a:t>
            </a:r>
            <a:r>
              <a:rPr lang="en-US" baseline="-25000" dirty="0"/>
              <a:t>s</a:t>
            </a:r>
            <a:r>
              <a:rPr lang="en-US" baseline="30000" dirty="0"/>
              <a:t>2</a:t>
            </a:r>
            <a:r>
              <a:rPr lang="en-US" dirty="0"/>
              <a:t> has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= 0.32 fm.    Note that this corresponds to a Gaussian in Q</a:t>
            </a:r>
            <a:r>
              <a:rPr lang="en-US" baseline="-25000" dirty="0"/>
              <a:t>s</a:t>
            </a:r>
            <a:r>
              <a:rPr lang="en-US" dirty="0"/>
              <a:t> with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= 0.45 fm.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Of course this depends on your choice of B</a:t>
            </a:r>
            <a:r>
              <a:rPr lang="en-US" baseline="-25000" dirty="0"/>
              <a:t>G</a:t>
            </a:r>
            <a:r>
              <a:rPr lang="en-US" dirty="0"/>
              <a:t>, translating into R in the equation below.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06595C-2A63-49C0-86D7-7C755D7EBB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216" y="5771627"/>
            <a:ext cx="6798900" cy="9570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30644D-03BA-45AB-BD41-C666B4813E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218" y="4739915"/>
            <a:ext cx="2837079" cy="8807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1BC048D-5983-4290-8FA8-162BA8F64A8F}"/>
              </a:ext>
            </a:extLst>
          </p:cNvPr>
          <p:cNvSpPr txBox="1"/>
          <p:nvPr/>
        </p:nvSpPr>
        <p:spPr>
          <a:xfrm>
            <a:off x="3368842" y="4981074"/>
            <a:ext cx="5632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dense-dense limit, just sum Q</a:t>
            </a:r>
            <a:r>
              <a:rPr lang="en-US" baseline="-25000" dirty="0"/>
              <a:t>s</a:t>
            </a:r>
            <a:r>
              <a:rPr lang="en-US" baseline="30000" dirty="0"/>
              <a:t>2</a:t>
            </a:r>
            <a:r>
              <a:rPr lang="en-US" dirty="0"/>
              <a:t> values for each nucleus.</a:t>
            </a:r>
          </a:p>
          <a:p>
            <a:r>
              <a:rPr lang="en-US" dirty="0"/>
              <a:t>Then energy density proportional to T</a:t>
            </a:r>
            <a:r>
              <a:rPr lang="en-US" baseline="-25000" dirty="0"/>
              <a:t>A1A2</a:t>
            </a:r>
            <a:r>
              <a:rPr lang="en-US" dirty="0"/>
              <a:t> scaling</a:t>
            </a:r>
          </a:p>
        </p:txBody>
      </p:sp>
    </p:spTree>
    <p:extLst>
      <p:ext uri="{BB962C8B-B14F-4D97-AF65-F5344CB8AC3E}">
        <p14:creationId xmlns:p14="http://schemas.microsoft.com/office/powerpoint/2010/main" val="947920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F047CB-D911-4E12-AAA7-58B562C63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4A4635-A366-41F2-9B98-3485947C1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222" y="1324497"/>
            <a:ext cx="3243750" cy="34499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F2E587-4B55-4227-BCC4-E65477B69334}"/>
              </a:ext>
            </a:extLst>
          </p:cNvPr>
          <p:cNvSpPr txBox="1"/>
          <p:nvPr/>
        </p:nvSpPr>
        <p:spPr>
          <a:xfrm>
            <a:off x="2531443" y="115496"/>
            <a:ext cx="3965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PHENIX Scaling Results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F0E3CA-2C8F-45C3-A53C-6EBB5B579BD4}"/>
              </a:ext>
            </a:extLst>
          </p:cNvPr>
          <p:cNvSpPr txBox="1"/>
          <p:nvPr/>
        </p:nvSpPr>
        <p:spPr>
          <a:xfrm>
            <a:off x="567890" y="4883271"/>
            <a:ext cx="8441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Simple geometry of nucleon overlap explains data at all energies 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8520554-E5A0-4290-9CB1-17FF7108A50E}"/>
              </a:ext>
            </a:extLst>
          </p:cNvPr>
          <p:cNvSpPr/>
          <p:nvPr/>
        </p:nvSpPr>
        <p:spPr>
          <a:xfrm>
            <a:off x="1559599" y="2189395"/>
            <a:ext cx="2512193" cy="784459"/>
          </a:xfrm>
          <a:custGeom>
            <a:avLst/>
            <a:gdLst>
              <a:gd name="connsiteX0" fmla="*/ 2661385 w 2661385"/>
              <a:gd name="connsiteY0" fmla="*/ 0 h 1395663"/>
              <a:gd name="connsiteX1" fmla="*/ 2011680 w 2661385"/>
              <a:gd name="connsiteY1" fmla="*/ 62565 h 1395663"/>
              <a:gd name="connsiteX2" fmla="*/ 1174282 w 2661385"/>
              <a:gd name="connsiteY2" fmla="*/ 231007 h 1395663"/>
              <a:gd name="connsiteX3" fmla="*/ 741145 w 2661385"/>
              <a:gd name="connsiteY3" fmla="*/ 399449 h 1395663"/>
              <a:gd name="connsiteX4" fmla="*/ 457200 w 2661385"/>
              <a:gd name="connsiteY4" fmla="*/ 616017 h 1395663"/>
              <a:gd name="connsiteX5" fmla="*/ 187692 w 2661385"/>
              <a:gd name="connsiteY5" fmla="*/ 976965 h 1395663"/>
              <a:gd name="connsiteX6" fmla="*/ 0 w 2661385"/>
              <a:gd name="connsiteY6" fmla="*/ 1395663 h 139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61385" h="1395663">
                <a:moveTo>
                  <a:pt x="2661385" y="0"/>
                </a:moveTo>
                <a:cubicBezTo>
                  <a:pt x="2460457" y="12032"/>
                  <a:pt x="2259530" y="24064"/>
                  <a:pt x="2011680" y="62565"/>
                </a:cubicBezTo>
                <a:cubicBezTo>
                  <a:pt x="1763830" y="101066"/>
                  <a:pt x="1386038" y="174860"/>
                  <a:pt x="1174282" y="231007"/>
                </a:cubicBezTo>
                <a:cubicBezTo>
                  <a:pt x="962526" y="287154"/>
                  <a:pt x="860659" y="335281"/>
                  <a:pt x="741145" y="399449"/>
                </a:cubicBezTo>
                <a:cubicBezTo>
                  <a:pt x="621631" y="463617"/>
                  <a:pt x="549442" y="519764"/>
                  <a:pt x="457200" y="616017"/>
                </a:cubicBezTo>
                <a:cubicBezTo>
                  <a:pt x="364958" y="712270"/>
                  <a:pt x="263892" y="847024"/>
                  <a:pt x="187692" y="976965"/>
                </a:cubicBezTo>
                <a:cubicBezTo>
                  <a:pt x="111492" y="1106906"/>
                  <a:pt x="55746" y="1251284"/>
                  <a:pt x="0" y="1395663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CCD82C-BC83-4375-A60D-7FD14A17727C}"/>
              </a:ext>
            </a:extLst>
          </p:cNvPr>
          <p:cNvSpPr/>
          <p:nvPr/>
        </p:nvSpPr>
        <p:spPr>
          <a:xfrm>
            <a:off x="3715657" y="1592629"/>
            <a:ext cx="255070" cy="2378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0B23D9C-8A0D-44D4-B546-BEEA12E6A08C}"/>
              </a:ext>
            </a:extLst>
          </p:cNvPr>
          <p:cNvGrpSpPr/>
          <p:nvPr/>
        </p:nvGrpSpPr>
        <p:grpSpPr>
          <a:xfrm>
            <a:off x="4882203" y="1344780"/>
            <a:ext cx="3097446" cy="3409403"/>
            <a:chOff x="4848209" y="873494"/>
            <a:chExt cx="3097446" cy="340940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B80DC0-5C85-4D1D-86A6-E63A76E4A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48209" y="873494"/>
              <a:ext cx="3097446" cy="3409403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690F1E-6DBF-4810-8068-4672F2F028E5}"/>
                </a:ext>
              </a:extLst>
            </p:cNvPr>
            <p:cNvSpPr/>
            <p:nvPr/>
          </p:nvSpPr>
          <p:spPr>
            <a:xfrm>
              <a:off x="5383114" y="1074192"/>
              <a:ext cx="255070" cy="23782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44E64553-505C-4C39-A6A9-2B1C93B20E99}"/>
              </a:ext>
            </a:extLst>
          </p:cNvPr>
          <p:cNvSpPr txBox="1"/>
          <p:nvPr/>
        </p:nvSpPr>
        <p:spPr>
          <a:xfrm>
            <a:off x="1551174" y="844966"/>
            <a:ext cx="2155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Nucleon Scaling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E4F74AB-909D-4788-A887-C812BE4FD670}"/>
              </a:ext>
            </a:extLst>
          </p:cNvPr>
          <p:cNvSpPr txBox="1"/>
          <p:nvPr/>
        </p:nvSpPr>
        <p:spPr>
          <a:xfrm>
            <a:off x="5396178" y="820554"/>
            <a:ext cx="1879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Quark Scaling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03CCCF4-DDF6-46D6-A79E-7338B2BE2D59}"/>
              </a:ext>
            </a:extLst>
          </p:cNvPr>
          <p:cNvGrpSpPr/>
          <p:nvPr/>
        </p:nvGrpSpPr>
        <p:grpSpPr>
          <a:xfrm>
            <a:off x="606392" y="5378627"/>
            <a:ext cx="8090033" cy="1363877"/>
            <a:chOff x="606392" y="5378627"/>
            <a:chExt cx="8090033" cy="1363877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1B8C386-8683-4158-83C6-110B9416C6DC}"/>
                </a:ext>
              </a:extLst>
            </p:cNvPr>
            <p:cNvSpPr/>
            <p:nvPr/>
          </p:nvSpPr>
          <p:spPr>
            <a:xfrm>
              <a:off x="606392" y="5378627"/>
              <a:ext cx="8090033" cy="1363877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94E1208-48F6-46D8-873B-BED85F0BF100}"/>
                </a:ext>
              </a:extLst>
            </p:cNvPr>
            <p:cNvGrpSpPr/>
            <p:nvPr/>
          </p:nvGrpSpPr>
          <p:grpSpPr>
            <a:xfrm>
              <a:off x="1029905" y="5545876"/>
              <a:ext cx="625642" cy="630455"/>
              <a:chOff x="-1501541" y="4011324"/>
              <a:chExt cx="625642" cy="630455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400D3E50-F7B6-43A1-A617-05A4FE0A1474}"/>
                  </a:ext>
                </a:extLst>
              </p:cNvPr>
              <p:cNvSpPr/>
              <p:nvPr/>
            </p:nvSpPr>
            <p:spPr>
              <a:xfrm>
                <a:off x="-1501541" y="4011324"/>
                <a:ext cx="625642" cy="630455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0AE68836-BED5-4389-8F06-156EC6C2B810}"/>
                  </a:ext>
                </a:extLst>
              </p:cNvPr>
              <p:cNvSpPr/>
              <p:nvPr/>
            </p:nvSpPr>
            <p:spPr>
              <a:xfrm>
                <a:off x="-1414913" y="4378968"/>
                <a:ext cx="173254" cy="15400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CEA679F8-9A9E-45EB-A56D-5571C58EE371}"/>
                  </a:ext>
                </a:extLst>
              </p:cNvPr>
              <p:cNvSpPr/>
              <p:nvPr/>
            </p:nvSpPr>
            <p:spPr>
              <a:xfrm>
                <a:off x="-1108509" y="4326551"/>
                <a:ext cx="173254" cy="154004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68F3CEB-CFCD-4913-9CCF-E987FA68B2EA}"/>
                  </a:ext>
                </a:extLst>
              </p:cNvPr>
              <p:cNvSpPr/>
              <p:nvPr/>
            </p:nvSpPr>
            <p:spPr>
              <a:xfrm>
                <a:off x="-1281763" y="4088325"/>
                <a:ext cx="173254" cy="154004"/>
              </a:xfrm>
              <a:prstGeom prst="ellipse">
                <a:avLst/>
              </a:prstGeom>
              <a:solidFill>
                <a:srgbClr val="00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0A24AFD-69E3-489F-B205-3C6B3B0319F2}"/>
                </a:ext>
              </a:extLst>
            </p:cNvPr>
            <p:cNvGrpSpPr/>
            <p:nvPr/>
          </p:nvGrpSpPr>
          <p:grpSpPr>
            <a:xfrm>
              <a:off x="5671875" y="5758453"/>
              <a:ext cx="625642" cy="630455"/>
              <a:chOff x="-1501541" y="4011324"/>
              <a:chExt cx="625642" cy="630455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98682383-6701-4CF2-895A-25351B20E660}"/>
                  </a:ext>
                </a:extLst>
              </p:cNvPr>
              <p:cNvSpPr/>
              <p:nvPr/>
            </p:nvSpPr>
            <p:spPr>
              <a:xfrm>
                <a:off x="-1501541" y="4011324"/>
                <a:ext cx="625642" cy="630455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8B60A96B-403F-47C4-9294-E4487BD8C1EB}"/>
                  </a:ext>
                </a:extLst>
              </p:cNvPr>
              <p:cNvSpPr/>
              <p:nvPr/>
            </p:nvSpPr>
            <p:spPr>
              <a:xfrm>
                <a:off x="-1414913" y="4378968"/>
                <a:ext cx="173254" cy="15400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3B6FEF2B-023D-4051-9EA9-A43F59EB7DEE}"/>
                  </a:ext>
                </a:extLst>
              </p:cNvPr>
              <p:cNvSpPr/>
              <p:nvPr/>
            </p:nvSpPr>
            <p:spPr>
              <a:xfrm>
                <a:off x="-1108509" y="4326551"/>
                <a:ext cx="173254" cy="154004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2A2A306-E519-41D2-BCD5-F72AF3E4FF68}"/>
                  </a:ext>
                </a:extLst>
              </p:cNvPr>
              <p:cNvSpPr/>
              <p:nvPr/>
            </p:nvSpPr>
            <p:spPr>
              <a:xfrm>
                <a:off x="-1281763" y="4088325"/>
                <a:ext cx="173254" cy="154004"/>
              </a:xfrm>
              <a:prstGeom prst="ellipse">
                <a:avLst/>
              </a:prstGeom>
              <a:solidFill>
                <a:srgbClr val="00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C80A085-C1BB-47D8-9AB7-E6A7B1319377}"/>
                </a:ext>
              </a:extLst>
            </p:cNvPr>
            <p:cNvCxnSpPr>
              <a:cxnSpLocks/>
            </p:cNvCxnSpPr>
            <p:nvPr/>
          </p:nvCxnSpPr>
          <p:spPr>
            <a:xfrm>
              <a:off x="1522900" y="6105433"/>
              <a:ext cx="541719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9D14F3E-F2B6-49C4-AE7D-6602AB9DF2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94565" y="6105433"/>
              <a:ext cx="61411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B94C922-3CE2-4721-97DD-672B275914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61538" y="6078631"/>
              <a:ext cx="830980" cy="6275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1292B51-FC49-45C9-ABAE-8E79CE5828C4}"/>
                </a:ext>
              </a:extLst>
            </p:cNvPr>
            <p:cNvCxnSpPr>
              <a:cxnSpLocks/>
            </p:cNvCxnSpPr>
            <p:nvPr/>
          </p:nvCxnSpPr>
          <p:spPr>
            <a:xfrm>
              <a:off x="6286099" y="6073680"/>
              <a:ext cx="698433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427B8D6-7900-46F6-936D-140243D9E8F7}"/>
                </a:ext>
              </a:extLst>
            </p:cNvPr>
            <p:cNvSpPr txBox="1"/>
            <p:nvPr/>
          </p:nvSpPr>
          <p:spPr>
            <a:xfrm>
              <a:off x="3939013" y="5818436"/>
              <a:ext cx="9794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versus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52C7C39-ECB9-4EA3-93A9-3FF734B2A456}"/>
                </a:ext>
              </a:extLst>
            </p:cNvPr>
            <p:cNvGrpSpPr/>
            <p:nvPr/>
          </p:nvGrpSpPr>
          <p:grpSpPr>
            <a:xfrm>
              <a:off x="7648879" y="5778389"/>
              <a:ext cx="625642" cy="630455"/>
              <a:chOff x="-1501541" y="4011324"/>
              <a:chExt cx="625642" cy="630455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E9FCFCF6-502E-4E2E-A3B2-FD7318543F03}"/>
                  </a:ext>
                </a:extLst>
              </p:cNvPr>
              <p:cNvSpPr/>
              <p:nvPr/>
            </p:nvSpPr>
            <p:spPr>
              <a:xfrm>
                <a:off x="-1501541" y="4011324"/>
                <a:ext cx="625642" cy="630455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2D0C8DC8-3D36-4CD7-B324-5DEE7A308D1D}"/>
                  </a:ext>
                </a:extLst>
              </p:cNvPr>
              <p:cNvSpPr/>
              <p:nvPr/>
            </p:nvSpPr>
            <p:spPr>
              <a:xfrm>
                <a:off x="-1414913" y="4378968"/>
                <a:ext cx="173254" cy="15400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B7B3BF61-DB74-42E2-A5BC-2B7C627AABB9}"/>
                  </a:ext>
                </a:extLst>
              </p:cNvPr>
              <p:cNvSpPr/>
              <p:nvPr/>
            </p:nvSpPr>
            <p:spPr>
              <a:xfrm>
                <a:off x="-1108509" y="4326551"/>
                <a:ext cx="173254" cy="154004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E4E72BF-86C3-4A17-8CBC-DE72365AEAAC}"/>
                  </a:ext>
                </a:extLst>
              </p:cNvPr>
              <p:cNvSpPr/>
              <p:nvPr/>
            </p:nvSpPr>
            <p:spPr>
              <a:xfrm>
                <a:off x="-1281763" y="4088325"/>
                <a:ext cx="173254" cy="154004"/>
              </a:xfrm>
              <a:prstGeom prst="ellipse">
                <a:avLst/>
              </a:prstGeom>
              <a:solidFill>
                <a:srgbClr val="00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CB0F69B-4C44-4070-96CC-B542F051BA2B}"/>
                </a:ext>
              </a:extLst>
            </p:cNvPr>
            <p:cNvGrpSpPr/>
            <p:nvPr/>
          </p:nvGrpSpPr>
          <p:grpSpPr>
            <a:xfrm>
              <a:off x="2616469" y="6073680"/>
              <a:ext cx="625642" cy="630455"/>
              <a:chOff x="-1501541" y="4011324"/>
              <a:chExt cx="625642" cy="630455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498EC33E-2CA2-4B65-BAE2-38F58A6CE0F4}"/>
                  </a:ext>
                </a:extLst>
              </p:cNvPr>
              <p:cNvSpPr/>
              <p:nvPr/>
            </p:nvSpPr>
            <p:spPr>
              <a:xfrm>
                <a:off x="-1501541" y="4011324"/>
                <a:ext cx="625642" cy="630455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111B1A98-CEA4-47A4-A899-1DC4A0A7F2C7}"/>
                  </a:ext>
                </a:extLst>
              </p:cNvPr>
              <p:cNvSpPr/>
              <p:nvPr/>
            </p:nvSpPr>
            <p:spPr>
              <a:xfrm>
                <a:off x="-1414913" y="4378968"/>
                <a:ext cx="173254" cy="15400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4303DD6-C9A8-47FD-AFC4-825F79A5980A}"/>
                  </a:ext>
                </a:extLst>
              </p:cNvPr>
              <p:cNvSpPr/>
              <p:nvPr/>
            </p:nvSpPr>
            <p:spPr>
              <a:xfrm>
                <a:off x="-1108509" y="4326551"/>
                <a:ext cx="173254" cy="154004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53445725-134D-4E81-B439-63C98E252D5A}"/>
                  </a:ext>
                </a:extLst>
              </p:cNvPr>
              <p:cNvSpPr/>
              <p:nvPr/>
            </p:nvSpPr>
            <p:spPr>
              <a:xfrm>
                <a:off x="-1281763" y="4088325"/>
                <a:ext cx="173254" cy="154004"/>
              </a:xfrm>
              <a:prstGeom prst="ellipse">
                <a:avLst/>
              </a:prstGeom>
              <a:solidFill>
                <a:srgbClr val="00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3B8D829E-09EF-40A0-BAB9-85B12253BEB3}"/>
                </a:ext>
              </a:extLst>
            </p:cNvPr>
            <p:cNvCxnSpPr/>
            <p:nvPr/>
          </p:nvCxnSpPr>
          <p:spPr>
            <a:xfrm flipV="1">
              <a:off x="2194565" y="5818436"/>
              <a:ext cx="185857" cy="2490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17D6F383-662E-4F4B-8535-07D2F2227CA3}"/>
                </a:ext>
              </a:extLst>
            </p:cNvPr>
            <p:cNvCxnSpPr>
              <a:cxnSpLocks/>
            </p:cNvCxnSpPr>
            <p:nvPr/>
          </p:nvCxnSpPr>
          <p:spPr>
            <a:xfrm>
              <a:off x="2159468" y="6093616"/>
              <a:ext cx="220954" cy="2627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4198C13A-AB2F-4EE2-BFF3-0ECB6ECD75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70447" y="6086751"/>
              <a:ext cx="61964" cy="2132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9DC8FE26-F2A3-459A-A18D-76FF809E4D6A}"/>
                </a:ext>
              </a:extLst>
            </p:cNvPr>
            <p:cNvCxnSpPr>
              <a:cxnSpLocks/>
            </p:cNvCxnSpPr>
            <p:nvPr/>
          </p:nvCxnSpPr>
          <p:spPr>
            <a:xfrm>
              <a:off x="2181645" y="6117251"/>
              <a:ext cx="41202" cy="3351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16D3CB90-27F2-4982-A776-80DF6446F20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64075" y="5932392"/>
              <a:ext cx="129841" cy="1476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E3335D5D-8318-4BA9-A8E5-123CB1D138F4}"/>
                </a:ext>
              </a:extLst>
            </p:cNvPr>
            <p:cNvGrpSpPr/>
            <p:nvPr/>
          </p:nvGrpSpPr>
          <p:grpSpPr>
            <a:xfrm>
              <a:off x="6947530" y="5811806"/>
              <a:ext cx="316347" cy="634001"/>
              <a:chOff x="6947530" y="5811806"/>
              <a:chExt cx="316347" cy="634001"/>
            </a:xfrm>
          </p:grpSpPr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B94A41CC-E774-4284-AEEC-FAFF4D082851}"/>
                  </a:ext>
                </a:extLst>
              </p:cNvPr>
              <p:cNvCxnSpPr/>
              <p:nvPr/>
            </p:nvCxnSpPr>
            <p:spPr>
              <a:xfrm flipV="1">
                <a:off x="7078020" y="5811806"/>
                <a:ext cx="185857" cy="2490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D7A4BCEF-9700-49AF-91D2-DBE12DE16E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42923" y="6086986"/>
                <a:ext cx="220954" cy="2627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1234D98F-C447-4725-B1FB-BEC6E14D11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53902" y="6080121"/>
                <a:ext cx="61964" cy="2132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86091796-C360-4F5E-B9E6-1CAD872D8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5100" y="6110621"/>
                <a:ext cx="41202" cy="3351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9D6D2050-1840-4588-9777-6E0D00481C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947530" y="5925762"/>
                <a:ext cx="129841" cy="1476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E6FA004C-96B9-459B-80F8-9189CC610665}"/>
                </a:ext>
              </a:extLst>
            </p:cNvPr>
            <p:cNvGrpSpPr/>
            <p:nvPr/>
          </p:nvGrpSpPr>
          <p:grpSpPr>
            <a:xfrm rot="18614443">
              <a:off x="6940366" y="5776615"/>
              <a:ext cx="316347" cy="634001"/>
              <a:chOff x="6947530" y="5811806"/>
              <a:chExt cx="316347" cy="634001"/>
            </a:xfrm>
          </p:grpSpPr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C6FAE751-5B7E-4C71-9D87-940BEA0722A2}"/>
                  </a:ext>
                </a:extLst>
              </p:cNvPr>
              <p:cNvCxnSpPr/>
              <p:nvPr/>
            </p:nvCxnSpPr>
            <p:spPr>
              <a:xfrm flipV="1">
                <a:off x="7078020" y="5811806"/>
                <a:ext cx="185857" cy="2490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B20CBC0-C42A-42AA-84EB-54212BA869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42923" y="6086986"/>
                <a:ext cx="220954" cy="2627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E1A1B2E7-40BB-48CF-9729-181471F929C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53902" y="6080121"/>
                <a:ext cx="61964" cy="2132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3A1BFE8D-D082-4124-909A-14A03E5D07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5100" y="6110621"/>
                <a:ext cx="41202" cy="3351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453E7B2D-D0B2-4C36-806D-DAFD0FD847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947530" y="5925762"/>
                <a:ext cx="129841" cy="1476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2BB3FA9-346B-42DB-AA31-4EEBA16FDCF2}"/>
                </a:ext>
              </a:extLst>
            </p:cNvPr>
            <p:cNvGrpSpPr/>
            <p:nvPr/>
          </p:nvGrpSpPr>
          <p:grpSpPr>
            <a:xfrm rot="16529613">
              <a:off x="6924145" y="5732269"/>
              <a:ext cx="316347" cy="634001"/>
              <a:chOff x="6947530" y="5811806"/>
              <a:chExt cx="316347" cy="634001"/>
            </a:xfrm>
          </p:grpSpPr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52486767-E6D9-4E27-A9B3-18E4CE540563}"/>
                  </a:ext>
                </a:extLst>
              </p:cNvPr>
              <p:cNvCxnSpPr/>
              <p:nvPr/>
            </p:nvCxnSpPr>
            <p:spPr>
              <a:xfrm flipV="1">
                <a:off x="7078020" y="5811806"/>
                <a:ext cx="185857" cy="2490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6D027893-1EF8-46B9-9F84-8DBBCAD06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42923" y="6086986"/>
                <a:ext cx="220954" cy="2627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F77901BA-46F5-4D8C-9ACF-9BB8737014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53902" y="6080121"/>
                <a:ext cx="61964" cy="2132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0BD9107C-C682-4205-A1F8-6440DB4D34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5100" y="6110621"/>
                <a:ext cx="41202" cy="3351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E1DC8BB7-7A47-4E66-90E1-CA8D53BB96B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947530" y="5925762"/>
                <a:ext cx="129841" cy="1476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0668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7" grpId="0" animBg="1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2AEDF-57B1-46A0-9A62-E47FF88A4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8357-B5C7-409A-A525-2805BE83FC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3"/>
          <a:stretch/>
        </p:blipFill>
        <p:spPr>
          <a:xfrm>
            <a:off x="1742636" y="1956203"/>
            <a:ext cx="5902182" cy="39377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5E394A-C3DA-4997-B074-3C32F118C700}"/>
              </a:ext>
            </a:extLst>
          </p:cNvPr>
          <p:cNvSpPr txBox="1"/>
          <p:nvPr/>
        </p:nvSpPr>
        <p:spPr>
          <a:xfrm>
            <a:off x="37373" y="136524"/>
            <a:ext cx="914399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No real evidence for 3 quark cloud configuration!</a:t>
            </a:r>
          </a:p>
          <a:p>
            <a:pPr algn="ctr"/>
            <a:endParaRPr lang="en-US" sz="2400" dirty="0"/>
          </a:p>
          <a:p>
            <a:pPr algn="ctr"/>
            <a:r>
              <a:rPr lang="en-US" sz="2800" dirty="0"/>
              <a:t>Anything with an impact parameter dependence </a:t>
            </a:r>
          </a:p>
          <a:p>
            <a:pPr algn="ctr"/>
            <a:r>
              <a:rPr lang="en-US" sz="2400" dirty="0"/>
              <a:t>(3,4,5 substructures; Glauber-</a:t>
            </a:r>
            <a:r>
              <a:rPr lang="en-US" sz="2400" dirty="0" err="1"/>
              <a:t>Gribov</a:t>
            </a:r>
            <a:r>
              <a:rPr lang="en-US" sz="2400" dirty="0"/>
              <a:t>; MPI; etc.)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F6BD886-605F-4123-93FF-678D150EB79D}"/>
              </a:ext>
            </a:extLst>
          </p:cNvPr>
          <p:cNvGrpSpPr/>
          <p:nvPr/>
        </p:nvGrpSpPr>
        <p:grpSpPr>
          <a:xfrm>
            <a:off x="6071178" y="6032691"/>
            <a:ext cx="1415472" cy="720059"/>
            <a:chOff x="1029905" y="5545876"/>
            <a:chExt cx="2212206" cy="115825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31CBF5B-73A5-4ACE-9105-560E5529ED3D}"/>
                </a:ext>
              </a:extLst>
            </p:cNvPr>
            <p:cNvGrpSpPr/>
            <p:nvPr/>
          </p:nvGrpSpPr>
          <p:grpSpPr>
            <a:xfrm>
              <a:off x="1029905" y="5545876"/>
              <a:ext cx="625642" cy="630455"/>
              <a:chOff x="-1501541" y="4011324"/>
              <a:chExt cx="625642" cy="630455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AFB54E2A-6D1F-4D63-BAE9-8050930B30A9}"/>
                  </a:ext>
                </a:extLst>
              </p:cNvPr>
              <p:cNvSpPr/>
              <p:nvPr/>
            </p:nvSpPr>
            <p:spPr>
              <a:xfrm>
                <a:off x="-1501541" y="4011324"/>
                <a:ext cx="625642" cy="630455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DBE8B4F9-DB1A-40D5-B23E-6D8C4E42ECA8}"/>
                  </a:ext>
                </a:extLst>
              </p:cNvPr>
              <p:cNvSpPr/>
              <p:nvPr/>
            </p:nvSpPr>
            <p:spPr>
              <a:xfrm>
                <a:off x="-1414913" y="4378968"/>
                <a:ext cx="173254" cy="15400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08F97A7-2111-4C0E-81CC-5C00DC8E7373}"/>
                  </a:ext>
                </a:extLst>
              </p:cNvPr>
              <p:cNvSpPr/>
              <p:nvPr/>
            </p:nvSpPr>
            <p:spPr>
              <a:xfrm>
                <a:off x="-1108509" y="4326551"/>
                <a:ext cx="173254" cy="154004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A49B3D7C-C0D7-470D-B20B-4747DA113E27}"/>
                  </a:ext>
                </a:extLst>
              </p:cNvPr>
              <p:cNvSpPr/>
              <p:nvPr/>
            </p:nvSpPr>
            <p:spPr>
              <a:xfrm>
                <a:off x="-1281763" y="4088325"/>
                <a:ext cx="173254" cy="154004"/>
              </a:xfrm>
              <a:prstGeom prst="ellipse">
                <a:avLst/>
              </a:prstGeom>
              <a:solidFill>
                <a:srgbClr val="00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211EB1A-095A-490D-9100-8F4A7BB4F4D2}"/>
                </a:ext>
              </a:extLst>
            </p:cNvPr>
            <p:cNvCxnSpPr>
              <a:cxnSpLocks/>
            </p:cNvCxnSpPr>
            <p:nvPr/>
          </p:nvCxnSpPr>
          <p:spPr>
            <a:xfrm>
              <a:off x="1522900" y="6105433"/>
              <a:ext cx="541719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DE1A3BE-B929-4FE6-9BA0-028564CB4B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94565" y="6105433"/>
              <a:ext cx="61411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4D4A4BA-ED09-4208-A2B8-D4F22F2C392C}"/>
                </a:ext>
              </a:extLst>
            </p:cNvPr>
            <p:cNvGrpSpPr/>
            <p:nvPr/>
          </p:nvGrpSpPr>
          <p:grpSpPr>
            <a:xfrm>
              <a:off x="2616469" y="6073680"/>
              <a:ext cx="625642" cy="630455"/>
              <a:chOff x="-1501541" y="4011324"/>
              <a:chExt cx="625642" cy="630455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C6B6222A-945D-46AC-8872-71DB1A504320}"/>
                  </a:ext>
                </a:extLst>
              </p:cNvPr>
              <p:cNvSpPr/>
              <p:nvPr/>
            </p:nvSpPr>
            <p:spPr>
              <a:xfrm>
                <a:off x="-1501541" y="4011324"/>
                <a:ext cx="625642" cy="630455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D681BC9B-A165-46B7-B990-EC79F4AED2A1}"/>
                  </a:ext>
                </a:extLst>
              </p:cNvPr>
              <p:cNvSpPr/>
              <p:nvPr/>
            </p:nvSpPr>
            <p:spPr>
              <a:xfrm>
                <a:off x="-1414913" y="4378968"/>
                <a:ext cx="173254" cy="15400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9D54D3D1-F372-4900-A784-201BF8CB06C7}"/>
                  </a:ext>
                </a:extLst>
              </p:cNvPr>
              <p:cNvSpPr/>
              <p:nvPr/>
            </p:nvSpPr>
            <p:spPr>
              <a:xfrm>
                <a:off x="-1108509" y="4326551"/>
                <a:ext cx="173254" cy="154004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4A2A8AEB-6513-427C-8510-0A25558617D3}"/>
                  </a:ext>
                </a:extLst>
              </p:cNvPr>
              <p:cNvSpPr/>
              <p:nvPr/>
            </p:nvSpPr>
            <p:spPr>
              <a:xfrm>
                <a:off x="-1281763" y="4088325"/>
                <a:ext cx="173254" cy="154004"/>
              </a:xfrm>
              <a:prstGeom prst="ellipse">
                <a:avLst/>
              </a:prstGeom>
              <a:solidFill>
                <a:srgbClr val="00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A42DE25-C2AD-4293-A471-7057146BC941}"/>
                </a:ext>
              </a:extLst>
            </p:cNvPr>
            <p:cNvCxnSpPr/>
            <p:nvPr/>
          </p:nvCxnSpPr>
          <p:spPr>
            <a:xfrm flipV="1">
              <a:off x="2194565" y="5818436"/>
              <a:ext cx="185857" cy="2490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0191631-B1E9-45E2-93AB-14C95E1AE502}"/>
                </a:ext>
              </a:extLst>
            </p:cNvPr>
            <p:cNvCxnSpPr>
              <a:cxnSpLocks/>
            </p:cNvCxnSpPr>
            <p:nvPr/>
          </p:nvCxnSpPr>
          <p:spPr>
            <a:xfrm>
              <a:off x="2159468" y="6093616"/>
              <a:ext cx="220954" cy="2627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5071483-A8BE-4F8B-BD24-DFF6DD3840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70447" y="6086751"/>
              <a:ext cx="61964" cy="2132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9984FD9-31BA-4499-B758-99127D264C2C}"/>
                </a:ext>
              </a:extLst>
            </p:cNvPr>
            <p:cNvCxnSpPr>
              <a:cxnSpLocks/>
            </p:cNvCxnSpPr>
            <p:nvPr/>
          </p:nvCxnSpPr>
          <p:spPr>
            <a:xfrm>
              <a:off x="2181645" y="6117251"/>
              <a:ext cx="41202" cy="3351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2E605D7-CDF1-48FF-849B-5E82E64E0E7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64075" y="5932392"/>
              <a:ext cx="129841" cy="1476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656D664-6B5A-4E21-B4B4-D5A0F1AFD7EB}"/>
              </a:ext>
            </a:extLst>
          </p:cNvPr>
          <p:cNvGrpSpPr/>
          <p:nvPr/>
        </p:nvGrpSpPr>
        <p:grpSpPr>
          <a:xfrm>
            <a:off x="1737752" y="6252842"/>
            <a:ext cx="1661431" cy="365125"/>
            <a:chOff x="5671875" y="5758453"/>
            <a:chExt cx="2602646" cy="68735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E307236-AFEF-4756-A263-E2CDCAB48110}"/>
                </a:ext>
              </a:extLst>
            </p:cNvPr>
            <p:cNvGrpSpPr/>
            <p:nvPr/>
          </p:nvGrpSpPr>
          <p:grpSpPr>
            <a:xfrm>
              <a:off x="5671875" y="5758453"/>
              <a:ext cx="625642" cy="630455"/>
              <a:chOff x="-1501541" y="4011324"/>
              <a:chExt cx="625642" cy="630455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FB514584-5934-46DD-8883-29502106B072}"/>
                  </a:ext>
                </a:extLst>
              </p:cNvPr>
              <p:cNvSpPr/>
              <p:nvPr/>
            </p:nvSpPr>
            <p:spPr>
              <a:xfrm>
                <a:off x="-1501541" y="4011324"/>
                <a:ext cx="625642" cy="630455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89BAD0F-9CF1-4828-BA21-0ED384A895FC}"/>
                  </a:ext>
                </a:extLst>
              </p:cNvPr>
              <p:cNvSpPr/>
              <p:nvPr/>
            </p:nvSpPr>
            <p:spPr>
              <a:xfrm>
                <a:off x="-1414913" y="4378968"/>
                <a:ext cx="173254" cy="15400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422DC536-177C-48BD-8EF4-E6966F10A3EC}"/>
                  </a:ext>
                </a:extLst>
              </p:cNvPr>
              <p:cNvSpPr/>
              <p:nvPr/>
            </p:nvSpPr>
            <p:spPr>
              <a:xfrm>
                <a:off x="-1108509" y="4326551"/>
                <a:ext cx="173254" cy="154004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390ADC5E-CD1E-4B86-9C13-3A48E7F9D13F}"/>
                  </a:ext>
                </a:extLst>
              </p:cNvPr>
              <p:cNvSpPr/>
              <p:nvPr/>
            </p:nvSpPr>
            <p:spPr>
              <a:xfrm>
                <a:off x="-1281763" y="4088325"/>
                <a:ext cx="173254" cy="154004"/>
              </a:xfrm>
              <a:prstGeom prst="ellipse">
                <a:avLst/>
              </a:prstGeom>
              <a:solidFill>
                <a:srgbClr val="00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90D76E3-65BA-4239-96D9-96DA2B5E08E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61538" y="6078631"/>
              <a:ext cx="830980" cy="6275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7CCCB5A-3F26-4584-810A-7F498BD5103F}"/>
                </a:ext>
              </a:extLst>
            </p:cNvPr>
            <p:cNvCxnSpPr>
              <a:cxnSpLocks/>
            </p:cNvCxnSpPr>
            <p:nvPr/>
          </p:nvCxnSpPr>
          <p:spPr>
            <a:xfrm>
              <a:off x="6286099" y="6073680"/>
              <a:ext cx="698433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50C7040-D19A-412E-8DBD-496C48FDC95D}"/>
                </a:ext>
              </a:extLst>
            </p:cNvPr>
            <p:cNvGrpSpPr/>
            <p:nvPr/>
          </p:nvGrpSpPr>
          <p:grpSpPr>
            <a:xfrm>
              <a:off x="7648879" y="5778389"/>
              <a:ext cx="625642" cy="630455"/>
              <a:chOff x="-1501541" y="4011324"/>
              <a:chExt cx="625642" cy="630455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38CA188A-1990-4254-998D-B44D18AB74B8}"/>
                  </a:ext>
                </a:extLst>
              </p:cNvPr>
              <p:cNvSpPr/>
              <p:nvPr/>
            </p:nvSpPr>
            <p:spPr>
              <a:xfrm>
                <a:off x="-1501541" y="4011324"/>
                <a:ext cx="625642" cy="630455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DFBDF595-02B0-4EA6-81FC-167F14CE142C}"/>
                  </a:ext>
                </a:extLst>
              </p:cNvPr>
              <p:cNvSpPr/>
              <p:nvPr/>
            </p:nvSpPr>
            <p:spPr>
              <a:xfrm>
                <a:off x="-1414913" y="4378968"/>
                <a:ext cx="173254" cy="15400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82D84689-2440-4A4C-AACD-25B3CC0D4B99}"/>
                  </a:ext>
                </a:extLst>
              </p:cNvPr>
              <p:cNvSpPr/>
              <p:nvPr/>
            </p:nvSpPr>
            <p:spPr>
              <a:xfrm>
                <a:off x="-1108509" y="4326551"/>
                <a:ext cx="173254" cy="154004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85BF5EAC-6650-4C94-89F4-70FD76A03680}"/>
                  </a:ext>
                </a:extLst>
              </p:cNvPr>
              <p:cNvSpPr/>
              <p:nvPr/>
            </p:nvSpPr>
            <p:spPr>
              <a:xfrm>
                <a:off x="-1281763" y="4088325"/>
                <a:ext cx="173254" cy="154004"/>
              </a:xfrm>
              <a:prstGeom prst="ellipse">
                <a:avLst/>
              </a:prstGeom>
              <a:solidFill>
                <a:srgbClr val="00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DC16FE8-A12C-4A67-A516-59602ABD21B6}"/>
                </a:ext>
              </a:extLst>
            </p:cNvPr>
            <p:cNvGrpSpPr/>
            <p:nvPr/>
          </p:nvGrpSpPr>
          <p:grpSpPr>
            <a:xfrm>
              <a:off x="6947530" y="5811806"/>
              <a:ext cx="316347" cy="634001"/>
              <a:chOff x="6947530" y="5811806"/>
              <a:chExt cx="316347" cy="634001"/>
            </a:xfrm>
          </p:grpSpPr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32522801-1E86-46C7-A701-6BC502D6998E}"/>
                  </a:ext>
                </a:extLst>
              </p:cNvPr>
              <p:cNvCxnSpPr/>
              <p:nvPr/>
            </p:nvCxnSpPr>
            <p:spPr>
              <a:xfrm flipV="1">
                <a:off x="7078020" y="5811806"/>
                <a:ext cx="185857" cy="2490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7029F0A1-5FDF-45C1-9209-2188DDDA5F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42923" y="6086986"/>
                <a:ext cx="220954" cy="2627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82CBCF46-D181-4EBA-9504-04E533D64F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53902" y="6080121"/>
                <a:ext cx="61964" cy="2132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B03CB14D-BCB4-486D-8E60-8B4EDFF9F0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5100" y="6110621"/>
                <a:ext cx="41202" cy="3351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9703412F-6805-49E4-B7AD-2B1758B1DB0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947530" y="5925762"/>
                <a:ext cx="129841" cy="1476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4ED5BA7-AB87-4414-92EA-778EA42F9D79}"/>
                </a:ext>
              </a:extLst>
            </p:cNvPr>
            <p:cNvGrpSpPr/>
            <p:nvPr/>
          </p:nvGrpSpPr>
          <p:grpSpPr>
            <a:xfrm rot="18614443">
              <a:off x="6940366" y="5776615"/>
              <a:ext cx="316347" cy="634001"/>
              <a:chOff x="6947530" y="5811806"/>
              <a:chExt cx="316347" cy="634001"/>
            </a:xfrm>
          </p:grpSpPr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12FE5DE3-4904-484E-A6C8-90329429A0B3}"/>
                  </a:ext>
                </a:extLst>
              </p:cNvPr>
              <p:cNvCxnSpPr/>
              <p:nvPr/>
            </p:nvCxnSpPr>
            <p:spPr>
              <a:xfrm flipV="1">
                <a:off x="7078020" y="5811806"/>
                <a:ext cx="185857" cy="2490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7D2BA2A8-B463-44B5-AA95-69C5F47F78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42923" y="6086986"/>
                <a:ext cx="220954" cy="2627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007D8C0E-C79F-485B-AB5B-E2D8E438A97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53902" y="6080121"/>
                <a:ext cx="61964" cy="2132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A5C915ED-98BE-4E91-BF71-1ADC28F57A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5100" y="6110621"/>
                <a:ext cx="41202" cy="3351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BC7CCB7A-D3D9-4F7D-848C-97C1941CC8B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947530" y="5925762"/>
                <a:ext cx="129841" cy="1476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93A5E7E-A0D7-4DCA-9F22-58E3BAAD634C}"/>
                </a:ext>
              </a:extLst>
            </p:cNvPr>
            <p:cNvGrpSpPr/>
            <p:nvPr/>
          </p:nvGrpSpPr>
          <p:grpSpPr>
            <a:xfrm rot="16529613">
              <a:off x="6924145" y="5732269"/>
              <a:ext cx="316347" cy="634001"/>
              <a:chOff x="6947530" y="5811806"/>
              <a:chExt cx="316347" cy="634001"/>
            </a:xfrm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0B196198-2450-43A2-A57D-5253670D7F30}"/>
                  </a:ext>
                </a:extLst>
              </p:cNvPr>
              <p:cNvCxnSpPr/>
              <p:nvPr/>
            </p:nvCxnSpPr>
            <p:spPr>
              <a:xfrm flipV="1">
                <a:off x="7078020" y="5811806"/>
                <a:ext cx="185857" cy="2490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1BE46F4A-8751-4351-AA86-B03D5DDF65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42923" y="6086986"/>
                <a:ext cx="220954" cy="2627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9788DE7C-B3AF-4A60-BB5D-7FEC673C9A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53902" y="6080121"/>
                <a:ext cx="61964" cy="2132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9A61E718-F00B-4BF2-BE2A-3262077AEA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5100" y="6110621"/>
                <a:ext cx="41202" cy="3351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98C23D4F-087F-43C1-98C6-B647D438FD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947530" y="5925762"/>
                <a:ext cx="129841" cy="1476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83702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498D26A-8A12-4201-AC95-33700CEBA582}"/>
              </a:ext>
            </a:extLst>
          </p:cNvPr>
          <p:cNvSpPr txBox="1"/>
          <p:nvPr/>
        </p:nvSpPr>
        <p:spPr>
          <a:xfrm>
            <a:off x="255069" y="151179"/>
            <a:ext cx="863386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Simple geometry provides compact explanation</a:t>
            </a:r>
          </a:p>
          <a:p>
            <a:pPr marL="514350" indent="-514350">
              <a:buAutoNum type="arabicPeriod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 2019 we should not see any more two-component model results for particle production</a:t>
            </a:r>
          </a:p>
          <a:p>
            <a:pPr marL="514350" indent="-514350">
              <a:buAutoNum type="arabicPeriod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Saturation may still play a role, but no strong evidence</a:t>
            </a:r>
          </a:p>
          <a:p>
            <a:pPr marL="514350" indent="-514350">
              <a:buAutoNum type="arabicPeriod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7C80"/>
                </a:solidFill>
              </a:rPr>
              <a:t>Saturation calculations have gluon &lt;</a:t>
            </a:r>
            <a:r>
              <a:rPr lang="en-US" sz="2800" dirty="0" err="1">
                <a:solidFill>
                  <a:srgbClr val="FF7C80"/>
                </a:solidFill>
              </a:rPr>
              <a:t>p</a:t>
            </a:r>
            <a:r>
              <a:rPr lang="en-US" sz="2800" baseline="-25000" dirty="0" err="1">
                <a:solidFill>
                  <a:srgbClr val="FF7C80"/>
                </a:solidFill>
              </a:rPr>
              <a:t>T</a:t>
            </a:r>
            <a:r>
              <a:rPr lang="en-US" sz="2800" dirty="0">
                <a:solidFill>
                  <a:srgbClr val="FF7C80"/>
                </a:solidFill>
              </a:rPr>
              <a:t>&gt; ~ 1 – 1.4 GeV/c</a:t>
            </a:r>
          </a:p>
          <a:p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62B386-566B-4652-8B33-F0C100231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623" y="3754122"/>
            <a:ext cx="4595060" cy="31038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E93BA1-E881-4B6F-A905-633F6E894D7C}"/>
              </a:ext>
            </a:extLst>
          </p:cNvPr>
          <p:cNvSpPr txBox="1"/>
          <p:nvPr/>
        </p:nvSpPr>
        <p:spPr>
          <a:xfrm>
            <a:off x="255069" y="3867149"/>
            <a:ext cx="39944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7C80"/>
                </a:solidFill>
              </a:rPr>
              <a:t>Thus caution about comparing gluon v</a:t>
            </a:r>
            <a:r>
              <a:rPr lang="en-US" sz="2800" baseline="-25000" dirty="0">
                <a:solidFill>
                  <a:srgbClr val="FF7C80"/>
                </a:solidFill>
              </a:rPr>
              <a:t>2</a:t>
            </a:r>
            <a:r>
              <a:rPr lang="en-US" sz="2800" dirty="0">
                <a:solidFill>
                  <a:srgbClr val="FF7C80"/>
                </a:solidFill>
              </a:rPr>
              <a:t> with hadron v</a:t>
            </a:r>
            <a:r>
              <a:rPr lang="en-US" sz="2800" baseline="-25000" dirty="0">
                <a:solidFill>
                  <a:srgbClr val="FF7C80"/>
                </a:solidFill>
              </a:rPr>
              <a:t>2</a:t>
            </a:r>
            <a:endParaRPr lang="en-US" sz="4000" baseline="-25000" dirty="0">
              <a:solidFill>
                <a:srgbClr val="FF7C80"/>
              </a:solidFill>
            </a:endParaRPr>
          </a:p>
          <a:p>
            <a:pPr algn="ctr"/>
            <a:endParaRPr lang="en-US" sz="4000" baseline="-25000" dirty="0">
              <a:solidFill>
                <a:srgbClr val="FF7C80"/>
              </a:solidFill>
            </a:endParaRPr>
          </a:p>
          <a:p>
            <a:pPr algn="ctr"/>
            <a:r>
              <a:rPr lang="en-US" sz="4000" baseline="-25000" dirty="0">
                <a:solidFill>
                  <a:srgbClr val="FF7C80"/>
                </a:solidFill>
              </a:rPr>
              <a:t>That really means </a:t>
            </a:r>
          </a:p>
          <a:p>
            <a:pPr algn="ctr"/>
            <a:r>
              <a:rPr lang="en-US" sz="4000" baseline="-25000" dirty="0">
                <a:solidFill>
                  <a:srgbClr val="FF7C80"/>
                </a:solidFill>
              </a:rPr>
              <a:t>just don’t do it.</a:t>
            </a:r>
          </a:p>
          <a:p>
            <a:pPr marL="514350" indent="-514350" algn="ctr">
              <a:buAutoNum type="arabicPeriod"/>
            </a:pPr>
            <a:endParaRPr lang="en-US" sz="2800" dirty="0">
              <a:solidFill>
                <a:srgbClr val="FF7C80"/>
              </a:solidFill>
            </a:endParaRPr>
          </a:p>
          <a:p>
            <a:pPr algn="ctr"/>
            <a:endParaRPr lang="en-US" sz="2800" dirty="0">
              <a:solidFill>
                <a:srgbClr val="FF7C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43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39229-A293-47C6-A4FF-C9B632BB2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5423C7-D532-49A6-9E3D-FE2EF9DE0D28}"/>
              </a:ext>
            </a:extLst>
          </p:cNvPr>
          <p:cNvSpPr txBox="1"/>
          <p:nvPr/>
        </p:nvSpPr>
        <p:spPr>
          <a:xfrm>
            <a:off x="1708484" y="2584383"/>
            <a:ext cx="59016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Jump forward 10 years …</a:t>
            </a:r>
          </a:p>
        </p:txBody>
      </p:sp>
    </p:spTree>
    <p:extLst>
      <p:ext uri="{BB962C8B-B14F-4D97-AF65-F5344CB8AC3E}">
        <p14:creationId xmlns:p14="http://schemas.microsoft.com/office/powerpoint/2010/main" val="417444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DE82F6-374C-4749-A7A1-884222CCC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F75671-2492-419C-9545-6DD01624D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886" y="1080877"/>
            <a:ext cx="6825606" cy="35871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1FD5BA-54CA-463F-A9E5-362E3863F262}"/>
              </a:ext>
            </a:extLst>
          </p:cNvPr>
          <p:cNvSpPr txBox="1"/>
          <p:nvPr/>
        </p:nvSpPr>
        <p:spPr>
          <a:xfrm>
            <a:off x="662339" y="4793666"/>
            <a:ext cx="80370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How often is this shown as an indication of </a:t>
            </a:r>
          </a:p>
          <a:p>
            <a:pPr algn="ctr"/>
            <a:r>
              <a:rPr lang="en-US" sz="2800" dirty="0"/>
              <a:t>sub-nucleonic quantum fluctuations?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38B798-12FE-4090-81A5-C63328B79F4D}"/>
              </a:ext>
            </a:extLst>
          </p:cNvPr>
          <p:cNvSpPr txBox="1"/>
          <p:nvPr/>
        </p:nvSpPr>
        <p:spPr>
          <a:xfrm>
            <a:off x="1284972" y="1169469"/>
            <a:ext cx="1689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IP-</a:t>
            </a:r>
            <a:r>
              <a:rPr lang="en-US" sz="2800" b="1" dirty="0" err="1">
                <a:solidFill>
                  <a:schemeClr val="bg1"/>
                </a:solidFill>
              </a:rPr>
              <a:t>Glasma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90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8003DC-8CEE-423A-B33A-FCB7762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7B92C-F870-4A41-8B65-79C9C3836057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3B5C01-87BC-487B-BE17-9B04094044A9}"/>
              </a:ext>
            </a:extLst>
          </p:cNvPr>
          <p:cNvSpPr txBox="1"/>
          <p:nvPr/>
        </p:nvSpPr>
        <p:spPr>
          <a:xfrm>
            <a:off x="3536299" y="168442"/>
            <a:ext cx="2071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IP-</a:t>
            </a:r>
            <a:r>
              <a:rPr lang="en-US" sz="3600" u="sng" dirty="0" err="1"/>
              <a:t>Glasma</a:t>
            </a:r>
            <a:endParaRPr lang="en-US" sz="3600" u="sng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EE6662-0BB6-44AE-BE54-6DE9009B56C4}"/>
              </a:ext>
            </a:extLst>
          </p:cNvPr>
          <p:cNvSpPr txBox="1"/>
          <p:nvPr/>
        </p:nvSpPr>
        <p:spPr>
          <a:xfrm>
            <a:off x="182878" y="1055404"/>
            <a:ext cx="890337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1.   MC </a:t>
            </a:r>
            <a:r>
              <a:rPr lang="en-US" sz="2400" dirty="0" err="1"/>
              <a:t>Glauber</a:t>
            </a:r>
            <a:r>
              <a:rPr lang="en-US" sz="2400" dirty="0"/>
              <a:t> to obtain nucleon </a:t>
            </a:r>
            <a:r>
              <a:rPr lang="en-US" sz="2400" dirty="0" err="1"/>
              <a:t>x,y</a:t>
            </a:r>
            <a:r>
              <a:rPr lang="en-US" sz="2400" dirty="0"/>
              <a:t> positions in each event</a:t>
            </a:r>
          </a:p>
          <a:p>
            <a:pPr marL="342900" indent="-342900">
              <a:buAutoNum type="arabicPeriod"/>
            </a:pPr>
            <a:endParaRPr lang="en-US" sz="2400" dirty="0"/>
          </a:p>
          <a:p>
            <a:pPr marL="457200" indent="-457200">
              <a:buAutoNum type="arabicPeriod" startAt="2"/>
            </a:pPr>
            <a:r>
              <a:rPr lang="en-US" sz="2400" dirty="0"/>
              <a:t>Use IP-Sat (impact parameter saturation model) to calculate the Q</a:t>
            </a:r>
            <a:r>
              <a:rPr lang="en-US" sz="2400" baseline="-25000" dirty="0"/>
              <a:t>s</a:t>
            </a:r>
            <a:r>
              <a:rPr lang="en-US" sz="2400" baseline="30000" dirty="0"/>
              <a:t>2</a:t>
            </a:r>
            <a:r>
              <a:rPr lang="en-US" sz="2400" dirty="0"/>
              <a:t> distribution on an </a:t>
            </a:r>
            <a:r>
              <a:rPr lang="en-US" sz="2400" dirty="0" err="1"/>
              <a:t>x,y</a:t>
            </a:r>
            <a:r>
              <a:rPr lang="en-US" sz="2400" dirty="0"/>
              <a:t> lattice</a:t>
            </a:r>
          </a:p>
          <a:p>
            <a:pPr marL="457200" indent="-457200">
              <a:buAutoNum type="arabicPeriod" startAt="2"/>
            </a:pPr>
            <a:endParaRPr lang="en-US" sz="2400" dirty="0"/>
          </a:p>
          <a:p>
            <a:pPr marL="457200" indent="-457200">
              <a:buAutoNum type="arabicPeriod" startAt="2"/>
            </a:pPr>
            <a:endParaRPr lang="en-US" sz="2400" dirty="0"/>
          </a:p>
          <a:p>
            <a:pPr marL="457200" indent="-457200">
              <a:buAutoNum type="arabicPeriod" startAt="2"/>
            </a:pPr>
            <a:endParaRPr lang="en-US" sz="2400" dirty="0"/>
          </a:p>
          <a:p>
            <a:pPr marL="457200" indent="-457200">
              <a:buAutoNum type="arabicPeriod" startAt="2"/>
            </a:pPr>
            <a:endParaRPr lang="en-US" sz="2400" dirty="0"/>
          </a:p>
          <a:p>
            <a:r>
              <a:rPr lang="en-US" sz="2400" dirty="0"/>
              <a:t>	Just a uniform Gaussian with </a:t>
            </a:r>
            <a:r>
              <a:rPr lang="en-US" sz="2400" dirty="0">
                <a:latin typeface="Symbol" panose="05050102010706020507" pitchFamily="18" charset="2"/>
              </a:rPr>
              <a:t>s</a:t>
            </a:r>
            <a:r>
              <a:rPr lang="en-US" sz="2400" dirty="0"/>
              <a:t> = 0.32 </a:t>
            </a:r>
            <a:r>
              <a:rPr lang="en-US" sz="2400" dirty="0" err="1"/>
              <a:t>fm</a:t>
            </a:r>
            <a:r>
              <a:rPr lang="en-US" sz="2400" dirty="0"/>
              <a:t> at RHIC and slightly   </a:t>
            </a:r>
          </a:p>
          <a:p>
            <a:r>
              <a:rPr lang="en-US" sz="2400" dirty="0"/>
              <a:t>       narrower (0.29) at the LHC</a:t>
            </a:r>
          </a:p>
          <a:p>
            <a:endParaRPr lang="en-US" sz="2400" dirty="0"/>
          </a:p>
          <a:p>
            <a:r>
              <a:rPr lang="en-US" sz="2400" dirty="0"/>
              <a:t>3.    Simple </a:t>
            </a:r>
            <a:r>
              <a:rPr lang="en-US" sz="2400" u="sng" dirty="0"/>
              <a:t>linear</a:t>
            </a:r>
            <a:r>
              <a:rPr lang="en-US" sz="2400" dirty="0"/>
              <a:t> sum Q</a:t>
            </a:r>
            <a:r>
              <a:rPr lang="en-US" sz="2400" baseline="-25000" dirty="0"/>
              <a:t>s</a:t>
            </a:r>
            <a:r>
              <a:rPr lang="en-US" sz="2400" baseline="30000" dirty="0"/>
              <a:t>2</a:t>
            </a:r>
            <a:r>
              <a:rPr lang="en-US" sz="2400" dirty="0"/>
              <a:t> (projectile) and Q</a:t>
            </a:r>
            <a:r>
              <a:rPr lang="en-US" sz="2400" baseline="-25000" dirty="0"/>
              <a:t>s</a:t>
            </a:r>
            <a:r>
              <a:rPr lang="en-US" sz="2400" baseline="30000" dirty="0"/>
              <a:t>2</a:t>
            </a:r>
            <a:r>
              <a:rPr lang="en-US" sz="2400" dirty="0"/>
              <a:t> (target)</a:t>
            </a:r>
          </a:p>
          <a:p>
            <a:endParaRPr lang="en-US" sz="2400" dirty="0"/>
          </a:p>
          <a:p>
            <a:r>
              <a:rPr lang="en-US" sz="2400" dirty="0"/>
              <a:t>4.    Then calculate the resulting energy density in the interaction</a:t>
            </a:r>
            <a:endParaRPr lang="en-US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27460B-2450-484A-B01E-6FB9EE626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416" y="2939627"/>
            <a:ext cx="4698319" cy="78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890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11427</TotalTime>
  <Words>1594</Words>
  <Application>Microsoft Office PowerPoint</Application>
  <PresentationFormat>On-screen Show (4:3)</PresentationFormat>
  <Paragraphs>270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Bias to closer deuteron configurations</vt:lpstr>
      <vt:lpstr>Momentum Space Calculation (FFT)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L Nagle</dc:creator>
  <cp:lastModifiedBy>James L Nagle</cp:lastModifiedBy>
  <cp:revision>309</cp:revision>
  <dcterms:created xsi:type="dcterms:W3CDTF">2018-07-04T13:10:55Z</dcterms:created>
  <dcterms:modified xsi:type="dcterms:W3CDTF">2019-01-08T18:14:20Z</dcterms:modified>
</cp:coreProperties>
</file>