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33"/>
  </p:notesMasterIdLst>
  <p:sldIdLst>
    <p:sldId id="256" r:id="rId2"/>
    <p:sldId id="258" r:id="rId3"/>
    <p:sldId id="257" r:id="rId4"/>
    <p:sldId id="274" r:id="rId5"/>
    <p:sldId id="262" r:id="rId6"/>
    <p:sldId id="263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6" r:id="rId15"/>
    <p:sldId id="281" r:id="rId16"/>
    <p:sldId id="284" r:id="rId17"/>
    <p:sldId id="271" r:id="rId18"/>
    <p:sldId id="272" r:id="rId19"/>
    <p:sldId id="278" r:id="rId20"/>
    <p:sldId id="275" r:id="rId21"/>
    <p:sldId id="273" r:id="rId22"/>
    <p:sldId id="279" r:id="rId23"/>
    <p:sldId id="285" r:id="rId24"/>
    <p:sldId id="286" r:id="rId25"/>
    <p:sldId id="282" r:id="rId26"/>
    <p:sldId id="283" r:id="rId27"/>
    <p:sldId id="264" r:id="rId28"/>
    <p:sldId id="260" r:id="rId29"/>
    <p:sldId id="287" r:id="rId30"/>
    <p:sldId id="288" r:id="rId31"/>
    <p:sldId id="289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, contents" id="{C5E32D6C-BE0F-4669-8A3E-469D6FBEF4D4}">
          <p14:sldIdLst>
            <p14:sldId id="256"/>
          </p14:sldIdLst>
        </p14:section>
        <p14:section name="Intro" id="{FC15EBEA-A70A-48C3-AC0F-B8BBEB8F8714}">
          <p14:sldIdLst>
            <p14:sldId id="258"/>
            <p14:sldId id="257"/>
            <p14:sldId id="274"/>
          </p14:sldIdLst>
        </p14:section>
        <p14:section name="Advanced energy density estimate" id="{94AA4EC2-DF50-4954-B3AC-1EBD78383556}">
          <p14:sldIdLst>
            <p14:sldId id="262"/>
            <p14:sldId id="263"/>
            <p14:sldId id="261"/>
            <p14:sldId id="265"/>
            <p14:sldId id="266"/>
          </p14:sldIdLst>
        </p14:section>
        <p14:section name="New exact solution" id="{634064E6-B20A-49F8-8C3D-837E7735B3FC}">
          <p14:sldIdLst>
            <p14:sldId id="267"/>
            <p14:sldId id="268"/>
            <p14:sldId id="269"/>
            <p14:sldId id="270"/>
            <p14:sldId id="276"/>
            <p14:sldId id="281"/>
            <p14:sldId id="284"/>
          </p14:sldIdLst>
        </p14:section>
        <p14:section name="New viscous solutions" id="{A8F36CF6-EAE1-4BE8-8FAB-B200E85EB92D}">
          <p14:sldIdLst>
            <p14:sldId id="271"/>
          </p14:sldIdLst>
        </p14:section>
        <p14:section name="New perturbative solution" id="{629A45B8-D340-481F-AF79-4DD08F670232}">
          <p14:sldIdLst>
            <p14:sldId id="272"/>
            <p14:sldId id="278"/>
            <p14:sldId id="275"/>
            <p14:sldId id="273"/>
            <p14:sldId id="279"/>
          </p14:sldIdLst>
        </p14:section>
        <p14:section name="Vorticity in exact hydro" id="{030D1A53-B213-4745-99D0-6EF6C50A8427}">
          <p14:sldIdLst>
            <p14:sldId id="285"/>
            <p14:sldId id="286"/>
          </p14:sldIdLst>
        </p14:section>
        <p14:section name="Summary" id="{1CDCE530-A378-444F-93C7-C034C675892D}">
          <p14:sldIdLst>
            <p14:sldId id="282"/>
            <p14:sldId id="283"/>
          </p14:sldIdLst>
        </p14:section>
        <p14:section name="Backup" id="{004BC476-51D3-4662-A7E9-7791D02B3918}">
          <p14:sldIdLst>
            <p14:sldId id="264"/>
            <p14:sldId id="260"/>
            <p14:sldId id="287"/>
            <p14:sldId id="288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E42"/>
    <a:srgbClr val="E0DCD7"/>
    <a:srgbClr val="E0DDD8"/>
    <a:srgbClr val="DE478E"/>
    <a:srgbClr val="990000"/>
    <a:srgbClr val="FF0000"/>
    <a:srgbClr val="0000FF"/>
    <a:srgbClr val="10101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3C9D-902E-40D7-AD23-CC20841CBA8F}" type="datetimeFigureOut">
              <a:rPr lang="hu-HU" smtClean="0"/>
              <a:t>2019. 01. 09.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D19B-B35A-4FAF-936E-9F47122B64B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889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071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January 9,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53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317" y="804520"/>
            <a:ext cx="9969538" cy="524616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317" y="1410058"/>
            <a:ext cx="9969538" cy="4643424"/>
          </a:xfrm>
        </p:spPr>
        <p:txBody>
          <a:bodyPr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8314" y="210726"/>
            <a:ext cx="3696540" cy="309201"/>
          </a:xfrm>
        </p:spPr>
        <p:txBody>
          <a:bodyPr/>
          <a:lstStyle/>
          <a:p>
            <a:r>
              <a:rPr lang="en-US" noProof="0"/>
              <a:t>January 9,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5317" y="218209"/>
            <a:ext cx="6165340" cy="309201"/>
          </a:xfrm>
        </p:spPr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9525" y="825558"/>
            <a:ext cx="811019" cy="503578"/>
          </a:xfrm>
        </p:spPr>
        <p:txBody>
          <a:bodyPr/>
          <a:lstStyle/>
          <a:p>
            <a:fld id="{8EBAB383-6C5D-40A2-91D4-B65D4716B15C}" type="slidenum">
              <a:rPr lang="en-US" smtClean="0"/>
              <a:pPr/>
              <a:t>‹#›</a:t>
            </a:fld>
            <a:r>
              <a:rPr lang="en-US" sz="1000" dirty="0"/>
              <a:t>/2</a:t>
            </a:r>
            <a:r>
              <a:rPr lang="hu-HU" sz="1000" dirty="0"/>
              <a:t>5</a:t>
            </a:r>
            <a:endParaRPr lang="en-US" noProof="0" dirty="0"/>
          </a:p>
        </p:txBody>
      </p:sp>
      <p:cxnSp>
        <p:nvCxnSpPr>
          <p:cNvPr id="33" name="Straight Connector 32"/>
          <p:cNvCxnSpPr>
            <a:cxnSpLocks/>
          </p:cNvCxnSpPr>
          <p:nvPr/>
        </p:nvCxnSpPr>
        <p:spPr>
          <a:xfrm>
            <a:off x="1085317" y="1330332"/>
            <a:ext cx="997394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>
            <a:extLst>
              <a:ext uri="{FF2B5EF4-FFF2-40B4-BE49-F238E27FC236}">
                <a16:creationId xmlns:a16="http://schemas.microsoft.com/office/drawing/2014/main" id="{2478CC20-C9C6-41C6-87A8-D2D52EF9AF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20" y="-4"/>
            <a:ext cx="744821" cy="744821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1808B3F4-3D41-4CC9-BB67-04B8B9E2D7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6" t="1856" r="29423" b="36580"/>
          <a:stretch/>
        </p:blipFill>
        <p:spPr>
          <a:xfrm>
            <a:off x="11144774" y="-4"/>
            <a:ext cx="1047226" cy="74348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18769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960061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8" y="3806195"/>
            <a:ext cx="9600613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January 9,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454239" y="3804985"/>
            <a:ext cx="960061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1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January 9,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M. Csanád (Eötvös U) @ WWND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1">
            <a:extLst>
              <a:ext uri="{FF2B5EF4-FFF2-40B4-BE49-F238E27FC236}">
                <a16:creationId xmlns:a16="http://schemas.microsoft.com/office/drawing/2014/main" id="{DD3F265C-6CD2-4211-8BA2-ECAED70EE7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6"/>
            <a:ext cx="12192001" cy="77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37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48.png"/><Relationship Id="rId5" Type="http://schemas.microsoft.com/office/2007/relationships/media" Target="../media/media3.mp4"/><Relationship Id="rId10" Type="http://schemas.openxmlformats.org/officeDocument/2006/relationships/image" Target="../media/image47.png"/><Relationship Id="rId4" Type="http://schemas.openxmlformats.org/officeDocument/2006/relationships/video" Target="../media/media2.mp4"/><Relationship Id="rId9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://zimanyischool.kfki.hu/19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0332DEC3-067B-497B-9A6A-F30DFF87EC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0" t="10692" r="54707" b="26115"/>
          <a:stretch/>
        </p:blipFill>
        <p:spPr>
          <a:xfrm>
            <a:off x="1" y="0"/>
            <a:ext cx="2417778" cy="6021081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Results from exact solutions of relativistic hydrodynamics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Máté</a:t>
            </a:r>
            <a:r>
              <a:rPr lang="en-US" dirty="0"/>
              <a:t> </a:t>
            </a:r>
            <a:r>
              <a:rPr lang="en-US" dirty="0" err="1"/>
              <a:t>Csanád</a:t>
            </a:r>
            <a:r>
              <a:rPr lang="en-US" dirty="0"/>
              <a:t> (Eötvös U) @ </a:t>
            </a:r>
            <a:r>
              <a:rPr lang="en-US" dirty="0" err="1"/>
              <a:t>WWNd</a:t>
            </a:r>
            <a:r>
              <a:rPr lang="en-US" dirty="0"/>
              <a:t> 2019, Beaver Creek, Colorado</a:t>
            </a:r>
          </a:p>
          <a:p>
            <a:r>
              <a:rPr lang="en-US" dirty="0"/>
              <a:t>+T. </a:t>
            </a:r>
            <a:r>
              <a:rPr lang="en-US" dirty="0" err="1"/>
              <a:t>Csörgő</a:t>
            </a:r>
            <a:r>
              <a:rPr lang="en-US" dirty="0"/>
              <a:t>, G. </a:t>
            </a:r>
            <a:r>
              <a:rPr lang="en-US" dirty="0" err="1"/>
              <a:t>Kasza</a:t>
            </a:r>
            <a:r>
              <a:rPr lang="en-US" dirty="0"/>
              <a:t>, Z. Jiang, B. </a:t>
            </a:r>
            <a:r>
              <a:rPr lang="en-US" dirty="0" err="1"/>
              <a:t>Boldizsár</a:t>
            </a:r>
            <a:r>
              <a:rPr lang="en-US" dirty="0"/>
              <a:t>, B. </a:t>
            </a:r>
            <a:r>
              <a:rPr lang="en-US" dirty="0" err="1"/>
              <a:t>Kurgyis</a:t>
            </a:r>
            <a:r>
              <a:rPr lang="en-US" dirty="0"/>
              <a:t>, M. Nagy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80" y="4337362"/>
            <a:ext cx="1787394" cy="1787394"/>
          </a:xfrm>
          <a:prstGeom prst="rect">
            <a:avLst/>
          </a:prstGeom>
        </p:spPr>
      </p:pic>
      <p:sp>
        <p:nvSpPr>
          <p:cNvPr id="8" name="AutoShape 2" descr="data:image/png;base64,iVBORw0KGgoAAAANSUhEUgAAAK8AAAC+CAMAAAB0xq95AAAAGXRFWHRTb2Z0d2FyZQBBZG9iZSBJbWFnZVJlYWR5ccllPAAAAYBQTFRFhIWFTCoqvr6+sLCwQEBAdHR0s7OzfHx8+vr6tra2mwAA9PT0ampq29vbUlJSY2Jip6enEA4O+Pj4SkpKWllZogAAz8/Pzc3N8PDw5eXl7Ozs39/f8vLyiwAAMTEx9vb2mpqa7+/vAAAAxMTE6urqoaKi0dHRy8vLwsLCqqqq4uLi2dnZx8fH3d3d1NTU6enp4+Pj09PT5+fn19fXwcHBQAEBycnJeQAAlZWVj4+PJycnZQAAnp+fVAAAu7u7ioqKkpKSHx8fPAoKPDw8QyAgKQICNTU1uLi4KgkJrKysV0pKDwUFTz8/qgAAgoODVVVVi5KSShISQTExXV1dZ2dnTk5Oj5aWGBgYcXFxx8nJvcHBKywstLu7IiMjl5eXMxkZzs7OODg4TDY2/f39/Pz8/v7+w8XFjIyMeHh4tLS0RUVFb21tKDU1qKur2NvbVVtbn6enYGBg3Nzc7u7uxsbG0tLSztLSnJyc1tbWzc7OrLGxrq2tgICAqq2th4eH////atwyZAAAAIB0Uk5T/////////////////////////////////////////////////////////////////////////////////////////////////////////////////////////////////////////////////////////////////////////wA4BUtnAAAba0lEQVR42uyci1viyLbonRAxEIMQIOTBSwJEXuENKg/FNGA3g8y0Org3R4WBGRH3vecI8snZuM2/firhIaA9Z7ett/t+H2tGpSmS+lFUrUetVayI/3/JypJ3ybvkXfIueZe8S94l74/FyxiaX25saro/Fm9TvHD4vtw4cNh/KF6aQz+l9r/QaOPIvZTmh+JNPAwP1PAXGr0P17+rD+gfiBdxHVdS5Tj1cuuW4SRezgx/IF5nu1O1GFOuFxtxu343Vbbc/kC84dtCvqy2HL/Y2GvDh2q1+kPrR+Al7hVKpbJtraaMauMB5JeFxUeNQbsHNF4JuThozNyPG53fk3dLl0mlUplUBoygMZmRJV8jx7zWfFJutIBWy6gxXvrbd+Pd5Hkv9DlVLhuNRrUEDKRszLRJBMHRIGHy8YaMcdIotZbLyZ+j328+MFcbt+vr53H1CEiGshyu8LyJ40zZB42+clzLW2Ya1fEb5DvOX4R46BSEzgyTMbV7TxA8xjBexv/YsVoLtVJq0lhOHl585/VGpSuCAAu65Bgprol5mUAXAxJg+vcGoSE0dJnxfEjB3PfQD+SsYkKzNx1ByI2R1Jemrs/nA7Q+X3QQJT6eNMAI58e88T+/iz7rqOb+6b+x1krShJD+j0Mo3SOBbNJ0MEIx7AMMVF151Jh6ZMhFU73yzryIGMjfzBoDP7QDSyNotEgaOHkkNpvArwS/WkBJ2GzErbVkAbQp8GP5uc8NenO3szuc78qLsN6L1JOlIhNQEfDmMmVjsqST9MTvCxdwht182WjJ68CaNB5S5nrCZ55e7UM+ZTzvyht5cP2sjptGXi3izhYhLLwq6CzGeOm8YD1MluPYgiMEg+mQKuVq/zgEf3cAZJ0LjHWa6Qo6sFTelZczbByUkw/gUatFZbPFKEXfHRfilkNN4bzWORZSyXknONhulNRxoPJqwrEmY/k5EsSBr0zIvmVLu7GRKh+Q78jbcgFXS/7QEZTLqkwRGsU9+lz+M8udwVah8n8e4415v7iym788UtorhYa++F8HedbH0IiIcRgYYnqtk7OUM8V35LU9wOCzN8ZDIrkFsZsIgoibD3DuNij67EcbevgKKdac89PhvKa6+5O9WNMIV81owcX0fZRZRPq8WXbqjEbL2bvwku2Hq6urVWsVuFrl1Mb9w9HRhd0OJjJxcgaBwfK5XC67YZ0Q8VmDG1wzXLEMN4h5sqqTdUxEes4u8Dn6ie7f/+NPO5yTTN8HipYl2HpLXuQkn5RFcrXUyRTwu5KZEiSKd/dymIlpXUpvcS07fxV2oTQxHEdDHj9e35eWKUJSGLPjiP8al8QiaeUDWfK79Jvx4u5Ygm8fWOZdrdSnkOSjjdYLptUqIniMnb/QHOoSXtaNZj13LZHelLUK7fZzO+BeU6euDO4F/LbB280Hm/JEo7nVH6ZmXa382uxLuh6tgsFDxIL7RQ7cgURI4p02dK/WT84MupRxzm9rt95y/m4qN4QGLFTj0y6Sl9q5V3SHHgW2SXLz2gmJEBjhtpGzvGh2XbAWCtUnL9SYPEi/8XqTPEcBhncnrkuqw8+/oKsYKn2Rln8+RLYxdS+Lib1ZXrE5eNQD4PN8cgycgf/77fUZZdfAsDB1tX7rLvIqrgde0TS/x0P6wPQNLvACteEyFKz/qE6mV23zPfSvWXUMn0tdGCW/5iYcWeRVDTAEc89uoiHB/oDnbM94wZw4AY68RT3y2w5C72Iv6LYgu1oZyXn84DMF53mVWR9vpjl0Vq9468wdWPfPeBE6LZznpbEF9zKm7t+F1w2CMaMxmd/VgQgzfhfi6HleCHM7Ef/suzD76t4Y9ZwX7/keClUQigK/LQNM3Kf34EW0wB6VMzqgJ87jkhmNzioDwBtjiJDIBWa8DTrM++7QZ7w4jXk2GsCwp0pWcC91+cD5DryRdkFnia+v6AXBsHpg+YCKvMk8w3vNUvVAkw/PvEOKCHDEH4u8OM1f31caeXUchq2FzsalJeV5B172tOa4/BfQE5UGnIY+50FU1K+jM7x3dN2HhkxPYGgXTAdGXOC1Adyi/fQ8fulitvVW61miEje8PS+5LdT0krYyF0+EVS9T2evhIjG1Z4DXT7rDPTQxVU7NHu8OsL0FXpR2X2fDj7Cu0wdL2HNc6MScRznzW/Mi0VXN3ih2aBFrGywYyHAEQepuZMqbsPEE1UyEZqYDRsjD/cTbRJ11ZTbCb2y4erIzUTyD95oBqDneh38b3oRf3GT37/3TqFbrRzZ9Jj7Ywk18c7LeuBZWZ0QiOmfcZPsx5QW4nCobbEJXXHOs2NjHBwrhRyt3XfU2vKd60ctn2SfViqKgp6hp4GyipugfE16RqWN4gJh4LmSU8G4FZ3mbaDChyjrFVmRqbFCKy1IiM/hDbImbpZM34O3R5MEBg2GxBY8BcQ5MUVokTdiUlyJ4cpMzzxo3fIa3hQbvVNn5gL612R1QeDNMiXXvMPPB9s28LZVSm8qkKb9/cacOD/ImXw+Ej8yElw67g4g/MmPcRu9xxNsyR7aK2cXwEo8MsJ4Yqm9eaQ2WDPvNvOTRWsdi+U/n4vDKXYVN2KYY4agxLwnsmciNI3oSA9os9MTbJKlYEXqmCJokw4fw5uB6/eTAmGx/M+9gQ38I3IW/JfAX/HjKbeqSotdEjXjRQL3b4vt/PBk3csqLoxSUhdDnOUUkKA0wdqUpZMrqz9/MqzytARMf/6+XtpmbaIioB0iRITBK4gXxRRSlTPiTcWtOeNleJJuN2V5MgdJMT0TPhCpwpuLe1/OSKI4g9IocwafaL+4zN1EvUWdQETNtFQEvWGJ9Gk3IKwqMdUg2bjKvFmKy2S38JVzb9s623WMXcnkp0liNyQL5vp73+PADkIO8HAQd/C7L57XFOUyFeQoXB0PXNQh/USwcFLnQyFXnGf/YgyOzLlUx6//Cgt7Ip2SR95ClbEcqFXd4vpLXZrYxn1JlyTefRoVgmGGWepIIEKprgmJuL63cUyacQYaL1YMJv9PppAZb3J1/vLWAfbQrVFtOutfb3NwkZ4UO+4noGXDRjE8pEBAs/3T3lfMBudu5uriAZzMTcvbh73/GFgTKKocKFQQphtDWFnQ9VELZjxArPwIuJgtkK5ZVaLXKbGxrQUAbtKfp6Cv/KCVng+WMYfOr5y+2pxdg/T/yTzcyJg/PlEOP56MkHlnAg+FHT3p/b8eetqfT2qHWfrWTdu3dDz1p8H73tocerUerTe+094Zaz4tiv2mc53Zzpcw0WLbkj/BXrDen9lgQ4IYuM+HNNJShENNdFAwbcFnFtcKlUHp4zK9UsLznmuFZpepam8Ci0YHbr9o524fCvuisDAYMwwwGg2hdu9Go1WqTrQJj8nP2dfoBZ1dhEEvoRrkfY0oDcabuS35fE6ejnMqlMJkSLXPUxDQ5k4gyJuaOk3bZUedAObzXsoi05/4kIu5nOaTVaokIs10RCrX8mDfjerX+xXZOhcb4PmqLgRxwJnfUS76glEhMeTHkELcJ8QKL4QOmkPIFWUoOJqIqiIA8iQWlgNA6R3WkI3F+X1+TUrZysPyUF/96e0FfdXbjYw1hPPChNpIx+U28l0SmxnS8zLHhyn0RuOIJp3tgQ4l+8cKuYnFp6PnhdZ9RuKCJXhhdysTYnKMguWdu/92dYqOmSwL9kJKi5Uv01bzoDlxNGsvJfB7omcxVwOelUZQK+/11XwSVrC6nm0oJ/Pw3XWd9vmAaLjmA7D5QorPvyemquhmR9t/97eH62q5DT5igdS0UM10bwHQACy13CHrLZF/Ni603QASf0dVqh8myRd81mQg+EDTbNrsmP9d3+0Iex5woRe9dVlmY/rs65FwXpfnXHIkIWnBUrZqao8Le7zoagyhvlzI2ydJuA/w1Wm5ezavS7GbU8ZpgFU4LGeNlgPKFCVO97/P2bGCYYxftyjyLFhGJ/erME6X22tn8SxwPIcWD9LcgOAxn0nvx0IEV8DFm4FXYKhyfgcgbfyUvegVXM5c7yvVCo3O/Hc9kmyRNdXliNMwos396LkOVSjrwkys0hlTgWn7KoauOsKvHsE5qHNHrzgvw0VVHfyJNmJJD+rXhN7d8Jw1Hvu3D9mAB9rg/59lX8gZOCo4OFKCzq5rGmTmRA9FKC0d7EcbXJwAye9SR4YRO51Sj1+9BZnfMpZFpO3DBWtBJD/WVikbTqUn0pc7pg3JLuQbv6lc3Ru+0809p+RVPGwUF48WZnVvhjEQN+6/kVWlutyMUhhKxa4MmJgZj47SbjaRDXd5dbMM5qdcr+87j0dnJBSt2XRsSpG5vp10BRgA8zK0Bw/bb8a789Nqji+VNiseTU/3oSofGL6/qY1fEFsBImx9qH99JOdRX8aL3KwRwCzGUw5pbbe2sQykNczCxNuo1EXQGA8pH15YbehCkJ24TkHLHYLXuGuy4meL92uNzibcK3SX60S4TgNbl4XaAq0vHWZR2QTbRzGA00nd67VDztfoX7UtbdVgAvwNuIUYsxBdNhLkazQfwkR/fGmC95kJrkJ+4cPv9qsdjQ9uT7SfutrLajRHvwEvRJGqm7dKLcjrH7bb0NCtugoga9fqczT4IX3vN19sLKarBGPzu5f3kyLZ+d27pr19X5AH3mPx+VnGfHkIQcNJNfdWJPB9yNI60RLPJvl5yVAudqiP3eFVznI7Cf1vIFxTr5LfG8wiNeRE/+QXe03lew7Ze5lWYpDIolvUTCh/jG0Shs5rMK88oZ1pf6NzuV05yjlJhQ3XUnfj9PuoteJ1Y6N/nPYJlLTY0jSq3OC6mgvpOfLBmfeIlFSc3Skah2ag6dCer/qc4BfCavp03iFH/G29BEIRGQ7Ov2Go35PFNEyPeGJF1+xMJIjHL2/LGTKTZ0znVOXKxBD3b0VvxmiLIX/G2H1ceV9ptV0y5bpXX20NYxiU6tROCpMKcYmP3iVdEcEQk07DGFWXwpwBU6qh5F3yD+UA1+Yejv+AtcQxQ0Bdtu0KxKtQkS9bo+/13EKSVHrdRFCdWZd5zZCZ3s/pALAxMlxJX196A14sQtc9/xft3t38L8uxoi4OrjlWewEc+wj+8skoP7T4eY1fl+XAenjqiCGVy062FXRMGvaw1v503y/1HZqFqZBwxbevlj/9oZ2d/++FkdWV777Yxcs6OtVrZJjisfoaoK0f67JwAcxlzjpBbC14/ElGoQD/8N+sz/nHnLJn85YVdpOx4eT2J5goujFXG2IvUmvokUxzr302Ejib8pigl+84L92PWjjaSyatv5e2xt8c5tbozv0fS99+xkGdVWODdUFRq1lkdty+GTZg4nr9VIkCRuBSicDMhyqSjhEFzqbb8/I28zU2PvhA3Gg+oJ9YEYM1Cfjc09ndmFDC3Chfg2sRDr15t2sSoyesd6TMdR0i+M22TgqAE0aVnLTzu6VilfiLfuN+H7kkhkVHOOCGRqCkhsxI8z0eBP2nNnY8lV4Xb+8Pr9OMtXCjsSuGRsKZlByFU9Jnujqy5woPdRTFRd71O8EwQtdE+MDMGTzMD2ROm/bySd1+qeAGuf0mKjuF/uS5+++Vqb59zA9YBxkR6jHb1ZH0sN8enayqymCWwYbtyqu9UjlcVXjY7cEvAqkeNftUn1SiRQQaEKAAZAzPDLM2MsLe3cnN0dLRqlfoxWhp2WbaVX8/7Sz41KoGZVsCkMo61brTrDW6iQOnbGMlJGIv2YVuhyvZFxKu6Tz9uf9QqfSKx5SX6AJh3ra1o6bGxMNNUYOCuE+Ooqu/nfjlMWZKWSaWNLClH+ut4W12WC9xfJmf34UCg/OEjSZO26VJpTaSJhNNpRVbKbfbCfT7LkF2CaXq5SMgt7V4mHu/ZJ/3VspFBL8a73bzPG+wXlcrHZ/38TnzlfGixq5XKRqWamdmeVGfgf7KxLfYliam0rmE2Jj1QKFVF/1ZRochuqbKQvBkYu/Zk518OZYsqpWI4HF5VBKED6+Kz/cRv0a+evyh7BhcEOJd/KpzOn6b/9fKmnUebvrhyyTt6Wvv+/cXFR49rezvtubB/dNn3t+9dWpfHNVy8Rpu+t2/vnMHnudxuNW95KtDeQV6z3gL7p8Dx2i2Nb2S53Nvy370oYFA/rp1olRx4WNS6FNseE5v1pIes9oJlsx/TLm3aVdzWmuYvl4e5qPy4fytpmdy4H2OywL5SP/SGt3BD0E32Dc9EG/qybIZ4hX1HcYegKMn4CSIWAuGd746gvawXJyO8P+tysQRLNJ9faibpSNiusdZqpUk/q6/Wv4j/DLbGRxUwavXnL9tARpVVKZVSORweIrycVEnWCvb5XsvkBY9IZstuj4lMnfni3FsvnE/7+Ql5tb1A7B2pZNCYSoJfcf5LLgZzDRFyPgs4ilid2vLKhnFAgABH8pNaZuJiR7UpBurBL23d7gtVqR4tI3UWr7+aN7gGlyxlS7xazRil0ukv4KogQsRk3ibN9xl2kh8KIIycTG56XTuKACoyXOTlfqizQkldtuR3q3F1edrP1/MmDNZ4OVk6F2BpO/nzX+CO8oVyCUF4VLEBHg5IdFQyQyvtCpPXDIBfPsEVO92Nl1OlAtwpHFqMn5uvnb8ufS6V6azprY3KzedkPPDyZMjWJ/ljqYQgxA4mxTvuoCjnlsVe0aUyuZkvAePbYDrEDdsGQTjd+zkZ972SN9gWHPlHM3WhaQhrxfX8zsujW5/m56X6OGqcMx4lk3l+nN+EAm6CIQHwC7VmoRur4/AIQVUncGOlt5Y/eiUvZ4Ab15Ir7TmBb4c9e/sl3Gx9Wq8h54wD45yxNNY+PCInZ6V8LOklRsDeZ/1Ap41OmhkVPRp4Mf1KXsR1ey+t6BYZiD3eXvj+YnTHvFLOmJjUayBBN9/DOec03w0iIwAcegaMX1S22dHJF8p+/PHV+1FmZRYd14B0eY8qtvkSrkmc4QU6gWKxabmRpNHkao5R/YN5NMLPgHtaD3M3KUJQFfHX8iLmyUj1AsDF9g7G71xBPccd1z9ECWorMlPOFWh1pRT9uF5DTo6TIsXNGI4tM5jo3vo0fYSg37TfNymywSK46Btz6i6e4454g/2ozz+t8pGqC8ykVB4zrYcBIxyYA8Z1StHJMGzoTeu5ELob6Ikoj4vNIH4X10yW2hPuiNdLMJz7j6e9gHDfKSao2Xojr1wvMQZu0q1sfENkKPbFc1vfUH+GUj4K2CdGNGsTq5aD3uLojnibkjGeqQuWNZrbN1fP5XU/AZPa8Hry0uvt35nfmLe1KW1/ixhD3ex9MGaG4iKuXC+Hg3CNnSlaRZk6hoQIfK5eDgB3STEoAWM3O5fljCcYe/mI5LfU9+FBDKwUsq6odOJlyzECJsP8ZziqR/QNuJkgHag3ftPG0bP1iJMRjpgCzaJGnyknbxJfKOT4Ft4mSjFBXBy09VLUfekrzo/uqD7VWff6+bnNeV7SaMxc/WQTDbklLUET7H4H3Ez905/o2/OKOMP7KFvgPyW/2pj55e+LFfKAdysEjPGcjwu8S6bpGzTnzgeAt074MQD8z4oAvKhyPCG+Ay+9K1Xz/HqYz5RBDHA5quapaWfXGxQIM+ycUcG9hA+l3TQ6X6/c4qoffvr9958OpSoNY/LzJ1ng4pvxtlCzjf0gB91yHGscx7En9Cxv1oe5TfNl6lK9VMvks82NL24z2w9nTvmOT6oeB9+MF73e27l/3M3MHEkB7vWlYm4+KFQDip1f6U1g8EJinzPP8pLKfburXZ093wKC4gPtW9oLrt0R4E5u5pyxMfN5QZ8plFEqtuDeAo3WRbwmCprhxaF1GO7A1dkth1TN/7bzFwT3DQG2libnjC3xm/mPrzv8qAxgi4p/FGTUCXZ2/iL9I32j0cg91TLFN6i3Xm+k4hYW4MJ4+6QcX/zuj+5HzzVlIlqL6UYeBBl1iPWYZlsi6YrQaOxOSnbiO6031w8ikljrjKJ7+QNcPKDU9dy3afZZ2oCUSq6j2axrb+F8yzo8CuHlEiPl2+szIL4zaStY1gzPj3hgntVSmH0WsOPeus8WhJR7jvnzRviWQSrZUcv/feF7Lr6Vl1oVJGORKmXAcjuYP+mGQunf47+Z0OdpDne4Z9amK/HZk/5NHFVqrCVwm1ReUjq/mt+Dd6tSi5fV8WoB6Ily5rfubDJysNY+TJ5G/3ieTxgQwe5q+3L2A2khQWhHP7qZkIurv3BG9ht58YtO1WI5FOBGo3OZVB+TvPdpmShO4Uz54P++oLq7BHOtgePlg+lcaeH9bPFRulm+ADSb/sBiOXkH3tCZUMoIMdWGUNDbDZkDsuWLTmrnyceGDoz5C54AEnITUgqknJoaBArKEtH1Rj5VUHkMQuP4X59SH/C3593S1ByrwFPn1uDGEbNTAhqC5gOjGYttSAVkyfYLl236ihuSGrSMz9yYuSxE4UXNrmPdKX0bAwynkRUH9Oa8+IV+fWSAme3TDY68ztJglTB+njSbSU+nKhWY/mQbpQcmS9FMkSRV35eLBNW/brYQnCSyxTCJm/f1Gy4psGzyK52zoAj135w3srfvndqOVYjshTAvbRM9pV+BHOTlo8SZDz9J8qEw9oMg3YHcmJfPGY8bd8MtMXS0M3E8g+lV7h38SXHT/eQq4v0uYqO93SjP9PYP1LPHkqVsyaWqKe8CkKh2dGZ53KqWGg88YPSDT4UPIurHxHfRv4srCaXZo7P23sbssWTJETKMWKj7o8ft1Tk/DDR+GkXG80rv/wmvlO90VaxWQZjJ7khfZzNjc4VOJzfTqM7foP/+7d/h+2HQ2JlgLTSeHM3U5QXmRJFW849mC/WvwYXCjB+WvNQ2xe/KCxTEvr5QmPl+mL/5iHqdqBPucNiUUD1I38CzO/Zr1If9r7r1+3w/F6ncEITqeAiNB1HEhqKk9N0wFBV0drW3jca0Mc78ALxiq6iRisaNo6PEezTjDQHWkNfLSF9yNNQUSpPGuWqM78YrZjXSCSNLvJQqGy0dMjI9ThKkN81Z4CQBDQEawe/Gj8CL7kvuQbJklUKy8kEIGacCbTiCNG12vdxYgyU/LN79AXi7UtF4pqYHAanmQJ0aLjpJh+rMrh5otsqlJXnxA/CqNLvxg0csrREaq9DPGcOiz5yPr3VdwA9bhz5lPn1/XnQH1p2rgJ64PhH0LHKjm3XjEXtHlxuObEen2FzTBb87b3fdsCfrKYRY0+/g4twXFFBnlUc5Hdfkj/SPqEiQ352XfchOnO3Q9uPCPoLpSDnBj9yvfJ36fSdeb+ApKiLDCzkkqjtTM8nTPwLv+8mSd8m75F3yLnmXvEveJe+Sd8m75F3yLnmXvEveJe+Sd8m75F3yLnmXvEveJe+Sd8m75F3yLnmXvEveJe+Sd8n7V/I/AgwAMYHv5Iy7dR8AAAAASUVORK5CYII=">
            <a:extLst>
              <a:ext uri="{FF2B5EF4-FFF2-40B4-BE49-F238E27FC236}">
                <a16:creationId xmlns:a16="http://schemas.microsoft.com/office/drawing/2014/main" id="{A275747D-91FD-4BCE-B41D-FB7406AD45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0E74B71F-FB3C-457A-A46E-A68BE30CFF8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295" y="4441036"/>
            <a:ext cx="3305535" cy="1580045"/>
          </a:xfrm>
          <a:prstGeom prst="rect">
            <a:avLst/>
          </a:prstGeom>
        </p:spPr>
      </p:pic>
      <p:pic>
        <p:nvPicPr>
          <p:cNvPr id="6" name="Ábra 5" descr="Lesiklás">
            <a:extLst>
              <a:ext uri="{FF2B5EF4-FFF2-40B4-BE49-F238E27FC236}">
                <a16:creationId xmlns:a16="http://schemas.microsoft.com/office/drawing/2014/main" id="{FF5451CF-5AE9-40B7-98D2-ADAD539628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393509" flipH="1">
            <a:off x="471577" y="-3881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5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116 C -0.00416 0.06482 -0.03997 0.12083 -0.04844 0.17894 C -0.05677 0.23704 -0.05742 0.29329 -0.05039 0.34792 C -0.04336 0.40232 -0.01289 0.46574 -0.00625 0.50533 C 0.00456 0.56783 -0.00091 0.58033 0.00977 0.64352 " pathEditMode="relative" rAng="5100000" ptsTypes="AAAAA">
                                      <p:cBhvr>
                                        <p:cTn id="6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3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71FBED-1652-44B5-A5AC-3C2834A7F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new class of exact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9F17B01-6D43-4756-AF8B-DA8410F198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410058"/>
                <a:ext cx="9969538" cy="478026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How to reconcile the Bjorken estimate (zero pressure, i.e.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/>
                  <a:t>) with hydro?</a:t>
                </a:r>
              </a:p>
              <a:p>
                <a:r>
                  <a:rPr lang="en-US"/>
                  <a:t>Search for new solutions with flow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cosh</m:t>
                            </m:r>
                          </m:fNam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sinh</m:t>
                            </m:r>
                          </m:fNam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US"/>
              </a:p>
              <a:p>
                <a:r>
                  <a:rPr lang="en-US"/>
                  <a:t>Energy and Euler equations become: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𝜅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</m:e>
                          </m:func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  <a:p>
                <a:pPr marL="36195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func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  <a:p>
                <a:r>
                  <a:rPr lang="en-US"/>
                  <a:t>A new class of solutions emerges, if one relaxes self-similarity</a:t>
                </a:r>
              </a:p>
              <a:p>
                <a:r>
                  <a:rPr lang="en-US"/>
                  <a:t>These will be implicit, introducing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rad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atan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rad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rad>
                                </m:den>
                              </m:f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n-US"/>
              </a:p>
              <a:p>
                <a:pPr marL="0" indent="0">
                  <a:buNone/>
                </a:pPr>
                <a:r>
                  <a:rPr lang="en-US" sz="1400"/>
                  <a:t>Csörgő, Kasza, MCs, Jiang, Universe 2018, 4(6), 69  arXiv:1805.01427</a:t>
                </a:r>
                <a:br>
                  <a:rPr lang="en-US" sz="1400"/>
                </a:br>
                <a:r>
                  <a:rPr lang="en-US" sz="1400"/>
                  <a:t>Csörgő, Kasza, MCs, Jiang, Acta Phys. Pol. B Proc. Supp (WPCF 2018) arXiv:1806.06794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9F17B01-6D43-4756-AF8B-DA8410F198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410058"/>
                <a:ext cx="9969538" cy="4780268"/>
              </a:xfrm>
              <a:blipFill>
                <a:blip r:embed="rId2"/>
                <a:stretch>
                  <a:fillRect l="-428" t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79427651-0F49-480E-9B37-120370422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1088111F-7CD9-4B8B-B3CF-EEB329205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0D43A71-E51E-4643-A525-26E92D721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10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40F07168-BA89-4791-8844-4CEA2EA5762E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7309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45863D2-17AD-49F1-AAF7-4FAD62CB5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new class of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49EE292-3FA9-4CC5-8809-20D6D6DA7F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401432"/>
                <a:ext cx="9969538" cy="478026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</m:fun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sinh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sinh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den>
                          </m:f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mtClean="0">
                                          <a:latin typeface="Cambria Math" panose="02040503050406030204" pitchFamily="18" charset="0"/>
                                        </a:rPr>
                                        <m:t>sinh</m:t>
                                      </m:r>
                                    </m:e>
                                    <m:sup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sinh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func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mtClean="0">
                                          <a:latin typeface="Cambria Math" panose="02040503050406030204" pitchFamily="18" charset="0"/>
                                        </a:rPr>
                                        <m:t>sinh</m:t>
                                      </m:r>
                                    </m:e>
                                    <m:sup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Quantities given parametrically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Simplification:  limit the solution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univalent (functional)</a:t>
                </a:r>
              </a:p>
              <a:p>
                <a:r>
                  <a:rPr lang="en-US" dirty="0"/>
                  <a:t>Not self-similar:  Coordinate dependence not only via scaling variable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Explicit and exact solution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600" dirty="0" err="1"/>
                  <a:t>Csörgő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Kasza</a:t>
                </a:r>
                <a:r>
                  <a:rPr lang="en-US" sz="1600" dirty="0"/>
                  <a:t>, MCs, Jiang, Universe 2018, 4(6), 69  arXiv:1805.01427</a:t>
                </a:r>
                <a:br>
                  <a:rPr lang="en-US" sz="1600" dirty="0"/>
                </a:br>
                <a:r>
                  <a:rPr lang="en-US" sz="1600" dirty="0" err="1"/>
                  <a:t>Csörgő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Kasza</a:t>
                </a:r>
                <a:r>
                  <a:rPr lang="en-US" sz="1600" dirty="0"/>
                  <a:t>, MCs, Jiang, Acta Phys. Pol. B Proc. </a:t>
                </a:r>
                <a:r>
                  <a:rPr lang="en-US" sz="1600" dirty="0" err="1"/>
                  <a:t>Supp</a:t>
                </a:r>
                <a:r>
                  <a:rPr lang="en-US" sz="1600" dirty="0"/>
                  <a:t> (WPCF 2018) arXiv:1806.06794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49EE292-3FA9-4CC5-8809-20D6D6DA7F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401432"/>
                <a:ext cx="9969538" cy="4780268"/>
              </a:xfrm>
              <a:blipFill>
                <a:blip r:embed="rId2"/>
                <a:stretch>
                  <a:fillRect l="-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27B0D12C-DFB3-42AC-A352-53A5F011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BF1F3AD5-B415-435E-8A21-4B2519BF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8" name="Picture 6" descr="C:\Users\Csörgő.Tamás\Documents\tanítványok\Kasza-Gábor\2018\CKCJ\CKCJ_temperature_K=7_L=1.08.png">
            <a:extLst>
              <a:ext uri="{FF2B5EF4-FFF2-40B4-BE49-F238E27FC236}">
                <a16:creationId xmlns:a16="http://schemas.microsoft.com/office/drawing/2014/main" id="{ECF36167-97B7-4607-B8D5-09CB5D3DEE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8"/>
          <a:stretch/>
        </p:blipFill>
        <p:spPr bwMode="auto">
          <a:xfrm>
            <a:off x="7338205" y="1247351"/>
            <a:ext cx="3398806" cy="293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BB9A104-0DDE-43D2-8471-BBA229E7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11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DA1F62A5-23C7-4D18-AFB1-99D355076465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3015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B5B31E-87EE-49B4-80D3-267304F0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Temperature evolution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72A2277-D106-481C-BD68-80BF23304F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384180"/>
                <a:ext cx="9969538" cy="478026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Recall: limited domain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𝜂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Ω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/>
                  <a:t> relation functional (shock-waves on boundary)</a:t>
                </a:r>
              </a:p>
              <a:p>
                <a:r>
                  <a:rPr lang="en-US"/>
                  <a:t>Strong dependence on EoS, analytic understanding of time evolution</a:t>
                </a:r>
              </a:p>
              <a:p>
                <a:endParaRPr lang="en-US"/>
              </a:p>
              <a:p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lvl="1"/>
                <a:endParaRPr lang="en-US"/>
              </a:p>
              <a:p>
                <a:pPr marL="0" indent="0">
                  <a:buNone/>
                </a:pPr>
                <a:endParaRPr lang="en-US" sz="1400"/>
              </a:p>
              <a:p>
                <a:pPr marL="0" indent="0">
                  <a:buNone/>
                </a:pPr>
                <a:endParaRPr lang="en-US" sz="1400"/>
              </a:p>
              <a:p>
                <a:pPr marL="0" indent="0">
                  <a:buNone/>
                </a:pPr>
                <a:r>
                  <a:rPr lang="en-US" sz="1400"/>
                  <a:t>Csörgő, Kasza, MCs, Jiang, Universe 2018, 4(6), 69  arXiv:1805.01427</a:t>
                </a:r>
                <a:br>
                  <a:rPr lang="en-US" sz="1400"/>
                </a:br>
                <a:r>
                  <a:rPr lang="en-US" sz="1400"/>
                  <a:t>Csörgő, Kasza, MCs, Jiang, Acta Phys. Pol. B Proc. Supp (WPCF 2018) arXiv:1806.06794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72A2277-D106-481C-BD68-80BF23304F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384180"/>
                <a:ext cx="9969538" cy="4780268"/>
              </a:xfrm>
              <a:blipFill>
                <a:blip r:embed="rId2"/>
                <a:stretch>
                  <a:fillRect l="-428" t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B137232C-76F3-40CF-9F62-186A4B837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34E1ACD-3325-4429-8310-3DDBB63B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CF7C07B-553A-4DBF-9C95-35102DA06C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1941" y="2208363"/>
            <a:ext cx="7043724" cy="3625974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E34C030-0F4E-4A77-BF90-8F982EC12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12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89E69929-0871-45C3-B745-A6F93B3BE01E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4952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093770-D899-4CDE-B395-3AD054C4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observables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62392F3-0337-4D5C-A258-38B883DC04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Rapidity density calculable in saddle-point approximation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6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cosh</m:t>
                              </m:r>
                            </m:e>
                            <m:sup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(1)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cosh</m:t>
                                          </m:r>
                                        </m:e>
                                        <m:sup>
                                          <m: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60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60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𝜅</m:t>
                                              </m:r>
                                            </m:e>
                                          </m:d>
                                        </m:sup>
                                      </m:sSup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num>
                                        <m:den>
                                          <m: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60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60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func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sz="1600"/>
              </a:p>
              <a:p>
                <a:pPr marL="0" indent="0">
                  <a:buNone/>
                </a:pPr>
                <a:r>
                  <a:rPr lang="en-US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</m:oMath>
                </a14:m>
                <a:r>
                  <a:rPr lang="en-US"/>
                  <a:t> was introduced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/>
                  <a:t>Normalization: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en-US" sz="14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400" i="1" smtClean="0">
                                              <a:latin typeface="Cambria Math" panose="02040503050406030204" pitchFamily="18" charset="0"/>
                                            </a:rPr>
                                            <m:t>T</m:t>
                                          </m:r>
                                        </m:e>
                                        <m:sub>
                                          <m:r>
                                            <a:rPr lang="en-US" sz="1400" i="1" smtClean="0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  <m: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40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/>
                  <a:t>Pseudorapidity density as </a:t>
                </a:r>
                <a:br>
                  <a:rPr lang="en-US"/>
                </a:br>
                <a:r>
                  <a:rPr lang="en-US"/>
                  <a:t>parametric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𝜂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curve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/>
                  <a:t>Using Jacobian: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</m:e>
                        </m:d>
                        <m:func>
                          <m:func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smtClean="0">
                                <a:latin typeface="Cambria Math" panose="02040503050406030204" pitchFamily="18" charset="0"/>
                              </a:rPr>
                              <m:t>cosh</m:t>
                            </m:r>
                          </m:fName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d>
                              <m:d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</m:e>
                        </m:func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60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func>
                              <m:func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cosh</m:t>
                                    </m:r>
                                  </m:e>
                                  <m:sup>
                                    <m: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fName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d>
                                  <m:d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d>
                              </m:e>
                            </m:func>
                          </m:e>
                        </m:rad>
                      </m:den>
                    </m:f>
                  </m:oMath>
                </a14:m>
                <a:br>
                  <a:rPr lang="en-US" sz="1600"/>
                </a:br>
                <a:r>
                  <a:rPr lang="en-US"/>
                  <a:t>and</a:t>
                </a:r>
                <a:r>
                  <a:rPr lang="en-US" sz="1600"/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d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  <m:sup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rad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d>
                              <m:d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d>
                          </m:num>
                          <m:den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d>
                              <m:d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den>
                        </m:f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6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160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62392F3-0337-4D5C-A258-38B883DC04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0" t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545DABCB-12E8-459E-8AA0-5AD8E776C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17" name="Élőláb helye 16">
            <a:extLst>
              <a:ext uri="{FF2B5EF4-FFF2-40B4-BE49-F238E27FC236}">
                <a16:creationId xmlns:a16="http://schemas.microsoft.com/office/drawing/2014/main" id="{B6973BFA-2E49-4C08-8ABB-EB08EC3B4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052874CF-126E-4CA4-BE8E-1A16B6F50813}"/>
                  </a:ext>
                </a:extLst>
              </p:cNvPr>
              <p:cNvSpPr txBox="1"/>
              <p:nvPr/>
            </p:nvSpPr>
            <p:spPr>
              <a:xfrm>
                <a:off x="7130908" y="1889191"/>
                <a:ext cx="371127" cy="573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052874CF-126E-4CA4-BE8E-1A16B6F50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908" y="1889191"/>
                <a:ext cx="371127" cy="5732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C28BF67D-EB54-4A5B-A38E-E8E70752330F}"/>
                  </a:ext>
                </a:extLst>
              </p:cNvPr>
              <p:cNvSpPr txBox="1"/>
              <p:nvPr/>
            </p:nvSpPr>
            <p:spPr>
              <a:xfrm>
                <a:off x="7130909" y="3963932"/>
                <a:ext cx="371127" cy="5727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C28BF67D-EB54-4A5B-A38E-E8E7075233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909" y="3963932"/>
                <a:ext cx="371127" cy="5727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églalap 4">
            <a:extLst>
              <a:ext uri="{FF2B5EF4-FFF2-40B4-BE49-F238E27FC236}">
                <a16:creationId xmlns:a16="http://schemas.microsoft.com/office/drawing/2014/main" id="{9AFF2707-D219-4D40-8FAA-B8C15BA65F92}"/>
              </a:ext>
            </a:extLst>
          </p:cNvPr>
          <p:cNvSpPr/>
          <p:nvPr/>
        </p:nvSpPr>
        <p:spPr>
          <a:xfrm>
            <a:off x="6358463" y="5646060"/>
            <a:ext cx="56962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/>
              <a:t>Csörgő, Kasza, MCs, Jiang, Universe 2018, 4(6), 69  arXiv:1805.01427</a:t>
            </a:r>
            <a:br>
              <a:rPr lang="en-US" sz="1200"/>
            </a:br>
            <a:r>
              <a:rPr lang="en-US" sz="1200"/>
              <a:t>Csörgő, Kasza, MCs, Jiang, Acta Phys. Pol. B Proc. Supp (WPCF 2018) arXiv:1806.06794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5E2AF14-C844-4CE7-BCC4-4EBD5082240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3863" y="1437155"/>
            <a:ext cx="3552819" cy="4224260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118E85F-B81A-4276-9177-0213A0CB8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13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13B71920-80E1-42EF-98A8-9E9068C09069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9992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093770-D899-4CDE-B395-3AD054C4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Comparison to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62392F3-0337-4D5C-A258-38B883DC04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384180"/>
                <a:ext cx="9969538" cy="996712"/>
              </a:xfrm>
            </p:spPr>
            <p:txBody>
              <a:bodyPr/>
              <a:lstStyle/>
              <a:p>
                <a:r>
                  <a:rPr lang="en-US"/>
                  <a:t>Description valid in limited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/>
                  <a:t> interval only</a:t>
                </a:r>
              </a:p>
              <a:p>
                <a:r>
                  <a:rPr lang="en-US"/>
                  <a:t>Result very close to CNC solution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62392F3-0337-4D5C-A258-38B883DC04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384180"/>
                <a:ext cx="9969538" cy="996712"/>
              </a:xfrm>
              <a:blipFill>
                <a:blip r:embed="rId2"/>
                <a:stretch>
                  <a:fillRect l="-550" b="-3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545DABCB-12E8-459E-8AA0-5AD8E776C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CE6CD8EB-1F3C-4BD3-B00A-FE2ED9286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328226E2-2CDA-465F-8A4F-FF8AD2838F21}"/>
              </a:ext>
            </a:extLst>
          </p:cNvPr>
          <p:cNvSpPr/>
          <p:nvPr/>
        </p:nvSpPr>
        <p:spPr>
          <a:xfrm>
            <a:off x="1475116" y="5821880"/>
            <a:ext cx="99117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/>
              <a:t>Csörgő, Kasza, MCs, Jiang, Universe 2018, 4(6), 69  arXiv:1805.01427, Csörgő, Kasza, MCs, Jiang, Acta Phys. Pol. B Proc. Supp (WPCF 2018) arXiv:1806.06794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C242F35F-E91F-40F0-B34A-9F6C5D5B8AD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116" y="2299296"/>
            <a:ext cx="8844951" cy="3634911"/>
          </a:xfrm>
          <a:prstGeom prst="rect">
            <a:avLst/>
          </a:prstGeom>
        </p:spPr>
      </p:pic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AFCC5455-630F-4007-9BC2-E1F6A138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14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FBC99CE5-3DED-4EA8-B8EF-73D5A79BCC61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878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44B0F675-9B72-4670-BA29-91AC42B3B4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314" y="2424653"/>
            <a:ext cx="4641839" cy="3584005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1C521788-8A3B-44BA-9F0A-54CDD4097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What about the energy density?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4CC4302-B1F7-4BD3-9E67-6AC592F9E8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5" y="1366927"/>
                <a:ext cx="9969537" cy="493898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Bjorken estimate: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dirty="0"/>
                  <a:t>, valid only for dust (zero pressure) </a:t>
                </a:r>
                <a:r>
                  <a:rPr lang="en-US" dirty="0" err="1"/>
                  <a:t>EoS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CNC solution, finiteness and acceleration (only these effects), valid 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Correction factor: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Work done by pressure (without acceleration)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Correction factor: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CKCJ solution, exact </a:t>
                </a:r>
                <a:r>
                  <a:rPr lang="en-US" dirty="0" err="1"/>
                  <a:t>EoS</a:t>
                </a:r>
                <a:r>
                  <a:rPr lang="en-US" dirty="0"/>
                  <a:t> dependent result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Correction factor: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den>
                            </m:f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Energy density: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den>
                            </m:f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400" dirty="0" err="1"/>
                  <a:t>Csörgő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Kasza</a:t>
                </a:r>
                <a:r>
                  <a:rPr lang="en-US" sz="1400" dirty="0"/>
                  <a:t>,  Acta Phys. Pol. B. Proc. Supp. (WPCF 2018), arXiv:1806.11309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400" dirty="0"/>
                  <a:t>+ talk at </a:t>
                </a:r>
                <a:r>
                  <a:rPr lang="en-US" sz="1400" dirty="0" err="1"/>
                  <a:t>Zimány</a:t>
                </a:r>
                <a:r>
                  <a:rPr lang="hu-HU" sz="1400" dirty="0"/>
                  <a:t>i</a:t>
                </a:r>
                <a:r>
                  <a:rPr lang="en-US" sz="1400" dirty="0"/>
                  <a:t> 2018</a:t>
                </a:r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4CC4302-B1F7-4BD3-9E67-6AC592F9E8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5" y="1366927"/>
                <a:ext cx="9969537" cy="4938983"/>
              </a:xfrm>
              <a:blipFill>
                <a:blip r:embed="rId3"/>
                <a:stretch>
                  <a:fillRect l="-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C324E579-63B3-4752-B7FC-94644C8B0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AB738B1F-0751-42A3-8212-B56BA4E38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435A4B05-73FC-4D9B-BAC7-F7335BB43F8C}"/>
              </a:ext>
            </a:extLst>
          </p:cNvPr>
          <p:cNvSpPr txBox="1"/>
          <p:nvPr/>
        </p:nvSpPr>
        <p:spPr>
          <a:xfrm rot="16200000">
            <a:off x="6326590" y="3786995"/>
            <a:ext cx="184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Correction factor</a:t>
            </a:r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4A01A669-B5EB-4117-8B90-339B9E1A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15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13F4BD1B-D660-4345-A87B-93F6B6DC2C38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F1703C-21CB-4D12-B4A7-12DE10BE5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Determining the initial state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8388AE9-AC1D-4B00-AF11-F75188A10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410058"/>
            <a:ext cx="3314155" cy="4643424"/>
          </a:xfrm>
        </p:spPr>
        <p:txBody>
          <a:bodyPr>
            <a:normAutofit/>
          </a:bodyPr>
          <a:lstStyle/>
          <a:p>
            <a:r>
              <a:rPr lang="en-US" dirty="0"/>
              <a:t>Dependence on </a:t>
            </a:r>
            <a:r>
              <a:rPr lang="en-US" dirty="0" err="1"/>
              <a:t>EoS</a:t>
            </a:r>
            <a:r>
              <a:rPr lang="en-US" dirty="0"/>
              <a:t>: from direct photons and/or lattice QCD</a:t>
            </a:r>
          </a:p>
          <a:p>
            <a:r>
              <a:rPr lang="en-US" dirty="0"/>
              <a:t>Dependence on multiplicity: plug in measured value</a:t>
            </a:r>
          </a:p>
          <a:p>
            <a:r>
              <a:rPr lang="en-US" dirty="0"/>
              <a:t>Dependence on final/initial time: largest source of uncertainty</a:t>
            </a:r>
          </a:p>
          <a:p>
            <a:r>
              <a:rPr lang="en-US" dirty="0"/>
              <a:t>What about the effect of viscosity?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91301FA-D28F-4A7D-991B-93D5CFAD4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13A258-03B0-49AC-8107-4F1E31BA6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B023A879-9569-47F6-8FFC-AD5D78B0F2AF}"/>
              </a:ext>
            </a:extLst>
          </p:cNvPr>
          <p:cNvSpPr/>
          <p:nvPr/>
        </p:nvSpPr>
        <p:spPr>
          <a:xfrm>
            <a:off x="5054651" y="5819550"/>
            <a:ext cx="59022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Csörgő, Kasza,  Acta Phys. Pol. B. Proc. Supp. (WPCF 2018), arXiv:1806.11309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7738F97C-C630-4CC5-8F3F-EEF5C5D2F2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000" y="1596376"/>
            <a:ext cx="7877000" cy="4086330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D9C1EF4-D317-48B4-B6B2-953C9087C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16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83DEFFCC-B0E6-4F62-AA30-2C870EE6051C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1512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1485E1-293E-47FE-81D5-A56E4936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new viscous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B777323-5BD5-44D3-A669-73A3D6AA93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384180"/>
                <a:ext cx="9969538" cy="478026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New analytic solutions with bulk viscosity</a:t>
                </a:r>
              </a:p>
              <a:p>
                <a:r>
                  <a:rPr lang="en-US" dirty="0"/>
                  <a:t>Hubble-flow: shear viscosity and heat conduction cancels</a:t>
                </a:r>
              </a:p>
              <a:p>
                <a:r>
                  <a:rPr lang="en-US" dirty="0"/>
                  <a:t>Five different classes: </a:t>
                </a:r>
              </a:p>
              <a:p>
                <a:pPr lvl="1"/>
                <a:r>
                  <a:rPr lang="en-US" dirty="0"/>
                  <a:t>with/without conserved charge</a:t>
                </a:r>
              </a:p>
              <a:p>
                <a:pPr lvl="1"/>
                <a:r>
                  <a:rPr lang="en-US" dirty="0"/>
                  <a:t>bulk viscosity constant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entropy density</a:t>
                </a:r>
              </a:p>
              <a:p>
                <a:r>
                  <a:rPr lang="en-US" dirty="0"/>
                  <a:t>Most realistic: no conserved charge,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 defTabSz="26670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d>
                                      <m:d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</m:d>
                                  </m:den>
                                </m:f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𝜁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</m:den>
                                </m:f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d>
                                  <m:d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</m:d>
                              </m:den>
                            </m:f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𝜁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Viscous heating at late stages</a:t>
                </a:r>
              </a:p>
              <a:p>
                <a:pPr lvl="1"/>
                <a:r>
                  <a:rPr lang="en-US" dirty="0"/>
                  <a:t>Smallest effect in the above realistic case</a:t>
                </a:r>
              </a:p>
              <a:p>
                <a:r>
                  <a:rPr lang="en-US" dirty="0"/>
                  <a:t>New shear viscous analytic solutions in preparation</a:t>
                </a:r>
              </a:p>
              <a:p>
                <a:pPr marL="0" indent="0">
                  <a:buNone/>
                </a:pPr>
                <a:r>
                  <a:rPr lang="en-US" sz="1400" dirty="0"/>
                  <a:t>Nagy, MCs, </a:t>
                </a:r>
                <a:r>
                  <a:rPr lang="en-US" sz="1400" dirty="0" err="1"/>
                  <a:t>Csörgő</a:t>
                </a:r>
                <a:r>
                  <a:rPr lang="en-US" sz="1400" dirty="0"/>
                  <a:t>, Jiang, Zimányi 2018 + manuscript in preparation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B777323-5BD5-44D3-A669-73A3D6AA93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384180"/>
                <a:ext cx="9969538" cy="4780268"/>
              </a:xfrm>
              <a:blipFill>
                <a:blip r:embed="rId2"/>
                <a:stretch>
                  <a:fillRect l="-428" t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C8344BA2-5A4E-4805-BFD3-109F1C6E3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424BF1B2-65A5-4B4B-9069-FBBC312A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A47C574-3108-47A0-85CB-52F0EFB5F5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9540" y="2264952"/>
            <a:ext cx="4994146" cy="3788528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F06499C-1C0F-4511-9292-B5F119299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17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A84C1B92-1164-4220-9F02-1516A45D9D63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192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3C0854-73F4-43D5-B8EF-3355BD0A3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Perturbative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70AF6B0-1765-44A7-824B-523287A9A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/>
                  <a:t>Perturbed equations for a known solution</a:t>
                </a:r>
              </a:p>
              <a:p>
                <a:r>
                  <a:rPr lang="en-US"/>
                  <a:t>Linearized hydro equations:        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endParaRPr lang="en-US"/>
              </a:p>
              <a:p>
                <a:r>
                  <a:rPr lang="en-US"/>
                  <a:t>Need a specific “base” solution</a:t>
                </a:r>
              </a:p>
              <a:p>
                <a:r>
                  <a:rPr lang="en-US"/>
                  <a:t>Example: standing fluid, constant pressure/density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  <a:p>
                <a:pPr marL="0" indent="0">
                  <a:buNone/>
                </a:pPr>
                <a:r>
                  <a:rPr lang="en-US"/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US"/>
              </a:p>
              <a:p>
                <a:r>
                  <a:rPr lang="en-US"/>
                  <a:t>Result: waves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/>
              </a:p>
              <a:p>
                <a:pPr marL="0" indent="0">
                  <a:buNone/>
                </a:pPr>
                <a:r>
                  <a:rPr lang="en-US"/>
                  <a:t>Method similar to Shi, Liao and Zhuang</a:t>
                </a:r>
              </a:p>
              <a:p>
                <a:pPr marL="0" indent="0">
                  <a:buNone/>
                </a:pPr>
                <a:r>
                  <a:rPr lang="en-US"/>
                  <a:t>Phys.Rev. C90 (2014) 064912 [arXiv:1405.4546]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70AF6B0-1765-44A7-824B-523287A9A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0" t="-656" b="-1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A1B15AF-23B8-4B44-B9BA-14819B051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0C3EC83F-2D66-4FE8-AFA4-FF16C9E54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94FF21E2-9766-443E-B03F-6B6CE799BB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789" y="2780584"/>
            <a:ext cx="4723066" cy="3148711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C6AFCD15-7592-4647-BC3A-2346E619F48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8E8E0"/>
              </a:clrFrom>
              <a:clrTo>
                <a:srgbClr val="F8E8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3452" y="1494084"/>
            <a:ext cx="5311403" cy="12864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82AD927-652D-4EF8-B959-B99D29680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18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E15923F8-9A3C-4222-AF88-AC212F111F65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PERTURBATIONS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287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AC6BD0-4B3E-4D82-9DF0-77FEB8A18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new class of perturbative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C05688B-CF26-4409-A4D4-78FFC4BF54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410057"/>
                <a:ext cx="9969538" cy="478775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Hubble-flow: </a:t>
                </a:r>
                <a:r>
                  <a:rPr lang="hu-HU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:r>
                  <a:rPr lang="hu-HU" dirty="0"/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/>
                  <a:t>, </a:t>
                </a:r>
                <a:r>
                  <a:rPr lang="hu-HU" dirty="0"/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:r>
                  <a:rPr lang="hu-HU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0" indent="-190500">
                  <a:spcBef>
                    <a:spcPts val="400"/>
                  </a:spcBef>
                  <a:buNone/>
                </a:pPr>
                <a:r>
                  <a:rPr lang="hu-HU" sz="1400" dirty="0"/>
                  <a:t>Csörgő, </a:t>
                </a:r>
                <a:r>
                  <a:rPr lang="hu-HU" sz="1400" dirty="0" err="1"/>
                  <a:t>Csernai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Hama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Kodama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Acta</a:t>
                </a:r>
                <a:r>
                  <a:rPr lang="hu-HU" sz="1400" dirty="0"/>
                  <a:t> </a:t>
                </a:r>
                <a:r>
                  <a:rPr lang="hu-HU" sz="1400" dirty="0" err="1"/>
                  <a:t>Phys.Hung</a:t>
                </a:r>
                <a:r>
                  <a:rPr lang="hu-HU" sz="1400" dirty="0"/>
                  <a:t>. A21 (2004) 73, Csörgő, </a:t>
                </a:r>
                <a:r>
                  <a:rPr lang="hu-HU" sz="1400" dirty="0" err="1"/>
                  <a:t>Grassi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Hama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Kodama</a:t>
                </a:r>
                <a:r>
                  <a:rPr lang="hu-HU" sz="1400" dirty="0"/>
                  <a:t>, </a:t>
                </a:r>
                <a:r>
                  <a:rPr lang="de-DE" sz="1400" dirty="0" err="1"/>
                  <a:t>Phys.Lett</a:t>
                </a:r>
                <a:r>
                  <a:rPr lang="de-DE" sz="1400" dirty="0"/>
                  <a:t>. B565 (2003) 107</a:t>
                </a:r>
                <a:endParaRPr lang="en-US" sz="1400" dirty="0"/>
              </a:p>
              <a:p>
                <a:r>
                  <a:rPr lang="en-US" dirty="0"/>
                  <a:t>Describes observables, including HBT and higher order flow</a:t>
                </a:r>
              </a:p>
              <a:p>
                <a:pPr marL="0" indent="-190500">
                  <a:spcBef>
                    <a:spcPts val="400"/>
                  </a:spcBef>
                  <a:buNone/>
                </a:pPr>
                <a:r>
                  <a:rPr lang="en-US" sz="1400" dirty="0"/>
                  <a:t>MCs, </a:t>
                </a:r>
                <a:r>
                  <a:rPr lang="en-US" sz="1400" dirty="0" err="1"/>
                  <a:t>Szab</a:t>
                </a:r>
                <a:r>
                  <a:rPr lang="hu-HU" sz="1400" dirty="0"/>
                  <a:t>ó</a:t>
                </a:r>
                <a:r>
                  <a:rPr lang="en-US" sz="1400" dirty="0"/>
                  <a:t>, Phys. Rev. C 90, 054911 (2014),</a:t>
                </a:r>
                <a:br>
                  <a:rPr lang="en-US" sz="1400" dirty="0"/>
                </a:br>
                <a:r>
                  <a:rPr lang="en-US" sz="1400" dirty="0"/>
                  <a:t>MCs, </a:t>
                </a:r>
                <a:r>
                  <a:rPr lang="en-US" sz="1400" dirty="0" err="1"/>
                  <a:t>Vargyas</a:t>
                </a:r>
                <a:r>
                  <a:rPr lang="en-US" sz="1400" dirty="0"/>
                  <a:t>, Eur. Phys. J. A 44, 473 (2010)</a:t>
                </a:r>
              </a:p>
              <a:p>
                <a:r>
                  <a:rPr lang="en-US" dirty="0"/>
                  <a:t>Perturbative solution on top of Hubble-flow possible: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spcBef>
                    <a:spcPts val="400"/>
                  </a:spcBef>
                  <a:buNone/>
                </a:pPr>
                <a:r>
                  <a:rPr lang="en-US" sz="1400" dirty="0" err="1"/>
                  <a:t>Kurgyis</a:t>
                </a:r>
                <a:r>
                  <a:rPr lang="en-US" sz="1400" dirty="0"/>
                  <a:t>, MCs, Universe 3 (2017) no.4, 84, arXiv:1711.05446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C05688B-CF26-4409-A4D4-78FFC4BF54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410057"/>
                <a:ext cx="9969538" cy="4787751"/>
              </a:xfrm>
              <a:blipFill>
                <a:blip r:embed="rId2"/>
                <a:stretch>
                  <a:fillRect l="-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8EE57D4E-2382-48E5-BF09-0BCDD5860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65BB5897-75ED-48B8-8E87-2E1F272C0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B9CC196-9E9C-409F-B8FB-03D0630E02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8E0"/>
              </a:clrFrom>
              <a:clrTo>
                <a:srgbClr val="F8E8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6813" y="3780935"/>
            <a:ext cx="6564699" cy="1929857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4F3F260-C5C8-4E8C-ABD8-00ECDCF85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19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06D327BE-E297-4387-9B3F-2C53EDF4F6D0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PERTURBATIONS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339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Phases of Quark Matter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evolution throughout many phases</a:t>
            </a:r>
          </a:p>
          <a:p>
            <a:r>
              <a:rPr lang="en-US" dirty="0"/>
              <a:t>Modeling possible with hydrodynamics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5BCA89D8-DFBD-47D0-827A-ECD88D52F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AC49A89-B9E7-41B0-8A5E-7A8B4FA2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88463DE-DCA9-49C2-8AA5-7AA47CB514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8" t="2741" r="13089" b="7464"/>
          <a:stretch/>
        </p:blipFill>
        <p:spPr>
          <a:xfrm>
            <a:off x="1228860" y="2522996"/>
            <a:ext cx="4361202" cy="317538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B992B0B5-C672-4D69-BB6D-4CC7E5603B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585" y="2516237"/>
            <a:ext cx="3666388" cy="3188905"/>
          </a:xfrm>
          <a:prstGeom prst="rect">
            <a:avLst/>
          </a:prstGeom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id="{8159EA1B-A185-492B-90DA-5B7C0C6B954C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CC169DC-7FC3-42ED-876C-28300F69F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19478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86E5455-6F56-4849-81E3-3A6B73D63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Rescritions for perturbative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86BD5D8-C14F-4A54-B1E1-2C18D359D8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/>
                  <a:t>Flow profile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/>
                  <a:t>, pressure profile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/>
                  <a:t>, density profile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  <a:p>
                <a:r>
                  <a:rPr lang="en-US"/>
                  <a:t>Auxiliary functions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e>
                    </m:d>
                  </m:oMath>
                </a14:m>
                <a:endParaRPr lang="en-US"/>
              </a:p>
              <a:p>
                <a:r>
                  <a:rPr lang="en-US"/>
                  <a:t>These are related to each other as:</a:t>
                </a:r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r>
                  <a:rPr lang="en-US"/>
                  <a:t>Left side: only depends on scale variable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/>
                  <a:t>!</a:t>
                </a:r>
              </a:p>
              <a:p>
                <a:r>
                  <a:rPr lang="en-US"/>
                  <a:t>Many solutions possible, various scaling variables and profiles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86BD5D8-C14F-4A54-B1E1-2C18D359D8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0" t="-525" b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32911B98-EB9B-4AD7-A543-7162A878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88142F33-A499-44CB-B9BF-EAB9A9735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261F6C4-6FE1-4763-A359-26505BFA7A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8E0"/>
              </a:clrFrom>
              <a:clrTo>
                <a:srgbClr val="F8E8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0166" y="2821769"/>
            <a:ext cx="6827390" cy="2153393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DE54BE3-FAFB-44B4-8FCA-D40B3036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20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F3FBB757-A668-412E-919C-7497946E537A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PERTURBATIONS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9030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71F45F-04C7-476C-BB80-1947B0AC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Time evolution of perturbations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0B021E3-21D3-4D9A-A6A0-AFE76FA67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254790"/>
            <a:ext cx="9969538" cy="4935536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An example perturbation from the class of solutions: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457200" lvl="1" indent="0">
              <a:buNone/>
            </a:pPr>
            <a:endParaRPr lang="en-US" sz="1400"/>
          </a:p>
          <a:p>
            <a:pPr marL="457200" lvl="1" indent="0">
              <a:buNone/>
            </a:pPr>
            <a:endParaRPr lang="en-US" sz="1400"/>
          </a:p>
          <a:p>
            <a:pPr marL="0" indent="0">
              <a:buNone/>
            </a:pPr>
            <a:r>
              <a:rPr lang="en-US" sz="1400"/>
              <a:t>Kurgyis, MCs, Universe 3 (2017) no.4, 84, arXiv:1711.05446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BCF2DC6-8A70-46B7-9EA7-496B6D4C9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15" name="Élőláb helye 14">
            <a:extLst>
              <a:ext uri="{FF2B5EF4-FFF2-40B4-BE49-F238E27FC236}">
                <a16:creationId xmlns:a16="http://schemas.microsoft.com/office/drawing/2014/main" id="{2B2F40EA-ADE5-4C99-A42F-18EDAD92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grpSp>
        <p:nvGrpSpPr>
          <p:cNvPr id="14" name="Csoportba foglalás 13">
            <a:extLst>
              <a:ext uri="{FF2B5EF4-FFF2-40B4-BE49-F238E27FC236}">
                <a16:creationId xmlns:a16="http://schemas.microsoft.com/office/drawing/2014/main" id="{BED32D26-DF95-4C9C-8B42-9923BA7511AD}"/>
              </a:ext>
            </a:extLst>
          </p:cNvPr>
          <p:cNvGrpSpPr/>
          <p:nvPr/>
        </p:nvGrpSpPr>
        <p:grpSpPr>
          <a:xfrm>
            <a:off x="1524000" y="1627989"/>
            <a:ext cx="9144000" cy="2101065"/>
            <a:chOff x="0" y="1688369"/>
            <a:chExt cx="9144000" cy="2101065"/>
          </a:xfrm>
        </p:grpSpPr>
        <p:pic>
          <p:nvPicPr>
            <p:cNvPr id="7" name="Kép 6">
              <a:extLst>
                <a:ext uri="{FF2B5EF4-FFF2-40B4-BE49-F238E27FC236}">
                  <a16:creationId xmlns:a16="http://schemas.microsoft.com/office/drawing/2014/main" id="{4A41678E-DB31-4201-BD88-061EBD441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1688369"/>
              <a:ext cx="9144000" cy="2101065"/>
            </a:xfrm>
            <a:prstGeom prst="rect">
              <a:avLst/>
            </a:prstGeom>
          </p:spPr>
        </p:pic>
        <p:sp>
          <p:nvSpPr>
            <p:cNvPr id="8" name="Szövegdoboz 7">
              <a:extLst>
                <a:ext uri="{FF2B5EF4-FFF2-40B4-BE49-F238E27FC236}">
                  <a16:creationId xmlns:a16="http://schemas.microsoft.com/office/drawing/2014/main" id="{E05D1AEE-81EC-4253-B29F-0671913314BE}"/>
                </a:ext>
              </a:extLst>
            </p:cNvPr>
            <p:cNvSpPr txBox="1"/>
            <p:nvPr/>
          </p:nvSpPr>
          <p:spPr>
            <a:xfrm>
              <a:off x="733245" y="2950243"/>
              <a:ext cx="15786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density n(x)</a:t>
              </a:r>
            </a:p>
          </p:txBody>
        </p:sp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7ABDCB4B-5BB3-4403-8201-19D6EB49C4FC}"/>
                </a:ext>
              </a:extLst>
            </p:cNvPr>
            <p:cNvSpPr txBox="1"/>
            <p:nvPr/>
          </p:nvSpPr>
          <p:spPr>
            <a:xfrm>
              <a:off x="3761118" y="2950243"/>
              <a:ext cx="2053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pressure p(x)</a:t>
              </a:r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id="{00C24F06-0237-49BB-A98F-A143A195220F}"/>
                </a:ext>
              </a:extLst>
            </p:cNvPr>
            <p:cNvSpPr txBox="1"/>
            <p:nvPr/>
          </p:nvSpPr>
          <p:spPr>
            <a:xfrm>
              <a:off x="7712015" y="2950243"/>
              <a:ext cx="1082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flow u(x)</a:t>
              </a:r>
            </a:p>
          </p:txBody>
        </p:sp>
      </p:grpSp>
      <p:pic>
        <p:nvPicPr>
          <p:cNvPr id="11" name="dv_t">
            <a:hlinkClick r:id="" action="ppaction://media"/>
            <a:extLst>
              <a:ext uri="{FF2B5EF4-FFF2-40B4-BE49-F238E27FC236}">
                <a16:creationId xmlns:a16="http://schemas.microsoft.com/office/drawing/2014/main" id="{477F9F36-5832-459D-82A1-5986A4236D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15698" t="4841" r="23262" b="14117"/>
          <a:stretch/>
        </p:blipFill>
        <p:spPr>
          <a:xfrm>
            <a:off x="8172701" y="3711799"/>
            <a:ext cx="2145933" cy="2136910"/>
          </a:xfrm>
          <a:prstGeom prst="rect">
            <a:avLst/>
          </a:prstGeom>
        </p:spPr>
      </p:pic>
      <p:pic>
        <p:nvPicPr>
          <p:cNvPr id="12" name="dp_t">
            <a:hlinkClick r:id="" action="ppaction://media"/>
            <a:extLst>
              <a:ext uri="{FF2B5EF4-FFF2-40B4-BE49-F238E27FC236}">
                <a16:creationId xmlns:a16="http://schemas.microsoft.com/office/drawing/2014/main" id="{738A4EA7-4349-4C1B-A9E8-201A203759D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27140" t="17268" r="26736" b="21575"/>
          <a:stretch/>
        </p:blipFill>
        <p:spPr>
          <a:xfrm>
            <a:off x="5114087" y="3711799"/>
            <a:ext cx="2148960" cy="2136910"/>
          </a:xfrm>
          <a:prstGeom prst="rect">
            <a:avLst/>
          </a:prstGeom>
        </p:spPr>
      </p:pic>
      <p:pic>
        <p:nvPicPr>
          <p:cNvPr id="13" name="dn_t">
            <a:hlinkClick r:id="" action="ppaction://media"/>
            <a:extLst>
              <a:ext uri="{FF2B5EF4-FFF2-40B4-BE49-F238E27FC236}">
                <a16:creationId xmlns:a16="http://schemas.microsoft.com/office/drawing/2014/main" id="{EF621106-FFB9-4D22-867F-7219582B54A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1"/>
          <a:srcRect l="26981" t="16855" r="26604" b="21132"/>
          <a:stretch/>
        </p:blipFill>
        <p:spPr>
          <a:xfrm>
            <a:off x="2019913" y="3711800"/>
            <a:ext cx="2132577" cy="2136910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195F3D9-6AC8-4212-A091-A46969FF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21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019A8E58-9BEC-47FE-9E25-9C52027AE811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PERTURBATIONS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03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14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14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14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14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14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4F87618-85A6-48E2-B98E-1A26A9A72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Perturbations of the observables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A31D4A8-384A-4F83-A67B-25F55C78D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410058"/>
            <a:ext cx="9969538" cy="478026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Observables calculable via usual </a:t>
            </a:r>
            <a:r>
              <a:rPr lang="en-US" dirty="0" err="1"/>
              <a:t>Jüttner</a:t>
            </a:r>
            <a:r>
              <a:rPr lang="en-US" dirty="0"/>
              <a:t>-Boltzmann source w/ Cooper-Fry </a:t>
            </a:r>
          </a:p>
          <a:p>
            <a:r>
              <a:rPr lang="en-US" dirty="0"/>
              <a:t>Spectra and correlations obtain a perturbative component</a:t>
            </a:r>
          </a:p>
          <a:p>
            <a:r>
              <a:rPr lang="en-US" dirty="0"/>
              <a:t>Hubble-flow observables stable against small perturbations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err="1"/>
              <a:t>Kurgyis</a:t>
            </a:r>
            <a:r>
              <a:rPr lang="en-US" sz="1400" dirty="0"/>
              <a:t>, MCs, Universe 3 (2017) no.4, 84, arXiv:1711.05446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8A90A06-29E9-4B62-BC7B-7B7D78221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B0A7505F-E7CA-4AFC-8B63-C6795632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2E3D70AE-9A0C-439F-9D3D-A0675EB1B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242" y="2634376"/>
            <a:ext cx="4632924" cy="3243047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A5E99B97-B2C9-494A-B403-E35DE79EBA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166" y="2588413"/>
            <a:ext cx="4632924" cy="3243047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3B1EE19-AE1B-48B4-8D31-8E296EAB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22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145762A1-6688-4C91-9038-8FAA74FA7344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PERTURBATIONS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808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Vorticity of the quark gluon plasma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artalom helye 6">
                <a:extLst>
                  <a:ext uri="{FF2B5EF4-FFF2-40B4-BE49-F238E27FC236}">
                    <a16:creationId xmlns:a16="http://schemas.microsoft.com/office/drawing/2014/main" id="{6D326699-BEE0-4A4A-A5EF-CD4D8EEAC1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6" y="1332424"/>
                <a:ext cx="9969538" cy="4643424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/>
                  <a:t>Residual angular momentum: rotating fluid?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/>
                  <a:t>Vorticity can be (and is) measured via </a:t>
                </a:r>
                <a:r>
                  <a:rPr lang="en-US">
                    <a:latin typeface="Symbol" panose="05050102010706020507" pitchFamily="18" charset="2"/>
                  </a:rPr>
                  <a:t>L</a:t>
                </a:r>
                <a:r>
                  <a:rPr lang="en-US"/>
                  <a:t> polarization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/>
                  <a:t>Calculation: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𝜇𝜈𝜌𝜎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sub>
                    </m:sSub>
                  </m:oMath>
                </a14:m>
                <a:endParaRPr lang="en-US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400"/>
                  <a:t>F. Becattini, V. Chandra, L. Del Zanna, E. Grossi, Ann. Phys. 338 (2013) 32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/>
                  <a:t>Described in numerical</a:t>
                </a:r>
                <a:br>
                  <a:rPr lang="en-US"/>
                </a:br>
                <a:r>
                  <a:rPr lang="en-US"/>
                  <a:t>hydro calculations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400">
                    <a:solidFill>
                      <a:prstClr val="black"/>
                    </a:solidFill>
                  </a:rPr>
                  <a:t>Becattini, Csernai, Wang, Xie, PRC88</a:t>
                </a:r>
                <a:br>
                  <a:rPr lang="en-US" sz="1400">
                    <a:solidFill>
                      <a:prstClr val="black"/>
                    </a:solidFill>
                  </a:rPr>
                </a:br>
                <a:r>
                  <a:rPr lang="en-US" sz="1400">
                    <a:solidFill>
                      <a:prstClr val="black"/>
                    </a:solidFill>
                  </a:rPr>
                  <a:t>Becattini, Inghirami, et al, EPJC75</a:t>
                </a:r>
                <a:br>
                  <a:rPr lang="en-US" sz="1400">
                    <a:solidFill>
                      <a:prstClr val="black"/>
                    </a:solidFill>
                  </a:rPr>
                </a:br>
                <a:r>
                  <a:rPr lang="en-US" sz="1400">
                    <a:solidFill>
                      <a:prstClr val="black"/>
                    </a:solidFill>
                  </a:rPr>
                  <a:t>Pang, Petersen, Wang, Wang, PRL117</a:t>
                </a:r>
                <a:br>
                  <a:rPr lang="en-US" sz="1400">
                    <a:solidFill>
                      <a:prstClr val="black"/>
                    </a:solidFill>
                  </a:rPr>
                </a:br>
                <a:r>
                  <a:rPr lang="en-US" sz="1400">
                    <a:solidFill>
                      <a:prstClr val="black"/>
                    </a:solidFill>
                  </a:rPr>
                  <a:t>Karpenko, Becattini, QM18</a:t>
                </a:r>
                <a:endParaRPr lang="en-US" sz="1400"/>
              </a:p>
              <a:p>
                <a:pPr>
                  <a:spcBef>
                    <a:spcPts val="600"/>
                  </a:spcBef>
                </a:pPr>
                <a:r>
                  <a:rPr lang="en-US"/>
                  <a:t>Many features mixing in  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endParaRPr lang="en-US"/>
              </a:p>
              <a:p>
                <a:pPr>
                  <a:spcBef>
                    <a:spcPts val="600"/>
                  </a:spcBef>
                </a:pPr>
                <a:r>
                  <a:rPr lang="en-US"/>
                  <a:t>How about analytic hydro? </a:t>
                </a:r>
              </a:p>
            </p:txBody>
          </p:sp>
        </mc:Choice>
        <mc:Fallback xmlns="">
          <p:sp>
            <p:nvSpPr>
              <p:cNvPr id="7" name="Tartalom helye 6">
                <a:extLst>
                  <a:ext uri="{FF2B5EF4-FFF2-40B4-BE49-F238E27FC236}">
                    <a16:creationId xmlns:a16="http://schemas.microsoft.com/office/drawing/2014/main" id="{6D326699-BEE0-4A4A-A5EF-CD4D8EEAC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6" y="1332424"/>
                <a:ext cx="9969538" cy="4643424"/>
              </a:xfrm>
              <a:blipFill>
                <a:blip r:embed="rId2"/>
                <a:stretch>
                  <a:fillRect l="-550" t="-131" b="-1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A285690-931D-442B-8CFB-B5BBE75749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1953" y="1410058"/>
            <a:ext cx="4026605" cy="4216399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EFE84A7F-0939-4995-A33A-463517E03BA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8104" y="3074295"/>
            <a:ext cx="4104743" cy="3005063"/>
          </a:xfrm>
          <a:prstGeom prst="rect">
            <a:avLst/>
          </a:prstGeom>
        </p:spPr>
      </p:pic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76F32A82-DA37-46FD-8440-B541969A9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23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02CD1AAA-15C7-4112-8DA8-B2EA37B8F701}"/>
              </a:ext>
            </a:extLst>
          </p:cNvPr>
          <p:cNvSpPr txBox="1"/>
          <p:nvPr/>
        </p:nvSpPr>
        <p:spPr>
          <a:xfrm>
            <a:off x="9385540" y="1500486"/>
            <a:ext cx="70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STAR</a:t>
            </a:r>
            <a:endParaRPr lang="en-US" dirty="0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68113602-7E06-4E4C-8435-7D4B86D32541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</a:t>
            </a:r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VORTICITY</a:t>
            </a:r>
            <a:endParaRPr lang="en-US" sz="1600" b="1" dirty="0">
              <a:solidFill>
                <a:srgbClr val="E0DDD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2146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Polarization in analytic hydro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artalom helye 6">
                <a:extLst>
                  <a:ext uri="{FF2B5EF4-FFF2-40B4-BE49-F238E27FC236}">
                    <a16:creationId xmlns:a16="http://schemas.microsoft.com/office/drawing/2014/main" id="{6D326699-BEE0-4A4A-A5EF-CD4D8EEAC1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5316" y="1329135"/>
                <a:ext cx="10517212" cy="485370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/>
                  <a:t>Hubble-flow: no acceleration, no temperature gradient, no rotation 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→ a</a:t>
                </a:r>
                <a:r>
                  <a:rPr lang="en-US"/>
                  <a:t>s expected: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/>
              </a:p>
              <a:p>
                <a:r>
                  <a:rPr lang="en-US"/>
                  <a:t>Use a rotating and accelerating solution (with parameters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/>
                  <a:t>): </a:t>
                </a:r>
              </a:p>
              <a:p>
                <a:pPr marL="0" indent="0">
                  <a:buNone/>
                </a:pPr>
                <a:r>
                  <a:rPr lang="en-US" b="0"/>
                  <a:t>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/>
                  <a:t>,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p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+4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/>
              </a:p>
              <a:p>
                <a:pPr marL="0" indent="0">
                  <a:spcBef>
                    <a:spcPts val="400"/>
                  </a:spcBef>
                  <a:buNone/>
                </a:pPr>
                <a:r>
                  <a:rPr lang="en-US" sz="1500"/>
                  <a:t>M. I. Nagy, Phys. Rev. C83, 054901 (2011)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/>
                  <a:t>Result for the polarization: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𝒑𝒃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/>
              </a:p>
              <a:p>
                <a:r>
                  <a:rPr lang="en-US" b="0"/>
                  <a:t>In the rest frame: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b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rest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frame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𝒑𝒃</m:t>
                                      </m:r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/>
              </a:p>
              <a:p>
                <a:pPr>
                  <a:lnSpc>
                    <a:spcPct val="100000"/>
                  </a:lnSpc>
                </a:pPr>
                <a:r>
                  <a:rPr lang="en-US"/>
                  <a:t>First test, more complex solutions to be analyzed </a:t>
                </a:r>
                <a:br>
                  <a:rPr lang="en-US"/>
                </a:br>
                <a:r>
                  <a:rPr lang="en-US"/>
                  <a:t>to disentangle sources of polarization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500"/>
                  <a:t>Boldizsár, Nagy, MCs, Zimányi 2018 + arXiv:1812.05587</a:t>
                </a:r>
              </a:p>
            </p:txBody>
          </p:sp>
        </mc:Choice>
        <mc:Fallback xmlns="">
          <p:sp>
            <p:nvSpPr>
              <p:cNvPr id="7" name="Tartalom helye 6">
                <a:extLst>
                  <a:ext uri="{FF2B5EF4-FFF2-40B4-BE49-F238E27FC236}">
                    <a16:creationId xmlns:a16="http://schemas.microsoft.com/office/drawing/2014/main" id="{6D326699-BEE0-4A4A-A5EF-CD4D8EEAC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6" y="1329135"/>
                <a:ext cx="10517212" cy="4853707"/>
              </a:xfrm>
              <a:blipFill>
                <a:blip r:embed="rId2"/>
                <a:stretch>
                  <a:fillRect l="-522" t="-5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296AFC23-AB22-4B56-B917-83C85F386B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0204" y="2266484"/>
            <a:ext cx="4556521" cy="3786996"/>
          </a:xfrm>
          <a:prstGeom prst="rect">
            <a:avLst/>
          </a:prstGeom>
        </p:spPr>
      </p:pic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77C432F3-BE50-4824-AFA8-232A385D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24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F2D8778E-A604-40BA-B9EF-4AD3B069DB76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en-US" sz="1600" b="1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</a:t>
            </a:r>
            <a:r>
              <a:rPr lang="en-US" sz="1600" b="1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VORTICITY</a:t>
            </a:r>
          </a:p>
        </p:txBody>
      </p:sp>
    </p:spTree>
    <p:extLst>
      <p:ext uri="{BB962C8B-B14F-4D97-AF65-F5344CB8AC3E}">
        <p14:creationId xmlns:p14="http://schemas.microsoft.com/office/powerpoint/2010/main" val="149838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1B0BAE-A91E-44BF-8D0D-5C2284C08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Summary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EF085D-97EB-412A-AA58-A47AB36AB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350869"/>
            <a:ext cx="5174585" cy="4776469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Many new results in exact/analytic hydro</a:t>
            </a:r>
          </a:p>
          <a:p>
            <a:r>
              <a:rPr lang="en-US"/>
              <a:t>Perturbations on top of Hubble-flow</a:t>
            </a:r>
          </a:p>
          <a:p>
            <a:pPr lvl="1"/>
            <a:r>
              <a:rPr lang="en-US"/>
              <a:t>Allows to introduce complicated anisotropies</a:t>
            </a:r>
          </a:p>
          <a:p>
            <a:pPr lvl="1"/>
            <a:r>
              <a:rPr lang="en-US"/>
              <a:t>To be expanded to other solutions</a:t>
            </a:r>
          </a:p>
          <a:p>
            <a:r>
              <a:rPr lang="en-US"/>
              <a:t>Advanced energy density estimates</a:t>
            </a:r>
          </a:p>
          <a:p>
            <a:pPr lvl="1"/>
            <a:r>
              <a:rPr lang="en-US"/>
              <a:t>Björken estimate: no acceleration, no pressure</a:t>
            </a:r>
          </a:p>
          <a:p>
            <a:pPr lvl="1"/>
            <a:r>
              <a:rPr lang="en-US"/>
              <a:t>Advanced estimates based on exact solutions</a:t>
            </a:r>
          </a:p>
          <a:p>
            <a:pPr lvl="1"/>
            <a:r>
              <a:rPr lang="en-US"/>
              <a:t>High energy densities reached in LHC p+p</a:t>
            </a:r>
          </a:p>
          <a:p>
            <a:r>
              <a:rPr lang="en-US"/>
              <a:t>New accelerating families of solutions</a:t>
            </a:r>
          </a:p>
          <a:p>
            <a:pPr lvl="1"/>
            <a:r>
              <a:rPr lang="en-US"/>
              <a:t>Arbitrary acceleration, arbitrary EoS</a:t>
            </a:r>
          </a:p>
          <a:p>
            <a:pPr lvl="1"/>
            <a:r>
              <a:rPr lang="en-US"/>
              <a:t>EoS dependent energy density estimate</a:t>
            </a:r>
          </a:p>
          <a:p>
            <a:r>
              <a:rPr lang="en-US"/>
              <a:t>New exact viscous solutions found</a:t>
            </a:r>
          </a:p>
          <a:p>
            <a:r>
              <a:rPr lang="en-US"/>
              <a:t>Vorticity calculated in exact hydro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9D3294A-3E41-42A5-A1EA-EA285BAA4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F979A2C4-B10D-449D-AC0A-5A7BEC8C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1AD693A7-576D-435F-B7B1-9043744D825D}"/>
              </a:ext>
            </a:extLst>
          </p:cNvPr>
          <p:cNvSpPr txBox="1"/>
          <p:nvPr/>
        </p:nvSpPr>
        <p:spPr>
          <a:xfrm>
            <a:off x="6492805" y="5586405"/>
            <a:ext cx="456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/>
                </a:solidFill>
                <a:hlinkClick r:id="rId2"/>
              </a:rPr>
              <a:t>http://zimanyischool.kfki.hu/19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8A59315D-C782-46FF-8A5E-75CD5174CC55}"/>
              </a:ext>
            </a:extLst>
          </p:cNvPr>
          <p:cNvSpPr/>
          <p:nvPr/>
        </p:nvSpPr>
        <p:spPr>
          <a:xfrm>
            <a:off x="6413323" y="2448347"/>
            <a:ext cx="4641509" cy="83099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600"/>
              <a:t>Ceterum censeo</a:t>
            </a:r>
            <a:br>
              <a:rPr lang="en-US" sz="1600"/>
            </a:br>
            <a:r>
              <a:rPr lang="en-US" sz="1600" strike="sngStrike"/>
              <a:t>Carthaginem esse delendam</a:t>
            </a:r>
            <a:br>
              <a:rPr lang="en-US" sz="1600"/>
            </a:br>
            <a:r>
              <a:rPr lang="en-US" sz="1600"/>
              <a:t>… if you are interested in these subjects, come to: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0EAC795D-09C8-490D-955C-09B37ED4C261}"/>
              </a:ext>
            </a:extLst>
          </p:cNvPr>
          <p:cNvSpPr txBox="1"/>
          <p:nvPr/>
        </p:nvSpPr>
        <p:spPr>
          <a:xfrm>
            <a:off x="6492813" y="1535562"/>
            <a:ext cx="4562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accent1"/>
                </a:solidFill>
              </a:rPr>
              <a:t>THANK YOU FOR </a:t>
            </a:r>
            <a:br>
              <a:rPr lang="en-US" sz="2800" b="1">
                <a:solidFill>
                  <a:schemeClr val="accent1"/>
                </a:solidFill>
              </a:rPr>
            </a:br>
            <a:r>
              <a:rPr lang="en-US" sz="2800" b="1">
                <a:solidFill>
                  <a:schemeClr val="accent1"/>
                </a:solidFill>
              </a:rPr>
              <a:t>YOUR ATTENTION!</a:t>
            </a:r>
          </a:p>
        </p:txBody>
      </p:sp>
      <p:cxnSp>
        <p:nvCxnSpPr>
          <p:cNvPr id="13" name="Egyenes összekötő 12">
            <a:extLst>
              <a:ext uri="{FF2B5EF4-FFF2-40B4-BE49-F238E27FC236}">
                <a16:creationId xmlns:a16="http://schemas.microsoft.com/office/drawing/2014/main" id="{DB2D2C75-01E2-412D-992E-B05CB6B0D6AD}"/>
              </a:ext>
            </a:extLst>
          </p:cNvPr>
          <p:cNvCxnSpPr>
            <a:cxnSpLocks/>
          </p:cNvCxnSpPr>
          <p:nvPr/>
        </p:nvCxnSpPr>
        <p:spPr>
          <a:xfrm>
            <a:off x="6259902" y="1535559"/>
            <a:ext cx="0" cy="42355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B105C2D-4AF9-47EB-9E6F-0E9FC558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25</a:t>
            </a:fld>
            <a:r>
              <a:rPr lang="en-US" sz="1000"/>
              <a:t>/25</a:t>
            </a:r>
            <a:endParaRPr lang="en-US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02E30D91-D452-4FF2-96E5-611668131F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312" y="3261782"/>
            <a:ext cx="4640465" cy="2387267"/>
          </a:xfrm>
          <a:prstGeom prst="rect">
            <a:avLst/>
          </a:prstGeom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id="{7F61C0D5-2F05-4901-AE9C-9A44575937E4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1360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2967493" y="2412148"/>
            <a:ext cx="6571343" cy="50357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/>
              <a:t>BACKUP</a:t>
            </a:r>
            <a:endParaRPr lang="en-US" dirty="0"/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>
          <a:xfrm>
            <a:off x="2967494" y="3022431"/>
            <a:ext cx="6571341" cy="1230396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289185B0-2C53-4F48-A24E-0D82F0FE8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January 9, 2019</a:t>
            </a: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DBC9446-A0E6-4D87-BB8B-318CF88D6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B57E531-A94F-408E-ABA5-D2BF6D8BC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97221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DAA4C42-3A78-4F3A-8C9A-54F988A5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The pseudorapidity </a:t>
            </a:r>
            <a:r>
              <a:rPr lang="hu-HU" dirty="0" err="1"/>
              <a:t>density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CNC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>
                <a:extLst>
                  <a:ext uri="{FF2B5EF4-FFF2-40B4-BE49-F238E27FC236}">
                    <a16:creationId xmlns:a16="http://schemas.microsoft.com/office/drawing/2014/main" id="{0F904AA5-7BCC-46F5-AA98-92BBB51F09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den>
                    </m:f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cosh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den>
                            </m:f>
                            <m:func>
                              <m:func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cosh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sup>
                                </m:sSup>
                              </m:fName>
                              <m:e>
                                <m:f>
                                  <m:f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den>
                                </m:f>
                              </m:e>
                            </m:func>
                          </m:e>
                        </m:d>
                      </m:e>
                    </m:func>
                  </m:oMath>
                </a14:m>
                <a:endParaRPr lang="hu-HU" dirty="0"/>
              </a:p>
              <a:p>
                <a:r>
                  <a:rPr lang="hu-HU" dirty="0"/>
                  <a:t>Main </a:t>
                </a:r>
                <a:r>
                  <a:rPr lang="hu-HU" dirty="0" err="1"/>
                  <a:t>parameter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hu-HU" dirty="0"/>
              </a:p>
              <a:p>
                <a:r>
                  <a:rPr lang="hu-HU" dirty="0" err="1"/>
                  <a:t>Particle</a:t>
                </a:r>
                <a:r>
                  <a:rPr lang="hu-HU" dirty="0"/>
                  <a:t> </a:t>
                </a:r>
                <a:r>
                  <a:rPr lang="hu-HU" dirty="0" err="1"/>
                  <a:t>mass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hu-HU" dirty="0"/>
                  <a:t>, </a:t>
                </a:r>
              </a:p>
              <a:p>
                <a:r>
                  <a:rPr lang="hu-HU" dirty="0" err="1"/>
                  <a:t>Freeze</a:t>
                </a:r>
                <a:r>
                  <a:rPr lang="hu-HU" dirty="0"/>
                  <a:t>-out </a:t>
                </a:r>
                <a:r>
                  <a:rPr lang="hu-HU" dirty="0" err="1"/>
                  <a:t>temp</a:t>
                </a:r>
                <a:r>
                  <a:rPr lang="hu-HU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hu-HU" dirty="0"/>
              </a:p>
              <a:p>
                <a:r>
                  <a:rPr lang="hu-HU" dirty="0" err="1"/>
                  <a:t>Measure</a:t>
                </a:r>
                <a:r>
                  <a:rPr lang="hu-HU" dirty="0"/>
                  <a:t> </a:t>
                </a:r>
                <a:r>
                  <a:rPr lang="hu-HU" dirty="0" err="1"/>
                  <a:t>acceleration</a:t>
                </a:r>
                <a:br>
                  <a:rPr lang="hu-HU" dirty="0"/>
                </a:b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:r>
                  <a:rPr lang="hu-HU" dirty="0" err="1"/>
                  <a:t>rapidity</a:t>
                </a:r>
                <a:r>
                  <a:rPr lang="hu-HU" dirty="0"/>
                  <a:t> </a:t>
                </a:r>
                <a:r>
                  <a:rPr lang="hu-HU" dirty="0" err="1"/>
                  <a:t>distributions</a:t>
                </a:r>
                <a:endParaRPr lang="hu-HU" dirty="0"/>
              </a:p>
              <a:p>
                <a:r>
                  <a:rPr lang="hu-HU" dirty="0" err="1"/>
                  <a:t>Extension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more</a:t>
                </a:r>
                <a:br>
                  <a:rPr lang="hu-HU" dirty="0"/>
                </a:br>
                <a:r>
                  <a:rPr lang="hu-HU" dirty="0" err="1"/>
                  <a:t>complex</a:t>
                </a:r>
                <a:r>
                  <a:rPr lang="hu-HU" dirty="0"/>
                  <a:t> flows?</a:t>
                </a:r>
              </a:p>
            </p:txBody>
          </p:sp>
        </mc:Choice>
        <mc:Fallback xmlns="">
          <p:sp>
            <p:nvSpPr>
              <p:cNvPr id="4" name="Tartalom helye 3">
                <a:extLst>
                  <a:ext uri="{FF2B5EF4-FFF2-40B4-BE49-F238E27FC236}">
                    <a16:creationId xmlns:a16="http://schemas.microsoft.com/office/drawing/2014/main" id="{0F904AA5-7BCC-46F5-AA98-92BBB51F09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átum helye 7">
            <a:extLst>
              <a:ext uri="{FF2B5EF4-FFF2-40B4-BE49-F238E27FC236}">
                <a16:creationId xmlns:a16="http://schemas.microsoft.com/office/drawing/2014/main" id="{01C6B41C-843C-4629-8E8F-AC600A2F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0DC556D-5BD5-43BC-A8B3-00FC5E0D9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716CD52C-DA4E-42A4-AF3A-3214F0AD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32430" y="2204864"/>
            <a:ext cx="4175184" cy="295232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9C72C0E-2D7C-4A75-900F-2C15A49C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27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994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Initial energy density at RHIC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254790"/>
                <a:ext cx="9969538" cy="225616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Bjorken estimate from BRAHMS: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hu-HU" smtClean="0">
                        <a:latin typeface="Cambria Math" panose="02040503050406030204" pitchFamily="18" charset="0"/>
                      </a:rPr>
                      <m:t>≅5</m:t>
                    </m:r>
                  </m:oMath>
                </a14:m>
                <a:r>
                  <a:rPr lang="en-US" dirty="0"/>
                  <a:t> GeV/fm3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dirty="0"/>
                  <a:t>Advanced estimate: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>
                        <a:latin typeface="Cambria Math" panose="02040503050406030204" pitchFamily="18" charset="0"/>
                      </a:rPr>
                      <m:t>𝜖</m:t>
                    </m:r>
                    <m:r>
                      <a:rPr lang="hu-HU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hu-HU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hu-HU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hu-HU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hu-HU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Correction: 2-3x, result </a:t>
                </a:r>
                <a:r>
                  <a:rPr lang="hu-HU" dirty="0"/>
                  <a:t>~</a:t>
                </a:r>
                <a:r>
                  <a:rPr lang="en-US" dirty="0"/>
                  <a:t>15 GeV/fm</a:t>
                </a:r>
                <a:r>
                  <a:rPr lang="en-US" baseline="30000" dirty="0"/>
                  <a:t>3</a:t>
                </a:r>
                <a:r>
                  <a:rPr lang="en-US" dirty="0"/>
                  <a:t>, QCD agreement</a:t>
                </a:r>
              </a:p>
              <a:p>
                <a:r>
                  <a:rPr lang="en-US" dirty="0"/>
                  <a:t>Corresponds to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ini</a:t>
                </a:r>
                <a:r>
                  <a:rPr lang="en-US" dirty="0"/>
                  <a:t> </a:t>
                </a:r>
                <a:r>
                  <a:rPr lang="en-US" dirty="0">
                    <a:sym typeface="Symbol"/>
                  </a:rPr>
                  <a:t> 2T</a:t>
                </a:r>
                <a:r>
                  <a:rPr lang="en-US" baseline="-25000" dirty="0">
                    <a:sym typeface="Symbol"/>
                  </a:rPr>
                  <a:t>c</a:t>
                </a:r>
                <a:r>
                  <a:rPr lang="en-US" dirty="0">
                    <a:sym typeface="Symbol"/>
                  </a:rPr>
                  <a:t>  340 MeV</a:t>
                </a:r>
                <a:r>
                  <a:rPr lang="hu-HU" dirty="0">
                    <a:sym typeface="Symbol"/>
                  </a:rPr>
                  <a:t>, c</a:t>
                </a:r>
                <a:r>
                  <a:rPr lang="en-US" dirty="0" err="1">
                    <a:sym typeface="Symbol"/>
                  </a:rPr>
                  <a:t>onfirmed</a:t>
                </a:r>
                <a:r>
                  <a:rPr lang="en-US" dirty="0">
                    <a:sym typeface="Symbol"/>
                  </a:rPr>
                  <a:t> by</a:t>
                </a:r>
                <a:r>
                  <a:rPr lang="hu-HU" dirty="0">
                    <a:sym typeface="Symbol"/>
                  </a:rPr>
                  <a:t> </a:t>
                </a:r>
                <a:r>
                  <a:rPr lang="hu-HU" dirty="0">
                    <a:latin typeface="Symbol" panose="05050102010706020507" pitchFamily="18" charset="2"/>
                    <a:sym typeface="Symbol"/>
                  </a:rPr>
                  <a:t>g</a:t>
                </a:r>
                <a:r>
                  <a:rPr lang="hu-HU" dirty="0">
                    <a:sym typeface="Symbol"/>
                  </a:rPr>
                  <a:t> </a:t>
                </a:r>
                <a:r>
                  <a:rPr lang="hu-HU" dirty="0" err="1">
                    <a:sym typeface="Symbol"/>
                  </a:rPr>
                  <a:t>spectra</a:t>
                </a:r>
                <a:endParaRPr lang="hu-HU" dirty="0">
                  <a:sym typeface="Symbol"/>
                </a:endParaRPr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254790"/>
                <a:ext cx="9969538" cy="2256168"/>
              </a:xfrm>
              <a:blipFill>
                <a:blip r:embed="rId2"/>
                <a:stretch>
                  <a:fillRect l="-550" b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átum helye 2">
            <a:extLst>
              <a:ext uri="{FF2B5EF4-FFF2-40B4-BE49-F238E27FC236}">
                <a16:creationId xmlns:a16="http://schemas.microsoft.com/office/drawing/2014/main" id="{FAA03198-43F4-4C6C-9C04-944E6095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  <a:endParaRPr lang="hu-HU"/>
          </a:p>
        </p:txBody>
      </p:sp>
      <p:sp>
        <p:nvSpPr>
          <p:cNvPr id="15" name="Élőláb helye 14">
            <a:extLst>
              <a:ext uri="{FF2B5EF4-FFF2-40B4-BE49-F238E27FC236}">
                <a16:creationId xmlns:a16="http://schemas.microsoft.com/office/drawing/2014/main" id="{EDE793B4-C07D-47FA-87B6-6F05C1E45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12031" y="3336743"/>
            <a:ext cx="4283968" cy="280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917"/>
          <a:stretch/>
        </p:blipFill>
        <p:spPr bwMode="auto">
          <a:xfrm>
            <a:off x="6035616" y="3408750"/>
            <a:ext cx="4572001" cy="266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8C14145B-4585-4B6D-B003-83123709FBEE}"/>
              </a:ext>
            </a:extLst>
          </p:cNvPr>
          <p:cNvSpPr txBox="1"/>
          <p:nvPr/>
        </p:nvSpPr>
        <p:spPr>
          <a:xfrm>
            <a:off x="6600059" y="3393868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BRAHMS</a:t>
            </a:r>
          </a:p>
          <a:p>
            <a:r>
              <a:rPr lang="hu-HU" dirty="0" err="1"/>
              <a:t>dN</a:t>
            </a:r>
            <a:r>
              <a:rPr lang="hu-HU" dirty="0"/>
              <a:t>/</a:t>
            </a:r>
            <a:r>
              <a:rPr lang="hu-HU" dirty="0" err="1"/>
              <a:t>d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endParaRPr lang="en-US" dirty="0"/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390B0BA1-CE97-4E8A-8840-544CF4EB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28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82311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Pseudorapity densities in A+A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020ED83-7775-48D8-832E-63F823743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410058"/>
            <a:ext cx="2537777" cy="4643424"/>
          </a:xfrm>
        </p:spPr>
        <p:txBody>
          <a:bodyPr>
            <a:normAutofit/>
          </a:bodyPr>
          <a:lstStyle/>
          <a:p>
            <a:r>
              <a:rPr lang="hu-HU" dirty="0" err="1"/>
              <a:t>Describes</a:t>
            </a:r>
            <a:r>
              <a:rPr lang="hu-HU" dirty="0"/>
              <a:t> </a:t>
            </a:r>
            <a:r>
              <a:rPr lang="hu-HU" dirty="0" err="1"/>
              <a:t>data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RHIC </a:t>
            </a:r>
            <a:r>
              <a:rPr lang="hu-HU" dirty="0" err="1"/>
              <a:t>to</a:t>
            </a:r>
            <a:r>
              <a:rPr lang="hu-HU" dirty="0"/>
              <a:t> LHC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en-US" sz="1400" dirty="0"/>
              <a:t>Jiang, Yang, MCs, </a:t>
            </a:r>
            <a:r>
              <a:rPr lang="en-US" sz="1400" dirty="0" err="1"/>
              <a:t>Csörgő</a:t>
            </a:r>
            <a:r>
              <a:rPr lang="en-US" sz="1400" dirty="0"/>
              <a:t>, </a:t>
            </a:r>
            <a:br>
              <a:rPr lang="hu-HU" sz="1400" dirty="0"/>
            </a:br>
            <a:r>
              <a:rPr lang="en-US" sz="1400" dirty="0"/>
              <a:t>Phys. Rev. C 97, 064906, 2018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EB2060E5-F333-4A50-B5C5-7F7A16072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  <a:endParaRPr lang="hu-HU"/>
          </a:p>
        </p:txBody>
      </p:sp>
      <p:sp>
        <p:nvSpPr>
          <p:cNvPr id="18" name="Élőláb helye 17">
            <a:extLst>
              <a:ext uri="{FF2B5EF4-FFF2-40B4-BE49-F238E27FC236}">
                <a16:creationId xmlns:a16="http://schemas.microsoft.com/office/drawing/2014/main" id="{3D73B76A-2F2F-4498-988D-A7E6A4189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EA0D0BEE-4A5A-4D91-A95F-CA53E47A76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4083" y="1410058"/>
            <a:ext cx="7500771" cy="4680481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783C194-D355-41A1-9434-3681CEA3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29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383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313534F-469C-4494-9AF2-24F1914B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Exact hydro solutions: History &amp; basics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123535A-2A3E-473A-A27E-3E5AE0748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317" y="1410058"/>
            <a:ext cx="10689740" cy="486997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Relativistic hydrodynamics: established by Landau (for </a:t>
            </a:r>
            <a:r>
              <a:rPr lang="en-US" dirty="0" err="1"/>
              <a:t>p+p</a:t>
            </a:r>
            <a:r>
              <a:rPr lang="en-US" dirty="0"/>
              <a:t>!)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Exact, analytic solutions important: connect initial and final state, help in analytic understanding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Famous solutions by </a:t>
            </a:r>
            <a:r>
              <a:rPr lang="en-US" dirty="0" err="1"/>
              <a:t>Landau&amp;Khalatnikov</a:t>
            </a:r>
            <a:r>
              <a:rPr lang="en-US" dirty="0"/>
              <a:t> and </a:t>
            </a:r>
            <a:r>
              <a:rPr lang="en-US" dirty="0" err="1"/>
              <a:t>Hwa&amp;Bjorken</a:t>
            </a: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/>
              <a:t>L. D. Landau, </a:t>
            </a:r>
            <a:r>
              <a:rPr lang="en-US" sz="1400" dirty="0" err="1"/>
              <a:t>Izv</a:t>
            </a:r>
            <a:r>
              <a:rPr lang="en-US" sz="1400" dirty="0"/>
              <a:t>. </a:t>
            </a:r>
            <a:r>
              <a:rPr lang="en-US" sz="1400" dirty="0" err="1"/>
              <a:t>Akad</a:t>
            </a:r>
            <a:r>
              <a:rPr lang="en-US" sz="1400" dirty="0"/>
              <a:t>. </a:t>
            </a:r>
            <a:r>
              <a:rPr lang="en-US" sz="1400" dirty="0" err="1"/>
              <a:t>Nauk</a:t>
            </a:r>
            <a:r>
              <a:rPr lang="en-US" sz="1400" dirty="0"/>
              <a:t> Ser. </a:t>
            </a:r>
            <a:r>
              <a:rPr lang="en-US" sz="1400" dirty="0" err="1"/>
              <a:t>Fiz</a:t>
            </a:r>
            <a:r>
              <a:rPr lang="en-US" sz="1400" dirty="0"/>
              <a:t>. 17, 51 (1953)</a:t>
            </a:r>
            <a:br>
              <a:rPr lang="en-US" sz="1400" dirty="0"/>
            </a:br>
            <a:r>
              <a:rPr lang="en-US" sz="1400" dirty="0"/>
              <a:t>I.M. </a:t>
            </a:r>
            <a:r>
              <a:rPr lang="en-US" sz="1400" dirty="0" err="1"/>
              <a:t>Khalatnikov</a:t>
            </a:r>
            <a:r>
              <a:rPr lang="en-US" sz="1400" dirty="0"/>
              <a:t>, </a:t>
            </a:r>
            <a:r>
              <a:rPr lang="en-US" sz="1400" dirty="0" err="1"/>
              <a:t>Zhur</a:t>
            </a:r>
            <a:r>
              <a:rPr lang="en-US" sz="1400" dirty="0"/>
              <a:t>. </a:t>
            </a:r>
            <a:r>
              <a:rPr lang="en-US" sz="1400" dirty="0" err="1"/>
              <a:t>Eksp</a:t>
            </a:r>
            <a:r>
              <a:rPr lang="en-US" sz="1400" dirty="0"/>
              <a:t>. </a:t>
            </a:r>
            <a:r>
              <a:rPr lang="en-US" sz="1400" dirty="0" err="1"/>
              <a:t>Teor</a:t>
            </a:r>
            <a:r>
              <a:rPr lang="en-US" sz="1400" dirty="0"/>
              <a:t>. </a:t>
            </a:r>
            <a:r>
              <a:rPr lang="en-US" sz="1400" dirty="0" err="1"/>
              <a:t>Fiz</a:t>
            </a:r>
            <a:r>
              <a:rPr lang="en-US" sz="1400" dirty="0"/>
              <a:t>. 27, 529 (1954)</a:t>
            </a:r>
            <a:br>
              <a:rPr lang="en-US" sz="1400" dirty="0"/>
            </a:br>
            <a:r>
              <a:rPr lang="en-US" sz="1400" dirty="0"/>
              <a:t>R. C. Hwa, Phys. Rev. D 10, 2260 (1974)</a:t>
            </a:r>
            <a:br>
              <a:rPr lang="en-US" sz="1400" dirty="0"/>
            </a:br>
            <a:r>
              <a:rPr lang="en-US" sz="1400" dirty="0"/>
              <a:t>J. D. </a:t>
            </a:r>
            <a:r>
              <a:rPr lang="en-US" sz="1400" dirty="0" err="1"/>
              <a:t>Bjorken</a:t>
            </a:r>
            <a:r>
              <a:rPr lang="en-US" sz="1400" dirty="0"/>
              <a:t>, Phys. Rev. D 27, 140 (1983)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Discovery of sQGP: many new solutions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/>
              <a:t>See e.g. the review of de Souza, Koide, Kodama, Prog. Part. </a:t>
            </a:r>
            <a:r>
              <a:rPr lang="en-US" sz="1400" dirty="0" err="1"/>
              <a:t>Nucl</a:t>
            </a:r>
            <a:r>
              <a:rPr lang="en-US" sz="1400" dirty="0"/>
              <a:t>. Phys. 86, 35 (2016)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Even simple analytic solutions capture many features of data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/>
              <a:t>MCs, </a:t>
            </a:r>
            <a:r>
              <a:rPr lang="en-US" sz="1400" dirty="0" err="1"/>
              <a:t>Vargyas</a:t>
            </a:r>
            <a:r>
              <a:rPr lang="en-US" sz="1400" dirty="0"/>
              <a:t>, Eur. Phys. J. A 44, 473 (2010)</a:t>
            </a:r>
            <a:br>
              <a:rPr lang="en-US" sz="1400" dirty="0"/>
            </a:br>
            <a:r>
              <a:rPr lang="en-US" sz="1400" dirty="0"/>
              <a:t>MCs, Szabo, Phys. Rev. C 90, 054911 (2014)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Still lacking: non-spherical 3D, accelerating, realistic and relativistic solutions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Linearized hydro: perturbations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/>
              <a:t>Shi, Liao and Zhuang, </a:t>
            </a:r>
            <a:r>
              <a:rPr lang="en-US" sz="1400" dirty="0" err="1"/>
              <a:t>Phys.Rev</a:t>
            </a:r>
            <a:r>
              <a:rPr lang="en-US" sz="1400" dirty="0"/>
              <a:t>. C90 (2014) no.6, 064912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 err="1"/>
              <a:t>Kurgyis</a:t>
            </a:r>
            <a:r>
              <a:rPr lang="en-US" sz="1400" dirty="0"/>
              <a:t>, MCs, Universe 3 (2017) no.4, 84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6122AE8-F0A3-42E5-BBFF-26D041BC6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45EA9E48-5091-4DC8-8CF5-799412F8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96E73C3-67EA-473E-AAAC-5D9E8E36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F452FD64-8C44-44C5-BCF9-DF8DD7F27400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0713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Energy</a:t>
            </a:r>
            <a:r>
              <a:rPr lang="hu-HU" dirty="0"/>
              <a:t> </a:t>
            </a:r>
            <a:r>
              <a:rPr lang="hu-HU" dirty="0" err="1"/>
              <a:t>densities</a:t>
            </a:r>
            <a:r>
              <a:rPr lang="hu-HU" dirty="0"/>
              <a:t> in AA, RHIC </a:t>
            </a:r>
            <a:r>
              <a:rPr lang="hu-HU" dirty="0" err="1"/>
              <a:t>to</a:t>
            </a:r>
            <a:r>
              <a:rPr lang="hu-HU" dirty="0"/>
              <a:t> LHC</a:t>
            </a:r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1085317" y="1315172"/>
            <a:ext cx="9969538" cy="4875154"/>
          </a:xfrm>
        </p:spPr>
        <p:txBody>
          <a:bodyPr>
            <a:normAutofit fontScale="92500" lnSpcReduction="20000"/>
          </a:bodyPr>
          <a:lstStyle/>
          <a:p>
            <a:r>
              <a:rPr lang="hu-HU" dirty="0" err="1"/>
              <a:t>Effect</a:t>
            </a:r>
            <a:r>
              <a:rPr lang="hu-HU" dirty="0"/>
              <a:t> of </a:t>
            </a:r>
            <a:r>
              <a:rPr lang="hu-HU" dirty="0" err="1"/>
              <a:t>acceleration</a:t>
            </a:r>
            <a:r>
              <a:rPr lang="hu-HU" dirty="0"/>
              <a:t> and </a:t>
            </a:r>
            <a:r>
              <a:rPr lang="hu-HU" dirty="0" err="1"/>
              <a:t>conjectured</a:t>
            </a:r>
            <a:r>
              <a:rPr lang="hu-HU" dirty="0"/>
              <a:t> </a:t>
            </a:r>
            <a:r>
              <a:rPr lang="hu-HU" dirty="0" err="1"/>
              <a:t>effect</a:t>
            </a:r>
            <a:r>
              <a:rPr lang="hu-HU" dirty="0"/>
              <a:t> of </a:t>
            </a:r>
            <a:r>
              <a:rPr lang="hu-HU" dirty="0" err="1"/>
              <a:t>Equation</a:t>
            </a:r>
            <a:r>
              <a:rPr lang="hu-HU" dirty="0"/>
              <a:t> of </a:t>
            </a:r>
            <a:r>
              <a:rPr lang="hu-HU" dirty="0" err="1"/>
              <a:t>State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hu-HU" sz="1500" dirty="0"/>
          </a:p>
          <a:p>
            <a:pPr marL="0" indent="0">
              <a:buNone/>
            </a:pPr>
            <a:r>
              <a:rPr lang="en-US" sz="1500" dirty="0"/>
              <a:t>Jiang, Yang, MCs, </a:t>
            </a:r>
            <a:r>
              <a:rPr lang="en-US" sz="1500" dirty="0" err="1"/>
              <a:t>Csörgő</a:t>
            </a:r>
            <a:r>
              <a:rPr lang="en-US" sz="1500" dirty="0"/>
              <a:t>, Phys. Rev. C 97, 064906, 2018</a:t>
            </a:r>
            <a:endParaRPr lang="hu-HU" dirty="0"/>
          </a:p>
          <a:p>
            <a:r>
              <a:rPr lang="hu-HU" dirty="0" err="1"/>
              <a:t>Effect</a:t>
            </a:r>
            <a:r>
              <a:rPr lang="hu-HU" dirty="0"/>
              <a:t> of </a:t>
            </a:r>
            <a:r>
              <a:rPr lang="hu-HU" dirty="0" err="1"/>
              <a:t>EoS</a:t>
            </a:r>
            <a:r>
              <a:rPr lang="hu-HU" dirty="0"/>
              <a:t>: </a:t>
            </a:r>
            <a:r>
              <a:rPr lang="hu-HU" dirty="0" err="1"/>
              <a:t>important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understand</a:t>
            </a:r>
            <a:r>
              <a:rPr lang="hu-HU" dirty="0"/>
              <a:t> </a:t>
            </a:r>
            <a:r>
              <a:rPr lang="hu-HU" dirty="0" err="1"/>
              <a:t>analytically</a:t>
            </a:r>
            <a:r>
              <a:rPr lang="hu-HU" dirty="0"/>
              <a:t>!</a:t>
            </a:r>
          </a:p>
          <a:p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p+p</a:t>
            </a:r>
            <a:r>
              <a:rPr lang="hu-HU" dirty="0"/>
              <a:t>?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596CE5F7-A2D1-483C-93D6-D3BD6A9D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35F53E3-7D97-416B-87A4-1D788D89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F23BAF3-8313-4F6F-B80D-74A4044FD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15"/>
          <a:stretch/>
        </p:blipFill>
        <p:spPr>
          <a:xfrm>
            <a:off x="1631504" y="1679379"/>
            <a:ext cx="4514438" cy="329787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1171D537-8FFB-4271-9F8C-2A374862EF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5514" y="1679379"/>
            <a:ext cx="4442103" cy="3298061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E969874-5621-4030-A30A-65BB5E09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30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000447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E1DD01-6B97-4DFF-B9BF-E754661B3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Polarization in exact hydro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9FEE7AF-29E4-4EA1-B096-CF83F36F1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this very simple solution, results different from full numerical simulations</a:t>
            </a:r>
          </a:p>
          <a:p>
            <a:r>
              <a:rPr lang="en-US"/>
              <a:t>More complex solutions to be tested to disentangle sources of polarization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B6D4F28-18FD-411A-8469-7DF8056B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BFD9F39-9171-4D86-AA4F-4400FA263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0010BE3-3C58-4EFA-9DD4-884B3D0D3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31</a:t>
            </a:fld>
            <a:r>
              <a:rPr lang="en-US" sz="1000"/>
              <a:t>/25</a:t>
            </a:r>
            <a:endParaRPr lang="en-US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11D89833-9273-43D6-8B9F-DAEEBC033E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1400" y="2591509"/>
            <a:ext cx="3684644" cy="3060000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5CE05300-7C03-4AB9-8F54-162AD1A6A9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045" y="2591509"/>
            <a:ext cx="7514589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7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C33ABB-4A90-4C1F-B502-E0946BDC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Sidenote: one of the new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F2AF688-52C4-4D31-9DF1-7AF29FC78C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/>
                  <a:t>Many (SPS, RHIC, LHC) observing Lévy sources: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𝑖𝑞𝑟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𝑞𝑅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sup>
                        </m:sSup>
                      </m:e>
                    </m:nary>
                  </m:oMath>
                </a14:m>
                <a:endParaRPr lang="en-US"/>
              </a:p>
              <a:p>
                <a:r>
                  <a:rPr lang="en-US"/>
                  <a:t>Shape parameter: Gauss if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/>
                  <a:t>, power-law tail if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/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r>
                  <a:rPr lang="en-US"/>
                  <a:t>How to reconcile with hydro?</a:t>
                </a:r>
              </a:p>
              <a:p>
                <a:pPr lvl="1"/>
                <a:r>
                  <a:rPr lang="en-US"/>
                  <a:t>Exponential cutoff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func>
                  </m:oMath>
                </a14:m>
                <a:r>
                  <a:rPr lang="en-US"/>
                  <a:t> in Boltzmann-Jüttner?</a:t>
                </a:r>
              </a:p>
              <a:p>
                <a:pPr lvl="1"/>
                <a:r>
                  <a:rPr lang="en-US"/>
                  <a:t>Rescattering? Fluctuations?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F2AF688-52C4-4D31-9DF1-7AF29FC78C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50" t="-656" b="-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F68A808A-2555-4E6F-9C3C-6E091156D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16" name="Élőláb helye 15">
            <a:extLst>
              <a:ext uri="{FF2B5EF4-FFF2-40B4-BE49-F238E27FC236}">
                <a16:creationId xmlns:a16="http://schemas.microsoft.com/office/drawing/2014/main" id="{B9D75743-6BB2-4AD5-95A0-D8DEC53C0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ADEE478E-3984-46A6-9923-59C93C36DF50}"/>
              </a:ext>
            </a:extLst>
          </p:cNvPr>
          <p:cNvGrpSpPr/>
          <p:nvPr/>
        </p:nvGrpSpPr>
        <p:grpSpPr>
          <a:xfrm>
            <a:off x="1365563" y="2977103"/>
            <a:ext cx="3784360" cy="1759789"/>
            <a:chOff x="733246" y="3101641"/>
            <a:chExt cx="4175431" cy="1940313"/>
          </a:xfrm>
        </p:grpSpPr>
        <p:pic>
          <p:nvPicPr>
            <p:cNvPr id="8" name="Kép 7">
              <a:extLst>
                <a:ext uri="{FF2B5EF4-FFF2-40B4-BE49-F238E27FC236}">
                  <a16:creationId xmlns:a16="http://schemas.microsoft.com/office/drawing/2014/main" id="{4BE05846-8D7B-45FF-BD78-97B1BB39D8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248" b="1910"/>
            <a:stretch/>
          </p:blipFill>
          <p:spPr>
            <a:xfrm>
              <a:off x="733246" y="3101641"/>
              <a:ext cx="4175431" cy="1940313"/>
            </a:xfrm>
            <a:prstGeom prst="rect">
              <a:avLst/>
            </a:prstGeom>
          </p:spPr>
        </p:pic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19656DDD-C80D-47C2-95A0-7D0F6AD3DD7B}"/>
                </a:ext>
              </a:extLst>
            </p:cNvPr>
            <p:cNvSpPr txBox="1"/>
            <p:nvPr/>
          </p:nvSpPr>
          <p:spPr>
            <a:xfrm>
              <a:off x="733247" y="3101641"/>
              <a:ext cx="2076860" cy="40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Gauss (</a:t>
              </a:r>
              <a:r>
                <a:rPr lang="en-US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α=2.0)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id="{A6B51328-8516-47A1-BB22-96EAAA4CEA8E}"/>
                </a:ext>
              </a:extLst>
            </p:cNvPr>
            <p:cNvSpPr txBox="1"/>
            <p:nvPr/>
          </p:nvSpPr>
          <p:spPr>
            <a:xfrm>
              <a:off x="2823169" y="3104585"/>
              <a:ext cx="2076860" cy="40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Lévy (</a:t>
              </a:r>
              <a:r>
                <a:rPr lang="en-US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α=1.2)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Csoportba foglalás 30">
            <a:extLst>
              <a:ext uri="{FF2B5EF4-FFF2-40B4-BE49-F238E27FC236}">
                <a16:creationId xmlns:a16="http://schemas.microsoft.com/office/drawing/2014/main" id="{916F0440-AF69-456F-BBD2-7CD27009C12B}"/>
              </a:ext>
            </a:extLst>
          </p:cNvPr>
          <p:cNvGrpSpPr/>
          <p:nvPr/>
        </p:nvGrpSpPr>
        <p:grpSpPr>
          <a:xfrm>
            <a:off x="7283557" y="3373157"/>
            <a:ext cx="3784360" cy="2735633"/>
            <a:chOff x="5299254" y="3285605"/>
            <a:chExt cx="3784360" cy="2735633"/>
          </a:xfrm>
        </p:grpSpPr>
        <p:pic>
          <p:nvPicPr>
            <p:cNvPr id="20" name="Kép 19">
              <a:extLst>
                <a:ext uri="{FF2B5EF4-FFF2-40B4-BE49-F238E27FC236}">
                  <a16:creationId xmlns:a16="http://schemas.microsoft.com/office/drawing/2014/main" id="{09AACAD4-B856-4E40-81A5-097B039E7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99254" y="3285605"/>
              <a:ext cx="3784360" cy="2735633"/>
            </a:xfrm>
            <a:prstGeom prst="rect">
              <a:avLst/>
            </a:prstGeom>
          </p:spPr>
        </p:pic>
        <p:cxnSp>
          <p:nvCxnSpPr>
            <p:cNvPr id="22" name="Egyenes összekötő 21">
              <a:extLst>
                <a:ext uri="{FF2B5EF4-FFF2-40B4-BE49-F238E27FC236}">
                  <a16:creationId xmlns:a16="http://schemas.microsoft.com/office/drawing/2014/main" id="{E5F5D168-E7A3-4A1A-A656-F36A5119C20A}"/>
                </a:ext>
              </a:extLst>
            </p:cNvPr>
            <p:cNvCxnSpPr>
              <a:cxnSpLocks/>
              <a:stCxn id="23" idx="6"/>
              <a:endCxn id="20" idx="3"/>
            </p:cNvCxnSpPr>
            <p:nvPr/>
          </p:nvCxnSpPr>
          <p:spPr>
            <a:xfrm>
              <a:off x="5619287" y="4649340"/>
              <a:ext cx="3464327" cy="4082"/>
            </a:xfrm>
            <a:prstGeom prst="line">
              <a:avLst/>
            </a:prstGeom>
            <a:ln w="381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zis 22">
              <a:extLst>
                <a:ext uri="{FF2B5EF4-FFF2-40B4-BE49-F238E27FC236}">
                  <a16:creationId xmlns:a16="http://schemas.microsoft.com/office/drawing/2014/main" id="{96333CC4-EE66-4047-B1D0-AF3F8C85A50D}"/>
                </a:ext>
              </a:extLst>
            </p:cNvPr>
            <p:cNvSpPr/>
            <p:nvPr/>
          </p:nvSpPr>
          <p:spPr>
            <a:xfrm>
              <a:off x="5325132" y="4523072"/>
              <a:ext cx="294155" cy="252536"/>
            </a:xfrm>
            <a:prstGeom prst="ellipse">
              <a:avLst/>
            </a:prstGeom>
            <a:solidFill>
              <a:srgbClr val="B71E42">
                <a:alpha val="3294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Csoportba foglalás 23">
            <a:extLst>
              <a:ext uri="{FF2B5EF4-FFF2-40B4-BE49-F238E27FC236}">
                <a16:creationId xmlns:a16="http://schemas.microsoft.com/office/drawing/2014/main" id="{68284BA3-E641-49B6-8FDA-A6B7485836B6}"/>
              </a:ext>
            </a:extLst>
          </p:cNvPr>
          <p:cNvGrpSpPr/>
          <p:nvPr/>
        </p:nvGrpSpPr>
        <p:grpSpPr>
          <a:xfrm>
            <a:off x="7320091" y="1189308"/>
            <a:ext cx="3859537" cy="2260916"/>
            <a:chOff x="5178800" y="3795156"/>
            <a:chExt cx="3859537" cy="2398762"/>
          </a:xfrm>
        </p:grpSpPr>
        <p:pic>
          <p:nvPicPr>
            <p:cNvPr id="25" name="Kép 24">
              <a:extLst>
                <a:ext uri="{FF2B5EF4-FFF2-40B4-BE49-F238E27FC236}">
                  <a16:creationId xmlns:a16="http://schemas.microsoft.com/office/drawing/2014/main" id="{F075E1BC-B902-4F1B-A2F7-AB7AC5359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26062" y="3959059"/>
              <a:ext cx="3812275" cy="2062179"/>
            </a:xfrm>
            <a:prstGeom prst="rect">
              <a:avLst/>
            </a:prstGeom>
          </p:spPr>
        </p:pic>
        <p:sp>
          <p:nvSpPr>
            <p:cNvPr id="26" name="Szövegdoboz 25">
              <a:extLst>
                <a:ext uri="{FF2B5EF4-FFF2-40B4-BE49-F238E27FC236}">
                  <a16:creationId xmlns:a16="http://schemas.microsoft.com/office/drawing/2014/main" id="{6E895CD7-3CF5-41F3-939F-3CA7A3215FC5}"/>
                </a:ext>
              </a:extLst>
            </p:cNvPr>
            <p:cNvSpPr txBox="1"/>
            <p:nvPr/>
          </p:nvSpPr>
          <p:spPr>
            <a:xfrm>
              <a:off x="7435997" y="3999551"/>
              <a:ext cx="1447067" cy="78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Cauchy</a:t>
              </a:r>
            </a:p>
            <a:p>
              <a:r>
                <a:rPr lang="en-US" sz="1400"/>
                <a:t>Lévy (</a:t>
              </a:r>
              <a:r>
                <a:rPr lang="en-US" sz="1400">
                  <a:latin typeface="Symbol" panose="05050102010706020507" pitchFamily="18" charset="2"/>
                </a:rPr>
                <a:t>a</a:t>
              </a:r>
              <a:r>
                <a:rPr lang="en-US" sz="1400"/>
                <a:t>=1.2)</a:t>
              </a:r>
            </a:p>
            <a:p>
              <a:r>
                <a:rPr lang="en-US" sz="1400"/>
                <a:t>Gauss</a:t>
              </a:r>
            </a:p>
          </p:txBody>
        </p:sp>
        <p:sp>
          <p:nvSpPr>
            <p:cNvPr id="27" name="Szövegdoboz 26">
              <a:extLst>
                <a:ext uri="{FF2B5EF4-FFF2-40B4-BE49-F238E27FC236}">
                  <a16:creationId xmlns:a16="http://schemas.microsoft.com/office/drawing/2014/main" id="{C0046937-903E-48AE-A2C6-B97AD3AA4922}"/>
                </a:ext>
              </a:extLst>
            </p:cNvPr>
            <p:cNvSpPr txBox="1"/>
            <p:nvPr/>
          </p:nvSpPr>
          <p:spPr>
            <a:xfrm rot="16200000">
              <a:off x="4276538" y="4697418"/>
              <a:ext cx="2173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Log source density</a:t>
              </a:r>
            </a:p>
          </p:txBody>
        </p:sp>
        <p:sp>
          <p:nvSpPr>
            <p:cNvPr id="28" name="Szövegdoboz 27">
              <a:extLst>
                <a:ext uri="{FF2B5EF4-FFF2-40B4-BE49-F238E27FC236}">
                  <a16:creationId xmlns:a16="http://schemas.microsoft.com/office/drawing/2014/main" id="{DB1E01F2-8563-44F6-ADBD-D92433DE70C8}"/>
                </a:ext>
              </a:extLst>
            </p:cNvPr>
            <p:cNvSpPr txBox="1"/>
            <p:nvPr/>
          </p:nvSpPr>
          <p:spPr>
            <a:xfrm>
              <a:off x="5620393" y="5802068"/>
              <a:ext cx="1216314" cy="391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Distance</a:t>
              </a:r>
            </a:p>
          </p:txBody>
        </p:sp>
        <p:sp>
          <p:nvSpPr>
            <p:cNvPr id="29" name="Szövegdoboz 28">
              <a:extLst>
                <a:ext uri="{FF2B5EF4-FFF2-40B4-BE49-F238E27FC236}">
                  <a16:creationId xmlns:a16="http://schemas.microsoft.com/office/drawing/2014/main" id="{B8E5A46E-6D9C-4ED4-9DFF-7BD8465CE959}"/>
                </a:ext>
              </a:extLst>
            </p:cNvPr>
            <p:cNvSpPr txBox="1"/>
            <p:nvPr/>
          </p:nvSpPr>
          <p:spPr>
            <a:xfrm rot="899374">
              <a:off x="7412272" y="5346223"/>
              <a:ext cx="1494512" cy="391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power-law tail</a:t>
              </a:r>
            </a:p>
          </p:txBody>
        </p:sp>
      </p:grpSp>
      <p:sp>
        <p:nvSpPr>
          <p:cNvPr id="5" name="Szövegdoboz 4">
            <a:extLst>
              <a:ext uri="{FF2B5EF4-FFF2-40B4-BE49-F238E27FC236}">
                <a16:creationId xmlns:a16="http://schemas.microsoft.com/office/drawing/2014/main" id="{5E946305-A17B-448D-B92A-4AE86A307708}"/>
              </a:ext>
            </a:extLst>
          </p:cNvPr>
          <p:cNvSpPr txBox="1"/>
          <p:nvPr/>
        </p:nvSpPr>
        <p:spPr>
          <a:xfrm>
            <a:off x="9238213" y="3413735"/>
            <a:ext cx="1848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PHENIX, PRC97 </a:t>
            </a:r>
          </a:p>
          <a:p>
            <a:r>
              <a:rPr lang="en-US" sz="1400"/>
              <a:t>+prelim@ WPFC2018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69BC438-B85A-47AE-94B1-3BCE7C3B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32" name="Téglalap 31">
            <a:extLst>
              <a:ext uri="{FF2B5EF4-FFF2-40B4-BE49-F238E27FC236}">
                <a16:creationId xmlns:a16="http://schemas.microsoft.com/office/drawing/2014/main" id="{C72F4C0A-6BCF-4E28-9372-4BD2E19F9FD8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4750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39380" y="2348880"/>
            <a:ext cx="4049108" cy="367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Bjorken-estimate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/>
                  <a:t>The original idea: energy density based on dE/dy</a:t>
                </a:r>
              </a:p>
              <a:p>
                <a:r>
                  <a:rPr lang="en-US"/>
                  <a:t>QGP critical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 ~ 1</m:t>
                    </m:r>
                  </m:oMath>
                </a14:m>
                <a:r>
                  <a:rPr lang="en-US"/>
                  <a:t> GeV/fm</a:t>
                </a:r>
                <a:r>
                  <a:rPr lang="en-US" baseline="30000"/>
                  <a:t>3</a:t>
                </a:r>
                <a:r>
                  <a:rPr lang="en-US"/>
                  <a:t> (from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=(6−8)</m:t>
                    </m:r>
                    <m:r>
                      <a:rPr lang="en-US" sz="2400" i="1">
                        <a:latin typeface="Cambria Math" panose="02040503050406030204" pitchFamily="18" charset="0"/>
                        <a:sym typeface="Symbol"/>
                      </a:rPr>
                      <m:t>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/>
                  <a:t>)</a:t>
                </a:r>
              </a:p>
              <a:p>
                <a:r>
                  <a:rPr lang="en-US"/>
                  <a:t>Result (~2000x cited)</a:t>
                </a:r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endParaRPr lang="en-US"/>
              </a:p>
              <a:p>
                <a:r>
                  <a:rPr lang="en-US"/>
                  <a:t>Boost invariant flow</a:t>
                </a:r>
                <a:br>
                  <a:rPr lang="en-US"/>
                </a:br>
                <a:r>
                  <a:rPr lang="en-US" sz="1800"/>
                  <a:t>Phys.Rev. D27 (1983)</a:t>
                </a:r>
              </a:p>
              <a:p>
                <a:r>
                  <a:rPr lang="en-US"/>
                  <a:t>Needs correction!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550" t="-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átum helye 4">
            <a:extLst>
              <a:ext uri="{FF2B5EF4-FFF2-40B4-BE49-F238E27FC236}">
                <a16:creationId xmlns:a16="http://schemas.microsoft.com/office/drawing/2014/main" id="{45D113E4-1A86-4F39-8309-CF3FB764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D226FBF6-996C-47DE-8A00-4CB16D90D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zövegdoboz 3"/>
              <p:cNvSpPr txBox="1"/>
              <p:nvPr/>
            </p:nvSpPr>
            <p:spPr>
              <a:xfrm>
                <a:off x="2065940" y="2895218"/>
                <a:ext cx="4373440" cy="15418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𝐴𝑑</m:t>
                      </m:r>
                    </m:oMath>
                  </m:oMathPara>
                </a14:m>
                <a:endParaRPr lang="en-US" sz="2400" i="1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4" name="Szövegdoboz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5940" y="2895218"/>
                <a:ext cx="4373440" cy="15418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29C3363-002C-448C-AD32-E72F625A3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C736B259-B298-44C0-8FBC-C3190440A248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2572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3254" y="1439102"/>
            <a:ext cx="5285100" cy="239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An Advanced Energy density estimate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artalom helye 9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/>
                  <a:t>Fact: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𝑑𝑦</m:t>
                    </m:r>
                  </m:oMath>
                </a14:m>
                <a:r>
                  <a:rPr lang="en-US"/>
                  <a:t> not flat</a:t>
                </a:r>
              </a:p>
              <a:p>
                <a:r>
                  <a:rPr lang="en-US"/>
                  <a:t>Finiteness &amp; acceleration</a:t>
                </a:r>
              </a:p>
              <a:p>
                <a:r>
                  <a:rPr lang="en-US"/>
                  <a:t>Corrections needed: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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</m:oMath>
                </a14:m>
                <a:r>
                  <a:rPr lang="en-US">
                    <a:sym typeface="Symbol"/>
                  </a:rPr>
                  <a:t> &amp;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  <m:r>
                      <m:rPr>
                        <m:sty m:val="p"/>
                      </m:rPr>
                      <a:rPr lang="en-US" i="0" baseline="-25000" smtClean="0">
                        <a:latin typeface="Cambria Math" panose="02040503050406030204" pitchFamily="18" charset="0"/>
                        <a:sym typeface="Symbol"/>
                      </a:rPr>
                      <m:t>final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 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𝜂</m:t>
                    </m:r>
                    <m:r>
                      <m:rPr>
                        <m:sty m:val="p"/>
                      </m:rPr>
                      <a:rPr lang="en-US" i="0" baseline="-25000" smtClean="0">
                        <a:latin typeface="Cambria Math" panose="02040503050406030204" pitchFamily="18" charset="0"/>
                        <a:sym typeface="Symbol"/>
                      </a:rPr>
                      <m:t>initial</m:t>
                    </m:r>
                  </m:oMath>
                </a14:m>
                <a:endParaRPr lang="en-US"/>
              </a:p>
              <a:p>
                <a:pPr lvl="1"/>
                <a:r>
                  <a:rPr lang="en-US"/>
                  <a:t>Work done by pressure</a:t>
                </a:r>
              </a:p>
              <a:p>
                <a:r>
                  <a:rPr lang="en-US"/>
                  <a:t>Described by CNC solution with acceleration parameter </a:t>
                </a:r>
                <a:r>
                  <a:rPr lang="en-US">
                    <a:latin typeface="Symbol" panose="05050102010706020507" pitchFamily="18" charset="2"/>
                  </a:rPr>
                  <a:t>l</a:t>
                </a:r>
              </a:p>
              <a:p>
                <a:pPr marL="0" indent="0">
                  <a:buNone/>
                </a:pPr>
                <a:r>
                  <a:rPr lang="en-US" sz="1500"/>
                  <a:t>Csörgő, Nagy, MCs, Phys.Lett. B663 (2008) 306-311</a:t>
                </a:r>
                <a:br>
                  <a:rPr lang="en-US" sz="1500"/>
                </a:br>
                <a:r>
                  <a:rPr lang="en-US" sz="1500"/>
                  <a:t>Nagy, Csörgő, MCs, Phys.Rev. C77 (2008) 024908</a:t>
                </a:r>
                <a:endParaRPr lang="en-US"/>
              </a:p>
              <a:p>
                <a:r>
                  <a:rPr lang="en-US"/>
                  <a:t>Corrected estimate for EoS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/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/>
                  <a:t>,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den>
                        </m:f>
                      </m:e>
                    </m:ra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long</m:t>
                        </m:r>
                      </m:sub>
                    </m:sSub>
                  </m:oMath>
                </a14:m>
                <a:endParaRPr lang="en-US"/>
              </a:p>
              <a:p>
                <a:r>
                  <a:rPr lang="en-US"/>
                  <a:t>Björken estimate: only 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/>
                  <a:t> (dust EoS)</a:t>
                </a:r>
              </a:p>
              <a:p>
                <a:r>
                  <a:rPr lang="en-US"/>
                  <a:t>Will come back to this soon</a:t>
                </a:r>
              </a:p>
            </p:txBody>
          </p:sp>
        </mc:Choice>
        <mc:Fallback xmlns="">
          <p:sp>
            <p:nvSpPr>
              <p:cNvPr id="10" name="Tartalom helye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28" t="-787" b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2C0651DF-DA2C-4C6E-97B4-1CE6394D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E256E91C-16B4-4348-98DC-584D1A7BA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5DC32DFC-A7F0-4E35-B763-F9A9321C9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0657" y="3858628"/>
            <a:ext cx="4048665" cy="218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6F0F94F-0388-4A65-AA4B-24100E35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3AEC755E-A7AE-4A18-AB44-8679B5DF818E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623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Energy densities in AA, RHIC to LHC</a:t>
            </a:r>
          </a:p>
        </p:txBody>
      </p:sp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1085317" y="1272042"/>
            <a:ext cx="9969538" cy="4875154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800"/>
              </a:spcBef>
            </a:pPr>
            <a:r>
              <a:rPr lang="en-US"/>
              <a:t>Results well described from RHIC to LHC</a:t>
            </a:r>
          </a:p>
          <a:p>
            <a:pPr>
              <a:spcBef>
                <a:spcPts val="800"/>
              </a:spcBef>
            </a:pPr>
            <a:r>
              <a:rPr lang="en-US"/>
              <a:t>Effect of acceleration and conjectured effect of Equation of State studied</a:t>
            </a:r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>
              <a:spcBef>
                <a:spcPts val="800"/>
              </a:spcBef>
            </a:pPr>
            <a:endParaRPr lang="en-US"/>
          </a:p>
          <a:p>
            <a:pPr marL="0" indent="0">
              <a:spcBef>
                <a:spcPts val="800"/>
              </a:spcBef>
              <a:buNone/>
            </a:pPr>
            <a:endParaRPr lang="en-US" sz="1500"/>
          </a:p>
          <a:p>
            <a:pPr marL="0" indent="0">
              <a:spcBef>
                <a:spcPts val="800"/>
              </a:spcBef>
              <a:buNone/>
            </a:pPr>
            <a:r>
              <a:rPr lang="en-US" sz="1500"/>
              <a:t>Jiang, Yang, MCs, Csörgő, Phys. Rev. C 97, 064906, 2018</a:t>
            </a:r>
            <a:endParaRPr lang="en-US"/>
          </a:p>
          <a:p>
            <a:pPr>
              <a:spcBef>
                <a:spcPts val="800"/>
              </a:spcBef>
            </a:pPr>
            <a:r>
              <a:rPr lang="en-US"/>
              <a:t>Effect of EoS: important to understand analytically! Will come back to that in a few slides…</a:t>
            </a:r>
          </a:p>
          <a:p>
            <a:pPr>
              <a:spcBef>
                <a:spcPts val="800"/>
              </a:spcBef>
            </a:pPr>
            <a:r>
              <a:rPr lang="en-US"/>
              <a:t>What about p+p?</a:t>
            </a:r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596CE5F7-A2D1-483C-93D6-D3BD6A9D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35F53E3-7D97-416B-87A4-1D788D89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171D537-8FFB-4271-9F8C-2A374862EF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0571" y="2158507"/>
            <a:ext cx="4442103" cy="3298061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CFD4B1DA-342C-4935-B86F-A889251B30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718" t="51337"/>
          <a:stretch/>
        </p:blipFill>
        <p:spPr>
          <a:xfrm>
            <a:off x="1317781" y="2193697"/>
            <a:ext cx="4778219" cy="2944152"/>
          </a:xfrm>
          <a:prstGeom prst="rect">
            <a:avLst/>
          </a:prstGeom>
        </p:spPr>
      </p:pic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16A3FAF5-8C96-4104-B9F7-17C52643D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7</a:t>
            </a:fld>
            <a:r>
              <a:rPr lang="en-US" sz="1000"/>
              <a:t>/25</a:t>
            </a:r>
            <a:endParaRPr lang="en-US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AF04C745-9D7C-40B8-A032-B33ECCA47242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69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Bjorken</a:t>
            </a:r>
            <a:r>
              <a:rPr lang="hu-HU" dirty="0"/>
              <a:t> </a:t>
            </a:r>
            <a:r>
              <a:rPr lang="en-US" dirty="0"/>
              <a:t>energy density </a:t>
            </a:r>
            <a:r>
              <a:rPr lang="hu-HU" dirty="0" err="1"/>
              <a:t>estimate</a:t>
            </a:r>
            <a:r>
              <a:rPr lang="hu-HU" dirty="0"/>
              <a:t> in pp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dirty="0"/>
                  <a:t>Rough estimate via the </a:t>
                </a:r>
                <a:r>
                  <a:rPr lang="en-US" dirty="0" err="1"/>
                  <a:t>Bjorken</a:t>
                </a:r>
                <a:r>
                  <a:rPr lang="en-US" dirty="0"/>
                  <a:t> formula: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>
                            <a:latin typeface="Cambria Math" panose="02040503050406030204" pitchFamily="18" charset="0"/>
                          </a:rPr>
                          <m:t>Bj</m:t>
                        </m:r>
                      </m:sub>
                    </m:sSub>
                    <m:r>
                      <a:rPr lang="en-US" sz="3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</m:oMath>
                </a14:m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sym typeface="Symbol"/>
                  </a:rPr>
                  <a:t>Number of particles at midrapidity: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1.5×5.89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Average energy: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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𝑚</m:t>
                    </m:r>
                    <m:r>
                      <a:rPr lang="en-US" i="1" baseline="-25000">
                        <a:latin typeface="Cambria Math" panose="02040503050406030204" pitchFamily="18" charset="0"/>
                        <a:sym typeface="Symbol"/>
                      </a:rPr>
                      <m:t>𝑡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=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𝐸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=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0.562 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sym typeface="Symbol"/>
                      </a:rPr>
                      <m:t>GeV</m:t>
                    </m:r>
                  </m:oMath>
                </a14:m>
                <a:endParaRPr lang="en-US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Transverse size of the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R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sym typeface="Symbol"/>
                      </a:rPr>
                      <m:t>𝜋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tot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/4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sym typeface="Symbol"/>
                          </a:rPr>
                          <m:t>el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=9.8 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en-US" i="1" baseline="30000" smtClean="0">
                        <a:latin typeface="Cambria Math" panose="02040503050406030204" pitchFamily="18" charset="0"/>
                        <a:sym typeface="Symbol"/>
                      </a:rPr>
                      <m:t>2</m:t>
                    </m:r>
                  </m:oMath>
                </a14:m>
                <a:endParaRPr lang="en-US" baseline="30000" dirty="0">
                  <a:sym typeface="Symbol"/>
                </a:endParaRPr>
              </a:p>
              <a:p>
                <a:pPr lvl="1"/>
                <a:r>
                  <a:rPr lang="en-US" dirty="0">
                    <a:sym typeface="Symbol"/>
                  </a:rPr>
                  <a:t>Formation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1 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  <a:sym typeface="Symbol"/>
                      </a:rPr>
                      <m:t>fm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sym typeface="Symbol"/>
                      </a:rPr>
                      <m:t>𝑐</m:t>
                    </m:r>
                  </m:oMath>
                </a14:m>
                <a:r>
                  <a:rPr lang="en-US" dirty="0">
                    <a:sym typeface="Symbol"/>
                  </a:rPr>
                  <a:t> (conservative estimate)</a:t>
                </a:r>
              </a:p>
              <a:p>
                <a:r>
                  <a:rPr lang="en-US" dirty="0">
                    <a:sym typeface="Symbol"/>
                  </a:rPr>
                  <a:t>Energy density from this:</a:t>
                </a:r>
                <a:endParaRPr lang="hu-HU" dirty="0"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7 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TeV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0.562×1.5×5.89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1.76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0.507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Bj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TeV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0.571×1.5×6.17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1.80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0.519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GeV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sym typeface="Symbol"/>
                </a:endParaRPr>
              </a:p>
              <a:p>
                <a:pPr marL="0" indent="0">
                  <a:buNone/>
                </a:pPr>
                <a:r>
                  <a:rPr lang="hu-HU" sz="1500" dirty="0" err="1"/>
                  <a:t>MCs</a:t>
                </a:r>
                <a:r>
                  <a:rPr lang="hu-HU" sz="1500" dirty="0"/>
                  <a:t>, Csörgő, </a:t>
                </a:r>
                <a:r>
                  <a:rPr lang="hu-HU" sz="1500" dirty="0" err="1"/>
                  <a:t>Jiang</a:t>
                </a:r>
                <a:r>
                  <a:rPr lang="hu-HU" sz="1500" dirty="0"/>
                  <a:t>, </a:t>
                </a:r>
                <a:r>
                  <a:rPr lang="hu-HU" sz="1500" dirty="0" err="1"/>
                  <a:t>Yang</a:t>
                </a:r>
                <a:r>
                  <a:rPr lang="hu-HU" sz="1500" dirty="0"/>
                  <a:t>, </a:t>
                </a:r>
                <a:r>
                  <a:rPr lang="en-US" sz="1500" dirty="0"/>
                  <a:t>Universe 3 (2017) no.1, </a:t>
                </a:r>
                <a:r>
                  <a:rPr lang="hu-HU" sz="1500" dirty="0"/>
                  <a:t>9,</a:t>
                </a:r>
                <a:r>
                  <a:rPr lang="en-US" sz="1500" dirty="0"/>
                  <a:t> arXiv:1609.07176</a:t>
                </a:r>
              </a:p>
              <a:p>
                <a:r>
                  <a:rPr lang="hu-HU" dirty="0" err="1"/>
                  <a:t>This</a:t>
                </a:r>
                <a:r>
                  <a:rPr lang="hu-HU" dirty="0"/>
                  <a:t> is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average</a:t>
                </a:r>
                <a:r>
                  <a:rPr lang="hu-HU" dirty="0"/>
                  <a:t> </a:t>
                </a:r>
                <a:r>
                  <a:rPr lang="hu-HU" dirty="0" err="1"/>
                  <a:t>multiplicity</a:t>
                </a:r>
                <a:r>
                  <a:rPr lang="hu-HU" dirty="0"/>
                  <a:t>; </a:t>
                </a:r>
                <a:r>
                  <a:rPr lang="hu-HU" dirty="0" err="1"/>
                  <a:t>compare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crit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GeV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átum helye 2">
            <a:extLst>
              <a:ext uri="{FF2B5EF4-FFF2-40B4-BE49-F238E27FC236}">
                <a16:creationId xmlns:a16="http://schemas.microsoft.com/office/drawing/2014/main" id="{2EDE3890-E4F5-4AB2-B5D2-EB21CC35A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1BF22EB-EC05-484D-9A05-A8FF6DDA2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2019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DF87C7A-A5F2-40B6-B429-157DE504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8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6B6E4ABE-AA70-42C2-A154-75EF3FB0E531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098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energy density in p+p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artalom helye 3"/>
              <p:cNvSpPr>
                <a:spLocks noGrp="1"/>
              </p:cNvSpPr>
              <p:nvPr>
                <p:ph idx="1"/>
              </p:nvPr>
            </p:nvSpPr>
            <p:spPr>
              <a:xfrm>
                <a:off x="1085317" y="1341050"/>
                <a:ext cx="9969538" cy="4780268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Data from </a:t>
                </a:r>
                <a:r>
                  <a:rPr lang="en-US" dirty="0" err="1"/>
                  <a:t>p+p</a:t>
                </a:r>
                <a:r>
                  <a:rPr lang="en-US" dirty="0"/>
                  <a:t> well described</a:t>
                </a:r>
              </a:p>
              <a:p>
                <a:pPr lvl="1"/>
                <a:r>
                  <a:rPr lang="en-US" dirty="0"/>
                  <a:t>7 TeV: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=1.073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=0.64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GeV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8 TeV: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=1.067</m:t>
                    </m:r>
                  </m:oMath>
                </a14:m>
                <a:r>
                  <a:rPr lang="en-US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=0.641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GeV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13 TeV: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=1.065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corr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0.692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GeV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Multiplicity dependence</a:t>
                </a:r>
                <a:r>
                  <a:rPr lang="hu-HU" dirty="0"/>
                  <a:t>: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Energy density above 1 GeV/fm</a:t>
                </a:r>
                <a:r>
                  <a:rPr lang="en-US" baseline="30000" dirty="0"/>
                  <a:t>3</a:t>
                </a:r>
                <a:r>
                  <a:rPr lang="en-US" dirty="0"/>
                  <a:t> for </a:t>
                </a:r>
                <a:r>
                  <a:rPr lang="en-US" dirty="0" err="1"/>
                  <a:t>multiplicit</a:t>
                </a:r>
                <a:r>
                  <a:rPr lang="hu-HU" dirty="0"/>
                  <a:t>i</a:t>
                </a:r>
                <a:r>
                  <a:rPr lang="en-US" dirty="0" err="1"/>
                  <a:t>es</a:t>
                </a:r>
                <a:r>
                  <a:rPr lang="en-US" dirty="0"/>
                  <a:t> above ~10! </a:t>
                </a:r>
                <a:r>
                  <a:rPr lang="en-US" dirty="0" err="1"/>
                  <a:t>EoS</a:t>
                </a:r>
                <a:r>
                  <a:rPr lang="en-US" dirty="0"/>
                  <a:t> dependence?</a:t>
                </a:r>
              </a:p>
              <a:p>
                <a:pPr marL="0" indent="0">
                  <a:buNone/>
                </a:pPr>
                <a:r>
                  <a:rPr lang="en-US" sz="1500" dirty="0"/>
                  <a:t>MCs, </a:t>
                </a:r>
                <a:r>
                  <a:rPr lang="en-US" sz="1500" dirty="0" err="1"/>
                  <a:t>Csörgő</a:t>
                </a:r>
                <a:r>
                  <a:rPr lang="en-US" sz="1500" dirty="0"/>
                  <a:t>, Jiang, Yang, Universe 3 (2017) no.1, 9, arXiv:1609.07176 + </a:t>
                </a:r>
                <a:r>
                  <a:rPr lang="hu-HU" sz="1500" dirty="0" err="1"/>
                  <a:t>Jiang</a:t>
                </a:r>
                <a:r>
                  <a:rPr lang="hu-HU" sz="1500" dirty="0"/>
                  <a:t>, </a:t>
                </a:r>
                <a:r>
                  <a:rPr lang="hu-HU" sz="1500" dirty="0" err="1"/>
                  <a:t>MCs</a:t>
                </a:r>
                <a:r>
                  <a:rPr lang="hu-HU" sz="1500" dirty="0"/>
                  <a:t>, Kasza, </a:t>
                </a:r>
                <a:r>
                  <a:rPr lang="hu-HU" sz="1500" dirty="0" err="1"/>
                  <a:t>Yang</a:t>
                </a:r>
                <a:r>
                  <a:rPr lang="hu-HU" sz="1500" dirty="0"/>
                  <a:t>, Csörgő, </a:t>
                </a:r>
                <a:r>
                  <a:rPr lang="hu-HU" sz="1500" dirty="0" err="1"/>
                  <a:t>Acta</a:t>
                </a:r>
                <a:r>
                  <a:rPr lang="hu-HU" sz="1500" dirty="0"/>
                  <a:t> </a:t>
                </a:r>
                <a:r>
                  <a:rPr lang="hu-HU" sz="1500" dirty="0" err="1"/>
                  <a:t>Phys</a:t>
                </a:r>
                <a:r>
                  <a:rPr lang="hu-HU" sz="1500" dirty="0"/>
                  <a:t>. Pol. B </a:t>
                </a:r>
                <a:r>
                  <a:rPr lang="hu-HU" sz="1500" dirty="0" err="1"/>
                  <a:t>Proc</a:t>
                </a:r>
                <a:r>
                  <a:rPr lang="hu-HU" sz="1500" dirty="0"/>
                  <a:t>. </a:t>
                </a:r>
                <a:r>
                  <a:rPr lang="hu-HU" sz="1500" dirty="0" err="1"/>
                  <a:t>Supp</a:t>
                </a:r>
                <a:r>
                  <a:rPr lang="hu-HU" sz="1500" dirty="0"/>
                  <a:t> (WPCF 2018)</a:t>
                </a:r>
                <a:endParaRPr lang="en-US" dirty="0"/>
              </a:p>
            </p:txBody>
          </p:sp>
        </mc:Choice>
        <mc:Fallback xmlns="">
          <p:sp>
            <p:nvSpPr>
              <p:cNvPr id="4" name="Tartalom hely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5317" y="1341050"/>
                <a:ext cx="9969538" cy="4780268"/>
              </a:xfrm>
              <a:blipFill>
                <a:blip r:embed="rId2"/>
                <a:stretch>
                  <a:fillRect l="-306" t="-383" b="-8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átum helye 2">
            <a:extLst>
              <a:ext uri="{FF2B5EF4-FFF2-40B4-BE49-F238E27FC236}">
                <a16:creationId xmlns:a16="http://schemas.microsoft.com/office/drawing/2014/main" id="{8C933A29-6F3A-4959-B42E-C60C0853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9, 2019</a:t>
            </a:r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3E8371BD-D3C7-4EAD-A80D-DBB82C30D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2019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41A0D9D-DB0F-463E-9C66-6117151EC2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7145" y="3429000"/>
            <a:ext cx="5305390" cy="193930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168E41AB-5408-43E1-BA66-289C7FF8B3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4363" y="1665633"/>
            <a:ext cx="5368819" cy="3526733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DC19EB2-BDA1-4ACE-AC53-AE9F98605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9</a:t>
            </a:fld>
            <a:r>
              <a:rPr lang="en-US" sz="1000"/>
              <a:t>/2</a:t>
            </a:r>
            <a:r>
              <a:rPr lang="hu-HU" sz="1000"/>
              <a:t>5</a:t>
            </a:r>
            <a:endParaRPr lang="en-US" noProof="0" dirty="0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13E4ECB2-8754-45AE-904F-062B4E7B1EDC}"/>
              </a:ext>
            </a:extLst>
          </p:cNvPr>
          <p:cNvSpPr/>
          <p:nvPr/>
        </p:nvSpPr>
        <p:spPr>
          <a:xfrm>
            <a:off x="0" y="6190326"/>
            <a:ext cx="12192000" cy="564156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4129"/>
              </a:avLst>
            </a:prstTxWarp>
            <a:spAutoFit/>
          </a:bodyPr>
          <a:lstStyle/>
          <a:p>
            <a:r>
              <a:rPr lang="hu-HU" sz="1600" b="1" dirty="0">
                <a:solidFill>
                  <a:srgbClr val="E0DD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DENSITY 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SOLUTIONS    VISCOSITY    PERTURBATIONS    VORTICITY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7355451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Galéri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éri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éri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3362</TotalTime>
  <Words>2628</Words>
  <Application>Microsoft Office PowerPoint</Application>
  <PresentationFormat>Szélesvásznú</PresentationFormat>
  <Paragraphs>436</Paragraphs>
  <Slides>31</Slides>
  <Notes>1</Notes>
  <HiddenSlides>0</HiddenSlides>
  <MMClips>3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Gill Sans MT</vt:lpstr>
      <vt:lpstr>Symbol</vt:lpstr>
      <vt:lpstr>Galéria</vt:lpstr>
      <vt:lpstr>New Results from exact solutions of relativistic hydrodynamics</vt:lpstr>
      <vt:lpstr>Phases of Quark Matter</vt:lpstr>
      <vt:lpstr>Exact hydro solutions: History &amp; basics</vt:lpstr>
      <vt:lpstr>Sidenote: one of the new challenges</vt:lpstr>
      <vt:lpstr>The Bjorken-estimate</vt:lpstr>
      <vt:lpstr>An Advanced Energy density estimate</vt:lpstr>
      <vt:lpstr>Energy densities in AA, RHIC to LHC</vt:lpstr>
      <vt:lpstr>Bjorken energy density estimate in pp</vt:lpstr>
      <vt:lpstr>energy density in p+p</vt:lpstr>
      <vt:lpstr>A new class of exact solutions</vt:lpstr>
      <vt:lpstr>The new class of solutions</vt:lpstr>
      <vt:lpstr>Temperature evolution</vt:lpstr>
      <vt:lpstr>observables</vt:lpstr>
      <vt:lpstr>Comparison to Data</vt:lpstr>
      <vt:lpstr>What about the energy density?</vt:lpstr>
      <vt:lpstr>Determining the initial state</vt:lpstr>
      <vt:lpstr>A new viscous solution</vt:lpstr>
      <vt:lpstr>Perturbative solutions</vt:lpstr>
      <vt:lpstr>A new class of perturbative solutions</vt:lpstr>
      <vt:lpstr>Rescritions for perturbative solutions</vt:lpstr>
      <vt:lpstr>Time evolution of perturbations</vt:lpstr>
      <vt:lpstr>Perturbations of the observables</vt:lpstr>
      <vt:lpstr>Vorticity of the quark gluon plasma</vt:lpstr>
      <vt:lpstr>Polarization in analytic hydro</vt:lpstr>
      <vt:lpstr>Summary</vt:lpstr>
      <vt:lpstr>BACKUP</vt:lpstr>
      <vt:lpstr>The pseudorapidity density from CNC</vt:lpstr>
      <vt:lpstr>Initial energy density at RHIC</vt:lpstr>
      <vt:lpstr>Pseudorapity densities in A+A</vt:lpstr>
      <vt:lpstr>Energy densities in AA, RHIC to LHC</vt:lpstr>
      <vt:lpstr>Polarization in exact hydro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Csanad Mate</dc:creator>
  <cp:lastModifiedBy>Csanad Mate</cp:lastModifiedBy>
  <cp:revision>375</cp:revision>
  <dcterms:created xsi:type="dcterms:W3CDTF">2017-08-25T09:24:55Z</dcterms:created>
  <dcterms:modified xsi:type="dcterms:W3CDTF">2019-01-09T16:36:04Z</dcterms:modified>
</cp:coreProperties>
</file>