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Lst>
  <p:notesMasterIdLst>
    <p:notesMasterId r:id="rId18"/>
  </p:notesMasterIdLst>
  <p:sldIdLst>
    <p:sldId id="258" r:id="rId2"/>
    <p:sldId id="424" r:id="rId3"/>
    <p:sldId id="433" r:id="rId4"/>
    <p:sldId id="437" r:id="rId5"/>
    <p:sldId id="434" r:id="rId6"/>
    <p:sldId id="435" r:id="rId7"/>
    <p:sldId id="436" r:id="rId8"/>
    <p:sldId id="438" r:id="rId9"/>
    <p:sldId id="426" r:id="rId10"/>
    <p:sldId id="425" r:id="rId11"/>
    <p:sldId id="427" r:id="rId12"/>
    <p:sldId id="428" r:id="rId13"/>
    <p:sldId id="429" r:id="rId14"/>
    <p:sldId id="430" r:id="rId15"/>
    <p:sldId id="431" r:id="rId16"/>
    <p:sldId id="432" r:id="rId17"/>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204" autoAdjust="0"/>
    <p:restoredTop sz="94674"/>
  </p:normalViewPr>
  <p:slideViewPr>
    <p:cSldViewPr snapToGrid="0" snapToObjects="1">
      <p:cViewPr varScale="1">
        <p:scale>
          <a:sx n="115" d="100"/>
          <a:sy n="115" d="100"/>
        </p:scale>
        <p:origin x="1760" y="1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8135"/>
          </a:xfrm>
          <a:prstGeom prst="rect">
            <a:avLst/>
          </a:prstGeom>
        </p:spPr>
        <p:txBody>
          <a:bodyPr vert="horz" lIns="91440" tIns="45720" rIns="91440" bIns="45720" rtlCol="0"/>
          <a:lstStyle>
            <a:lvl1pPr algn="r">
              <a:defRPr sz="1200"/>
            </a:lvl1pPr>
          </a:lstStyle>
          <a:p>
            <a:fld id="{0981212A-6713-9B46-9D4C-CE045CFFA66C}" type="datetimeFigureOut">
              <a:rPr lang="en-US" smtClean="0"/>
              <a:t>6/3/19</a:t>
            </a:fld>
            <a:endParaRPr lang="en-US"/>
          </a:p>
        </p:txBody>
      </p:sp>
      <p:sp>
        <p:nvSpPr>
          <p:cNvPr id="4" name="Slide Image Placeholder 3"/>
          <p:cNvSpPr>
            <a:spLocks noGrp="1" noRot="1" noChangeAspect="1"/>
          </p:cNvSpPr>
          <p:nvPr>
            <p:ph type="sldImg" idx="2"/>
          </p:nvPr>
        </p:nvSpPr>
        <p:spPr>
          <a:xfrm>
            <a:off x="1166813" y="1241425"/>
            <a:ext cx="4464050" cy="33496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77958"/>
            <a:ext cx="5438140" cy="3909239"/>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30091"/>
            <a:ext cx="2945659" cy="498134"/>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30091"/>
            <a:ext cx="2945659" cy="498134"/>
          </a:xfrm>
          <a:prstGeom prst="rect">
            <a:avLst/>
          </a:prstGeom>
        </p:spPr>
        <p:txBody>
          <a:bodyPr vert="horz" lIns="91440" tIns="45720" rIns="91440" bIns="45720" rtlCol="0" anchor="b"/>
          <a:lstStyle>
            <a:lvl1pPr algn="r">
              <a:defRPr sz="1200"/>
            </a:lvl1pPr>
          </a:lstStyle>
          <a:p>
            <a:fld id="{31CA23D7-9BBC-0A46-8092-2196AD635B24}" type="slidenum">
              <a:rPr lang="en-US" smtClean="0"/>
              <a:t>‹#›</a:t>
            </a:fld>
            <a:endParaRPr lang="en-US"/>
          </a:p>
        </p:txBody>
      </p:sp>
    </p:spTree>
    <p:extLst>
      <p:ext uri="{BB962C8B-B14F-4D97-AF65-F5344CB8AC3E}">
        <p14:creationId xmlns:p14="http://schemas.microsoft.com/office/powerpoint/2010/main" val="29521797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707265"/>
            <a:ext cx="7772400" cy="1802697"/>
          </a:xfrm>
        </p:spPr>
        <p:txBody>
          <a:bodyPr anchor="t">
            <a:normAutofit/>
          </a:bodyPr>
          <a:lstStyle>
            <a:lvl1pPr algn="r">
              <a:defRPr sz="4400"/>
            </a:lvl1pPr>
          </a:lstStyle>
          <a:p>
            <a:r>
              <a:rPr lang="en-US"/>
              <a:t>Click to edit Master title style</a:t>
            </a:r>
            <a:endParaRPr lang="en-US" dirty="0"/>
          </a:p>
        </p:txBody>
      </p:sp>
      <p:sp>
        <p:nvSpPr>
          <p:cNvPr id="3" name="Subtitle 2"/>
          <p:cNvSpPr>
            <a:spLocks noGrp="1"/>
          </p:cNvSpPr>
          <p:nvPr>
            <p:ph type="subTitle" idx="1"/>
          </p:nvPr>
        </p:nvSpPr>
        <p:spPr>
          <a:xfrm>
            <a:off x="1600200" y="4299995"/>
            <a:ext cx="6858000" cy="416690"/>
          </a:xfrm>
        </p:spPr>
        <p:txBody>
          <a:bodyPr/>
          <a:lstStyle>
            <a:lvl1pPr marL="0" indent="0" algn="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36941090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itle Placeholder 1">
            <a:extLst>
              <a:ext uri="{FF2B5EF4-FFF2-40B4-BE49-F238E27FC236}">
                <a16:creationId xmlns:a16="http://schemas.microsoft.com/office/drawing/2014/main" id="{1056748F-14C1-E34B-B6C4-26064C87C1CF}"/>
              </a:ext>
            </a:extLst>
          </p:cNvPr>
          <p:cNvSpPr>
            <a:spLocks noGrp="1"/>
          </p:cNvSpPr>
          <p:nvPr>
            <p:ph type="title"/>
          </p:nvPr>
        </p:nvSpPr>
        <p:spPr>
          <a:xfrm>
            <a:off x="628650" y="422476"/>
            <a:ext cx="7886700" cy="1268213"/>
          </a:xfrm>
          <a:prstGeom prst="rect">
            <a:avLst/>
          </a:prstGeom>
        </p:spPr>
        <p:txBody>
          <a:bodyPr vert="horz" lIns="91440" tIns="45720" rIns="91440" bIns="45720" rtlCol="0" anchor="t">
            <a:normAutofit/>
          </a:bodyPr>
          <a:lstStyle/>
          <a:p>
            <a:r>
              <a:rPr lang="en-US" dirty="0"/>
              <a:t>Click to edit Master title style</a:t>
            </a:r>
          </a:p>
        </p:txBody>
      </p:sp>
      <p:sp>
        <p:nvSpPr>
          <p:cNvPr id="6" name="Footer Placeholder 4">
            <a:extLst>
              <a:ext uri="{FF2B5EF4-FFF2-40B4-BE49-F238E27FC236}">
                <a16:creationId xmlns:a16="http://schemas.microsoft.com/office/drawing/2014/main" id="{8F6425DB-71A7-C948-BCAE-3DB51E5AD1FA}"/>
              </a:ext>
            </a:extLst>
          </p:cNvPr>
          <p:cNvSpPr>
            <a:spLocks noGrp="1"/>
          </p:cNvSpPr>
          <p:nvPr>
            <p:ph type="ftr" sz="quarter" idx="3"/>
          </p:nvPr>
        </p:nvSpPr>
        <p:spPr>
          <a:xfrm>
            <a:off x="4357868" y="6406587"/>
            <a:ext cx="428263" cy="451413"/>
          </a:xfrm>
          <a:prstGeom prst="rect">
            <a:avLst/>
          </a:prstGeom>
        </p:spPr>
        <p:txBody>
          <a:bodyPr vert="horz" lIns="91440" tIns="45720" rIns="91440" bIns="45720" rtlCol="0" anchor="ctr"/>
          <a:lstStyle>
            <a:lvl1pPr algn="ctr">
              <a:defRPr sz="1200">
                <a:solidFill>
                  <a:schemeClr val="tx1">
                    <a:tint val="75000"/>
                  </a:schemeClr>
                </a:solidFill>
              </a:defRPr>
            </a:lvl1pPr>
          </a:lstStyle>
          <a:p>
            <a:fld id="{F2E5D06D-0BE4-B843-8370-FB88EDC7364A}" type="slidenum">
              <a:rPr lang="en-US" smtClean="0"/>
              <a:pPr/>
              <a:t>‹#›</a:t>
            </a:fld>
            <a:endParaRPr lang="en-US" dirty="0"/>
          </a:p>
        </p:txBody>
      </p:sp>
    </p:spTree>
    <p:extLst>
      <p:ext uri="{BB962C8B-B14F-4D97-AF65-F5344CB8AC3E}">
        <p14:creationId xmlns:p14="http://schemas.microsoft.com/office/powerpoint/2010/main" val="29024846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88ACE0E3-E027-2343-A62E-A2B271C5A6CA}"/>
              </a:ext>
            </a:extLst>
          </p:cNvPr>
          <p:cNvSpPr>
            <a:spLocks noGrp="1"/>
          </p:cNvSpPr>
          <p:nvPr>
            <p:ph type="ctrTitle"/>
          </p:nvPr>
        </p:nvSpPr>
        <p:spPr>
          <a:xfrm>
            <a:off x="685800" y="1707265"/>
            <a:ext cx="7772400" cy="1802697"/>
          </a:xfrm>
        </p:spPr>
        <p:txBody>
          <a:bodyPr anchor="t">
            <a:normAutofit/>
          </a:bodyPr>
          <a:lstStyle>
            <a:lvl1pPr algn="r">
              <a:defRPr sz="4400"/>
            </a:lvl1pPr>
          </a:lstStyle>
          <a:p>
            <a:r>
              <a:rPr lang="en-US"/>
              <a:t>Click to edit Master title style</a:t>
            </a:r>
            <a:endParaRPr lang="en-US" dirty="0"/>
          </a:p>
        </p:txBody>
      </p:sp>
    </p:spTree>
    <p:extLst>
      <p:ext uri="{BB962C8B-B14F-4D97-AF65-F5344CB8AC3E}">
        <p14:creationId xmlns:p14="http://schemas.microsoft.com/office/powerpoint/2010/main" val="402699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4">
            <a:extLst>
              <a:ext uri="{FF2B5EF4-FFF2-40B4-BE49-F238E27FC236}">
                <a16:creationId xmlns:a16="http://schemas.microsoft.com/office/drawing/2014/main" id="{1FC2A714-0D61-B346-8022-70A2054729B4}"/>
              </a:ext>
            </a:extLst>
          </p:cNvPr>
          <p:cNvSpPr>
            <a:spLocks noGrp="1"/>
          </p:cNvSpPr>
          <p:nvPr>
            <p:ph type="ftr" sz="quarter" idx="3"/>
          </p:nvPr>
        </p:nvSpPr>
        <p:spPr>
          <a:xfrm>
            <a:off x="4357868" y="6406587"/>
            <a:ext cx="428263" cy="451413"/>
          </a:xfrm>
          <a:prstGeom prst="rect">
            <a:avLst/>
          </a:prstGeom>
        </p:spPr>
        <p:txBody>
          <a:bodyPr vert="horz" lIns="91440" tIns="45720" rIns="91440" bIns="45720" rtlCol="0" anchor="ctr"/>
          <a:lstStyle>
            <a:lvl1pPr algn="ctr">
              <a:defRPr sz="1200">
                <a:solidFill>
                  <a:schemeClr val="tx1">
                    <a:tint val="75000"/>
                  </a:schemeClr>
                </a:solidFill>
              </a:defRPr>
            </a:lvl1pPr>
          </a:lstStyle>
          <a:p>
            <a:fld id="{F2E5D06D-0BE4-B843-8370-FB88EDC7364A}" type="slidenum">
              <a:rPr lang="en-US" smtClean="0"/>
              <a:pPr/>
              <a:t>‹#›</a:t>
            </a:fld>
            <a:endParaRPr lang="en-US" dirty="0"/>
          </a:p>
        </p:txBody>
      </p:sp>
    </p:spTree>
    <p:extLst>
      <p:ext uri="{BB962C8B-B14F-4D97-AF65-F5344CB8AC3E}">
        <p14:creationId xmlns:p14="http://schemas.microsoft.com/office/powerpoint/2010/main" val="28824308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itle Placeholder 1">
            <a:extLst>
              <a:ext uri="{FF2B5EF4-FFF2-40B4-BE49-F238E27FC236}">
                <a16:creationId xmlns:a16="http://schemas.microsoft.com/office/drawing/2014/main" id="{2C510E93-35E9-A141-AB10-6E42970BFEA6}"/>
              </a:ext>
            </a:extLst>
          </p:cNvPr>
          <p:cNvSpPr>
            <a:spLocks noGrp="1"/>
          </p:cNvSpPr>
          <p:nvPr>
            <p:ph type="title"/>
          </p:nvPr>
        </p:nvSpPr>
        <p:spPr>
          <a:xfrm>
            <a:off x="628650" y="422476"/>
            <a:ext cx="7886700" cy="1268213"/>
          </a:xfrm>
          <a:prstGeom prst="rect">
            <a:avLst/>
          </a:prstGeom>
        </p:spPr>
        <p:txBody>
          <a:bodyPr vert="horz" lIns="91440" tIns="45720" rIns="91440" bIns="45720" rtlCol="0" anchor="t">
            <a:normAutofit/>
          </a:bodyPr>
          <a:lstStyle/>
          <a:p>
            <a:r>
              <a:rPr lang="en-US" dirty="0"/>
              <a:t>Click to edit Master title style</a:t>
            </a:r>
          </a:p>
        </p:txBody>
      </p:sp>
      <p:sp>
        <p:nvSpPr>
          <p:cNvPr id="8" name="Footer Placeholder 4">
            <a:extLst>
              <a:ext uri="{FF2B5EF4-FFF2-40B4-BE49-F238E27FC236}">
                <a16:creationId xmlns:a16="http://schemas.microsoft.com/office/drawing/2014/main" id="{1B14133F-4116-6648-9117-E9CB0D7C84DD}"/>
              </a:ext>
            </a:extLst>
          </p:cNvPr>
          <p:cNvSpPr>
            <a:spLocks noGrp="1"/>
          </p:cNvSpPr>
          <p:nvPr>
            <p:ph type="ftr" sz="quarter" idx="10"/>
          </p:nvPr>
        </p:nvSpPr>
        <p:spPr>
          <a:xfrm>
            <a:off x="4357868" y="6406587"/>
            <a:ext cx="428263" cy="451413"/>
          </a:xfrm>
          <a:prstGeom prst="rect">
            <a:avLst/>
          </a:prstGeom>
        </p:spPr>
        <p:txBody>
          <a:bodyPr vert="horz" lIns="91440" tIns="45720" rIns="91440" bIns="45720" rtlCol="0" anchor="ctr"/>
          <a:lstStyle>
            <a:lvl1pPr algn="ctr">
              <a:defRPr sz="1200">
                <a:solidFill>
                  <a:schemeClr val="tx1">
                    <a:tint val="75000"/>
                  </a:schemeClr>
                </a:solidFill>
              </a:defRPr>
            </a:lvl1pPr>
          </a:lstStyle>
          <a:p>
            <a:fld id="{F2E5D06D-0BE4-B843-8370-FB88EDC7364A}" type="slidenum">
              <a:rPr lang="en-US" smtClean="0"/>
              <a:pPr/>
              <a:t>‹#›</a:t>
            </a:fld>
            <a:endParaRPr lang="en-US" dirty="0"/>
          </a:p>
        </p:txBody>
      </p:sp>
    </p:spTree>
    <p:extLst>
      <p:ext uri="{BB962C8B-B14F-4D97-AF65-F5344CB8AC3E}">
        <p14:creationId xmlns:p14="http://schemas.microsoft.com/office/powerpoint/2010/main" val="17949408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Footer Placeholder 4">
            <a:extLst>
              <a:ext uri="{FF2B5EF4-FFF2-40B4-BE49-F238E27FC236}">
                <a16:creationId xmlns:a16="http://schemas.microsoft.com/office/drawing/2014/main" id="{294F2FC1-60C8-2243-A729-28937C1C088B}"/>
              </a:ext>
            </a:extLst>
          </p:cNvPr>
          <p:cNvSpPr>
            <a:spLocks noGrp="1"/>
          </p:cNvSpPr>
          <p:nvPr>
            <p:ph type="ftr" sz="quarter" idx="3"/>
          </p:nvPr>
        </p:nvSpPr>
        <p:spPr>
          <a:xfrm>
            <a:off x="4357868" y="6406587"/>
            <a:ext cx="428263" cy="451413"/>
          </a:xfrm>
          <a:prstGeom prst="rect">
            <a:avLst/>
          </a:prstGeom>
        </p:spPr>
        <p:txBody>
          <a:bodyPr vert="horz" lIns="91440" tIns="45720" rIns="91440" bIns="45720" rtlCol="0" anchor="ctr"/>
          <a:lstStyle>
            <a:lvl1pPr algn="ctr">
              <a:defRPr sz="1200">
                <a:solidFill>
                  <a:schemeClr val="tx1">
                    <a:tint val="75000"/>
                  </a:schemeClr>
                </a:solidFill>
              </a:defRPr>
            </a:lvl1pPr>
          </a:lstStyle>
          <a:p>
            <a:fld id="{F2E5D06D-0BE4-B843-8370-FB88EDC7364A}" type="slidenum">
              <a:rPr lang="en-US" smtClean="0"/>
              <a:pPr/>
              <a:t>‹#›</a:t>
            </a:fld>
            <a:endParaRPr lang="en-US" dirty="0"/>
          </a:p>
        </p:txBody>
      </p:sp>
    </p:spTree>
    <p:extLst>
      <p:ext uri="{BB962C8B-B14F-4D97-AF65-F5344CB8AC3E}">
        <p14:creationId xmlns:p14="http://schemas.microsoft.com/office/powerpoint/2010/main" val="31637038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4">
            <a:extLst>
              <a:ext uri="{FF2B5EF4-FFF2-40B4-BE49-F238E27FC236}">
                <a16:creationId xmlns:a16="http://schemas.microsoft.com/office/drawing/2014/main" id="{462BAA90-5D28-E84A-8A7D-9B837E6C9A23}"/>
              </a:ext>
            </a:extLst>
          </p:cNvPr>
          <p:cNvSpPr>
            <a:spLocks noGrp="1"/>
          </p:cNvSpPr>
          <p:nvPr>
            <p:ph type="ftr" sz="quarter" idx="3"/>
          </p:nvPr>
        </p:nvSpPr>
        <p:spPr>
          <a:xfrm>
            <a:off x="4357868" y="6406587"/>
            <a:ext cx="428263" cy="451413"/>
          </a:xfrm>
          <a:prstGeom prst="rect">
            <a:avLst/>
          </a:prstGeom>
        </p:spPr>
        <p:txBody>
          <a:bodyPr vert="horz" lIns="91440" tIns="45720" rIns="91440" bIns="45720" rtlCol="0" anchor="ctr"/>
          <a:lstStyle>
            <a:lvl1pPr algn="ctr">
              <a:defRPr sz="1200">
                <a:solidFill>
                  <a:schemeClr val="tx1">
                    <a:tint val="75000"/>
                  </a:schemeClr>
                </a:solidFill>
              </a:defRPr>
            </a:lvl1pPr>
          </a:lstStyle>
          <a:p>
            <a:fld id="{F2E5D06D-0BE4-B843-8370-FB88EDC7364A}" type="slidenum">
              <a:rPr lang="en-US" smtClean="0"/>
              <a:pPr/>
              <a:t>‹#›</a:t>
            </a:fld>
            <a:endParaRPr lang="en-US" dirty="0"/>
          </a:p>
        </p:txBody>
      </p:sp>
    </p:spTree>
    <p:extLst>
      <p:ext uri="{BB962C8B-B14F-4D97-AF65-F5344CB8AC3E}">
        <p14:creationId xmlns:p14="http://schemas.microsoft.com/office/powerpoint/2010/main" val="4455090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422476"/>
            <a:ext cx="7886700" cy="1268213"/>
          </a:xfrm>
          <a:prstGeom prst="rect">
            <a:avLst/>
          </a:prstGeom>
        </p:spPr>
        <p:txBody>
          <a:bodyPr vert="horz" lIns="91440" tIns="45720" rIns="91440" bIns="45720" rtlCol="0" anchor="t">
            <a:normAutofit/>
          </a:bodyPr>
          <a:lstStyle/>
          <a:p>
            <a:r>
              <a:rPr lang="en-US" dirty="0"/>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4">
            <a:extLst>
              <a:ext uri="{FF2B5EF4-FFF2-40B4-BE49-F238E27FC236}">
                <a16:creationId xmlns:a16="http://schemas.microsoft.com/office/drawing/2014/main" id="{2F6C57BF-8E32-C145-9C7C-8D89A2F04BC4}"/>
              </a:ext>
            </a:extLst>
          </p:cNvPr>
          <p:cNvSpPr>
            <a:spLocks noGrp="1"/>
          </p:cNvSpPr>
          <p:nvPr>
            <p:ph type="ftr" sz="quarter" idx="3"/>
          </p:nvPr>
        </p:nvSpPr>
        <p:spPr>
          <a:xfrm>
            <a:off x="4357868" y="6423112"/>
            <a:ext cx="428263" cy="451413"/>
          </a:xfrm>
          <a:prstGeom prst="rect">
            <a:avLst/>
          </a:prstGeom>
        </p:spPr>
        <p:txBody>
          <a:bodyPr vert="horz" lIns="91440" tIns="45720" rIns="91440" bIns="45720" rtlCol="0" anchor="ctr"/>
          <a:lstStyle>
            <a:lvl1pPr algn="ctr">
              <a:defRPr sz="1200">
                <a:solidFill>
                  <a:schemeClr val="tx1">
                    <a:tint val="75000"/>
                  </a:schemeClr>
                </a:solidFill>
              </a:defRPr>
            </a:lvl1pPr>
          </a:lstStyle>
          <a:p>
            <a:fld id="{F2E5D06D-0BE4-B843-8370-FB88EDC7364A}" type="slidenum">
              <a:rPr lang="en-US" smtClean="0"/>
              <a:pPr/>
              <a:t>‹#›</a:t>
            </a:fld>
            <a:endParaRPr lang="en-US" dirty="0"/>
          </a:p>
        </p:txBody>
      </p:sp>
    </p:spTree>
    <p:extLst>
      <p:ext uri="{BB962C8B-B14F-4D97-AF65-F5344CB8AC3E}">
        <p14:creationId xmlns:p14="http://schemas.microsoft.com/office/powerpoint/2010/main" val="389323042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Lst>
  <p:hf hdr="0" dt="0"/>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epics-pvdata.sourceforge.net/pvAccess_Protocol_Specification.html" TargetMode="External"/><Relationship Id="rId2" Type="http://schemas.openxmlformats.org/officeDocument/2006/relationships/hyperlink" Target="https://epics.anl.gov/base/R3-14/8-docs/CAref.html"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s://slacmshankar.github.io/epicsarchiver_docs/"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s://github.com/NSLS-II/ophyd"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s://github.com/NSLS-II/bluesky"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B5E7EA6-ABA9-1D4A-A3B2-766E6EAB6410}"/>
              </a:ext>
            </a:extLst>
          </p:cNvPr>
          <p:cNvSpPr>
            <a:spLocks noGrp="1"/>
          </p:cNvSpPr>
          <p:nvPr>
            <p:ph type="ctrTitle"/>
          </p:nvPr>
        </p:nvSpPr>
        <p:spPr/>
        <p:txBody>
          <a:bodyPr>
            <a:normAutofit fontScale="90000"/>
          </a:bodyPr>
          <a:lstStyle/>
          <a:p>
            <a:r>
              <a:rPr lang="en-US" dirty="0" err="1"/>
              <a:t>Misc</a:t>
            </a:r>
            <a:r>
              <a:rPr lang="en-US" dirty="0"/>
              <a:t> reports:</a:t>
            </a:r>
            <a:br>
              <a:rPr lang="en-US" dirty="0"/>
            </a:br>
            <a:r>
              <a:rPr lang="en-US" dirty="0"/>
              <a:t>EPICS council</a:t>
            </a:r>
            <a:br>
              <a:rPr lang="en-US" dirty="0"/>
            </a:br>
            <a:r>
              <a:rPr lang="en-US" dirty="0"/>
              <a:t>and </a:t>
            </a:r>
            <a:br>
              <a:rPr lang="en-US" dirty="0"/>
            </a:br>
            <a:r>
              <a:rPr lang="en-US" dirty="0"/>
              <a:t>Python Working group</a:t>
            </a:r>
            <a:br>
              <a:rPr lang="en-US" dirty="0"/>
            </a:br>
            <a:br>
              <a:rPr lang="en-US" dirty="0"/>
            </a:br>
            <a:br>
              <a:rPr lang="en-US" dirty="0"/>
            </a:br>
            <a:endParaRPr lang="en-US" dirty="0"/>
          </a:p>
        </p:txBody>
      </p:sp>
      <p:sp>
        <p:nvSpPr>
          <p:cNvPr id="5" name="Subtitle 4">
            <a:extLst>
              <a:ext uri="{FF2B5EF4-FFF2-40B4-BE49-F238E27FC236}">
                <a16:creationId xmlns:a16="http://schemas.microsoft.com/office/drawing/2014/main" id="{D8A8C897-A60B-DC4F-AFAF-D71D06A914E9}"/>
              </a:ext>
            </a:extLst>
          </p:cNvPr>
          <p:cNvSpPr>
            <a:spLocks noGrp="1"/>
          </p:cNvSpPr>
          <p:nvPr>
            <p:ph type="subTitle" idx="1"/>
          </p:nvPr>
        </p:nvSpPr>
        <p:spPr/>
        <p:txBody>
          <a:bodyPr>
            <a:normAutofit lnSpcReduction="10000"/>
          </a:bodyPr>
          <a:lstStyle/>
          <a:p>
            <a:r>
              <a:rPr lang="en-US" dirty="0"/>
              <a:t>Richard Farnsworth</a:t>
            </a:r>
          </a:p>
        </p:txBody>
      </p:sp>
      <p:sp>
        <p:nvSpPr>
          <p:cNvPr id="9" name="Subtitle 4">
            <a:extLst>
              <a:ext uri="{FF2B5EF4-FFF2-40B4-BE49-F238E27FC236}">
                <a16:creationId xmlns:a16="http://schemas.microsoft.com/office/drawing/2014/main" id="{C72E51B4-0007-594B-9B73-D411A2B85F01}"/>
              </a:ext>
            </a:extLst>
          </p:cNvPr>
          <p:cNvSpPr txBox="1">
            <a:spLocks/>
          </p:cNvSpPr>
          <p:nvPr/>
        </p:nvSpPr>
        <p:spPr>
          <a:xfrm>
            <a:off x="1600200" y="4653025"/>
            <a:ext cx="6858000" cy="416690"/>
          </a:xfrm>
          <a:prstGeom prst="rect">
            <a:avLst/>
          </a:prstGeom>
        </p:spPr>
        <p:txBody>
          <a:bodyPr vert="horz" lIns="91440" tIns="45720" rIns="91440" bIns="45720" rtlCol="0">
            <a:normAutofit/>
          </a:bodyPr>
          <a:lstStyle>
            <a:lvl1pPr marL="0" indent="0" algn="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2000" i="1" dirty="0"/>
              <a:t>Controls program manager</a:t>
            </a:r>
          </a:p>
        </p:txBody>
      </p:sp>
    </p:spTree>
    <p:extLst>
      <p:ext uri="{BB962C8B-B14F-4D97-AF65-F5344CB8AC3E}">
        <p14:creationId xmlns:p14="http://schemas.microsoft.com/office/powerpoint/2010/main" val="30250999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3ABC66E-0FE0-A042-B43E-2C324DE86770}"/>
              </a:ext>
            </a:extLst>
          </p:cNvPr>
          <p:cNvSpPr>
            <a:spLocks noGrp="1"/>
          </p:cNvSpPr>
          <p:nvPr>
            <p:ph idx="1"/>
          </p:nvPr>
        </p:nvSpPr>
        <p:spPr>
          <a:xfrm>
            <a:off x="628650" y="1215483"/>
            <a:ext cx="7886700" cy="4961480"/>
          </a:xfrm>
        </p:spPr>
        <p:txBody>
          <a:bodyPr>
            <a:normAutofit fontScale="85000" lnSpcReduction="20000"/>
          </a:bodyPr>
          <a:lstStyle/>
          <a:p>
            <a:pPr marL="0" indent="0">
              <a:buNone/>
            </a:pPr>
            <a:r>
              <a:rPr lang="en-US" dirty="0"/>
              <a:t>The popularity of Python for scripting and data analysis has steadily increased in the scientific community, and EPICS facilities have been no exception. In the past there have been widely-accepted interface libraries for EPICS information but beyond that different facilities have largely created bespoke Python applications specific to their needs. Unsurprisingly when it comes time to share these tools, facility-specific assumptions are revealed and what should be a shared library is forced to be recreated for the next project.</a:t>
            </a:r>
          </a:p>
          <a:p>
            <a:endParaRPr lang="en-US" dirty="0"/>
          </a:p>
          <a:p>
            <a:pPr marL="0" indent="0">
              <a:buNone/>
            </a:pPr>
            <a:r>
              <a:rPr lang="en-US" dirty="0"/>
              <a:t>The mission of the Python for EPICS Working Group is to support the development of Python applications with the broader community in mind. By providing a formal stage for discussion of Python tools, we hope to both encourage developers to create more flexible and recognize facility independent needs that be can addressed through collaboration between facilities.</a:t>
            </a:r>
          </a:p>
          <a:p>
            <a:pPr marL="0" indent="0">
              <a:buNone/>
            </a:pPr>
            <a:endParaRPr lang="en-US" dirty="0"/>
          </a:p>
        </p:txBody>
      </p:sp>
      <p:sp>
        <p:nvSpPr>
          <p:cNvPr id="3" name="Title 2">
            <a:extLst>
              <a:ext uri="{FF2B5EF4-FFF2-40B4-BE49-F238E27FC236}">
                <a16:creationId xmlns:a16="http://schemas.microsoft.com/office/drawing/2014/main" id="{9BB5A714-49B4-2944-907C-9B80DB46E3BA}"/>
              </a:ext>
            </a:extLst>
          </p:cNvPr>
          <p:cNvSpPr>
            <a:spLocks noGrp="1"/>
          </p:cNvSpPr>
          <p:nvPr>
            <p:ph type="title"/>
          </p:nvPr>
        </p:nvSpPr>
        <p:spPr/>
        <p:txBody>
          <a:bodyPr/>
          <a:lstStyle/>
          <a:p>
            <a:r>
              <a:rPr lang="en-US" dirty="0"/>
              <a:t>Python for EPICS Working group</a:t>
            </a:r>
          </a:p>
        </p:txBody>
      </p:sp>
      <p:sp>
        <p:nvSpPr>
          <p:cNvPr id="4" name="Footer Placeholder 3">
            <a:extLst>
              <a:ext uri="{FF2B5EF4-FFF2-40B4-BE49-F238E27FC236}">
                <a16:creationId xmlns:a16="http://schemas.microsoft.com/office/drawing/2014/main" id="{CF2606B3-9A06-864D-98A7-8B29AFAC30C3}"/>
              </a:ext>
            </a:extLst>
          </p:cNvPr>
          <p:cNvSpPr>
            <a:spLocks noGrp="1"/>
          </p:cNvSpPr>
          <p:nvPr>
            <p:ph type="ftr" sz="quarter" idx="3"/>
          </p:nvPr>
        </p:nvSpPr>
        <p:spPr/>
        <p:txBody>
          <a:bodyPr/>
          <a:lstStyle/>
          <a:p>
            <a:fld id="{F2E5D06D-0BE4-B843-8370-FB88EDC7364A}" type="slidenum">
              <a:rPr lang="en-US" smtClean="0"/>
              <a:pPr/>
              <a:t>10</a:t>
            </a:fld>
            <a:endParaRPr lang="en-US" dirty="0"/>
          </a:p>
        </p:txBody>
      </p:sp>
    </p:spTree>
    <p:extLst>
      <p:ext uri="{BB962C8B-B14F-4D97-AF65-F5344CB8AC3E}">
        <p14:creationId xmlns:p14="http://schemas.microsoft.com/office/powerpoint/2010/main" val="17383743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C800D8A-C81F-F245-9C6B-5CCEFE0AD065}"/>
              </a:ext>
            </a:extLst>
          </p:cNvPr>
          <p:cNvSpPr>
            <a:spLocks noGrp="1"/>
          </p:cNvSpPr>
          <p:nvPr>
            <p:ph idx="1"/>
          </p:nvPr>
        </p:nvSpPr>
        <p:spPr>
          <a:xfrm>
            <a:off x="695557" y="1115122"/>
            <a:ext cx="7886700" cy="5118409"/>
          </a:xfrm>
        </p:spPr>
        <p:txBody>
          <a:bodyPr>
            <a:normAutofit fontScale="70000" lnSpcReduction="20000"/>
          </a:bodyPr>
          <a:lstStyle/>
          <a:p>
            <a:pPr marL="0" indent="0">
              <a:buNone/>
            </a:pPr>
            <a:endParaRPr lang="en-US" b="1" dirty="0"/>
          </a:p>
          <a:p>
            <a:r>
              <a:rPr lang="en-US" dirty="0"/>
              <a:t>Python applications need well established libraries to exchange data with EPICS IOCs, this includes both </a:t>
            </a:r>
            <a:r>
              <a:rPr lang="en-US" dirty="0">
                <a:hlinkClick r:id="rId2"/>
              </a:rPr>
              <a:t>Channel Access</a:t>
            </a:r>
            <a:r>
              <a:rPr lang="en-US" dirty="0"/>
              <a:t> as well as</a:t>
            </a:r>
            <a:r>
              <a:rPr lang="en-US" dirty="0">
                <a:hlinkClick r:id="rId3"/>
              </a:rPr>
              <a:t> pvAccess</a:t>
            </a:r>
            <a:r>
              <a:rPr lang="en-US" dirty="0"/>
              <a:t>. For a variety of reasons, facilities may prefer to use one of these connection libraries over another. It is not the role of this working group to demand that one of these modules be used, instead we should ensure that a choice in Python EPICS client does not preclude the use of any higher level application.</a:t>
            </a:r>
          </a:p>
          <a:p>
            <a:r>
              <a:rPr lang="en-US" dirty="0"/>
              <a:t>While a specific client will not be specified, it is in the scope of this working group is to define a standard interface for these libraries to employ. Having these strictly defined by representatives from multiple development groups will ensure that the agreed upon interface is fair to all parties. This will benefit downstream developers who can limit the number of interface layers required to support multiple client architectures.</a:t>
            </a:r>
          </a:p>
          <a:p>
            <a:r>
              <a:rPr lang="en-US" dirty="0"/>
              <a:t>It is also in the scope of this working group to produce a number of standard bench tests for evaluating the difference in performance between different client libraries. Maintaining a fair and balanced approach to analytically determining the effect of different implementations will better inform facilities choosing between clients, and the developer of those libraries.</a:t>
            </a:r>
          </a:p>
        </p:txBody>
      </p:sp>
      <p:sp>
        <p:nvSpPr>
          <p:cNvPr id="3" name="Title 2">
            <a:extLst>
              <a:ext uri="{FF2B5EF4-FFF2-40B4-BE49-F238E27FC236}">
                <a16:creationId xmlns:a16="http://schemas.microsoft.com/office/drawing/2014/main" id="{0923A46B-5CF6-8946-B332-8C1A189F3A50}"/>
              </a:ext>
            </a:extLst>
          </p:cNvPr>
          <p:cNvSpPr>
            <a:spLocks noGrp="1"/>
          </p:cNvSpPr>
          <p:nvPr>
            <p:ph type="title"/>
          </p:nvPr>
        </p:nvSpPr>
        <p:spPr/>
        <p:txBody>
          <a:bodyPr/>
          <a:lstStyle/>
          <a:p>
            <a:r>
              <a:rPr lang="en-US" dirty="0"/>
              <a:t>Goals - </a:t>
            </a:r>
            <a:r>
              <a:rPr lang="en-US" b="1" dirty="0"/>
              <a:t>EPICS Clients</a:t>
            </a:r>
            <a:br>
              <a:rPr lang="en-US" b="1" dirty="0"/>
            </a:br>
            <a:endParaRPr lang="en-US" dirty="0"/>
          </a:p>
        </p:txBody>
      </p:sp>
      <p:sp>
        <p:nvSpPr>
          <p:cNvPr id="4" name="Footer Placeholder 3">
            <a:extLst>
              <a:ext uri="{FF2B5EF4-FFF2-40B4-BE49-F238E27FC236}">
                <a16:creationId xmlns:a16="http://schemas.microsoft.com/office/drawing/2014/main" id="{99824B2E-2388-EA41-BF16-57EEA17543C8}"/>
              </a:ext>
            </a:extLst>
          </p:cNvPr>
          <p:cNvSpPr>
            <a:spLocks noGrp="1"/>
          </p:cNvSpPr>
          <p:nvPr>
            <p:ph type="ftr" sz="quarter" idx="3"/>
          </p:nvPr>
        </p:nvSpPr>
        <p:spPr/>
        <p:txBody>
          <a:bodyPr/>
          <a:lstStyle/>
          <a:p>
            <a:fld id="{F2E5D06D-0BE4-B843-8370-FB88EDC7364A}" type="slidenum">
              <a:rPr lang="en-US" smtClean="0"/>
              <a:pPr/>
              <a:t>11</a:t>
            </a:fld>
            <a:endParaRPr lang="en-US" dirty="0"/>
          </a:p>
        </p:txBody>
      </p:sp>
    </p:spTree>
    <p:extLst>
      <p:ext uri="{BB962C8B-B14F-4D97-AF65-F5344CB8AC3E}">
        <p14:creationId xmlns:p14="http://schemas.microsoft.com/office/powerpoint/2010/main" val="26372717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2672DCA-7CC9-9240-B77F-3F0A9F0551BD}"/>
              </a:ext>
            </a:extLst>
          </p:cNvPr>
          <p:cNvSpPr>
            <a:spLocks noGrp="1"/>
          </p:cNvSpPr>
          <p:nvPr>
            <p:ph idx="1"/>
          </p:nvPr>
        </p:nvSpPr>
        <p:spPr/>
        <p:txBody>
          <a:bodyPr>
            <a:normAutofit/>
          </a:bodyPr>
          <a:lstStyle/>
          <a:p>
            <a:pPr marL="0" indent="0">
              <a:buNone/>
            </a:pPr>
            <a:r>
              <a:rPr lang="en-US" dirty="0"/>
              <a:t>There are a number of utilities that are often deployed as part of the EPICS ecosystem. While the Python interfaces to these might not be making calls to EPICS IOCs, the discussion around the clients that interact with these systems is part of the scope of the working group. Example of EPICS tools which may have Python interfaces include, but are not limited to the </a:t>
            </a:r>
            <a:r>
              <a:rPr lang="en-US" dirty="0">
                <a:hlinkClick r:id="rId2"/>
              </a:rPr>
              <a:t>EPICS Archiver Appliance</a:t>
            </a:r>
            <a:r>
              <a:rPr lang="en-US" dirty="0"/>
              <a:t>, operational logbooks, and alarm management systems.</a:t>
            </a:r>
          </a:p>
          <a:p>
            <a:endParaRPr lang="en-US" dirty="0"/>
          </a:p>
        </p:txBody>
      </p:sp>
      <p:sp>
        <p:nvSpPr>
          <p:cNvPr id="3" name="Title 2">
            <a:extLst>
              <a:ext uri="{FF2B5EF4-FFF2-40B4-BE49-F238E27FC236}">
                <a16:creationId xmlns:a16="http://schemas.microsoft.com/office/drawing/2014/main" id="{EDB3F04E-4072-5B49-A07B-BD99F069032F}"/>
              </a:ext>
            </a:extLst>
          </p:cNvPr>
          <p:cNvSpPr>
            <a:spLocks noGrp="1"/>
          </p:cNvSpPr>
          <p:nvPr>
            <p:ph type="title"/>
          </p:nvPr>
        </p:nvSpPr>
        <p:spPr/>
        <p:txBody>
          <a:bodyPr/>
          <a:lstStyle/>
          <a:p>
            <a:r>
              <a:rPr lang="en-US" dirty="0"/>
              <a:t>EPICS Tools</a:t>
            </a:r>
          </a:p>
        </p:txBody>
      </p:sp>
      <p:sp>
        <p:nvSpPr>
          <p:cNvPr id="4" name="Footer Placeholder 3">
            <a:extLst>
              <a:ext uri="{FF2B5EF4-FFF2-40B4-BE49-F238E27FC236}">
                <a16:creationId xmlns:a16="http://schemas.microsoft.com/office/drawing/2014/main" id="{8BEF284F-1511-4542-AF42-94B54D1AD2E9}"/>
              </a:ext>
            </a:extLst>
          </p:cNvPr>
          <p:cNvSpPr>
            <a:spLocks noGrp="1"/>
          </p:cNvSpPr>
          <p:nvPr>
            <p:ph type="ftr" sz="quarter" idx="3"/>
          </p:nvPr>
        </p:nvSpPr>
        <p:spPr/>
        <p:txBody>
          <a:bodyPr/>
          <a:lstStyle/>
          <a:p>
            <a:fld id="{F2E5D06D-0BE4-B843-8370-FB88EDC7364A}" type="slidenum">
              <a:rPr lang="en-US" smtClean="0"/>
              <a:pPr/>
              <a:t>12</a:t>
            </a:fld>
            <a:endParaRPr lang="en-US" dirty="0"/>
          </a:p>
        </p:txBody>
      </p:sp>
    </p:spTree>
    <p:extLst>
      <p:ext uri="{BB962C8B-B14F-4D97-AF65-F5344CB8AC3E}">
        <p14:creationId xmlns:p14="http://schemas.microsoft.com/office/powerpoint/2010/main" val="5444342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1D79FD0-C7C7-094B-989B-C68BE4CF07B9}"/>
              </a:ext>
            </a:extLst>
          </p:cNvPr>
          <p:cNvSpPr>
            <a:spLocks noGrp="1"/>
          </p:cNvSpPr>
          <p:nvPr>
            <p:ph idx="1"/>
          </p:nvPr>
        </p:nvSpPr>
        <p:spPr/>
        <p:txBody>
          <a:bodyPr>
            <a:normAutofit/>
          </a:bodyPr>
          <a:lstStyle/>
          <a:p>
            <a:pPr marL="0" indent="0">
              <a:buNone/>
            </a:pPr>
            <a:r>
              <a:rPr lang="en-US" dirty="0"/>
              <a:t>Connections to individual EPICS signals are often not enough to provide a proper API for higher level applications and scripts. Complex yet common IOCs such as </a:t>
            </a:r>
            <a:r>
              <a:rPr lang="en-US" dirty="0" err="1"/>
              <a:t>AreaDetectors</a:t>
            </a:r>
            <a:r>
              <a:rPr lang="en-US" dirty="0"/>
              <a:t> and </a:t>
            </a:r>
            <a:r>
              <a:rPr lang="en-US" dirty="0" err="1"/>
              <a:t>EpicsMotor</a:t>
            </a:r>
            <a:r>
              <a:rPr lang="en-US" dirty="0"/>
              <a:t> required the coordination of many different process variables to perform their job. This working group will discuss the Python modules that have been created to interact with these devices in the control system. Discussion will primarily focus on </a:t>
            </a:r>
            <a:r>
              <a:rPr lang="en-US" dirty="0">
                <a:hlinkClick r:id="rId2"/>
              </a:rPr>
              <a:t>Ophyd</a:t>
            </a:r>
            <a:r>
              <a:rPr lang="en-US" dirty="0"/>
              <a:t>, to represent, introspect, and communicate with EPICS IOCs not as individual PVs but feature-rich Python classes.</a:t>
            </a:r>
          </a:p>
          <a:p>
            <a:pPr marL="0" indent="0">
              <a:buNone/>
            </a:pPr>
            <a:endParaRPr lang="en-US" dirty="0"/>
          </a:p>
        </p:txBody>
      </p:sp>
      <p:sp>
        <p:nvSpPr>
          <p:cNvPr id="3" name="Title 2">
            <a:extLst>
              <a:ext uri="{FF2B5EF4-FFF2-40B4-BE49-F238E27FC236}">
                <a16:creationId xmlns:a16="http://schemas.microsoft.com/office/drawing/2014/main" id="{E0F97215-25BE-674D-924F-B6546535E358}"/>
              </a:ext>
            </a:extLst>
          </p:cNvPr>
          <p:cNvSpPr>
            <a:spLocks noGrp="1"/>
          </p:cNvSpPr>
          <p:nvPr>
            <p:ph type="title"/>
          </p:nvPr>
        </p:nvSpPr>
        <p:spPr/>
        <p:txBody>
          <a:bodyPr/>
          <a:lstStyle/>
          <a:p>
            <a:r>
              <a:rPr lang="en-US" b="1" dirty="0"/>
              <a:t>Device Abstraction Layers</a:t>
            </a:r>
            <a:br>
              <a:rPr lang="en-US" b="1" dirty="0"/>
            </a:br>
            <a:endParaRPr lang="en-US" dirty="0"/>
          </a:p>
        </p:txBody>
      </p:sp>
      <p:sp>
        <p:nvSpPr>
          <p:cNvPr id="4" name="Footer Placeholder 3">
            <a:extLst>
              <a:ext uri="{FF2B5EF4-FFF2-40B4-BE49-F238E27FC236}">
                <a16:creationId xmlns:a16="http://schemas.microsoft.com/office/drawing/2014/main" id="{E0AE718E-3B95-0348-965E-0E8D6193B9CC}"/>
              </a:ext>
            </a:extLst>
          </p:cNvPr>
          <p:cNvSpPr>
            <a:spLocks noGrp="1"/>
          </p:cNvSpPr>
          <p:nvPr>
            <p:ph type="ftr" sz="quarter" idx="3"/>
          </p:nvPr>
        </p:nvSpPr>
        <p:spPr/>
        <p:txBody>
          <a:bodyPr/>
          <a:lstStyle/>
          <a:p>
            <a:fld id="{F2E5D06D-0BE4-B843-8370-FB88EDC7364A}" type="slidenum">
              <a:rPr lang="en-US" smtClean="0"/>
              <a:pPr/>
              <a:t>13</a:t>
            </a:fld>
            <a:endParaRPr lang="en-US" dirty="0"/>
          </a:p>
        </p:txBody>
      </p:sp>
    </p:spTree>
    <p:extLst>
      <p:ext uri="{BB962C8B-B14F-4D97-AF65-F5344CB8AC3E}">
        <p14:creationId xmlns:p14="http://schemas.microsoft.com/office/powerpoint/2010/main" val="34769356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B59F83D-01AC-A24A-8BAE-C358056BAEE0}"/>
              </a:ext>
            </a:extLst>
          </p:cNvPr>
          <p:cNvSpPr>
            <a:spLocks noGrp="1"/>
          </p:cNvSpPr>
          <p:nvPr>
            <p:ph idx="1"/>
          </p:nvPr>
        </p:nvSpPr>
        <p:spPr/>
        <p:txBody>
          <a:bodyPr>
            <a:normAutofit/>
          </a:bodyPr>
          <a:lstStyle/>
          <a:p>
            <a:pPr marL="0" indent="0">
              <a:buNone/>
            </a:pPr>
            <a:r>
              <a:rPr lang="en-US" dirty="0"/>
              <a:t>Python is often used to coordinate the complex procedures involved in data collection. Multiple axes and detectors are required to move in sync to make meaningful scientific measurements. This working group will discuss Python libraries that assist in the configuration, execution of these experimental plans as well as the organization of the collected data. Focus will be on the </a:t>
            </a:r>
            <a:r>
              <a:rPr lang="en-US" dirty="0">
                <a:hlinkClick r:id="rId2"/>
              </a:rPr>
              <a:t>Bluesky</a:t>
            </a:r>
            <a:r>
              <a:rPr lang="en-US" dirty="0"/>
              <a:t> library developed at Brookhaven National Laboratory.</a:t>
            </a:r>
          </a:p>
          <a:p>
            <a:endParaRPr lang="en-US" dirty="0"/>
          </a:p>
        </p:txBody>
      </p:sp>
      <p:sp>
        <p:nvSpPr>
          <p:cNvPr id="3" name="Title 2">
            <a:extLst>
              <a:ext uri="{FF2B5EF4-FFF2-40B4-BE49-F238E27FC236}">
                <a16:creationId xmlns:a16="http://schemas.microsoft.com/office/drawing/2014/main" id="{E0FCFDB3-383F-F34B-B82C-599B58803F87}"/>
              </a:ext>
            </a:extLst>
          </p:cNvPr>
          <p:cNvSpPr>
            <a:spLocks noGrp="1"/>
          </p:cNvSpPr>
          <p:nvPr>
            <p:ph type="title"/>
          </p:nvPr>
        </p:nvSpPr>
        <p:spPr/>
        <p:txBody>
          <a:bodyPr/>
          <a:lstStyle/>
          <a:p>
            <a:r>
              <a:rPr lang="en-US" b="1" dirty="0"/>
              <a:t>Data Collection and Run Control</a:t>
            </a:r>
            <a:endParaRPr lang="en-US" dirty="0"/>
          </a:p>
        </p:txBody>
      </p:sp>
      <p:sp>
        <p:nvSpPr>
          <p:cNvPr id="4" name="Footer Placeholder 3">
            <a:extLst>
              <a:ext uri="{FF2B5EF4-FFF2-40B4-BE49-F238E27FC236}">
                <a16:creationId xmlns:a16="http://schemas.microsoft.com/office/drawing/2014/main" id="{E7C90DBB-3EF5-FD4A-9AC6-DB77EE907EBC}"/>
              </a:ext>
            </a:extLst>
          </p:cNvPr>
          <p:cNvSpPr>
            <a:spLocks noGrp="1"/>
          </p:cNvSpPr>
          <p:nvPr>
            <p:ph type="ftr" sz="quarter" idx="3"/>
          </p:nvPr>
        </p:nvSpPr>
        <p:spPr/>
        <p:txBody>
          <a:bodyPr/>
          <a:lstStyle/>
          <a:p>
            <a:fld id="{F2E5D06D-0BE4-B843-8370-FB88EDC7364A}" type="slidenum">
              <a:rPr lang="en-US" smtClean="0"/>
              <a:pPr/>
              <a:t>14</a:t>
            </a:fld>
            <a:endParaRPr lang="en-US" dirty="0"/>
          </a:p>
        </p:txBody>
      </p:sp>
    </p:spTree>
    <p:extLst>
      <p:ext uri="{BB962C8B-B14F-4D97-AF65-F5344CB8AC3E}">
        <p14:creationId xmlns:p14="http://schemas.microsoft.com/office/powerpoint/2010/main" val="37781629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00E046E-B19E-FC48-9352-6010FCD922D6}"/>
              </a:ext>
            </a:extLst>
          </p:cNvPr>
          <p:cNvSpPr>
            <a:spLocks noGrp="1"/>
          </p:cNvSpPr>
          <p:nvPr>
            <p:ph idx="1"/>
          </p:nvPr>
        </p:nvSpPr>
        <p:spPr/>
        <p:txBody>
          <a:bodyPr>
            <a:normAutofit lnSpcReduction="10000"/>
          </a:bodyPr>
          <a:lstStyle/>
          <a:p>
            <a:pPr marL="0" indent="0">
              <a:buNone/>
            </a:pPr>
            <a:r>
              <a:rPr lang="en-US" dirty="0"/>
              <a:t>In addition to discussion about the specific goals listed above, the working group will discuss best practices for the distribution and management of Python libraries. Coordination for CONDA and </a:t>
            </a:r>
            <a:r>
              <a:rPr lang="en-US" dirty="0" err="1"/>
              <a:t>PyPI</a:t>
            </a:r>
            <a:r>
              <a:rPr lang="en-US" dirty="0"/>
              <a:t> deployment,  centralizing continuous integration procedures, testing routines and benchmarks are all in the scope of discussion.</a:t>
            </a:r>
          </a:p>
          <a:p>
            <a:pPr marL="0" indent="0">
              <a:buNone/>
            </a:pPr>
            <a:endParaRPr lang="en-US" dirty="0"/>
          </a:p>
          <a:p>
            <a:pPr marL="0" indent="0">
              <a:buNone/>
            </a:pPr>
            <a:r>
              <a:rPr lang="en-US" dirty="0"/>
              <a:t>Collaborators will be encouraged to use the best practices established by the broader scientific Python community</a:t>
            </a:r>
            <a:r>
              <a:rPr lang="en-US" dirty="0">
                <a:hlinkClick r:id=""/>
              </a:rPr>
              <a:t>[</a:t>
            </a:r>
            <a:endParaRPr lang="en-US" dirty="0"/>
          </a:p>
          <a:p>
            <a:endParaRPr lang="en-US" dirty="0"/>
          </a:p>
        </p:txBody>
      </p:sp>
      <p:sp>
        <p:nvSpPr>
          <p:cNvPr id="3" name="Title 2">
            <a:extLst>
              <a:ext uri="{FF2B5EF4-FFF2-40B4-BE49-F238E27FC236}">
                <a16:creationId xmlns:a16="http://schemas.microsoft.com/office/drawing/2014/main" id="{3FACF136-4145-0B4C-897D-9FB8BBF68007}"/>
              </a:ext>
            </a:extLst>
          </p:cNvPr>
          <p:cNvSpPr>
            <a:spLocks noGrp="1"/>
          </p:cNvSpPr>
          <p:nvPr>
            <p:ph type="title"/>
          </p:nvPr>
        </p:nvSpPr>
        <p:spPr/>
        <p:txBody>
          <a:bodyPr>
            <a:normAutofit fontScale="90000"/>
          </a:bodyPr>
          <a:lstStyle/>
          <a:p>
            <a:r>
              <a:rPr lang="en-US" b="1" dirty="0"/>
              <a:t>Python Development and Packaging Guidelines</a:t>
            </a:r>
            <a:br>
              <a:rPr lang="en-US" b="1" dirty="0"/>
            </a:br>
            <a:endParaRPr lang="en-US" dirty="0"/>
          </a:p>
        </p:txBody>
      </p:sp>
      <p:sp>
        <p:nvSpPr>
          <p:cNvPr id="4" name="Footer Placeholder 3">
            <a:extLst>
              <a:ext uri="{FF2B5EF4-FFF2-40B4-BE49-F238E27FC236}">
                <a16:creationId xmlns:a16="http://schemas.microsoft.com/office/drawing/2014/main" id="{8E0E725B-4707-8348-A171-D5D924451A30}"/>
              </a:ext>
            </a:extLst>
          </p:cNvPr>
          <p:cNvSpPr>
            <a:spLocks noGrp="1"/>
          </p:cNvSpPr>
          <p:nvPr>
            <p:ph type="ftr" sz="quarter" idx="3"/>
          </p:nvPr>
        </p:nvSpPr>
        <p:spPr/>
        <p:txBody>
          <a:bodyPr/>
          <a:lstStyle/>
          <a:p>
            <a:fld id="{F2E5D06D-0BE4-B843-8370-FB88EDC7364A}" type="slidenum">
              <a:rPr lang="en-US" smtClean="0"/>
              <a:pPr/>
              <a:t>15</a:t>
            </a:fld>
            <a:endParaRPr lang="en-US" dirty="0"/>
          </a:p>
        </p:txBody>
      </p:sp>
    </p:spTree>
    <p:extLst>
      <p:ext uri="{BB962C8B-B14F-4D97-AF65-F5344CB8AC3E}">
        <p14:creationId xmlns:p14="http://schemas.microsoft.com/office/powerpoint/2010/main" val="18084349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3ED9041-3F34-5049-B6A5-38F79D9E9D35}"/>
              </a:ext>
            </a:extLst>
          </p:cNvPr>
          <p:cNvSpPr>
            <a:spLocks noGrp="1"/>
          </p:cNvSpPr>
          <p:nvPr>
            <p:ph idx="1"/>
          </p:nvPr>
        </p:nvSpPr>
        <p:spPr/>
        <p:txBody>
          <a:bodyPr>
            <a:normAutofit lnSpcReduction="10000"/>
          </a:bodyPr>
          <a:lstStyle/>
          <a:p>
            <a:endParaRPr lang="en-US" dirty="0"/>
          </a:p>
          <a:p>
            <a:pPr marL="0" indent="0">
              <a:buNone/>
            </a:pPr>
            <a:r>
              <a:rPr lang="en-US" dirty="0"/>
              <a:t>Up to this point the collaboration has successfully managed design discussions through pull-request review on </a:t>
            </a:r>
            <a:r>
              <a:rPr lang="en-US" dirty="0" err="1"/>
              <a:t>Github</a:t>
            </a:r>
            <a:r>
              <a:rPr lang="en-US" dirty="0"/>
              <a:t>, conversation on the </a:t>
            </a:r>
            <a:r>
              <a:rPr lang="en-US" dirty="0" err="1"/>
              <a:t>Nikea</a:t>
            </a:r>
            <a:r>
              <a:rPr lang="en-US" dirty="0"/>
              <a:t> Slack, and phone calls as needed. As the collaboration grows to include more facilities and more people, we recognize the need for a more formal process for establishing roadmaps and resolving disagreements when they arise. We would like to take our time with this process, learning about what models are being used by other collaborations over the next year.</a:t>
            </a:r>
          </a:p>
          <a:p>
            <a:pPr marL="0" indent="0">
              <a:buNone/>
            </a:pPr>
            <a:endParaRPr lang="en-US" dirty="0"/>
          </a:p>
        </p:txBody>
      </p:sp>
      <p:sp>
        <p:nvSpPr>
          <p:cNvPr id="3" name="Title 2">
            <a:extLst>
              <a:ext uri="{FF2B5EF4-FFF2-40B4-BE49-F238E27FC236}">
                <a16:creationId xmlns:a16="http://schemas.microsoft.com/office/drawing/2014/main" id="{1BF80C71-3AF6-9C44-872F-969E91D046B8}"/>
              </a:ext>
            </a:extLst>
          </p:cNvPr>
          <p:cNvSpPr>
            <a:spLocks noGrp="1"/>
          </p:cNvSpPr>
          <p:nvPr>
            <p:ph type="title"/>
          </p:nvPr>
        </p:nvSpPr>
        <p:spPr/>
        <p:txBody>
          <a:bodyPr/>
          <a:lstStyle/>
          <a:p>
            <a:r>
              <a:rPr lang="en-US" b="1" dirty="0"/>
              <a:t>Governance</a:t>
            </a:r>
            <a:br>
              <a:rPr lang="en-US" b="1" dirty="0"/>
            </a:br>
            <a:endParaRPr lang="en-US" dirty="0"/>
          </a:p>
        </p:txBody>
      </p:sp>
      <p:sp>
        <p:nvSpPr>
          <p:cNvPr id="4" name="Footer Placeholder 3">
            <a:extLst>
              <a:ext uri="{FF2B5EF4-FFF2-40B4-BE49-F238E27FC236}">
                <a16:creationId xmlns:a16="http://schemas.microsoft.com/office/drawing/2014/main" id="{42A9FC12-F221-1244-B96E-18FC377E14A9}"/>
              </a:ext>
            </a:extLst>
          </p:cNvPr>
          <p:cNvSpPr>
            <a:spLocks noGrp="1"/>
          </p:cNvSpPr>
          <p:nvPr>
            <p:ph type="ftr" sz="quarter" idx="3"/>
          </p:nvPr>
        </p:nvSpPr>
        <p:spPr/>
        <p:txBody>
          <a:bodyPr/>
          <a:lstStyle/>
          <a:p>
            <a:fld id="{F2E5D06D-0BE4-B843-8370-FB88EDC7364A}" type="slidenum">
              <a:rPr lang="en-US" smtClean="0"/>
              <a:pPr/>
              <a:t>16</a:t>
            </a:fld>
            <a:endParaRPr lang="en-US" dirty="0"/>
          </a:p>
        </p:txBody>
      </p:sp>
    </p:spTree>
    <p:extLst>
      <p:ext uri="{BB962C8B-B14F-4D97-AF65-F5344CB8AC3E}">
        <p14:creationId xmlns:p14="http://schemas.microsoft.com/office/powerpoint/2010/main" val="79975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87285B4-8273-48C4-AF30-F87917688228}"/>
              </a:ext>
            </a:extLst>
          </p:cNvPr>
          <p:cNvSpPr>
            <a:spLocks noGrp="1"/>
          </p:cNvSpPr>
          <p:nvPr>
            <p:ph idx="1"/>
          </p:nvPr>
        </p:nvSpPr>
        <p:spPr/>
        <p:txBody>
          <a:bodyPr>
            <a:normAutofit/>
          </a:bodyPr>
          <a:lstStyle/>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p:txBody>
      </p:sp>
      <p:sp>
        <p:nvSpPr>
          <p:cNvPr id="3" name="Title 2">
            <a:extLst>
              <a:ext uri="{FF2B5EF4-FFF2-40B4-BE49-F238E27FC236}">
                <a16:creationId xmlns:a16="http://schemas.microsoft.com/office/drawing/2014/main" id="{6DB1845D-8866-4E17-BB31-20A49216D690}"/>
              </a:ext>
            </a:extLst>
          </p:cNvPr>
          <p:cNvSpPr>
            <a:spLocks noGrp="1"/>
          </p:cNvSpPr>
          <p:nvPr>
            <p:ph type="title"/>
          </p:nvPr>
        </p:nvSpPr>
        <p:spPr/>
        <p:txBody>
          <a:bodyPr/>
          <a:lstStyle/>
          <a:p>
            <a:r>
              <a:rPr lang="en-US" dirty="0"/>
              <a:t>Intro to the EPICS council</a:t>
            </a:r>
          </a:p>
        </p:txBody>
      </p:sp>
      <p:sp>
        <p:nvSpPr>
          <p:cNvPr id="4" name="Footer Placeholder 3">
            <a:extLst>
              <a:ext uri="{FF2B5EF4-FFF2-40B4-BE49-F238E27FC236}">
                <a16:creationId xmlns:a16="http://schemas.microsoft.com/office/drawing/2014/main" id="{4DF6DC44-46D9-41BB-B685-C02F06319FB7}"/>
              </a:ext>
            </a:extLst>
          </p:cNvPr>
          <p:cNvSpPr>
            <a:spLocks noGrp="1"/>
          </p:cNvSpPr>
          <p:nvPr>
            <p:ph type="ftr" sz="quarter" idx="3"/>
          </p:nvPr>
        </p:nvSpPr>
        <p:spPr/>
        <p:txBody>
          <a:bodyPr/>
          <a:lstStyle/>
          <a:p>
            <a:fld id="{F2E5D06D-0BE4-B843-8370-FB88EDC7364A}" type="slidenum">
              <a:rPr lang="en-US" smtClean="0"/>
              <a:pPr/>
              <a:t>2</a:t>
            </a:fld>
            <a:endParaRPr lang="en-US" dirty="0"/>
          </a:p>
        </p:txBody>
      </p:sp>
      <p:sp>
        <p:nvSpPr>
          <p:cNvPr id="5" name="Rectangle 4">
            <a:extLst>
              <a:ext uri="{FF2B5EF4-FFF2-40B4-BE49-F238E27FC236}">
                <a16:creationId xmlns:a16="http://schemas.microsoft.com/office/drawing/2014/main" id="{6FADF775-981B-6348-8F60-DD0607697083}"/>
              </a:ext>
            </a:extLst>
          </p:cNvPr>
          <p:cNvSpPr/>
          <p:nvPr/>
        </p:nvSpPr>
        <p:spPr>
          <a:xfrm>
            <a:off x="1558862" y="1735647"/>
            <a:ext cx="6380805" cy="1200329"/>
          </a:xfrm>
          <a:prstGeom prst="rect">
            <a:avLst/>
          </a:prstGeom>
        </p:spPr>
        <p:txBody>
          <a:bodyPr wrap="square">
            <a:spAutoFit/>
          </a:bodyPr>
          <a:lstStyle/>
          <a:p>
            <a:r>
              <a:rPr lang="en-US" b="1" dirty="0"/>
              <a:t>This is both Preemptive and presumptive</a:t>
            </a:r>
            <a:br>
              <a:rPr lang="en-US" b="1" dirty="0"/>
            </a:br>
            <a:br>
              <a:rPr lang="en-US" b="1" dirty="0"/>
            </a:br>
            <a:br>
              <a:rPr lang="en-US" b="1" dirty="0"/>
            </a:br>
            <a:r>
              <a:rPr lang="en-US" b="1" dirty="0"/>
              <a:t>As the Council will meet tomorrow!</a:t>
            </a:r>
          </a:p>
        </p:txBody>
      </p:sp>
    </p:spTree>
    <p:extLst>
      <p:ext uri="{BB962C8B-B14F-4D97-AF65-F5344CB8AC3E}">
        <p14:creationId xmlns:p14="http://schemas.microsoft.com/office/powerpoint/2010/main" val="24046018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FE24173-E5C8-E442-8AE3-07B6F51D3C1B}"/>
              </a:ext>
            </a:extLst>
          </p:cNvPr>
          <p:cNvSpPr>
            <a:spLocks noGrp="1"/>
          </p:cNvSpPr>
          <p:nvPr>
            <p:ph idx="1"/>
          </p:nvPr>
        </p:nvSpPr>
        <p:spPr/>
        <p:txBody>
          <a:bodyPr>
            <a:normAutofit fontScale="70000" lnSpcReduction="20000"/>
          </a:bodyPr>
          <a:lstStyle/>
          <a:p>
            <a:pPr marL="0" indent="0">
              <a:buNone/>
            </a:pPr>
            <a:r>
              <a:rPr lang="en-US" dirty="0"/>
              <a:t>At the EPICS Collaboration Meeting hosted by ORNL in September 2016, an exploratory meeting was held to consider the organizational structure of the EPICS Collaboration. Representatives from APS, DLS, ESS, FRIB, ITER, LCLS, NSLS-II, and SNS met to discuss how to better provide long-term support for EPICS development efforts.</a:t>
            </a:r>
          </a:p>
          <a:p>
            <a:endParaRPr lang="en-US" dirty="0"/>
          </a:p>
          <a:p>
            <a:pPr marL="0" indent="0">
              <a:buNone/>
            </a:pPr>
            <a:r>
              <a:rPr lang="en-US" dirty="0"/>
              <a:t>A collaborative software project like EPICS requires facilities to make multiyear commitments, investing significant resources in the form of labor and/or procurement to support ongoing development and improvements. The EPICS project has been successful, but has relied on a “best effort” basis by facilities for support. Without a structure for long term planning, development efforts are vulnerable to short term needs and budget availability of individual laboratories. The representatives at the exploratory meeting agreed that an EPICS Council be formed as described below.</a:t>
            </a:r>
          </a:p>
          <a:p>
            <a:r>
              <a:rPr lang="en-US" dirty="0"/>
              <a:t> </a:t>
            </a:r>
          </a:p>
          <a:p>
            <a:pPr marL="0" indent="0">
              <a:buNone/>
            </a:pPr>
            <a:endParaRPr lang="en-US" dirty="0"/>
          </a:p>
        </p:txBody>
      </p:sp>
      <p:sp>
        <p:nvSpPr>
          <p:cNvPr id="3" name="Title 2">
            <a:extLst>
              <a:ext uri="{FF2B5EF4-FFF2-40B4-BE49-F238E27FC236}">
                <a16:creationId xmlns:a16="http://schemas.microsoft.com/office/drawing/2014/main" id="{01662688-F060-4C41-AC92-216514B42EB3}"/>
              </a:ext>
            </a:extLst>
          </p:cNvPr>
          <p:cNvSpPr>
            <a:spLocks noGrp="1"/>
          </p:cNvSpPr>
          <p:nvPr>
            <p:ph type="title"/>
          </p:nvPr>
        </p:nvSpPr>
        <p:spPr/>
        <p:txBody>
          <a:bodyPr/>
          <a:lstStyle/>
          <a:p>
            <a:r>
              <a:rPr lang="en-US" b="1" dirty="0"/>
              <a:t>EPICS Council Charter </a:t>
            </a:r>
            <a:br>
              <a:rPr lang="en-US" b="1" dirty="0"/>
            </a:br>
            <a:endParaRPr lang="en-US" dirty="0"/>
          </a:p>
        </p:txBody>
      </p:sp>
      <p:sp>
        <p:nvSpPr>
          <p:cNvPr id="4" name="Footer Placeholder 3">
            <a:extLst>
              <a:ext uri="{FF2B5EF4-FFF2-40B4-BE49-F238E27FC236}">
                <a16:creationId xmlns:a16="http://schemas.microsoft.com/office/drawing/2014/main" id="{BA5B0BD8-8835-744F-9299-AFA0F50BD8D6}"/>
              </a:ext>
            </a:extLst>
          </p:cNvPr>
          <p:cNvSpPr>
            <a:spLocks noGrp="1"/>
          </p:cNvSpPr>
          <p:nvPr>
            <p:ph type="ftr" sz="quarter" idx="3"/>
          </p:nvPr>
        </p:nvSpPr>
        <p:spPr/>
        <p:txBody>
          <a:bodyPr/>
          <a:lstStyle/>
          <a:p>
            <a:fld id="{F2E5D06D-0BE4-B843-8370-FB88EDC7364A}" type="slidenum">
              <a:rPr lang="en-US" smtClean="0"/>
              <a:pPr/>
              <a:t>3</a:t>
            </a:fld>
            <a:endParaRPr lang="en-US" dirty="0"/>
          </a:p>
        </p:txBody>
      </p:sp>
    </p:spTree>
    <p:extLst>
      <p:ext uri="{BB962C8B-B14F-4D97-AF65-F5344CB8AC3E}">
        <p14:creationId xmlns:p14="http://schemas.microsoft.com/office/powerpoint/2010/main" val="42482171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a:extLst>
              <a:ext uri="{FF2B5EF4-FFF2-40B4-BE49-F238E27FC236}">
                <a16:creationId xmlns:a16="http://schemas.microsoft.com/office/drawing/2014/main" id="{FE940F18-0AA6-9F40-8CCD-F5E1C80283DE}"/>
              </a:ext>
            </a:extLst>
          </p:cNvPr>
          <p:cNvGraphicFramePr>
            <a:graphicFrameLocks noGrp="1"/>
          </p:cNvGraphicFramePr>
          <p:nvPr>
            <p:ph idx="1"/>
            <p:extLst>
              <p:ext uri="{D42A27DB-BD31-4B8C-83A1-F6EECF244321}">
                <p14:modId xmlns:p14="http://schemas.microsoft.com/office/powerpoint/2010/main" val="2841423065"/>
              </p:ext>
            </p:extLst>
          </p:nvPr>
        </p:nvGraphicFramePr>
        <p:xfrm>
          <a:off x="702898" y="1794638"/>
          <a:ext cx="7738204" cy="4413312"/>
        </p:xfrm>
        <a:graphic>
          <a:graphicData uri="http://schemas.openxmlformats.org/drawingml/2006/table">
            <a:tbl>
              <a:tblPr/>
              <a:tblGrid>
                <a:gridCol w="3869102">
                  <a:extLst>
                    <a:ext uri="{9D8B030D-6E8A-4147-A177-3AD203B41FA5}">
                      <a16:colId xmlns:a16="http://schemas.microsoft.com/office/drawing/2014/main" val="550753604"/>
                    </a:ext>
                  </a:extLst>
                </a:gridCol>
                <a:gridCol w="3869102">
                  <a:extLst>
                    <a:ext uri="{9D8B030D-6E8A-4147-A177-3AD203B41FA5}">
                      <a16:colId xmlns:a16="http://schemas.microsoft.com/office/drawing/2014/main" val="2101266340"/>
                    </a:ext>
                  </a:extLst>
                </a:gridCol>
              </a:tblGrid>
              <a:tr h="362611">
                <a:tc>
                  <a:txBody>
                    <a:bodyPr/>
                    <a:lstStyle/>
                    <a:p>
                      <a:pPr fontAlgn="t" latinLnBrk="0"/>
                      <a:r>
                        <a:rPr lang="en-US" sz="1800" b="1">
                          <a:effectLst/>
                        </a:rPr>
                        <a:t>Member</a:t>
                      </a:r>
                    </a:p>
                  </a:txBody>
                  <a:tcPr marL="74765" marR="74765" marT="46728" marB="46728">
                    <a:lnL w="9525" cap="flat" cmpd="sng" algn="ctr">
                      <a:solidFill>
                        <a:srgbClr val="C1C7CD"/>
                      </a:solidFill>
                      <a:prstDash val="solid"/>
                      <a:round/>
                      <a:headEnd type="none" w="med" len="med"/>
                      <a:tailEnd type="none" w="med" len="med"/>
                    </a:lnL>
                    <a:lnR w="9525" cap="flat" cmpd="sng" algn="ctr">
                      <a:solidFill>
                        <a:srgbClr val="C1C7CD"/>
                      </a:solidFill>
                      <a:prstDash val="solid"/>
                      <a:round/>
                      <a:headEnd type="none" w="med" len="med"/>
                      <a:tailEnd type="none" w="med" len="med"/>
                    </a:lnR>
                    <a:lnT w="9525" cap="flat" cmpd="sng" algn="ctr">
                      <a:solidFill>
                        <a:srgbClr val="C1C7CD"/>
                      </a:solidFill>
                      <a:prstDash val="solid"/>
                      <a:round/>
                      <a:headEnd type="none" w="med" len="med"/>
                      <a:tailEnd type="none" w="med" len="med"/>
                    </a:lnT>
                    <a:lnB w="9525" cap="flat" cmpd="sng" algn="ctr">
                      <a:solidFill>
                        <a:srgbClr val="C1C7CD"/>
                      </a:solidFill>
                      <a:prstDash val="solid"/>
                      <a:round/>
                      <a:headEnd type="none" w="med" len="med"/>
                      <a:tailEnd type="none" w="med" len="med"/>
                    </a:lnB>
                  </a:tcPr>
                </a:tc>
                <a:tc>
                  <a:txBody>
                    <a:bodyPr/>
                    <a:lstStyle/>
                    <a:p>
                      <a:pPr fontAlgn="t" latinLnBrk="0"/>
                      <a:r>
                        <a:rPr lang="en-US" sz="1800" b="1">
                          <a:effectLst/>
                        </a:rPr>
                        <a:t>Lab/Facility</a:t>
                      </a:r>
                    </a:p>
                  </a:txBody>
                  <a:tcPr marL="74765" marR="74765" marT="46728" marB="46728">
                    <a:lnL w="9525" cap="flat" cmpd="sng" algn="ctr">
                      <a:solidFill>
                        <a:srgbClr val="C1C7CD"/>
                      </a:solidFill>
                      <a:prstDash val="solid"/>
                      <a:round/>
                      <a:headEnd type="none" w="med" len="med"/>
                      <a:tailEnd type="none" w="med" len="med"/>
                    </a:lnL>
                    <a:lnR w="9525" cap="flat" cmpd="sng" algn="ctr">
                      <a:solidFill>
                        <a:srgbClr val="C1C7CD"/>
                      </a:solidFill>
                      <a:prstDash val="solid"/>
                      <a:round/>
                      <a:headEnd type="none" w="med" len="med"/>
                      <a:tailEnd type="none" w="med" len="med"/>
                    </a:lnR>
                    <a:lnT w="9525" cap="flat" cmpd="sng" algn="ctr">
                      <a:solidFill>
                        <a:srgbClr val="C1C7CD"/>
                      </a:solidFill>
                      <a:prstDash val="solid"/>
                      <a:round/>
                      <a:headEnd type="none" w="med" len="med"/>
                      <a:tailEnd type="none" w="med" len="med"/>
                    </a:lnT>
                    <a:lnB w="9525" cap="flat" cmpd="sng" algn="ctr">
                      <a:solidFill>
                        <a:srgbClr val="C1C7CD"/>
                      </a:solidFill>
                      <a:prstDash val="solid"/>
                      <a:round/>
                      <a:headEnd type="none" w="med" len="med"/>
                      <a:tailEnd type="none" w="med" len="med"/>
                    </a:lnB>
                  </a:tcPr>
                </a:tc>
                <a:extLst>
                  <a:ext uri="{0D108BD9-81ED-4DB2-BD59-A6C34878D82A}">
                    <a16:rowId xmlns:a16="http://schemas.microsoft.com/office/drawing/2014/main" val="1268011464"/>
                  </a:ext>
                </a:extLst>
              </a:tr>
              <a:tr h="362611">
                <a:tc>
                  <a:txBody>
                    <a:bodyPr/>
                    <a:lstStyle/>
                    <a:p>
                      <a:pPr fontAlgn="t" latinLnBrk="0"/>
                      <a:r>
                        <a:rPr lang="en-US" sz="1800">
                          <a:effectLst/>
                        </a:rPr>
                        <a:t>Henrik Carling</a:t>
                      </a:r>
                    </a:p>
                  </a:txBody>
                  <a:tcPr marL="74765" marR="74765" marT="46728" marB="46728">
                    <a:lnL w="9525" cap="flat" cmpd="sng" algn="ctr">
                      <a:solidFill>
                        <a:srgbClr val="C1C7CD"/>
                      </a:solidFill>
                      <a:prstDash val="solid"/>
                      <a:round/>
                      <a:headEnd type="none" w="med" len="med"/>
                      <a:tailEnd type="none" w="med" len="med"/>
                    </a:lnL>
                    <a:lnR w="9525" cap="flat" cmpd="sng" algn="ctr">
                      <a:solidFill>
                        <a:srgbClr val="C1C7CD"/>
                      </a:solidFill>
                      <a:prstDash val="solid"/>
                      <a:round/>
                      <a:headEnd type="none" w="med" len="med"/>
                      <a:tailEnd type="none" w="med" len="med"/>
                    </a:lnR>
                    <a:lnT w="9525" cap="flat" cmpd="sng" algn="ctr">
                      <a:solidFill>
                        <a:srgbClr val="C1C7CD"/>
                      </a:solidFill>
                      <a:prstDash val="solid"/>
                      <a:round/>
                      <a:headEnd type="none" w="med" len="med"/>
                      <a:tailEnd type="none" w="med" len="med"/>
                    </a:lnT>
                    <a:lnB w="9525" cap="flat" cmpd="sng" algn="ctr">
                      <a:solidFill>
                        <a:srgbClr val="C1C7CD"/>
                      </a:solidFill>
                      <a:prstDash val="solid"/>
                      <a:round/>
                      <a:headEnd type="none" w="med" len="med"/>
                      <a:tailEnd type="none" w="med" len="med"/>
                    </a:lnB>
                  </a:tcPr>
                </a:tc>
                <a:tc>
                  <a:txBody>
                    <a:bodyPr/>
                    <a:lstStyle/>
                    <a:p>
                      <a:pPr fontAlgn="t" latinLnBrk="0"/>
                      <a:r>
                        <a:rPr lang="en-US" sz="1800">
                          <a:effectLst/>
                        </a:rPr>
                        <a:t>European Spallation Source</a:t>
                      </a:r>
                    </a:p>
                  </a:txBody>
                  <a:tcPr marL="74765" marR="74765" marT="46728" marB="46728">
                    <a:lnL w="9525" cap="flat" cmpd="sng" algn="ctr">
                      <a:solidFill>
                        <a:srgbClr val="C1C7CD"/>
                      </a:solidFill>
                      <a:prstDash val="solid"/>
                      <a:round/>
                      <a:headEnd type="none" w="med" len="med"/>
                      <a:tailEnd type="none" w="med" len="med"/>
                    </a:lnL>
                    <a:lnR w="9525" cap="flat" cmpd="sng" algn="ctr">
                      <a:solidFill>
                        <a:srgbClr val="C1C7CD"/>
                      </a:solidFill>
                      <a:prstDash val="solid"/>
                      <a:round/>
                      <a:headEnd type="none" w="med" len="med"/>
                      <a:tailEnd type="none" w="med" len="med"/>
                    </a:lnR>
                    <a:lnT w="9525" cap="flat" cmpd="sng" algn="ctr">
                      <a:solidFill>
                        <a:srgbClr val="C1C7CD"/>
                      </a:solidFill>
                      <a:prstDash val="solid"/>
                      <a:round/>
                      <a:headEnd type="none" w="med" len="med"/>
                      <a:tailEnd type="none" w="med" len="med"/>
                    </a:lnT>
                    <a:lnB w="9525" cap="flat" cmpd="sng" algn="ctr">
                      <a:solidFill>
                        <a:srgbClr val="C1C7CD"/>
                      </a:solidFill>
                      <a:prstDash val="solid"/>
                      <a:round/>
                      <a:headEnd type="none" w="med" len="med"/>
                      <a:tailEnd type="none" w="med" len="med"/>
                    </a:lnB>
                  </a:tcPr>
                </a:tc>
                <a:extLst>
                  <a:ext uri="{0D108BD9-81ED-4DB2-BD59-A6C34878D82A}">
                    <a16:rowId xmlns:a16="http://schemas.microsoft.com/office/drawing/2014/main" val="961416363"/>
                  </a:ext>
                </a:extLst>
              </a:tr>
              <a:tr h="362611">
                <a:tc>
                  <a:txBody>
                    <a:bodyPr/>
                    <a:lstStyle/>
                    <a:p>
                      <a:pPr fontAlgn="t" latinLnBrk="0"/>
                      <a:r>
                        <a:rPr lang="en-US" sz="1800">
                          <a:effectLst/>
                        </a:rPr>
                        <a:t>Joe Delong</a:t>
                      </a:r>
                    </a:p>
                  </a:txBody>
                  <a:tcPr marL="74765" marR="74765" marT="46728" marB="46728">
                    <a:lnL w="9525" cap="flat" cmpd="sng" algn="ctr">
                      <a:solidFill>
                        <a:srgbClr val="C1C7CD"/>
                      </a:solidFill>
                      <a:prstDash val="solid"/>
                      <a:round/>
                      <a:headEnd type="none" w="med" len="med"/>
                      <a:tailEnd type="none" w="med" len="med"/>
                    </a:lnL>
                    <a:lnR w="9525" cap="flat" cmpd="sng" algn="ctr">
                      <a:solidFill>
                        <a:srgbClr val="C1C7CD"/>
                      </a:solidFill>
                      <a:prstDash val="solid"/>
                      <a:round/>
                      <a:headEnd type="none" w="med" len="med"/>
                      <a:tailEnd type="none" w="med" len="med"/>
                    </a:lnR>
                    <a:lnT w="9525" cap="flat" cmpd="sng" algn="ctr">
                      <a:solidFill>
                        <a:srgbClr val="C1C7CD"/>
                      </a:solidFill>
                      <a:prstDash val="solid"/>
                      <a:round/>
                      <a:headEnd type="none" w="med" len="med"/>
                      <a:tailEnd type="none" w="med" len="med"/>
                    </a:lnT>
                    <a:lnB w="9525" cap="flat" cmpd="sng" algn="ctr">
                      <a:solidFill>
                        <a:srgbClr val="C1C7CD"/>
                      </a:solidFill>
                      <a:prstDash val="solid"/>
                      <a:round/>
                      <a:headEnd type="none" w="med" len="med"/>
                      <a:tailEnd type="none" w="med" len="med"/>
                    </a:lnB>
                  </a:tcPr>
                </a:tc>
                <a:tc>
                  <a:txBody>
                    <a:bodyPr/>
                    <a:lstStyle/>
                    <a:p>
                      <a:pPr fontAlgn="t" latinLnBrk="0"/>
                      <a:r>
                        <a:rPr lang="en-US" sz="1800">
                          <a:effectLst/>
                        </a:rPr>
                        <a:t>SLAC National Accelerator Laboratory</a:t>
                      </a:r>
                    </a:p>
                  </a:txBody>
                  <a:tcPr marL="74765" marR="74765" marT="46728" marB="46728">
                    <a:lnL w="9525" cap="flat" cmpd="sng" algn="ctr">
                      <a:solidFill>
                        <a:srgbClr val="C1C7CD"/>
                      </a:solidFill>
                      <a:prstDash val="solid"/>
                      <a:round/>
                      <a:headEnd type="none" w="med" len="med"/>
                      <a:tailEnd type="none" w="med" len="med"/>
                    </a:lnL>
                    <a:lnR w="9525" cap="flat" cmpd="sng" algn="ctr">
                      <a:solidFill>
                        <a:srgbClr val="C1C7CD"/>
                      </a:solidFill>
                      <a:prstDash val="solid"/>
                      <a:round/>
                      <a:headEnd type="none" w="med" len="med"/>
                      <a:tailEnd type="none" w="med" len="med"/>
                    </a:lnR>
                    <a:lnT w="9525" cap="flat" cmpd="sng" algn="ctr">
                      <a:solidFill>
                        <a:srgbClr val="C1C7CD"/>
                      </a:solidFill>
                      <a:prstDash val="solid"/>
                      <a:round/>
                      <a:headEnd type="none" w="med" len="med"/>
                      <a:tailEnd type="none" w="med" len="med"/>
                    </a:lnT>
                    <a:lnB w="9525" cap="flat" cmpd="sng" algn="ctr">
                      <a:solidFill>
                        <a:srgbClr val="C1C7CD"/>
                      </a:solidFill>
                      <a:prstDash val="solid"/>
                      <a:round/>
                      <a:headEnd type="none" w="med" len="med"/>
                      <a:tailEnd type="none" w="med" len="med"/>
                    </a:lnB>
                  </a:tcPr>
                </a:tc>
                <a:extLst>
                  <a:ext uri="{0D108BD9-81ED-4DB2-BD59-A6C34878D82A}">
                    <a16:rowId xmlns:a16="http://schemas.microsoft.com/office/drawing/2014/main" val="3538628709"/>
                  </a:ext>
                </a:extLst>
              </a:tr>
              <a:tr h="362611">
                <a:tc>
                  <a:txBody>
                    <a:bodyPr/>
                    <a:lstStyle/>
                    <a:p>
                      <a:pPr fontAlgn="t" latinLnBrk="0"/>
                      <a:r>
                        <a:rPr lang="en-US" sz="1800">
                          <a:effectLst/>
                        </a:rPr>
                        <a:t>Richard Farnsworth</a:t>
                      </a:r>
                    </a:p>
                  </a:txBody>
                  <a:tcPr marL="74765" marR="74765" marT="46728" marB="46728">
                    <a:lnL w="9525" cap="flat" cmpd="sng" algn="ctr">
                      <a:solidFill>
                        <a:srgbClr val="C1C7CD"/>
                      </a:solidFill>
                      <a:prstDash val="solid"/>
                      <a:round/>
                      <a:headEnd type="none" w="med" len="med"/>
                      <a:tailEnd type="none" w="med" len="med"/>
                    </a:lnL>
                    <a:lnR w="9525" cap="flat" cmpd="sng" algn="ctr">
                      <a:solidFill>
                        <a:srgbClr val="C1C7CD"/>
                      </a:solidFill>
                      <a:prstDash val="solid"/>
                      <a:round/>
                      <a:headEnd type="none" w="med" len="med"/>
                      <a:tailEnd type="none" w="med" len="med"/>
                    </a:lnR>
                    <a:lnT w="9525" cap="flat" cmpd="sng" algn="ctr">
                      <a:solidFill>
                        <a:srgbClr val="C1C7CD"/>
                      </a:solidFill>
                      <a:prstDash val="solid"/>
                      <a:round/>
                      <a:headEnd type="none" w="med" len="med"/>
                      <a:tailEnd type="none" w="med" len="med"/>
                    </a:lnT>
                    <a:lnB w="9525" cap="flat" cmpd="sng" algn="ctr">
                      <a:solidFill>
                        <a:srgbClr val="C1C7CD"/>
                      </a:solidFill>
                      <a:prstDash val="solid"/>
                      <a:round/>
                      <a:headEnd type="none" w="med" len="med"/>
                      <a:tailEnd type="none" w="med" len="med"/>
                    </a:lnB>
                  </a:tcPr>
                </a:tc>
                <a:tc>
                  <a:txBody>
                    <a:bodyPr/>
                    <a:lstStyle/>
                    <a:p>
                      <a:pPr fontAlgn="t" latinLnBrk="0"/>
                      <a:r>
                        <a:rPr lang="en-US" sz="1800">
                          <a:effectLst/>
                        </a:rPr>
                        <a:t>Brookhaven National Laboratory</a:t>
                      </a:r>
                    </a:p>
                  </a:txBody>
                  <a:tcPr marL="74765" marR="74765" marT="46728" marB="46728">
                    <a:lnL w="9525" cap="flat" cmpd="sng" algn="ctr">
                      <a:solidFill>
                        <a:srgbClr val="C1C7CD"/>
                      </a:solidFill>
                      <a:prstDash val="solid"/>
                      <a:round/>
                      <a:headEnd type="none" w="med" len="med"/>
                      <a:tailEnd type="none" w="med" len="med"/>
                    </a:lnL>
                    <a:lnR w="9525" cap="flat" cmpd="sng" algn="ctr">
                      <a:solidFill>
                        <a:srgbClr val="C1C7CD"/>
                      </a:solidFill>
                      <a:prstDash val="solid"/>
                      <a:round/>
                      <a:headEnd type="none" w="med" len="med"/>
                      <a:tailEnd type="none" w="med" len="med"/>
                    </a:lnR>
                    <a:lnT w="9525" cap="flat" cmpd="sng" algn="ctr">
                      <a:solidFill>
                        <a:srgbClr val="C1C7CD"/>
                      </a:solidFill>
                      <a:prstDash val="solid"/>
                      <a:round/>
                      <a:headEnd type="none" w="med" len="med"/>
                      <a:tailEnd type="none" w="med" len="med"/>
                    </a:lnT>
                    <a:lnB w="9525" cap="flat" cmpd="sng" algn="ctr">
                      <a:solidFill>
                        <a:srgbClr val="C1C7CD"/>
                      </a:solidFill>
                      <a:prstDash val="solid"/>
                      <a:round/>
                      <a:headEnd type="none" w="med" len="med"/>
                      <a:tailEnd type="none" w="med" len="med"/>
                    </a:lnB>
                  </a:tcPr>
                </a:tc>
                <a:extLst>
                  <a:ext uri="{0D108BD9-81ED-4DB2-BD59-A6C34878D82A}">
                    <a16:rowId xmlns:a16="http://schemas.microsoft.com/office/drawing/2014/main" val="2426689137"/>
                  </a:ext>
                </a:extLst>
              </a:tr>
              <a:tr h="362611">
                <a:tc>
                  <a:txBody>
                    <a:bodyPr/>
                    <a:lstStyle/>
                    <a:p>
                      <a:pPr fontAlgn="t" latinLnBrk="0"/>
                      <a:r>
                        <a:rPr lang="en-US" sz="1800">
                          <a:effectLst/>
                        </a:rPr>
                        <a:t>Daniel Flath</a:t>
                      </a:r>
                    </a:p>
                  </a:txBody>
                  <a:tcPr marL="74765" marR="74765" marT="46728" marB="46728">
                    <a:lnL w="9525" cap="flat" cmpd="sng" algn="ctr">
                      <a:solidFill>
                        <a:srgbClr val="C1C7CD"/>
                      </a:solidFill>
                      <a:prstDash val="solid"/>
                      <a:round/>
                      <a:headEnd type="none" w="med" len="med"/>
                      <a:tailEnd type="none" w="med" len="med"/>
                    </a:lnL>
                    <a:lnR w="9525" cap="flat" cmpd="sng" algn="ctr">
                      <a:solidFill>
                        <a:srgbClr val="C1C7CD"/>
                      </a:solidFill>
                      <a:prstDash val="solid"/>
                      <a:round/>
                      <a:headEnd type="none" w="med" len="med"/>
                      <a:tailEnd type="none" w="med" len="med"/>
                    </a:lnR>
                    <a:lnT w="9525" cap="flat" cmpd="sng" algn="ctr">
                      <a:solidFill>
                        <a:srgbClr val="C1C7CD"/>
                      </a:solidFill>
                      <a:prstDash val="solid"/>
                      <a:round/>
                      <a:headEnd type="none" w="med" len="med"/>
                      <a:tailEnd type="none" w="med" len="med"/>
                    </a:lnT>
                    <a:lnB w="9525" cap="flat" cmpd="sng" algn="ctr">
                      <a:solidFill>
                        <a:srgbClr val="C1C7CD"/>
                      </a:solidFill>
                      <a:prstDash val="solid"/>
                      <a:round/>
                      <a:headEnd type="none" w="med" len="med"/>
                      <a:tailEnd type="none" w="med" len="med"/>
                    </a:lnB>
                  </a:tcPr>
                </a:tc>
                <a:tc>
                  <a:txBody>
                    <a:bodyPr/>
                    <a:lstStyle/>
                    <a:p>
                      <a:pPr fontAlgn="t" latinLnBrk="0"/>
                      <a:r>
                        <a:rPr lang="en-US" sz="1800">
                          <a:effectLst/>
                        </a:rPr>
                        <a:t>SLAC National Accelerator Laboratory</a:t>
                      </a:r>
                    </a:p>
                  </a:txBody>
                  <a:tcPr marL="74765" marR="74765" marT="46728" marB="46728">
                    <a:lnL w="9525" cap="flat" cmpd="sng" algn="ctr">
                      <a:solidFill>
                        <a:srgbClr val="C1C7CD"/>
                      </a:solidFill>
                      <a:prstDash val="solid"/>
                      <a:round/>
                      <a:headEnd type="none" w="med" len="med"/>
                      <a:tailEnd type="none" w="med" len="med"/>
                    </a:lnL>
                    <a:lnR w="9525" cap="flat" cmpd="sng" algn="ctr">
                      <a:solidFill>
                        <a:srgbClr val="C1C7CD"/>
                      </a:solidFill>
                      <a:prstDash val="solid"/>
                      <a:round/>
                      <a:headEnd type="none" w="med" len="med"/>
                      <a:tailEnd type="none" w="med" len="med"/>
                    </a:lnR>
                    <a:lnT w="9525" cap="flat" cmpd="sng" algn="ctr">
                      <a:solidFill>
                        <a:srgbClr val="C1C7CD"/>
                      </a:solidFill>
                      <a:prstDash val="solid"/>
                      <a:round/>
                      <a:headEnd type="none" w="med" len="med"/>
                      <a:tailEnd type="none" w="med" len="med"/>
                    </a:lnT>
                    <a:lnB w="9525" cap="flat" cmpd="sng" algn="ctr">
                      <a:solidFill>
                        <a:srgbClr val="C1C7CD"/>
                      </a:solidFill>
                      <a:prstDash val="solid"/>
                      <a:round/>
                      <a:headEnd type="none" w="med" len="med"/>
                      <a:tailEnd type="none" w="med" len="med"/>
                    </a:lnB>
                  </a:tcPr>
                </a:tc>
                <a:extLst>
                  <a:ext uri="{0D108BD9-81ED-4DB2-BD59-A6C34878D82A}">
                    <a16:rowId xmlns:a16="http://schemas.microsoft.com/office/drawing/2014/main" val="3914860698"/>
                  </a:ext>
                </a:extLst>
              </a:tr>
              <a:tr h="362611">
                <a:tc>
                  <a:txBody>
                    <a:bodyPr/>
                    <a:lstStyle/>
                    <a:p>
                      <a:pPr fontAlgn="t" latinLnBrk="0"/>
                      <a:r>
                        <a:rPr lang="en-US" sz="1800">
                          <a:effectLst/>
                        </a:rPr>
                        <a:t>Steven Hartman</a:t>
                      </a:r>
                    </a:p>
                  </a:txBody>
                  <a:tcPr marL="74765" marR="74765" marT="46728" marB="46728">
                    <a:lnL w="9525" cap="flat" cmpd="sng" algn="ctr">
                      <a:solidFill>
                        <a:srgbClr val="C1C7CD"/>
                      </a:solidFill>
                      <a:prstDash val="solid"/>
                      <a:round/>
                      <a:headEnd type="none" w="med" len="med"/>
                      <a:tailEnd type="none" w="med" len="med"/>
                    </a:lnL>
                    <a:lnR w="9525" cap="flat" cmpd="sng" algn="ctr">
                      <a:solidFill>
                        <a:srgbClr val="C1C7CD"/>
                      </a:solidFill>
                      <a:prstDash val="solid"/>
                      <a:round/>
                      <a:headEnd type="none" w="med" len="med"/>
                      <a:tailEnd type="none" w="med" len="med"/>
                    </a:lnR>
                    <a:lnT w="9525" cap="flat" cmpd="sng" algn="ctr">
                      <a:solidFill>
                        <a:srgbClr val="C1C7CD"/>
                      </a:solidFill>
                      <a:prstDash val="solid"/>
                      <a:round/>
                      <a:headEnd type="none" w="med" len="med"/>
                      <a:tailEnd type="none" w="med" len="med"/>
                    </a:lnT>
                    <a:lnB w="9525" cap="flat" cmpd="sng" algn="ctr">
                      <a:solidFill>
                        <a:srgbClr val="C1C7CD"/>
                      </a:solidFill>
                      <a:prstDash val="solid"/>
                      <a:round/>
                      <a:headEnd type="none" w="med" len="med"/>
                      <a:tailEnd type="none" w="med" len="med"/>
                    </a:lnB>
                  </a:tcPr>
                </a:tc>
                <a:tc>
                  <a:txBody>
                    <a:bodyPr/>
                    <a:lstStyle/>
                    <a:p>
                      <a:pPr fontAlgn="t" latinLnBrk="0"/>
                      <a:r>
                        <a:rPr lang="en-US" sz="1800">
                          <a:effectLst/>
                        </a:rPr>
                        <a:t>Oak Ridge National Laboratory</a:t>
                      </a:r>
                    </a:p>
                  </a:txBody>
                  <a:tcPr marL="74765" marR="74765" marT="46728" marB="46728">
                    <a:lnL w="9525" cap="flat" cmpd="sng" algn="ctr">
                      <a:solidFill>
                        <a:srgbClr val="C1C7CD"/>
                      </a:solidFill>
                      <a:prstDash val="solid"/>
                      <a:round/>
                      <a:headEnd type="none" w="med" len="med"/>
                      <a:tailEnd type="none" w="med" len="med"/>
                    </a:lnL>
                    <a:lnR w="9525" cap="flat" cmpd="sng" algn="ctr">
                      <a:solidFill>
                        <a:srgbClr val="C1C7CD"/>
                      </a:solidFill>
                      <a:prstDash val="solid"/>
                      <a:round/>
                      <a:headEnd type="none" w="med" len="med"/>
                      <a:tailEnd type="none" w="med" len="med"/>
                    </a:lnR>
                    <a:lnT w="9525" cap="flat" cmpd="sng" algn="ctr">
                      <a:solidFill>
                        <a:srgbClr val="C1C7CD"/>
                      </a:solidFill>
                      <a:prstDash val="solid"/>
                      <a:round/>
                      <a:headEnd type="none" w="med" len="med"/>
                      <a:tailEnd type="none" w="med" len="med"/>
                    </a:lnT>
                    <a:lnB w="9525" cap="flat" cmpd="sng" algn="ctr">
                      <a:solidFill>
                        <a:srgbClr val="C1C7CD"/>
                      </a:solidFill>
                      <a:prstDash val="solid"/>
                      <a:round/>
                      <a:headEnd type="none" w="med" len="med"/>
                      <a:tailEnd type="none" w="med" len="med"/>
                    </a:lnB>
                  </a:tcPr>
                </a:tc>
                <a:extLst>
                  <a:ext uri="{0D108BD9-81ED-4DB2-BD59-A6C34878D82A}">
                    <a16:rowId xmlns:a16="http://schemas.microsoft.com/office/drawing/2014/main" val="12886826"/>
                  </a:ext>
                </a:extLst>
              </a:tr>
              <a:tr h="362611">
                <a:tc>
                  <a:txBody>
                    <a:bodyPr/>
                    <a:lstStyle/>
                    <a:p>
                      <a:pPr fontAlgn="t" latinLnBrk="0"/>
                      <a:r>
                        <a:rPr lang="en-US" sz="1800">
                          <a:effectLst/>
                        </a:rPr>
                        <a:t>Mark Heron</a:t>
                      </a:r>
                    </a:p>
                  </a:txBody>
                  <a:tcPr marL="74765" marR="74765" marT="46728" marB="46728">
                    <a:lnL w="9525" cap="flat" cmpd="sng" algn="ctr">
                      <a:solidFill>
                        <a:srgbClr val="C1C7CD"/>
                      </a:solidFill>
                      <a:prstDash val="solid"/>
                      <a:round/>
                      <a:headEnd type="none" w="med" len="med"/>
                      <a:tailEnd type="none" w="med" len="med"/>
                    </a:lnL>
                    <a:lnR w="9525" cap="flat" cmpd="sng" algn="ctr">
                      <a:solidFill>
                        <a:srgbClr val="C1C7CD"/>
                      </a:solidFill>
                      <a:prstDash val="solid"/>
                      <a:round/>
                      <a:headEnd type="none" w="med" len="med"/>
                      <a:tailEnd type="none" w="med" len="med"/>
                    </a:lnR>
                    <a:lnT w="9525" cap="flat" cmpd="sng" algn="ctr">
                      <a:solidFill>
                        <a:srgbClr val="C1C7CD"/>
                      </a:solidFill>
                      <a:prstDash val="solid"/>
                      <a:round/>
                      <a:headEnd type="none" w="med" len="med"/>
                      <a:tailEnd type="none" w="med" len="med"/>
                    </a:lnT>
                    <a:lnB w="9525" cap="flat" cmpd="sng" algn="ctr">
                      <a:solidFill>
                        <a:srgbClr val="C1C7CD"/>
                      </a:solidFill>
                      <a:prstDash val="solid"/>
                      <a:round/>
                      <a:headEnd type="none" w="med" len="med"/>
                      <a:tailEnd type="none" w="med" len="med"/>
                    </a:lnB>
                  </a:tcPr>
                </a:tc>
                <a:tc>
                  <a:txBody>
                    <a:bodyPr/>
                    <a:lstStyle/>
                    <a:p>
                      <a:pPr fontAlgn="t" latinLnBrk="0"/>
                      <a:r>
                        <a:rPr lang="en-US" sz="1800">
                          <a:effectLst/>
                        </a:rPr>
                        <a:t>Diamond Light Source</a:t>
                      </a:r>
                    </a:p>
                  </a:txBody>
                  <a:tcPr marL="74765" marR="74765" marT="46728" marB="46728">
                    <a:lnL w="9525" cap="flat" cmpd="sng" algn="ctr">
                      <a:solidFill>
                        <a:srgbClr val="C1C7CD"/>
                      </a:solidFill>
                      <a:prstDash val="solid"/>
                      <a:round/>
                      <a:headEnd type="none" w="med" len="med"/>
                      <a:tailEnd type="none" w="med" len="med"/>
                    </a:lnL>
                    <a:lnR w="9525" cap="flat" cmpd="sng" algn="ctr">
                      <a:solidFill>
                        <a:srgbClr val="C1C7CD"/>
                      </a:solidFill>
                      <a:prstDash val="solid"/>
                      <a:round/>
                      <a:headEnd type="none" w="med" len="med"/>
                      <a:tailEnd type="none" w="med" len="med"/>
                    </a:lnR>
                    <a:lnT w="9525" cap="flat" cmpd="sng" algn="ctr">
                      <a:solidFill>
                        <a:srgbClr val="C1C7CD"/>
                      </a:solidFill>
                      <a:prstDash val="solid"/>
                      <a:round/>
                      <a:headEnd type="none" w="med" len="med"/>
                      <a:tailEnd type="none" w="med" len="med"/>
                    </a:lnT>
                    <a:lnB w="9525" cap="flat" cmpd="sng" algn="ctr">
                      <a:solidFill>
                        <a:srgbClr val="C1C7CD"/>
                      </a:solidFill>
                      <a:prstDash val="solid"/>
                      <a:round/>
                      <a:headEnd type="none" w="med" len="med"/>
                      <a:tailEnd type="none" w="med" len="med"/>
                    </a:lnB>
                  </a:tcPr>
                </a:tc>
                <a:extLst>
                  <a:ext uri="{0D108BD9-81ED-4DB2-BD59-A6C34878D82A}">
                    <a16:rowId xmlns:a16="http://schemas.microsoft.com/office/drawing/2014/main" val="2919963137"/>
                  </a:ext>
                </a:extLst>
              </a:tr>
              <a:tr h="362611">
                <a:tc>
                  <a:txBody>
                    <a:bodyPr/>
                    <a:lstStyle/>
                    <a:p>
                      <a:pPr fontAlgn="t" latinLnBrk="0"/>
                      <a:r>
                        <a:rPr lang="en-US" sz="1800">
                          <a:effectLst/>
                        </a:rPr>
                        <a:t>Jeff Hill</a:t>
                      </a:r>
                    </a:p>
                  </a:txBody>
                  <a:tcPr marL="74765" marR="74765" marT="46728" marB="46728">
                    <a:lnL w="9525" cap="flat" cmpd="sng" algn="ctr">
                      <a:solidFill>
                        <a:srgbClr val="C1C7CD"/>
                      </a:solidFill>
                      <a:prstDash val="solid"/>
                      <a:round/>
                      <a:headEnd type="none" w="med" len="med"/>
                      <a:tailEnd type="none" w="med" len="med"/>
                    </a:lnL>
                    <a:lnR w="9525" cap="flat" cmpd="sng" algn="ctr">
                      <a:solidFill>
                        <a:srgbClr val="C1C7CD"/>
                      </a:solidFill>
                      <a:prstDash val="solid"/>
                      <a:round/>
                      <a:headEnd type="none" w="med" len="med"/>
                      <a:tailEnd type="none" w="med" len="med"/>
                    </a:lnR>
                    <a:lnT w="9525" cap="flat" cmpd="sng" algn="ctr">
                      <a:solidFill>
                        <a:srgbClr val="C1C7CD"/>
                      </a:solidFill>
                      <a:prstDash val="solid"/>
                      <a:round/>
                      <a:headEnd type="none" w="med" len="med"/>
                      <a:tailEnd type="none" w="med" len="med"/>
                    </a:lnT>
                    <a:lnB w="9525" cap="flat" cmpd="sng" algn="ctr">
                      <a:solidFill>
                        <a:srgbClr val="C1C7CD"/>
                      </a:solidFill>
                      <a:prstDash val="solid"/>
                      <a:round/>
                      <a:headEnd type="none" w="med" len="med"/>
                      <a:tailEnd type="none" w="med" len="med"/>
                    </a:lnB>
                  </a:tcPr>
                </a:tc>
                <a:tc>
                  <a:txBody>
                    <a:bodyPr/>
                    <a:lstStyle/>
                    <a:p>
                      <a:pPr fontAlgn="t" latinLnBrk="0"/>
                      <a:r>
                        <a:rPr lang="en-US" sz="1800">
                          <a:effectLst/>
                        </a:rPr>
                        <a:t>Los Alamos National Laboratory</a:t>
                      </a:r>
                    </a:p>
                  </a:txBody>
                  <a:tcPr marL="74765" marR="74765" marT="46728" marB="46728">
                    <a:lnL w="9525" cap="flat" cmpd="sng" algn="ctr">
                      <a:solidFill>
                        <a:srgbClr val="C1C7CD"/>
                      </a:solidFill>
                      <a:prstDash val="solid"/>
                      <a:round/>
                      <a:headEnd type="none" w="med" len="med"/>
                      <a:tailEnd type="none" w="med" len="med"/>
                    </a:lnL>
                    <a:lnR w="9525" cap="flat" cmpd="sng" algn="ctr">
                      <a:solidFill>
                        <a:srgbClr val="C1C7CD"/>
                      </a:solidFill>
                      <a:prstDash val="solid"/>
                      <a:round/>
                      <a:headEnd type="none" w="med" len="med"/>
                      <a:tailEnd type="none" w="med" len="med"/>
                    </a:lnR>
                    <a:lnT w="9525" cap="flat" cmpd="sng" algn="ctr">
                      <a:solidFill>
                        <a:srgbClr val="C1C7CD"/>
                      </a:solidFill>
                      <a:prstDash val="solid"/>
                      <a:round/>
                      <a:headEnd type="none" w="med" len="med"/>
                      <a:tailEnd type="none" w="med" len="med"/>
                    </a:lnT>
                    <a:lnB w="9525" cap="flat" cmpd="sng" algn="ctr">
                      <a:solidFill>
                        <a:srgbClr val="C1C7CD"/>
                      </a:solidFill>
                      <a:prstDash val="solid"/>
                      <a:round/>
                      <a:headEnd type="none" w="med" len="med"/>
                      <a:tailEnd type="none" w="med" len="med"/>
                    </a:lnB>
                  </a:tcPr>
                </a:tc>
                <a:extLst>
                  <a:ext uri="{0D108BD9-81ED-4DB2-BD59-A6C34878D82A}">
                    <a16:rowId xmlns:a16="http://schemas.microsoft.com/office/drawing/2014/main" val="2872117645"/>
                  </a:ext>
                </a:extLst>
              </a:tr>
              <a:tr h="362611">
                <a:tc>
                  <a:txBody>
                    <a:bodyPr/>
                    <a:lstStyle/>
                    <a:p>
                      <a:pPr fontAlgn="t" latinLnBrk="0"/>
                      <a:r>
                        <a:rPr lang="en-US" sz="1800">
                          <a:effectLst/>
                        </a:rPr>
                        <a:t>Markus Janousch</a:t>
                      </a:r>
                    </a:p>
                  </a:txBody>
                  <a:tcPr marL="74765" marR="74765" marT="46728" marB="46728">
                    <a:lnL w="9525" cap="flat" cmpd="sng" algn="ctr">
                      <a:solidFill>
                        <a:srgbClr val="C1C7CD"/>
                      </a:solidFill>
                      <a:prstDash val="solid"/>
                      <a:round/>
                      <a:headEnd type="none" w="med" len="med"/>
                      <a:tailEnd type="none" w="med" len="med"/>
                    </a:lnL>
                    <a:lnR w="9525" cap="flat" cmpd="sng" algn="ctr">
                      <a:solidFill>
                        <a:srgbClr val="C1C7CD"/>
                      </a:solidFill>
                      <a:prstDash val="solid"/>
                      <a:round/>
                      <a:headEnd type="none" w="med" len="med"/>
                      <a:tailEnd type="none" w="med" len="med"/>
                    </a:lnR>
                    <a:lnT w="9525" cap="flat" cmpd="sng" algn="ctr">
                      <a:solidFill>
                        <a:srgbClr val="C1C7CD"/>
                      </a:solidFill>
                      <a:prstDash val="solid"/>
                      <a:round/>
                      <a:headEnd type="none" w="med" len="med"/>
                      <a:tailEnd type="none" w="med" len="med"/>
                    </a:lnT>
                    <a:lnB w="9525" cap="flat" cmpd="sng" algn="ctr">
                      <a:solidFill>
                        <a:srgbClr val="C1C7CD"/>
                      </a:solidFill>
                      <a:prstDash val="solid"/>
                      <a:round/>
                      <a:headEnd type="none" w="med" len="med"/>
                      <a:tailEnd type="none" w="med" len="med"/>
                    </a:lnB>
                  </a:tcPr>
                </a:tc>
                <a:tc>
                  <a:txBody>
                    <a:bodyPr/>
                    <a:lstStyle/>
                    <a:p>
                      <a:pPr fontAlgn="t" latinLnBrk="0"/>
                      <a:r>
                        <a:rPr lang="en-US" sz="1800">
                          <a:effectLst/>
                        </a:rPr>
                        <a:t>Paul Scherrer Institute</a:t>
                      </a:r>
                    </a:p>
                  </a:txBody>
                  <a:tcPr marL="74765" marR="74765" marT="46728" marB="46728">
                    <a:lnL w="9525" cap="flat" cmpd="sng" algn="ctr">
                      <a:solidFill>
                        <a:srgbClr val="C1C7CD"/>
                      </a:solidFill>
                      <a:prstDash val="solid"/>
                      <a:round/>
                      <a:headEnd type="none" w="med" len="med"/>
                      <a:tailEnd type="none" w="med" len="med"/>
                    </a:lnL>
                    <a:lnR w="9525" cap="flat" cmpd="sng" algn="ctr">
                      <a:solidFill>
                        <a:srgbClr val="C1C7CD"/>
                      </a:solidFill>
                      <a:prstDash val="solid"/>
                      <a:round/>
                      <a:headEnd type="none" w="med" len="med"/>
                      <a:tailEnd type="none" w="med" len="med"/>
                    </a:lnR>
                    <a:lnT w="9525" cap="flat" cmpd="sng" algn="ctr">
                      <a:solidFill>
                        <a:srgbClr val="C1C7CD"/>
                      </a:solidFill>
                      <a:prstDash val="solid"/>
                      <a:round/>
                      <a:headEnd type="none" w="med" len="med"/>
                      <a:tailEnd type="none" w="med" len="med"/>
                    </a:lnT>
                    <a:lnB w="9525" cap="flat" cmpd="sng" algn="ctr">
                      <a:solidFill>
                        <a:srgbClr val="C1C7CD"/>
                      </a:solidFill>
                      <a:prstDash val="solid"/>
                      <a:round/>
                      <a:headEnd type="none" w="med" len="med"/>
                      <a:tailEnd type="none" w="med" len="med"/>
                    </a:lnB>
                  </a:tcPr>
                </a:tc>
                <a:extLst>
                  <a:ext uri="{0D108BD9-81ED-4DB2-BD59-A6C34878D82A}">
                    <a16:rowId xmlns:a16="http://schemas.microsoft.com/office/drawing/2014/main" val="119564991"/>
                  </a:ext>
                </a:extLst>
              </a:tr>
              <a:tr h="362611">
                <a:tc>
                  <a:txBody>
                    <a:bodyPr/>
                    <a:lstStyle/>
                    <a:p>
                      <a:pPr fontAlgn="t" latinLnBrk="0"/>
                      <a:r>
                        <a:rPr lang="en-US" sz="1800" dirty="0" err="1">
                          <a:effectLst/>
                        </a:rPr>
                        <a:t>Guabao</a:t>
                      </a:r>
                      <a:r>
                        <a:rPr lang="en-US" sz="1800" dirty="0">
                          <a:effectLst/>
                        </a:rPr>
                        <a:t>? Shen (was J Maclean)</a:t>
                      </a:r>
                    </a:p>
                  </a:txBody>
                  <a:tcPr marL="74765" marR="74765" marT="46728" marB="46728">
                    <a:lnL w="9525" cap="flat" cmpd="sng" algn="ctr">
                      <a:solidFill>
                        <a:srgbClr val="C1C7CD"/>
                      </a:solidFill>
                      <a:prstDash val="solid"/>
                      <a:round/>
                      <a:headEnd type="none" w="med" len="med"/>
                      <a:tailEnd type="none" w="med" len="med"/>
                    </a:lnL>
                    <a:lnR w="9525" cap="flat" cmpd="sng" algn="ctr">
                      <a:solidFill>
                        <a:srgbClr val="C1C7CD"/>
                      </a:solidFill>
                      <a:prstDash val="solid"/>
                      <a:round/>
                      <a:headEnd type="none" w="med" len="med"/>
                      <a:tailEnd type="none" w="med" len="med"/>
                    </a:lnR>
                    <a:lnT w="9525" cap="flat" cmpd="sng" algn="ctr">
                      <a:solidFill>
                        <a:srgbClr val="C1C7CD"/>
                      </a:solidFill>
                      <a:prstDash val="solid"/>
                      <a:round/>
                      <a:headEnd type="none" w="med" len="med"/>
                      <a:tailEnd type="none" w="med" len="med"/>
                    </a:lnT>
                    <a:lnB w="9525" cap="flat" cmpd="sng" algn="ctr">
                      <a:solidFill>
                        <a:srgbClr val="C1C7CD"/>
                      </a:solidFill>
                      <a:prstDash val="solid"/>
                      <a:round/>
                      <a:headEnd type="none" w="med" len="med"/>
                      <a:tailEnd type="none" w="med" len="med"/>
                    </a:lnB>
                  </a:tcPr>
                </a:tc>
                <a:tc>
                  <a:txBody>
                    <a:bodyPr/>
                    <a:lstStyle/>
                    <a:p>
                      <a:pPr fontAlgn="t" latinLnBrk="0"/>
                      <a:r>
                        <a:rPr lang="en-US" sz="1800">
                          <a:effectLst/>
                        </a:rPr>
                        <a:t>Argonne National Laboratory</a:t>
                      </a:r>
                    </a:p>
                  </a:txBody>
                  <a:tcPr marL="74765" marR="74765" marT="46728" marB="46728">
                    <a:lnL w="9525" cap="flat" cmpd="sng" algn="ctr">
                      <a:solidFill>
                        <a:srgbClr val="C1C7CD"/>
                      </a:solidFill>
                      <a:prstDash val="solid"/>
                      <a:round/>
                      <a:headEnd type="none" w="med" len="med"/>
                      <a:tailEnd type="none" w="med" len="med"/>
                    </a:lnL>
                    <a:lnR w="9525" cap="flat" cmpd="sng" algn="ctr">
                      <a:solidFill>
                        <a:srgbClr val="C1C7CD"/>
                      </a:solidFill>
                      <a:prstDash val="solid"/>
                      <a:round/>
                      <a:headEnd type="none" w="med" len="med"/>
                      <a:tailEnd type="none" w="med" len="med"/>
                    </a:lnR>
                    <a:lnT w="9525" cap="flat" cmpd="sng" algn="ctr">
                      <a:solidFill>
                        <a:srgbClr val="C1C7CD"/>
                      </a:solidFill>
                      <a:prstDash val="solid"/>
                      <a:round/>
                      <a:headEnd type="none" w="med" len="med"/>
                      <a:tailEnd type="none" w="med" len="med"/>
                    </a:lnT>
                    <a:lnB w="9525" cap="flat" cmpd="sng" algn="ctr">
                      <a:solidFill>
                        <a:srgbClr val="C1C7CD"/>
                      </a:solidFill>
                      <a:prstDash val="solid"/>
                      <a:round/>
                      <a:headEnd type="none" w="med" len="med"/>
                      <a:tailEnd type="none" w="med" len="med"/>
                    </a:lnB>
                  </a:tcPr>
                </a:tc>
                <a:extLst>
                  <a:ext uri="{0D108BD9-81ED-4DB2-BD59-A6C34878D82A}">
                    <a16:rowId xmlns:a16="http://schemas.microsoft.com/office/drawing/2014/main" val="2622918149"/>
                  </a:ext>
                </a:extLst>
              </a:tr>
              <a:tr h="362611">
                <a:tc>
                  <a:txBody>
                    <a:bodyPr/>
                    <a:lstStyle/>
                    <a:p>
                      <a:pPr fontAlgn="t" latinLnBrk="0"/>
                      <a:r>
                        <a:rPr lang="en-US" sz="1800">
                          <a:effectLst/>
                        </a:rPr>
                        <a:t>Anders Wallander</a:t>
                      </a:r>
                    </a:p>
                  </a:txBody>
                  <a:tcPr marL="74765" marR="74765" marT="46728" marB="46728">
                    <a:lnL w="9525" cap="flat" cmpd="sng" algn="ctr">
                      <a:solidFill>
                        <a:srgbClr val="C1C7CD"/>
                      </a:solidFill>
                      <a:prstDash val="solid"/>
                      <a:round/>
                      <a:headEnd type="none" w="med" len="med"/>
                      <a:tailEnd type="none" w="med" len="med"/>
                    </a:lnL>
                    <a:lnR w="9525" cap="flat" cmpd="sng" algn="ctr">
                      <a:solidFill>
                        <a:srgbClr val="C1C7CD"/>
                      </a:solidFill>
                      <a:prstDash val="solid"/>
                      <a:round/>
                      <a:headEnd type="none" w="med" len="med"/>
                      <a:tailEnd type="none" w="med" len="med"/>
                    </a:lnR>
                    <a:lnT w="9525" cap="flat" cmpd="sng" algn="ctr">
                      <a:solidFill>
                        <a:srgbClr val="C1C7CD"/>
                      </a:solidFill>
                      <a:prstDash val="solid"/>
                      <a:round/>
                      <a:headEnd type="none" w="med" len="med"/>
                      <a:tailEnd type="none" w="med" len="med"/>
                    </a:lnT>
                    <a:lnB w="9525" cap="flat" cmpd="sng" algn="ctr">
                      <a:solidFill>
                        <a:srgbClr val="C1C7CD"/>
                      </a:solidFill>
                      <a:prstDash val="solid"/>
                      <a:round/>
                      <a:headEnd type="none" w="med" len="med"/>
                      <a:tailEnd type="none" w="med" len="med"/>
                    </a:lnB>
                  </a:tcPr>
                </a:tc>
                <a:tc>
                  <a:txBody>
                    <a:bodyPr/>
                    <a:lstStyle/>
                    <a:p>
                      <a:pPr fontAlgn="t" latinLnBrk="0"/>
                      <a:r>
                        <a:rPr lang="en-US" sz="1800">
                          <a:effectLst/>
                        </a:rPr>
                        <a:t>ITER</a:t>
                      </a:r>
                    </a:p>
                  </a:txBody>
                  <a:tcPr marL="74765" marR="74765" marT="46728" marB="46728">
                    <a:lnL w="9525" cap="flat" cmpd="sng" algn="ctr">
                      <a:solidFill>
                        <a:srgbClr val="C1C7CD"/>
                      </a:solidFill>
                      <a:prstDash val="solid"/>
                      <a:round/>
                      <a:headEnd type="none" w="med" len="med"/>
                      <a:tailEnd type="none" w="med" len="med"/>
                    </a:lnL>
                    <a:lnR w="9525" cap="flat" cmpd="sng" algn="ctr">
                      <a:solidFill>
                        <a:srgbClr val="C1C7CD"/>
                      </a:solidFill>
                      <a:prstDash val="solid"/>
                      <a:round/>
                      <a:headEnd type="none" w="med" len="med"/>
                      <a:tailEnd type="none" w="med" len="med"/>
                    </a:lnR>
                    <a:lnT w="9525" cap="flat" cmpd="sng" algn="ctr">
                      <a:solidFill>
                        <a:srgbClr val="C1C7CD"/>
                      </a:solidFill>
                      <a:prstDash val="solid"/>
                      <a:round/>
                      <a:headEnd type="none" w="med" len="med"/>
                      <a:tailEnd type="none" w="med" len="med"/>
                    </a:lnT>
                    <a:lnB w="9525" cap="flat" cmpd="sng" algn="ctr">
                      <a:solidFill>
                        <a:srgbClr val="C1C7CD"/>
                      </a:solidFill>
                      <a:prstDash val="solid"/>
                      <a:round/>
                      <a:headEnd type="none" w="med" len="med"/>
                      <a:tailEnd type="none" w="med" len="med"/>
                    </a:lnB>
                  </a:tcPr>
                </a:tc>
                <a:extLst>
                  <a:ext uri="{0D108BD9-81ED-4DB2-BD59-A6C34878D82A}">
                    <a16:rowId xmlns:a16="http://schemas.microsoft.com/office/drawing/2014/main" val="3672924391"/>
                  </a:ext>
                </a:extLst>
              </a:tr>
              <a:tr h="362611">
                <a:tc>
                  <a:txBody>
                    <a:bodyPr/>
                    <a:lstStyle/>
                    <a:p>
                      <a:pPr fontAlgn="t" latinLnBrk="0"/>
                      <a:r>
                        <a:rPr lang="en-US" sz="1800" dirty="0">
                          <a:effectLst/>
                        </a:rPr>
                        <a:t>Karen White (Chair)* End of Term</a:t>
                      </a:r>
                    </a:p>
                  </a:txBody>
                  <a:tcPr marL="74765" marR="74765" marT="46728" marB="46728">
                    <a:lnL w="9525" cap="flat" cmpd="sng" algn="ctr">
                      <a:solidFill>
                        <a:srgbClr val="C1C7CD"/>
                      </a:solidFill>
                      <a:prstDash val="solid"/>
                      <a:round/>
                      <a:headEnd type="none" w="med" len="med"/>
                      <a:tailEnd type="none" w="med" len="med"/>
                    </a:lnL>
                    <a:lnR w="9525" cap="flat" cmpd="sng" algn="ctr">
                      <a:solidFill>
                        <a:srgbClr val="C1C7CD"/>
                      </a:solidFill>
                      <a:prstDash val="solid"/>
                      <a:round/>
                      <a:headEnd type="none" w="med" len="med"/>
                      <a:tailEnd type="none" w="med" len="med"/>
                    </a:lnR>
                    <a:lnT w="9525" cap="flat" cmpd="sng" algn="ctr">
                      <a:solidFill>
                        <a:srgbClr val="C1C7CD"/>
                      </a:solidFill>
                      <a:prstDash val="solid"/>
                      <a:round/>
                      <a:headEnd type="none" w="med" len="med"/>
                      <a:tailEnd type="none" w="med" len="med"/>
                    </a:lnT>
                    <a:lnB w="9525" cap="flat" cmpd="sng" algn="ctr">
                      <a:solidFill>
                        <a:srgbClr val="C1C7CD"/>
                      </a:solidFill>
                      <a:prstDash val="solid"/>
                      <a:round/>
                      <a:headEnd type="none" w="med" len="med"/>
                      <a:tailEnd type="none" w="med" len="med"/>
                    </a:lnB>
                  </a:tcPr>
                </a:tc>
                <a:tc>
                  <a:txBody>
                    <a:bodyPr/>
                    <a:lstStyle/>
                    <a:p>
                      <a:pPr fontAlgn="t" latinLnBrk="0"/>
                      <a:r>
                        <a:rPr lang="en-US" sz="1800" dirty="0">
                          <a:effectLst/>
                        </a:rPr>
                        <a:t>Oak Ridge National Laboratory</a:t>
                      </a:r>
                    </a:p>
                  </a:txBody>
                  <a:tcPr marL="74765" marR="74765" marT="46728" marB="46728">
                    <a:lnL w="9525" cap="flat" cmpd="sng" algn="ctr">
                      <a:solidFill>
                        <a:srgbClr val="C1C7CD"/>
                      </a:solidFill>
                      <a:prstDash val="solid"/>
                      <a:round/>
                      <a:headEnd type="none" w="med" len="med"/>
                      <a:tailEnd type="none" w="med" len="med"/>
                    </a:lnL>
                    <a:lnR w="9525" cap="flat" cmpd="sng" algn="ctr">
                      <a:solidFill>
                        <a:srgbClr val="C1C7CD"/>
                      </a:solidFill>
                      <a:prstDash val="solid"/>
                      <a:round/>
                      <a:headEnd type="none" w="med" len="med"/>
                      <a:tailEnd type="none" w="med" len="med"/>
                    </a:lnR>
                    <a:lnT w="9525" cap="flat" cmpd="sng" algn="ctr">
                      <a:solidFill>
                        <a:srgbClr val="C1C7CD"/>
                      </a:solidFill>
                      <a:prstDash val="solid"/>
                      <a:round/>
                      <a:headEnd type="none" w="med" len="med"/>
                      <a:tailEnd type="none" w="med" len="med"/>
                    </a:lnT>
                    <a:lnB w="9525" cap="flat" cmpd="sng" algn="ctr">
                      <a:solidFill>
                        <a:srgbClr val="C1C7CD"/>
                      </a:solidFill>
                      <a:prstDash val="solid"/>
                      <a:round/>
                      <a:headEnd type="none" w="med" len="med"/>
                      <a:tailEnd type="none" w="med" len="med"/>
                    </a:lnB>
                  </a:tcPr>
                </a:tc>
                <a:extLst>
                  <a:ext uri="{0D108BD9-81ED-4DB2-BD59-A6C34878D82A}">
                    <a16:rowId xmlns:a16="http://schemas.microsoft.com/office/drawing/2014/main" val="3972819401"/>
                  </a:ext>
                </a:extLst>
              </a:tr>
            </a:tbl>
          </a:graphicData>
        </a:graphic>
      </p:graphicFrame>
      <p:sp>
        <p:nvSpPr>
          <p:cNvPr id="3" name="Title 2">
            <a:extLst>
              <a:ext uri="{FF2B5EF4-FFF2-40B4-BE49-F238E27FC236}">
                <a16:creationId xmlns:a16="http://schemas.microsoft.com/office/drawing/2014/main" id="{0A1DF735-F7B5-A44B-A843-66ECFD8C5A53}"/>
              </a:ext>
            </a:extLst>
          </p:cNvPr>
          <p:cNvSpPr>
            <a:spLocks noGrp="1"/>
          </p:cNvSpPr>
          <p:nvPr>
            <p:ph type="title"/>
          </p:nvPr>
        </p:nvSpPr>
        <p:spPr/>
        <p:txBody>
          <a:bodyPr/>
          <a:lstStyle/>
          <a:p>
            <a:r>
              <a:rPr lang="en-US" dirty="0"/>
              <a:t>The Council at the moment…</a:t>
            </a:r>
          </a:p>
        </p:txBody>
      </p:sp>
      <p:sp>
        <p:nvSpPr>
          <p:cNvPr id="4" name="Footer Placeholder 3">
            <a:extLst>
              <a:ext uri="{FF2B5EF4-FFF2-40B4-BE49-F238E27FC236}">
                <a16:creationId xmlns:a16="http://schemas.microsoft.com/office/drawing/2014/main" id="{DF2E7D22-D005-C74D-8B72-3CB427389AB0}"/>
              </a:ext>
            </a:extLst>
          </p:cNvPr>
          <p:cNvSpPr>
            <a:spLocks noGrp="1"/>
          </p:cNvSpPr>
          <p:nvPr>
            <p:ph type="ftr" sz="quarter" idx="3"/>
          </p:nvPr>
        </p:nvSpPr>
        <p:spPr/>
        <p:txBody>
          <a:bodyPr/>
          <a:lstStyle/>
          <a:p>
            <a:fld id="{F2E5D06D-0BE4-B843-8370-FB88EDC7364A}" type="slidenum">
              <a:rPr lang="en-US" smtClean="0"/>
              <a:pPr/>
              <a:t>4</a:t>
            </a:fld>
            <a:endParaRPr lang="en-US" dirty="0"/>
          </a:p>
        </p:txBody>
      </p:sp>
    </p:spTree>
    <p:extLst>
      <p:ext uri="{BB962C8B-B14F-4D97-AF65-F5344CB8AC3E}">
        <p14:creationId xmlns:p14="http://schemas.microsoft.com/office/powerpoint/2010/main" val="18026728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F4CECAA-7EE0-2C45-9093-BB2EC9ED5597}"/>
              </a:ext>
            </a:extLst>
          </p:cNvPr>
          <p:cNvSpPr>
            <a:spLocks noGrp="1"/>
          </p:cNvSpPr>
          <p:nvPr>
            <p:ph idx="1"/>
          </p:nvPr>
        </p:nvSpPr>
        <p:spPr>
          <a:xfrm>
            <a:off x="628650" y="1237785"/>
            <a:ext cx="7886700" cy="4939178"/>
          </a:xfrm>
        </p:spPr>
        <p:txBody>
          <a:bodyPr>
            <a:normAutofit fontScale="77500" lnSpcReduction="20000"/>
          </a:bodyPr>
          <a:lstStyle/>
          <a:p>
            <a:pPr marL="0" indent="0">
              <a:buNone/>
            </a:pPr>
            <a:endParaRPr lang="en-US" dirty="0"/>
          </a:p>
          <a:p>
            <a:r>
              <a:rPr lang="en-US" dirty="0"/>
              <a:t>The EPICS Council is formed to optimize the use of resources available at investing facilities to ensure the ongoing viability of EPICS as the control system toolkit of choice for scientific facilities. To that end, the Council will:</a:t>
            </a:r>
          </a:p>
          <a:p>
            <a:r>
              <a:rPr lang="en-US" dirty="0"/>
              <a:t>Prioritize major EPICS upgrade projects for Base and Extensions to guide resource allocation decisions at investing facilities.</a:t>
            </a:r>
          </a:p>
          <a:p>
            <a:r>
              <a:rPr lang="en-US" dirty="0"/>
              <a:t>Develop a roadmap for future EPICS Core and Extensions development to facilitate planning for all EPICS sites. The roadmap will be developed using technical input from the chairs of relevant working groups (currently EPICS Core Working Group and CS-Studio Working Group).</a:t>
            </a:r>
          </a:p>
          <a:p>
            <a:r>
              <a:rPr lang="en-US" dirty="0"/>
              <a:t>Provide support to control system managers in promoting EPICS development efforts to their organization leadership.</a:t>
            </a:r>
          </a:p>
          <a:p>
            <a:r>
              <a:rPr lang="en-US" dirty="0"/>
              <a:t>Select semi-annual EPICS Collaboration Meeting sites and dates.</a:t>
            </a:r>
          </a:p>
          <a:p>
            <a:r>
              <a:rPr lang="en-US" dirty="0"/>
              <a:t>Ensure that EPICS continues to be an open collaboration and that contributions are open-source.</a:t>
            </a:r>
          </a:p>
          <a:p>
            <a:pPr marL="0" indent="0">
              <a:buNone/>
            </a:pPr>
            <a:endParaRPr lang="en-US" dirty="0"/>
          </a:p>
        </p:txBody>
      </p:sp>
      <p:sp>
        <p:nvSpPr>
          <p:cNvPr id="3" name="Title 2">
            <a:extLst>
              <a:ext uri="{FF2B5EF4-FFF2-40B4-BE49-F238E27FC236}">
                <a16:creationId xmlns:a16="http://schemas.microsoft.com/office/drawing/2014/main" id="{61E12B5C-C42B-554F-9852-A29499E4DE4F}"/>
              </a:ext>
            </a:extLst>
          </p:cNvPr>
          <p:cNvSpPr>
            <a:spLocks noGrp="1"/>
          </p:cNvSpPr>
          <p:nvPr>
            <p:ph type="title"/>
          </p:nvPr>
        </p:nvSpPr>
        <p:spPr/>
        <p:txBody>
          <a:bodyPr/>
          <a:lstStyle/>
          <a:p>
            <a:r>
              <a:rPr lang="en-US" dirty="0"/>
              <a:t>Purpose of the Council</a:t>
            </a:r>
            <a:br>
              <a:rPr lang="en-US" dirty="0"/>
            </a:br>
            <a:endParaRPr lang="en-US" dirty="0"/>
          </a:p>
        </p:txBody>
      </p:sp>
      <p:sp>
        <p:nvSpPr>
          <p:cNvPr id="4" name="Footer Placeholder 3">
            <a:extLst>
              <a:ext uri="{FF2B5EF4-FFF2-40B4-BE49-F238E27FC236}">
                <a16:creationId xmlns:a16="http://schemas.microsoft.com/office/drawing/2014/main" id="{947936E2-02CC-6941-AC17-8855FB06520E}"/>
              </a:ext>
            </a:extLst>
          </p:cNvPr>
          <p:cNvSpPr>
            <a:spLocks noGrp="1"/>
          </p:cNvSpPr>
          <p:nvPr>
            <p:ph type="ftr" sz="quarter" idx="3"/>
          </p:nvPr>
        </p:nvSpPr>
        <p:spPr/>
        <p:txBody>
          <a:bodyPr/>
          <a:lstStyle/>
          <a:p>
            <a:fld id="{F2E5D06D-0BE4-B843-8370-FB88EDC7364A}" type="slidenum">
              <a:rPr lang="en-US" smtClean="0"/>
              <a:pPr/>
              <a:t>5</a:t>
            </a:fld>
            <a:endParaRPr lang="en-US" dirty="0"/>
          </a:p>
        </p:txBody>
      </p:sp>
    </p:spTree>
    <p:extLst>
      <p:ext uri="{BB962C8B-B14F-4D97-AF65-F5344CB8AC3E}">
        <p14:creationId xmlns:p14="http://schemas.microsoft.com/office/powerpoint/2010/main" val="3220079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CFD6447-DDE9-F145-ACD3-B759EC61352E}"/>
              </a:ext>
            </a:extLst>
          </p:cNvPr>
          <p:cNvSpPr>
            <a:spLocks noGrp="1"/>
          </p:cNvSpPr>
          <p:nvPr>
            <p:ph idx="1"/>
          </p:nvPr>
        </p:nvSpPr>
        <p:spPr/>
        <p:txBody>
          <a:bodyPr>
            <a:normAutofit fontScale="77500" lnSpcReduction="20000"/>
          </a:bodyPr>
          <a:lstStyle/>
          <a:p>
            <a:pPr marL="0" indent="0">
              <a:buNone/>
            </a:pPr>
            <a:endParaRPr lang="en-US" dirty="0"/>
          </a:p>
          <a:p>
            <a:r>
              <a:rPr lang="en-US" dirty="0"/>
              <a:t>Each EPICS facility, allocating an annual resource of 1 FTE, or more towards EPICS Core and/or Extensions development efforts (identified in the roadmap), may appoint a member to the Council. The appointee should have authority to commit facility resources to support common EPICS development efforts.</a:t>
            </a:r>
          </a:p>
          <a:p>
            <a:pPr marL="0" indent="0">
              <a:buNone/>
            </a:pPr>
            <a:endParaRPr lang="en-US" dirty="0"/>
          </a:p>
          <a:p>
            <a:r>
              <a:rPr lang="en-US" dirty="0"/>
              <a:t>To request appointment of a member to the council, a facility should contact the Council chairperson. The chairperson will document the resource commitment and representative of the facility and put the nomination before the full council for validation. Facilities who, in the opinion of the Council contribute the required minimum resource towards agreed priorities will maintain representation on the Council.</a:t>
            </a:r>
          </a:p>
          <a:p>
            <a:pPr marL="0" indent="0">
              <a:buNone/>
            </a:pPr>
            <a:endParaRPr lang="en-US" dirty="0"/>
          </a:p>
        </p:txBody>
      </p:sp>
      <p:sp>
        <p:nvSpPr>
          <p:cNvPr id="3" name="Title 2">
            <a:extLst>
              <a:ext uri="{FF2B5EF4-FFF2-40B4-BE49-F238E27FC236}">
                <a16:creationId xmlns:a16="http://schemas.microsoft.com/office/drawing/2014/main" id="{99773E75-9A35-CB4D-90A8-846A509F8F11}"/>
              </a:ext>
            </a:extLst>
          </p:cNvPr>
          <p:cNvSpPr>
            <a:spLocks noGrp="1"/>
          </p:cNvSpPr>
          <p:nvPr>
            <p:ph type="title"/>
          </p:nvPr>
        </p:nvSpPr>
        <p:spPr/>
        <p:txBody>
          <a:bodyPr/>
          <a:lstStyle/>
          <a:p>
            <a:r>
              <a:rPr lang="en-US" dirty="0"/>
              <a:t>Council Composition</a:t>
            </a:r>
            <a:br>
              <a:rPr lang="en-US" dirty="0"/>
            </a:br>
            <a:endParaRPr lang="en-US" dirty="0"/>
          </a:p>
        </p:txBody>
      </p:sp>
      <p:sp>
        <p:nvSpPr>
          <p:cNvPr id="4" name="Footer Placeholder 3">
            <a:extLst>
              <a:ext uri="{FF2B5EF4-FFF2-40B4-BE49-F238E27FC236}">
                <a16:creationId xmlns:a16="http://schemas.microsoft.com/office/drawing/2014/main" id="{791A2FD0-B05C-C740-9DF9-6F775CB876AA}"/>
              </a:ext>
            </a:extLst>
          </p:cNvPr>
          <p:cNvSpPr>
            <a:spLocks noGrp="1"/>
          </p:cNvSpPr>
          <p:nvPr>
            <p:ph type="ftr" sz="quarter" idx="3"/>
          </p:nvPr>
        </p:nvSpPr>
        <p:spPr/>
        <p:txBody>
          <a:bodyPr/>
          <a:lstStyle/>
          <a:p>
            <a:fld id="{F2E5D06D-0BE4-B843-8370-FB88EDC7364A}" type="slidenum">
              <a:rPr lang="en-US" smtClean="0"/>
              <a:pPr/>
              <a:t>6</a:t>
            </a:fld>
            <a:endParaRPr lang="en-US" dirty="0"/>
          </a:p>
        </p:txBody>
      </p:sp>
    </p:spTree>
    <p:extLst>
      <p:ext uri="{BB962C8B-B14F-4D97-AF65-F5344CB8AC3E}">
        <p14:creationId xmlns:p14="http://schemas.microsoft.com/office/powerpoint/2010/main" val="20306800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B12F6AD-CCBB-5C41-90E1-562B7A690391}"/>
              </a:ext>
            </a:extLst>
          </p:cNvPr>
          <p:cNvSpPr>
            <a:spLocks noGrp="1"/>
          </p:cNvSpPr>
          <p:nvPr>
            <p:ph idx="1"/>
          </p:nvPr>
        </p:nvSpPr>
        <p:spPr/>
        <p:txBody>
          <a:bodyPr>
            <a:normAutofit fontScale="92500" lnSpcReduction="10000"/>
          </a:bodyPr>
          <a:lstStyle/>
          <a:p>
            <a:pPr marL="0" indent="0">
              <a:buNone/>
            </a:pPr>
            <a:r>
              <a:rPr lang="en-US" dirty="0"/>
              <a:t>The Council meets in person once a year,  scheduled in conjunction with an EPICS Collaboration Meeting or similar event that many Council members would already attend. The Council will elect, by simple majority, a chairperson to serve for a period of 2 years with turnover effective May 1 of each odd year beginning 2017. The chairperson will be responsible to arrange annual Council meetings, manage Council representation and facilitate development of Council documents. Documents produced by the Council will be published on-line for use by all EPICS facilities. The chairperson will also ensure sites and dates have been committed for collaboration meetings approximately six month in advance.</a:t>
            </a:r>
          </a:p>
        </p:txBody>
      </p:sp>
      <p:sp>
        <p:nvSpPr>
          <p:cNvPr id="3" name="Title 2">
            <a:extLst>
              <a:ext uri="{FF2B5EF4-FFF2-40B4-BE49-F238E27FC236}">
                <a16:creationId xmlns:a16="http://schemas.microsoft.com/office/drawing/2014/main" id="{C1EC3925-44D8-404D-98D3-1031033A9B10}"/>
              </a:ext>
            </a:extLst>
          </p:cNvPr>
          <p:cNvSpPr>
            <a:spLocks noGrp="1"/>
          </p:cNvSpPr>
          <p:nvPr>
            <p:ph type="title"/>
          </p:nvPr>
        </p:nvSpPr>
        <p:spPr/>
        <p:txBody>
          <a:bodyPr/>
          <a:lstStyle/>
          <a:p>
            <a:r>
              <a:rPr lang="en-US" dirty="0"/>
              <a:t>The ”</a:t>
            </a:r>
            <a:r>
              <a:rPr lang="en-US" dirty="0" err="1"/>
              <a:t>rools</a:t>
            </a:r>
            <a:r>
              <a:rPr lang="en-US" dirty="0"/>
              <a:t>” – Council management</a:t>
            </a:r>
          </a:p>
        </p:txBody>
      </p:sp>
      <p:sp>
        <p:nvSpPr>
          <p:cNvPr id="4" name="Footer Placeholder 3">
            <a:extLst>
              <a:ext uri="{FF2B5EF4-FFF2-40B4-BE49-F238E27FC236}">
                <a16:creationId xmlns:a16="http://schemas.microsoft.com/office/drawing/2014/main" id="{D0FF18B6-49DB-1D4E-980C-40CEF2A56B14}"/>
              </a:ext>
            </a:extLst>
          </p:cNvPr>
          <p:cNvSpPr>
            <a:spLocks noGrp="1"/>
          </p:cNvSpPr>
          <p:nvPr>
            <p:ph type="ftr" sz="quarter" idx="3"/>
          </p:nvPr>
        </p:nvSpPr>
        <p:spPr/>
        <p:txBody>
          <a:bodyPr/>
          <a:lstStyle/>
          <a:p>
            <a:fld id="{F2E5D06D-0BE4-B843-8370-FB88EDC7364A}" type="slidenum">
              <a:rPr lang="en-US" smtClean="0"/>
              <a:pPr/>
              <a:t>7</a:t>
            </a:fld>
            <a:endParaRPr lang="en-US" dirty="0"/>
          </a:p>
        </p:txBody>
      </p:sp>
    </p:spTree>
    <p:extLst>
      <p:ext uri="{BB962C8B-B14F-4D97-AF65-F5344CB8AC3E}">
        <p14:creationId xmlns:p14="http://schemas.microsoft.com/office/powerpoint/2010/main" val="41463696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FE84A15-0E7F-D844-92C7-701A94C23AF2}"/>
              </a:ext>
            </a:extLst>
          </p:cNvPr>
          <p:cNvSpPr>
            <a:spLocks noGrp="1"/>
          </p:cNvSpPr>
          <p:nvPr>
            <p:ph idx="1"/>
          </p:nvPr>
        </p:nvSpPr>
        <p:spPr/>
        <p:txBody>
          <a:bodyPr/>
          <a:lstStyle/>
          <a:p>
            <a:endParaRPr lang="en-US"/>
          </a:p>
        </p:txBody>
      </p:sp>
      <p:sp>
        <p:nvSpPr>
          <p:cNvPr id="3" name="Title 2">
            <a:extLst>
              <a:ext uri="{FF2B5EF4-FFF2-40B4-BE49-F238E27FC236}">
                <a16:creationId xmlns:a16="http://schemas.microsoft.com/office/drawing/2014/main" id="{6D6DE43D-6C6F-8B4D-BBA9-17ADA8159B16}"/>
              </a:ext>
            </a:extLst>
          </p:cNvPr>
          <p:cNvSpPr>
            <a:spLocks noGrp="1"/>
          </p:cNvSpPr>
          <p:nvPr>
            <p:ph type="title"/>
          </p:nvPr>
        </p:nvSpPr>
        <p:spPr/>
        <p:txBody>
          <a:bodyPr/>
          <a:lstStyle/>
          <a:p>
            <a:r>
              <a:rPr lang="en-US" dirty="0" err="1"/>
              <a:t>EPiCS</a:t>
            </a:r>
            <a:r>
              <a:rPr lang="en-US" dirty="0"/>
              <a:t> working groups:</a:t>
            </a:r>
            <a:br>
              <a:rPr lang="en-US" dirty="0"/>
            </a:br>
            <a:r>
              <a:rPr lang="en-US" dirty="0"/>
              <a:t>New one - Python</a:t>
            </a:r>
          </a:p>
        </p:txBody>
      </p:sp>
      <p:sp>
        <p:nvSpPr>
          <p:cNvPr id="4" name="Footer Placeholder 3">
            <a:extLst>
              <a:ext uri="{FF2B5EF4-FFF2-40B4-BE49-F238E27FC236}">
                <a16:creationId xmlns:a16="http://schemas.microsoft.com/office/drawing/2014/main" id="{44F584E7-E1C4-4F49-8443-63DE419DA073}"/>
              </a:ext>
            </a:extLst>
          </p:cNvPr>
          <p:cNvSpPr>
            <a:spLocks noGrp="1"/>
          </p:cNvSpPr>
          <p:nvPr>
            <p:ph type="ftr" sz="quarter" idx="3"/>
          </p:nvPr>
        </p:nvSpPr>
        <p:spPr/>
        <p:txBody>
          <a:bodyPr/>
          <a:lstStyle/>
          <a:p>
            <a:fld id="{F2E5D06D-0BE4-B843-8370-FB88EDC7364A}" type="slidenum">
              <a:rPr lang="en-US" smtClean="0"/>
              <a:pPr/>
              <a:t>8</a:t>
            </a:fld>
            <a:endParaRPr lang="en-US" dirty="0"/>
          </a:p>
        </p:txBody>
      </p:sp>
    </p:spTree>
    <p:extLst>
      <p:ext uri="{BB962C8B-B14F-4D97-AF65-F5344CB8AC3E}">
        <p14:creationId xmlns:p14="http://schemas.microsoft.com/office/powerpoint/2010/main" val="19426047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E31FD35-B67E-864F-888F-D346F0CCB19B}"/>
              </a:ext>
            </a:extLst>
          </p:cNvPr>
          <p:cNvSpPr>
            <a:spLocks noGrp="1"/>
          </p:cNvSpPr>
          <p:nvPr>
            <p:ph idx="1"/>
          </p:nvPr>
        </p:nvSpPr>
        <p:spPr/>
        <p:txBody>
          <a:bodyPr>
            <a:normAutofit fontScale="92500"/>
          </a:bodyPr>
          <a:lstStyle/>
          <a:p>
            <a:r>
              <a:rPr lang="en-US" dirty="0"/>
              <a:t>Covering CS-Studio</a:t>
            </a:r>
          </a:p>
          <a:p>
            <a:r>
              <a:rPr lang="en-US" dirty="0"/>
              <a:t>EPICS Core</a:t>
            </a:r>
          </a:p>
          <a:p>
            <a:r>
              <a:rPr lang="en-US" dirty="0"/>
              <a:t>EPICS V7</a:t>
            </a:r>
          </a:p>
          <a:p>
            <a:r>
              <a:rPr lang="en-US" dirty="0"/>
              <a:t>A “database” one  (Somewhat deprecated)</a:t>
            </a:r>
          </a:p>
          <a:p>
            <a:pPr marL="0" indent="0">
              <a:buNone/>
            </a:pPr>
            <a:r>
              <a:rPr lang="en-US" dirty="0"/>
              <a:t>And now, recognizing the on the up Python community</a:t>
            </a:r>
          </a:p>
          <a:p>
            <a:r>
              <a:rPr lang="en-US" dirty="0"/>
              <a:t>The Python working group</a:t>
            </a:r>
            <a:br>
              <a:rPr lang="en-US" dirty="0"/>
            </a:br>
            <a:br>
              <a:rPr lang="en-US" dirty="0"/>
            </a:br>
            <a:r>
              <a:rPr lang="en-US" dirty="0"/>
              <a:t>Credit: Much of this is taken from the working paper by Daniel </a:t>
            </a:r>
            <a:r>
              <a:rPr lang="en-US" dirty="0" err="1"/>
              <a:t>Flathe</a:t>
            </a:r>
            <a:r>
              <a:rPr lang="en-US" dirty="0"/>
              <a:t>, Anders Wallander, Tom Caswell, Andrew Johnson et al. </a:t>
            </a:r>
          </a:p>
          <a:p>
            <a:endParaRPr lang="en-US" dirty="0"/>
          </a:p>
        </p:txBody>
      </p:sp>
      <p:sp>
        <p:nvSpPr>
          <p:cNvPr id="3" name="Title 2">
            <a:extLst>
              <a:ext uri="{FF2B5EF4-FFF2-40B4-BE49-F238E27FC236}">
                <a16:creationId xmlns:a16="http://schemas.microsoft.com/office/drawing/2014/main" id="{1AD85A44-E486-6548-B23E-C10B40924877}"/>
              </a:ext>
            </a:extLst>
          </p:cNvPr>
          <p:cNvSpPr>
            <a:spLocks noGrp="1"/>
          </p:cNvSpPr>
          <p:nvPr>
            <p:ph type="title"/>
          </p:nvPr>
        </p:nvSpPr>
        <p:spPr/>
        <p:txBody>
          <a:bodyPr/>
          <a:lstStyle/>
          <a:p>
            <a:r>
              <a:rPr lang="en-US" dirty="0"/>
              <a:t>There are several EPICS working groups</a:t>
            </a:r>
          </a:p>
        </p:txBody>
      </p:sp>
      <p:sp>
        <p:nvSpPr>
          <p:cNvPr id="4" name="Footer Placeholder 3">
            <a:extLst>
              <a:ext uri="{FF2B5EF4-FFF2-40B4-BE49-F238E27FC236}">
                <a16:creationId xmlns:a16="http://schemas.microsoft.com/office/drawing/2014/main" id="{7E4CB9C5-C781-374A-B7AF-39C049AC65FF}"/>
              </a:ext>
            </a:extLst>
          </p:cNvPr>
          <p:cNvSpPr>
            <a:spLocks noGrp="1"/>
          </p:cNvSpPr>
          <p:nvPr>
            <p:ph type="ftr" sz="quarter" idx="3"/>
          </p:nvPr>
        </p:nvSpPr>
        <p:spPr/>
        <p:txBody>
          <a:bodyPr/>
          <a:lstStyle/>
          <a:p>
            <a:fld id="{F2E5D06D-0BE4-B843-8370-FB88EDC7364A}" type="slidenum">
              <a:rPr lang="en-US" smtClean="0"/>
              <a:pPr/>
              <a:t>9</a:t>
            </a:fld>
            <a:endParaRPr lang="en-US" dirty="0"/>
          </a:p>
        </p:txBody>
      </p:sp>
    </p:spTree>
    <p:extLst>
      <p:ext uri="{BB962C8B-B14F-4D97-AF65-F5344CB8AC3E}">
        <p14:creationId xmlns:p14="http://schemas.microsoft.com/office/powerpoint/2010/main" val="4010998232"/>
      </p:ext>
    </p:extLst>
  </p:cSld>
  <p:clrMapOvr>
    <a:masterClrMapping/>
  </p:clrMapOvr>
</p:sld>
</file>

<file path=ppt/theme/theme1.xml><?xml version="1.0" encoding="utf-8"?>
<a:theme xmlns:a="http://schemas.openxmlformats.org/drawingml/2006/main" name="Office Theme">
  <a:themeElements>
    <a:clrScheme name="NSLS-II Color Palette">
      <a:dk1>
        <a:srgbClr val="000000"/>
      </a:dk1>
      <a:lt1>
        <a:srgbClr val="FFFEFE"/>
      </a:lt1>
      <a:dk2>
        <a:srgbClr val="59595C"/>
      </a:dk2>
      <a:lt2>
        <a:srgbClr val="BFC0BE"/>
      </a:lt2>
      <a:accent1>
        <a:srgbClr val="8B2232"/>
      </a:accent1>
      <a:accent2>
        <a:srgbClr val="C35428"/>
      </a:accent2>
      <a:accent3>
        <a:srgbClr val="F6B31F"/>
      </a:accent3>
      <a:accent4>
        <a:srgbClr val="44695B"/>
      </a:accent4>
      <a:accent5>
        <a:srgbClr val="00558A"/>
      </a:accent5>
      <a:accent6>
        <a:srgbClr val="59595C"/>
      </a:accent6>
      <a:hlink>
        <a:srgbClr val="145688"/>
      </a:hlink>
      <a:folHlink>
        <a:srgbClr val="59595C"/>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8095</TotalTime>
  <Words>1444</Words>
  <Application>Microsoft Macintosh PowerPoint</Application>
  <PresentationFormat>On-screen Show (4:3)</PresentationFormat>
  <Paragraphs>106</Paragraphs>
  <Slides>16</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16</vt:i4>
      </vt:variant>
    </vt:vector>
  </HeadingPairs>
  <TitlesOfParts>
    <vt:vector size="19" baseType="lpstr">
      <vt:lpstr>Arial</vt:lpstr>
      <vt:lpstr>Calibri</vt:lpstr>
      <vt:lpstr>Office Theme</vt:lpstr>
      <vt:lpstr>Misc reports: EPICS council and  Python Working group   </vt:lpstr>
      <vt:lpstr>Intro to the EPICS council</vt:lpstr>
      <vt:lpstr>EPICS Council Charter  </vt:lpstr>
      <vt:lpstr>The Council at the moment…</vt:lpstr>
      <vt:lpstr>Purpose of the Council </vt:lpstr>
      <vt:lpstr>Council Composition </vt:lpstr>
      <vt:lpstr>The ”rools” – Council management</vt:lpstr>
      <vt:lpstr>EPiCS working groups: New one - Python</vt:lpstr>
      <vt:lpstr>There are several EPICS working groups</vt:lpstr>
      <vt:lpstr>Python for EPICS Working group</vt:lpstr>
      <vt:lpstr>Goals - EPICS Clients </vt:lpstr>
      <vt:lpstr>EPICS Tools</vt:lpstr>
      <vt:lpstr>Device Abstraction Layers </vt:lpstr>
      <vt:lpstr>Data Collection and Run Control</vt:lpstr>
      <vt:lpstr>Python Development and Packaging Guidelines </vt:lpstr>
      <vt:lpstr>Governance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Bowman, Tiffany</dc:creator>
  <cp:lastModifiedBy>Farnsworth, Richard</cp:lastModifiedBy>
  <cp:revision>129</cp:revision>
  <cp:lastPrinted>2019-03-13T17:21:54Z</cp:lastPrinted>
  <dcterms:created xsi:type="dcterms:W3CDTF">2018-08-24T17:34:23Z</dcterms:created>
  <dcterms:modified xsi:type="dcterms:W3CDTF">2019-06-03T10:16:23Z</dcterms:modified>
</cp:coreProperties>
</file>