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12"/>
  </p:notesMasterIdLst>
  <p:handoutMasterIdLst>
    <p:handoutMasterId r:id="rId13"/>
  </p:handoutMasterIdLst>
  <p:sldIdLst>
    <p:sldId id="275" r:id="rId2"/>
    <p:sldId id="285" r:id="rId3"/>
    <p:sldId id="276" r:id="rId4"/>
    <p:sldId id="277" r:id="rId5"/>
    <p:sldId id="284" r:id="rId6"/>
    <p:sldId id="278" r:id="rId7"/>
    <p:sldId id="280" r:id="rId8"/>
    <p:sldId id="281" r:id="rId9"/>
    <p:sldId id="282" r:id="rId10"/>
    <p:sldId id="28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8776"/>
    <a:srgbClr val="FF8181"/>
    <a:srgbClr val="C1B3D1"/>
    <a:srgbClr val="0033CC"/>
    <a:srgbClr val="0000FF"/>
    <a:srgbClr val="56E09E"/>
    <a:srgbClr val="00B050"/>
    <a:srgbClr val="FB02BB"/>
    <a:srgbClr val="FFFFFF"/>
    <a:srgbClr val="8485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6" autoAdjust="0"/>
    <p:restoredTop sz="93137" autoAdjust="0"/>
  </p:normalViewPr>
  <p:slideViewPr>
    <p:cSldViewPr snapToGrid="0" snapToObjects="1">
      <p:cViewPr varScale="1">
        <p:scale>
          <a:sx n="77" d="100"/>
          <a:sy n="77" d="100"/>
        </p:scale>
        <p:origin x="-2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0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3C69A-03FB-6E4A-B7EB-FF30DF587EB5}" type="datetime1">
              <a:rPr lang="en-US" smtClean="0"/>
              <a:pPr/>
              <a:t>31/10/18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EC1ED-C620-F147-804C-8EF761D1A9C8}" type="datetime1">
              <a:rPr lang="en-US" smtClean="0"/>
              <a:pPr/>
              <a:t>31/10/18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3762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8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956859"/>
            <a:ext cx="8701471" cy="134470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Update on high intensity </a:t>
            </a:r>
            <a:r>
              <a:rPr lang="en-US" sz="3200" dirty="0"/>
              <a:t>studies </a:t>
            </a:r>
            <a:r>
              <a:rPr lang="en-US" sz="3200" dirty="0" smtClean="0"/>
              <a:t>in SPS</a:t>
            </a:r>
            <a:br>
              <a:rPr lang="en-US" sz="3200" dirty="0" smtClean="0"/>
            </a:br>
            <a:r>
              <a:rPr lang="en-US" sz="3200" dirty="0" smtClean="0"/>
              <a:t>part II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4487752"/>
            <a:ext cx="8701471" cy="1379648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</a:pPr>
            <a:r>
              <a:rPr lang="en-US" dirty="0">
                <a:solidFill>
                  <a:srgbClr val="FFFFFF"/>
                </a:solidFill>
              </a:rPr>
              <a:t>H. </a:t>
            </a:r>
            <a:r>
              <a:rPr lang="en-US" dirty="0" smtClean="0">
                <a:solidFill>
                  <a:srgbClr val="FFFFFF"/>
                </a:solidFill>
              </a:rPr>
              <a:t>Bartosik, </a:t>
            </a:r>
            <a:r>
              <a:rPr lang="en-US" dirty="0">
                <a:solidFill>
                  <a:srgbClr val="FFFFFF"/>
                </a:solidFill>
              </a:rPr>
              <a:t>M. Beck, T</a:t>
            </a:r>
            <a:r>
              <a:rPr lang="en-US" dirty="0" smtClean="0">
                <a:solidFill>
                  <a:srgbClr val="FFFFFF"/>
                </a:solidFill>
              </a:rPr>
              <a:t>. </a:t>
            </a:r>
            <a:r>
              <a:rPr lang="en-US" dirty="0" err="1" smtClean="0">
                <a:solidFill>
                  <a:srgbClr val="FFFFFF"/>
                </a:solidFill>
              </a:rPr>
              <a:t>Bohl</a:t>
            </a:r>
            <a:r>
              <a:rPr lang="en-US" dirty="0" smtClean="0">
                <a:solidFill>
                  <a:srgbClr val="FFFFFF"/>
                </a:solidFill>
              </a:rPr>
              <a:t>, M. Carla’, L. Carver, H. </a:t>
            </a:r>
            <a:r>
              <a:rPr lang="en-US" dirty="0" err="1" smtClean="0">
                <a:solidFill>
                  <a:srgbClr val="FFFFFF"/>
                </a:solidFill>
              </a:rPr>
              <a:t>Damerau</a:t>
            </a:r>
            <a:r>
              <a:rPr lang="en-US" dirty="0" smtClean="0">
                <a:solidFill>
                  <a:srgbClr val="FFFFFF"/>
                </a:solidFill>
              </a:rPr>
              <a:t>, V. Kain, </a:t>
            </a:r>
            <a:r>
              <a:rPr lang="en-US" dirty="0">
                <a:solidFill>
                  <a:srgbClr val="FFFFFF"/>
                </a:solidFill>
              </a:rPr>
              <a:t>G. </a:t>
            </a:r>
            <a:r>
              <a:rPr lang="en-US" dirty="0" err="1">
                <a:solidFill>
                  <a:srgbClr val="FFFFFF"/>
                </a:solidFill>
              </a:rPr>
              <a:t>Kotzian</a:t>
            </a:r>
            <a:r>
              <a:rPr lang="en-US" dirty="0" smtClean="0">
                <a:solidFill>
                  <a:srgbClr val="FFFFFF"/>
                </a:solidFill>
              </a:rPr>
              <a:t>, A. </a:t>
            </a:r>
            <a:r>
              <a:rPr lang="en-US" dirty="0" err="1" smtClean="0">
                <a:solidFill>
                  <a:srgbClr val="FFFFFF"/>
                </a:solidFill>
              </a:rPr>
              <a:t>Lasheen</a:t>
            </a:r>
            <a:r>
              <a:rPr lang="en-US" dirty="0" smtClean="0">
                <a:solidFill>
                  <a:srgbClr val="FFFFFF"/>
                </a:solidFill>
              </a:rPr>
              <a:t>, K. Li, G. </a:t>
            </a:r>
            <a:r>
              <a:rPr lang="en-US" dirty="0" err="1" smtClean="0">
                <a:solidFill>
                  <a:srgbClr val="FFFFFF"/>
                </a:solidFill>
              </a:rPr>
              <a:t>Papotti</a:t>
            </a:r>
            <a:r>
              <a:rPr lang="en-US" dirty="0" smtClean="0">
                <a:solidFill>
                  <a:srgbClr val="FFFFFF"/>
                </a:solidFill>
              </a:rPr>
              <a:t>, J. </a:t>
            </a:r>
            <a:r>
              <a:rPr lang="en-US" dirty="0" err="1" smtClean="0">
                <a:solidFill>
                  <a:srgbClr val="FFFFFF"/>
                </a:solidFill>
              </a:rPr>
              <a:t>Repond</a:t>
            </a:r>
            <a:r>
              <a:rPr lang="en-US" dirty="0" smtClean="0">
                <a:solidFill>
                  <a:srgbClr val="FFFFFF"/>
                </a:solidFill>
              </a:rPr>
              <a:t>, M. Schwarz, E. Shaposhnikova, </a:t>
            </a:r>
            <a:r>
              <a:rPr lang="en-US" dirty="0">
                <a:solidFill>
                  <a:srgbClr val="FFFFFF"/>
                </a:solidFill>
              </a:rPr>
              <a:t>C. </a:t>
            </a:r>
            <a:r>
              <a:rPr lang="en-US" dirty="0" err="1">
                <a:solidFill>
                  <a:srgbClr val="FFFFFF"/>
                </a:solidFill>
              </a:rPr>
              <a:t>Zannini</a:t>
            </a:r>
            <a:r>
              <a:rPr lang="en-US" dirty="0">
                <a:solidFill>
                  <a:srgbClr val="FFFFFF"/>
                </a:solidFill>
              </a:rPr>
              <a:t> </a:t>
            </a:r>
          </a:p>
          <a:p>
            <a:pPr>
              <a:spcBef>
                <a:spcPts val="400"/>
              </a:spcBef>
            </a:pPr>
            <a:r>
              <a:rPr lang="en-US" dirty="0" smtClean="0">
                <a:solidFill>
                  <a:srgbClr val="FFFFFF"/>
                </a:solidFill>
              </a:rPr>
              <a:t>SPS </a:t>
            </a:r>
            <a:r>
              <a:rPr lang="en-US" dirty="0">
                <a:solidFill>
                  <a:srgbClr val="FFFFFF"/>
                </a:solidFill>
              </a:rPr>
              <a:t>&amp; PS </a:t>
            </a:r>
            <a:r>
              <a:rPr lang="en-US" dirty="0" smtClean="0">
                <a:solidFill>
                  <a:srgbClr val="FFFFFF"/>
                </a:solidFill>
              </a:rPr>
              <a:t>operators</a:t>
            </a:r>
          </a:p>
          <a:p>
            <a:pPr>
              <a:spcBef>
                <a:spcPts val="400"/>
              </a:spcBef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2667" y="6357663"/>
            <a:ext cx="4956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LIU beam performance meeting, 1 November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5314380"/>
          </a:xfrm>
        </p:spPr>
        <p:txBody>
          <a:bodyPr>
            <a:normAutofit/>
          </a:bodyPr>
          <a:lstStyle/>
          <a:p>
            <a:endParaRPr lang="is-IS" dirty="0" smtClean="0"/>
          </a:p>
          <a:p>
            <a:r>
              <a:rPr lang="is-IS" dirty="0" smtClean="0"/>
              <a:t>Detailed measurements </a:t>
            </a:r>
            <a:r>
              <a:rPr lang="is-IS" smtClean="0"/>
              <a:t>of horizontal </a:t>
            </a:r>
            <a:r>
              <a:rPr lang="is-IS" dirty="0" smtClean="0"/>
              <a:t>instability at SPS flat </a:t>
            </a:r>
            <a:r>
              <a:rPr lang="is-IS" dirty="0" smtClean="0"/>
              <a:t>bottom </a:t>
            </a:r>
            <a:endParaRPr lang="is-IS" dirty="0" smtClean="0"/>
          </a:p>
          <a:p>
            <a:pPr lvl="1"/>
            <a:r>
              <a:rPr lang="en-US" dirty="0" smtClean="0"/>
              <a:t>W</a:t>
            </a:r>
            <a:r>
              <a:rPr lang="is-IS" dirty="0" smtClean="0"/>
              <a:t>ith multiple closely spaced batches of 25 ns beam above 1.8e11 p/b</a:t>
            </a:r>
          </a:p>
          <a:p>
            <a:pPr lvl="1"/>
            <a:r>
              <a:rPr lang="is-IS" dirty="0" smtClean="0"/>
              <a:t>“Mild” losses observed on BCT, but unstable bunches have important losses and huge emittance </a:t>
            </a:r>
          </a:p>
          <a:p>
            <a:pPr lvl="1"/>
            <a:r>
              <a:rPr lang="en-US" dirty="0"/>
              <a:t>O</a:t>
            </a:r>
            <a:r>
              <a:rPr lang="is-IS" dirty="0"/>
              <a:t>ptimization of MKP delay critical to avoid exciting last circulating bunches</a:t>
            </a:r>
          </a:p>
          <a:p>
            <a:pPr lvl="1"/>
            <a:r>
              <a:rPr lang="is-IS" dirty="0" smtClean="0"/>
              <a:t>Stabilization by chromaticity alone results in too high (incoherent) losses</a:t>
            </a:r>
          </a:p>
          <a:p>
            <a:pPr lvl="1"/>
            <a:r>
              <a:rPr lang="is-IS" dirty="0" smtClean="0"/>
              <a:t>Octupoles (with negative KLOF) help to stabilize the beam up to about 2e11 p/b</a:t>
            </a:r>
          </a:p>
          <a:p>
            <a:pPr lvl="1"/>
            <a:r>
              <a:rPr lang="en-US" dirty="0" smtClean="0"/>
              <a:t>S</a:t>
            </a:r>
            <a:r>
              <a:rPr lang="is-IS" dirty="0" smtClean="0"/>
              <a:t>till a big step to 2.6e11 p/b</a:t>
            </a:r>
          </a:p>
          <a:p>
            <a:r>
              <a:rPr lang="is-IS" dirty="0" smtClean="0"/>
              <a:t>Next steps</a:t>
            </a:r>
          </a:p>
          <a:p>
            <a:pPr lvl="1"/>
            <a:r>
              <a:rPr lang="is-IS" dirty="0" smtClean="0"/>
              <a:t>Gerd will try to commision the horizontal wideband feedback (exponential pickup used as kicker) </a:t>
            </a:r>
          </a:p>
          <a:p>
            <a:pPr lvl="1"/>
            <a:r>
              <a:rPr lang="is-IS" dirty="0" smtClean="0"/>
              <a:t>Try to perform measurements with horizontal WBFB in one of upcoming MD </a:t>
            </a:r>
            <a:r>
              <a:rPr lang="is-IS" dirty="0" smtClean="0"/>
              <a:t>slots</a:t>
            </a:r>
          </a:p>
          <a:p>
            <a:pPr lvl="1"/>
            <a:r>
              <a:rPr lang="is-IS" dirty="0" smtClean="0"/>
              <a:t>Work on simulations and impedance studies to identify the source of the instability</a:t>
            </a:r>
            <a:endParaRPr lang="is-I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812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 of flat bottom cycle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Corrected amplitude detuning </a:t>
            </a:r>
          </a:p>
          <a:p>
            <a:pPr lvl="1"/>
            <a:r>
              <a:rPr lang="en-US" b="1" dirty="0"/>
              <a:t>KLOF = -</a:t>
            </a:r>
            <a:r>
              <a:rPr lang="en-US" b="1" dirty="0" smtClean="0"/>
              <a:t>0.2</a:t>
            </a:r>
            <a:r>
              <a:rPr lang="en-US" dirty="0" smtClean="0"/>
              <a:t> gives roughly </a:t>
            </a:r>
            <a:r>
              <a:rPr lang="en-US" b="1" dirty="0" smtClean="0"/>
              <a:t>zero horizontal amplitude detuning</a:t>
            </a:r>
            <a:endParaRPr lang="en-US" b="1" dirty="0"/>
          </a:p>
          <a:p>
            <a:r>
              <a:rPr lang="en-US" dirty="0" smtClean="0"/>
              <a:t>Measurement of chromaticity</a:t>
            </a:r>
          </a:p>
          <a:p>
            <a:pPr lvl="1"/>
            <a:r>
              <a:rPr lang="en-US" dirty="0" smtClean="0"/>
              <a:t>Sinusoidal trim of radial steering allows</a:t>
            </a:r>
            <a:br>
              <a:rPr lang="en-US" dirty="0" smtClean="0"/>
            </a:br>
            <a:r>
              <a:rPr lang="en-US" dirty="0" smtClean="0"/>
              <a:t>chromaticity measurement within a cycle</a:t>
            </a:r>
          </a:p>
          <a:p>
            <a:pPr lvl="1"/>
            <a:r>
              <a:rPr lang="en-US" dirty="0" smtClean="0"/>
              <a:t>Calibration of </a:t>
            </a:r>
            <a:r>
              <a:rPr lang="en-US" dirty="0" err="1" smtClean="0"/>
              <a:t>chroma</a:t>
            </a:r>
            <a:r>
              <a:rPr lang="en-US" dirty="0" smtClean="0"/>
              <a:t> knobs shows </a:t>
            </a:r>
            <a:r>
              <a:rPr lang="en-US" b="1" dirty="0" smtClean="0"/>
              <a:t>QPH = 0.05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corresponds roughly to </a:t>
            </a:r>
            <a:r>
              <a:rPr lang="en-US" b="1" dirty="0" smtClean="0"/>
              <a:t>zero chromaticity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6363" t="11323" b="4901"/>
          <a:stretch/>
        </p:blipFill>
        <p:spPr>
          <a:xfrm>
            <a:off x="4816587" y="2205182"/>
            <a:ext cx="4149646" cy="40755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778" t="54868" r="3717" b="15707"/>
          <a:stretch/>
        </p:blipFill>
        <p:spPr>
          <a:xfrm>
            <a:off x="356087" y="4059603"/>
            <a:ext cx="4189949" cy="1712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366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Instability depending on chromaticity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QPH</a:t>
            </a:r>
            <a:r>
              <a:rPr lang="en-US" dirty="0"/>
              <a:t>=</a:t>
            </a:r>
            <a:r>
              <a:rPr lang="en-US" dirty="0" smtClean="0"/>
              <a:t>0.2 and no amplitude detuning</a:t>
            </a:r>
          </a:p>
          <a:p>
            <a:pPr lvl="1"/>
            <a:r>
              <a:rPr lang="en-US" dirty="0" smtClean="0"/>
              <a:t>Mode 1 instability on last bunches of the batch</a:t>
            </a:r>
            <a:r>
              <a:rPr lang="en-US" dirty="0"/>
              <a:t> </a:t>
            </a:r>
            <a:r>
              <a:rPr lang="en-US" dirty="0" smtClean="0"/>
              <a:t>for intensity &gt;1.8e11 p/b</a:t>
            </a:r>
          </a:p>
          <a:p>
            <a:pPr lvl="1"/>
            <a:r>
              <a:rPr lang="en-US" dirty="0" smtClean="0"/>
              <a:t>Last bunches of last circulating batch excited by injection kicker </a:t>
            </a:r>
            <a:r>
              <a:rPr lang="en-US" b="1" dirty="0"/>
              <a:t>(MKP delay not optimal)</a:t>
            </a:r>
          </a:p>
          <a:p>
            <a:pPr lvl="1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4173" t="13333" r="37108" b="70308"/>
          <a:stretch/>
        </p:blipFill>
        <p:spPr>
          <a:xfrm>
            <a:off x="5237136" y="3853143"/>
            <a:ext cx="3533639" cy="1541727"/>
          </a:xfrm>
          <a:prstGeom prst="rect">
            <a:avLst/>
          </a:prstGeom>
        </p:spPr>
      </p:pic>
      <p:pic>
        <p:nvPicPr>
          <p:cNvPr id="5" name="Picture 4" descr="2018-09-27_15-50-2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31" y="3107309"/>
            <a:ext cx="4109453" cy="34245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40992" y="5690888"/>
            <a:ext cx="29083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Losses correlated with instability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4608" y="6347187"/>
            <a:ext cx="813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FF 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526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Instability depending on chromaticity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QPH=0.2 and no amplitude detuning</a:t>
            </a:r>
          </a:p>
          <a:p>
            <a:pPr lvl="1"/>
            <a:r>
              <a:rPr lang="en-US" dirty="0"/>
              <a:t>Mode 1 instability on last bunches of the batch for intensity &gt;1.8e11 p/b</a:t>
            </a:r>
          </a:p>
          <a:p>
            <a:pPr lvl="1"/>
            <a:r>
              <a:rPr lang="en-US" dirty="0"/>
              <a:t>Last bunches of last circulating batch excited by injection </a:t>
            </a:r>
            <a:r>
              <a:rPr lang="en-US" dirty="0" smtClean="0"/>
              <a:t>kicker </a:t>
            </a:r>
            <a:r>
              <a:rPr lang="en-US" b="1" dirty="0" smtClean="0"/>
              <a:t>(MKP delay not optimal)</a:t>
            </a:r>
            <a:endParaRPr lang="en-US" b="1" dirty="0"/>
          </a:p>
          <a:p>
            <a:r>
              <a:rPr lang="en-US" dirty="0"/>
              <a:t>QPH=</a:t>
            </a:r>
            <a:r>
              <a:rPr lang="en-US" dirty="0" smtClean="0"/>
              <a:t>0.5 </a:t>
            </a:r>
            <a:r>
              <a:rPr lang="en-US" dirty="0"/>
              <a:t>and no amplitude detuning</a:t>
            </a:r>
          </a:p>
          <a:p>
            <a:pPr lvl="1"/>
            <a:r>
              <a:rPr lang="en-US" dirty="0"/>
              <a:t>Mode </a:t>
            </a:r>
            <a:r>
              <a:rPr lang="en-US" dirty="0" smtClean="0"/>
              <a:t>2 </a:t>
            </a:r>
            <a:r>
              <a:rPr lang="en-US" dirty="0"/>
              <a:t>instability on last bunches of the batch for intensity &gt;1.8e11 p/b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4173" t="13333" r="37108" b="70308"/>
          <a:stretch/>
        </p:blipFill>
        <p:spPr>
          <a:xfrm>
            <a:off x="5237137" y="3909824"/>
            <a:ext cx="3533639" cy="1541727"/>
          </a:xfrm>
          <a:prstGeom prst="rect">
            <a:avLst/>
          </a:prstGeom>
        </p:spPr>
      </p:pic>
      <p:pic>
        <p:nvPicPr>
          <p:cNvPr id="6" name="Picture 5" descr="2018-09-27_14-30-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30" y="3107309"/>
            <a:ext cx="4109453" cy="34245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68180" y="5684623"/>
            <a:ext cx="393138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Note: losses on first batch enhanced with feed-forward ON – see later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4608" y="6347187"/>
            <a:ext cx="75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FF 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820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Stabilization with octupoles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Strong Landau </a:t>
            </a:r>
            <a:r>
              <a:rPr lang="en-US" dirty="0" smtClean="0"/>
              <a:t>octupoles </a:t>
            </a:r>
            <a:r>
              <a:rPr lang="en-US" dirty="0" smtClean="0"/>
              <a:t>now accessible after </a:t>
            </a:r>
            <a:r>
              <a:rPr lang="en-US" dirty="0" smtClean="0"/>
              <a:t>reconfiguration to minimize Q’</a:t>
            </a:r>
            <a:r>
              <a:rPr lang="en-US" dirty="0" smtClean="0"/>
              <a:t>’</a:t>
            </a:r>
            <a:endParaRPr lang="en-US" dirty="0" smtClean="0"/>
          </a:p>
          <a:p>
            <a:pPr lvl="1"/>
            <a:r>
              <a:rPr lang="en-US" dirty="0" smtClean="0"/>
              <a:t>Took data in various configurations of octupole and </a:t>
            </a:r>
            <a:r>
              <a:rPr lang="en-US" dirty="0" err="1" smtClean="0"/>
              <a:t>chroma</a:t>
            </a:r>
            <a:r>
              <a:rPr lang="en-US" dirty="0" smtClean="0"/>
              <a:t> settings</a:t>
            </a:r>
          </a:p>
          <a:p>
            <a:pPr lvl="1"/>
            <a:r>
              <a:rPr lang="en-US" dirty="0" smtClean="0"/>
              <a:t>Only negative KLOF settings observed to help stabilizing </a:t>
            </a:r>
          </a:p>
          <a:p>
            <a:pPr lvl="1"/>
            <a:r>
              <a:rPr lang="en-US" dirty="0" smtClean="0"/>
              <a:t>Still the last bunches of the last circulating batches were affected </a:t>
            </a:r>
            <a:r>
              <a:rPr lang="en-US" b="1" dirty="0" smtClean="0"/>
              <a:t>(</a:t>
            </a:r>
            <a:r>
              <a:rPr lang="en-US" b="1" dirty="0"/>
              <a:t>MKP delay not optimal)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412493" y="6077431"/>
            <a:ext cx="21575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QPH=0.2 / </a:t>
            </a:r>
            <a:r>
              <a:rPr lang="en-US" dirty="0" smtClean="0">
                <a:solidFill>
                  <a:srgbClr val="FF0000"/>
                </a:solidFill>
              </a:rPr>
              <a:t>KLOF=</a:t>
            </a:r>
            <a:r>
              <a:rPr lang="en-US" dirty="0" smtClean="0">
                <a:solidFill>
                  <a:srgbClr val="FF0000"/>
                </a:solidFill>
              </a:rPr>
              <a:t>-5.2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/>
              <a:t>most shots unstable</a:t>
            </a:r>
            <a:endParaRPr lang="en-US" dirty="0"/>
          </a:p>
        </p:txBody>
      </p:sp>
      <p:pic>
        <p:nvPicPr>
          <p:cNvPr id="10" name="Picture 9" descr="2018-09-27_16-50-4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780" y="2691859"/>
            <a:ext cx="4109454" cy="342454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744447" y="6077431"/>
            <a:ext cx="22602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QPH=0.2 / </a:t>
            </a:r>
            <a:r>
              <a:rPr lang="en-US" dirty="0" smtClean="0">
                <a:solidFill>
                  <a:srgbClr val="FF0000"/>
                </a:solidFill>
              </a:rPr>
              <a:t>KLOF=-8.2</a:t>
            </a:r>
          </a:p>
          <a:p>
            <a:pPr algn="ctr"/>
            <a:r>
              <a:rPr lang="en-US" dirty="0" smtClean="0"/>
              <a:t>3 out of 3 shots stable</a:t>
            </a:r>
            <a:endParaRPr lang="en-US" dirty="0"/>
          </a:p>
        </p:txBody>
      </p:sp>
      <p:pic>
        <p:nvPicPr>
          <p:cNvPr id="18" name="Picture 17" descr="2018-09-27_16-23-0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86" y="2691859"/>
            <a:ext cx="4109453" cy="3424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39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Stabilization with octupoles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Strong Landau octupoles now accessible after reconfiguration to minimize Q’’</a:t>
            </a:r>
          </a:p>
          <a:p>
            <a:pPr lvl="1"/>
            <a:r>
              <a:rPr lang="en-US" dirty="0" smtClean="0"/>
              <a:t>Took </a:t>
            </a:r>
            <a:r>
              <a:rPr lang="en-US" dirty="0" smtClean="0"/>
              <a:t>data in various configurations of octupole and </a:t>
            </a:r>
            <a:r>
              <a:rPr lang="en-US" dirty="0" err="1" smtClean="0"/>
              <a:t>chroma</a:t>
            </a:r>
            <a:r>
              <a:rPr lang="en-US" dirty="0" smtClean="0"/>
              <a:t> settings</a:t>
            </a:r>
          </a:p>
          <a:p>
            <a:pPr lvl="1"/>
            <a:r>
              <a:rPr lang="en-US" dirty="0" smtClean="0"/>
              <a:t>Only negative KLOF settings observed to help stabilizing </a:t>
            </a:r>
          </a:p>
          <a:p>
            <a:pPr lvl="1"/>
            <a:r>
              <a:rPr lang="en-US" dirty="0" smtClean="0"/>
              <a:t>Still the last bunches of the last circulating batches were affected </a:t>
            </a:r>
            <a:r>
              <a:rPr lang="en-US" b="1" dirty="0" smtClean="0"/>
              <a:t>(</a:t>
            </a:r>
            <a:r>
              <a:rPr lang="en-US" b="1" dirty="0"/>
              <a:t>MKP delay not optimal)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11" name="Picture 10" descr="2018-09-27_16-17-3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779" y="2691859"/>
            <a:ext cx="4109455" cy="342454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412493" y="6077431"/>
            <a:ext cx="21575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QPH=</a:t>
            </a:r>
            <a:r>
              <a:rPr lang="en-US" dirty="0" smtClean="0"/>
              <a:t>0.3 </a:t>
            </a:r>
            <a:r>
              <a:rPr lang="en-US" dirty="0" smtClean="0"/>
              <a:t>/ </a:t>
            </a:r>
            <a:r>
              <a:rPr lang="en-US" dirty="0" smtClean="0">
                <a:solidFill>
                  <a:srgbClr val="FF0000"/>
                </a:solidFill>
              </a:rPr>
              <a:t>KLOF=</a:t>
            </a:r>
            <a:r>
              <a:rPr lang="en-US" dirty="0" smtClean="0">
                <a:solidFill>
                  <a:srgbClr val="FF0000"/>
                </a:solidFill>
              </a:rPr>
              <a:t>-0.2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/>
              <a:t>sometimes unstable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737074" y="6077431"/>
            <a:ext cx="22602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QPH=</a:t>
            </a:r>
            <a:r>
              <a:rPr lang="en-US" dirty="0" smtClean="0"/>
              <a:t>0.3 </a:t>
            </a:r>
            <a:r>
              <a:rPr lang="en-US" dirty="0"/>
              <a:t>/ </a:t>
            </a:r>
            <a:r>
              <a:rPr lang="en-US" dirty="0">
                <a:solidFill>
                  <a:srgbClr val="FF0000"/>
                </a:solidFill>
              </a:rPr>
              <a:t>KLOF=</a:t>
            </a:r>
            <a:r>
              <a:rPr lang="en-US" dirty="0" smtClean="0">
                <a:solidFill>
                  <a:srgbClr val="FF0000"/>
                </a:solidFill>
              </a:rPr>
              <a:t>-2.2</a:t>
            </a:r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/>
              <a:t>6 out of 6 shots stable</a:t>
            </a:r>
            <a:endParaRPr lang="en-US" dirty="0"/>
          </a:p>
        </p:txBody>
      </p:sp>
      <p:pic>
        <p:nvPicPr>
          <p:cNvPr id="17" name="Picture 16" descr="2018-09-27_14-20-4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86" y="2691859"/>
            <a:ext cx="4109454" cy="342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992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batch spacing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Instability not observed for large batch spacing</a:t>
            </a:r>
          </a:p>
          <a:p>
            <a:pPr lvl="1"/>
            <a:r>
              <a:rPr lang="en-US" dirty="0" smtClean="0"/>
              <a:t>Even for low chromaticity and higher intensity</a:t>
            </a:r>
            <a:endParaRPr lang="en-US" dirty="0"/>
          </a:p>
        </p:txBody>
      </p:sp>
      <p:pic>
        <p:nvPicPr>
          <p:cNvPr id="4" name="Picture 3" descr="2018-09-27_17-40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929" y="2721241"/>
            <a:ext cx="4109454" cy="34245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46846" y="6145787"/>
            <a:ext cx="2134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200 ns batch spacing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72276" y="6145787"/>
            <a:ext cx="2251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1000 ns batch spacing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7" name="Picture 16" descr="2018-09-27_15-59-5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945" y="2721241"/>
            <a:ext cx="4109454" cy="3424546"/>
          </a:xfrm>
          <a:prstGeom prst="rect">
            <a:avLst/>
          </a:prstGeom>
        </p:spPr>
      </p:pic>
      <p:sp>
        <p:nvSpPr>
          <p:cNvPr id="19" name="Oval 18"/>
          <p:cNvSpPr/>
          <p:nvPr/>
        </p:nvSpPr>
        <p:spPr>
          <a:xfrm>
            <a:off x="6021546" y="2576205"/>
            <a:ext cx="854710" cy="8639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1651651" y="2576205"/>
            <a:ext cx="854710" cy="8639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690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Optimization of MKP delay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Optimum delay settings </a:t>
            </a:r>
          </a:p>
          <a:p>
            <a:pPr lvl="1"/>
            <a:r>
              <a:rPr lang="en-US" dirty="0" smtClean="0"/>
              <a:t>Still the last bunch of circulating batch is kicked by about 4 mm </a:t>
            </a:r>
            <a:r>
              <a:rPr lang="is-IS" dirty="0" smtClean="0"/>
              <a:t>…</a:t>
            </a:r>
          </a:p>
          <a:p>
            <a:pPr lvl="1"/>
            <a:r>
              <a:rPr lang="en-US" dirty="0" smtClean="0"/>
              <a:t>B</a:t>
            </a:r>
            <a:r>
              <a:rPr lang="is-IS" dirty="0" smtClean="0"/>
              <a:t>ut clear improvement on transmission of last bunches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6294" t="13013" b="5039"/>
          <a:stretch/>
        </p:blipFill>
        <p:spPr>
          <a:xfrm>
            <a:off x="629085" y="2670793"/>
            <a:ext cx="3679559" cy="3055314"/>
          </a:xfrm>
          <a:prstGeom prst="rect">
            <a:avLst/>
          </a:prstGeom>
        </p:spPr>
      </p:pic>
      <p:pic>
        <p:nvPicPr>
          <p:cNvPr id="5" name="Picture 4" descr="2018-10-11_09-33-3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238" y="2516480"/>
            <a:ext cx="4181126" cy="3484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140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Studies with chromaticity step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Lots of data taken to characterize instability – to be analyzed in detail</a:t>
            </a:r>
          </a:p>
          <a:p>
            <a:pPr lvl="1"/>
            <a:r>
              <a:rPr lang="en-US" dirty="0" smtClean="0"/>
              <a:t>First 3 batches with high chromaticity to maintain stability, then reduced just before last injection</a:t>
            </a:r>
          </a:p>
          <a:p>
            <a:pPr lvl="1"/>
            <a:r>
              <a:rPr lang="en-US" dirty="0" smtClean="0"/>
              <a:t>Clear observation of instability with LHC BPMs, </a:t>
            </a:r>
            <a:r>
              <a:rPr lang="en-US" dirty="0" err="1" smtClean="0"/>
              <a:t>headtail</a:t>
            </a:r>
            <a:r>
              <a:rPr lang="en-US" dirty="0" smtClean="0"/>
              <a:t> monitor, </a:t>
            </a:r>
            <a:r>
              <a:rPr lang="en-US" dirty="0" err="1" smtClean="0"/>
              <a:t>wirescanners</a:t>
            </a:r>
            <a:endParaRPr lang="is-IS" dirty="0" smtClean="0"/>
          </a:p>
          <a:p>
            <a:pPr lvl="1"/>
            <a:r>
              <a:rPr lang="en-US" dirty="0" smtClean="0"/>
              <a:t>Optimized </a:t>
            </a:r>
            <a:r>
              <a:rPr lang="en-US" dirty="0"/>
              <a:t>damper settings </a:t>
            </a:r>
            <a:r>
              <a:rPr lang="en-US" dirty="0" smtClean="0"/>
              <a:t>(tune acceptance, delay at 20 MHz) </a:t>
            </a:r>
            <a:endParaRPr lang="en-US" dirty="0"/>
          </a:p>
          <a:p>
            <a:pPr lvl="1"/>
            <a:r>
              <a:rPr lang="en-US" dirty="0" smtClean="0"/>
              <a:t>Managed to stabilize up to about 2e11 p/b, above this also coupled bunch pattern visible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990" t="57464" r="1955" b="15708"/>
          <a:stretch/>
        </p:blipFill>
        <p:spPr>
          <a:xfrm>
            <a:off x="3540032" y="2834098"/>
            <a:ext cx="5426202" cy="12225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572" t="55386" r="50750" b="2380"/>
          <a:stretch/>
        </p:blipFill>
        <p:spPr>
          <a:xfrm>
            <a:off x="6530060" y="5027703"/>
            <a:ext cx="2459914" cy="17449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15220" y="4676854"/>
            <a:ext cx="57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ADT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35277" t="11078" r="26065" b="56793"/>
          <a:stretch/>
        </p:blipFill>
        <p:spPr>
          <a:xfrm>
            <a:off x="4122894" y="4297687"/>
            <a:ext cx="2249630" cy="146003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l="35278" b="21765"/>
          <a:stretch/>
        </p:blipFill>
        <p:spPr>
          <a:xfrm>
            <a:off x="377452" y="3143930"/>
            <a:ext cx="3650486" cy="344569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623415" y="3058275"/>
            <a:ext cx="1382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Chroma step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45118" y="3687305"/>
            <a:ext cx="1042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 BPM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13954" y="5911352"/>
            <a:ext cx="831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3</a:t>
            </a:r>
            <a:r>
              <a:rPr lang="en-US" sz="1400" baseline="30000" dirty="0" smtClean="0"/>
              <a:t>rd</a:t>
            </a:r>
            <a:r>
              <a:rPr lang="en-US" sz="1400" dirty="0" smtClean="0"/>
              <a:t> batch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2708463" y="5911352"/>
            <a:ext cx="8299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4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batch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353223" y="5848483"/>
            <a:ext cx="1931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rise time </a:t>
            </a:r>
            <a:r>
              <a:rPr lang="en-US" dirty="0"/>
              <a:t>of a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few </a:t>
            </a:r>
            <a:r>
              <a:rPr lang="en-US" dirty="0"/>
              <a:t>hundred turns</a:t>
            </a:r>
          </a:p>
        </p:txBody>
      </p:sp>
    </p:spTree>
    <p:extLst>
      <p:ext uri="{BB962C8B-B14F-4D97-AF65-F5344CB8AC3E}">
        <p14:creationId xmlns:p14="http://schemas.microsoft.com/office/powerpoint/2010/main" val="4282869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66569</TotalTime>
  <Words>632</Words>
  <Application>Microsoft Macintosh PowerPoint</Application>
  <PresentationFormat>On-screen Show (4:3)</PresentationFormat>
  <Paragraphs>76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LIU_PowerPoint_Template</vt:lpstr>
      <vt:lpstr>Update on high intensity studies in SPS part II</vt:lpstr>
      <vt:lpstr>Preparation of flat bottom cycle</vt:lpstr>
      <vt:lpstr>Instability depending on chromaticity</vt:lpstr>
      <vt:lpstr>Instability depending on chromaticity</vt:lpstr>
      <vt:lpstr>Stabilization with octupoles</vt:lpstr>
      <vt:lpstr>Stabilization with octupoles</vt:lpstr>
      <vt:lpstr>Impact of batch spacing</vt:lpstr>
      <vt:lpstr>Optimization of MKP delay</vt:lpstr>
      <vt:lpstr>Studies with chromaticity step</vt:lpstr>
      <vt:lpstr>Summary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Cecile Noels</dc:creator>
  <cp:keywords/>
  <dc:description/>
  <cp:lastModifiedBy>Hannes Bartosik</cp:lastModifiedBy>
  <cp:revision>2194</cp:revision>
  <dcterms:created xsi:type="dcterms:W3CDTF">2013-04-17T22:56:34Z</dcterms:created>
  <dcterms:modified xsi:type="dcterms:W3CDTF">2018-11-01T08:10:11Z</dcterms:modified>
  <cp:category/>
</cp:coreProperties>
</file>