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32"/>
  </p:notesMasterIdLst>
  <p:sldIdLst>
    <p:sldId id="257" r:id="rId2"/>
    <p:sldId id="304" r:id="rId3"/>
    <p:sldId id="259" r:id="rId4"/>
    <p:sldId id="306" r:id="rId5"/>
    <p:sldId id="260" r:id="rId6"/>
    <p:sldId id="277" r:id="rId7"/>
    <p:sldId id="309" r:id="rId8"/>
    <p:sldId id="310" r:id="rId9"/>
    <p:sldId id="314" r:id="rId10"/>
    <p:sldId id="305" r:id="rId11"/>
    <p:sldId id="307" r:id="rId12"/>
    <p:sldId id="308" r:id="rId13"/>
    <p:sldId id="311" r:id="rId14"/>
    <p:sldId id="312" r:id="rId15"/>
    <p:sldId id="313" r:id="rId16"/>
    <p:sldId id="315" r:id="rId17"/>
    <p:sldId id="316" r:id="rId18"/>
    <p:sldId id="317" r:id="rId19"/>
    <p:sldId id="292" r:id="rId20"/>
    <p:sldId id="293" r:id="rId21"/>
    <p:sldId id="294" r:id="rId22"/>
    <p:sldId id="286" r:id="rId23"/>
    <p:sldId id="299" r:id="rId24"/>
    <p:sldId id="298" r:id="rId25"/>
    <p:sldId id="296" r:id="rId26"/>
    <p:sldId id="297" r:id="rId27"/>
    <p:sldId id="302" r:id="rId28"/>
    <p:sldId id="300" r:id="rId29"/>
    <p:sldId id="301" r:id="rId30"/>
    <p:sldId id="303" r:id="rId31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9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33"/>
    <a:srgbClr val="E48312"/>
    <a:srgbClr val="339966"/>
    <a:srgbClr val="00CC66"/>
    <a:srgbClr val="00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82854" autoAdjust="0"/>
  </p:normalViewPr>
  <p:slideViewPr>
    <p:cSldViewPr snapToGrid="0">
      <p:cViewPr varScale="1">
        <p:scale>
          <a:sx n="93" d="100"/>
          <a:sy n="93" d="100"/>
        </p:scale>
        <p:origin x="900" y="78"/>
      </p:cViewPr>
      <p:guideLst>
        <p:guide orient="horz" pos="799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ACAE8D-D1FA-4F11-B403-C7B7C91911C5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20B50F-F271-47A2-B495-39CC055A87AF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68751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Los dos geoparques mexicanos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589742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10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551984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35049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74334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490094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0245088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525253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254864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88775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528035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19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495373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Descripción de la</a:t>
            </a:r>
            <a:r>
              <a:rPr lang="es-MX" baseline="0" dirty="0" smtClean="0"/>
              <a:t> </a:t>
            </a:r>
            <a:r>
              <a:rPr lang="es-MX" baseline="0" dirty="0" err="1" smtClean="0"/>
              <a:t>RGGUnesco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75535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Descripción de la</a:t>
            </a:r>
            <a:r>
              <a:rPr lang="es-MX" baseline="0" dirty="0" smtClean="0"/>
              <a:t> </a:t>
            </a:r>
            <a:r>
              <a:rPr lang="es-MX" baseline="0" dirty="0" err="1" smtClean="0"/>
              <a:t>RGGUnesco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038451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Descripción de la</a:t>
            </a:r>
            <a:r>
              <a:rPr lang="es-MX" baseline="0" dirty="0" smtClean="0"/>
              <a:t> </a:t>
            </a:r>
            <a:r>
              <a:rPr lang="es-MX" baseline="0" dirty="0" err="1" smtClean="0"/>
              <a:t>RGGUnesco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4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7966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dirty="0" smtClean="0"/>
              <a:t>Redes, insistir en el papel de la UNAM en esta Red</a:t>
            </a:r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5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42199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6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94857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7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8116781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8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275555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20B50F-F271-47A2-B495-39CC055A87AF}" type="slidenum">
              <a:rPr lang="es-MX" smtClean="0"/>
              <a:pPr/>
              <a:t>9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814984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8052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717589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37663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4474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05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201653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80319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92867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17100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22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8129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390DD86-35AB-4B2E-A9B7-37996636515B}" type="datetimeFigureOut">
              <a:rPr lang="es-MX" smtClean="0"/>
              <a:pPr/>
              <a:t>31/05/2018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C285ADE5-FA43-4141-B164-67FD8A73F980}" type="slidenum">
              <a:rPr lang="es-MX" smtClean="0"/>
              <a:pPr/>
              <a:t>‹Nº›</a:t>
            </a:fld>
            <a:endParaRPr lang="es-MX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1740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.png"/><Relationship Id="rId7" Type="http://schemas.openxmlformats.org/officeDocument/2006/relationships/hyperlink" Target="mailto:ccanet@atmosfera.unam.mx" TargetMode="Externa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9.jpe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png"/><Relationship Id="rId4" Type="http://schemas.openxmlformats.org/officeDocument/2006/relationships/image" Target="../media/image4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jpeg"/><Relationship Id="rId4" Type="http://schemas.openxmlformats.org/officeDocument/2006/relationships/image" Target="../media/image5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.mx/url?sa=i&amp;rct=j&amp;q=&amp;esrc=s&amp;source=images&amp;cd=&amp;cad=rja&amp;uact=8&amp;ved=0ahUKEwj7wNqZyfrWAhVEwWMKHSdqCsUQjRwIBw&amp;url=http://www.freepik.com/free-photos-vectors/facebook&amp;psig=AOvVaw12SDt5DxdCXjK020wj-EbD&amp;ust=1508429813117263" TargetMode="External"/><Relationship Id="rId3" Type="http://schemas.openxmlformats.org/officeDocument/2006/relationships/image" Target="../media/image38.png"/><Relationship Id="rId7" Type="http://schemas.openxmlformats.org/officeDocument/2006/relationships/image" Target="../media/image5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jpg"/><Relationship Id="rId5" Type="http://schemas.openxmlformats.org/officeDocument/2006/relationships/image" Target="../media/image55.jpeg"/><Relationship Id="rId4" Type="http://schemas.openxmlformats.org/officeDocument/2006/relationships/image" Target="../media/image54.jpeg"/><Relationship Id="rId9" Type="http://schemas.openxmlformats.org/officeDocument/2006/relationships/image" Target="../media/image58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6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google.com.mx/url?sa=i&amp;rct=j&amp;q=&amp;esrc=s&amp;source=images&amp;cd=&amp;cad=rja&amp;uact=8&amp;ved=0ahUKEwi3iOiny_rWAhUE3WMKHZEsAqoQjRwIBw&amp;url=https://en.wikipedia.org/wiki/Global_Geoparks_Network&amp;psig=AOvVaw1iroeGbMKg_ZA8MfPIhJSP&amp;ust=1508430408840872" TargetMode="External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11" Type="http://schemas.openxmlformats.org/officeDocument/2006/relationships/image" Target="../media/image19.jpg"/><Relationship Id="rId5" Type="http://schemas.openxmlformats.org/officeDocument/2006/relationships/image" Target="../media/image13.jpg"/><Relationship Id="rId10" Type="http://schemas.openxmlformats.org/officeDocument/2006/relationships/image" Target="../media/image18.png"/><Relationship Id="rId4" Type="http://schemas.openxmlformats.org/officeDocument/2006/relationships/image" Target="../media/image12.jpeg"/><Relationship Id="rId9" Type="http://schemas.openxmlformats.org/officeDocument/2006/relationships/image" Target="../media/image1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g"/><Relationship Id="rId4" Type="http://schemas.openxmlformats.org/officeDocument/2006/relationships/image" Target="../media/image2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hyperlink" Target="https://www.google.com.mx/url?sa=i&amp;rct=j&amp;q=&amp;esrc=s&amp;source=images&amp;cd=&amp;cad=rja&amp;uact=8&amp;ved=0ahUKEwiQ4YnxvfrWAhUpwlQKHXz0CfUQjRwIBw&amp;url=https://es.wikipedia.org/wiki/An%C3%A1lisis_DAFO&amp;psig=AOvVaw1yfNk__QQKXTg8gLsgkayb&amp;ust=1508426799563000" TargetMode="External"/><Relationship Id="rId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38088" y="554452"/>
            <a:ext cx="10131425" cy="929409"/>
          </a:xfrm>
        </p:spPr>
        <p:txBody>
          <a:bodyPr>
            <a:normAutofit fontScale="90000"/>
          </a:bodyPr>
          <a:lstStyle/>
          <a:p>
            <a:pPr algn="ctr"/>
            <a:r>
              <a:rPr lang="es-MX" sz="4000" b="1" dirty="0">
                <a:solidFill>
                  <a:schemeClr val="accent2">
                    <a:lumMod val="75000"/>
                  </a:schemeClr>
                </a:solidFill>
              </a:rPr>
              <a:t>Los geoparques en América Latina:</a:t>
            </a:r>
            <a:br>
              <a:rPr lang="es-MX" sz="40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es-MX" sz="4000" b="1" dirty="0">
                <a:solidFill>
                  <a:schemeClr val="accent2">
                    <a:lumMod val="75000"/>
                  </a:schemeClr>
                </a:solidFill>
              </a:rPr>
              <a:t>una disertación desde la experiencia mexicana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 cstate="print"/>
          <a:srcRect l="2888" t="12708" r="3357" b="17466"/>
          <a:stretch/>
        </p:blipFill>
        <p:spPr>
          <a:xfrm>
            <a:off x="110173" y="3215814"/>
            <a:ext cx="2797452" cy="1171252"/>
          </a:xfrm>
          <a:prstGeom prst="rect">
            <a:avLst/>
          </a:prstGeom>
        </p:spPr>
      </p:pic>
      <p:grpSp>
        <p:nvGrpSpPr>
          <p:cNvPr id="14" name="13 Grupo"/>
          <p:cNvGrpSpPr/>
          <p:nvPr/>
        </p:nvGrpSpPr>
        <p:grpSpPr>
          <a:xfrm>
            <a:off x="295778" y="1987814"/>
            <a:ext cx="3043711" cy="1097628"/>
            <a:chOff x="6388192" y="3953953"/>
            <a:chExt cx="5031416" cy="1755648"/>
          </a:xfrm>
        </p:grpSpPr>
        <p:grpSp>
          <p:nvGrpSpPr>
            <p:cNvPr id="7" name="Grupo 159"/>
            <p:cNvGrpSpPr/>
            <p:nvPr/>
          </p:nvGrpSpPr>
          <p:grpSpPr>
            <a:xfrm>
              <a:off x="9291809" y="4049767"/>
              <a:ext cx="2127799" cy="1530155"/>
              <a:chOff x="8075164" y="72964"/>
              <a:chExt cx="2504249" cy="1849220"/>
            </a:xfrm>
          </p:grpSpPr>
          <p:pic>
            <p:nvPicPr>
              <p:cNvPr id="8" name="Picture 2" descr="C:\Users\Miguel\Documents\PGCM\Gráficos\LOGOS\Logo Proyecto Geoparque Comarca Minera-02(1).fw.png"/>
              <p:cNvPicPr>
                <a:picLocks noChangeAspect="1" noChangeArrowheads="1"/>
              </p:cNvPicPr>
              <p:nvPr/>
            </p:nvPicPr>
            <p:blipFill rotWithShape="1">
              <a:blip r:embed="rId4" cstate="screen">
                <a:clrChange>
                  <a:clrFrom>
                    <a:srgbClr val="D32D0E"/>
                  </a:clrFrom>
                  <a:clrTo>
                    <a:srgbClr val="D32D0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8075165" y="1374042"/>
                <a:ext cx="2504248" cy="54814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2" descr="C:\Users\Miguel\Documents\PGCM\Gráficos\LOGOS\Logo Proyecto Geoparque Comarca Minera-02(1).fw.png"/>
              <p:cNvPicPr>
                <a:picLocks noChangeAspect="1" noChangeArrowheads="1"/>
              </p:cNvPicPr>
              <p:nvPr/>
            </p:nvPicPr>
            <p:blipFill rotWithShape="1">
              <a:blip r:embed="rId5" cstate="screen">
                <a:clrChange>
                  <a:clrFrom>
                    <a:srgbClr val="D32D0E"/>
                  </a:clrFrom>
                  <a:clrTo>
                    <a:srgbClr val="D32D0E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 bwMode="auto">
              <a:xfrm>
                <a:off x="8075164" y="72964"/>
                <a:ext cx="2504248" cy="128658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3" name="12 Imagen" descr="GCMH-oficial.jp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388192" y="3953953"/>
              <a:ext cx="2761488" cy="1755648"/>
            </a:xfrm>
            <a:prstGeom prst="rect">
              <a:avLst/>
            </a:prstGeom>
          </p:spPr>
        </p:pic>
      </p:grpSp>
      <p:sp>
        <p:nvSpPr>
          <p:cNvPr id="3" name="CuadroTexto 2"/>
          <p:cNvSpPr txBox="1"/>
          <p:nvPr/>
        </p:nvSpPr>
        <p:spPr>
          <a:xfrm>
            <a:off x="8299447" y="4262149"/>
            <a:ext cx="3755391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solidFill>
                  <a:srgbClr val="0070C0"/>
                </a:solidFill>
              </a:rPr>
              <a:t>Carles </a:t>
            </a:r>
            <a:r>
              <a:rPr lang="es-MX" b="1" dirty="0" err="1" smtClean="0">
                <a:solidFill>
                  <a:srgbClr val="0070C0"/>
                </a:solidFill>
              </a:rPr>
              <a:t>Canet</a:t>
            </a:r>
            <a:r>
              <a:rPr lang="es-MX" b="1" dirty="0" smtClean="0">
                <a:solidFill>
                  <a:srgbClr val="0070C0"/>
                </a:solidFill>
              </a:rPr>
              <a:t> Miquel</a:t>
            </a:r>
            <a:endParaRPr lang="es-MX" sz="800" b="1" dirty="0" smtClean="0">
              <a:solidFill>
                <a:srgbClr val="0070C0"/>
              </a:solidFill>
            </a:endParaRPr>
          </a:p>
          <a:p>
            <a:pPr algn="ctr"/>
            <a:endParaRPr lang="es-MX" sz="800" b="1" dirty="0" smtClean="0">
              <a:solidFill>
                <a:srgbClr val="0070C0"/>
              </a:solidFill>
            </a:endParaRPr>
          </a:p>
          <a:p>
            <a:pPr algn="ctr">
              <a:lnSpc>
                <a:spcPts val="1500"/>
              </a:lnSpc>
            </a:pPr>
            <a:r>
              <a:rPr lang="es-MX" i="1" dirty="0" smtClean="0">
                <a:solidFill>
                  <a:srgbClr val="0070C0"/>
                </a:solidFill>
              </a:rPr>
              <a:t>Centro </a:t>
            </a:r>
            <a:r>
              <a:rPr lang="es-MX" i="1" dirty="0" smtClean="0">
                <a:solidFill>
                  <a:srgbClr val="0070C0"/>
                </a:solidFill>
              </a:rPr>
              <a:t>de Ciencias de la Atmósfera</a:t>
            </a:r>
          </a:p>
          <a:p>
            <a:pPr algn="r">
              <a:lnSpc>
                <a:spcPts val="1500"/>
              </a:lnSpc>
            </a:pPr>
            <a:r>
              <a:rPr lang="es-MX" sz="1400" dirty="0" smtClean="0">
                <a:latin typeface="+mj-lt"/>
                <a:hlinkClick r:id="rId7"/>
              </a:rPr>
              <a:t>ccanet@atmosfera.unam.mx</a:t>
            </a:r>
            <a:endParaRPr lang="es-MX" sz="1400" dirty="0" smtClean="0">
              <a:latin typeface="+mj-lt"/>
            </a:endParaRPr>
          </a:p>
          <a:p>
            <a:pPr algn="ctr"/>
            <a:endParaRPr lang="es-MX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9" t="11257" r="9845" b="7702"/>
          <a:stretch/>
        </p:blipFill>
        <p:spPr>
          <a:xfrm>
            <a:off x="3298393" y="1906545"/>
            <a:ext cx="4901176" cy="425463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9902" y="5217334"/>
            <a:ext cx="1074936" cy="515646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17"/>
          <a:stretch/>
        </p:blipFill>
        <p:spPr>
          <a:xfrm>
            <a:off x="9726962" y="5217334"/>
            <a:ext cx="929814" cy="943849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0" t="12419" r="12626" b="2080"/>
          <a:stretch/>
        </p:blipFill>
        <p:spPr>
          <a:xfrm>
            <a:off x="8241056" y="1906545"/>
            <a:ext cx="3872175" cy="24077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99447" y="5213888"/>
            <a:ext cx="947295" cy="947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9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6393" y="79633"/>
            <a:ext cx="6091238" cy="814220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Contexto regional  ̶̶</a:t>
            </a:r>
            <a:r>
              <a:rPr lang="es-MX" sz="4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 L.A.</a:t>
            </a:r>
            <a:endParaRPr lang="es-MX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34045" t="16030" r="24916" b="6030"/>
          <a:stretch/>
        </p:blipFill>
        <p:spPr>
          <a:xfrm>
            <a:off x="6339155" y="89881"/>
            <a:ext cx="5750104" cy="6142715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8029707" y="6363038"/>
            <a:ext cx="41622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>
                <a:solidFill>
                  <a:schemeClr val="bg1"/>
                </a:solidFill>
                <a:latin typeface="+mj-lt"/>
              </a:rPr>
              <a:t>http://nmnh-arcgis02.si.edu/thisdynamicplanet/</a:t>
            </a:r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601"/>
          <a:stretch/>
        </p:blipFill>
        <p:spPr>
          <a:xfrm>
            <a:off x="126393" y="2155276"/>
            <a:ext cx="6140160" cy="4070863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5"/>
          <a:srcRect l="41322" t="36713" r="13939" b="50574"/>
          <a:stretch/>
        </p:blipFill>
        <p:spPr>
          <a:xfrm>
            <a:off x="126393" y="1226031"/>
            <a:ext cx="5454502" cy="87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14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756935" cy="634258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41"/>
          <a:stretch/>
        </p:blipFill>
        <p:spPr>
          <a:xfrm>
            <a:off x="4756936" y="0"/>
            <a:ext cx="7438490" cy="634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49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226085"/>
            <a:ext cx="12193053" cy="3119153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335"/>
          <a:stretch/>
        </p:blipFill>
        <p:spPr>
          <a:xfrm>
            <a:off x="7171784" y="0"/>
            <a:ext cx="5021268" cy="322608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9" b="25301"/>
          <a:stretch/>
        </p:blipFill>
        <p:spPr>
          <a:xfrm>
            <a:off x="-1" y="-10274"/>
            <a:ext cx="7171784" cy="3246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848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6393" y="79633"/>
            <a:ext cx="6091238" cy="814220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Contexto regional  ̶̶</a:t>
            </a:r>
            <a:r>
              <a:rPr lang="es-MX" sz="4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 L.A.</a:t>
            </a:r>
            <a:endParaRPr lang="es-MX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3"/>
          <a:srcRect l="42543" t="46171" r="13067" b="41426"/>
          <a:stretch/>
        </p:blipFill>
        <p:spPr>
          <a:xfrm>
            <a:off x="116119" y="1217043"/>
            <a:ext cx="5411972" cy="85060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6393" y="2171418"/>
            <a:ext cx="7538128" cy="4034173"/>
          </a:xfrm>
          <a:prstGeom prst="rect">
            <a:avLst/>
          </a:prstGeom>
        </p:spPr>
      </p:pic>
      <p:pic>
        <p:nvPicPr>
          <p:cNvPr id="10" name="Picture 4" descr="https://scontent-yyz1-1.xx.fbcdn.net/v/t1.0-9/14925543_1125942604169281_5069603815108656197_n.jpg?oh=481e395b28c01f08f71b12bba8ba9420&amp;oe=589304F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8" b="16543"/>
          <a:stretch/>
        </p:blipFill>
        <p:spPr bwMode="auto">
          <a:xfrm>
            <a:off x="7804053" y="1434387"/>
            <a:ext cx="4257808" cy="477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9225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4" t="2765" r="3084" b="2858"/>
          <a:stretch/>
        </p:blipFill>
        <p:spPr bwMode="auto">
          <a:xfrm>
            <a:off x="2976234" y="133563"/>
            <a:ext cx="6239531" cy="607202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45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6393" y="79633"/>
            <a:ext cx="6091238" cy="814220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Contexto regional  ̶̶</a:t>
            </a:r>
            <a:r>
              <a:rPr lang="es-MX" sz="4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 L.A.</a:t>
            </a:r>
            <a:endParaRPr lang="es-MX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3"/>
          <a:srcRect l="41978" t="56019" r="13284" b="31733"/>
          <a:stretch/>
        </p:blipFill>
        <p:spPr>
          <a:xfrm>
            <a:off x="75023" y="1237591"/>
            <a:ext cx="5454503" cy="839972"/>
          </a:xfrm>
          <a:prstGeom prst="rect">
            <a:avLst/>
          </a:prstGeom>
        </p:spPr>
      </p:pic>
      <p:pic>
        <p:nvPicPr>
          <p:cNvPr id="8" name="22 Imagen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0" t="-713" r="32650" b="713"/>
          <a:stretch/>
        </p:blipFill>
        <p:spPr bwMode="auto">
          <a:xfrm>
            <a:off x="6390527" y="79632"/>
            <a:ext cx="2743200" cy="2879962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1" name="24 Imagen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4" r="53926" b="7355"/>
          <a:stretch/>
        </p:blipFill>
        <p:spPr bwMode="auto">
          <a:xfrm>
            <a:off x="9256838" y="97588"/>
            <a:ext cx="2768585" cy="2858263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93" y="2148589"/>
            <a:ext cx="6091238" cy="4060825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 rotWithShape="1">
          <a:blip r:embed="rId7"/>
          <a:srcRect l="12894" t="12434" r="39494" b="40414"/>
          <a:stretch/>
        </p:blipFill>
        <p:spPr>
          <a:xfrm>
            <a:off x="6390527" y="3070452"/>
            <a:ext cx="5634896" cy="3138962"/>
          </a:xfrm>
          <a:prstGeom prst="rect">
            <a:avLst/>
          </a:prstGeom>
        </p:spPr>
      </p:pic>
      <p:pic>
        <p:nvPicPr>
          <p:cNvPr id="15" name="Picture 6" descr="Resultado de imagen para facebook icon vector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39730" y="79632"/>
            <a:ext cx="1089241" cy="10892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7712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Agrupar 27"/>
          <p:cNvGrpSpPr/>
          <p:nvPr/>
        </p:nvGrpSpPr>
        <p:grpSpPr>
          <a:xfrm>
            <a:off x="327061" y="76482"/>
            <a:ext cx="11537878" cy="6118834"/>
            <a:chOff x="122407" y="483679"/>
            <a:chExt cx="8816601" cy="4013124"/>
          </a:xfrm>
        </p:grpSpPr>
        <p:grpSp>
          <p:nvGrpSpPr>
            <p:cNvPr id="15" name="Agrupar 14"/>
            <p:cNvGrpSpPr/>
            <p:nvPr/>
          </p:nvGrpSpPr>
          <p:grpSpPr>
            <a:xfrm>
              <a:off x="122408" y="1021356"/>
              <a:ext cx="3033539" cy="2462757"/>
              <a:chOff x="3975731" y="325467"/>
              <a:chExt cx="5168269" cy="4195822"/>
            </a:xfr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grpSpPr>
          <p:pic>
            <p:nvPicPr>
              <p:cNvPr id="31" name="Imagen 30"/>
              <p:cNvPicPr>
                <a:picLocks noChangeAspect="1"/>
              </p:cNvPicPr>
              <p:nvPr/>
            </p:nvPicPr>
            <p:blipFill rotWithShape="1">
              <a:blip r:embed="rId3"/>
              <a:srcRect t="25150"/>
              <a:stretch/>
            </p:blipFill>
            <p:spPr>
              <a:xfrm>
                <a:off x="3975731" y="823137"/>
                <a:ext cx="5168269" cy="3698152"/>
              </a:xfrm>
              <a:prstGeom prst="rect">
                <a:avLst/>
              </a:prstGeom>
            </p:spPr>
          </p:pic>
          <p:pic>
            <p:nvPicPr>
              <p:cNvPr id="32" name="Imagen 31"/>
              <p:cNvPicPr>
                <a:picLocks noChangeAspect="1"/>
              </p:cNvPicPr>
              <p:nvPr/>
            </p:nvPicPr>
            <p:blipFill rotWithShape="1">
              <a:blip r:embed="rId3"/>
              <a:srcRect t="778" b="84828"/>
              <a:stretch/>
            </p:blipFill>
            <p:spPr>
              <a:xfrm>
                <a:off x="3975731" y="325467"/>
                <a:ext cx="5168269" cy="711191"/>
              </a:xfrm>
              <a:prstGeom prst="rect">
                <a:avLst/>
              </a:prstGeom>
            </p:spPr>
          </p:pic>
        </p:grpSp>
        <p:sp>
          <p:nvSpPr>
            <p:cNvPr id="16" name="Rectángulo 15"/>
            <p:cNvSpPr/>
            <p:nvPr/>
          </p:nvSpPr>
          <p:spPr>
            <a:xfrm>
              <a:off x="134034" y="1021356"/>
              <a:ext cx="3053612" cy="2158974"/>
            </a:xfrm>
            <a:prstGeom prst="rect">
              <a:avLst/>
            </a:prstGeom>
            <a:noFill/>
            <a:ln w="19050" cmpd="sng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7" name="Imagen 16"/>
            <p:cNvPicPr>
              <a:picLocks noChangeAspect="1"/>
            </p:cNvPicPr>
            <p:nvPr/>
          </p:nvPicPr>
          <p:blipFill rotWithShape="1">
            <a:blip r:embed="rId4"/>
            <a:srcRect b="15673"/>
            <a:stretch/>
          </p:blipFill>
          <p:spPr>
            <a:xfrm>
              <a:off x="122408" y="2220036"/>
              <a:ext cx="3975503" cy="2067002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" name="Rectángulo 17"/>
            <p:cNvSpPr/>
            <p:nvPr/>
          </p:nvSpPr>
          <p:spPr>
            <a:xfrm>
              <a:off x="122407" y="2220036"/>
              <a:ext cx="3645259" cy="2067002"/>
            </a:xfrm>
            <a:prstGeom prst="rect">
              <a:avLst/>
            </a:prstGeom>
            <a:noFill/>
            <a:ln w="19050" cmpd="sng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grpSp>
          <p:nvGrpSpPr>
            <p:cNvPr id="19" name="Agrupar 2"/>
            <p:cNvGrpSpPr/>
            <p:nvPr/>
          </p:nvGrpSpPr>
          <p:grpSpPr>
            <a:xfrm>
              <a:off x="2706954" y="972913"/>
              <a:ext cx="4177222" cy="1851719"/>
              <a:chOff x="4558319" y="325467"/>
              <a:chExt cx="4177222" cy="1851719"/>
            </a:xfr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9" name="Imagen 28"/>
              <p:cNvPicPr>
                <a:picLocks noChangeAspect="1"/>
              </p:cNvPicPr>
              <p:nvPr/>
            </p:nvPicPr>
            <p:blipFill rotWithShape="1">
              <a:blip r:embed="rId5"/>
              <a:srcRect b="30913"/>
              <a:stretch/>
            </p:blipFill>
            <p:spPr>
              <a:xfrm>
                <a:off x="4558319" y="325467"/>
                <a:ext cx="4177222" cy="1851719"/>
              </a:xfrm>
              <a:prstGeom prst="rect">
                <a:avLst/>
              </a:prstGeom>
            </p:spPr>
          </p:pic>
          <p:pic>
            <p:nvPicPr>
              <p:cNvPr id="30" name="Imagen 29"/>
              <p:cNvPicPr>
                <a:picLocks noChangeAspect="1"/>
              </p:cNvPicPr>
              <p:nvPr/>
            </p:nvPicPr>
            <p:blipFill rotWithShape="1">
              <a:blip r:embed="rId5"/>
              <a:srcRect t="52935"/>
              <a:stretch/>
            </p:blipFill>
            <p:spPr>
              <a:xfrm>
                <a:off x="4558319" y="915720"/>
                <a:ext cx="4177222" cy="1261466"/>
              </a:xfrm>
              <a:prstGeom prst="rect">
                <a:avLst/>
              </a:prstGeom>
            </p:spPr>
          </p:pic>
        </p:grpSp>
        <p:sp>
          <p:nvSpPr>
            <p:cNvPr id="20" name="Rectángulo 19"/>
            <p:cNvSpPr/>
            <p:nvPr/>
          </p:nvSpPr>
          <p:spPr>
            <a:xfrm>
              <a:off x="2706953" y="899647"/>
              <a:ext cx="3882935" cy="1924985"/>
            </a:xfrm>
            <a:prstGeom prst="rect">
              <a:avLst/>
            </a:prstGeom>
            <a:noFill/>
            <a:ln w="19050" cmpd="sng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21" name="Imagen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547091" y="2824633"/>
              <a:ext cx="2827391" cy="167217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22" name="Agrupar 17"/>
            <p:cNvGrpSpPr/>
            <p:nvPr/>
          </p:nvGrpSpPr>
          <p:grpSpPr>
            <a:xfrm>
              <a:off x="5510725" y="483679"/>
              <a:ext cx="3046937" cy="2158974"/>
              <a:chOff x="5388317" y="300262"/>
              <a:chExt cx="3046937" cy="2158974"/>
            </a:xfr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grpSpPr>
          <p:pic>
            <p:nvPicPr>
              <p:cNvPr id="27" name="Imagen 26"/>
              <p:cNvPicPr>
                <a:picLocks noChangeAspect="1"/>
              </p:cNvPicPr>
              <p:nvPr/>
            </p:nvPicPr>
            <p:blipFill rotWithShape="1">
              <a:blip r:embed="rId7"/>
              <a:srcRect b="68436"/>
              <a:stretch/>
            </p:blipFill>
            <p:spPr>
              <a:xfrm>
                <a:off x="5388317" y="300262"/>
                <a:ext cx="3046937" cy="1278206"/>
              </a:xfrm>
              <a:prstGeom prst="rect">
                <a:avLst/>
              </a:prstGeom>
            </p:spPr>
          </p:pic>
          <p:pic>
            <p:nvPicPr>
              <p:cNvPr id="28" name="Imagen 27"/>
              <p:cNvPicPr>
                <a:picLocks noChangeAspect="1"/>
              </p:cNvPicPr>
              <p:nvPr/>
            </p:nvPicPr>
            <p:blipFill rotWithShape="1">
              <a:blip r:embed="rId7"/>
              <a:srcRect t="39185" b="22285"/>
              <a:stretch/>
            </p:blipFill>
            <p:spPr>
              <a:xfrm>
                <a:off x="5388317" y="898937"/>
                <a:ext cx="3046937" cy="1560299"/>
              </a:xfrm>
              <a:prstGeom prst="rect">
                <a:avLst/>
              </a:prstGeom>
            </p:spPr>
          </p:pic>
        </p:grpSp>
        <p:pic>
          <p:nvPicPr>
            <p:cNvPr id="23" name="Imagen 2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407219" y="2733001"/>
              <a:ext cx="2531789" cy="1352725"/>
            </a:xfrm>
            <a:prstGeom prst="rect">
              <a:avLst/>
            </a:prstGeom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24" name="Rectángulo 23"/>
            <p:cNvSpPr/>
            <p:nvPr/>
          </p:nvSpPr>
          <p:spPr>
            <a:xfrm>
              <a:off x="5510726" y="483679"/>
              <a:ext cx="3053612" cy="2158974"/>
            </a:xfrm>
            <a:prstGeom prst="rect">
              <a:avLst/>
            </a:prstGeom>
            <a:noFill/>
            <a:ln w="19050" cmpd="sng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Rectángulo 24"/>
            <p:cNvSpPr/>
            <p:nvPr/>
          </p:nvSpPr>
          <p:spPr>
            <a:xfrm>
              <a:off x="6407218" y="2733001"/>
              <a:ext cx="2531789" cy="1352725"/>
            </a:xfrm>
            <a:prstGeom prst="rect">
              <a:avLst/>
            </a:prstGeom>
            <a:noFill/>
            <a:ln w="19050" cmpd="sng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6" name="Rectángulo 25"/>
            <p:cNvSpPr/>
            <p:nvPr/>
          </p:nvSpPr>
          <p:spPr>
            <a:xfrm>
              <a:off x="3547091" y="2824632"/>
              <a:ext cx="2827392" cy="1672170"/>
            </a:xfrm>
            <a:prstGeom prst="rect">
              <a:avLst/>
            </a:prstGeom>
            <a:noFill/>
            <a:ln w="19050" cmpd="sng">
              <a:solidFill>
                <a:schemeClr val="accent2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1379922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126393" y="79633"/>
            <a:ext cx="6091238" cy="814220"/>
          </a:xfrm>
        </p:spPr>
        <p:txBody>
          <a:bodyPr>
            <a:normAutofit/>
          </a:bodyPr>
          <a:lstStyle/>
          <a:p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Contexto regional  ̶̶</a:t>
            </a:r>
            <a:r>
              <a:rPr lang="es-MX" sz="40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s-MX" sz="4000" b="1" dirty="0" smtClean="0">
                <a:solidFill>
                  <a:schemeClr val="accent2">
                    <a:lumMod val="75000"/>
                  </a:schemeClr>
                </a:solidFill>
              </a:rPr>
              <a:t> L.A.</a:t>
            </a:r>
            <a:endParaRPr lang="es-MX" sz="4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 rotWithShape="1">
          <a:blip r:embed="rId3"/>
          <a:srcRect l="42549" t="65159" r="13236" b="22128"/>
          <a:stretch/>
        </p:blipFill>
        <p:spPr>
          <a:xfrm>
            <a:off x="126393" y="1268413"/>
            <a:ext cx="5390706" cy="87187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 rotWithShape="1">
          <a:blip r:embed="rId4"/>
          <a:srcRect l="18118" t="21705" r="34852" b="5951"/>
          <a:stretch/>
        </p:blipFill>
        <p:spPr>
          <a:xfrm>
            <a:off x="5517099" y="471770"/>
            <a:ext cx="6674901" cy="577554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/>
          <a:srcRect l="22221" t="17978" r="39157" b="27526"/>
          <a:stretch/>
        </p:blipFill>
        <p:spPr>
          <a:xfrm>
            <a:off x="126393" y="2227283"/>
            <a:ext cx="5031234" cy="3993347"/>
          </a:xfrm>
          <a:prstGeom prst="rect">
            <a:avLst/>
          </a:prstGeom>
        </p:spPr>
      </p:pic>
      <p:pic>
        <p:nvPicPr>
          <p:cNvPr id="22" name="Picture 4" descr="Resultado de imagen para global geoparks network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80263" y="1762219"/>
            <a:ext cx="1336836" cy="93012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20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l="46285" t="24718" r="28117" b="17154"/>
          <a:stretch/>
        </p:blipFill>
        <p:spPr>
          <a:xfrm>
            <a:off x="125918" y="154115"/>
            <a:ext cx="4769820" cy="6092574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774107" y="6427431"/>
            <a:ext cx="5417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>
                <a:solidFill>
                  <a:schemeClr val="bg1"/>
                </a:solidFill>
                <a:latin typeface="+mj-lt"/>
              </a:rPr>
              <a:t>http://unesdoc.unesco.org/images/0024/002436/243650e.pdf</a:t>
            </a:r>
          </a:p>
        </p:txBody>
      </p:sp>
    </p:spTree>
    <p:extLst>
      <p:ext uri="{BB962C8B-B14F-4D97-AF65-F5344CB8AC3E}">
        <p14:creationId xmlns:p14="http://schemas.microsoft.com/office/powerpoint/2010/main" val="1371405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/>
        </p:nvCxnSpPr>
        <p:spPr>
          <a:xfrm>
            <a:off x="3275370" y="1048161"/>
            <a:ext cx="612263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56" y="170337"/>
            <a:ext cx="2761488" cy="1755648"/>
          </a:xfrm>
          <a:prstGeom prst="rect">
            <a:avLst/>
          </a:prstGeom>
        </p:spPr>
      </p:pic>
      <p:grpSp>
        <p:nvGrpSpPr>
          <p:cNvPr id="10" name="Grupo 159"/>
          <p:cNvGrpSpPr/>
          <p:nvPr/>
        </p:nvGrpSpPr>
        <p:grpSpPr>
          <a:xfrm>
            <a:off x="9717826" y="227898"/>
            <a:ext cx="2127799" cy="1530155"/>
            <a:chOff x="8075164" y="72964"/>
            <a:chExt cx="2504249" cy="1849220"/>
          </a:xfrm>
        </p:grpSpPr>
        <p:pic>
          <p:nvPicPr>
            <p:cNvPr id="14" name="Picture 2" descr="C:\Users\Miguel\Documents\PGCM\Gráficos\LOGOS\Logo Proyecto Geoparque Comarca Minera-02(1).fw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D32D0E"/>
                </a:clrFrom>
                <a:clrTo>
                  <a:srgbClr val="D32D0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75165" y="1374042"/>
              <a:ext cx="2504248" cy="548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C:\Users\Miguel\Documents\PGCM\Gráficos\LOGOS\Logo Proyecto Geoparque Comarca Minera-02(1).fw.png"/>
            <p:cNvPicPr>
              <a:picLocks noChangeAspect="1" noChangeArrowheads="1"/>
            </p:cNvPicPr>
            <p:nvPr/>
          </p:nvPicPr>
          <p:blipFill rotWithShape="1">
            <a:blip r:embed="rId5" cstate="screen">
              <a:clrChange>
                <a:clrFrom>
                  <a:srgbClr val="D32D0E"/>
                </a:clrFrom>
                <a:clrTo>
                  <a:srgbClr val="D32D0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75164" y="72964"/>
              <a:ext cx="2504248" cy="1286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CuadroTexto 7"/>
          <p:cNvSpPr txBox="1"/>
          <p:nvPr/>
        </p:nvSpPr>
        <p:spPr>
          <a:xfrm>
            <a:off x="3208866" y="179807"/>
            <a:ext cx="5926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VISIBILIZACIÓN</a:t>
            </a:r>
            <a:endParaRPr lang="es-MX" sz="48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5" name="Rectángulo 24"/>
          <p:cNvSpPr/>
          <p:nvPr/>
        </p:nvSpPr>
        <p:spPr>
          <a:xfrm>
            <a:off x="6096657" y="2091267"/>
            <a:ext cx="4885267" cy="4309533"/>
          </a:xfrm>
          <a:prstGeom prst="rect">
            <a:avLst/>
          </a:prstGeom>
          <a:solidFill>
            <a:srgbClr val="339966">
              <a:alpha val="45000"/>
            </a:srgbClr>
          </a:solidFill>
          <a:ln>
            <a:solidFill>
              <a:schemeClr val="bg1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Rectángulo 25"/>
          <p:cNvSpPr/>
          <p:nvPr/>
        </p:nvSpPr>
        <p:spPr>
          <a:xfrm>
            <a:off x="1210733" y="2091267"/>
            <a:ext cx="4885267" cy="43095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2783632" y="2923203"/>
            <a:ext cx="62635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endParaRPr lang="es-E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1782232" y="2871955"/>
            <a:ext cx="2853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publicaciones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CuadroTexto 28"/>
          <p:cNvSpPr txBox="1"/>
          <p:nvPr/>
        </p:nvSpPr>
        <p:spPr>
          <a:xfrm>
            <a:off x="4675928" y="2235887"/>
            <a:ext cx="2853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redes sociales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4642914" y="3451528"/>
            <a:ext cx="2853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página </a:t>
            </a:r>
            <a:r>
              <a:rPr lang="es-MX" sz="2800" i="1" dirty="0" smtClean="0">
                <a:solidFill>
                  <a:schemeClr val="accent6">
                    <a:lumMod val="50000"/>
                  </a:schemeClr>
                </a:solidFill>
              </a:rPr>
              <a:t>web</a:t>
            </a:r>
            <a:endParaRPr lang="es-MX" sz="2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7241332" y="2846260"/>
            <a:ext cx="3378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centro de visitantes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2434200" y="4214028"/>
            <a:ext cx="7387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representación en organismos internacionales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1755803" y="5024455"/>
            <a:ext cx="34208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800" b="1" dirty="0" smtClean="0">
                <a:solidFill>
                  <a:schemeClr val="bg1"/>
                </a:solidFill>
              </a:rPr>
              <a:t>UNAM</a:t>
            </a:r>
            <a:endParaRPr lang="es-MX" sz="8800" b="1" dirty="0">
              <a:solidFill>
                <a:schemeClr val="bg1"/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6159633" y="5108823"/>
            <a:ext cx="48148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800" b="1" dirty="0" smtClean="0">
                <a:solidFill>
                  <a:schemeClr val="bg1"/>
                </a:solidFill>
              </a:rPr>
              <a:t>HGO</a:t>
            </a:r>
            <a:endParaRPr lang="es-MX" sz="8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83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58" y="3092894"/>
            <a:ext cx="4803042" cy="237295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9" t="11383" r="-779" b="24115"/>
          <a:stretch/>
        </p:blipFill>
        <p:spPr>
          <a:xfrm>
            <a:off x="5337280" y="143113"/>
            <a:ext cx="2849827" cy="326790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41" y="144211"/>
            <a:ext cx="5022923" cy="2825394"/>
          </a:xfrm>
          <a:prstGeom prst="rect">
            <a:avLst/>
          </a:prstGeom>
        </p:spPr>
      </p:pic>
      <p:pic>
        <p:nvPicPr>
          <p:cNvPr id="12" name="Imagen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53"/>
          <a:stretch/>
        </p:blipFill>
        <p:spPr>
          <a:xfrm>
            <a:off x="8864884" y="2780833"/>
            <a:ext cx="3257658" cy="3519472"/>
          </a:xfrm>
          <a:prstGeom prst="rect">
            <a:avLst/>
          </a:prstGeom>
        </p:spPr>
      </p:pic>
      <p:pic>
        <p:nvPicPr>
          <p:cNvPr id="15" name="Imagen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57" y="257305"/>
            <a:ext cx="760288" cy="760288"/>
          </a:xfrm>
          <a:prstGeom prst="rect">
            <a:avLst/>
          </a:prstGeom>
        </p:spPr>
      </p:pic>
      <p:pic>
        <p:nvPicPr>
          <p:cNvPr id="18" name="Imagen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4178" y="4883111"/>
            <a:ext cx="720047" cy="720047"/>
          </a:xfrm>
          <a:prstGeom prst="rect">
            <a:avLst/>
          </a:prstGeom>
        </p:spPr>
      </p:pic>
      <p:pic>
        <p:nvPicPr>
          <p:cNvPr id="17" name="Imagen 1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3395" y="2494620"/>
            <a:ext cx="748424" cy="762726"/>
          </a:xfrm>
          <a:prstGeom prst="rect">
            <a:avLst/>
          </a:prstGeom>
        </p:spPr>
      </p:pic>
      <p:pic>
        <p:nvPicPr>
          <p:cNvPr id="19" name="Imagen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76712" y="2780833"/>
            <a:ext cx="745830" cy="745830"/>
          </a:xfrm>
          <a:prstGeom prst="rect">
            <a:avLst/>
          </a:prstGeom>
        </p:spPr>
      </p:pic>
      <p:pic>
        <p:nvPicPr>
          <p:cNvPr id="22" name="Imagen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967" y="3526661"/>
            <a:ext cx="3789450" cy="2526299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4294" y="3585110"/>
            <a:ext cx="765933" cy="765933"/>
          </a:xfrm>
          <a:prstGeom prst="rect">
            <a:avLst/>
          </a:prstGeom>
        </p:spPr>
      </p:pic>
      <p:pic>
        <p:nvPicPr>
          <p:cNvPr id="27" name="Imagen 2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505" y="147450"/>
            <a:ext cx="3762873" cy="2822155"/>
          </a:xfrm>
          <a:prstGeom prst="rect">
            <a:avLst/>
          </a:prstGeom>
        </p:spPr>
      </p:pic>
      <p:pic>
        <p:nvPicPr>
          <p:cNvPr id="28" name="Imagen 2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723" y="237208"/>
            <a:ext cx="720047" cy="720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171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ángulo 25"/>
          <p:cNvSpPr/>
          <p:nvPr/>
        </p:nvSpPr>
        <p:spPr>
          <a:xfrm>
            <a:off x="6076109" y="2091267"/>
            <a:ext cx="4885267" cy="4309533"/>
          </a:xfrm>
          <a:prstGeom prst="rect">
            <a:avLst/>
          </a:prstGeom>
          <a:solidFill>
            <a:srgbClr val="339966">
              <a:alpha val="45000"/>
            </a:srgbClr>
          </a:solidFill>
          <a:ln>
            <a:solidFill>
              <a:schemeClr val="bg1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Rectángulo 20"/>
          <p:cNvSpPr/>
          <p:nvPr/>
        </p:nvSpPr>
        <p:spPr>
          <a:xfrm>
            <a:off x="1210733" y="2091267"/>
            <a:ext cx="4885267" cy="43095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783632" y="2923203"/>
            <a:ext cx="62635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endParaRPr lang="es-E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3275370" y="1048161"/>
            <a:ext cx="612263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56" y="170337"/>
            <a:ext cx="2761488" cy="1755648"/>
          </a:xfrm>
          <a:prstGeom prst="rect">
            <a:avLst/>
          </a:prstGeom>
        </p:spPr>
      </p:pic>
      <p:grpSp>
        <p:nvGrpSpPr>
          <p:cNvPr id="10" name="Grupo 159"/>
          <p:cNvGrpSpPr/>
          <p:nvPr/>
        </p:nvGrpSpPr>
        <p:grpSpPr>
          <a:xfrm>
            <a:off x="9717826" y="227898"/>
            <a:ext cx="2127799" cy="1530155"/>
            <a:chOff x="8075164" y="72964"/>
            <a:chExt cx="2504249" cy="1849220"/>
          </a:xfrm>
        </p:grpSpPr>
        <p:pic>
          <p:nvPicPr>
            <p:cNvPr id="14" name="Picture 2" descr="C:\Users\Miguel\Documents\PGCM\Gráficos\LOGOS\Logo Proyecto Geoparque Comarca Minera-02(1).fw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clrChange>
                <a:clrFrom>
                  <a:srgbClr val="D32D0E"/>
                </a:clrFrom>
                <a:clrTo>
                  <a:srgbClr val="D32D0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75165" y="1374042"/>
              <a:ext cx="2504248" cy="548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C:\Users\Miguel\Documents\PGCM\Gráficos\LOGOS\Logo Proyecto Geoparque Comarca Minera-02(1).fw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D32D0E"/>
                </a:clrFrom>
                <a:clrTo>
                  <a:srgbClr val="D32D0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75164" y="72964"/>
              <a:ext cx="2504248" cy="1286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CuadroTexto 7"/>
          <p:cNvSpPr txBox="1"/>
          <p:nvPr/>
        </p:nvSpPr>
        <p:spPr>
          <a:xfrm>
            <a:off x="3208866" y="179807"/>
            <a:ext cx="5926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GOBERNANZA</a:t>
            </a:r>
            <a:endParaRPr lang="es-MX" sz="48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288805" y="2681828"/>
            <a:ext cx="2853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asesoría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314450" y="2235887"/>
            <a:ext cx="9563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CONVENIOS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210733" y="3309992"/>
            <a:ext cx="9750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PROYECTOS</a:t>
            </a:r>
            <a:endParaRPr lang="es-MX" sz="2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222188" y="2656382"/>
            <a:ext cx="41253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a</a:t>
            </a:r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sambleas territoriales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210733" y="3875712"/>
            <a:ext cx="9750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e</a:t>
            </a:r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ducación – investigación – sustentabilidad 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755803" y="5024455"/>
            <a:ext cx="34208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800" b="1" dirty="0" smtClean="0">
                <a:solidFill>
                  <a:schemeClr val="bg1"/>
                </a:solidFill>
              </a:rPr>
              <a:t>UNAM</a:t>
            </a:r>
            <a:endParaRPr lang="es-MX" sz="8800" b="1" dirty="0">
              <a:solidFill>
                <a:schemeClr val="bg1"/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6159633" y="5108823"/>
            <a:ext cx="48148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800" b="1" dirty="0" smtClean="0">
                <a:solidFill>
                  <a:schemeClr val="bg1"/>
                </a:solidFill>
              </a:rPr>
              <a:t>HGO</a:t>
            </a:r>
            <a:endParaRPr lang="es-MX" sz="88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210733" y="4536117"/>
            <a:ext cx="96001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2">
                    <a:lumMod val="75000"/>
                  </a:schemeClr>
                </a:solidFill>
              </a:rPr>
              <a:t>PERMANENCIA EN LA RED MUNDIAL DE GEOPARQUES</a:t>
            </a:r>
            <a:endParaRPr lang="es-MX" sz="28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828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ángulo 26"/>
          <p:cNvSpPr/>
          <p:nvPr/>
        </p:nvSpPr>
        <p:spPr>
          <a:xfrm>
            <a:off x="6076109" y="2091267"/>
            <a:ext cx="4885267" cy="4309533"/>
          </a:xfrm>
          <a:prstGeom prst="rect">
            <a:avLst/>
          </a:prstGeom>
          <a:solidFill>
            <a:srgbClr val="339966">
              <a:alpha val="45000"/>
            </a:srgbClr>
          </a:solidFill>
          <a:ln>
            <a:solidFill>
              <a:schemeClr val="bg1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Rectángulo 20"/>
          <p:cNvSpPr/>
          <p:nvPr/>
        </p:nvSpPr>
        <p:spPr>
          <a:xfrm>
            <a:off x="1210733" y="2091267"/>
            <a:ext cx="4885267" cy="430953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bg1"/>
            </a:solidFill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2783632" y="2923203"/>
            <a:ext cx="626355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1" hangingPunct="1">
              <a:defRPr/>
            </a:pPr>
            <a:endParaRPr lang="es-ES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cxnSp>
        <p:nvCxnSpPr>
          <p:cNvPr id="12" name="Conector recto 11"/>
          <p:cNvCxnSpPr/>
          <p:nvPr/>
        </p:nvCxnSpPr>
        <p:spPr>
          <a:xfrm>
            <a:off x="3275370" y="1048161"/>
            <a:ext cx="612263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Imagen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56" y="170337"/>
            <a:ext cx="2761488" cy="1755648"/>
          </a:xfrm>
          <a:prstGeom prst="rect">
            <a:avLst/>
          </a:prstGeom>
        </p:spPr>
      </p:pic>
      <p:grpSp>
        <p:nvGrpSpPr>
          <p:cNvPr id="10" name="Grupo 159"/>
          <p:cNvGrpSpPr/>
          <p:nvPr/>
        </p:nvGrpSpPr>
        <p:grpSpPr>
          <a:xfrm>
            <a:off x="9717826" y="227898"/>
            <a:ext cx="2127799" cy="1530155"/>
            <a:chOff x="8075164" y="72964"/>
            <a:chExt cx="2504249" cy="1849220"/>
          </a:xfrm>
        </p:grpSpPr>
        <p:pic>
          <p:nvPicPr>
            <p:cNvPr id="14" name="Picture 2" descr="C:\Users\Miguel\Documents\PGCM\Gráficos\LOGOS\Logo Proyecto Geoparque Comarca Minera-02(1).fw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clrChange>
                <a:clrFrom>
                  <a:srgbClr val="D32D0E"/>
                </a:clrFrom>
                <a:clrTo>
                  <a:srgbClr val="D32D0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75165" y="1374042"/>
              <a:ext cx="2504248" cy="548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2" descr="C:\Users\Miguel\Documents\PGCM\Gráficos\LOGOS\Logo Proyecto Geoparque Comarca Minera-02(1).fw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D32D0E"/>
                </a:clrFrom>
                <a:clrTo>
                  <a:srgbClr val="D32D0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75164" y="72964"/>
              <a:ext cx="2504248" cy="1286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8" name="CuadroTexto 7"/>
          <p:cNvSpPr txBox="1"/>
          <p:nvPr/>
        </p:nvSpPr>
        <p:spPr>
          <a:xfrm>
            <a:off x="3208866" y="179807"/>
            <a:ext cx="592666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4800" dirty="0" smtClean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REGULACIONES</a:t>
            </a:r>
            <a:endParaRPr lang="es-MX" sz="4800" dirty="0">
              <a:ln w="0"/>
              <a:solidFill>
                <a:srgbClr val="C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3062144" y="2272649"/>
            <a:ext cx="2853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ASESORÍA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381222" y="2272649"/>
            <a:ext cx="28532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ADMINISTRACIÓN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210732" y="3547205"/>
            <a:ext cx="97506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ocios, patrocinadores y voluntariado</a:t>
            </a:r>
            <a:endParaRPr lang="es-MX" sz="28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6062986" y="2845417"/>
            <a:ext cx="35858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«marca Geoparque»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197609" y="3947328"/>
            <a:ext cx="97637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n</a:t>
            </a:r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uevos geositios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1755803" y="5024455"/>
            <a:ext cx="34208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8800" b="1" dirty="0" smtClean="0">
                <a:solidFill>
                  <a:schemeClr val="bg1"/>
                </a:solidFill>
              </a:rPr>
              <a:t>UNAM</a:t>
            </a:r>
            <a:endParaRPr lang="es-MX" sz="8800" b="1" dirty="0">
              <a:solidFill>
                <a:schemeClr val="bg1"/>
              </a:solidFill>
            </a:endParaRPr>
          </a:p>
        </p:txBody>
      </p:sp>
      <p:sp>
        <p:nvSpPr>
          <p:cNvPr id="24" name="CuadroTexto 23"/>
          <p:cNvSpPr txBox="1"/>
          <p:nvPr/>
        </p:nvSpPr>
        <p:spPr>
          <a:xfrm>
            <a:off x="6159633" y="5108823"/>
            <a:ext cx="481486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8800" b="1" dirty="0" smtClean="0">
                <a:solidFill>
                  <a:schemeClr val="bg1"/>
                </a:solidFill>
              </a:rPr>
              <a:t>HGO</a:t>
            </a:r>
            <a:endParaRPr lang="es-MX" sz="8800" b="1" dirty="0">
              <a:solidFill>
                <a:schemeClr val="bg1"/>
              </a:solidFill>
            </a:endParaRPr>
          </a:p>
        </p:txBody>
      </p:sp>
      <p:sp>
        <p:nvSpPr>
          <p:cNvPr id="25" name="CuadroTexto 24"/>
          <p:cNvSpPr txBox="1"/>
          <p:nvPr/>
        </p:nvSpPr>
        <p:spPr>
          <a:xfrm>
            <a:off x="1471082" y="2845417"/>
            <a:ext cx="4738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>
                <a:solidFill>
                  <a:schemeClr val="accent6">
                    <a:lumMod val="50000"/>
                  </a:schemeClr>
                </a:solidFill>
              </a:rPr>
              <a:t>h</a:t>
            </a:r>
            <a:r>
              <a:rPr lang="es-MX" sz="2800" dirty="0" smtClean="0">
                <a:solidFill>
                  <a:schemeClr val="accent6">
                    <a:lumMod val="50000"/>
                  </a:schemeClr>
                </a:solidFill>
              </a:rPr>
              <a:t>omologación internacional</a:t>
            </a:r>
            <a:endParaRPr lang="es-MX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1210734" y="4737248"/>
            <a:ext cx="9763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400" dirty="0">
                <a:solidFill>
                  <a:schemeClr val="accent6">
                    <a:lumMod val="50000"/>
                  </a:schemeClr>
                </a:solidFill>
              </a:rPr>
              <a:t>m</a:t>
            </a:r>
            <a:r>
              <a:rPr lang="es-MX" sz="2400" dirty="0" smtClean="0">
                <a:solidFill>
                  <a:schemeClr val="accent6">
                    <a:lumMod val="50000"/>
                  </a:schemeClr>
                </a:solidFill>
              </a:rPr>
              <a:t>edición del impacto científico     – medición del impacto económico</a:t>
            </a:r>
            <a:endParaRPr lang="es-MX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5486400" y="592182"/>
            <a:ext cx="557991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Geoparque Mundial Comarca Minera, Hidalgo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93949" y="3349552"/>
            <a:ext cx="2974778" cy="1874384"/>
          </a:xfrm>
          <a:prstGeom prst="rect">
            <a:avLst/>
          </a:prstGeom>
        </p:spPr>
      </p:pic>
      <p:grpSp>
        <p:nvGrpSpPr>
          <p:cNvPr id="2" name="Grupo 159"/>
          <p:cNvGrpSpPr/>
          <p:nvPr/>
        </p:nvGrpSpPr>
        <p:grpSpPr>
          <a:xfrm>
            <a:off x="9561974" y="3623736"/>
            <a:ext cx="1566334" cy="1193800"/>
            <a:chOff x="8075164" y="72964"/>
            <a:chExt cx="2504249" cy="1849220"/>
          </a:xfrm>
        </p:grpSpPr>
        <p:pic>
          <p:nvPicPr>
            <p:cNvPr id="7" name="Picture 2" descr="C:\Users\Miguel\Documents\PGCM\Gráficos\LOGOS\Logo Proyecto Geoparque Comarca Minera-02(1).fw.png"/>
            <p:cNvPicPr>
              <a:picLocks noChangeAspect="1" noChangeArrowheads="1"/>
            </p:cNvPicPr>
            <p:nvPr/>
          </p:nvPicPr>
          <p:blipFill rotWithShape="1">
            <a:blip r:embed="rId3" cstate="screen">
              <a:clrChange>
                <a:clrFrom>
                  <a:srgbClr val="D32D0E"/>
                </a:clrFrom>
                <a:clrTo>
                  <a:srgbClr val="D32D0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75165" y="1374042"/>
              <a:ext cx="2504248" cy="5481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 descr="C:\Users\Miguel\Documents\PGCM\Gráficos\LOGOS\Logo Proyecto Geoparque Comarca Minera-02(1).fw.png"/>
            <p:cNvPicPr>
              <a:picLocks noChangeAspect="1" noChangeArrowheads="1"/>
            </p:cNvPicPr>
            <p:nvPr/>
          </p:nvPicPr>
          <p:blipFill rotWithShape="1">
            <a:blip r:embed="rId4" cstate="screen">
              <a:clrChange>
                <a:clrFrom>
                  <a:srgbClr val="D32D0E"/>
                </a:clrFrom>
                <a:clrTo>
                  <a:srgbClr val="D32D0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8075164" y="72964"/>
              <a:ext cx="2504248" cy="12865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9" name="8 Imagen" descr="collage_baja resoluci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485977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571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5253" t="11985" r="14129" b="5618"/>
          <a:stretch/>
        </p:blipFill>
        <p:spPr>
          <a:xfrm>
            <a:off x="871590" y="183"/>
            <a:ext cx="10448819" cy="6857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972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314" y="96843"/>
            <a:ext cx="9195371" cy="608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6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5253" t="11536" r="13539" b="5019"/>
          <a:stretch/>
        </p:blipFill>
        <p:spPr>
          <a:xfrm>
            <a:off x="897276" y="0"/>
            <a:ext cx="10397448" cy="6853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75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2"/>
          <a:srcRect l="15000" t="11835" r="13455" b="4569"/>
          <a:stretch/>
        </p:blipFill>
        <p:spPr>
          <a:xfrm>
            <a:off x="878758" y="0"/>
            <a:ext cx="104344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80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2"/>
          <a:srcRect l="14832" t="11236" r="13539" b="4868"/>
          <a:stretch/>
        </p:blipFill>
        <p:spPr>
          <a:xfrm>
            <a:off x="801384" y="0"/>
            <a:ext cx="10409464" cy="6858000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3" b="8464"/>
          <a:stretch/>
        </p:blipFill>
        <p:spPr>
          <a:xfrm>
            <a:off x="6712450" y="4705177"/>
            <a:ext cx="1732908" cy="21528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367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l="15084" t="11686" r="13707" b="5318"/>
          <a:stretch/>
        </p:blipFill>
        <p:spPr>
          <a:xfrm>
            <a:off x="865846" y="0"/>
            <a:ext cx="1046030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4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14747" t="11386" r="13708" b="5019"/>
          <a:stretch/>
        </p:blipFill>
        <p:spPr>
          <a:xfrm>
            <a:off x="878758" y="0"/>
            <a:ext cx="104344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0709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adroTexto 6"/>
          <p:cNvSpPr txBox="1"/>
          <p:nvPr/>
        </p:nvSpPr>
        <p:spPr>
          <a:xfrm>
            <a:off x="136284" y="177408"/>
            <a:ext cx="229600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6 </a:t>
            </a:r>
            <a:r>
              <a:rPr lang="es-MX" dirty="0" smtClean="0"/>
              <a:t>en </a:t>
            </a:r>
            <a:r>
              <a:rPr lang="es-MX" dirty="0" smtClean="0"/>
              <a:t>América</a:t>
            </a:r>
          </a:p>
          <a:p>
            <a:endParaRPr lang="es-MX" dirty="0" smtClean="0"/>
          </a:p>
          <a:p>
            <a:r>
              <a:rPr lang="es-MX" dirty="0" smtClean="0"/>
              <a:t>4 en América Latina</a:t>
            </a:r>
          </a:p>
          <a:p>
            <a:endParaRPr lang="es-MX" dirty="0" smtClean="0"/>
          </a:p>
          <a:p>
            <a:r>
              <a:rPr lang="es-MX" dirty="0" smtClean="0"/>
              <a:t>2 en </a:t>
            </a:r>
            <a:r>
              <a:rPr lang="es-MX" dirty="0" smtClean="0"/>
              <a:t>México*</a:t>
            </a:r>
            <a:endParaRPr lang="es-MX" dirty="0" smtClean="0"/>
          </a:p>
          <a:p>
            <a:endParaRPr lang="es-MX" dirty="0" smtClean="0"/>
          </a:p>
          <a:p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*ambos </a:t>
            </a:r>
            <a:r>
              <a:rPr lang="es-MX" dirty="0" smtClean="0">
                <a:solidFill>
                  <a:schemeClr val="bg1">
                    <a:lumMod val="50000"/>
                  </a:schemeClr>
                </a:solidFill>
              </a:rPr>
              <a:t>promovidos y asesorados por la UNAM</a:t>
            </a:r>
            <a:endParaRPr lang="es-MX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284" y="2829086"/>
            <a:ext cx="1013449" cy="101344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667" y="3113440"/>
            <a:ext cx="1265291" cy="606959"/>
          </a:xfrm>
          <a:prstGeom prst="rect">
            <a:avLst/>
          </a:prstGeo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7228" y="-1"/>
            <a:ext cx="8994359" cy="632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327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/>
          <a:srcRect l="2612" t="12286" r="1151" b="5767"/>
          <a:stretch/>
        </p:blipFill>
        <p:spPr>
          <a:xfrm>
            <a:off x="0" y="256853"/>
            <a:ext cx="12192000" cy="5839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719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189" y="558133"/>
            <a:ext cx="7351621" cy="5186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72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1346200" y="668867"/>
            <a:ext cx="64072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Redes de Geoparques UNESCO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-1" y="2098675"/>
            <a:ext cx="727363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Red Europea (2000)</a:t>
            </a:r>
          </a:p>
          <a:p>
            <a:endParaRPr lang="es-MX" sz="2400" dirty="0" smtClean="0"/>
          </a:p>
          <a:p>
            <a:r>
              <a:rPr lang="es-MX" sz="2400" dirty="0" smtClean="0"/>
              <a:t>Red Mundial (2004</a:t>
            </a:r>
          </a:p>
          <a:p>
            <a:endParaRPr lang="es-MX" sz="2400" dirty="0" smtClean="0"/>
          </a:p>
          <a:p>
            <a:r>
              <a:rPr lang="es-MX" sz="2400" dirty="0" smtClean="0"/>
              <a:t>Red Asia Pacífico (2007)</a:t>
            </a:r>
          </a:p>
          <a:p>
            <a:endParaRPr lang="es-MX" sz="2400" dirty="0" smtClean="0"/>
          </a:p>
          <a:p>
            <a:endParaRPr lang="es-MX" sz="2400" dirty="0" smtClean="0"/>
          </a:p>
          <a:p>
            <a:r>
              <a:rPr lang="es-MX" sz="24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      RED LATINOAMERICANA Y DEL CARIBE (2017)</a:t>
            </a:r>
            <a:endParaRPr lang="es-MX" sz="2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07118" y="413152"/>
            <a:ext cx="3743053" cy="3434292"/>
          </a:xfrm>
          <a:prstGeom prst="rect">
            <a:avLst/>
          </a:prstGeom>
          <a:ln>
            <a:noFill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89800" y="2883843"/>
            <a:ext cx="4660371" cy="3500366"/>
          </a:xfrm>
          <a:prstGeom prst="rect">
            <a:avLst/>
          </a:prstGeom>
          <a:ln>
            <a:noFill/>
          </a:ln>
        </p:spPr>
      </p:pic>
      <p:pic>
        <p:nvPicPr>
          <p:cNvPr id="8" name="7 Imagen" descr="IMG-20170527-WA0019.jpg"/>
          <p:cNvPicPr>
            <a:picLocks noChangeAspect="1"/>
          </p:cNvPicPr>
          <p:nvPr/>
        </p:nvPicPr>
        <p:blipFill>
          <a:blip r:embed="rId5" cstate="print"/>
          <a:srcRect t="8028" b="12231"/>
          <a:stretch>
            <a:fillRect/>
          </a:stretch>
        </p:blipFill>
        <p:spPr>
          <a:xfrm>
            <a:off x="3122005" y="2098675"/>
            <a:ext cx="3985377" cy="238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437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66" r="22836" b="82846"/>
          <a:stretch>
            <a:fillRect/>
          </a:stretch>
        </p:blipFill>
        <p:spPr bwMode="auto">
          <a:xfrm>
            <a:off x="4684396" y="3074670"/>
            <a:ext cx="5492114" cy="1061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Imagen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7" t="20682" r="84680" b="60712"/>
          <a:stretch>
            <a:fillRect/>
          </a:stretch>
        </p:blipFill>
        <p:spPr bwMode="auto">
          <a:xfrm>
            <a:off x="3859530" y="1482090"/>
            <a:ext cx="802006" cy="7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5" name="Imagen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51" t="21167" r="36440" b="61090"/>
          <a:stretch>
            <a:fillRect/>
          </a:stretch>
        </p:blipFill>
        <p:spPr bwMode="auto">
          <a:xfrm>
            <a:off x="6858001" y="1482090"/>
            <a:ext cx="819150" cy="7639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6" name="Imagen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610" t="20924" r="20927" b="60684"/>
          <a:stretch>
            <a:fillRect/>
          </a:stretch>
        </p:blipFill>
        <p:spPr bwMode="auto">
          <a:xfrm>
            <a:off x="8366761" y="1474470"/>
            <a:ext cx="819150" cy="7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7" name="Imagen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7" t="47057" r="36237" b="35059"/>
          <a:stretch>
            <a:fillRect/>
          </a:stretch>
        </p:blipFill>
        <p:spPr bwMode="auto">
          <a:xfrm>
            <a:off x="3859531" y="4638676"/>
            <a:ext cx="82677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8" name="Imagen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986" t="20541" r="5157" b="60201"/>
          <a:stretch>
            <a:fillRect/>
          </a:stretch>
        </p:blipFill>
        <p:spPr bwMode="auto">
          <a:xfrm>
            <a:off x="9873616" y="1482090"/>
            <a:ext cx="817244" cy="771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Imagen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229" t="47015" r="5309" b="35890"/>
          <a:stretch>
            <a:fillRect/>
          </a:stretch>
        </p:blipFill>
        <p:spPr bwMode="auto">
          <a:xfrm>
            <a:off x="5339716" y="4619626"/>
            <a:ext cx="828674" cy="746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Imagen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12" t="47665" r="20702" b="34158"/>
          <a:stretch>
            <a:fillRect/>
          </a:stretch>
        </p:blipFill>
        <p:spPr bwMode="auto">
          <a:xfrm>
            <a:off x="6858000" y="4623436"/>
            <a:ext cx="828676" cy="752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1" name="Imagen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993" t="73357" r="20889" b="8035"/>
          <a:stretch>
            <a:fillRect/>
          </a:stretch>
        </p:blipFill>
        <p:spPr bwMode="auto">
          <a:xfrm>
            <a:off x="8340090" y="4629150"/>
            <a:ext cx="817246" cy="7372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Imagen 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22" t="6128" r="7796" b="6705"/>
          <a:stretch>
            <a:fillRect/>
          </a:stretch>
        </p:blipFill>
        <p:spPr bwMode="auto">
          <a:xfrm>
            <a:off x="5351146" y="1476376"/>
            <a:ext cx="817244" cy="7715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uadroTexto 16"/>
          <p:cNvSpPr txBox="1"/>
          <p:nvPr/>
        </p:nvSpPr>
        <p:spPr>
          <a:xfrm>
            <a:off x="735874" y="348079"/>
            <a:ext cx="10865031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 defTabSz="822960">
              <a:defRPr/>
            </a:pPr>
            <a:r>
              <a:rPr lang="es-MX" b="1" dirty="0" smtClean="0">
                <a:latin typeface="Calibri" panose="020F0502020204030204"/>
              </a:rPr>
              <a:t>GEOPARQUES EN MÉXICO FOMENTAN EDUCACIÓN, CAPACITACIÓN E INVESTIGACIÓN PARA LOGRAR LOS OBJETIVOS DESARROLLO SOSTENIBLE</a:t>
            </a:r>
            <a:endParaRPr lang="es-MX" b="1" dirty="0">
              <a:latin typeface="Calibri" panose="020F0502020204030204"/>
            </a:endParaRPr>
          </a:p>
        </p:txBody>
      </p:sp>
      <p:sp>
        <p:nvSpPr>
          <p:cNvPr id="30735" name="CuadroTexto 2"/>
          <p:cNvSpPr txBox="1">
            <a:spLocks noChangeArrowheads="1"/>
          </p:cNvSpPr>
          <p:nvPr/>
        </p:nvSpPr>
        <p:spPr bwMode="auto">
          <a:xfrm>
            <a:off x="898207" y="994410"/>
            <a:ext cx="2600326" cy="5004447"/>
          </a:xfrm>
          <a:prstGeom prst="rect">
            <a:avLst/>
          </a:prstGeom>
          <a:solidFill>
            <a:srgbClr val="FFFFFF">
              <a:alpha val="59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ahoma" panose="020B060403050404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s-MX" altLang="es-MX" sz="1680" dirty="0">
                <a:solidFill>
                  <a:srgbClr val="7030A0"/>
                </a:solidFill>
              </a:rPr>
              <a:t>1.- Fin de la pobreza;</a:t>
            </a:r>
          </a:p>
          <a:p>
            <a:endParaRPr lang="es-MX" altLang="es-MX" sz="1680" dirty="0">
              <a:solidFill>
                <a:srgbClr val="7030A0"/>
              </a:solidFill>
            </a:endParaRPr>
          </a:p>
          <a:p>
            <a:r>
              <a:rPr lang="es-MX" altLang="es-MX" sz="1680" dirty="0">
                <a:solidFill>
                  <a:srgbClr val="7030A0"/>
                </a:solidFill>
              </a:rPr>
              <a:t>3.- Salud y bienestar;</a:t>
            </a:r>
          </a:p>
          <a:p>
            <a:endParaRPr lang="es-MX" altLang="es-MX" sz="1680" dirty="0">
              <a:solidFill>
                <a:srgbClr val="7030A0"/>
              </a:solidFill>
            </a:endParaRPr>
          </a:p>
          <a:p>
            <a:r>
              <a:rPr lang="es-MX" altLang="es-MX" sz="1680" dirty="0">
                <a:solidFill>
                  <a:srgbClr val="7030A0"/>
                </a:solidFill>
              </a:rPr>
              <a:t>4.- Educación de calidad;</a:t>
            </a:r>
          </a:p>
          <a:p>
            <a:endParaRPr lang="es-MX" altLang="es-MX" sz="1680" dirty="0">
              <a:solidFill>
                <a:srgbClr val="7030A0"/>
              </a:solidFill>
            </a:endParaRPr>
          </a:p>
          <a:p>
            <a:r>
              <a:rPr lang="es-MX" altLang="es-MX" sz="1680" dirty="0">
                <a:solidFill>
                  <a:srgbClr val="7030A0"/>
                </a:solidFill>
              </a:rPr>
              <a:t>5.- Igualdad de género;</a:t>
            </a:r>
          </a:p>
          <a:p>
            <a:endParaRPr lang="es-MX" altLang="es-MX" sz="1680" dirty="0">
              <a:solidFill>
                <a:srgbClr val="7030A0"/>
              </a:solidFill>
            </a:endParaRPr>
          </a:p>
          <a:p>
            <a:r>
              <a:rPr lang="es-MX" altLang="es-MX" sz="1680" dirty="0">
                <a:solidFill>
                  <a:srgbClr val="7030A0"/>
                </a:solidFill>
              </a:rPr>
              <a:t>6.- Agua limpia y saneamiento</a:t>
            </a:r>
          </a:p>
          <a:p>
            <a:endParaRPr lang="es-MX" altLang="es-MX" sz="1680" dirty="0">
              <a:solidFill>
                <a:srgbClr val="7030A0"/>
              </a:solidFill>
            </a:endParaRPr>
          </a:p>
          <a:p>
            <a:r>
              <a:rPr lang="es-MX" altLang="es-MX" sz="1680" dirty="0">
                <a:solidFill>
                  <a:srgbClr val="7030A0"/>
                </a:solidFill>
              </a:rPr>
              <a:t>10.- Reducción de desigualdades;</a:t>
            </a:r>
          </a:p>
          <a:p>
            <a:endParaRPr lang="es-MX" altLang="es-MX" sz="1680" dirty="0">
              <a:solidFill>
                <a:srgbClr val="7030A0"/>
              </a:solidFill>
            </a:endParaRPr>
          </a:p>
          <a:p>
            <a:r>
              <a:rPr lang="es-MX" altLang="es-MX" sz="1680" dirty="0">
                <a:solidFill>
                  <a:srgbClr val="7030A0"/>
                </a:solidFill>
              </a:rPr>
              <a:t>12.- Producción y consumos responsables</a:t>
            </a:r>
          </a:p>
          <a:p>
            <a:endParaRPr lang="es-MX" altLang="es-MX" sz="1680" dirty="0">
              <a:solidFill>
                <a:srgbClr val="7030A0"/>
              </a:solidFill>
            </a:endParaRPr>
          </a:p>
          <a:p>
            <a:r>
              <a:rPr lang="es-MX" altLang="es-MX" sz="1680" dirty="0">
                <a:solidFill>
                  <a:srgbClr val="7030A0"/>
                </a:solidFill>
              </a:rPr>
              <a:t>17.- Alianzas para lograr objetivos.</a:t>
            </a:r>
          </a:p>
        </p:txBody>
      </p:sp>
    </p:spTree>
    <p:extLst>
      <p:ext uri="{BB962C8B-B14F-4D97-AF65-F5344CB8AC3E}">
        <p14:creationId xmlns:p14="http://schemas.microsoft.com/office/powerpoint/2010/main" val="29163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3"/>
          <a:srcRect l="32191" t="20960" r="9747" b="20013"/>
          <a:stretch/>
        </p:blipFill>
        <p:spPr>
          <a:xfrm>
            <a:off x="215756" y="184936"/>
            <a:ext cx="7078896" cy="4048017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32444" t="11835" r="31573" b="5318"/>
          <a:stretch/>
        </p:blipFill>
        <p:spPr>
          <a:xfrm>
            <a:off x="7397392" y="184936"/>
            <a:ext cx="4592550" cy="594772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774107" y="6427431"/>
            <a:ext cx="5417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>
                <a:solidFill>
                  <a:schemeClr val="bg1"/>
                </a:solidFill>
                <a:latin typeface="+mj-lt"/>
              </a:rPr>
              <a:t>http://unesdoc.unesco.org/images/0024/002436/243650e.pdf</a:t>
            </a:r>
          </a:p>
        </p:txBody>
      </p:sp>
    </p:spTree>
    <p:extLst>
      <p:ext uri="{BB962C8B-B14F-4D97-AF65-F5344CB8AC3E}">
        <p14:creationId xmlns:p14="http://schemas.microsoft.com/office/powerpoint/2010/main" val="267168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3"/>
          <a:srcRect l="32444" t="11835" r="31573" b="5318"/>
          <a:stretch/>
        </p:blipFill>
        <p:spPr>
          <a:xfrm>
            <a:off x="7397392" y="184936"/>
            <a:ext cx="4592550" cy="5947728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4"/>
          <a:srcRect l="27304" t="24718" r="28117" b="17154"/>
          <a:stretch/>
        </p:blipFill>
        <p:spPr>
          <a:xfrm>
            <a:off x="143840" y="184936"/>
            <a:ext cx="7003902" cy="5137077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774107" y="6427431"/>
            <a:ext cx="5417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>
                <a:solidFill>
                  <a:schemeClr val="bg1"/>
                </a:solidFill>
                <a:latin typeface="+mj-lt"/>
              </a:rPr>
              <a:t>http://unesdoc.unesco.org/images/0024/002436/243650e.pdf</a:t>
            </a:r>
          </a:p>
        </p:txBody>
      </p:sp>
    </p:spTree>
    <p:extLst>
      <p:ext uri="{BB962C8B-B14F-4D97-AF65-F5344CB8AC3E}">
        <p14:creationId xmlns:p14="http://schemas.microsoft.com/office/powerpoint/2010/main" val="148745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n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8672" y="2290624"/>
            <a:ext cx="3406784" cy="3717104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4"/>
          <a:srcRect l="32444" t="11835" r="31573" b="5318"/>
          <a:stretch/>
        </p:blipFill>
        <p:spPr>
          <a:xfrm>
            <a:off x="7397392" y="184936"/>
            <a:ext cx="4592550" cy="5947728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774107" y="6427431"/>
            <a:ext cx="54178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1600" dirty="0">
                <a:solidFill>
                  <a:schemeClr val="bg1"/>
                </a:solidFill>
                <a:latin typeface="+mj-lt"/>
              </a:rPr>
              <a:t>http://unesdoc.unesco.org/images/0024/002436/243650e.pdf</a:t>
            </a:r>
          </a:p>
        </p:txBody>
      </p:sp>
      <p:grpSp>
        <p:nvGrpSpPr>
          <p:cNvPr id="2" name="Grupo 1"/>
          <p:cNvGrpSpPr/>
          <p:nvPr/>
        </p:nvGrpSpPr>
        <p:grpSpPr>
          <a:xfrm>
            <a:off x="0" y="0"/>
            <a:ext cx="6704153" cy="4376790"/>
            <a:chOff x="405564" y="184936"/>
            <a:chExt cx="5481530" cy="3518981"/>
          </a:xfrm>
        </p:grpSpPr>
        <p:pic>
          <p:nvPicPr>
            <p:cNvPr id="6" name="Picture 6" descr="Resultado de imagen para FODA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05564" y="184936"/>
              <a:ext cx="3554030" cy="3518981"/>
            </a:xfrm>
            <a:prstGeom prst="rect">
              <a:avLst/>
            </a:prstGeom>
            <a:noFill/>
          </p:spPr>
        </p:pic>
        <p:pic>
          <p:nvPicPr>
            <p:cNvPr id="7" name="Picture 1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205640" y="311357"/>
              <a:ext cx="1681454" cy="1715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91247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ción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1084</TotalTime>
  <Words>270</Words>
  <Application>Microsoft Office PowerPoint</Application>
  <PresentationFormat>Panorámica</PresentationFormat>
  <Paragraphs>98</Paragraphs>
  <Slides>30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7" baseType="lpstr">
      <vt:lpstr>MS PGothic</vt:lpstr>
      <vt:lpstr>Arial</vt:lpstr>
      <vt:lpstr>Calibri</vt:lpstr>
      <vt:lpstr>Calibri Light</vt:lpstr>
      <vt:lpstr>Tahoma</vt:lpstr>
      <vt:lpstr>Times New Roman</vt:lpstr>
      <vt:lpstr>Retrospección</vt:lpstr>
      <vt:lpstr>Los geoparques en América Latina: una disertación desde la experiencia mexicana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Contexto regional  ̶̶  L.A.</vt:lpstr>
      <vt:lpstr>Presentación de PowerPoint</vt:lpstr>
      <vt:lpstr>Presentación de PowerPoint</vt:lpstr>
      <vt:lpstr>Contexto regional  ̶̶  L.A.</vt:lpstr>
      <vt:lpstr>Presentación de PowerPoint</vt:lpstr>
      <vt:lpstr>Contexto regional  ̶̶  L.A.</vt:lpstr>
      <vt:lpstr>Presentación de PowerPoint</vt:lpstr>
      <vt:lpstr>Contexto regional  ̶̶  L.A.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Geoparques Mundiales UNESCO en México</dc:title>
  <dc:creator>Revisor</dc:creator>
  <cp:lastModifiedBy>JavierM</cp:lastModifiedBy>
  <cp:revision>91</cp:revision>
  <dcterms:created xsi:type="dcterms:W3CDTF">2017-06-01T16:49:40Z</dcterms:created>
  <dcterms:modified xsi:type="dcterms:W3CDTF">2018-05-31T22:32:15Z</dcterms:modified>
</cp:coreProperties>
</file>