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15"/>
  </p:notesMasterIdLst>
  <p:sldIdLst>
    <p:sldId id="256" r:id="rId2"/>
    <p:sldId id="257" r:id="rId3"/>
    <p:sldId id="272" r:id="rId4"/>
    <p:sldId id="341" r:id="rId5"/>
    <p:sldId id="339" r:id="rId6"/>
    <p:sldId id="327" r:id="rId7"/>
    <p:sldId id="340" r:id="rId8"/>
    <p:sldId id="346" r:id="rId9"/>
    <p:sldId id="342" r:id="rId10"/>
    <p:sldId id="344" r:id="rId11"/>
    <p:sldId id="343" r:id="rId12"/>
    <p:sldId id="260" r:id="rId13"/>
    <p:sldId id="34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9B21"/>
    <a:srgbClr val="FF1717"/>
    <a:srgbClr val="FA0000"/>
    <a:srgbClr val="D62728"/>
    <a:srgbClr val="FF800F"/>
    <a:srgbClr val="1E73AE"/>
    <a:srgbClr val="2334D7"/>
    <a:srgbClr val="006DD0"/>
    <a:srgbClr val="FF8409"/>
    <a:srgbClr val="EE7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36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8A4D8C-B562-4484-9D5B-9ED79AE6E8F0}" type="datetimeFigureOut">
              <a:rPr lang="en-GB" smtClean="0"/>
              <a:t>20/09/2018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E6CCC-7F74-450D-8AA9-0B81F846EF2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3204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E6CCC-7F74-450D-8AA9-0B81F846EF2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3887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E6CCC-7F74-450D-8AA9-0B81F846EF28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5060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9530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Mário David Grosso Xavier                                                                       TE-CRG-CI</a:t>
            </a:r>
            <a:endParaRPr lang="en-GB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394ED-A177-48C1-97BA-FA4A08F978B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276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Mário David Grosso Xavier                                                                       TE-CRG-CI</a:t>
            </a:r>
            <a:endParaRPr lang="en-GB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394ED-A177-48C1-97BA-FA4A08F978B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316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Mário David Grosso Xavier                                                                       TE-CRG-CI</a:t>
            </a:r>
            <a:endParaRPr lang="en-GB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394ED-A177-48C1-97BA-FA4A08F978B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1346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303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7716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1320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0652629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Mário David Grosso Xavier                                                                       TE-CRG-CI</a:t>
            </a:r>
            <a:endParaRPr lang="en-GB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394ED-A177-48C1-97BA-FA4A08F978B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564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646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Mário David Grosso Xavier                                                                       TE-CRG-CI</a:t>
            </a:r>
            <a:endParaRPr lang="en-GB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394ED-A177-48C1-97BA-FA4A08F978B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7618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Mário David Grosso Xavier                                                                       TE-CRG-CI</a:t>
            </a:r>
            <a:endParaRPr lang="en-GB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394ED-A177-48C1-97BA-FA4A08F978B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146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Mário David Grosso Xavier                                                                       TE-CRG-CI</a:t>
            </a:r>
            <a:endParaRPr lang="en-GB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394ED-A177-48C1-97BA-FA4A08F978B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0575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Mário David Grosso Xavier                                                                       TE-CRG-CI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394ED-A177-48C1-97BA-FA4A08F978B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3982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140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Mário David Grosso Xavier                                                                       TE-CRG-CI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5394ED-A177-48C1-97BA-FA4A08F978BA}" type="slidenum">
              <a:rPr lang="en-GB" smtClean="0"/>
              <a:t>10</a:t>
            </a:fld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80146" y="146441"/>
            <a:ext cx="8842744" cy="739401"/>
          </a:xfrm>
          <a:prstGeom prst="rect">
            <a:avLst/>
          </a:prstGeom>
        </p:spPr>
        <p:txBody>
          <a:bodyPr vert="horz" lIns="45720" rIns="45720" anchor="ctr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4000" b="1" dirty="0" smtClean="0">
                <a:latin typeface="Ubuntu" panose="020B0504030602030204" pitchFamily="34" charset="0"/>
                <a:cs typeface="Kalinga" panose="020B0502040204020203" pitchFamily="34" charset="0"/>
              </a:rPr>
              <a:t>Rough</a:t>
            </a:r>
            <a:r>
              <a:rPr lang="pt-PT" sz="4000" dirty="0" smtClean="0">
                <a:latin typeface="Ubuntu" panose="020B0504030602030204" pitchFamily="34" charset="0"/>
                <a:cs typeface="Kalinga" panose="020B0502040204020203" pitchFamily="34" charset="0"/>
              </a:rPr>
              <a:t> generalization of system response</a:t>
            </a:r>
            <a:endParaRPr lang="en-GB" sz="4000" dirty="0">
              <a:latin typeface="Ubuntu" panose="020B0504030602030204" pitchFamily="34" charset="0"/>
              <a:cs typeface="Kalinga" panose="020B0502040204020203" pitchFamily="34" charset="0"/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2009179" y="2277927"/>
            <a:ext cx="30945" cy="355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238" name="Group 237"/>
          <p:cNvGrpSpPr/>
          <p:nvPr/>
        </p:nvGrpSpPr>
        <p:grpSpPr>
          <a:xfrm>
            <a:off x="79982" y="1006957"/>
            <a:ext cx="3109912" cy="1871377"/>
            <a:chOff x="359382" y="962507"/>
            <a:chExt cx="3109912" cy="1871377"/>
          </a:xfrm>
        </p:grpSpPr>
        <p:grpSp>
          <p:nvGrpSpPr>
            <p:cNvPr id="94" name="Group 93"/>
            <p:cNvGrpSpPr/>
            <p:nvPr/>
          </p:nvGrpSpPr>
          <p:grpSpPr>
            <a:xfrm>
              <a:off x="808601" y="1315788"/>
              <a:ext cx="2032840" cy="1518096"/>
              <a:chOff x="808601" y="1315788"/>
              <a:chExt cx="2032840" cy="1518096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808601" y="1315788"/>
                <a:ext cx="2032840" cy="1518096"/>
                <a:chOff x="808601" y="1315788"/>
                <a:chExt cx="1511406" cy="1094038"/>
              </a:xfrm>
            </p:grpSpPr>
            <p:sp>
              <p:nvSpPr>
                <p:cNvPr id="9" name="Trapezoid 8"/>
                <p:cNvSpPr/>
                <p:nvPr/>
              </p:nvSpPr>
              <p:spPr>
                <a:xfrm flipV="1">
                  <a:off x="808602" y="1382936"/>
                  <a:ext cx="1511405" cy="959742"/>
                </a:xfrm>
                <a:prstGeom prst="trapezoid">
                  <a:avLst/>
                </a:prstGeom>
                <a:solidFill>
                  <a:schemeClr val="accent1"/>
                </a:solidFill>
                <a:ln w="19050">
                  <a:solidFill>
                    <a:schemeClr val="accent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1045368" y="2335536"/>
                  <a:ext cx="1038226" cy="7429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 rot="17061783">
                  <a:off x="1720339" y="1835712"/>
                  <a:ext cx="1007670" cy="74290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 rot="4538217" flipH="1">
                  <a:off x="400773" y="1828568"/>
                  <a:ext cx="1007670" cy="74290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808601" y="1315788"/>
                  <a:ext cx="1511405" cy="74290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4" name="Straight Arrow Connector 13"/>
              <p:cNvCxnSpPr/>
              <p:nvPr/>
            </p:nvCxnSpPr>
            <p:spPr>
              <a:xfrm>
                <a:off x="928688" y="1485900"/>
                <a:ext cx="85725" cy="23812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>
                <a:off x="1103373" y="1492286"/>
                <a:ext cx="85895" cy="32270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>
                <a:off x="1060510" y="1855578"/>
                <a:ext cx="85725" cy="23812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>
                <a:off x="1238934" y="1908887"/>
                <a:ext cx="85725" cy="23812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>
                <a:off x="1153209" y="2174126"/>
                <a:ext cx="99048" cy="36900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>
                <a:off x="1344956" y="2239566"/>
                <a:ext cx="107607" cy="42866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1252954" y="1499923"/>
                <a:ext cx="85725" cy="23812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>
                <a:off x="1427639" y="1506309"/>
                <a:ext cx="85895" cy="32270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>
                <a:off x="1384776" y="1869601"/>
                <a:ext cx="85725" cy="23812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/>
              <p:nvPr/>
            </p:nvCxnSpPr>
            <p:spPr>
              <a:xfrm>
                <a:off x="1563200" y="1922910"/>
                <a:ext cx="85725" cy="23812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>
                <a:off x="1477475" y="2188149"/>
                <a:ext cx="99048" cy="36900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>
                <a:off x="1669222" y="2253589"/>
                <a:ext cx="107607" cy="42866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/>
              <p:cNvCxnSpPr/>
              <p:nvPr/>
            </p:nvCxnSpPr>
            <p:spPr>
              <a:xfrm>
                <a:off x="1592911" y="1524261"/>
                <a:ext cx="51926" cy="26748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/>
              <p:nvPr/>
            </p:nvCxnSpPr>
            <p:spPr>
              <a:xfrm>
                <a:off x="1767596" y="1530647"/>
                <a:ext cx="92698" cy="36329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>
                <a:off x="1724733" y="1893939"/>
                <a:ext cx="46950" cy="2358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>
                <a:off x="1884119" y="1962763"/>
                <a:ext cx="34307" cy="35693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/>
              <p:nvPr/>
            </p:nvCxnSpPr>
            <p:spPr>
              <a:xfrm>
                <a:off x="1817432" y="2212487"/>
                <a:ext cx="85725" cy="42513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/>
              <p:nvPr/>
            </p:nvCxnSpPr>
            <p:spPr>
              <a:xfrm flipH="1">
                <a:off x="2114356" y="1514753"/>
                <a:ext cx="43695" cy="31060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69"/>
              <p:cNvCxnSpPr/>
              <p:nvPr/>
            </p:nvCxnSpPr>
            <p:spPr>
              <a:xfrm flipH="1">
                <a:off x="2247010" y="1521139"/>
                <a:ext cx="85895" cy="32270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/>
              <p:cNvCxnSpPr/>
              <p:nvPr/>
            </p:nvCxnSpPr>
            <p:spPr>
              <a:xfrm flipH="1">
                <a:off x="2059715" y="1884060"/>
                <a:ext cx="37940" cy="2842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/>
              <p:cNvCxnSpPr/>
              <p:nvPr/>
            </p:nvCxnSpPr>
            <p:spPr>
              <a:xfrm flipH="1">
                <a:off x="2190353" y="1937369"/>
                <a:ext cx="85725" cy="23812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74" name="Straight Arrow Connector 73"/>
              <p:cNvCxnSpPr/>
              <p:nvPr/>
            </p:nvCxnSpPr>
            <p:spPr>
              <a:xfrm flipH="1">
                <a:off x="2083599" y="2262969"/>
                <a:ext cx="107607" cy="42866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75" name="Straight Arrow Connector 74"/>
              <p:cNvCxnSpPr/>
              <p:nvPr/>
            </p:nvCxnSpPr>
            <p:spPr>
              <a:xfrm flipH="1">
                <a:off x="2396591" y="1528776"/>
                <a:ext cx="85725" cy="23812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/>
              <p:cNvCxnSpPr/>
              <p:nvPr/>
            </p:nvCxnSpPr>
            <p:spPr>
              <a:xfrm flipH="1">
                <a:off x="2571276" y="1535162"/>
                <a:ext cx="85895" cy="32270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77" name="Straight Arrow Connector 76"/>
              <p:cNvCxnSpPr/>
              <p:nvPr/>
            </p:nvCxnSpPr>
            <p:spPr>
              <a:xfrm flipH="1">
                <a:off x="2336195" y="1898083"/>
                <a:ext cx="85725" cy="23812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/>
              <p:cNvCxnSpPr/>
              <p:nvPr/>
            </p:nvCxnSpPr>
            <p:spPr>
              <a:xfrm flipH="1">
                <a:off x="2514619" y="1951392"/>
                <a:ext cx="85725" cy="23812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79" name="Straight Arrow Connector 78"/>
              <p:cNvCxnSpPr/>
              <p:nvPr/>
            </p:nvCxnSpPr>
            <p:spPr>
              <a:xfrm flipH="1">
                <a:off x="2216118" y="2211552"/>
                <a:ext cx="99048" cy="36900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80" name="Straight Arrow Connector 79"/>
              <p:cNvCxnSpPr/>
              <p:nvPr/>
            </p:nvCxnSpPr>
            <p:spPr>
              <a:xfrm flipH="1">
                <a:off x="2407865" y="2276992"/>
                <a:ext cx="107607" cy="42866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83" name="Straight Arrow Connector 82"/>
              <p:cNvCxnSpPr/>
              <p:nvPr/>
            </p:nvCxnSpPr>
            <p:spPr>
              <a:xfrm>
                <a:off x="1914338" y="1516742"/>
                <a:ext cx="81691" cy="47189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86" name="TextBox 85"/>
            <p:cNvSpPr txBox="1"/>
            <p:nvPr/>
          </p:nvSpPr>
          <p:spPr>
            <a:xfrm>
              <a:off x="359382" y="962507"/>
              <a:ext cx="31099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400" dirty="0" smtClean="0"/>
                <a:t>Uniform heating with adiabatic walls</a:t>
              </a:r>
              <a:endParaRPr lang="en-GB" sz="1400" dirty="0"/>
            </a:p>
          </p:txBody>
        </p:sp>
      </p:grpSp>
      <p:grpSp>
        <p:nvGrpSpPr>
          <p:cNvPr id="237" name="Group 236"/>
          <p:cNvGrpSpPr/>
          <p:nvPr/>
        </p:nvGrpSpPr>
        <p:grpSpPr>
          <a:xfrm>
            <a:off x="3063845" y="1009160"/>
            <a:ext cx="3109912" cy="1871117"/>
            <a:chOff x="3397705" y="972356"/>
            <a:chExt cx="3109912" cy="1871117"/>
          </a:xfrm>
        </p:grpSpPr>
        <p:sp>
          <p:nvSpPr>
            <p:cNvPr id="131" name="TextBox 130"/>
            <p:cNvSpPr txBox="1"/>
            <p:nvPr/>
          </p:nvSpPr>
          <p:spPr>
            <a:xfrm>
              <a:off x="3397705" y="972356"/>
              <a:ext cx="31099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400" dirty="0" smtClean="0"/>
                <a:t>Inner-layer quench heater in bath</a:t>
              </a:r>
              <a:endParaRPr lang="en-GB" sz="1400" dirty="0"/>
            </a:p>
          </p:txBody>
        </p:sp>
        <p:grpSp>
          <p:nvGrpSpPr>
            <p:cNvPr id="236" name="Group 235"/>
            <p:cNvGrpSpPr/>
            <p:nvPr/>
          </p:nvGrpSpPr>
          <p:grpSpPr>
            <a:xfrm>
              <a:off x="3747950" y="1325377"/>
              <a:ext cx="2032840" cy="1518096"/>
              <a:chOff x="3747950" y="1325377"/>
              <a:chExt cx="2032840" cy="1518096"/>
            </a:xfrm>
          </p:grpSpPr>
          <p:grpSp>
            <p:nvGrpSpPr>
              <p:cNvPr id="136" name="Group 135"/>
              <p:cNvGrpSpPr/>
              <p:nvPr/>
            </p:nvGrpSpPr>
            <p:grpSpPr>
              <a:xfrm>
                <a:off x="3747950" y="1325377"/>
                <a:ext cx="2032840" cy="1518096"/>
                <a:chOff x="5533001" y="2175494"/>
                <a:chExt cx="2032840" cy="1518096"/>
              </a:xfrm>
            </p:grpSpPr>
            <p:grpSp>
              <p:nvGrpSpPr>
                <p:cNvPr id="95" name="Group 94"/>
                <p:cNvGrpSpPr/>
                <p:nvPr/>
              </p:nvGrpSpPr>
              <p:grpSpPr>
                <a:xfrm>
                  <a:off x="5533001" y="2175494"/>
                  <a:ext cx="2032840" cy="1518096"/>
                  <a:chOff x="808601" y="1315788"/>
                  <a:chExt cx="2032840" cy="1518096"/>
                </a:xfrm>
              </p:grpSpPr>
              <p:grpSp>
                <p:nvGrpSpPr>
                  <p:cNvPr id="96" name="Group 95"/>
                  <p:cNvGrpSpPr/>
                  <p:nvPr/>
                </p:nvGrpSpPr>
                <p:grpSpPr>
                  <a:xfrm>
                    <a:off x="808601" y="1315788"/>
                    <a:ext cx="2032840" cy="1518096"/>
                    <a:chOff x="808601" y="1315788"/>
                    <a:chExt cx="1511406" cy="1094038"/>
                  </a:xfrm>
                </p:grpSpPr>
                <p:sp>
                  <p:nvSpPr>
                    <p:cNvPr id="126" name="Trapezoid 125"/>
                    <p:cNvSpPr/>
                    <p:nvPr/>
                  </p:nvSpPr>
                  <p:spPr>
                    <a:xfrm flipV="1">
                      <a:off x="808602" y="1382936"/>
                      <a:ext cx="1511405" cy="959742"/>
                    </a:xfrm>
                    <a:prstGeom prst="trapezoid">
                      <a:avLst/>
                    </a:prstGeom>
                    <a:solidFill>
                      <a:schemeClr val="accent1"/>
                    </a:solidFill>
                    <a:ln w="19050">
                      <a:solidFill>
                        <a:schemeClr val="accent6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127" name="Rectangle 126"/>
                    <p:cNvSpPr/>
                    <p:nvPr/>
                  </p:nvSpPr>
                  <p:spPr>
                    <a:xfrm>
                      <a:off x="1045368" y="2335536"/>
                      <a:ext cx="1038226" cy="74290"/>
                    </a:xfrm>
                    <a:prstGeom prst="rect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28" name="Rectangle 127"/>
                    <p:cNvSpPr/>
                    <p:nvPr/>
                  </p:nvSpPr>
                  <p:spPr>
                    <a:xfrm rot="17061783">
                      <a:off x="1720339" y="1835712"/>
                      <a:ext cx="1007670" cy="74290"/>
                    </a:xfrm>
                    <a:prstGeom prst="rect">
                      <a:avLst/>
                    </a:prstGeom>
                    <a:solidFill>
                      <a:srgbClr val="219B21"/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29" name="Rectangle 128"/>
                    <p:cNvSpPr/>
                    <p:nvPr/>
                  </p:nvSpPr>
                  <p:spPr>
                    <a:xfrm rot="4538217" flipH="1">
                      <a:off x="400773" y="1828568"/>
                      <a:ext cx="1007670" cy="74290"/>
                    </a:xfrm>
                    <a:prstGeom prst="rect">
                      <a:avLst/>
                    </a:prstGeom>
                    <a:solidFill>
                      <a:srgbClr val="219B21"/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0" name="Rectangle 129"/>
                    <p:cNvSpPr/>
                    <p:nvPr/>
                  </p:nvSpPr>
                  <p:spPr>
                    <a:xfrm>
                      <a:off x="808601" y="1315788"/>
                      <a:ext cx="1511405" cy="74290"/>
                    </a:xfrm>
                    <a:prstGeom prst="rect">
                      <a:avLst/>
                    </a:prstGeom>
                    <a:solidFill>
                      <a:srgbClr val="219B21"/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cxnSp>
                <p:nvCxnSpPr>
                  <p:cNvPr id="97" name="Straight Arrow Connector 96"/>
                  <p:cNvCxnSpPr/>
                  <p:nvPr/>
                </p:nvCxnSpPr>
                <p:spPr>
                  <a:xfrm flipH="1" flipV="1">
                    <a:off x="928688" y="1438275"/>
                    <a:ext cx="85725" cy="238125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Straight Arrow Connector 97"/>
                  <p:cNvCxnSpPr/>
                  <p:nvPr/>
                </p:nvCxnSpPr>
                <p:spPr>
                  <a:xfrm flipH="1" flipV="1">
                    <a:off x="1103373" y="1444661"/>
                    <a:ext cx="85895" cy="322707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Straight Arrow Connector 98"/>
                  <p:cNvCxnSpPr/>
                  <p:nvPr/>
                </p:nvCxnSpPr>
                <p:spPr>
                  <a:xfrm flipH="1" flipV="1">
                    <a:off x="1060510" y="1807953"/>
                    <a:ext cx="85725" cy="238125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Straight Arrow Connector 99"/>
                  <p:cNvCxnSpPr/>
                  <p:nvPr/>
                </p:nvCxnSpPr>
                <p:spPr>
                  <a:xfrm flipH="1" flipV="1">
                    <a:off x="1238934" y="1861262"/>
                    <a:ext cx="85725" cy="238125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Straight Arrow Connector 100"/>
                  <p:cNvCxnSpPr/>
                  <p:nvPr/>
                </p:nvCxnSpPr>
                <p:spPr>
                  <a:xfrm>
                    <a:off x="1153209" y="2174126"/>
                    <a:ext cx="99048" cy="369006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" name="Straight Arrow Connector 101"/>
                  <p:cNvCxnSpPr/>
                  <p:nvPr/>
                </p:nvCxnSpPr>
                <p:spPr>
                  <a:xfrm>
                    <a:off x="1344956" y="2239566"/>
                    <a:ext cx="107607" cy="428668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" name="Straight Arrow Connector 102"/>
                  <p:cNvCxnSpPr/>
                  <p:nvPr/>
                </p:nvCxnSpPr>
                <p:spPr>
                  <a:xfrm flipH="1" flipV="1">
                    <a:off x="1252954" y="1452298"/>
                    <a:ext cx="85725" cy="238125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Straight Arrow Connector 103"/>
                  <p:cNvCxnSpPr/>
                  <p:nvPr/>
                </p:nvCxnSpPr>
                <p:spPr>
                  <a:xfrm flipH="1" flipV="1">
                    <a:off x="1427639" y="1458684"/>
                    <a:ext cx="85895" cy="322707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Straight Arrow Connector 104"/>
                  <p:cNvCxnSpPr/>
                  <p:nvPr/>
                </p:nvCxnSpPr>
                <p:spPr>
                  <a:xfrm flipH="1" flipV="1">
                    <a:off x="1384776" y="1821976"/>
                    <a:ext cx="85725" cy="238125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Straight Arrow Connector 105"/>
                  <p:cNvCxnSpPr/>
                  <p:nvPr/>
                </p:nvCxnSpPr>
                <p:spPr>
                  <a:xfrm flipH="1" flipV="1">
                    <a:off x="1563200" y="1875285"/>
                    <a:ext cx="85725" cy="238125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Straight Arrow Connector 106"/>
                  <p:cNvCxnSpPr/>
                  <p:nvPr/>
                </p:nvCxnSpPr>
                <p:spPr>
                  <a:xfrm>
                    <a:off x="1477475" y="2188149"/>
                    <a:ext cx="99048" cy="369006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Straight Arrow Connector 107"/>
                  <p:cNvCxnSpPr/>
                  <p:nvPr/>
                </p:nvCxnSpPr>
                <p:spPr>
                  <a:xfrm>
                    <a:off x="1669222" y="2253589"/>
                    <a:ext cx="107607" cy="428668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Arrow Connector 108"/>
                  <p:cNvCxnSpPr/>
                  <p:nvPr/>
                </p:nvCxnSpPr>
                <p:spPr>
                  <a:xfrm flipH="1" flipV="1">
                    <a:off x="1592911" y="1476636"/>
                    <a:ext cx="51926" cy="267485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" name="Straight Arrow Connector 109"/>
                  <p:cNvCxnSpPr/>
                  <p:nvPr/>
                </p:nvCxnSpPr>
                <p:spPr>
                  <a:xfrm flipH="1" flipV="1">
                    <a:off x="1767596" y="1483022"/>
                    <a:ext cx="92698" cy="363292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Straight Arrow Connector 110"/>
                  <p:cNvCxnSpPr/>
                  <p:nvPr/>
                </p:nvCxnSpPr>
                <p:spPr>
                  <a:xfrm flipH="1" flipV="1">
                    <a:off x="1724733" y="1846314"/>
                    <a:ext cx="46950" cy="235812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Straight Arrow Connector 112"/>
                  <p:cNvCxnSpPr/>
                  <p:nvPr/>
                </p:nvCxnSpPr>
                <p:spPr>
                  <a:xfrm>
                    <a:off x="1817432" y="2212487"/>
                    <a:ext cx="85725" cy="425137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4" name="Straight Arrow Connector 113"/>
                  <p:cNvCxnSpPr/>
                  <p:nvPr/>
                </p:nvCxnSpPr>
                <p:spPr>
                  <a:xfrm flipV="1">
                    <a:off x="2114356" y="1467128"/>
                    <a:ext cx="43695" cy="310606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" name="Straight Arrow Connector 114"/>
                  <p:cNvCxnSpPr/>
                  <p:nvPr/>
                </p:nvCxnSpPr>
                <p:spPr>
                  <a:xfrm flipV="1">
                    <a:off x="2247010" y="1473514"/>
                    <a:ext cx="85895" cy="322707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Straight Arrow Connector 115"/>
                  <p:cNvCxnSpPr/>
                  <p:nvPr/>
                </p:nvCxnSpPr>
                <p:spPr>
                  <a:xfrm flipV="1">
                    <a:off x="2059715" y="1836435"/>
                    <a:ext cx="37940" cy="28420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7" name="Straight Arrow Connector 116"/>
                  <p:cNvCxnSpPr/>
                  <p:nvPr/>
                </p:nvCxnSpPr>
                <p:spPr>
                  <a:xfrm flipV="1">
                    <a:off x="2190353" y="1889744"/>
                    <a:ext cx="85725" cy="238125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" name="Straight Arrow Connector 117"/>
                  <p:cNvCxnSpPr/>
                  <p:nvPr/>
                </p:nvCxnSpPr>
                <p:spPr>
                  <a:xfrm flipH="1">
                    <a:off x="2083599" y="2262969"/>
                    <a:ext cx="107607" cy="428668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" name="Straight Arrow Connector 118"/>
                  <p:cNvCxnSpPr/>
                  <p:nvPr/>
                </p:nvCxnSpPr>
                <p:spPr>
                  <a:xfrm flipV="1">
                    <a:off x="2396591" y="1481151"/>
                    <a:ext cx="85725" cy="238125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" name="Straight Arrow Connector 119"/>
                  <p:cNvCxnSpPr/>
                  <p:nvPr/>
                </p:nvCxnSpPr>
                <p:spPr>
                  <a:xfrm flipV="1">
                    <a:off x="2571276" y="1487537"/>
                    <a:ext cx="85895" cy="322707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1" name="Straight Arrow Connector 120"/>
                  <p:cNvCxnSpPr/>
                  <p:nvPr/>
                </p:nvCxnSpPr>
                <p:spPr>
                  <a:xfrm flipV="1">
                    <a:off x="2336195" y="1850458"/>
                    <a:ext cx="85725" cy="238125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" name="Straight Arrow Connector 121"/>
                  <p:cNvCxnSpPr/>
                  <p:nvPr/>
                </p:nvCxnSpPr>
                <p:spPr>
                  <a:xfrm flipV="1">
                    <a:off x="2514619" y="1903767"/>
                    <a:ext cx="85725" cy="238125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" name="Straight Arrow Connector 122"/>
                  <p:cNvCxnSpPr/>
                  <p:nvPr/>
                </p:nvCxnSpPr>
                <p:spPr>
                  <a:xfrm flipH="1">
                    <a:off x="2216118" y="2211552"/>
                    <a:ext cx="99048" cy="369006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4" name="Straight Arrow Connector 123"/>
                  <p:cNvCxnSpPr/>
                  <p:nvPr/>
                </p:nvCxnSpPr>
                <p:spPr>
                  <a:xfrm flipH="1">
                    <a:off x="2407865" y="2276992"/>
                    <a:ext cx="107607" cy="428668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" name="Straight Arrow Connector 124"/>
                  <p:cNvCxnSpPr/>
                  <p:nvPr/>
                </p:nvCxnSpPr>
                <p:spPr>
                  <a:xfrm flipH="1" flipV="1">
                    <a:off x="1914338" y="1469117"/>
                    <a:ext cx="81691" cy="471895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5" name="Straight Connector 134"/>
                <p:cNvCxnSpPr/>
                <p:nvPr/>
              </p:nvCxnSpPr>
              <p:spPr>
                <a:xfrm>
                  <a:off x="5703553" y="3002083"/>
                  <a:ext cx="1678018" cy="9913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2" name="Straight Arrow Connector 131"/>
              <p:cNvCxnSpPr/>
              <p:nvPr/>
            </p:nvCxnSpPr>
            <p:spPr>
              <a:xfrm flipH="1" flipV="1">
                <a:off x="4713943" y="1771920"/>
                <a:ext cx="85700" cy="30197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  <p:sp>
        <p:nvSpPr>
          <p:cNvPr id="240" name="TextBox 239"/>
          <p:cNvSpPr txBox="1"/>
          <p:nvPr/>
        </p:nvSpPr>
        <p:spPr>
          <a:xfrm>
            <a:off x="386948" y="4079949"/>
            <a:ext cx="85565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dirty="0" smtClean="0">
                <a:latin typeface="Ubuntu" panose="020B0504030602030204" pitchFamily="34" charset="0"/>
              </a:rPr>
              <a:t>Comparison of experimental results (uniform heating with adiabatic walls) with other cases is not immediate: power distribution and heat transfer paths rather different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dirty="0" smtClean="0">
                <a:latin typeface="Ubuntu" panose="020B0504030602030204" pitchFamily="34" charset="0"/>
              </a:rPr>
              <a:t>Uniform heating with adiabatic walls is likely the worst cooled of the 3 options, as generated heat must be transferred on average over a longer path: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>
              <a:latin typeface="Ubuntu" panose="020B0504030602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sz="1600" dirty="0" smtClean="0">
                <a:latin typeface="Ubuntu" panose="020B0504030602030204" pitchFamily="34" charset="0"/>
              </a:rPr>
              <a:t>Highest time constant, lowest volumetric heat transfer coefficient?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 smtClean="0">
              <a:latin typeface="Ubuntu" panose="020B0504030602030204" pitchFamily="34" charset="0"/>
            </a:endParaRPr>
          </a:p>
        </p:txBody>
      </p:sp>
      <p:sp>
        <p:nvSpPr>
          <p:cNvPr id="241" name="Rectangle 240"/>
          <p:cNvSpPr/>
          <p:nvPr/>
        </p:nvSpPr>
        <p:spPr>
          <a:xfrm>
            <a:off x="982050" y="3352428"/>
            <a:ext cx="1396413" cy="103085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2" name="Straight Connector 241"/>
          <p:cNvCxnSpPr/>
          <p:nvPr/>
        </p:nvCxnSpPr>
        <p:spPr>
          <a:xfrm>
            <a:off x="977159" y="3648934"/>
            <a:ext cx="1401304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5" name="Straight Arrow Connector 244"/>
          <p:cNvCxnSpPr/>
          <p:nvPr/>
        </p:nvCxnSpPr>
        <p:spPr>
          <a:xfrm>
            <a:off x="4720095" y="3592599"/>
            <a:ext cx="1381679" cy="69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47" name="TextBox 246"/>
          <p:cNvSpPr txBox="1"/>
          <p:nvPr/>
        </p:nvSpPr>
        <p:spPr>
          <a:xfrm>
            <a:off x="2434011" y="3258704"/>
            <a:ext cx="19524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Helium contact</a:t>
            </a:r>
            <a:endParaRPr lang="en-GB" sz="1200" dirty="0"/>
          </a:p>
        </p:txBody>
      </p:sp>
      <p:sp>
        <p:nvSpPr>
          <p:cNvPr id="248" name="TextBox 247"/>
          <p:cNvSpPr txBox="1"/>
          <p:nvPr/>
        </p:nvSpPr>
        <p:spPr>
          <a:xfrm>
            <a:off x="2432911" y="3494441"/>
            <a:ext cx="19524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Heat deposition</a:t>
            </a:r>
            <a:endParaRPr lang="en-GB" sz="1200" dirty="0"/>
          </a:p>
        </p:txBody>
      </p:sp>
      <p:sp>
        <p:nvSpPr>
          <p:cNvPr id="249" name="TextBox 248"/>
          <p:cNvSpPr txBox="1"/>
          <p:nvPr/>
        </p:nvSpPr>
        <p:spPr>
          <a:xfrm>
            <a:off x="6149067" y="3459047"/>
            <a:ext cx="19524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Heat transfer direction</a:t>
            </a:r>
            <a:endParaRPr lang="en-GB" sz="1200" dirty="0"/>
          </a:p>
        </p:txBody>
      </p:sp>
      <p:sp>
        <p:nvSpPr>
          <p:cNvPr id="250" name="Rectangle 249"/>
          <p:cNvSpPr/>
          <p:nvPr/>
        </p:nvSpPr>
        <p:spPr>
          <a:xfrm>
            <a:off x="4689088" y="3313708"/>
            <a:ext cx="1398251" cy="9992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TextBox 250"/>
          <p:cNvSpPr txBox="1"/>
          <p:nvPr/>
        </p:nvSpPr>
        <p:spPr>
          <a:xfrm>
            <a:off x="6134632" y="3231296"/>
            <a:ext cx="19524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Adiabatic wall</a:t>
            </a:r>
            <a:endParaRPr lang="en-GB" sz="1200" dirty="0"/>
          </a:p>
        </p:txBody>
      </p:sp>
      <p:grpSp>
        <p:nvGrpSpPr>
          <p:cNvPr id="280" name="Group 279"/>
          <p:cNvGrpSpPr/>
          <p:nvPr/>
        </p:nvGrpSpPr>
        <p:grpSpPr>
          <a:xfrm>
            <a:off x="5361553" y="931237"/>
            <a:ext cx="4010792" cy="2394563"/>
            <a:chOff x="5361553" y="931237"/>
            <a:chExt cx="4010792" cy="2394563"/>
          </a:xfrm>
        </p:grpSpPr>
        <p:grpSp>
          <p:nvGrpSpPr>
            <p:cNvPr id="239" name="Group 238"/>
            <p:cNvGrpSpPr/>
            <p:nvPr/>
          </p:nvGrpSpPr>
          <p:grpSpPr>
            <a:xfrm>
              <a:off x="5361553" y="931237"/>
              <a:ext cx="4010792" cy="2394563"/>
              <a:chOff x="572892" y="3313466"/>
              <a:chExt cx="4010792" cy="2394563"/>
            </a:xfrm>
          </p:grpSpPr>
          <p:grpSp>
            <p:nvGrpSpPr>
              <p:cNvPr id="140" name="Group 139"/>
              <p:cNvGrpSpPr/>
              <p:nvPr/>
            </p:nvGrpSpPr>
            <p:grpSpPr>
              <a:xfrm>
                <a:off x="1561631" y="3819703"/>
                <a:ext cx="2032840" cy="1518096"/>
                <a:chOff x="808601" y="1315788"/>
                <a:chExt cx="1511406" cy="1094038"/>
              </a:xfrm>
            </p:grpSpPr>
            <p:sp>
              <p:nvSpPr>
                <p:cNvPr id="169" name="Trapezoid 168"/>
                <p:cNvSpPr/>
                <p:nvPr/>
              </p:nvSpPr>
              <p:spPr>
                <a:xfrm flipV="1">
                  <a:off x="808602" y="1382936"/>
                  <a:ext cx="1511405" cy="959742"/>
                </a:xfrm>
                <a:prstGeom prst="trapezoid">
                  <a:avLst/>
                </a:prstGeom>
                <a:solidFill>
                  <a:schemeClr val="accent1"/>
                </a:solidFill>
                <a:ln w="19050">
                  <a:solidFill>
                    <a:schemeClr val="accent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70" name="Rectangle 169"/>
                <p:cNvSpPr/>
                <p:nvPr/>
              </p:nvSpPr>
              <p:spPr>
                <a:xfrm>
                  <a:off x="1045368" y="2335536"/>
                  <a:ext cx="1038226" cy="7429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1" name="Rectangle 170"/>
                <p:cNvSpPr/>
                <p:nvPr/>
              </p:nvSpPr>
              <p:spPr>
                <a:xfrm rot="17061783">
                  <a:off x="1720339" y="1835712"/>
                  <a:ext cx="1007670" cy="74290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2" name="Rectangle 171"/>
                <p:cNvSpPr/>
                <p:nvPr/>
              </p:nvSpPr>
              <p:spPr>
                <a:xfrm rot="4538217" flipH="1">
                  <a:off x="400773" y="1828568"/>
                  <a:ext cx="1007670" cy="74290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3" name="Rectangle 172"/>
                <p:cNvSpPr/>
                <p:nvPr/>
              </p:nvSpPr>
              <p:spPr>
                <a:xfrm>
                  <a:off x="808601" y="1315788"/>
                  <a:ext cx="1511405" cy="74290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77" name="Arc 176"/>
              <p:cNvSpPr/>
              <p:nvPr/>
            </p:nvSpPr>
            <p:spPr>
              <a:xfrm rot="21381598">
                <a:off x="2148480" y="4746355"/>
                <a:ext cx="846543" cy="961674"/>
              </a:xfrm>
              <a:prstGeom prst="arc">
                <a:avLst>
                  <a:gd name="adj1" fmla="val 10961726"/>
                  <a:gd name="adj2" fmla="val 343679"/>
                </a:avLst>
              </a:prstGeom>
              <a:solidFill>
                <a:srgbClr val="FF0000"/>
              </a:solidFill>
              <a:ln w="28575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5" name="TextBox 214"/>
              <p:cNvSpPr txBox="1"/>
              <p:nvPr/>
            </p:nvSpPr>
            <p:spPr>
              <a:xfrm>
                <a:off x="572892" y="3313466"/>
                <a:ext cx="401079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PT" sz="1400" dirty="0" smtClean="0"/>
                  <a:t>Simulation of 11 T Dipole </a:t>
                </a:r>
              </a:p>
              <a:p>
                <a:pPr algn="ctr"/>
                <a:r>
                  <a:rPr lang="pt-PT" sz="1400" dirty="0" smtClean="0"/>
                  <a:t>collimation loss profile</a:t>
                </a:r>
                <a:endParaRPr lang="en-GB" sz="1400" dirty="0"/>
              </a:p>
            </p:txBody>
          </p:sp>
        </p:grpSp>
        <p:grpSp>
          <p:nvGrpSpPr>
            <p:cNvPr id="279" name="Group 278"/>
            <p:cNvGrpSpPr/>
            <p:nvPr/>
          </p:nvGrpSpPr>
          <p:grpSpPr>
            <a:xfrm>
              <a:off x="6755052" y="2420310"/>
              <a:ext cx="1201157" cy="431071"/>
              <a:chOff x="6755052" y="2420310"/>
              <a:chExt cx="1201157" cy="431071"/>
            </a:xfrm>
          </p:grpSpPr>
          <p:cxnSp>
            <p:nvCxnSpPr>
              <p:cNvPr id="257" name="Straight Arrow Connector 256"/>
              <p:cNvCxnSpPr/>
              <p:nvPr/>
            </p:nvCxnSpPr>
            <p:spPr>
              <a:xfrm flipH="1">
                <a:off x="6998480" y="2508582"/>
                <a:ext cx="104227" cy="34279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58" name="Straight Arrow Connector 257"/>
              <p:cNvCxnSpPr/>
              <p:nvPr/>
            </p:nvCxnSpPr>
            <p:spPr>
              <a:xfrm flipH="1">
                <a:off x="7125292" y="2420310"/>
                <a:ext cx="53803" cy="40720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60" name="Straight Arrow Connector 259"/>
              <p:cNvCxnSpPr/>
              <p:nvPr/>
            </p:nvCxnSpPr>
            <p:spPr>
              <a:xfrm>
                <a:off x="7232391" y="2426746"/>
                <a:ext cx="25228" cy="39950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63" name="Straight Arrow Connector 262"/>
              <p:cNvCxnSpPr/>
              <p:nvPr/>
            </p:nvCxnSpPr>
            <p:spPr>
              <a:xfrm>
                <a:off x="7346875" y="2443274"/>
                <a:ext cx="5389" cy="36424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65" name="Straight Arrow Connector 264"/>
              <p:cNvCxnSpPr/>
              <p:nvPr/>
            </p:nvCxnSpPr>
            <p:spPr>
              <a:xfrm flipH="1">
                <a:off x="7427882" y="2440505"/>
                <a:ext cx="13638" cy="39195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67" name="Straight Arrow Connector 266"/>
              <p:cNvCxnSpPr/>
              <p:nvPr/>
            </p:nvCxnSpPr>
            <p:spPr>
              <a:xfrm>
                <a:off x="7513615" y="2440505"/>
                <a:ext cx="11997" cy="39195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69" name="Straight Arrow Connector 268"/>
              <p:cNvCxnSpPr/>
              <p:nvPr/>
            </p:nvCxnSpPr>
            <p:spPr>
              <a:xfrm>
                <a:off x="7579415" y="2483008"/>
                <a:ext cx="57089" cy="33700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71" name="Straight Arrow Connector 270"/>
              <p:cNvCxnSpPr/>
              <p:nvPr/>
            </p:nvCxnSpPr>
            <p:spPr>
              <a:xfrm>
                <a:off x="7660571" y="2576759"/>
                <a:ext cx="42933" cy="22956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grpSp>
            <p:nvGrpSpPr>
              <p:cNvPr id="278" name="Group 277"/>
              <p:cNvGrpSpPr/>
              <p:nvPr/>
            </p:nvGrpSpPr>
            <p:grpSpPr>
              <a:xfrm>
                <a:off x="6755052" y="2420310"/>
                <a:ext cx="1201157" cy="392675"/>
                <a:chOff x="6755052" y="2420310"/>
                <a:chExt cx="1201157" cy="392675"/>
              </a:xfrm>
            </p:grpSpPr>
            <p:sp>
              <p:nvSpPr>
                <p:cNvPr id="274" name="Freeform 273"/>
                <p:cNvSpPr/>
                <p:nvPr/>
              </p:nvSpPr>
              <p:spPr>
                <a:xfrm>
                  <a:off x="7689850" y="2482850"/>
                  <a:ext cx="152400" cy="317500"/>
                </a:xfrm>
                <a:custGeom>
                  <a:avLst/>
                  <a:gdLst>
                    <a:gd name="connsiteX0" fmla="*/ 0 w 152400"/>
                    <a:gd name="connsiteY0" fmla="*/ 0 h 317500"/>
                    <a:gd name="connsiteX1" fmla="*/ 50800 w 152400"/>
                    <a:gd name="connsiteY1" fmla="*/ 12700 h 317500"/>
                    <a:gd name="connsiteX2" fmla="*/ 88900 w 152400"/>
                    <a:gd name="connsiteY2" fmla="*/ 38100 h 317500"/>
                    <a:gd name="connsiteX3" fmla="*/ 114300 w 152400"/>
                    <a:gd name="connsiteY3" fmla="*/ 82550 h 317500"/>
                    <a:gd name="connsiteX4" fmla="*/ 127000 w 152400"/>
                    <a:gd name="connsiteY4" fmla="*/ 120650 h 317500"/>
                    <a:gd name="connsiteX5" fmla="*/ 133350 w 152400"/>
                    <a:gd name="connsiteY5" fmla="*/ 139700 h 317500"/>
                    <a:gd name="connsiteX6" fmla="*/ 139700 w 152400"/>
                    <a:gd name="connsiteY6" fmla="*/ 158750 h 317500"/>
                    <a:gd name="connsiteX7" fmla="*/ 152400 w 152400"/>
                    <a:gd name="connsiteY7" fmla="*/ 254000 h 317500"/>
                    <a:gd name="connsiteX8" fmla="*/ 146050 w 152400"/>
                    <a:gd name="connsiteY8" fmla="*/ 298450 h 317500"/>
                    <a:gd name="connsiteX9" fmla="*/ 146050 w 152400"/>
                    <a:gd name="connsiteY9" fmla="*/ 317500 h 31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2400" h="317500">
                      <a:moveTo>
                        <a:pt x="0" y="0"/>
                      </a:moveTo>
                      <a:cubicBezTo>
                        <a:pt x="8797" y="1759"/>
                        <a:pt x="39817" y="6598"/>
                        <a:pt x="50800" y="12700"/>
                      </a:cubicBezTo>
                      <a:cubicBezTo>
                        <a:pt x="64143" y="20113"/>
                        <a:pt x="88900" y="38100"/>
                        <a:pt x="88900" y="38100"/>
                      </a:cubicBezTo>
                      <a:cubicBezTo>
                        <a:pt x="106341" y="107864"/>
                        <a:pt x="79908" y="20644"/>
                        <a:pt x="114300" y="82550"/>
                      </a:cubicBezTo>
                      <a:cubicBezTo>
                        <a:pt x="120801" y="94252"/>
                        <a:pt x="122767" y="107950"/>
                        <a:pt x="127000" y="120650"/>
                      </a:cubicBezTo>
                      <a:lnTo>
                        <a:pt x="133350" y="139700"/>
                      </a:lnTo>
                      <a:lnTo>
                        <a:pt x="139700" y="158750"/>
                      </a:lnTo>
                      <a:cubicBezTo>
                        <a:pt x="141266" y="169711"/>
                        <a:pt x="152400" y="245794"/>
                        <a:pt x="152400" y="254000"/>
                      </a:cubicBezTo>
                      <a:cubicBezTo>
                        <a:pt x="152400" y="268967"/>
                        <a:pt x="147539" y="283557"/>
                        <a:pt x="146050" y="298450"/>
                      </a:cubicBezTo>
                      <a:cubicBezTo>
                        <a:pt x="145418" y="304768"/>
                        <a:pt x="146050" y="311150"/>
                        <a:pt x="146050" y="317500"/>
                      </a:cubicBezTo>
                    </a:path>
                  </a:pathLst>
                </a:custGeom>
                <a:noFill/>
                <a:ln>
                  <a:solidFill>
                    <a:schemeClr val="accent6"/>
                  </a:solidFill>
                  <a:headEnd type="none" w="med" len="med"/>
                  <a:tailEnd type="triangl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5" name="Freeform 274"/>
                <p:cNvSpPr/>
                <p:nvPr/>
              </p:nvSpPr>
              <p:spPr>
                <a:xfrm>
                  <a:off x="7597707" y="2420310"/>
                  <a:ext cx="358502" cy="380040"/>
                </a:xfrm>
                <a:custGeom>
                  <a:avLst/>
                  <a:gdLst>
                    <a:gd name="connsiteX0" fmla="*/ 0 w 152400"/>
                    <a:gd name="connsiteY0" fmla="*/ 0 h 317500"/>
                    <a:gd name="connsiteX1" fmla="*/ 50800 w 152400"/>
                    <a:gd name="connsiteY1" fmla="*/ 12700 h 317500"/>
                    <a:gd name="connsiteX2" fmla="*/ 88900 w 152400"/>
                    <a:gd name="connsiteY2" fmla="*/ 38100 h 317500"/>
                    <a:gd name="connsiteX3" fmla="*/ 114300 w 152400"/>
                    <a:gd name="connsiteY3" fmla="*/ 82550 h 317500"/>
                    <a:gd name="connsiteX4" fmla="*/ 127000 w 152400"/>
                    <a:gd name="connsiteY4" fmla="*/ 120650 h 317500"/>
                    <a:gd name="connsiteX5" fmla="*/ 133350 w 152400"/>
                    <a:gd name="connsiteY5" fmla="*/ 139700 h 317500"/>
                    <a:gd name="connsiteX6" fmla="*/ 139700 w 152400"/>
                    <a:gd name="connsiteY6" fmla="*/ 158750 h 317500"/>
                    <a:gd name="connsiteX7" fmla="*/ 152400 w 152400"/>
                    <a:gd name="connsiteY7" fmla="*/ 254000 h 317500"/>
                    <a:gd name="connsiteX8" fmla="*/ 146050 w 152400"/>
                    <a:gd name="connsiteY8" fmla="*/ 298450 h 317500"/>
                    <a:gd name="connsiteX9" fmla="*/ 146050 w 152400"/>
                    <a:gd name="connsiteY9" fmla="*/ 317500 h 31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2400" h="317500">
                      <a:moveTo>
                        <a:pt x="0" y="0"/>
                      </a:moveTo>
                      <a:cubicBezTo>
                        <a:pt x="8797" y="1759"/>
                        <a:pt x="39817" y="6598"/>
                        <a:pt x="50800" y="12700"/>
                      </a:cubicBezTo>
                      <a:cubicBezTo>
                        <a:pt x="64143" y="20113"/>
                        <a:pt x="88900" y="38100"/>
                        <a:pt x="88900" y="38100"/>
                      </a:cubicBezTo>
                      <a:cubicBezTo>
                        <a:pt x="106341" y="107864"/>
                        <a:pt x="79908" y="20644"/>
                        <a:pt x="114300" y="82550"/>
                      </a:cubicBezTo>
                      <a:cubicBezTo>
                        <a:pt x="120801" y="94252"/>
                        <a:pt x="122767" y="107950"/>
                        <a:pt x="127000" y="120650"/>
                      </a:cubicBezTo>
                      <a:lnTo>
                        <a:pt x="133350" y="139700"/>
                      </a:lnTo>
                      <a:lnTo>
                        <a:pt x="139700" y="158750"/>
                      </a:lnTo>
                      <a:cubicBezTo>
                        <a:pt x="141266" y="169711"/>
                        <a:pt x="152400" y="245794"/>
                        <a:pt x="152400" y="254000"/>
                      </a:cubicBezTo>
                      <a:cubicBezTo>
                        <a:pt x="152400" y="268967"/>
                        <a:pt x="147539" y="283557"/>
                        <a:pt x="146050" y="298450"/>
                      </a:cubicBezTo>
                      <a:cubicBezTo>
                        <a:pt x="145418" y="304768"/>
                        <a:pt x="146050" y="311150"/>
                        <a:pt x="146050" y="317500"/>
                      </a:cubicBezTo>
                    </a:path>
                  </a:pathLst>
                </a:custGeom>
                <a:noFill/>
                <a:ln>
                  <a:solidFill>
                    <a:schemeClr val="accent6"/>
                  </a:solidFill>
                  <a:headEnd type="none" w="med" len="med"/>
                  <a:tailEnd type="triangl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6" name="Freeform 275"/>
                <p:cNvSpPr/>
                <p:nvPr/>
              </p:nvSpPr>
              <p:spPr>
                <a:xfrm flipH="1">
                  <a:off x="6847195" y="2495485"/>
                  <a:ext cx="152400" cy="317500"/>
                </a:xfrm>
                <a:custGeom>
                  <a:avLst/>
                  <a:gdLst>
                    <a:gd name="connsiteX0" fmla="*/ 0 w 152400"/>
                    <a:gd name="connsiteY0" fmla="*/ 0 h 317500"/>
                    <a:gd name="connsiteX1" fmla="*/ 50800 w 152400"/>
                    <a:gd name="connsiteY1" fmla="*/ 12700 h 317500"/>
                    <a:gd name="connsiteX2" fmla="*/ 88900 w 152400"/>
                    <a:gd name="connsiteY2" fmla="*/ 38100 h 317500"/>
                    <a:gd name="connsiteX3" fmla="*/ 114300 w 152400"/>
                    <a:gd name="connsiteY3" fmla="*/ 82550 h 317500"/>
                    <a:gd name="connsiteX4" fmla="*/ 127000 w 152400"/>
                    <a:gd name="connsiteY4" fmla="*/ 120650 h 317500"/>
                    <a:gd name="connsiteX5" fmla="*/ 133350 w 152400"/>
                    <a:gd name="connsiteY5" fmla="*/ 139700 h 317500"/>
                    <a:gd name="connsiteX6" fmla="*/ 139700 w 152400"/>
                    <a:gd name="connsiteY6" fmla="*/ 158750 h 317500"/>
                    <a:gd name="connsiteX7" fmla="*/ 152400 w 152400"/>
                    <a:gd name="connsiteY7" fmla="*/ 254000 h 317500"/>
                    <a:gd name="connsiteX8" fmla="*/ 146050 w 152400"/>
                    <a:gd name="connsiteY8" fmla="*/ 298450 h 317500"/>
                    <a:gd name="connsiteX9" fmla="*/ 146050 w 152400"/>
                    <a:gd name="connsiteY9" fmla="*/ 317500 h 31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2400" h="317500">
                      <a:moveTo>
                        <a:pt x="0" y="0"/>
                      </a:moveTo>
                      <a:cubicBezTo>
                        <a:pt x="8797" y="1759"/>
                        <a:pt x="39817" y="6598"/>
                        <a:pt x="50800" y="12700"/>
                      </a:cubicBezTo>
                      <a:cubicBezTo>
                        <a:pt x="64143" y="20113"/>
                        <a:pt x="88900" y="38100"/>
                        <a:pt x="88900" y="38100"/>
                      </a:cubicBezTo>
                      <a:cubicBezTo>
                        <a:pt x="106341" y="107864"/>
                        <a:pt x="79908" y="20644"/>
                        <a:pt x="114300" y="82550"/>
                      </a:cubicBezTo>
                      <a:cubicBezTo>
                        <a:pt x="120801" y="94252"/>
                        <a:pt x="122767" y="107950"/>
                        <a:pt x="127000" y="120650"/>
                      </a:cubicBezTo>
                      <a:lnTo>
                        <a:pt x="133350" y="139700"/>
                      </a:lnTo>
                      <a:lnTo>
                        <a:pt x="139700" y="158750"/>
                      </a:lnTo>
                      <a:cubicBezTo>
                        <a:pt x="141266" y="169711"/>
                        <a:pt x="152400" y="245794"/>
                        <a:pt x="152400" y="254000"/>
                      </a:cubicBezTo>
                      <a:cubicBezTo>
                        <a:pt x="152400" y="268967"/>
                        <a:pt x="147539" y="283557"/>
                        <a:pt x="146050" y="298450"/>
                      </a:cubicBezTo>
                      <a:cubicBezTo>
                        <a:pt x="145418" y="304768"/>
                        <a:pt x="146050" y="311150"/>
                        <a:pt x="146050" y="317500"/>
                      </a:cubicBezTo>
                    </a:path>
                  </a:pathLst>
                </a:custGeom>
                <a:noFill/>
                <a:ln>
                  <a:solidFill>
                    <a:schemeClr val="accent6"/>
                  </a:solidFill>
                  <a:headEnd type="none" w="med" len="med"/>
                  <a:tailEnd type="triangl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7" name="Freeform 276"/>
                <p:cNvSpPr/>
                <p:nvPr/>
              </p:nvSpPr>
              <p:spPr>
                <a:xfrm flipH="1">
                  <a:off x="6755052" y="2432945"/>
                  <a:ext cx="358502" cy="380040"/>
                </a:xfrm>
                <a:custGeom>
                  <a:avLst/>
                  <a:gdLst>
                    <a:gd name="connsiteX0" fmla="*/ 0 w 152400"/>
                    <a:gd name="connsiteY0" fmla="*/ 0 h 317500"/>
                    <a:gd name="connsiteX1" fmla="*/ 50800 w 152400"/>
                    <a:gd name="connsiteY1" fmla="*/ 12700 h 317500"/>
                    <a:gd name="connsiteX2" fmla="*/ 88900 w 152400"/>
                    <a:gd name="connsiteY2" fmla="*/ 38100 h 317500"/>
                    <a:gd name="connsiteX3" fmla="*/ 114300 w 152400"/>
                    <a:gd name="connsiteY3" fmla="*/ 82550 h 317500"/>
                    <a:gd name="connsiteX4" fmla="*/ 127000 w 152400"/>
                    <a:gd name="connsiteY4" fmla="*/ 120650 h 317500"/>
                    <a:gd name="connsiteX5" fmla="*/ 133350 w 152400"/>
                    <a:gd name="connsiteY5" fmla="*/ 139700 h 317500"/>
                    <a:gd name="connsiteX6" fmla="*/ 139700 w 152400"/>
                    <a:gd name="connsiteY6" fmla="*/ 158750 h 317500"/>
                    <a:gd name="connsiteX7" fmla="*/ 152400 w 152400"/>
                    <a:gd name="connsiteY7" fmla="*/ 254000 h 317500"/>
                    <a:gd name="connsiteX8" fmla="*/ 146050 w 152400"/>
                    <a:gd name="connsiteY8" fmla="*/ 298450 h 317500"/>
                    <a:gd name="connsiteX9" fmla="*/ 146050 w 152400"/>
                    <a:gd name="connsiteY9" fmla="*/ 317500 h 31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2400" h="317500">
                      <a:moveTo>
                        <a:pt x="0" y="0"/>
                      </a:moveTo>
                      <a:cubicBezTo>
                        <a:pt x="8797" y="1759"/>
                        <a:pt x="39817" y="6598"/>
                        <a:pt x="50800" y="12700"/>
                      </a:cubicBezTo>
                      <a:cubicBezTo>
                        <a:pt x="64143" y="20113"/>
                        <a:pt x="88900" y="38100"/>
                        <a:pt x="88900" y="38100"/>
                      </a:cubicBezTo>
                      <a:cubicBezTo>
                        <a:pt x="106341" y="107864"/>
                        <a:pt x="79908" y="20644"/>
                        <a:pt x="114300" y="82550"/>
                      </a:cubicBezTo>
                      <a:cubicBezTo>
                        <a:pt x="120801" y="94252"/>
                        <a:pt x="122767" y="107950"/>
                        <a:pt x="127000" y="120650"/>
                      </a:cubicBezTo>
                      <a:lnTo>
                        <a:pt x="133350" y="139700"/>
                      </a:lnTo>
                      <a:lnTo>
                        <a:pt x="139700" y="158750"/>
                      </a:lnTo>
                      <a:cubicBezTo>
                        <a:pt x="141266" y="169711"/>
                        <a:pt x="152400" y="245794"/>
                        <a:pt x="152400" y="254000"/>
                      </a:cubicBezTo>
                      <a:cubicBezTo>
                        <a:pt x="152400" y="268967"/>
                        <a:pt x="147539" y="283557"/>
                        <a:pt x="146050" y="298450"/>
                      </a:cubicBezTo>
                      <a:cubicBezTo>
                        <a:pt x="145418" y="304768"/>
                        <a:pt x="146050" y="311150"/>
                        <a:pt x="146050" y="317500"/>
                      </a:cubicBezTo>
                    </a:path>
                  </a:pathLst>
                </a:custGeom>
                <a:noFill/>
                <a:ln>
                  <a:solidFill>
                    <a:schemeClr val="accent6"/>
                  </a:solidFill>
                  <a:headEnd type="none" w="med" len="med"/>
                  <a:tailEnd type="triangl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31485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Mário David Grosso Xavier                                                                       TE-CRG-CI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5394ED-A177-48C1-97BA-FA4A08F978BA}" type="slidenum">
              <a:rPr lang="en-GB" smtClean="0"/>
              <a:t>11</a:t>
            </a:fld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2400" y="142984"/>
            <a:ext cx="8842744" cy="739401"/>
          </a:xfrm>
          <a:prstGeom prst="rect">
            <a:avLst/>
          </a:prstGeom>
        </p:spPr>
        <p:txBody>
          <a:bodyPr vert="horz" lIns="45720" rIns="45720" anchor="ctr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4000" b="1" dirty="0" smtClean="0">
                <a:latin typeface="Ubuntu" panose="020B0504030602030204" pitchFamily="34" charset="0"/>
                <a:cs typeface="Kalinga" panose="020B0502040204020203" pitchFamily="34" charset="0"/>
              </a:rPr>
              <a:t>Rough</a:t>
            </a:r>
            <a:r>
              <a:rPr lang="pt-PT" sz="4000" dirty="0" smtClean="0">
                <a:latin typeface="Ubuntu" panose="020B0504030602030204" pitchFamily="34" charset="0"/>
                <a:cs typeface="Kalinga" panose="020B0502040204020203" pitchFamily="34" charset="0"/>
              </a:rPr>
              <a:t> generalization of system response</a:t>
            </a:r>
            <a:endParaRPr lang="en-GB" sz="4000" dirty="0">
              <a:latin typeface="Ubuntu" panose="020B0504030602030204" pitchFamily="34" charset="0"/>
              <a:cs typeface="Kalinga" panose="020B0502040204020203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203242" y="1232834"/>
            <a:ext cx="4751606" cy="1239352"/>
            <a:chOff x="609965" y="1367822"/>
            <a:chExt cx="4751606" cy="1239352"/>
          </a:xfrm>
        </p:grpSpPr>
        <p:sp>
          <p:nvSpPr>
            <p:cNvPr id="8" name="Rectangle 7"/>
            <p:cNvSpPr/>
            <p:nvPr/>
          </p:nvSpPr>
          <p:spPr>
            <a:xfrm>
              <a:off x="1160117" y="1367822"/>
              <a:ext cx="3325091" cy="123935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609965" y="1987498"/>
              <a:ext cx="1463040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3898531" y="1987498"/>
              <a:ext cx="1463040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4630051" y="1559360"/>
                  <a:ext cx="47128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pt-PT" b="0" i="0" smtClean="0"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a:rPr lang="pt-PT" b="0" i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pt-PT" b="0" i="0" smtClean="0"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a:rPr lang="pt-PT" b="0" i="0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30051" y="1559360"/>
                  <a:ext cx="471283" cy="276999"/>
                </a:xfrm>
                <a:prstGeom prst="rect">
                  <a:avLst/>
                </a:prstGeom>
                <a:blipFill>
                  <a:blip r:embed="rId2"/>
                  <a:stretch>
                    <a:fillRect l="-11688" t="-2222" r="-18182" b="-3777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665242" y="1559359"/>
                  <a:ext cx="46705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̇"/>
                            <m:ctrlPr>
                              <a:rPr lang="pt-PT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pt-PT" b="0" i="0" smtClean="0">
                                <a:latin typeface="Cambria Math" panose="02040503050406030204" pitchFamily="18" charset="0"/>
                              </a:rPr>
                              <m:t>q</m:t>
                            </m:r>
                          </m:e>
                        </m:acc>
                        <m:r>
                          <a:rPr lang="pt-PT" b="0" i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pt-PT" b="0" i="0" smtClean="0"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a:rPr lang="pt-PT" b="0" i="0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5242" y="1559359"/>
                  <a:ext cx="467051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0390" t="-2222" r="-16883" b="-3777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8" name="Group 37"/>
          <p:cNvGrpSpPr/>
          <p:nvPr/>
        </p:nvGrpSpPr>
        <p:grpSpPr>
          <a:xfrm>
            <a:off x="956077" y="2656844"/>
            <a:ext cx="7604520" cy="1395199"/>
            <a:chOff x="1046761" y="2800427"/>
            <a:chExt cx="7604520" cy="139519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1190255" y="2800427"/>
                  <a:ext cx="7380439" cy="85478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pt-PT" sz="2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pt-PT" sz="20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acc>
                      <m:r>
                        <a:rPr lang="pt-PT" sz="2000" b="0" i="1" smtClean="0">
                          <a:latin typeface="Cambria Math" panose="02040503050406030204" pitchFamily="18" charset="0"/>
                        </a:rPr>
                        <m:t>≈</m:t>
                      </m:r>
                      <m:d>
                        <m:dPr>
                          <m:ctrlPr>
                            <a:rPr lang="pt-PT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pt-PT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t-PT" sz="20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num>
                            <m:den>
                              <m:r>
                                <a:rPr lang="pt-PT" sz="20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den>
                          </m:f>
                        </m:e>
                      </m:d>
                      <m:r>
                        <m:rPr>
                          <m:sty m:val="p"/>
                        </m:rPr>
                        <a:rPr lang="pt-PT" sz="20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pt-PT" sz="20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pt-PT" sz="2000" b="0" i="1" smtClean="0">
                          <a:latin typeface="Cambria Math" panose="02040503050406030204" pitchFamily="18" charset="0"/>
                        </a:rPr>
                        <m:t> →</m:t>
                      </m:r>
                      <m:d>
                        <m:dPr>
                          <m:ctrlPr>
                            <a:rPr lang="pt-PT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pt-PT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t-PT" sz="20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num>
                            <m:den>
                              <m:r>
                                <a:rPr lang="pt-PT" sz="20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den>
                          </m:f>
                        </m:e>
                      </m:d>
                      <m:r>
                        <a:rPr lang="pt-PT" sz="2000" b="0" i="1" smtClean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pt-PT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̇"/>
                              <m:ctrlPr>
                                <a:rPr lang="pt-PT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pt-PT" sz="20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num>
                        <m:den>
                          <m:r>
                            <m:rPr>
                              <m:sty m:val="p"/>
                            </m:rPr>
                            <a:rPr lang="pt-PT" sz="20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pt-PT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a14:m>
                  <a:r>
                    <a:rPr lang="pt-PT" sz="2000" b="0" dirty="0" smtClean="0"/>
                    <a:t>                 </a:t>
                  </a:r>
                  <a14:m>
                    <m:oMath xmlns:m="http://schemas.openxmlformats.org/officeDocument/2006/math">
                      <m:r>
                        <a:rPr lang="pt-PT" sz="2000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pt-PT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PT" sz="2000" b="0" i="1" smtClean="0">
                          <a:latin typeface="Cambria Math" panose="02040503050406030204" pitchFamily="18" charset="0"/>
                        </a:rPr>
                        <m:t>𝑅𝐶</m:t>
                      </m:r>
                      <m:r>
                        <a:rPr lang="pt-PT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PT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PT" sz="20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pt-PT" sz="2000" b="0" i="0" smtClean="0">
                              <a:latin typeface="Cambria Math" panose="02040503050406030204" pitchFamily="18" charset="0"/>
                            </a:rPr>
                            <m:t>Λ</m:t>
                          </m:r>
                        </m:den>
                      </m:f>
                      <m:r>
                        <a:rPr lang="pt-PT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pt-P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sz="20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pt-PT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sSup>
                        <m:sSupPr>
                          <m:ctrlPr>
                            <a:rPr lang="pt-PT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pt-PT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pt-PT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t-PT" sz="2000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num>
                                <m:den>
                                  <m:r>
                                    <a:rPr lang="pt-PT" sz="2000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pt-PT" sz="20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a14:m>
                  <a:endParaRPr lang="pt-PT" sz="2000" b="0" dirty="0" smtClean="0"/>
                </a:p>
                <a:p>
                  <a:endParaRPr lang="en-GB" sz="2000" dirty="0" smtClean="0"/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90255" y="2800427"/>
                  <a:ext cx="7380439" cy="85478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4" name="Straight Arrow Connector 23"/>
            <p:cNvCxnSpPr/>
            <p:nvPr/>
          </p:nvCxnSpPr>
          <p:spPr>
            <a:xfrm flipV="1">
              <a:off x="1851472" y="3369181"/>
              <a:ext cx="0" cy="174276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1451291" y="3549295"/>
              <a:ext cx="29356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400" dirty="0" smtClean="0"/>
                <a:t>Volumetric heat transfer coefficient</a:t>
              </a:r>
              <a:endParaRPr lang="en-GB" sz="1400" dirty="0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H="1" flipV="1">
              <a:off x="1270842" y="3296256"/>
              <a:ext cx="12731" cy="542593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1046761" y="3887849"/>
              <a:ext cx="33402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400" dirty="0" smtClean="0"/>
                <a:t>Volumetric heat input</a:t>
              </a:r>
              <a:endParaRPr lang="en-GB" sz="1400" dirty="0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V="1">
              <a:off x="6623509" y="3315614"/>
              <a:ext cx="0" cy="174276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5715605" y="3501324"/>
              <a:ext cx="29356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400" dirty="0" smtClean="0"/>
                <a:t>Volumetric heat capacity</a:t>
              </a:r>
              <a:endParaRPr lang="en-GB" sz="14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7" name="Table 3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43220359"/>
                  </p:ext>
                </p:extLst>
              </p:nvPr>
            </p:nvGraphicFramePr>
            <p:xfrm>
              <a:off x="1444140" y="4328635"/>
              <a:ext cx="7242660" cy="136459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10835">
                      <a:extLst>
                        <a:ext uri="{9D8B030D-6E8A-4147-A177-3AD203B41FA5}">
                          <a16:colId xmlns:a16="http://schemas.microsoft.com/office/drawing/2014/main" val="2088814882"/>
                        </a:ext>
                      </a:extLst>
                    </a:gridCol>
                    <a:gridCol w="1384300">
                      <a:extLst>
                        <a:ext uri="{9D8B030D-6E8A-4147-A177-3AD203B41FA5}">
                          <a16:colId xmlns:a16="http://schemas.microsoft.com/office/drawing/2014/main" val="381754928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2438754222"/>
                        </a:ext>
                      </a:extLst>
                    </a:gridCol>
                    <a:gridCol w="2923525">
                      <a:extLst>
                        <a:ext uri="{9D8B030D-6E8A-4147-A177-3AD203B41FA5}">
                          <a16:colId xmlns:a16="http://schemas.microsoft.com/office/drawing/2014/main" val="2396539237"/>
                        </a:ext>
                      </a:extLst>
                    </a:gridCol>
                  </a:tblGrid>
                  <a:tr h="622917">
                    <a:tc>
                      <a:txBody>
                        <a:bodyPr/>
                        <a:lstStyle/>
                        <a:p>
                          <a:endParaRPr lang="en-GB" sz="1200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pt-PT" sz="1200" b="1" i="1" smtClean="0">
                                        <a:solidFill>
                                          <a:schemeClr val="accent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pt-PT" sz="1200" b="1" i="1" smtClean="0">
                                        <a:solidFill>
                                          <a:schemeClr val="accent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𝒉</m:t>
                                    </m:r>
                                  </m:num>
                                  <m:den>
                                    <m:r>
                                      <a:rPr lang="pt-PT" sz="1200" b="1" i="1" smtClean="0">
                                        <a:solidFill>
                                          <a:schemeClr val="accent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𝒗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200" dirty="0" smtClean="0">
                            <a:solidFill>
                              <a:schemeClr val="accent6"/>
                            </a:solidFill>
                          </a:endParaRPr>
                        </a:p>
                        <a:p>
                          <a:pPr algn="ctr"/>
                          <a:r>
                            <a:rPr lang="en-GB" sz="1200" dirty="0" smtClean="0">
                              <a:solidFill>
                                <a:schemeClr val="accent6"/>
                              </a:solidFill>
                            </a:rPr>
                            <a:t>[mW</a:t>
                          </a:r>
                          <a:r>
                            <a:rPr lang="en-GB" sz="1200" baseline="0" dirty="0" smtClean="0">
                              <a:solidFill>
                                <a:schemeClr val="accent6"/>
                              </a:solidFill>
                            </a:rPr>
                            <a:t> per K cm</a:t>
                          </a:r>
                          <a:r>
                            <a:rPr lang="en-GB" sz="1200" strike="noStrike" baseline="30000" dirty="0" smtClean="0">
                              <a:solidFill>
                                <a:schemeClr val="accent6"/>
                              </a:solidFill>
                            </a:rPr>
                            <a:t>3</a:t>
                          </a:r>
                          <a:r>
                            <a:rPr lang="en-GB" sz="1200" strike="noStrike" baseline="0" dirty="0" smtClean="0">
                              <a:solidFill>
                                <a:schemeClr val="accent6"/>
                              </a:solidFill>
                            </a:rPr>
                            <a:t>]</a:t>
                          </a:r>
                          <a:r>
                            <a:rPr lang="en-GB" sz="1200" dirty="0" smtClean="0">
                              <a:solidFill>
                                <a:schemeClr val="accent6"/>
                              </a:solidFill>
                            </a:rPr>
                            <a:t> </a:t>
                          </a:r>
                          <a:endParaRPr lang="en-GB" sz="12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sz="1400" b="1" i="1" smtClean="0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  <m:t>𝝉</m:t>
                                </m:r>
                              </m:oMath>
                            </m:oMathPara>
                          </a14:m>
                          <a:endParaRPr lang="en-GB" sz="1400" dirty="0" smtClean="0">
                            <a:solidFill>
                              <a:schemeClr val="accent6"/>
                            </a:solidFill>
                          </a:endParaRPr>
                        </a:p>
                        <a:p>
                          <a:pPr algn="ctr"/>
                          <a:r>
                            <a:rPr lang="pt-PT" sz="1400" dirty="0" smtClean="0">
                              <a:solidFill>
                                <a:schemeClr val="accent6"/>
                              </a:solidFill>
                            </a:rPr>
                            <a:t>[s]</a:t>
                          </a:r>
                          <a:endParaRPr lang="en-GB" sz="14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pt-PT" sz="1400" dirty="0" smtClean="0">
                              <a:solidFill>
                                <a:schemeClr val="accent6"/>
                              </a:solidFill>
                            </a:rPr>
                            <a:t>Heating</a:t>
                          </a:r>
                          <a:r>
                            <a:rPr lang="pt-PT" sz="1400" baseline="0" dirty="0" smtClean="0">
                              <a:solidFill>
                                <a:schemeClr val="accent6"/>
                              </a:solidFill>
                            </a:rPr>
                            <a:t> profile</a:t>
                          </a:r>
                          <a:endParaRPr lang="en-GB" sz="1400" dirty="0" smtClean="0">
                            <a:solidFill>
                              <a:schemeClr val="accent6"/>
                            </a:solidFill>
                          </a:endParaRPr>
                        </a:p>
                        <a:p>
                          <a:pPr algn="ctr"/>
                          <a:endParaRPr lang="en-GB" sz="14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1567303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pt-PT" sz="1200" dirty="0" smtClean="0"/>
                            <a:t>Stack</a:t>
                          </a:r>
                          <a:endParaRPr lang="en-GB" sz="1200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381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400" dirty="0" smtClean="0"/>
                            <a:t>~4</a:t>
                          </a:r>
                          <a:endParaRPr lang="en-GB" sz="1400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381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400" dirty="0" smtClean="0"/>
                            <a:t>1</a:t>
                          </a:r>
                          <a:r>
                            <a:rPr lang="pt-PT" sz="1400" baseline="0" dirty="0" smtClean="0"/>
                            <a:t> to 4</a:t>
                          </a:r>
                          <a:endParaRPr lang="en-GB" sz="1400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381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400" dirty="0" smtClean="0"/>
                            <a:t>Uniform</a:t>
                          </a:r>
                          <a:endParaRPr lang="en-GB" sz="1400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381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5843405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pt-PT" sz="1200" dirty="0" smtClean="0"/>
                            <a:t>11 T Dipole Model</a:t>
                          </a:r>
                          <a:endParaRPr lang="en-GB" sz="1200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400" dirty="0" smtClean="0"/>
                            <a:t>~30</a:t>
                          </a:r>
                          <a:endParaRPr lang="en-GB" sz="1400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400" dirty="0" smtClean="0"/>
                            <a:t>est. 0.1 to 0.5</a:t>
                          </a:r>
                          <a:endParaRPr lang="en-GB" sz="1400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400" dirty="0" smtClean="0"/>
                            <a:t>Specific</a:t>
                          </a:r>
                          <a:r>
                            <a:rPr lang="pt-PT" sz="1400" baseline="0" dirty="0" smtClean="0"/>
                            <a:t>, collimation loss profile</a:t>
                          </a:r>
                          <a:endParaRPr lang="en-GB" sz="1400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6296172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7" name="Table 3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43220359"/>
                  </p:ext>
                </p:extLst>
              </p:nvPr>
            </p:nvGraphicFramePr>
            <p:xfrm>
              <a:off x="1444140" y="4328635"/>
              <a:ext cx="7242660" cy="136459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10835">
                      <a:extLst>
                        <a:ext uri="{9D8B030D-6E8A-4147-A177-3AD203B41FA5}">
                          <a16:colId xmlns:a16="http://schemas.microsoft.com/office/drawing/2014/main" val="2088814882"/>
                        </a:ext>
                      </a:extLst>
                    </a:gridCol>
                    <a:gridCol w="1384300">
                      <a:extLst>
                        <a:ext uri="{9D8B030D-6E8A-4147-A177-3AD203B41FA5}">
                          <a16:colId xmlns:a16="http://schemas.microsoft.com/office/drawing/2014/main" val="381754928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2438754222"/>
                        </a:ext>
                      </a:extLst>
                    </a:gridCol>
                    <a:gridCol w="2923525">
                      <a:extLst>
                        <a:ext uri="{9D8B030D-6E8A-4147-A177-3AD203B41FA5}">
                          <a16:colId xmlns:a16="http://schemas.microsoft.com/office/drawing/2014/main" val="2396539237"/>
                        </a:ext>
                      </a:extLst>
                    </a:gridCol>
                  </a:tblGrid>
                  <a:tr h="622917">
                    <a:tc>
                      <a:txBody>
                        <a:bodyPr/>
                        <a:lstStyle/>
                        <a:p>
                          <a:endParaRPr lang="en-GB" sz="1200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02203" t="-1961" r="-321586" b="-1196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83600" t="-1961" r="-192000" b="-1196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pt-PT" sz="1400" dirty="0" smtClean="0">
                              <a:solidFill>
                                <a:schemeClr val="accent6"/>
                              </a:solidFill>
                            </a:rPr>
                            <a:t>Heating</a:t>
                          </a:r>
                          <a:r>
                            <a:rPr lang="pt-PT" sz="1400" baseline="0" dirty="0" smtClean="0">
                              <a:solidFill>
                                <a:schemeClr val="accent6"/>
                              </a:solidFill>
                            </a:rPr>
                            <a:t> profile</a:t>
                          </a:r>
                          <a:endParaRPr lang="en-GB" sz="1400" dirty="0" smtClean="0">
                            <a:solidFill>
                              <a:schemeClr val="accent6"/>
                            </a:solidFill>
                          </a:endParaRPr>
                        </a:p>
                        <a:p>
                          <a:pPr algn="ctr"/>
                          <a:endParaRPr lang="en-GB" sz="14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1567303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pt-PT" sz="1200" dirty="0" smtClean="0"/>
                            <a:t>Stack</a:t>
                          </a:r>
                          <a:endParaRPr lang="en-GB" sz="1200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381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400" dirty="0" smtClean="0"/>
                            <a:t>~4</a:t>
                          </a:r>
                          <a:endParaRPr lang="en-GB" sz="1400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381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400" dirty="0" smtClean="0"/>
                            <a:t>1</a:t>
                          </a:r>
                          <a:r>
                            <a:rPr lang="pt-PT" sz="1400" baseline="0" dirty="0" smtClean="0"/>
                            <a:t> to 4</a:t>
                          </a:r>
                          <a:endParaRPr lang="en-GB" sz="1400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381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400" dirty="0" smtClean="0"/>
                            <a:t>Uniform</a:t>
                          </a:r>
                          <a:endParaRPr lang="en-GB" sz="1400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381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5843405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pt-PT" sz="1200" dirty="0" smtClean="0"/>
                            <a:t>11 T Dipole Model</a:t>
                          </a:r>
                          <a:endParaRPr lang="en-GB" sz="1200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400" dirty="0" smtClean="0"/>
                            <a:t>~30</a:t>
                          </a:r>
                          <a:endParaRPr lang="en-GB" sz="1400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400" dirty="0" smtClean="0"/>
                            <a:t>est. 0.1 to 0.5</a:t>
                          </a:r>
                          <a:endParaRPr lang="en-GB" sz="1400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400" dirty="0" smtClean="0"/>
                            <a:t>Specific</a:t>
                          </a:r>
                          <a:r>
                            <a:rPr lang="pt-PT" sz="1400" baseline="0" dirty="0" smtClean="0"/>
                            <a:t>, collimation loss profile</a:t>
                          </a:r>
                          <a:endParaRPr lang="en-GB" sz="1400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629617206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39" name="Straight Arrow Connector 38"/>
          <p:cNvCxnSpPr>
            <a:stCxn id="37" idx="1"/>
          </p:cNvCxnSpPr>
          <p:nvPr/>
        </p:nvCxnSpPr>
        <p:spPr>
          <a:xfrm flipH="1" flipV="1">
            <a:off x="1248426" y="4869049"/>
            <a:ext cx="195714" cy="14188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 flipV="1">
            <a:off x="1248426" y="5312559"/>
            <a:ext cx="195714" cy="10519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26076" y="4562758"/>
            <a:ext cx="3340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 smtClean="0"/>
              <a:t>Measured</a:t>
            </a:r>
            <a:endParaRPr lang="en-GB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326076" y="5057234"/>
            <a:ext cx="3340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 smtClean="0"/>
              <a:t>Simulated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439747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261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69" y="867810"/>
            <a:ext cx="8851372" cy="489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055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7474" y="56150"/>
            <a:ext cx="9171474" cy="2302020"/>
          </a:xfrm>
        </p:spPr>
        <p:txBody>
          <a:bodyPr>
            <a:noAutofit/>
          </a:bodyPr>
          <a:lstStyle/>
          <a:p>
            <a:pPr algn="ctr"/>
            <a:r>
              <a:rPr lang="pt-PT" sz="3600" dirty="0" smtClean="0"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Experimental assessment of heat transport mechanisms in a superfluid helium-cooled Nb</a:t>
            </a:r>
            <a:r>
              <a:rPr lang="pt-PT" sz="3600" baseline="-25000" dirty="0" smtClean="0"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pt-PT" sz="3600" dirty="0" smtClean="0"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Sn 11 T Dipole coil segment</a:t>
            </a:r>
            <a:endParaRPr lang="en-GB" sz="3600" dirty="0">
              <a:latin typeface="Ubuntu" panose="020B0504030602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1596412" y="4444745"/>
            <a:ext cx="6223119" cy="918082"/>
          </a:xfrm>
        </p:spPr>
        <p:txBody>
          <a:bodyPr>
            <a:normAutofit lnSpcReduction="10000"/>
          </a:bodyPr>
          <a:lstStyle/>
          <a:p>
            <a:pPr algn="ctr"/>
            <a:r>
              <a:rPr lang="pt-PT" sz="1800" dirty="0" smtClean="0">
                <a:latin typeface="Ubuntu" panose="020B0504030602030204" pitchFamily="34" charset="0"/>
                <a:cs typeface="Kalinga" panose="020B0502040204020203" pitchFamily="34" charset="0"/>
              </a:rPr>
              <a:t>Mário David Grosso Xavier</a:t>
            </a:r>
          </a:p>
          <a:p>
            <a:pPr algn="ctr"/>
            <a:r>
              <a:rPr lang="pt-PT" sz="1800" dirty="0" smtClean="0">
                <a:latin typeface="Ubuntu" panose="020B0504030602030204" pitchFamily="34" charset="0"/>
                <a:cs typeface="Kalinga" panose="020B0502040204020203" pitchFamily="34" charset="0"/>
              </a:rPr>
              <a:t>Fellow</a:t>
            </a:r>
          </a:p>
          <a:p>
            <a:pPr algn="ctr"/>
            <a:r>
              <a:rPr lang="pt-PT" sz="1800" dirty="0" smtClean="0">
                <a:latin typeface="Ubuntu" panose="020B0504030602030204" pitchFamily="34" charset="0"/>
                <a:cs typeface="Kalinga" panose="020B0502040204020203" pitchFamily="34" charset="0"/>
              </a:rPr>
              <a:t>TE-CRG-CI (Cryolab and Instrumentation)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5394ED-A177-48C1-97BA-FA4A08F978BA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6356350"/>
            <a:ext cx="7163956" cy="365125"/>
          </a:xfrm>
        </p:spPr>
        <p:txBody>
          <a:bodyPr/>
          <a:lstStyle/>
          <a:p>
            <a:r>
              <a:rPr lang="en-GB" dirty="0" smtClean="0"/>
              <a:t>Mário David Grosso Xavier                                                                       TE-CRG-CI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198" y="4477029"/>
            <a:ext cx="810838" cy="85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891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8123" y="330808"/>
            <a:ext cx="4932603" cy="562632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6750"/>
            <a:ext cx="8420100" cy="4350384"/>
          </a:xfrm>
        </p:spPr>
        <p:txBody>
          <a:bodyPr>
            <a:normAutofit/>
          </a:bodyPr>
          <a:lstStyle/>
          <a:p>
            <a:pPr marL="36576" indent="0">
              <a:buNone/>
            </a:pPr>
            <a:endParaRPr lang="pt-PT" sz="1900" dirty="0">
              <a:latin typeface="Kalinga" panose="020B0502040204020203" pitchFamily="34" charset="0"/>
              <a:cs typeface="Kalinga" panose="020B0502040204020203" pitchFamily="34" charset="0"/>
            </a:endParaRPr>
          </a:p>
          <a:p>
            <a:pPr marL="448056" lvl="1" indent="0">
              <a:buNone/>
            </a:pPr>
            <a:endParaRPr lang="pt-PT" sz="1700" dirty="0">
              <a:latin typeface="Kalinga" panose="020B0502040204020203" pitchFamily="34" charset="0"/>
              <a:cs typeface="Kalinga" panose="020B0502040204020203" pitchFamily="34" charset="0"/>
            </a:endParaRPr>
          </a:p>
          <a:p>
            <a:pPr marL="36576" indent="0">
              <a:buNone/>
            </a:pPr>
            <a:endParaRPr lang="en-GB" dirty="0" smtClean="0">
              <a:latin typeface="Kalinga" panose="020B0502040204020203" pitchFamily="34" charset="0"/>
              <a:cs typeface="Kalinga" panose="020B0502040204020203" pitchFamily="34" charset="0"/>
            </a:endParaRPr>
          </a:p>
          <a:p>
            <a:pPr marL="448056" lvl="1" indent="0">
              <a:buNone/>
            </a:pPr>
            <a:endParaRPr lang="pt-PT" i="1" dirty="0"/>
          </a:p>
          <a:p>
            <a:pPr marL="448056" lvl="1" indent="0">
              <a:buNone/>
            </a:pPr>
            <a:endParaRPr lang="en-GB" i="1" dirty="0" smtClean="0"/>
          </a:p>
          <a:p>
            <a:pPr marL="36576" indent="0">
              <a:buNone/>
            </a:pPr>
            <a:endParaRPr lang="pt-P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5394ED-A177-48C1-97BA-FA4A08F978BA}" type="slidenum">
              <a:rPr lang="en-GB" smtClean="0"/>
              <a:t>3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6356350"/>
            <a:ext cx="7163956" cy="365125"/>
          </a:xfrm>
        </p:spPr>
        <p:txBody>
          <a:bodyPr/>
          <a:lstStyle/>
          <a:p>
            <a:r>
              <a:rPr lang="en-GB" dirty="0" smtClean="0"/>
              <a:t>Mário David Grosso Xavier                                                                       TE-CRG-CI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104333" y="32700"/>
            <a:ext cx="4248513" cy="739401"/>
          </a:xfrm>
        </p:spPr>
        <p:txBody>
          <a:bodyPr>
            <a:normAutofit fontScale="90000"/>
          </a:bodyPr>
          <a:lstStyle/>
          <a:p>
            <a:pPr algn="ctr"/>
            <a:r>
              <a:rPr lang="pt-PT" sz="4000" dirty="0" smtClean="0">
                <a:latin typeface="Ubuntu" panose="020B0504030602030204" pitchFamily="34" charset="0"/>
                <a:cs typeface="Kalinga" panose="020B0502040204020203" pitchFamily="34" charset="0"/>
              </a:rPr>
              <a:t>Experimental setup</a:t>
            </a:r>
            <a:endParaRPr lang="en-GB" sz="4000" dirty="0">
              <a:latin typeface="Ubuntu" panose="020B0504030602030204" pitchFamily="34" charset="0"/>
              <a:cs typeface="Kalinga" panose="020B0502040204020203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4333" y="795330"/>
            <a:ext cx="427836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Ubuntu" panose="020B0504030602030204" pitchFamily="34" charset="0"/>
                <a:cs typeface="Kalinga" panose="020B0502040204020203" pitchFamily="34" charset="0"/>
              </a:rPr>
              <a:t>Exploiting different AC loss mechanisms the sample is heated and the temperature evolution in sample and bath is measured.</a:t>
            </a:r>
          </a:p>
          <a:p>
            <a:endParaRPr lang="en-GB" sz="1000" dirty="0">
              <a:latin typeface="Ubuntu" panose="020B0504030602030204" pitchFamily="34" charset="0"/>
              <a:cs typeface="Kalinga" panose="020B0502040204020203" pitchFamily="34" charset="0"/>
            </a:endParaRPr>
          </a:p>
          <a:p>
            <a:r>
              <a:rPr lang="en-GB" sz="1200" dirty="0" smtClean="0">
                <a:latin typeface="Ubuntu" panose="020B0504030602030204" pitchFamily="34" charset="0"/>
                <a:cs typeface="Kalinga" panose="020B0502040204020203" pitchFamily="34" charset="0"/>
              </a:rPr>
              <a:t>The generated power can be varied by changing the combination of the resistor box.</a:t>
            </a:r>
            <a:endParaRPr lang="en-GB" sz="1200" dirty="0">
              <a:latin typeface="Ubuntu" panose="020B0504030602030204" pitchFamily="34" charset="0"/>
              <a:cs typeface="Kalinga" panose="020B0502040204020203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104" y="3884229"/>
            <a:ext cx="2498316" cy="2116654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925" y="2698710"/>
            <a:ext cx="3114675" cy="11334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3382" y="2698710"/>
            <a:ext cx="1700931" cy="112785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02947" y="1964881"/>
            <a:ext cx="4010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b="1" dirty="0" smtClean="0">
                <a:latin typeface="Ubuntu" panose="020B0504030602030204" pitchFamily="34" charset="0"/>
                <a:cs typeface="Kalinga" panose="020B0502040204020203" pitchFamily="34" charset="0"/>
              </a:rPr>
              <a:t>Important parameters:</a:t>
            </a:r>
            <a:endParaRPr lang="pt-PT" sz="1100" dirty="0">
              <a:latin typeface="Ubuntu" panose="020B0504030602030204" pitchFamily="34" charset="0"/>
              <a:cs typeface="Kalinga" panose="020B0502040204020203" pitchFamily="34" charset="0"/>
            </a:endParaRPr>
          </a:p>
          <a:p>
            <a:r>
              <a:rPr lang="pt-PT" sz="1100" dirty="0" smtClean="0">
                <a:latin typeface="Ubuntu" panose="020B0504030602030204" pitchFamily="34" charset="0"/>
                <a:cs typeface="Kalinga" panose="020B0502040204020203" pitchFamily="34" charset="0"/>
              </a:rPr>
              <a:t>T</a:t>
            </a:r>
            <a:r>
              <a:rPr lang="pt-PT" sz="1100" baseline="-25000" dirty="0" smtClean="0">
                <a:latin typeface="Ubuntu" panose="020B0504030602030204" pitchFamily="34" charset="0"/>
                <a:cs typeface="Kalinga" panose="020B0502040204020203" pitchFamily="34" charset="0"/>
              </a:rPr>
              <a:t>eq</a:t>
            </a:r>
            <a:r>
              <a:rPr lang="pt-PT" sz="1100" dirty="0" smtClean="0">
                <a:latin typeface="Ubuntu" panose="020B0504030602030204" pitchFamily="34" charset="0"/>
                <a:cs typeface="Kalinga" panose="020B0502040204020203" pitchFamily="34" charset="0"/>
              </a:rPr>
              <a:t> : equilibrium temperature</a:t>
            </a:r>
            <a:endParaRPr lang="pt-PT" sz="1100" baseline="-25000" dirty="0" smtClean="0">
              <a:latin typeface="Ubuntu" panose="020B0504030602030204" pitchFamily="34" charset="0"/>
              <a:cs typeface="Kalinga" panose="020B0502040204020203" pitchFamily="34" charset="0"/>
            </a:endParaRPr>
          </a:p>
          <a:p>
            <a:r>
              <a:rPr lang="pt-PT" sz="1100" dirty="0" smtClean="0">
                <a:latin typeface="Ubuntu" panose="020B0504030602030204" pitchFamily="34" charset="0"/>
                <a:cs typeface="Kalinga" panose="020B0502040204020203" pitchFamily="34" charset="0"/>
              </a:rPr>
              <a:t>τ</a:t>
            </a:r>
            <a:r>
              <a:rPr lang="pt-PT" sz="1400" dirty="0" smtClean="0">
                <a:latin typeface="Ubuntu" panose="020B0504030602030204" pitchFamily="34" charset="0"/>
                <a:cs typeface="Kalinga" panose="020B0502040204020203" pitchFamily="34" charset="0"/>
              </a:rPr>
              <a:t> </a:t>
            </a:r>
            <a:r>
              <a:rPr lang="pt-PT" sz="1100" dirty="0" smtClean="0">
                <a:latin typeface="Ubuntu" panose="020B0504030602030204" pitchFamily="34" charset="0"/>
                <a:cs typeface="Kalinga" panose="020B0502040204020203" pitchFamily="34" charset="0"/>
              </a:rPr>
              <a:t>: time constant (time to reach 63.2 % of peak temperature)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714500" y="5021580"/>
            <a:ext cx="68580" cy="32766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0301" y="5349240"/>
            <a:ext cx="14487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>
                <a:solidFill>
                  <a:schemeClr val="accent6">
                    <a:lumMod val="50000"/>
                  </a:schemeClr>
                </a:solidFill>
              </a:rPr>
              <a:t>HeII direct contact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72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5394ED-A177-48C1-97BA-FA4A08F978BA}" type="slidenum">
              <a:rPr lang="en-GB" smtClean="0"/>
              <a:t>4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6356350"/>
            <a:ext cx="7163956" cy="365125"/>
          </a:xfrm>
        </p:spPr>
        <p:txBody>
          <a:bodyPr/>
          <a:lstStyle/>
          <a:p>
            <a:r>
              <a:rPr lang="en-GB" dirty="0" smtClean="0"/>
              <a:t>Mário David Grosso Xavier                                                                       TE-CRG-CI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104333" y="32700"/>
            <a:ext cx="4871527" cy="739401"/>
          </a:xfrm>
        </p:spPr>
        <p:txBody>
          <a:bodyPr>
            <a:normAutofit fontScale="90000"/>
          </a:bodyPr>
          <a:lstStyle/>
          <a:p>
            <a:pPr algn="ctr"/>
            <a:r>
              <a:rPr lang="pt-PT" sz="4000" dirty="0" smtClean="0">
                <a:latin typeface="Ubuntu" panose="020B0504030602030204" pitchFamily="34" charset="0"/>
                <a:cs typeface="Kalinga" panose="020B0502040204020203" pitchFamily="34" charset="0"/>
              </a:rPr>
              <a:t>Typical measurement</a:t>
            </a:r>
            <a:endParaRPr lang="en-GB" sz="4000" dirty="0">
              <a:latin typeface="Ubuntu" panose="020B0504030602030204" pitchFamily="34" charset="0"/>
              <a:cs typeface="Kalinga" panose="020B0502040204020203" pitchFamily="34" charset="0"/>
            </a:endParaRPr>
          </a:p>
        </p:txBody>
      </p:sp>
      <p:grpSp>
        <p:nvGrpSpPr>
          <p:cNvPr id="14" name="Gruppieren 11"/>
          <p:cNvGrpSpPr/>
          <p:nvPr/>
        </p:nvGrpSpPr>
        <p:grpSpPr>
          <a:xfrm>
            <a:off x="1379180" y="1053339"/>
            <a:ext cx="6060626" cy="4816112"/>
            <a:chOff x="1481723" y="909000"/>
            <a:chExt cx="6131528" cy="5166904"/>
          </a:xfrm>
        </p:grpSpPr>
        <p:pic>
          <p:nvPicPr>
            <p:cNvPr id="16" name="Grafik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04" t="10499" r="12473" b="9301"/>
            <a:stretch/>
          </p:blipFill>
          <p:spPr>
            <a:xfrm>
              <a:off x="1530749" y="909000"/>
              <a:ext cx="6082502" cy="5040000"/>
            </a:xfrm>
            <a:prstGeom prst="rect">
              <a:avLst/>
            </a:prstGeom>
          </p:spPr>
        </p:pic>
        <p:sp>
          <p:nvSpPr>
            <p:cNvPr id="17" name="Textfeld 8"/>
            <p:cNvSpPr txBox="1"/>
            <p:nvPr/>
          </p:nvSpPr>
          <p:spPr>
            <a:xfrm rot="16200000">
              <a:off x="184158" y="2817942"/>
              <a:ext cx="2937646" cy="34251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z="1600" dirty="0" smtClean="0">
                  <a:solidFill>
                    <a:srgbClr val="080808"/>
                  </a:solidFill>
                </a:rPr>
                <a:t>Relative temperature in </a:t>
              </a:r>
              <a:r>
                <a:rPr lang="de-DE" sz="1600" dirty="0">
                  <a:solidFill>
                    <a:srgbClr val="080808"/>
                  </a:solidFill>
                </a:rPr>
                <a:t>mK</a:t>
              </a:r>
              <a:endParaRPr lang="en-US" sz="1600" dirty="0">
                <a:solidFill>
                  <a:srgbClr val="080808"/>
                </a:solidFill>
              </a:endParaRPr>
            </a:p>
          </p:txBody>
        </p:sp>
        <p:sp>
          <p:nvSpPr>
            <p:cNvPr id="18" name="Textfeld 10"/>
            <p:cNvSpPr txBox="1"/>
            <p:nvPr/>
          </p:nvSpPr>
          <p:spPr>
            <a:xfrm>
              <a:off x="4351020" y="5737350"/>
              <a:ext cx="149352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de-DE" sz="1600" dirty="0" smtClean="0">
                  <a:solidFill>
                    <a:srgbClr val="080808"/>
                  </a:solidFill>
                </a:rPr>
                <a:t>Time in s</a:t>
              </a:r>
              <a:endParaRPr lang="en-US" sz="1600" dirty="0">
                <a:solidFill>
                  <a:srgbClr val="080808"/>
                </a:solidFill>
              </a:endParaRPr>
            </a:p>
          </p:txBody>
        </p:sp>
      </p:grpSp>
      <p:pic>
        <p:nvPicPr>
          <p:cNvPr id="20" name="Grafi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658" y="2859552"/>
            <a:ext cx="2922841" cy="469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30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45" y="798285"/>
            <a:ext cx="9048998" cy="500857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Mário David Grosso Xavier                                                                       TE-CRG-CI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5394ED-A177-48C1-97BA-FA4A08F978BA}" type="slidenum">
              <a:rPr lang="en-GB" smtClean="0"/>
              <a:t>5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769" y="1081795"/>
            <a:ext cx="1700931" cy="11278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50887">
            <a:off x="4051186" y="1353335"/>
            <a:ext cx="5158740" cy="58477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dirty="0" smtClean="0">
                <a:solidFill>
                  <a:srgbClr val="FF0000"/>
                </a:solidFill>
              </a:rPr>
              <a:t>WARNING: Uniform power deposition results CANNOT be simply translated to 11 T Dipole loss profile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17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5394ED-A177-48C1-97BA-FA4A08F978BA}" type="slidenum">
              <a:rPr lang="en-GB" smtClean="0"/>
              <a:t>6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6356350"/>
            <a:ext cx="7163956" cy="365125"/>
          </a:xfrm>
        </p:spPr>
        <p:txBody>
          <a:bodyPr/>
          <a:lstStyle/>
          <a:p>
            <a:r>
              <a:rPr lang="en-GB" dirty="0" smtClean="0"/>
              <a:t>Mário David Grosso Xavier                                                                       TE-CRG-CI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89560" y="3259455"/>
                <a:ext cx="8397240" cy="27906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l-GR" sz="1600" dirty="0" smtClean="0">
                    <a:latin typeface="Ubuntu" panose="020B0504030602030204" pitchFamily="34" charset="0"/>
                  </a:rPr>
                  <a:t>τ</a:t>
                </a:r>
                <a:r>
                  <a:rPr lang="pt-PT" sz="1600" dirty="0" smtClean="0">
                    <a:latin typeface="Ubuntu" panose="020B0504030602030204" pitchFamily="34" charset="0"/>
                  </a:rPr>
                  <a:t> seems to have a lower boundary at ~ 1 second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pt-PT" sz="1600" dirty="0">
                  <a:latin typeface="Ubuntu" panose="020B0504030602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t-PT" sz="1600" dirty="0" smtClean="0">
                    <a:latin typeface="Ubuntu" panose="020B0504030602030204" pitchFamily="34" charset="0"/>
                  </a:rPr>
                  <a:t>Very strong peak at the </a:t>
                </a:r>
                <a:r>
                  <a:rPr lang="el-GR" sz="1600" dirty="0" smtClean="0">
                    <a:latin typeface="Ubuntu" panose="020B0504030602030204" pitchFamily="34" charset="0"/>
                  </a:rPr>
                  <a:t>λ</a:t>
                </a:r>
                <a:r>
                  <a:rPr lang="pt-PT" sz="1600" dirty="0" smtClean="0">
                    <a:latin typeface="Ubuntu" panose="020B0504030602030204" pitchFamily="34" charset="0"/>
                  </a:rPr>
                  <a:t> temperature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pt-PT" dirty="0">
                  <a:latin typeface="Calibri" panose="020F05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t-PT" sz="1600" dirty="0" smtClean="0">
                    <a:latin typeface="Ubuntu" panose="020B0504030602030204" pitchFamily="34" charset="0"/>
                  </a:rPr>
                  <a:t>τ can be related to heat capacity by:                            </a:t>
                </a:r>
                <a14:m>
                  <m:oMath xmlns:m="http://schemas.openxmlformats.org/officeDocument/2006/math">
                    <m:r>
                      <a:rPr lang="pt-PT" sz="2000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pt-PT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pt-PT" sz="2000" b="0" i="1" smtClean="0">
                        <a:latin typeface="Cambria Math" panose="02040503050406030204" pitchFamily="18" charset="0"/>
                      </a:rPr>
                      <m:t>𝑅𝐶</m:t>
                    </m:r>
                    <m:r>
                      <a:rPr lang="pt-PT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pt-PT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PT" sz="20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pt-PT" sz="2000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den>
                    </m:f>
                    <m:r>
                      <a:rPr lang="pt-PT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pt-PT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PT" sz="20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pt-PT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f>
                      <m:fPr>
                        <m:ctrlPr>
                          <a:rPr lang="pt-PT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pt-PT" sz="20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pt-PT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acc>
                          <m:accPr>
                            <m:chr m:val="̇"/>
                            <m:ctrlPr>
                              <a:rPr lang="pt-PT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pt-PT" sz="20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den>
                    </m:f>
                  </m:oMath>
                </a14:m>
                <a:endParaRPr lang="pt-PT" sz="2000" dirty="0" smtClean="0">
                  <a:latin typeface="Ubuntu" panose="020B0504030602030204" pitchFamily="34" charset="0"/>
                </a:endParaRPr>
              </a:p>
              <a:p>
                <a:endParaRPr lang="pt-PT" sz="2000" dirty="0" smtClean="0">
                  <a:latin typeface="Ubuntu" panose="020B0504030602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pt-PT" sz="16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̇"/>
                            <m:ctrlPr>
                              <a:rPr lang="pt-PT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pt-PT" sz="20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num>
                      <m:den>
                        <m:r>
                          <m:rPr>
                            <m:sty m:val="p"/>
                          </m:rPr>
                          <a:rPr lang="pt-PT" sz="1600" b="0" i="0" dirty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pt-PT" sz="1600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</m:oMath>
                </a14:m>
                <a:r>
                  <a:rPr lang="pt-PT" sz="2000" dirty="0" smtClean="0">
                    <a:latin typeface="Ubuntu" panose="020B0504030602030204" pitchFamily="34" charset="0"/>
                  </a:rPr>
                  <a:t> </a:t>
                </a:r>
                <a:r>
                  <a:rPr lang="pt-PT" sz="1600" dirty="0" smtClean="0">
                    <a:latin typeface="Ubuntu" panose="020B0504030602030204" pitchFamily="34" charset="0"/>
                  </a:rPr>
                  <a:t>is a volumetric heat transfer coefficient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pt-PT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pt-PT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t-PT" sz="16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num>
                          <m:den>
                            <m:r>
                              <a:rPr lang="pt-PT" sz="16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den>
                        </m:f>
                      </m:e>
                    </m:d>
                  </m:oMath>
                </a14:m>
                <a:r>
                  <a:rPr lang="pt-PT" sz="1600" dirty="0" smtClean="0">
                    <a:latin typeface="Ubuntu" panose="020B0504030602030204" pitchFamily="34" charset="0"/>
                  </a:rPr>
                  <a:t>   (of importance later) 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pt-PT" sz="1600" dirty="0">
                  <a:latin typeface="Ubuntu" panose="020B0504030602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t-PT" sz="1600" dirty="0" smtClean="0">
                    <a:latin typeface="Ubuntu" panose="020B0504030602030204" pitchFamily="34" charset="0"/>
                  </a:rPr>
                  <a:t>τ is then proportional to volumetric heat capacity</a:t>
                </a:r>
                <a:endParaRPr lang="pt-PT" sz="1600" dirty="0">
                  <a:latin typeface="Ubuntu" panose="020B0504030602030204" pitchFamily="34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560" y="3259455"/>
                <a:ext cx="8397240" cy="2790636"/>
              </a:xfrm>
              <a:prstGeom prst="rect">
                <a:avLst/>
              </a:prstGeom>
              <a:blipFill>
                <a:blip r:embed="rId2"/>
                <a:stretch>
                  <a:fillRect l="-290" t="-875" b="-19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653" y="80637"/>
            <a:ext cx="4361872" cy="30740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7725" y="80637"/>
            <a:ext cx="4428370" cy="3074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70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5394ED-A177-48C1-97BA-FA4A08F978BA}" type="slidenum">
              <a:rPr lang="en-GB" smtClean="0"/>
              <a:t>7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6356350"/>
            <a:ext cx="7163956" cy="365125"/>
          </a:xfrm>
        </p:spPr>
        <p:txBody>
          <a:bodyPr/>
          <a:lstStyle/>
          <a:p>
            <a:r>
              <a:rPr lang="en-GB" dirty="0" smtClean="0"/>
              <a:t>Mário David Grosso Xavier                                                                       TE-CRG-CI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684299" y="300470"/>
            <a:ext cx="7926301" cy="7971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dirty="0" smtClean="0">
                <a:latin typeface="Ubuntu" panose="020B0504030602030204" pitchFamily="34" charset="0"/>
              </a:rPr>
              <a:t>This volumetric heat capacity seems to then show a peak at T</a:t>
            </a:r>
            <a:r>
              <a:rPr lang="el-GR" sz="1600" baseline="-25000" dirty="0" smtClean="0">
                <a:latin typeface="Ubuntu" panose="020B0504030602030204" pitchFamily="34" charset="0"/>
              </a:rPr>
              <a:t>λ</a:t>
            </a:r>
            <a:r>
              <a:rPr lang="pt-PT" sz="1600" dirty="0" smtClean="0">
                <a:latin typeface="Ubuntu" panose="020B0504030602030204" pitchFamily="34" charset="0"/>
              </a:rPr>
              <a:t>, like in LHe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 smtClean="0"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 smtClean="0"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 smtClean="0"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 smtClean="0"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 smtClean="0"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 smtClean="0"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 smtClean="0"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 smtClean="0"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dirty="0" smtClean="0">
                <a:latin typeface="Ubuntu" panose="020B0504030602030204" pitchFamily="34" charset="0"/>
              </a:rPr>
              <a:t>The order of magnitude is much larger than the usual range of material heat capacities, so any small presence of LHe is very sensitively measured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dirty="0" smtClean="0">
                <a:latin typeface="Ubuntu" panose="020B0504030602030204" pitchFamily="34" charset="0"/>
              </a:rPr>
              <a:t>Implies a small presence of LHe in the cable sample, with clear influence in the time constant, and thus the heat capacity</a:t>
            </a:r>
            <a:endParaRPr lang="pt-PT" sz="1600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>
              <a:latin typeface="Calibri" panose="020F0502020204030204" pitchFamily="34" charset="0"/>
            </a:endParaRPr>
          </a:p>
          <a:p>
            <a:endParaRPr lang="pt-PT" sz="1600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Ubuntu" panose="020B0504030602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10617" y="3985931"/>
            <a:ext cx="2011679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>
                <a:latin typeface="Ubuntu" panose="020B0504030602030204" pitchFamily="34" charset="0"/>
              </a:rPr>
              <a:t>(Data from HePak)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100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100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100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100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100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100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100" dirty="0">
              <a:latin typeface="Calibri" panose="020F0502020204030204" pitchFamily="34" charset="0"/>
            </a:endParaRPr>
          </a:p>
          <a:p>
            <a:endParaRPr lang="pt-PT" sz="1100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100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100" dirty="0">
              <a:latin typeface="Ubuntu" panose="020B0504030602030204" pitchFamily="34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8013" y="795105"/>
            <a:ext cx="5318043" cy="3190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195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5394ED-A177-48C1-97BA-FA4A08F978BA}" type="slidenum">
              <a:rPr lang="en-GB" smtClean="0"/>
              <a:t>8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6356350"/>
            <a:ext cx="7163956" cy="365125"/>
          </a:xfrm>
        </p:spPr>
        <p:txBody>
          <a:bodyPr/>
          <a:lstStyle/>
          <a:p>
            <a:r>
              <a:rPr lang="en-GB" dirty="0" smtClean="0"/>
              <a:t>Mário David Grosso Xavier                                                                       TE-CRG-CI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84299" y="300470"/>
            <a:ext cx="792630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>
                <a:latin typeface="Calibri" panose="020F0502020204030204" pitchFamily="34" charset="0"/>
              </a:rPr>
              <a:t>Measurement at 2.1 K starting temperature and heat input of 1 mW cm</a:t>
            </a:r>
            <a:r>
              <a:rPr lang="pt-PT" sz="1600" baseline="30000" dirty="0" smtClean="0">
                <a:latin typeface="Calibri" panose="020F0502020204030204" pitchFamily="34" charset="0"/>
              </a:rPr>
              <a:t>-3</a:t>
            </a:r>
            <a:r>
              <a:rPr lang="pt-PT" sz="1600" dirty="0" smtClean="0">
                <a:latin typeface="Calibri" panose="020F0502020204030204" pitchFamily="34" charset="0"/>
              </a:rPr>
              <a:t>, one of the outer layer temperature sensors</a:t>
            </a:r>
            <a:endParaRPr lang="pt-PT" sz="1600" baseline="30000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>
              <a:latin typeface="Calibri" panose="020F0502020204030204" pitchFamily="34" charset="0"/>
            </a:endParaRPr>
          </a:p>
          <a:p>
            <a:endParaRPr lang="pt-PT" sz="1600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Ubuntu" panose="020B0504030602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771" y="890914"/>
            <a:ext cx="7733356" cy="5073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2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7488" y="6356350"/>
            <a:ext cx="7490868" cy="365125"/>
          </a:xfrm>
        </p:spPr>
        <p:txBody>
          <a:bodyPr/>
          <a:lstStyle/>
          <a:p>
            <a:r>
              <a:rPr lang="en-GB" dirty="0" smtClean="0"/>
              <a:t>Mário David Grosso Xavier                                                                       TE-CRG-CI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5394ED-A177-48C1-97BA-FA4A08F978BA}" type="slidenum">
              <a:rPr lang="en-GB" smtClean="0"/>
              <a:t>9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7673" y="253680"/>
            <a:ext cx="8842744" cy="739401"/>
          </a:xfrm>
        </p:spPr>
        <p:txBody>
          <a:bodyPr>
            <a:normAutofit/>
          </a:bodyPr>
          <a:lstStyle/>
          <a:p>
            <a:pPr algn="ctr"/>
            <a:r>
              <a:rPr lang="pt-PT" sz="4000" dirty="0" smtClean="0">
                <a:latin typeface="Ubuntu" panose="020B0504030602030204" pitchFamily="34" charset="0"/>
                <a:cs typeface="Kalinga" panose="020B0502040204020203" pitchFamily="34" charset="0"/>
              </a:rPr>
              <a:t>Concluding remarks</a:t>
            </a:r>
            <a:endParaRPr lang="en-GB" sz="4000" dirty="0">
              <a:latin typeface="Ubuntu" panose="020B0504030602030204" pitchFamily="34" charset="0"/>
              <a:cs typeface="Kalinga" panose="020B0502040204020203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5435" y="1348682"/>
            <a:ext cx="855651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sz="1600" dirty="0" smtClean="0">
                <a:solidFill>
                  <a:schemeClr val="tx2"/>
                </a:solidFill>
                <a:latin typeface="Ubuntu" panose="020B0504030602030204" pitchFamily="34" charset="0"/>
              </a:rPr>
              <a:t>Very clear indication of small LHe presence in the cable</a:t>
            </a:r>
          </a:p>
          <a:p>
            <a:pPr algn="just"/>
            <a:endParaRPr lang="pt-PT" sz="1600" dirty="0" smtClean="0">
              <a:solidFill>
                <a:srgbClr val="FF0000"/>
              </a:solidFill>
              <a:latin typeface="Ubuntu" panose="020B05040306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sz="1600" dirty="0" smtClean="0">
                <a:solidFill>
                  <a:srgbClr val="FF0000"/>
                </a:solidFill>
                <a:latin typeface="Ubuntu" panose="020B0504030602030204" pitchFamily="34" charset="0"/>
              </a:rPr>
              <a:t>Absolute values shown cannot simply be translated to the 11 T collimation loss profile use case: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PT" sz="1600" dirty="0" smtClean="0">
              <a:latin typeface="Ubuntu" panose="020B0504030602030204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pt-PT" sz="1600" dirty="0" smtClean="0">
                <a:latin typeface="Ubuntu" panose="020B0504030602030204" pitchFamily="34" charset="0"/>
              </a:rPr>
              <a:t>Steady-state temperatures, as well as response times, are measured up to a UNIFORM power deposition of 5 mW per cm</a:t>
            </a:r>
            <a:r>
              <a:rPr lang="pt-PT" sz="1600" baseline="30000" dirty="0" smtClean="0">
                <a:latin typeface="Ubuntu" panose="020B0504030602030204" pitchFamily="34" charset="0"/>
              </a:rPr>
              <a:t>3</a:t>
            </a:r>
            <a:r>
              <a:rPr lang="pt-PT" sz="1600" dirty="0" smtClean="0">
                <a:latin typeface="Ubuntu" panose="020B0504030602030204" pitchFamily="34" charset="0"/>
              </a:rPr>
              <a:t>, whereas collimation-induced power distribution is a narrow cone, within a limited area – see diagram in next slide</a:t>
            </a:r>
            <a:endParaRPr lang="pt-PT" sz="1600" baseline="30000" dirty="0">
              <a:latin typeface="Ubuntu" panose="020B05040306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PT" sz="1600" dirty="0">
              <a:latin typeface="Ubuntu" panose="020B0504030602030204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pt-PT" sz="1600" dirty="0" smtClean="0">
                <a:latin typeface="Ubuntu" panose="020B0504030602030204" pitchFamily="34" charset="0"/>
              </a:rPr>
              <a:t>Reaction times τ measured (1 s to 4 s) also include the adiabatic G10 walls added to the sample for insulation, which delay with an approximate factor 2 to 3 the reaction times. The reaction time is also affected by the power distribution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PT" sz="1600" dirty="0">
              <a:latin typeface="Ubuntu" panose="020B05040306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sz="1600" dirty="0">
                <a:latin typeface="Ubuntu" panose="020B0504030602030204" pitchFamily="34" charset="0"/>
              </a:rPr>
              <a:t>Experiment currently being used to validate details of the 11 T Dipole magnet simulation model (Kirtana Puthran, ongoing work)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 smtClean="0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21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" id="{66697BCB-A584-4AA0-AAFE-23EB615E03AF}" vid="{7FE40E6B-1E95-42CA-A75E-20B685A411E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</Template>
  <TotalTime>3847</TotalTime>
  <Words>585</Words>
  <Application>Microsoft Office PowerPoint</Application>
  <PresentationFormat>On-screen Show (4:3)</PresentationFormat>
  <Paragraphs>140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Kalinga</vt:lpstr>
      <vt:lpstr>Optima</vt:lpstr>
      <vt:lpstr>Ubuntu</vt:lpstr>
      <vt:lpstr>Verdana</vt:lpstr>
      <vt:lpstr>CERN</vt:lpstr>
      <vt:lpstr>PowerPoint Presentation</vt:lpstr>
      <vt:lpstr>Experimental assessment of heat transport mechanisms in a superfluid helium-cooled Nb3Sn 11 T Dipole coil segment</vt:lpstr>
      <vt:lpstr>Experimental setup</vt:lpstr>
      <vt:lpstr>Typical measurement</vt:lpstr>
      <vt:lpstr>PowerPoint Presentation</vt:lpstr>
      <vt:lpstr>PowerPoint Presentation</vt:lpstr>
      <vt:lpstr>PowerPoint Presentation</vt:lpstr>
      <vt:lpstr>PowerPoint Presentation</vt:lpstr>
      <vt:lpstr>Concluding remarks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Mario David Grosso Xavier</dc:creator>
  <cp:lastModifiedBy>Mario David Grosso Xavier</cp:lastModifiedBy>
  <cp:revision>234</cp:revision>
  <dcterms:created xsi:type="dcterms:W3CDTF">2016-11-01T09:48:54Z</dcterms:created>
  <dcterms:modified xsi:type="dcterms:W3CDTF">2018-09-20T11:30:38Z</dcterms:modified>
</cp:coreProperties>
</file>