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4"/>
  </p:sldMasterIdLst>
  <p:notesMasterIdLst>
    <p:notesMasterId r:id="rId14"/>
  </p:notesMasterIdLst>
  <p:handoutMasterIdLst>
    <p:handoutMasterId r:id="rId15"/>
  </p:handoutMasterIdLst>
  <p:sldIdLst>
    <p:sldId id="702" r:id="rId5"/>
    <p:sldId id="704" r:id="rId6"/>
    <p:sldId id="710" r:id="rId7"/>
    <p:sldId id="714" r:id="rId8"/>
    <p:sldId id="713" r:id="rId9"/>
    <p:sldId id="711" r:id="rId10"/>
    <p:sldId id="712" r:id="rId11"/>
    <p:sldId id="701" r:id="rId12"/>
    <p:sldId id="708" r:id="rId13"/>
  </p:sldIdLst>
  <p:sldSz cx="9144000" cy="6858000" type="screen4x3"/>
  <p:notesSz cx="6731000" cy="9856788"/>
  <p:custDataLst>
    <p:tags r:id="rId17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6B8FF"/>
    <a:srgbClr val="1BCE08"/>
    <a:srgbClr val="C600C7"/>
    <a:srgbClr val="FFF7B7"/>
    <a:srgbClr val="DCD4FF"/>
    <a:srgbClr val="1F06AA"/>
    <a:srgbClr val="D5B411"/>
    <a:srgbClr val="FFF101"/>
    <a:srgbClr val="083DAA"/>
    <a:srgbClr val="0E51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2" autoAdjust="0"/>
    <p:restoredTop sz="98287" autoAdjust="0"/>
  </p:normalViewPr>
  <p:slideViewPr>
    <p:cSldViewPr snapToGrid="0">
      <p:cViewPr>
        <p:scale>
          <a:sx n="100" d="100"/>
          <a:sy n="100" d="100"/>
        </p:scale>
        <p:origin x="-440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tags" Target="tags/tag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12065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6294C92D-0306-4E69-9CD3-20855E8496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223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01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101"/>
                </a:solidFill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</a:rPr>
              <a:pPr/>
              <a:t>‹#›</a:t>
            </a:fld>
            <a:r>
              <a:rPr lang="en-US" dirty="0" smtClean="0">
                <a:solidFill>
                  <a:srgbClr val="FFF101"/>
                </a:solidFill>
              </a:rPr>
              <a:t>/13</a:t>
            </a:r>
            <a:endParaRPr lang="en-US" dirty="0">
              <a:solidFill>
                <a:srgbClr val="FFF10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704D30C-6730-45DE-B84C-D0EA2535EE71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934200" y="-114299"/>
            <a:ext cx="2209800" cy="12058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gif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3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6500" y="5295900"/>
            <a:ext cx="7340600" cy="1308100"/>
          </a:xfrm>
        </p:spPr>
        <p:txBody>
          <a:bodyPr/>
          <a:lstStyle/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Recent Results from Commissionin</a:t>
            </a:r>
            <a:r>
              <a:rPr lang="en-US" sz="2000" dirty="0" smtClean="0"/>
              <a:t>g (</a:t>
            </a:r>
            <a:r>
              <a:rPr lang="en-US" sz="2000" dirty="0"/>
              <a:t>s</a:t>
            </a:r>
            <a:r>
              <a:rPr lang="en-US" sz="2000" dirty="0" smtClean="0"/>
              <a:t>election of a few highlights)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ELENA Commissioning Status</a:t>
            </a:r>
          </a:p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Summary </a:t>
            </a:r>
            <a:r>
              <a:rPr lang="en-US" sz="2000" dirty="0"/>
              <a:t>and </a:t>
            </a:r>
            <a:r>
              <a:rPr lang="en-US" sz="2000" dirty="0" smtClean="0"/>
              <a:t>Outlook</a:t>
            </a:r>
            <a:endParaRPr lang="en-US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50801"/>
            <a:ext cx="9023350" cy="2133599"/>
          </a:xfrm>
        </p:spPr>
        <p:txBody>
          <a:bodyPr/>
          <a:lstStyle/>
          <a:p>
            <a:r>
              <a:rPr lang="en-US" sz="6000" dirty="0" smtClean="0"/>
              <a:t>Status </a:t>
            </a:r>
            <a:r>
              <a:rPr lang="en-US" sz="6000" dirty="0" smtClean="0"/>
              <a:t>of ELENA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24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600" dirty="0" smtClean="0"/>
              <a:t>C</a:t>
            </a:r>
            <a:r>
              <a:rPr lang="en-US" sz="1600" dirty="0" smtClean="0"/>
              <a:t>. Carli on behalf </a:t>
            </a:r>
            <a:r>
              <a:rPr lang="en-US" sz="1600" dirty="0"/>
              <a:t>of the AD/ELENA team(</a:t>
            </a:r>
            <a:r>
              <a:rPr lang="en-US" sz="1600" dirty="0" smtClean="0"/>
              <a:t>s)                                   </a:t>
            </a:r>
            <a:r>
              <a:rPr lang="en-US" sz="1600" dirty="0" smtClean="0"/>
              <a:t>               ADUC, 30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</a:t>
            </a:r>
            <a:r>
              <a:rPr lang="en-US" sz="1600" dirty="0" smtClean="0"/>
              <a:t>October 2018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6367" b="23689"/>
          <a:stretch/>
        </p:blipFill>
        <p:spPr>
          <a:xfrm>
            <a:off x="1155701" y="2362199"/>
            <a:ext cx="6921500" cy="283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5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0" y="112713"/>
            <a:ext cx="7370763" cy="739775"/>
          </a:xfrm>
        </p:spPr>
        <p:txBody>
          <a:bodyPr/>
          <a:lstStyle/>
          <a:p>
            <a:r>
              <a:rPr lang="en-US" sz="3200" dirty="0"/>
              <a:t>Recent Results from Commissioning</a:t>
            </a:r>
            <a:br>
              <a:rPr lang="en-US" sz="3200" dirty="0"/>
            </a:br>
            <a:r>
              <a:rPr lang="en-US" sz="2000" dirty="0" smtClean="0"/>
              <a:t>Efforts for a new isolation transformer using oil as insulator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16000"/>
            <a:ext cx="8953500" cy="5292725"/>
          </a:xfrm>
        </p:spPr>
        <p:txBody>
          <a:bodyPr/>
          <a:lstStyle/>
          <a:p>
            <a:pPr marL="266700" indent="-266700"/>
            <a:r>
              <a:rPr lang="en-US" sz="1600" dirty="0" smtClean="0"/>
              <a:t>Last (repaired) isolation </a:t>
            </a:r>
            <a:r>
              <a:rPr lang="en-US" sz="1600" dirty="0" err="1" smtClean="0"/>
              <a:t>transfo</a:t>
            </a:r>
            <a:r>
              <a:rPr lang="en-US" sz="1600" dirty="0" smtClean="0"/>
              <a:t> using </a:t>
            </a:r>
            <a:r>
              <a:rPr lang="en-US" sz="1600" dirty="0" smtClean="0"/>
              <a:t>solid insulator </a:t>
            </a:r>
            <a:r>
              <a:rPr lang="en-US" sz="1600" dirty="0" smtClean="0"/>
              <a:t>and </a:t>
            </a:r>
            <a:r>
              <a:rPr lang="en-US" sz="1600" dirty="0" smtClean="0"/>
              <a:t>operated at 85 </a:t>
            </a:r>
            <a:r>
              <a:rPr lang="en-US" sz="1600" dirty="0" smtClean="0"/>
              <a:t>kV failed </a:t>
            </a:r>
            <a:r>
              <a:rPr lang="en-US" sz="1600" dirty="0" smtClean="0"/>
              <a:t>on Friday 21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</a:t>
            </a:r>
            <a:r>
              <a:rPr lang="en-US" sz="1600" dirty="0" smtClean="0"/>
              <a:t>September</a:t>
            </a:r>
            <a:endParaRPr lang="en-US" sz="1600" dirty="0" smtClean="0"/>
          </a:p>
          <a:p>
            <a:pPr marL="266700" indent="-266700"/>
            <a:r>
              <a:rPr lang="en-US" sz="1600" dirty="0" smtClean="0"/>
              <a:t>Despite high </a:t>
            </a:r>
            <a:r>
              <a:rPr lang="en-US" sz="1600" dirty="0" smtClean="0"/>
              <a:t>priority by CERN groups for a transformer using oil, beam </a:t>
            </a:r>
            <a:r>
              <a:rPr lang="en-US" sz="1600" dirty="0" smtClean="0"/>
              <a:t>available </a:t>
            </a:r>
            <a:r>
              <a:rPr lang="en-US" sz="1600" dirty="0" smtClean="0"/>
              <a:t>only </a:t>
            </a:r>
            <a:r>
              <a:rPr lang="en-US" sz="1600" dirty="0" smtClean="0"/>
              <a:t>a few </a:t>
            </a:r>
            <a:r>
              <a:rPr lang="en-US" sz="1600" dirty="0" smtClean="0"/>
              <a:t>hours since </a:t>
            </a:r>
            <a:endParaRPr lang="en-US" sz="1600" dirty="0" smtClean="0"/>
          </a:p>
        </p:txBody>
      </p:sp>
      <p:pic>
        <p:nvPicPr>
          <p:cNvPr id="5" name="Picture 4" descr="IMG_11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99" y="1663698"/>
            <a:ext cx="3200401" cy="24003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713" y="3479800"/>
            <a:ext cx="31432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101"/>
                </a:solidFill>
              </a:rPr>
              <a:t>Oil tank for </a:t>
            </a:r>
            <a:r>
              <a:rPr lang="en-US" sz="1600" dirty="0" smtClean="0">
                <a:solidFill>
                  <a:srgbClr val="FFF101"/>
                </a:solidFill>
              </a:rPr>
              <a:t>isolation transformer </a:t>
            </a:r>
            <a:br>
              <a:rPr lang="en-US" sz="1600" dirty="0" smtClean="0">
                <a:solidFill>
                  <a:srgbClr val="FFF101"/>
                </a:solidFill>
              </a:rPr>
            </a:br>
            <a:r>
              <a:rPr lang="en-US" sz="1600" dirty="0" smtClean="0">
                <a:solidFill>
                  <a:srgbClr val="FFF101"/>
                </a:solidFill>
              </a:rPr>
              <a:t>completed </a:t>
            </a:r>
            <a:r>
              <a:rPr lang="en-US" sz="1600" dirty="0" smtClean="0">
                <a:solidFill>
                  <a:srgbClr val="FFF101"/>
                </a:solidFill>
              </a:rPr>
              <a:t>already on 26</a:t>
            </a:r>
            <a:r>
              <a:rPr lang="en-US" sz="1600" baseline="30000" dirty="0" smtClean="0">
                <a:solidFill>
                  <a:srgbClr val="FFF101"/>
                </a:solidFill>
              </a:rPr>
              <a:t>th</a:t>
            </a:r>
            <a:r>
              <a:rPr lang="en-US" sz="1600" dirty="0" smtClean="0">
                <a:solidFill>
                  <a:srgbClr val="FFF101"/>
                </a:solidFill>
              </a:rPr>
              <a:t> September </a:t>
            </a:r>
            <a:endParaRPr lang="en-US" sz="1600" dirty="0">
              <a:solidFill>
                <a:srgbClr val="FFF10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1009">
            <a:off x="3748345" y="3349368"/>
            <a:ext cx="28135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Thanks a lot </a:t>
            </a:r>
            <a:r>
              <a:rPr lang="en-US" sz="1600" dirty="0" smtClean="0">
                <a:solidFill>
                  <a:srgbClr val="FF6600"/>
                </a:solidFill>
              </a:rPr>
              <a:t>for </a:t>
            </a:r>
            <a:r>
              <a:rPr lang="en-US" sz="1600" dirty="0" smtClean="0">
                <a:solidFill>
                  <a:srgbClr val="FF6600"/>
                </a:solidFill>
              </a:rPr>
              <a:t>the </a:t>
            </a:r>
            <a:r>
              <a:rPr lang="en-US" sz="1600" dirty="0" smtClean="0">
                <a:solidFill>
                  <a:srgbClr val="FF6600"/>
                </a:solidFill>
              </a:rPr>
              <a:t>high </a:t>
            </a:r>
            <a:r>
              <a:rPr lang="en-US" sz="1600" dirty="0" smtClean="0">
                <a:solidFill>
                  <a:srgbClr val="FF6600"/>
                </a:solidFill>
              </a:rPr>
              <a:t>priority </a:t>
            </a:r>
            <a:r>
              <a:rPr lang="en-US" sz="1600" dirty="0" smtClean="0">
                <a:solidFill>
                  <a:srgbClr val="FF6600"/>
                </a:solidFill>
              </a:rPr>
              <a:t/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and </a:t>
            </a:r>
            <a:r>
              <a:rPr lang="en-US" sz="1600" dirty="0" smtClean="0">
                <a:solidFill>
                  <a:srgbClr val="FF6600"/>
                </a:solidFill>
              </a:rPr>
              <a:t>efforts </a:t>
            </a:r>
            <a:r>
              <a:rPr lang="en-US" sz="1600" dirty="0" smtClean="0">
                <a:solidFill>
                  <a:srgbClr val="FF6600"/>
                </a:solidFill>
              </a:rPr>
              <a:t>by </a:t>
            </a:r>
            <a:r>
              <a:rPr lang="en-US" sz="1600" dirty="0" smtClean="0">
                <a:solidFill>
                  <a:srgbClr val="FF6600"/>
                </a:solidFill>
              </a:rPr>
              <a:t>several groups </a:t>
            </a:r>
            <a:r>
              <a:rPr lang="en-US" sz="1600" dirty="0" smtClean="0">
                <a:solidFill>
                  <a:srgbClr val="FF6600"/>
                </a:solidFill>
              </a:rPr>
              <a:t/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and </a:t>
            </a:r>
            <a:r>
              <a:rPr lang="en-US" sz="1600" dirty="0" smtClean="0">
                <a:solidFill>
                  <a:srgbClr val="FF6600"/>
                </a:solidFill>
              </a:rPr>
              <a:t>many </a:t>
            </a:r>
            <a:r>
              <a:rPr lang="en-US" sz="1600" dirty="0" smtClean="0">
                <a:solidFill>
                  <a:srgbClr val="FF6600"/>
                </a:solidFill>
              </a:rPr>
              <a:t>people</a:t>
            </a:r>
            <a:endParaRPr lang="en-US" sz="1600" dirty="0" smtClean="0">
              <a:solidFill>
                <a:srgbClr val="FF66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Status </a:t>
            </a:r>
            <a:r>
              <a:rPr lang="en-US" sz="1400" dirty="0" smtClean="0">
                <a:solidFill>
                  <a:srgbClr val="FFFF00"/>
                </a:solidFill>
              </a:rPr>
              <a:t>of ELENA                                                                                        ADUC, </a:t>
            </a:r>
            <a:r>
              <a:rPr lang="en-US" sz="1400" dirty="0" smtClean="0">
                <a:solidFill>
                  <a:srgbClr val="FFFF00"/>
                </a:solidFill>
              </a:rPr>
              <a:t>30</a:t>
            </a:r>
            <a:r>
              <a:rPr lang="en-US" sz="1400" baseline="30000" dirty="0" smtClean="0">
                <a:solidFill>
                  <a:srgbClr val="FFFF00"/>
                </a:solidFill>
              </a:rPr>
              <a:t>th</a:t>
            </a:r>
            <a:r>
              <a:rPr lang="en-US" sz="1400" dirty="0" smtClean="0">
                <a:solidFill>
                  <a:srgbClr val="FFFF00"/>
                </a:solidFill>
              </a:rPr>
              <a:t> </a:t>
            </a:r>
            <a:r>
              <a:rPr lang="en-US" sz="1400" dirty="0">
                <a:solidFill>
                  <a:srgbClr val="FFFF00"/>
                </a:solidFill>
              </a:rPr>
              <a:t>October 2018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3418" r="5769" b="4702"/>
          <a:stretch/>
        </p:blipFill>
        <p:spPr>
          <a:xfrm rot="5400000">
            <a:off x="6262991" y="3759384"/>
            <a:ext cx="3188925" cy="23249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14028" y="6184900"/>
            <a:ext cx="2429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101"/>
                </a:solidFill>
              </a:rPr>
              <a:t>Winding new secondary coil</a:t>
            </a:r>
            <a:endParaRPr lang="en-US" sz="1600" dirty="0">
              <a:solidFill>
                <a:srgbClr val="FFF10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6135" y="1713864"/>
            <a:ext cx="2481366" cy="1538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1405" y="1719918"/>
            <a:ext cx="1893217" cy="15439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1749" y="2882900"/>
            <a:ext cx="4532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101"/>
                </a:solidFill>
              </a:rPr>
              <a:t>Broken connector and new HV connection without connector</a:t>
            </a:r>
            <a:endParaRPr lang="en-US" sz="1400" dirty="0">
              <a:solidFill>
                <a:srgbClr val="FFF10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2646" y="4279901"/>
            <a:ext cx="2917054" cy="2184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73530" y="4241800"/>
            <a:ext cx="2791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101"/>
                </a:solidFill>
              </a:rPr>
              <a:t>New support for secondary coils</a:t>
            </a:r>
            <a:endParaRPr lang="en-US" sz="1600" dirty="0">
              <a:solidFill>
                <a:srgbClr val="FFF10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909" y="4184468"/>
            <a:ext cx="3051691" cy="228876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708" y="4216400"/>
            <a:ext cx="2443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101"/>
                </a:solidFill>
              </a:rPr>
              <a:t>1</a:t>
            </a:r>
            <a:r>
              <a:rPr lang="en-US" sz="1600" baseline="30000" dirty="0" smtClean="0">
                <a:solidFill>
                  <a:srgbClr val="FFF101"/>
                </a:solidFill>
              </a:rPr>
              <a:t>st</a:t>
            </a:r>
            <a:r>
              <a:rPr lang="en-US" sz="1600" dirty="0" smtClean="0">
                <a:solidFill>
                  <a:srgbClr val="FFF101"/>
                </a:solidFill>
              </a:rPr>
              <a:t> mounting of transformer</a:t>
            </a:r>
          </a:p>
        </p:txBody>
      </p:sp>
    </p:spTree>
    <p:extLst>
      <p:ext uri="{BB962C8B-B14F-4D97-AF65-F5344CB8AC3E}">
        <p14:creationId xmlns:p14="http://schemas.microsoft.com/office/powerpoint/2010/main" val="3853608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00013"/>
            <a:ext cx="6546850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of the beam from the source on a ring pick-up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" y="977900"/>
            <a:ext cx="8496300" cy="5562600"/>
          </a:xfrm>
        </p:spPr>
        <p:txBody>
          <a:bodyPr/>
          <a:lstStyle/>
          <a:p>
            <a:pPr marL="266700" indent="-266700"/>
            <a:r>
              <a:rPr lang="en-US" sz="2000" dirty="0" smtClean="0"/>
              <a:t>Observation of beam from source on first pick-up in ring</a:t>
            </a:r>
          </a:p>
          <a:p>
            <a:pPr marL="533400" lvl="1" indent="-266700"/>
            <a:r>
              <a:rPr lang="en-US" sz="1800" dirty="0" smtClean="0"/>
              <a:t>Steering without kicker (flat-top shorter than beam </a:t>
            </a:r>
            <a:br>
              <a:rPr lang="en-US" sz="1800" dirty="0" smtClean="0"/>
            </a:br>
            <a:r>
              <a:rPr lang="en-US" sz="1800" dirty="0" smtClean="0"/>
              <a:t>pulse from source) up to first ring pick-up</a:t>
            </a:r>
          </a:p>
          <a:p>
            <a:pPr marL="533400" lvl="1" indent="-266700"/>
            <a:r>
              <a:rPr lang="en-US" sz="1800" dirty="0" smtClean="0"/>
              <a:t>Higher deflection from septum </a:t>
            </a:r>
            <a:br>
              <a:rPr lang="en-US" sz="1800" dirty="0" smtClean="0"/>
            </a:br>
            <a:r>
              <a:rPr lang="en-US" sz="1800" dirty="0" smtClean="0"/>
              <a:t>and steering upstream</a:t>
            </a:r>
          </a:p>
          <a:p>
            <a:pPr marL="533400" lvl="1" indent="-266700"/>
            <a:r>
              <a:rPr lang="en-US" sz="1800" dirty="0" smtClean="0"/>
              <a:t>No beam must hit pick-up plates</a:t>
            </a:r>
            <a:br>
              <a:rPr lang="en-US" sz="1800" dirty="0" smtClean="0"/>
            </a:br>
            <a:r>
              <a:rPr lang="en-US" sz="1800" dirty="0" smtClean="0"/>
              <a:t>(delicate!)</a:t>
            </a:r>
            <a:br>
              <a:rPr lang="en-US" sz="1800" dirty="0" smtClean="0"/>
            </a:br>
            <a:endParaRPr lang="en-US" sz="1800" dirty="0" smtClean="0"/>
          </a:p>
          <a:p>
            <a:pPr marL="533400" lvl="1" indent="-266700"/>
            <a:r>
              <a:rPr lang="en-US" sz="1800" dirty="0" smtClean="0"/>
              <a:t>Intensity fluctuations depend on </a:t>
            </a:r>
            <a:br>
              <a:rPr lang="en-US" sz="1800" dirty="0" smtClean="0"/>
            </a:br>
            <a:r>
              <a:rPr lang="en-US" sz="1800" dirty="0" smtClean="0"/>
              <a:t>source </a:t>
            </a:r>
            <a:r>
              <a:rPr lang="en-US" sz="1800" dirty="0" smtClean="0"/>
              <a:t>settings: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probably </a:t>
            </a:r>
            <a:r>
              <a:rPr lang="en-US" sz="1800" dirty="0" smtClean="0"/>
              <a:t>caused by plasma </a:t>
            </a:r>
            <a:r>
              <a:rPr lang="en-US" sz="1800" dirty="0" smtClean="0"/>
              <a:t>fluctuations </a:t>
            </a:r>
            <a:br>
              <a:rPr lang="en-US" sz="1800" dirty="0" smtClean="0"/>
            </a:br>
            <a:r>
              <a:rPr lang="en-US" sz="1800" dirty="0" smtClean="0"/>
              <a:t>and may </a:t>
            </a:r>
            <a:r>
              <a:rPr lang="en-US" sz="1800" dirty="0" smtClean="0"/>
              <a:t>explain poor reproducibility </a:t>
            </a:r>
            <a:br>
              <a:rPr lang="en-US" sz="1800" dirty="0" smtClean="0"/>
            </a:br>
            <a:r>
              <a:rPr lang="en-US" sz="1800" dirty="0" smtClean="0"/>
              <a:t>observed</a:t>
            </a:r>
            <a:br>
              <a:rPr lang="en-US" sz="1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endParaRPr lang="en-US" sz="2000" dirty="0"/>
          </a:p>
          <a:p>
            <a:pPr marL="533400" lvl="1" indent="-266700"/>
            <a:r>
              <a:rPr lang="en-US" sz="2000" dirty="0" smtClean="0"/>
              <a:t>Source </a:t>
            </a:r>
            <a:r>
              <a:rPr lang="en-US" sz="2000" dirty="0" err="1"/>
              <a:t>o</a:t>
            </a:r>
            <a:r>
              <a:rPr lang="en-US" sz="2000" dirty="0" err="1" smtClean="0"/>
              <a:t>ptimisation</a:t>
            </a:r>
            <a:r>
              <a:rPr lang="en-US" sz="2000" dirty="0" smtClean="0"/>
              <a:t> easier with these observations</a:t>
            </a:r>
          </a:p>
          <a:p>
            <a:pPr marL="533400" lvl="1" indent="-266700"/>
            <a:r>
              <a:rPr lang="en-US" sz="2000" dirty="0" smtClean="0"/>
              <a:t>Possibly, fluctuations may be reduced with longer rise times of the pulse</a:t>
            </a:r>
            <a:endParaRPr lang="en-US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5359" t="7839" r="386" b="-5"/>
          <a:stretch/>
        </p:blipFill>
        <p:spPr>
          <a:xfrm>
            <a:off x="4568757" y="2084664"/>
            <a:ext cx="4473643" cy="3630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70699" y="1473200"/>
            <a:ext cx="36100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Pick-up sum signals showing (very likely </a:t>
            </a:r>
            <a:br>
              <a:rPr lang="en-US" sz="1600" dirty="0" smtClean="0"/>
            </a:br>
            <a:r>
              <a:rPr lang="en-US" sz="1600" dirty="0" smtClean="0"/>
              <a:t>intensity fluctuations, sometimes saturated)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 rot="298017">
            <a:off x="6771418" y="994489"/>
            <a:ext cx="15311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Investigations by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D. </a:t>
            </a:r>
            <a:r>
              <a:rPr lang="en-US" sz="1600" dirty="0" err="1" smtClean="0">
                <a:solidFill>
                  <a:srgbClr val="FF6600"/>
                </a:solidFill>
              </a:rPr>
              <a:t>Gamba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6248400" y="2044700"/>
            <a:ext cx="495300" cy="673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903666" y="4673600"/>
            <a:ext cx="16163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Pick-up </a:t>
            </a:r>
            <a:br>
              <a:rPr lang="en-US" sz="1600" dirty="0" smtClean="0"/>
            </a:br>
            <a:r>
              <a:rPr lang="en-US" sz="1600" dirty="0" smtClean="0"/>
              <a:t>difference signals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4279900" y="4241800"/>
            <a:ext cx="1371600" cy="546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4279900" y="4927600"/>
            <a:ext cx="1219200" cy="76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Status of ELENA                                                                                        ADUC, 30</a:t>
            </a:r>
            <a:r>
              <a:rPr lang="en-US" sz="1400" baseline="30000" dirty="0">
                <a:solidFill>
                  <a:srgbClr val="FFFF00"/>
                </a:solidFill>
              </a:rPr>
              <a:t>th</a:t>
            </a:r>
            <a:r>
              <a:rPr lang="en-US" sz="1400" dirty="0">
                <a:solidFill>
                  <a:srgbClr val="FFFF00"/>
                </a:solidFill>
              </a:rPr>
              <a:t> October 2018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651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385" t="3841" r="30249" b="2967"/>
          <a:stretch/>
        </p:blipFill>
        <p:spPr>
          <a:xfrm>
            <a:off x="4381500" y="1167216"/>
            <a:ext cx="4643100" cy="26343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along the cycle</a:t>
            </a:r>
            <a:endParaRPr lang="en-US" sz="2000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Status of ELENA                                                                                        ADUC, 30</a:t>
            </a:r>
            <a:r>
              <a:rPr lang="en-US" sz="1400" baseline="30000" dirty="0">
                <a:solidFill>
                  <a:srgbClr val="FFFF00"/>
                </a:solidFill>
              </a:rPr>
              <a:t>th</a:t>
            </a:r>
            <a:r>
              <a:rPr lang="en-US" sz="1400" dirty="0">
                <a:solidFill>
                  <a:srgbClr val="FFFF00"/>
                </a:solidFill>
              </a:rPr>
              <a:t> October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6770" y="3475224"/>
            <a:ext cx="752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2 s/div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58067" y="2586224"/>
            <a:ext cx="16694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6B8FF"/>
                </a:solidFill>
              </a:rPr>
              <a:t>Peak signal of </a:t>
            </a:r>
          </a:p>
          <a:p>
            <a:r>
              <a:rPr lang="en-US" sz="1600" dirty="0" smtClean="0">
                <a:solidFill>
                  <a:srgbClr val="36B8FF"/>
                </a:solidFill>
              </a:rPr>
              <a:t>pick-up sum signal</a:t>
            </a:r>
            <a:endParaRPr lang="en-US" sz="1600" dirty="0">
              <a:solidFill>
                <a:srgbClr val="36B8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5346700" y="3111500"/>
            <a:ext cx="330200" cy="254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456501" y="1481324"/>
            <a:ext cx="1047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BCE08"/>
                </a:solidFill>
              </a:rPr>
              <a:t>RF voltage</a:t>
            </a:r>
            <a:endParaRPr lang="en-US" sz="1600" dirty="0">
              <a:solidFill>
                <a:srgbClr val="1BCE08"/>
              </a:solidFill>
            </a:endParaRPr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 bwMode="auto">
          <a:xfrm>
            <a:off x="4980092" y="1819878"/>
            <a:ext cx="201508" cy="3645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1BCE08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855462" y="1227324"/>
            <a:ext cx="3227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Intensity estimate from RF electronics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6502400" y="1524000"/>
            <a:ext cx="330200" cy="228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16200000">
            <a:off x="5744627" y="2489198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16200000">
            <a:off x="5744621" y="3352826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399629" y="4402656"/>
            <a:ext cx="3309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- Some signals along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ramp and </a:t>
            </a:r>
            <a:br>
              <a:rPr lang="en-US" sz="1600" dirty="0" smtClean="0"/>
            </a:br>
            <a:r>
              <a:rPr lang="en-US" sz="1600" dirty="0" smtClean="0"/>
              <a:t>    on the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plateau</a:t>
            </a:r>
            <a:br>
              <a:rPr lang="en-US" sz="1600" dirty="0" smtClean="0"/>
            </a:br>
            <a:r>
              <a:rPr lang="en-US" sz="1600" dirty="0" smtClean="0"/>
              <a:t>- Typical situation during the last weeks</a:t>
            </a:r>
            <a:br>
              <a:rPr lang="en-US" sz="1600" dirty="0" smtClean="0"/>
            </a:br>
            <a:endParaRPr lang="en-US" sz="1600" dirty="0" smtClean="0"/>
          </a:p>
          <a:p>
            <a:pPr algn="l"/>
            <a:r>
              <a:rPr lang="en-US" sz="1600" dirty="0" smtClean="0"/>
              <a:t>- Significant efforts to reduce the loss</a:t>
            </a:r>
            <a:br>
              <a:rPr lang="en-US" sz="1600" dirty="0" smtClean="0"/>
            </a:br>
            <a:r>
              <a:rPr lang="en-US" sz="1600" dirty="0" smtClean="0"/>
              <a:t>    and situation improving slowly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6065012" y="3792724"/>
            <a:ext cx="14623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6B8FF"/>
                </a:solidFill>
              </a:rPr>
              <a:t>Bunched beam 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electron cooling</a:t>
            </a:r>
            <a:endParaRPr lang="en-US" sz="1600" dirty="0">
              <a:solidFill>
                <a:srgbClr val="36B8FF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6707292" y="2286000"/>
            <a:ext cx="1192108" cy="15956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4572000" y="3868924"/>
            <a:ext cx="148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Real loss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5365750" y="1917700"/>
            <a:ext cx="1123950" cy="19766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5461000" y="3060700"/>
            <a:ext cx="1066800" cy="863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7404100" y="3830824"/>
            <a:ext cx="1587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Probably no loss, but systematic error with short bunches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 flipV="1">
            <a:off x="7962900" y="2247900"/>
            <a:ext cx="368300" cy="1676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4100"/>
            <a:ext cx="4256327" cy="289759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310229" y="4097856"/>
            <a:ext cx="373942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- Measurements with a “scraper” at different </a:t>
            </a:r>
            <a:br>
              <a:rPr lang="en-US" sz="1600" dirty="0" smtClean="0"/>
            </a:br>
            <a:r>
              <a:rPr lang="en-US" sz="1600" dirty="0" smtClean="0"/>
              <a:t>times on the 35 MeV/c plateau</a:t>
            </a:r>
          </a:p>
          <a:p>
            <a:pPr marL="285750" indent="-285750" algn="l">
              <a:buFontTx/>
              <a:buChar char="-"/>
            </a:pPr>
            <a:r>
              <a:rPr lang="en-US" sz="1600" dirty="0" smtClean="0"/>
              <a:t>Clear </a:t>
            </a:r>
            <a:r>
              <a:rPr lang="en-US" sz="1600" dirty="0" err="1"/>
              <a:t>e</a:t>
            </a:r>
            <a:r>
              <a:rPr lang="en-US" sz="1600" dirty="0" err="1" smtClean="0"/>
              <a:t>mittance</a:t>
            </a:r>
            <a:r>
              <a:rPr lang="en-US" sz="1600" dirty="0" smtClean="0"/>
              <a:t> reduction observed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 algn="l">
              <a:buFontTx/>
              <a:buChar char="-"/>
            </a:pPr>
            <a:endParaRPr lang="en-US" sz="1600" dirty="0" smtClean="0"/>
          </a:p>
          <a:p>
            <a:pPr algn="l"/>
            <a:r>
              <a:rPr lang="en-US" sz="1600" dirty="0" smtClean="0"/>
              <a:t>- Only limited amount of time spent on</a:t>
            </a:r>
            <a:br>
              <a:rPr lang="en-US" sz="1600" dirty="0" smtClean="0"/>
            </a:br>
            <a:r>
              <a:rPr lang="en-US" sz="1600" dirty="0" smtClean="0"/>
              <a:t>  systematic optimization of electron cooling</a:t>
            </a:r>
            <a:br>
              <a:rPr lang="en-US" sz="1600" dirty="0" smtClean="0"/>
            </a:br>
            <a:r>
              <a:rPr lang="en-US" sz="1600" dirty="0" smtClean="0"/>
              <a:t>  (lack of time)</a:t>
            </a:r>
          </a:p>
          <a:p>
            <a:pPr algn="l"/>
            <a:r>
              <a:rPr lang="en-US" sz="1600" dirty="0" smtClean="0"/>
              <a:t>=&gt; Margin for further improvements?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76497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" y="3759200"/>
            <a:ext cx="8496300" cy="29210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Bunches around extraction</a:t>
            </a:r>
            <a:r>
              <a:rPr lang="en-US" sz="1800" dirty="0" smtClean="0"/>
              <a:t> </a:t>
            </a:r>
            <a:endParaRPr lang="en-US" sz="1600" dirty="0" smtClean="0"/>
          </a:p>
          <a:p>
            <a:pPr marL="533400" lvl="1" indent="-266700"/>
            <a:r>
              <a:rPr lang="en-US" sz="1600" dirty="0" smtClean="0"/>
              <a:t>More than .5 10</a:t>
            </a:r>
            <a:r>
              <a:rPr lang="en-US" sz="1600" baseline="30000" dirty="0" smtClean="0"/>
              <a:t>7</a:t>
            </a:r>
            <a:r>
              <a:rPr lang="en-US" sz="1600" dirty="0" smtClean="0"/>
              <a:t> antiprotons seen</a:t>
            </a:r>
            <a:br>
              <a:rPr lang="en-US" sz="1600" dirty="0" smtClean="0"/>
            </a:br>
            <a:r>
              <a:rPr lang="en-US" sz="1600" dirty="0" smtClean="0"/>
              <a:t>very reproducibly in ring prior to </a:t>
            </a:r>
            <a:br>
              <a:rPr lang="en-US" sz="1600" dirty="0" smtClean="0"/>
            </a:br>
            <a:r>
              <a:rPr lang="en-US" sz="1600" dirty="0" smtClean="0"/>
              <a:t>ejection and in line</a:t>
            </a:r>
          </a:p>
          <a:p>
            <a:pPr marL="533400" lvl="1" indent="-266700"/>
            <a:r>
              <a:rPr lang="en-US" sz="1600" dirty="0" smtClean="0"/>
              <a:t>Possibly improved with better steering</a:t>
            </a:r>
            <a:br>
              <a:rPr lang="en-US" sz="1600" dirty="0" smtClean="0"/>
            </a:br>
            <a:r>
              <a:rPr lang="en-US" sz="1600" dirty="0" smtClean="0"/>
              <a:t>thanks to profile </a:t>
            </a:r>
            <a:r>
              <a:rPr lang="en-US" sz="1600" dirty="0" err="1" smtClean="0"/>
              <a:t>acquistions</a:t>
            </a:r>
            <a:endParaRPr lang="en-US" sz="1600" dirty="0"/>
          </a:p>
          <a:p>
            <a:pPr marL="533400" lvl="1" indent="-266700"/>
            <a:r>
              <a:rPr lang="en-US" sz="1600" dirty="0" smtClean="0"/>
              <a:t>Bunch lengths a bit long with U</a:t>
            </a:r>
            <a:r>
              <a:rPr lang="en-US" sz="1600" baseline="-25000" dirty="0" smtClean="0"/>
              <a:t>RF</a:t>
            </a:r>
            <a:r>
              <a:rPr lang="en-US" sz="1600" dirty="0" smtClean="0"/>
              <a:t> = 32 V </a:t>
            </a:r>
            <a:br>
              <a:rPr lang="en-US" sz="1600" dirty="0" smtClean="0"/>
            </a:br>
            <a:r>
              <a:rPr lang="en-US" sz="1600" dirty="0" smtClean="0"/>
              <a:t>programmed on harmonics h = 1</a:t>
            </a:r>
          </a:p>
          <a:p>
            <a:pPr marL="533400" lvl="1" indent="-266700"/>
            <a:r>
              <a:rPr lang="en-US" sz="1600" dirty="0" err="1" smtClean="0"/>
              <a:t>Rms</a:t>
            </a:r>
            <a:r>
              <a:rPr lang="en-US" sz="1600" dirty="0" smtClean="0"/>
              <a:t> relative momentum spread of 0.68 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from reconstruction about nominal</a:t>
            </a:r>
            <a:br>
              <a:rPr lang="en-US" sz="1600" dirty="0" smtClean="0"/>
            </a:br>
            <a:r>
              <a:rPr lang="en-US" sz="1600" dirty="0" smtClean="0"/>
              <a:t>(and possibly overestimated due to lower than expected RF voltage)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00013"/>
            <a:ext cx="6546850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of antiproton beams at extraction</a:t>
            </a:r>
            <a:endParaRPr lang="en-US" sz="2000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Status of ELENA                                                                                        ADUC, 30</a:t>
            </a:r>
            <a:r>
              <a:rPr lang="en-US" sz="1400" baseline="30000" dirty="0">
                <a:solidFill>
                  <a:srgbClr val="FFFF00"/>
                </a:solidFill>
              </a:rPr>
              <a:t>th</a:t>
            </a:r>
            <a:r>
              <a:rPr lang="en-US" sz="1400" dirty="0">
                <a:solidFill>
                  <a:srgbClr val="FFFF00"/>
                </a:solidFill>
              </a:rPr>
              <a:t> October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4" name="Picture 3" descr="BunchesExtract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" t="1957" r="29823" b="5870"/>
          <a:stretch/>
        </p:blipFill>
        <p:spPr>
          <a:xfrm>
            <a:off x="241300" y="1227800"/>
            <a:ext cx="4178300" cy="23245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16826" y="3233924"/>
            <a:ext cx="853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1 us/div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2138" y="1290824"/>
            <a:ext cx="13771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BCE08"/>
                </a:solidFill>
              </a:rPr>
              <a:t>Transformer </a:t>
            </a:r>
            <a:br>
              <a:rPr lang="en-US" sz="1600" dirty="0" smtClean="0">
                <a:solidFill>
                  <a:srgbClr val="1BCE08"/>
                </a:solidFill>
              </a:rPr>
            </a:br>
            <a:r>
              <a:rPr lang="en-US" sz="1600" dirty="0" smtClean="0">
                <a:solidFill>
                  <a:srgbClr val="1BCE08"/>
                </a:solidFill>
              </a:rPr>
              <a:t>in LNE 50 line</a:t>
            </a:r>
            <a:endParaRPr lang="en-US" sz="1600" dirty="0">
              <a:solidFill>
                <a:srgbClr val="1BCE08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2349500" y="1866900"/>
            <a:ext cx="622300" cy="558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1BCE08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64188" y="1633724"/>
            <a:ext cx="13260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Last time </a:t>
            </a:r>
            <a:r>
              <a:rPr lang="en-US" sz="1600" dirty="0" smtClean="0">
                <a:solidFill>
                  <a:srgbClr val="FFFF00"/>
                </a:solidFill>
              </a:rPr>
              <a:t>on a </a:t>
            </a:r>
            <a:br>
              <a:rPr lang="en-US" sz="1600" dirty="0" smtClean="0">
                <a:solidFill>
                  <a:srgbClr val="FFFF00"/>
                </a:solidFill>
              </a:rPr>
            </a:br>
            <a:r>
              <a:rPr lang="en-US" sz="1600" dirty="0" smtClean="0">
                <a:solidFill>
                  <a:srgbClr val="FFFF00"/>
                </a:solidFill>
              </a:rPr>
              <a:t>ring pick-up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1308100" y="1981200"/>
            <a:ext cx="368300" cy="76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123536" y="1913124"/>
            <a:ext cx="1274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Fast deflector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3530600" y="2209800"/>
            <a:ext cx="76200" cy="279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30" name="Picture 29" descr="Tomoscop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" t="3952" r="2019" b="11945"/>
          <a:stretch/>
        </p:blipFill>
        <p:spPr>
          <a:xfrm>
            <a:off x="4674393" y="1104899"/>
            <a:ext cx="4359408" cy="387350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367886" y="4690529"/>
            <a:ext cx="258917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-0.6              0               0.6  ns</a:t>
            </a:r>
            <a:endParaRPr lang="en-US" sz="1600" dirty="0"/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5604933" y="4588932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6519363" y="4588926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7450727" y="4597387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7" name="TextBox 36"/>
          <p:cNvSpPr txBox="1"/>
          <p:nvPr/>
        </p:nvSpPr>
        <p:spPr>
          <a:xfrm rot="16200000">
            <a:off x="3978654" y="3183450"/>
            <a:ext cx="257364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-0.6             0             0.6  </a:t>
            </a:r>
            <a:r>
              <a:rPr lang="en-US" sz="1600" dirty="0" err="1" smtClean="0"/>
              <a:t>keV</a:t>
            </a:r>
            <a:endParaRPr lang="en-US" sz="16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 rot="16200000">
            <a:off x="5503327" y="2616198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16200000">
            <a:off x="5503321" y="3479826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16200000">
            <a:off x="5503315" y="4334987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766552" y="4936056"/>
            <a:ext cx="4282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Reconstruction (“Tomography”) of longitudinal</a:t>
            </a:r>
            <a:br>
              <a:rPr lang="en-US" sz="1600" dirty="0" smtClean="0"/>
            </a:br>
            <a:r>
              <a:rPr lang="en-US" sz="1600" dirty="0" smtClean="0"/>
              <a:t>phase space density distribution from bunch shapes</a:t>
            </a:r>
            <a:br>
              <a:rPr lang="en-US" sz="1600" dirty="0" smtClean="0"/>
            </a:br>
            <a:r>
              <a:rPr lang="en-US" sz="1600" dirty="0" smtClean="0"/>
              <a:t>acquired during about one synchrotron oscillation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44004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" y="977900"/>
            <a:ext cx="8496300" cy="55626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Profiles in the GBAR line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266700" indent="-266700"/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endParaRPr lang="en-US" sz="1600" dirty="0" smtClean="0"/>
          </a:p>
          <a:p>
            <a:pPr marL="533400" lvl="1" indent="-266700"/>
            <a:r>
              <a:rPr lang="en-US" sz="1600" dirty="0" smtClean="0"/>
              <a:t>Acquisitions with second monitor LNE.BSGWA.5060 in GBAR line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533400" lvl="1" indent="-266700"/>
            <a:r>
              <a:rPr lang="en-US" sz="1600" dirty="0" smtClean="0"/>
              <a:t>Beam sizes with voltages of first two</a:t>
            </a:r>
            <a:br>
              <a:rPr lang="en-US" sz="1600" dirty="0" smtClean="0"/>
            </a:br>
            <a:r>
              <a:rPr lang="en-US" sz="1600" dirty="0" smtClean="0"/>
              <a:t>quads of line set to zero</a:t>
            </a:r>
          </a:p>
          <a:p>
            <a:pPr marL="812800" lvl="2" indent="-279400"/>
            <a:r>
              <a:rPr lang="en-US" sz="1600" dirty="0" err="1" smtClean="0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 smtClean="0"/>
              <a:t>H</a:t>
            </a:r>
            <a:r>
              <a:rPr lang="en-US" sz="1600" dirty="0" smtClean="0"/>
              <a:t> =6 m gives </a:t>
            </a:r>
            <a:r>
              <a:rPr lang="en-US" sz="1600" dirty="0" err="1" smtClean="0"/>
              <a:t>rms</a:t>
            </a:r>
            <a:r>
              <a:rPr lang="en-US" sz="1600" dirty="0" smtClean="0"/>
              <a:t>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 smtClean="0"/>
              <a:t>H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3.3 um (slightly overestimated without</a:t>
            </a:r>
            <a:br>
              <a:rPr lang="en-US" sz="1600" dirty="0" smtClean="0"/>
            </a:br>
            <a:r>
              <a:rPr lang="en-US" sz="1600" dirty="0" smtClean="0"/>
              <a:t>taking dispersion into account)</a:t>
            </a:r>
          </a:p>
          <a:p>
            <a:pPr marL="812800" lvl="2" indent="-279400"/>
            <a:r>
              <a:rPr lang="en-US" sz="1600" dirty="0" err="1" smtClean="0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 smtClean="0"/>
              <a:t>V</a:t>
            </a:r>
            <a:r>
              <a:rPr lang="en-US" sz="1600" dirty="0" smtClean="0"/>
              <a:t> = 20 m gives </a:t>
            </a:r>
            <a:r>
              <a:rPr lang="en-US" sz="1600" dirty="0" err="1" smtClean="0"/>
              <a:t>rms</a:t>
            </a:r>
            <a:r>
              <a:rPr lang="en-US" sz="1600" dirty="0" smtClean="0"/>
              <a:t>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 smtClean="0"/>
              <a:t>V</a:t>
            </a:r>
            <a:r>
              <a:rPr lang="en-US" sz="1600" dirty="0" smtClean="0"/>
              <a:t> = 1.25 um</a:t>
            </a:r>
          </a:p>
        </p:txBody>
      </p:sp>
      <p:pic>
        <p:nvPicPr>
          <p:cNvPr id="15" name="Picture 14" descr="ProfsSEMs1_Mod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4" t="16261" r="4006" b="56179"/>
          <a:stretch/>
        </p:blipFill>
        <p:spPr>
          <a:xfrm>
            <a:off x="152900" y="1470501"/>
            <a:ext cx="4405532" cy="1549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00013"/>
            <a:ext cx="6546850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of antiproton beams at extraction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60974" y="2988390"/>
            <a:ext cx="3395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Gaussian fit by hand</a:t>
            </a:r>
            <a:r>
              <a:rPr lang="en-US" sz="1600" dirty="0">
                <a:solidFill>
                  <a:srgbClr val="FF6600"/>
                </a:solidFill>
              </a:rPr>
              <a:t> </a:t>
            </a:r>
            <a:r>
              <a:rPr lang="en-US" sz="1600" dirty="0" smtClean="0">
                <a:solidFill>
                  <a:srgbClr val="FF6600"/>
                </a:solidFill>
              </a:rPr>
              <a:t>with </a:t>
            </a:r>
            <a:r>
              <a:rPr lang="en-US" sz="16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FF6600"/>
                </a:solidFill>
              </a:rPr>
              <a:t>H</a:t>
            </a:r>
            <a:r>
              <a:rPr lang="en-US" sz="1600" dirty="0" smtClean="0">
                <a:solidFill>
                  <a:srgbClr val="FF6600"/>
                </a:solidFill>
              </a:rPr>
              <a:t> =  4.5 mm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6248400" y="2044700"/>
            <a:ext cx="495300" cy="673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Status of ELENA                                                                                        ADUC, 30</a:t>
            </a:r>
            <a:r>
              <a:rPr lang="en-US" sz="1400" baseline="30000" dirty="0">
                <a:solidFill>
                  <a:srgbClr val="FFFF00"/>
                </a:solidFill>
              </a:rPr>
              <a:t>th</a:t>
            </a:r>
            <a:r>
              <a:rPr lang="en-US" sz="1400" dirty="0">
                <a:solidFill>
                  <a:srgbClr val="FFFF00"/>
                </a:solidFill>
              </a:rPr>
              <a:t> October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12" name="Picture 11" descr="ProfsSEMs1_Mod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4" t="53012" r="4006" b="19427"/>
          <a:stretch/>
        </p:blipFill>
        <p:spPr>
          <a:xfrm>
            <a:off x="4646298" y="1476101"/>
            <a:ext cx="4405532" cy="15492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937683" y="3013790"/>
            <a:ext cx="3242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Gaussian fit by hand with </a:t>
            </a:r>
            <a:r>
              <a:rPr lang="en-US" sz="16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FF6600"/>
                </a:solidFill>
              </a:rPr>
              <a:t>V</a:t>
            </a:r>
            <a:r>
              <a:rPr lang="en-US" sz="1600" dirty="0" smtClean="0">
                <a:solidFill>
                  <a:srgbClr val="FF6600"/>
                </a:solidFill>
              </a:rPr>
              <a:t> =  5 mm</a:t>
            </a:r>
            <a:endParaRPr lang="en-US" sz="1600" dirty="0">
              <a:solidFill>
                <a:srgbClr val="FF66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400" y="3788255"/>
            <a:ext cx="4329172" cy="191404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734267" y="5672324"/>
            <a:ext cx="42254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6600"/>
                </a:solidFill>
              </a:rPr>
              <a:t>Betatron</a:t>
            </a:r>
            <a:r>
              <a:rPr lang="en-US" sz="1600" dirty="0" smtClean="0">
                <a:solidFill>
                  <a:srgbClr val="FF6600"/>
                </a:solidFill>
              </a:rPr>
              <a:t> functions along LNE50 line with settings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to provide beam to GBAR and ring optics updated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 to quad settings used in practice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042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" y="977900"/>
            <a:ext cx="8496300" cy="55626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Profiles in the GBAR line</a:t>
            </a:r>
            <a:br>
              <a:rPr lang="en-US" sz="18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533400" lvl="1" indent="-266700"/>
            <a:r>
              <a:rPr lang="en-US" sz="1600" dirty="0" smtClean="0"/>
              <a:t>Acquisitions </a:t>
            </a:r>
            <a:r>
              <a:rPr lang="en-US" sz="1600" dirty="0"/>
              <a:t>with second monitor LNE.BSGWA</a:t>
            </a:r>
            <a:r>
              <a:rPr lang="en-US" sz="1800" dirty="0"/>
              <a:t>.</a:t>
            </a:r>
            <a:r>
              <a:rPr lang="en-US" sz="1800" dirty="0" smtClean="0"/>
              <a:t>5020 </a:t>
            </a:r>
            <a:r>
              <a:rPr lang="en-US" sz="1800" dirty="0"/>
              <a:t>in GBAR </a:t>
            </a:r>
            <a:r>
              <a:rPr lang="en-US" sz="1600" dirty="0"/>
              <a:t>line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  <a:p>
            <a:pPr marL="533400" lvl="1" indent="-266700"/>
            <a:r>
              <a:rPr lang="en-US" sz="1600" dirty="0"/>
              <a:t>Beam sizes with voltages of first two</a:t>
            </a:r>
            <a:br>
              <a:rPr lang="en-US" sz="1600" dirty="0"/>
            </a:br>
            <a:r>
              <a:rPr lang="en-US" sz="1600" dirty="0"/>
              <a:t>quads of line set to zero</a:t>
            </a:r>
          </a:p>
          <a:p>
            <a:pPr marL="812800" lvl="2" indent="-279400"/>
            <a:r>
              <a:rPr lang="en-US" sz="1600" dirty="0" err="1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/>
              <a:t>H</a:t>
            </a:r>
            <a:r>
              <a:rPr lang="en-US" sz="1600" dirty="0"/>
              <a:t> </a:t>
            </a:r>
            <a:r>
              <a:rPr lang="en-US" sz="1600" dirty="0" smtClean="0"/>
              <a:t>= 6 </a:t>
            </a:r>
            <a:r>
              <a:rPr lang="en-US" sz="1600" dirty="0"/>
              <a:t>m gives </a:t>
            </a:r>
            <a:r>
              <a:rPr lang="en-US" sz="1600" dirty="0" err="1"/>
              <a:t>rms</a:t>
            </a:r>
            <a:r>
              <a:rPr lang="en-US" sz="1600" dirty="0"/>
              <a:t> </a:t>
            </a:r>
            <a:r>
              <a:rPr lang="en-US" sz="1600" dirty="0" err="1"/>
              <a:t>emittance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/>
              <a:t>H</a:t>
            </a:r>
            <a:r>
              <a:rPr lang="en-US" sz="1600" dirty="0"/>
              <a:t> = </a:t>
            </a:r>
            <a:r>
              <a:rPr lang="en-US" sz="1600" dirty="0" smtClean="0"/>
              <a:t>4.1 </a:t>
            </a:r>
            <a:r>
              <a:rPr lang="en-US" sz="1600" dirty="0"/>
              <a:t>um (slightly overestimated without</a:t>
            </a:r>
            <a:br>
              <a:rPr lang="en-US" sz="1600" dirty="0"/>
            </a:br>
            <a:r>
              <a:rPr lang="en-US" sz="1600" dirty="0"/>
              <a:t>taking </a:t>
            </a:r>
            <a:r>
              <a:rPr lang="en-US" sz="1600" dirty="0" smtClean="0"/>
              <a:t>dispersion </a:t>
            </a:r>
            <a:r>
              <a:rPr lang="en-US" sz="1600" dirty="0"/>
              <a:t>into account)</a:t>
            </a:r>
          </a:p>
          <a:p>
            <a:pPr marL="812800" lvl="2" indent="-279400"/>
            <a:r>
              <a:rPr lang="en-US" sz="1600" dirty="0" err="1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/>
              <a:t>V</a:t>
            </a:r>
            <a:r>
              <a:rPr lang="en-US" sz="1600" dirty="0"/>
              <a:t> = </a:t>
            </a:r>
            <a:r>
              <a:rPr lang="en-US" sz="1600" dirty="0" smtClean="0"/>
              <a:t>4 </a:t>
            </a:r>
            <a:r>
              <a:rPr lang="en-US" sz="1600" dirty="0"/>
              <a:t>m gives </a:t>
            </a:r>
            <a:r>
              <a:rPr lang="en-US" sz="1600" dirty="0" err="1"/>
              <a:t>rms</a:t>
            </a:r>
            <a:r>
              <a:rPr lang="en-US" sz="1600" dirty="0"/>
              <a:t> </a:t>
            </a:r>
            <a:r>
              <a:rPr lang="en-US" sz="1600" dirty="0" err="1"/>
              <a:t>emittance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/>
              <a:t>V</a:t>
            </a:r>
            <a:r>
              <a:rPr lang="en-US" sz="1600" dirty="0"/>
              <a:t> = </a:t>
            </a:r>
            <a:r>
              <a:rPr lang="en-US" sz="1600" dirty="0" smtClean="0"/>
              <a:t>1.5 um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00013"/>
            <a:ext cx="6546850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of antiproton beams at extraction</a:t>
            </a:r>
            <a:endParaRPr lang="en-US" sz="20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4279900" y="2171700"/>
            <a:ext cx="1371600" cy="546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Status of ELENA                                                                                        ADUC, 30</a:t>
            </a:r>
            <a:r>
              <a:rPr lang="en-US" sz="1400" baseline="30000" dirty="0">
                <a:solidFill>
                  <a:srgbClr val="FFFF00"/>
                </a:solidFill>
              </a:rPr>
              <a:t>th</a:t>
            </a:r>
            <a:r>
              <a:rPr lang="en-US" sz="1400" dirty="0">
                <a:solidFill>
                  <a:srgbClr val="FFFF00"/>
                </a:solidFill>
              </a:rPr>
              <a:t> October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121" y="4084588"/>
            <a:ext cx="4530246" cy="2002945"/>
          </a:xfrm>
          <a:prstGeom prst="rect">
            <a:avLst/>
          </a:prstGeom>
        </p:spPr>
      </p:pic>
      <p:pic>
        <p:nvPicPr>
          <p:cNvPr id="18" name="Picture 17" descr="ProfsSEMs2_Mod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6" t="16279" r="3985" b="56164"/>
          <a:stretch/>
        </p:blipFill>
        <p:spPr>
          <a:xfrm>
            <a:off x="177800" y="1344601"/>
            <a:ext cx="4446187" cy="1568583"/>
          </a:xfrm>
          <a:prstGeom prst="rect">
            <a:avLst/>
          </a:prstGeom>
        </p:spPr>
      </p:pic>
      <p:pic>
        <p:nvPicPr>
          <p:cNvPr id="20" name="Picture 19" descr="ProfsSEMs2_Mod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6" t="53192" r="3985" b="19251"/>
          <a:stretch/>
        </p:blipFill>
        <p:spPr>
          <a:xfrm>
            <a:off x="4697813" y="1307500"/>
            <a:ext cx="4446187" cy="156858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66406" y="2912190"/>
            <a:ext cx="3254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Gaussian fit by hand</a:t>
            </a:r>
            <a:r>
              <a:rPr lang="en-US" sz="1600" dirty="0">
                <a:solidFill>
                  <a:srgbClr val="FF6600"/>
                </a:solidFill>
              </a:rPr>
              <a:t> </a:t>
            </a:r>
            <a:r>
              <a:rPr lang="en-US" sz="1600" dirty="0" smtClean="0">
                <a:solidFill>
                  <a:srgbClr val="FF6600"/>
                </a:solidFill>
              </a:rPr>
              <a:t>with </a:t>
            </a:r>
            <a:r>
              <a:rPr lang="en-US" sz="16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FF6600"/>
                </a:solidFill>
              </a:rPr>
              <a:t>H</a:t>
            </a:r>
            <a:r>
              <a:rPr lang="en-US" sz="1600" dirty="0" smtClean="0">
                <a:solidFill>
                  <a:srgbClr val="FF6600"/>
                </a:solidFill>
              </a:rPr>
              <a:t> =  5 mm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98461" y="2848690"/>
            <a:ext cx="3480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Gaussian fit by hand with </a:t>
            </a:r>
            <a:r>
              <a:rPr lang="en-US" sz="16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FF6600"/>
                </a:solidFill>
              </a:rPr>
              <a:t>V</a:t>
            </a:r>
            <a:r>
              <a:rPr lang="en-US" sz="1600" dirty="0" smtClean="0">
                <a:solidFill>
                  <a:srgbClr val="FF6600"/>
                </a:solidFill>
              </a:rPr>
              <a:t> =  2.5 mm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3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0" y="125413"/>
            <a:ext cx="7370763" cy="739775"/>
          </a:xfrm>
        </p:spPr>
        <p:txBody>
          <a:bodyPr/>
          <a:lstStyle/>
          <a:p>
            <a:r>
              <a:rPr lang="en-US" sz="3600" dirty="0" smtClean="0"/>
              <a:t>ELENA Commissioning </a:t>
            </a:r>
            <a:r>
              <a:rPr lang="en-US" sz="3600" dirty="0" smtClean="0"/>
              <a:t>Status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057275"/>
            <a:ext cx="4178300" cy="2257425"/>
          </a:xfrm>
        </p:spPr>
        <p:txBody>
          <a:bodyPr/>
          <a:lstStyle/>
          <a:p>
            <a:pPr marL="266700" indent="-266700">
              <a:spcBef>
                <a:spcPts val="600"/>
              </a:spcBef>
            </a:pPr>
            <a:r>
              <a:rPr lang="en-US" sz="1800" dirty="0" smtClean="0"/>
              <a:t>Aims defined at the beginning of 2018:</a:t>
            </a:r>
            <a:endParaRPr lang="en-US" sz="20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Continuation of Commissioning with electron cooler from April on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Get Confidence that machine works properly</a:t>
            </a:r>
          </a:p>
          <a:p>
            <a:pPr marL="812800" lvl="2" indent="-279400">
              <a:spcBef>
                <a:spcPts val="600"/>
              </a:spcBef>
            </a:pPr>
            <a:r>
              <a:rPr lang="en-US" sz="1600" dirty="0"/>
              <a:t>I</a:t>
            </a:r>
            <a:r>
              <a:rPr lang="en-US" sz="1600" dirty="0" smtClean="0"/>
              <a:t>deally demonstration of operational cycle to deliver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antiprotons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First beams for GBAR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46600" y="990600"/>
            <a:ext cx="4508500" cy="3809999"/>
          </a:xfrm>
        </p:spPr>
        <p:txBody>
          <a:bodyPr/>
          <a:lstStyle/>
          <a:p>
            <a:pPr marL="266700" indent="-266700">
              <a:spcBef>
                <a:spcPts val="600"/>
              </a:spcBef>
            </a:pPr>
            <a:r>
              <a:rPr lang="en-US" sz="1800" dirty="0" smtClean="0"/>
              <a:t>Achieved by </a:t>
            </a:r>
            <a:r>
              <a:rPr lang="en-US" sz="1800" dirty="0" smtClean="0"/>
              <a:t>and-</a:t>
            </a:r>
            <a:r>
              <a:rPr lang="en-US" sz="1800" dirty="0" smtClean="0"/>
              <a:t>October 2018</a:t>
            </a:r>
            <a:r>
              <a:rPr lang="en-US" sz="1800" dirty="0"/>
              <a:t>:</a:t>
            </a:r>
            <a:endParaRPr lang="en-US" sz="2000" dirty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/>
              <a:t>D</a:t>
            </a:r>
            <a:r>
              <a:rPr lang="en-US" sz="1600" dirty="0" smtClean="0"/>
              <a:t>eceleration of antiprotons to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so far with modest efficiency (very reproducible)</a:t>
            </a:r>
            <a:endParaRPr lang="en-US" sz="1600" dirty="0"/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Loss along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ramp to 100 </a:t>
            </a:r>
            <a:r>
              <a:rPr lang="en-US" sz="1600" dirty="0" err="1" smtClean="0"/>
              <a:t>keV</a:t>
            </a:r>
            <a:endParaRPr lang="en-US" sz="1600" dirty="0" smtClean="0"/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&gt;20 % of injected beam extracted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Clear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reduction in all three planes due to e</a:t>
            </a:r>
            <a:r>
              <a:rPr lang="en-US" sz="1600" dirty="0" smtClean="0"/>
              <a:t>lectron </a:t>
            </a:r>
            <a:r>
              <a:rPr lang="en-US" sz="1600" dirty="0" smtClean="0"/>
              <a:t>cooling (beneficial for deceleration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Operation for GBAR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and antiproton bunches with about nominal </a:t>
            </a:r>
            <a:r>
              <a:rPr lang="en-US" sz="1600" dirty="0" smtClean="0"/>
              <a:t>intensities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err="1" smtClean="0"/>
              <a:t>Emittance</a:t>
            </a:r>
            <a:r>
              <a:rPr lang="en-US" sz="1600" dirty="0" smtClean="0"/>
              <a:t> of antiproton bunches probably somewhat above nominal (factor &lt;2 in transverse beam size)</a:t>
            </a:r>
            <a:endParaRPr lang="en-US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3700" y="4419600"/>
            <a:ext cx="79502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1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1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1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1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1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1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266700" indent="-266700">
              <a:spcBef>
                <a:spcPts val="600"/>
              </a:spcBef>
            </a:pPr>
            <a:r>
              <a:rPr lang="en-US" sz="1800" dirty="0" smtClean="0"/>
              <a:t>Status, issues, plans:</a:t>
            </a:r>
            <a:endParaRPr lang="en-US" sz="20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/>
              <a:t>L</a:t>
            </a:r>
            <a:r>
              <a:rPr lang="en-US" sz="1600" dirty="0" smtClean="0"/>
              <a:t>ess </a:t>
            </a:r>
            <a:r>
              <a:rPr lang="en-US" sz="1600" dirty="0"/>
              <a:t>progress than expected at the beginning </a:t>
            </a:r>
            <a:r>
              <a:rPr lang="en-US" sz="1600" dirty="0" smtClean="0"/>
              <a:t>of </a:t>
            </a:r>
            <a:br>
              <a:rPr lang="en-US" sz="1600" dirty="0" smtClean="0"/>
            </a:br>
            <a:r>
              <a:rPr lang="en-US" sz="1600" dirty="0" smtClean="0"/>
              <a:t>the year, but evidence that conditions for experiments are improved </a:t>
            </a:r>
            <a:endParaRPr lang="en-US" sz="16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Progress slowed down by unavailability of beam from the </a:t>
            </a:r>
            <a:r>
              <a:rPr lang="en-US" sz="1600" dirty="0" smtClean="0"/>
              <a:t>AD and </a:t>
            </a:r>
            <a:r>
              <a:rPr lang="en-US" sz="1600" dirty="0" smtClean="0"/>
              <a:t>from the source </a:t>
            </a:r>
            <a:endParaRPr lang="en-US" sz="16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Open issues, studies to be done</a:t>
            </a:r>
            <a:endParaRPr lang="en-US" sz="1600" dirty="0"/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Estimate </a:t>
            </a:r>
            <a:r>
              <a:rPr lang="en-US" sz="1600" dirty="0"/>
              <a:t>Injection matching, loss along second ramp, blow-up due to RF </a:t>
            </a:r>
            <a:r>
              <a:rPr lang="en-US" sz="1600" dirty="0" smtClean="0"/>
              <a:t>noise, still  </a:t>
            </a:r>
            <a:r>
              <a:rPr lang="en-US" sz="1600" dirty="0"/>
              <a:t>very limited observations with prototype profile monitor for transfer </a:t>
            </a:r>
            <a:r>
              <a:rPr lang="en-US" sz="1600" dirty="0" smtClean="0"/>
              <a:t>lines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 smtClean="0">
                <a:solidFill>
                  <a:srgbClr val="FFFF00"/>
                </a:solidFill>
              </a:rPr>
              <a:t>Status of ELENA                                                                                        ADUC, 30</a:t>
            </a:r>
            <a:r>
              <a:rPr lang="en-US" sz="1400" baseline="30000" dirty="0" smtClean="0">
                <a:solidFill>
                  <a:srgbClr val="FFFF00"/>
                </a:solidFill>
              </a:rPr>
              <a:t>th</a:t>
            </a:r>
            <a:r>
              <a:rPr lang="en-US" sz="1400" dirty="0" smtClean="0">
                <a:solidFill>
                  <a:srgbClr val="FFFF00"/>
                </a:solidFill>
              </a:rPr>
              <a:t> October 2018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361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25413"/>
            <a:ext cx="7370763" cy="739775"/>
          </a:xfrm>
        </p:spPr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977900"/>
            <a:ext cx="8686800" cy="56134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Significant ELENA </a:t>
            </a:r>
            <a:r>
              <a:rPr lang="en-US" sz="1800" dirty="0" smtClean="0"/>
              <a:t>Commissioning </a:t>
            </a:r>
            <a:r>
              <a:rPr lang="en-US" sz="1800" dirty="0" smtClean="0"/>
              <a:t>progress over the year despite various delays</a:t>
            </a:r>
            <a:endParaRPr lang="en-US" sz="2000" dirty="0" smtClean="0"/>
          </a:p>
          <a:p>
            <a:pPr marL="533400" lvl="1" indent="-266700"/>
            <a:r>
              <a:rPr lang="en-US" sz="1600" dirty="0" smtClean="0"/>
              <a:t>Delay of restart due a vacuum </a:t>
            </a:r>
            <a:r>
              <a:rPr lang="en-US" sz="1600" dirty="0" smtClean="0"/>
              <a:t>leak of the cooler, </a:t>
            </a:r>
            <a:r>
              <a:rPr lang="en-US" sz="1600" dirty="0"/>
              <a:t>u</a:t>
            </a:r>
            <a:r>
              <a:rPr lang="en-US" sz="1600" dirty="0" smtClean="0"/>
              <a:t>navailability </a:t>
            </a:r>
            <a:r>
              <a:rPr lang="en-US" sz="1600" dirty="0"/>
              <a:t>of </a:t>
            </a:r>
            <a:r>
              <a:rPr lang="en-US" sz="1600" dirty="0" smtClean="0"/>
              <a:t>AD, issues with the ion source</a:t>
            </a:r>
          </a:p>
          <a:p>
            <a:pPr marL="533400" lvl="1" indent="-266700"/>
            <a:r>
              <a:rPr lang="en-US" sz="1600" dirty="0" smtClean="0"/>
              <a:t>In </a:t>
            </a:r>
            <a:r>
              <a:rPr lang="en-US" sz="1600" dirty="0" smtClean="0"/>
              <a:t>practice, most progress made with antiprotons, only during dedicated AD </a:t>
            </a:r>
            <a:r>
              <a:rPr lang="en-US" sz="1600" dirty="0" smtClean="0"/>
              <a:t>shifts</a:t>
            </a:r>
            <a:br>
              <a:rPr lang="en-US" sz="1600" dirty="0" smtClean="0"/>
            </a:br>
            <a:r>
              <a:rPr lang="en-US" sz="1600" dirty="0" smtClean="0"/>
              <a:t>(change of commissioning strategy)</a:t>
            </a:r>
          </a:p>
          <a:p>
            <a:pPr marL="533400" lvl="1" indent="-266700"/>
            <a:r>
              <a:rPr lang="en-US" sz="1600" dirty="0" smtClean="0"/>
              <a:t>Nominal antiproton cycle not (yet) available, single bunches (one per cycle) with characters “similar” to nominal bunches regularly sent to GBAR </a:t>
            </a:r>
            <a:endParaRPr lang="en-US" sz="1600" dirty="0" smtClean="0"/>
          </a:p>
          <a:p>
            <a:pPr marL="266700" indent="-266700"/>
            <a:r>
              <a:rPr lang="en-US" sz="1800" dirty="0" smtClean="0"/>
              <a:t>Plans </a:t>
            </a:r>
            <a:r>
              <a:rPr lang="en-US" sz="1800" dirty="0" smtClean="0"/>
              <a:t>for </a:t>
            </a:r>
            <a:r>
              <a:rPr lang="en-US" sz="1800" dirty="0" smtClean="0"/>
              <a:t>LS2</a:t>
            </a:r>
            <a:endParaRPr lang="en-US" sz="1800" dirty="0" smtClean="0"/>
          </a:p>
          <a:p>
            <a:pPr marL="533400" lvl="1" indent="-266700"/>
            <a:r>
              <a:rPr lang="en-US" sz="1600" dirty="0" smtClean="0"/>
              <a:t>Installation </a:t>
            </a:r>
            <a:r>
              <a:rPr lang="en-US" sz="1600" dirty="0" smtClean="0"/>
              <a:t>of the transfer lines to the “old” experimental zone</a:t>
            </a:r>
          </a:p>
          <a:p>
            <a:pPr marL="533400" lvl="1" indent="-266700"/>
            <a:r>
              <a:rPr lang="en-US" sz="1600" dirty="0" smtClean="0"/>
              <a:t>Upgrades of the ion source for reliable generation of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proton and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beams</a:t>
            </a:r>
            <a:endParaRPr lang="en-US" sz="1600" dirty="0" smtClean="0"/>
          </a:p>
          <a:p>
            <a:pPr marL="533400" lvl="1" indent="-266700"/>
            <a:r>
              <a:rPr lang="en-US" sz="1600" dirty="0" smtClean="0"/>
              <a:t>Review of status and possible improvements (ring optics, applications, instrumentation </a:t>
            </a:r>
            <a:r>
              <a:rPr lang="mr-IN" sz="1600" dirty="0" smtClean="0"/>
              <a:t>…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marL="533400" lvl="1" indent="-266700"/>
            <a:r>
              <a:rPr lang="en-US" sz="1600" dirty="0" smtClean="0"/>
              <a:t>Resume commissioning activities with beam from source in early summer 2020</a:t>
            </a:r>
            <a:endParaRPr lang="en-US" sz="1800" dirty="0" smtClean="0"/>
          </a:p>
          <a:p>
            <a:pPr marL="723900" lvl="2" indent="-190500"/>
            <a:r>
              <a:rPr lang="en-US" sz="1600" dirty="0" smtClean="0"/>
              <a:t>Test of ring and electron cooling with protons</a:t>
            </a:r>
          </a:p>
          <a:p>
            <a:pPr marL="723900" lvl="2" indent="-190500"/>
            <a:r>
              <a:rPr lang="en-US" sz="1600" dirty="0" smtClean="0"/>
              <a:t>Commissioning of lines with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(beam intensity and quality of measured profiles?)</a:t>
            </a:r>
            <a:r>
              <a:rPr lang="en-US" sz="1400" dirty="0" smtClean="0"/>
              <a:t> </a:t>
            </a:r>
            <a:endParaRPr lang="en-US" sz="1400" dirty="0" smtClean="0"/>
          </a:p>
          <a:p>
            <a:pPr marL="266700" indent="-266700"/>
            <a:r>
              <a:rPr lang="en-US" sz="1800" dirty="0" smtClean="0"/>
              <a:t>Position of ELENA team on installation of lines to old experimental area</a:t>
            </a:r>
            <a:endParaRPr lang="en-US" sz="1800" dirty="0" smtClean="0"/>
          </a:p>
          <a:p>
            <a:pPr marL="533400" lvl="1" indent="-266700"/>
            <a:r>
              <a:rPr lang="en-US" sz="1600" dirty="0" smtClean="0"/>
              <a:t>Enough observations to be confident that ELENA can improve th</a:t>
            </a:r>
            <a:r>
              <a:rPr lang="en-US" sz="1600" dirty="0" smtClean="0"/>
              <a:t>e conditions for the experiments despite </a:t>
            </a:r>
            <a:r>
              <a:rPr lang="en-US" sz="1600" dirty="0" smtClean="0"/>
              <a:t>a fully operational antiproton cycle not (yet) available</a:t>
            </a:r>
          </a:p>
          <a:p>
            <a:pPr marL="533400" lvl="1" indent="-266700"/>
            <a:r>
              <a:rPr lang="en-US" sz="1600" dirty="0" smtClean="0"/>
              <a:t>Confidence in profile monitor availability thanks to a collaboration between Masaki Hori  and BE/BI</a:t>
            </a:r>
          </a:p>
          <a:p>
            <a:pPr marL="266700" lvl="1" indent="0">
              <a:buNone/>
            </a:pPr>
            <a:r>
              <a:rPr lang="en-US" sz="1600" dirty="0" smtClean="0"/>
              <a:t>=&gt; Go on with the installation of the new lines (LS2 is the perfect moment for this activity)</a:t>
            </a:r>
          </a:p>
          <a:p>
            <a:pPr marL="266700" lvl="1" indent="0">
              <a:buNone/>
            </a:pPr>
            <a:r>
              <a:rPr lang="en-US" sz="1600" dirty="0" smtClean="0"/>
              <a:t>=&gt; Have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antiprotons for all experiments from 2021 on</a:t>
            </a:r>
            <a:endParaRPr lang="en-US" sz="1600" dirty="0" smtClean="0"/>
          </a:p>
          <a:p>
            <a:pPr marL="533400" lvl="1" indent="-266700"/>
            <a:endParaRPr lang="en-US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Status of ELENA                                                                                        ADUC, 30</a:t>
            </a:r>
            <a:r>
              <a:rPr lang="en-US" sz="1400" baseline="30000" dirty="0">
                <a:solidFill>
                  <a:srgbClr val="FFFF00"/>
                </a:solidFill>
              </a:rPr>
              <a:t>th</a:t>
            </a:r>
            <a:r>
              <a:rPr lang="en-US" sz="1400" dirty="0">
                <a:solidFill>
                  <a:srgbClr val="FFFF00"/>
                </a:solidFill>
              </a:rPr>
              <a:t> October 2018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291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B1D4EA2F0CA429C573FCBC13FE810" ma:contentTypeVersion="0" ma:contentTypeDescription="Create a new document." ma:contentTypeScope="" ma:versionID="dcfd419fc06d605e07f625f4e6526b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611068-1A64-4F47-8FBA-16F3693CB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A66D5D-BD06-49D3-9EB9-FB504C64CF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8B7B86-601F-4130-AC38-43D13FDDD20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165156</TotalTime>
  <Words>538</Words>
  <Application>Microsoft Macintosh PowerPoint</Application>
  <PresentationFormat>On-screen Show (4:3)</PresentationFormat>
  <Paragraphs>115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1_Pixel</vt:lpstr>
      <vt:lpstr>Status of ELENA    C. Carli on behalf of the AD/ELENA team(s)                                                  ADUC, 30th October 2018</vt:lpstr>
      <vt:lpstr>Recent Results from Commissioning Efforts for a new isolation transformer using oil as insulator</vt:lpstr>
      <vt:lpstr>Recent Results from Commissioning Observation of the beam from the source on a ring pick-up</vt:lpstr>
      <vt:lpstr>Recent Results from Commissioning Observation along the cycle</vt:lpstr>
      <vt:lpstr>Recent Results from Commissioning Observation of antiproton beams at extraction</vt:lpstr>
      <vt:lpstr>Recent Results from Commissioning Observation of antiproton beams at extraction</vt:lpstr>
      <vt:lpstr>Recent Results from Commissioning Observation of antiproton beams at extraction</vt:lpstr>
      <vt:lpstr>ELENA Commissioning Status</vt:lpstr>
      <vt:lpstr>Summary and 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- Project Structure</dc:title>
  <dc:creator>Christian Carli</dc:creator>
  <cp:lastModifiedBy>Christian Carli</cp:lastModifiedBy>
  <cp:revision>3170</cp:revision>
  <cp:lastPrinted>2014-05-19T11:51:19Z</cp:lastPrinted>
  <dcterms:created xsi:type="dcterms:W3CDTF">2009-08-04T11:38:51Z</dcterms:created>
  <dcterms:modified xsi:type="dcterms:W3CDTF">2018-10-30T16:33:20Z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0x0101009F2B1D4EA2F0CA429C573FCBC13FE810</vt:lpwstr>
  </property>
</Properties>
</file>