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5"/>
  </p:notesMasterIdLst>
  <p:handoutMasterIdLst>
    <p:handoutMasterId r:id="rId16"/>
  </p:handoutMasterIdLst>
  <p:sldIdLst>
    <p:sldId id="576" r:id="rId2"/>
    <p:sldId id="598" r:id="rId3"/>
    <p:sldId id="635" r:id="rId4"/>
    <p:sldId id="629" r:id="rId5"/>
    <p:sldId id="664" r:id="rId6"/>
    <p:sldId id="672" r:id="rId7"/>
    <p:sldId id="671" r:id="rId8"/>
    <p:sldId id="673" r:id="rId9"/>
    <p:sldId id="674" r:id="rId10"/>
    <p:sldId id="645" r:id="rId11"/>
    <p:sldId id="654" r:id="rId12"/>
    <p:sldId id="675" r:id="rId13"/>
    <p:sldId id="676" r:id="rId14"/>
  </p:sldIdLst>
  <p:sldSz cx="9144000" cy="6858000" type="screen4x3"/>
  <p:notesSz cx="6797675" cy="9928225"/>
  <p:custDataLst>
    <p:tags r:id="rId17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00CCFF"/>
    <a:srgbClr val="D7D1FF"/>
    <a:srgbClr val="FF3399"/>
    <a:srgbClr val="FFD711"/>
    <a:srgbClr val="000099"/>
    <a:srgbClr val="FF3300"/>
    <a:srgbClr val="FF9933"/>
    <a:srgbClr val="008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 varScale="1">
        <p:scale>
          <a:sx n="125" d="100"/>
          <a:sy n="125" d="100"/>
        </p:scale>
        <p:origin x="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hyperlink" Target="https://espace.cern.ch/en-ea-planning/SitePages/Plannings.aspx?RootFolder=/en-ea-planning/Shared%20Documents/LS2%20Plannings&amp;FolderCTID=0x0120005F33F2ECA6929F4FB4BE25060D74BD71&amp;View=%7b7615CB2E-344A-4AE5-A726-8B89A68DFB8A%7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800" dirty="0" smtClean="0"/>
              <a:t>ELENA Project</a:t>
            </a: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7" y="2040364"/>
            <a:ext cx="8729329" cy="249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TRANFER LINES INSTALLATION LS2</a:t>
            </a:r>
          </a:p>
          <a:p>
            <a:pPr algn="ctr"/>
            <a:r>
              <a:rPr lang="en-GB" sz="2000" kern="0" dirty="0" smtClean="0">
                <a:solidFill>
                  <a:srgbClr val="0070C0"/>
                </a:solidFill>
              </a:rPr>
              <a:t>ADUC 30 Oct 2018</a:t>
            </a:r>
            <a:endParaRPr lang="en-GB" sz="20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Electrostatic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to </a:t>
            </a:r>
            <a:r>
              <a:rPr lang="fr-CH" sz="3600" dirty="0" err="1" smtClean="0"/>
              <a:t>be</a:t>
            </a:r>
            <a:r>
              <a:rPr lang="fr-CH" sz="3600" dirty="0" smtClean="0"/>
              <a:t> </a:t>
            </a:r>
            <a:r>
              <a:rPr lang="fr-CH" sz="3600" dirty="0" err="1" smtClean="0"/>
              <a:t>installed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717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" y="1111873"/>
            <a:ext cx="8889947" cy="535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999233" y="2304289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31843" y="222382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577840" y="2011681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/>
              <a:t>LNE02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6448348" y="2911450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LNE03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604150" y="3891687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LNE04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307177" y="481340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LNE05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07332" y="3745383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LNE06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434487" y="3189428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LNE07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7278" y="4813402"/>
            <a:ext cx="870508" cy="29260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1637" y="5669280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Installation of the new </a:t>
            </a:r>
            <a:r>
              <a:rPr lang="fr-CH" dirty="0" err="1" smtClean="0"/>
              <a:t>lines</a:t>
            </a:r>
            <a:endParaRPr lang="en-GB" dirty="0"/>
          </a:p>
        </p:txBody>
      </p:sp>
      <p:sp>
        <p:nvSpPr>
          <p:cNvPr id="47" name="Rounded Rectangle 46"/>
          <p:cNvSpPr/>
          <p:nvPr/>
        </p:nvSpPr>
        <p:spPr bwMode="auto">
          <a:xfrm>
            <a:off x="689278" y="2838811"/>
            <a:ext cx="48123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 Equipment (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Electrostatic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+ vacuum + SEM)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6" name="Right Arrow 55"/>
          <p:cNvSpPr/>
          <p:nvPr/>
        </p:nvSpPr>
        <p:spPr bwMode="auto">
          <a:xfrm rot="5400000">
            <a:off x="-2609624" y="3677064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665761" y="4012366"/>
            <a:ext cx="4962679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Vacuum connections +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pump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+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leak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check +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bake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out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4" name="Rounded Rectangle 53"/>
          <p:cNvSpPr/>
          <p:nvPr/>
        </p:nvSpPr>
        <p:spPr bwMode="auto">
          <a:xfrm>
            <a:off x="660061" y="5295299"/>
            <a:ext cx="4111322" cy="53273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campaign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(signal, AC,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optical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fibres)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704518" y="1041522"/>
            <a:ext cx="3713870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Survey </a:t>
            </a:r>
            <a:r>
              <a:rPr lang="fr-CH" dirty="0" err="1" smtClean="0">
                <a:latin typeface="Garamond" pitchFamily="-65" charset="0"/>
              </a:rPr>
              <a:t>Marking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704518" y="1652919"/>
            <a:ext cx="3713870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Floor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drilling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4" name="Rounded Rectangle 63"/>
          <p:cNvSpPr/>
          <p:nvPr/>
        </p:nvSpPr>
        <p:spPr bwMode="auto">
          <a:xfrm>
            <a:off x="704518" y="2264316"/>
            <a:ext cx="3713870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mechanical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supports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665762" y="3428567"/>
            <a:ext cx="3713870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Survey /</a:t>
            </a:r>
            <a:r>
              <a:rPr lang="fr-CH" dirty="0" err="1" smtClean="0">
                <a:latin typeface="Garamond" pitchFamily="-65" charset="0"/>
              </a:rPr>
              <a:t>Align</a:t>
            </a:r>
            <a:r>
              <a:rPr lang="fr-CH" dirty="0" smtClean="0">
                <a:latin typeface="Garamond" pitchFamily="-65" charset="0"/>
              </a:rPr>
              <a:t> Equipment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00197" y="1107980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05 April 2019– 8 May 2019 </a:t>
            </a:r>
            <a:endParaRPr lang="fr-CH" dirty="0"/>
          </a:p>
        </p:txBody>
      </p:sp>
      <p:sp>
        <p:nvSpPr>
          <p:cNvPr id="44" name="TextBox 43"/>
          <p:cNvSpPr txBox="1"/>
          <p:nvPr/>
        </p:nvSpPr>
        <p:spPr>
          <a:xfrm>
            <a:off x="6300197" y="1719377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23 May 2019– 05 </a:t>
            </a:r>
            <a:r>
              <a:rPr lang="fr-CH" dirty="0" err="1" smtClean="0"/>
              <a:t>June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45" name="TextBox 44"/>
          <p:cNvSpPr txBox="1"/>
          <p:nvPr/>
        </p:nvSpPr>
        <p:spPr>
          <a:xfrm>
            <a:off x="6300197" y="2331603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06 </a:t>
            </a:r>
            <a:r>
              <a:rPr lang="fr-CH" dirty="0" err="1" smtClean="0"/>
              <a:t>June</a:t>
            </a:r>
            <a:r>
              <a:rPr lang="fr-CH" dirty="0" smtClean="0"/>
              <a:t> 2019– 26 </a:t>
            </a:r>
            <a:r>
              <a:rPr lang="fr-CH" dirty="0" err="1" smtClean="0"/>
              <a:t>June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46" name="TextBox 45"/>
          <p:cNvSpPr txBox="1"/>
          <p:nvPr/>
        </p:nvSpPr>
        <p:spPr>
          <a:xfrm>
            <a:off x="6300197" y="2907302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27 </a:t>
            </a:r>
            <a:r>
              <a:rPr lang="fr-CH" dirty="0" err="1" smtClean="0"/>
              <a:t>June</a:t>
            </a:r>
            <a:r>
              <a:rPr lang="fr-CH" dirty="0" smtClean="0"/>
              <a:t> 2019– 31 July 2019 </a:t>
            </a:r>
            <a:endParaRPr lang="fr-CH" dirty="0"/>
          </a:p>
        </p:txBody>
      </p:sp>
      <p:sp>
        <p:nvSpPr>
          <p:cNvPr id="48" name="TextBox 47"/>
          <p:cNvSpPr txBox="1"/>
          <p:nvPr/>
        </p:nvSpPr>
        <p:spPr>
          <a:xfrm>
            <a:off x="6181630" y="3501723"/>
            <a:ext cx="294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01 August 2019– 29 </a:t>
            </a:r>
            <a:r>
              <a:rPr lang="fr-CH" dirty="0" err="1" smtClean="0"/>
              <a:t>Aug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49" name="TextBox 48"/>
          <p:cNvSpPr txBox="1"/>
          <p:nvPr/>
        </p:nvSpPr>
        <p:spPr>
          <a:xfrm>
            <a:off x="6300197" y="4077033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30 </a:t>
            </a:r>
            <a:r>
              <a:rPr lang="fr-CH" dirty="0" err="1" smtClean="0"/>
              <a:t>Aug</a:t>
            </a:r>
            <a:r>
              <a:rPr lang="fr-CH" dirty="0" smtClean="0"/>
              <a:t> 2019– 15 </a:t>
            </a:r>
            <a:r>
              <a:rPr lang="fr-CH" dirty="0" err="1" smtClean="0"/>
              <a:t>Nov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50" name="TextBox 49"/>
          <p:cNvSpPr txBox="1"/>
          <p:nvPr/>
        </p:nvSpPr>
        <p:spPr>
          <a:xfrm>
            <a:off x="6300197" y="5376998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06 Jan 2020 – 03 </a:t>
            </a:r>
            <a:r>
              <a:rPr lang="fr-CH" dirty="0" err="1" smtClean="0"/>
              <a:t>Apr</a:t>
            </a:r>
            <a:r>
              <a:rPr lang="fr-CH" dirty="0" smtClean="0"/>
              <a:t> 2020 </a:t>
            </a:r>
            <a:endParaRPr lang="fr-CH" dirty="0"/>
          </a:p>
        </p:txBody>
      </p:sp>
      <p:sp>
        <p:nvSpPr>
          <p:cNvPr id="53" name="Rounded Rectangle 52"/>
          <p:cNvSpPr/>
          <p:nvPr/>
        </p:nvSpPr>
        <p:spPr bwMode="auto">
          <a:xfrm>
            <a:off x="665762" y="5935124"/>
            <a:ext cx="360078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HW tests / Global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commissionning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32416" y="6001582"/>
            <a:ext cx="3211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06 April 2020 – AD restart 2021</a:t>
            </a:r>
            <a:endParaRPr lang="fr-CH" dirty="0"/>
          </a:p>
        </p:txBody>
      </p:sp>
      <p:sp>
        <p:nvSpPr>
          <p:cNvPr id="59" name="TextBox 58"/>
          <p:cNvSpPr txBox="1"/>
          <p:nvPr/>
        </p:nvSpPr>
        <p:spPr>
          <a:xfrm>
            <a:off x="5628441" y="1159998"/>
            <a:ext cx="48603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SMM</a:t>
            </a:r>
            <a:endParaRPr lang="fr-CH" sz="1100" dirty="0"/>
          </a:p>
        </p:txBody>
      </p:sp>
      <p:sp>
        <p:nvSpPr>
          <p:cNvPr id="60" name="TextBox 59"/>
          <p:cNvSpPr txBox="1"/>
          <p:nvPr/>
        </p:nvSpPr>
        <p:spPr>
          <a:xfrm>
            <a:off x="5615617" y="1773238"/>
            <a:ext cx="511679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MME</a:t>
            </a:r>
            <a:endParaRPr lang="fr-CH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5615617" y="2384635"/>
            <a:ext cx="511679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MME</a:t>
            </a:r>
            <a:endParaRPr lang="fr-CH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5615617" y="2894632"/>
            <a:ext cx="772969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ABT, VSC</a:t>
            </a:r>
          </a:p>
          <a:p>
            <a:r>
              <a:rPr lang="fr-CH" sz="1100" dirty="0" smtClean="0"/>
              <a:t>HE</a:t>
            </a:r>
            <a:endParaRPr lang="fr-CH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5628441" y="3548886"/>
            <a:ext cx="48603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SMM</a:t>
            </a:r>
            <a:endParaRPr lang="fr-CH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5652486" y="4131442"/>
            <a:ext cx="43794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VSC</a:t>
            </a:r>
            <a:endParaRPr lang="fr-CH" sz="1100" dirty="0"/>
          </a:p>
        </p:txBody>
      </p:sp>
      <p:sp>
        <p:nvSpPr>
          <p:cNvPr id="69" name="TextBox 68"/>
          <p:cNvSpPr txBox="1"/>
          <p:nvPr/>
        </p:nvSpPr>
        <p:spPr>
          <a:xfrm>
            <a:off x="5692561" y="5430859"/>
            <a:ext cx="357790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EL</a:t>
            </a:r>
            <a:endParaRPr lang="fr-CH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4535880" y="6055443"/>
            <a:ext cx="1396536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ABT EPC VSC + OP</a:t>
            </a:r>
            <a:endParaRPr lang="fr-CH" sz="1100" dirty="0"/>
          </a:p>
        </p:txBody>
      </p:sp>
      <p:sp>
        <p:nvSpPr>
          <p:cNvPr id="32" name="Rounded Rectangle 31"/>
          <p:cNvSpPr/>
          <p:nvPr/>
        </p:nvSpPr>
        <p:spPr bwMode="auto">
          <a:xfrm>
            <a:off x="660061" y="4623940"/>
            <a:ext cx="3713870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Lissage, SEM </a:t>
            </a:r>
            <a:r>
              <a:rPr lang="fr-CH" dirty="0" err="1" smtClean="0">
                <a:latin typeface="Garamond" pitchFamily="-65" charset="0"/>
              </a:rPr>
              <a:t>measurement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94496" y="4690398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18 </a:t>
            </a:r>
            <a:r>
              <a:rPr lang="fr-CH" dirty="0" err="1" smtClean="0"/>
              <a:t>Nov</a:t>
            </a:r>
            <a:r>
              <a:rPr lang="fr-CH" dirty="0" smtClean="0"/>
              <a:t> 2019– 06 </a:t>
            </a:r>
            <a:r>
              <a:rPr lang="fr-CH" dirty="0" err="1" smtClean="0"/>
              <a:t>Dec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34" name="TextBox 33"/>
          <p:cNvSpPr txBox="1"/>
          <p:nvPr/>
        </p:nvSpPr>
        <p:spPr>
          <a:xfrm>
            <a:off x="5622740" y="4744259"/>
            <a:ext cx="48603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SMM</a:t>
            </a:r>
            <a:endParaRPr lang="fr-CH" sz="1100" dirty="0"/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349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03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In the </a:t>
            </a:r>
            <a:r>
              <a:rPr lang="fr-CH" sz="3200" dirty="0" err="1" smtClean="0"/>
              <a:t>context</a:t>
            </a:r>
            <a:r>
              <a:rPr lang="fr-CH" sz="3200" dirty="0" smtClean="0"/>
              <a:t> of AD consolidation…</a:t>
            </a:r>
            <a:endParaRPr lang="fr-CH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30" t="21671" r="23895" b="6455"/>
          <a:stretch/>
        </p:blipFill>
        <p:spPr>
          <a:xfrm>
            <a:off x="103962" y="1116022"/>
            <a:ext cx="9040038" cy="529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Readiness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235" y="1029334"/>
            <a:ext cx="8229600" cy="5325745"/>
          </a:xfrm>
        </p:spPr>
        <p:txBody>
          <a:bodyPr/>
          <a:lstStyle/>
          <a:p>
            <a:r>
              <a:rPr lang="fr-CH" sz="2800" dirty="0" smtClean="0"/>
              <a:t>All the teams are </a:t>
            </a:r>
            <a:r>
              <a:rPr lang="fr-CH" sz="2800" dirty="0" err="1" smtClean="0"/>
              <a:t>aware</a:t>
            </a:r>
            <a:r>
              <a:rPr lang="fr-CH" sz="2800" dirty="0" smtClean="0"/>
              <a:t> and </a:t>
            </a:r>
            <a:r>
              <a:rPr lang="fr-CH" sz="2800" dirty="0" err="1" smtClean="0"/>
              <a:t>accepted</a:t>
            </a:r>
            <a:r>
              <a:rPr lang="fr-CH" sz="2800" dirty="0" smtClean="0"/>
              <a:t> the </a:t>
            </a:r>
            <a:r>
              <a:rPr lang="fr-CH" sz="2800" dirty="0" err="1" smtClean="0"/>
              <a:t>work</a:t>
            </a:r>
            <a:r>
              <a:rPr lang="fr-CH" sz="2800" dirty="0" smtClean="0"/>
              <a:t> to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perfomed</a:t>
            </a:r>
            <a:r>
              <a:rPr lang="fr-CH" sz="2800" dirty="0" smtClean="0"/>
              <a:t> </a:t>
            </a:r>
            <a:r>
              <a:rPr lang="fr-CH" sz="2800" dirty="0" err="1" smtClean="0"/>
              <a:t>through</a:t>
            </a:r>
            <a:r>
              <a:rPr lang="fr-CH" sz="2800" dirty="0" smtClean="0"/>
              <a:t> PLAN and in </a:t>
            </a:r>
            <a:r>
              <a:rPr lang="fr-CH" sz="2800" dirty="0" err="1" smtClean="0"/>
              <a:t>regular</a:t>
            </a:r>
            <a:r>
              <a:rPr lang="fr-CH" sz="2800" dirty="0" smtClean="0"/>
              <a:t> ADTC + ELENA IIC meetings</a:t>
            </a:r>
          </a:p>
          <a:p>
            <a:r>
              <a:rPr lang="fr-CH" sz="2800" dirty="0" smtClean="0"/>
              <a:t>Production of all components </a:t>
            </a:r>
            <a:r>
              <a:rPr lang="fr-CH" sz="2800" dirty="0" err="1" smtClean="0"/>
              <a:t>either</a:t>
            </a:r>
            <a:r>
              <a:rPr lang="fr-CH" sz="2800" dirty="0" smtClean="0"/>
              <a:t> </a:t>
            </a:r>
            <a:r>
              <a:rPr lang="fr-CH" sz="2800" dirty="0" err="1" smtClean="0"/>
              <a:t>complete</a:t>
            </a:r>
            <a:r>
              <a:rPr lang="fr-CH" sz="2800" dirty="0" smtClean="0"/>
              <a:t> (</a:t>
            </a:r>
            <a:r>
              <a:rPr lang="fr-CH" sz="2800" dirty="0" err="1" smtClean="0"/>
              <a:t>electrostatic</a:t>
            </a:r>
            <a:r>
              <a:rPr lang="fr-CH" sz="2800" dirty="0" smtClean="0"/>
              <a:t> </a:t>
            </a:r>
            <a:r>
              <a:rPr lang="fr-CH" sz="2800" dirty="0" err="1" smtClean="0"/>
              <a:t>elements</a:t>
            </a:r>
            <a:r>
              <a:rPr lang="fr-CH" sz="2800" dirty="0" smtClean="0"/>
              <a:t>, </a:t>
            </a:r>
            <a:r>
              <a:rPr lang="fr-CH" sz="2800" dirty="0" err="1" smtClean="0"/>
              <a:t>pumps</a:t>
            </a:r>
            <a:r>
              <a:rPr lang="fr-CH" sz="2800" dirty="0" smtClean="0"/>
              <a:t>) or on time for installation (</a:t>
            </a:r>
            <a:r>
              <a:rPr lang="fr-CH" sz="2800" dirty="0" err="1" smtClean="0"/>
              <a:t>vac</a:t>
            </a:r>
            <a:r>
              <a:rPr lang="fr-CH" sz="2800" dirty="0" smtClean="0"/>
              <a:t> pipes, </a:t>
            </a:r>
            <a:r>
              <a:rPr lang="fr-CH" sz="2800" dirty="0" err="1" smtClean="0"/>
              <a:t>mechanical</a:t>
            </a:r>
            <a:r>
              <a:rPr lang="fr-CH" sz="2800" dirty="0" smtClean="0"/>
              <a:t> supports)</a:t>
            </a:r>
          </a:p>
          <a:p>
            <a:r>
              <a:rPr lang="fr-CH" sz="2800" dirty="0" err="1" smtClean="0"/>
              <a:t>Remaining</a:t>
            </a:r>
            <a:r>
              <a:rPr lang="fr-CH" sz="2800" dirty="0" smtClean="0"/>
              <a:t> </a:t>
            </a:r>
            <a:r>
              <a:rPr lang="fr-CH" sz="2800" dirty="0" err="1" smtClean="0"/>
              <a:t>worries</a:t>
            </a:r>
            <a:r>
              <a:rPr lang="fr-CH" sz="2800" dirty="0" smtClean="0"/>
              <a:t>: SEM </a:t>
            </a:r>
            <a:r>
              <a:rPr lang="fr-CH" sz="2800" dirty="0" err="1" smtClean="0"/>
              <a:t>electronics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availability</a:t>
            </a:r>
            <a:r>
              <a:rPr lang="fr-CH" sz="2800" dirty="0" smtClean="0"/>
              <a:t>, </a:t>
            </a:r>
            <a:r>
              <a:rPr lang="fr-CH" sz="2800" dirty="0" err="1" smtClean="0"/>
              <a:t>vac</a:t>
            </a:r>
            <a:r>
              <a:rPr lang="fr-CH" sz="2800" smtClean="0"/>
              <a:t> tests </a:t>
            </a:r>
            <a:r>
              <a:rPr lang="fr-CH" sz="2800" dirty="0" smtClean="0"/>
              <a:t>of SEM, possible </a:t>
            </a:r>
            <a:r>
              <a:rPr lang="fr-CH" sz="2800" dirty="0" err="1" smtClean="0"/>
              <a:t>need</a:t>
            </a:r>
            <a:r>
              <a:rPr lang="fr-CH" sz="2800" dirty="0" smtClean="0"/>
              <a:t> for </a:t>
            </a:r>
            <a:r>
              <a:rPr lang="fr-CH" sz="2800" dirty="0" err="1" smtClean="0"/>
              <a:t>magnetic</a:t>
            </a:r>
            <a:r>
              <a:rPr lang="fr-CH" sz="2800" dirty="0" smtClean="0"/>
              <a:t> </a:t>
            </a:r>
            <a:r>
              <a:rPr lang="fr-CH" sz="2800" dirty="0" err="1" smtClean="0"/>
              <a:t>shielding</a:t>
            </a:r>
            <a:r>
              <a:rPr lang="fr-CH" sz="2800" dirty="0" smtClean="0"/>
              <a:t> </a:t>
            </a:r>
            <a:r>
              <a:rPr lang="fr-CH" sz="2800" dirty="0" err="1" smtClean="0"/>
              <a:t>near</a:t>
            </a:r>
            <a:r>
              <a:rPr lang="fr-CH" sz="2800" dirty="0" smtClean="0"/>
              <a:t> </a:t>
            </a:r>
            <a:r>
              <a:rPr lang="fr-CH" sz="2800" dirty="0" err="1" smtClean="0"/>
              <a:t>Aegis</a:t>
            </a:r>
            <a:r>
              <a:rPr lang="fr-CH" sz="2800" dirty="0" smtClean="0"/>
              <a:t>/ATRAP</a:t>
            </a:r>
          </a:p>
          <a:p>
            <a:r>
              <a:rPr lang="fr-CH" sz="3600" dirty="0"/>
              <a:t>Schedule </a:t>
            </a:r>
            <a:r>
              <a:rPr lang="fr-CH" sz="3600" dirty="0" err="1"/>
              <a:t>available</a:t>
            </a:r>
            <a:r>
              <a:rPr lang="fr-CH" sz="3600" dirty="0"/>
              <a:t> at </a:t>
            </a:r>
            <a:br>
              <a:rPr lang="fr-CH" sz="3600" dirty="0"/>
            </a:br>
            <a:r>
              <a:rPr lang="en-US" sz="1400" u="sng" dirty="0">
                <a:hlinkClick r:id="rId2"/>
              </a:rPr>
              <a:t>https://espace.cern.ch/en-ea-planning/SitePages/Plannings.aspx?RootFolder=%2Fen%2Dea%2Dplanning%2FShared%20Documents%2FLS2%20Plannings&amp;FolderCTID=0x0120005F33F2ECA6929F4FB4BE25060D74BD71&amp;View=%7B7615CB2E%2D344A%2D4AE5%2DA726%2D8B89A68DFB8A%7D</a:t>
            </a:r>
            <a:endParaRPr lang="fr-CH" sz="1400" dirty="0"/>
          </a:p>
          <a:p>
            <a:endParaRPr lang="fr-CH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9476" y="4539299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298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5153" t="16430" r="25395" b="21350"/>
          <a:stretch/>
        </p:blipFill>
        <p:spPr>
          <a:xfrm>
            <a:off x="731638" y="1005840"/>
            <a:ext cx="7327579" cy="5570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ELENA in AD hall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7520026" y="4798771"/>
            <a:ext cx="1212494" cy="367589"/>
          </a:xfrm>
          <a:prstGeom prst="wedgeRoundRectCallout">
            <a:avLst>
              <a:gd name="adj1" fmla="val -68475"/>
              <a:gd name="adj2" fmla="val -12500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AD machine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467405" y="2582266"/>
            <a:ext cx="629107" cy="19751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ELENA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 rot="16200000">
            <a:off x="4920953" y="3422180"/>
            <a:ext cx="1258214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ASACUSA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 rot="16200000">
            <a:off x="5877761" y="3550196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ALPHA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 rot="2242438">
            <a:off x="5518229" y="2520085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ATRAP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 rot="2385929">
            <a:off x="5870447" y="2252243"/>
            <a:ext cx="1002182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AEGIS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 rot="16200000">
            <a:off x="4635301" y="2807915"/>
            <a:ext cx="648811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BASE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111558" y="3747918"/>
            <a:ext cx="648811" cy="23408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GBAR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2891746" y="4168330"/>
            <a:ext cx="977995" cy="234086"/>
          </a:xfrm>
          <a:prstGeom prst="roundRect">
            <a:avLst/>
          </a:prstGeom>
          <a:solidFill>
            <a:srgbClr val="FF99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AEGIS 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LS2 :  12 </a:t>
            </a:r>
            <a:r>
              <a:rPr lang="fr-CH" sz="4000" dirty="0" err="1" smtClean="0"/>
              <a:t>Nov</a:t>
            </a:r>
            <a:r>
              <a:rPr lang="fr-CH" sz="4000" dirty="0" smtClean="0"/>
              <a:t> 2018 – March 2021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3" descr="\\cernhomee.cern.ch\e\eharrouc\Documents\CERN\AD\Planning installation ELENA\Transfer lines\Photos\BA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3220"/>
            <a:ext cx="3202254" cy="192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cernhomee.cern.ch\e\eharrouc\Documents\CERN\AD\Planning installation ELENA\Transfer lines\Photos\Partie centrale ATR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362" y="1138317"/>
            <a:ext cx="3119638" cy="519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homee.cern.ch\e\eharrouc\Documents\CERN\AD\Planning installation ELENA\Transfer lines\Photos\Aegis Beam l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6715"/>
            <a:ext cx="2910360" cy="174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homee.cern.ch\e\eharrouc\Documents\CERN\AD\Planning installation ELENA\Transfer lines\Photos\ASACUS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7829"/>
            <a:ext cx="2664296" cy="159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961250" y="2323687"/>
            <a:ext cx="3095570" cy="296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fr-CH" sz="4000" kern="0" dirty="0" err="1" smtClean="0">
                <a:solidFill>
                  <a:srgbClr val="000099"/>
                </a:solidFill>
              </a:rPr>
              <a:t>Existing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r>
              <a:rPr lang="fr-CH" sz="4000" kern="0" dirty="0" err="1" smtClean="0">
                <a:solidFill>
                  <a:srgbClr val="000099"/>
                </a:solidFill>
              </a:rPr>
              <a:t>magnetic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br>
              <a:rPr lang="fr-CH" sz="4000" kern="0" dirty="0" smtClean="0">
                <a:solidFill>
                  <a:srgbClr val="000099"/>
                </a:solidFill>
              </a:rPr>
            </a:br>
            <a:r>
              <a:rPr lang="fr-CH" sz="4000" kern="0" dirty="0" err="1" smtClean="0">
                <a:solidFill>
                  <a:srgbClr val="000099"/>
                </a:solidFill>
              </a:rPr>
              <a:t>TLs</a:t>
            </a:r>
            <a:r>
              <a:rPr lang="fr-CH" sz="4000" kern="0" dirty="0" smtClean="0">
                <a:solidFill>
                  <a:srgbClr val="000099"/>
                </a:solidFill>
              </a:rPr>
              <a:t> to </a:t>
            </a:r>
            <a:r>
              <a:rPr lang="fr-CH" sz="4000" kern="0" dirty="0" err="1" smtClean="0">
                <a:solidFill>
                  <a:srgbClr val="000099"/>
                </a:solidFill>
              </a:rPr>
              <a:t>be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r>
              <a:rPr lang="fr-CH" sz="4000" kern="0" dirty="0" err="1" smtClean="0">
                <a:solidFill>
                  <a:srgbClr val="000099"/>
                </a:solidFill>
              </a:rPr>
              <a:t>replaced</a:t>
            </a:r>
            <a:r>
              <a:rPr lang="fr-CH" sz="4000" kern="0" dirty="0" smtClean="0">
                <a:solidFill>
                  <a:srgbClr val="000099"/>
                </a:solidFill>
              </a:rPr>
              <a:t> by </a:t>
            </a:r>
            <a:r>
              <a:rPr lang="fr-CH" sz="4000" kern="0" dirty="0" err="1" smtClean="0">
                <a:solidFill>
                  <a:srgbClr val="000099"/>
                </a:solidFill>
              </a:rPr>
              <a:t>electrostatic</a:t>
            </a:r>
            <a:r>
              <a:rPr lang="fr-CH" sz="4000" kern="0" dirty="0" smtClean="0">
                <a:solidFill>
                  <a:srgbClr val="000099"/>
                </a:solidFill>
              </a:rPr>
              <a:t> </a:t>
            </a:r>
            <a:r>
              <a:rPr lang="fr-CH" sz="4000" kern="0" dirty="0" err="1" smtClean="0">
                <a:solidFill>
                  <a:srgbClr val="000099"/>
                </a:solidFill>
              </a:rPr>
              <a:t>TLs</a:t>
            </a:r>
            <a:endParaRPr lang="en-GB" sz="4000" kern="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Transfer </a:t>
            </a:r>
            <a:r>
              <a:rPr lang="fr-CH" sz="4000" dirty="0" err="1" smtClean="0"/>
              <a:t>lines</a:t>
            </a:r>
            <a:r>
              <a:rPr lang="fr-CH" sz="4000" dirty="0" smtClean="0"/>
              <a:t> </a:t>
            </a:r>
            <a:r>
              <a:rPr lang="fr-CH" sz="4000" dirty="0" err="1" smtClean="0"/>
              <a:t>works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884" y="1094561"/>
            <a:ext cx="8313725" cy="54761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Lock-out, </a:t>
            </a:r>
            <a:r>
              <a:rPr lang="fr-CH" b="1" dirty="0" err="1" smtClean="0">
                <a:solidFill>
                  <a:srgbClr val="000099"/>
                </a:solidFill>
              </a:rPr>
              <a:t>cables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disconnection</a:t>
            </a:r>
            <a:r>
              <a:rPr lang="fr-CH" b="1" dirty="0" smtClean="0">
                <a:solidFill>
                  <a:srgbClr val="000099"/>
                </a:solidFill>
              </a:rPr>
              <a:t>, flexible </a:t>
            </a:r>
            <a:r>
              <a:rPr lang="fr-CH" b="1" dirty="0" err="1" smtClean="0">
                <a:solidFill>
                  <a:srgbClr val="000099"/>
                </a:solidFill>
              </a:rPr>
              <a:t>cooling</a:t>
            </a:r>
            <a:r>
              <a:rPr lang="fr-CH" b="1" dirty="0" smtClean="0">
                <a:solidFill>
                  <a:srgbClr val="000099"/>
                </a:solidFill>
              </a:rPr>
              <a:t> pipes </a:t>
            </a:r>
            <a:r>
              <a:rPr lang="fr-CH" b="1" dirty="0" err="1" smtClean="0">
                <a:solidFill>
                  <a:srgbClr val="000099"/>
                </a:solidFill>
              </a:rPr>
              <a:t>disconnection</a:t>
            </a:r>
            <a:endParaRPr lang="fr-CH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Remove</a:t>
            </a:r>
            <a:r>
              <a:rPr lang="fr-CH" b="1" dirty="0" smtClean="0">
                <a:solidFill>
                  <a:srgbClr val="000099"/>
                </a:solidFill>
              </a:rPr>
              <a:t> all </a:t>
            </a:r>
            <a:r>
              <a:rPr lang="fr-CH" b="1" dirty="0" err="1" smtClean="0">
                <a:solidFill>
                  <a:srgbClr val="000099"/>
                </a:solidFill>
              </a:rPr>
              <a:t>magnetic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r>
              <a:rPr lang="fr-CH" b="1" dirty="0" smtClean="0">
                <a:solidFill>
                  <a:srgbClr val="000099"/>
                </a:solidFill>
              </a:rPr>
              <a:t> plus </a:t>
            </a:r>
            <a:r>
              <a:rPr lang="fr-CH" b="1" dirty="0" err="1" smtClean="0">
                <a:solidFill>
                  <a:srgbClr val="000099"/>
                </a:solidFill>
              </a:rPr>
              <a:t>corresponding</a:t>
            </a:r>
            <a:r>
              <a:rPr lang="fr-CH" b="1" dirty="0" smtClean="0">
                <a:solidFill>
                  <a:srgbClr val="000099"/>
                </a:solidFill>
              </a:rPr>
              <a:t> supports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Remove</a:t>
            </a:r>
            <a:r>
              <a:rPr lang="fr-CH" b="1" dirty="0" smtClean="0">
                <a:solidFill>
                  <a:srgbClr val="000099"/>
                </a:solidFill>
              </a:rPr>
              <a:t> all </a:t>
            </a:r>
            <a:r>
              <a:rPr lang="fr-CH" b="1" dirty="0" err="1" smtClean="0">
                <a:solidFill>
                  <a:srgbClr val="000099"/>
                </a:solidFill>
              </a:rPr>
              <a:t>corresponding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cables</a:t>
            </a:r>
            <a:endParaRPr lang="fr-CH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Re-organize</a:t>
            </a:r>
            <a:r>
              <a:rPr lang="fr-CH" b="1" dirty="0" smtClean="0">
                <a:solidFill>
                  <a:srgbClr val="000099"/>
                </a:solidFill>
              </a:rPr>
              <a:t> part of the </a:t>
            </a:r>
            <a:r>
              <a:rPr lang="fr-CH" b="1" dirty="0" err="1" smtClean="0">
                <a:solidFill>
                  <a:srgbClr val="000099"/>
                </a:solidFill>
              </a:rPr>
              <a:t>shielding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walls</a:t>
            </a:r>
            <a:endParaRPr lang="fr-CH" b="1" dirty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Re-route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cable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trays</a:t>
            </a:r>
            <a:r>
              <a:rPr lang="fr-CH" b="1" dirty="0" smtClean="0">
                <a:solidFill>
                  <a:srgbClr val="000099"/>
                </a:solidFill>
              </a:rPr>
              <a:t> and water pipes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Install </a:t>
            </a:r>
            <a:r>
              <a:rPr lang="fr-CH" b="1" dirty="0" err="1" smtClean="0">
                <a:solidFill>
                  <a:srgbClr val="000099"/>
                </a:solidFill>
              </a:rPr>
              <a:t>electrostatic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r>
              <a:rPr lang="fr-CH" b="1" dirty="0" smtClean="0">
                <a:solidFill>
                  <a:srgbClr val="000099"/>
                </a:solidFill>
              </a:rPr>
              <a:t>, instrumentation, vacuum and services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Commission new </a:t>
            </a:r>
            <a:r>
              <a:rPr lang="fr-CH" b="1" dirty="0" err="1" smtClean="0">
                <a:solidFill>
                  <a:srgbClr val="000099"/>
                </a:solidFill>
              </a:rPr>
              <a:t>transfer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lines</a:t>
            </a:r>
            <a:endParaRPr lang="fr-CH" b="1" dirty="0" smtClean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 bwMode="auto">
          <a:xfrm rot="5400000">
            <a:off x="-2609624" y="3667139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Central </a:t>
            </a:r>
            <a:r>
              <a:rPr lang="fr-CH" sz="3600" dirty="0" err="1" smtClean="0"/>
              <a:t>region</a:t>
            </a:r>
            <a:r>
              <a:rPr lang="fr-CH" sz="3600" dirty="0" smtClean="0"/>
              <a:t> (DE0 – DE5)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487779" y="1755843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Vacuum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disconnection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central part (DE0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/ DE5)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76810" y="3268956"/>
            <a:ext cx="4861462" cy="532731"/>
          </a:xfrm>
          <a:prstGeom prst="roundRect">
            <a:avLst/>
          </a:prstGeom>
          <a:solidFill>
            <a:srgbClr val="D7D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lang="fr-CH" dirty="0" err="1">
                <a:latin typeface="Garamond" pitchFamily="-65" charset="0"/>
              </a:rPr>
              <a:t>c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ables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and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trays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5400000">
            <a:off x="-2609624" y="3667139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87778" y="1168366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Lock</a:t>
            </a:r>
            <a:r>
              <a:rPr lang="fr-CH" dirty="0" smtClean="0">
                <a:latin typeface="Garamond" pitchFamily="-65" charset="0"/>
              </a:rPr>
              <a:t>-out / </a:t>
            </a:r>
            <a:r>
              <a:rPr lang="fr-CH" dirty="0" err="1">
                <a:latin typeface="Garamond" pitchFamily="-65" charset="0"/>
              </a:rPr>
              <a:t>d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isconnect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cables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/pipes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from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06877" y="1254305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12 </a:t>
            </a:r>
            <a:r>
              <a:rPr lang="fr-CH" dirty="0" err="1" smtClean="0"/>
              <a:t>Nov</a:t>
            </a:r>
            <a:r>
              <a:rPr lang="fr-CH" dirty="0" smtClean="0"/>
              <a:t> 2018 – 16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487778" y="2351108"/>
            <a:ext cx="5295801" cy="800480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central part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BTV, STP, GEM,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Magnets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cooling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pipies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supports)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2117" y="1787883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16 </a:t>
            </a:r>
            <a:r>
              <a:rPr lang="fr-CH" dirty="0" err="1" smtClean="0"/>
              <a:t>Nov</a:t>
            </a:r>
            <a:r>
              <a:rPr lang="fr-CH" dirty="0" smtClean="0"/>
              <a:t> 2018 – 19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6422117" y="2417566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20 </a:t>
            </a:r>
            <a:r>
              <a:rPr lang="fr-CH" dirty="0" err="1" smtClean="0"/>
              <a:t>Nov</a:t>
            </a:r>
            <a:r>
              <a:rPr lang="fr-CH" dirty="0" smtClean="0"/>
              <a:t> 2018 – 23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7" name="TextBox 16"/>
          <p:cNvSpPr txBox="1"/>
          <p:nvPr/>
        </p:nvSpPr>
        <p:spPr>
          <a:xfrm>
            <a:off x="6394108" y="3317062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26 </a:t>
            </a:r>
            <a:r>
              <a:rPr lang="fr-CH" dirty="0" err="1" smtClean="0"/>
              <a:t>Nov</a:t>
            </a:r>
            <a:r>
              <a:rPr lang="fr-CH" dirty="0" smtClean="0"/>
              <a:t> 2018 – 21 </a:t>
            </a:r>
            <a:r>
              <a:rPr lang="fr-CH" dirty="0" err="1" smtClean="0"/>
              <a:t>Dec</a:t>
            </a:r>
            <a:r>
              <a:rPr lang="fr-CH" dirty="0" smtClean="0"/>
              <a:t> 2018 </a:t>
            </a:r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0" y="3994265"/>
            <a:ext cx="3385490" cy="2539118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 bwMode="auto">
          <a:xfrm>
            <a:off x="4509035" y="3998201"/>
            <a:ext cx="2150845" cy="1384259"/>
          </a:xfrm>
          <a:prstGeom prst="wedgeRoundRectCallout">
            <a:avLst>
              <a:gd name="adj1" fmla="val -72616"/>
              <a:gd name="adj2" fmla="val 2720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DE0 / DE5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2 </a:t>
            </a:r>
            <a:r>
              <a:rPr lang="fr-CH" dirty="0" err="1" smtClean="0">
                <a:latin typeface="Garamond" pitchFamily="-65" charset="0"/>
              </a:rPr>
              <a:t>shield</a:t>
            </a:r>
            <a:r>
              <a:rPr lang="fr-CH" dirty="0" smtClean="0">
                <a:latin typeface="Garamond" pitchFamily="-65" charset="0"/>
              </a:rPr>
              <a:t> blocks,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5 </a:t>
            </a:r>
            <a:r>
              <a:rPr lang="fr-CH" dirty="0" err="1" smtClean="0">
                <a:latin typeface="Garamond" pitchFamily="-65" charset="0"/>
              </a:rPr>
              <a:t>magnets</a:t>
            </a:r>
            <a:r>
              <a:rPr lang="fr-CH" dirty="0" smtClean="0">
                <a:latin typeface="Garamond" pitchFamily="-65" charset="0"/>
              </a:rPr>
              <a:t>,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1 GEM, 1 BTV, 1 STP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8272" y="1135936"/>
            <a:ext cx="983845" cy="6001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TE/MSC</a:t>
            </a:r>
          </a:p>
          <a:p>
            <a:r>
              <a:rPr lang="fr-CH" sz="1100" dirty="0" smtClean="0"/>
              <a:t>BE/BI </a:t>
            </a:r>
          </a:p>
          <a:p>
            <a:r>
              <a:rPr lang="fr-CH" sz="1100" dirty="0" smtClean="0"/>
              <a:t>EN/STI</a:t>
            </a:r>
            <a:endParaRPr lang="fr-CH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5861789" y="1855281"/>
            <a:ext cx="43794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VSC</a:t>
            </a:r>
            <a:endParaRPr lang="fr-CH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897856" y="2366627"/>
            <a:ext cx="636713" cy="76944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MSC</a:t>
            </a:r>
          </a:p>
          <a:p>
            <a:r>
              <a:rPr lang="fr-CH" sz="1100" dirty="0" smtClean="0"/>
              <a:t>VSC</a:t>
            </a:r>
          </a:p>
          <a:p>
            <a:r>
              <a:rPr lang="fr-CH" sz="1100" dirty="0" smtClean="0"/>
              <a:t>BI, STI</a:t>
            </a:r>
          </a:p>
          <a:p>
            <a:r>
              <a:rPr lang="fr-CH" sz="1100" dirty="0" smtClean="0"/>
              <a:t>CV, HE</a:t>
            </a:r>
            <a:endParaRPr lang="fr-CH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036318" y="3385804"/>
            <a:ext cx="357790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EL</a:t>
            </a:r>
            <a:endParaRPr lang="fr-CH" sz="1100" dirty="0"/>
          </a:p>
        </p:txBody>
      </p:sp>
      <p:sp>
        <p:nvSpPr>
          <p:cNvPr id="6" name="Rectangle 5"/>
          <p:cNvSpPr/>
          <p:nvPr/>
        </p:nvSpPr>
        <p:spPr>
          <a:xfrm>
            <a:off x="4509035" y="54868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dirty="0"/>
              <a:t>DE5.BHZ10, DE5QN20, DE5BHZ25, </a:t>
            </a:r>
          </a:p>
          <a:p>
            <a:r>
              <a:rPr lang="fr-CH" dirty="0"/>
              <a:t>DE5DVT28 DE0.QN40 DE0XGEM42</a:t>
            </a:r>
          </a:p>
          <a:p>
            <a:r>
              <a:rPr lang="fr-CH" dirty="0"/>
              <a:t>DE5BTV15 DE5STP27</a:t>
            </a:r>
          </a:p>
        </p:txBody>
      </p:sp>
    </p:spTree>
    <p:extLst>
      <p:ext uri="{BB962C8B-B14F-4D97-AF65-F5344CB8AC3E}">
        <p14:creationId xmlns:p14="http://schemas.microsoft.com/office/powerpoint/2010/main" val="26385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smtClean="0"/>
              <a:t>In </a:t>
            </a:r>
            <a:r>
              <a:rPr lang="fr-CH" sz="2800" dirty="0" err="1" smtClean="0"/>
              <a:t>parallel</a:t>
            </a:r>
            <a:r>
              <a:rPr lang="fr-CH" sz="2800" dirty="0" smtClean="0"/>
              <a:t>: </a:t>
            </a:r>
            <a:r>
              <a:rPr lang="fr-CH" sz="2800" dirty="0" err="1" smtClean="0"/>
              <a:t>Stoch</a:t>
            </a:r>
            <a:r>
              <a:rPr lang="fr-CH" sz="2800" dirty="0" smtClean="0"/>
              <a:t> </a:t>
            </a:r>
            <a:r>
              <a:rPr lang="fr-CH" sz="2800" dirty="0" err="1" smtClean="0"/>
              <a:t>cooling</a:t>
            </a:r>
            <a:r>
              <a:rPr lang="fr-CH" sz="2800" dirty="0" smtClean="0"/>
              <a:t> + RFQD </a:t>
            </a:r>
            <a:r>
              <a:rPr lang="fr-CH" sz="2800" dirty="0" err="1" smtClean="0"/>
              <a:t>dismantling</a:t>
            </a:r>
            <a:endParaRPr lang="fr-CH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487778" y="2977436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RFQD faraday cage + RF amplifier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removal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5400000">
            <a:off x="-2609624" y="3667139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87778" y="1168366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RFQD racks,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power supplies</a:t>
            </a:r>
            <a:r>
              <a:rPr lang="fr-CH" dirty="0">
                <a:latin typeface="Garamond" pitchFamily="-65" charset="0"/>
              </a:rPr>
              <a:t> </a:t>
            </a:r>
            <a:r>
              <a:rPr lang="fr-CH" dirty="0" err="1" smtClean="0">
                <a:latin typeface="Garamond" pitchFamily="-65" charset="0"/>
              </a:rPr>
              <a:t>removal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87778" y="1779903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ATRAP workshop+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stuff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removal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move EL cabinets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737" y="1254305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12 </a:t>
            </a:r>
            <a:r>
              <a:rPr lang="fr-CH" dirty="0" err="1" smtClean="0"/>
              <a:t>Nov</a:t>
            </a:r>
            <a:r>
              <a:rPr lang="fr-CH" dirty="0" smtClean="0"/>
              <a:t> 2018 – 21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6429736" y="3043894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22 </a:t>
            </a:r>
            <a:r>
              <a:rPr lang="fr-CH" dirty="0" err="1" smtClean="0"/>
              <a:t>Nov</a:t>
            </a:r>
            <a:r>
              <a:rPr lang="fr-CH" dirty="0" smtClean="0"/>
              <a:t> 2018 – 28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487778" y="2375168"/>
            <a:ext cx="486146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Stochastic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cooling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equipment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measure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drain,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736" y="1846361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12 </a:t>
            </a:r>
            <a:r>
              <a:rPr lang="fr-CH" dirty="0" err="1" smtClean="0"/>
              <a:t>Nov</a:t>
            </a:r>
            <a:r>
              <a:rPr lang="fr-CH" dirty="0" smtClean="0"/>
              <a:t> 2018 – 23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6429736" y="2436032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13 </a:t>
            </a:r>
            <a:r>
              <a:rPr lang="fr-CH" dirty="0" err="1" smtClean="0"/>
              <a:t>Nov</a:t>
            </a:r>
            <a:r>
              <a:rPr lang="fr-CH" dirty="0" smtClean="0"/>
              <a:t> 2018 – 26 </a:t>
            </a:r>
            <a:r>
              <a:rPr lang="fr-CH" dirty="0" err="1" smtClean="0"/>
              <a:t>Nov</a:t>
            </a:r>
            <a:r>
              <a:rPr lang="fr-CH" dirty="0" smtClean="0"/>
              <a:t> 2018 </a:t>
            </a:r>
            <a:endParaRPr lang="fr-CH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94" y="4476026"/>
            <a:ext cx="2703648" cy="20277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534461" y="1204046"/>
            <a:ext cx="702436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EPC, EA</a:t>
            </a:r>
          </a:p>
          <a:p>
            <a:r>
              <a:rPr lang="fr-CH" sz="1100" dirty="0" smtClean="0"/>
              <a:t>RF, HE</a:t>
            </a:r>
            <a:endParaRPr lang="fr-CH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576139" y="3097755"/>
            <a:ext cx="619079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RF, HE</a:t>
            </a:r>
            <a:endParaRPr lang="fr-CH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414210" y="1910291"/>
            <a:ext cx="1136850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ATRAP, HE, EL</a:t>
            </a:r>
            <a:endParaRPr lang="fr-CH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5450305" y="2489893"/>
            <a:ext cx="87075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RF, HE, CV</a:t>
            </a:r>
            <a:endParaRPr lang="fr-CH" sz="1100" dirty="0"/>
          </a:p>
        </p:txBody>
      </p:sp>
      <p:sp>
        <p:nvSpPr>
          <p:cNvPr id="24" name="Rounded Rectangular Callout 23"/>
          <p:cNvSpPr/>
          <p:nvPr/>
        </p:nvSpPr>
        <p:spPr bwMode="auto">
          <a:xfrm>
            <a:off x="7088672" y="3715216"/>
            <a:ext cx="1201888" cy="401370"/>
          </a:xfrm>
          <a:prstGeom prst="wedgeRoundRectCallout">
            <a:avLst>
              <a:gd name="adj1" fmla="val -48434"/>
              <a:gd name="adj2" fmla="val 319881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RFQD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5" name="Rounded Rectangular Callout 24"/>
          <p:cNvSpPr/>
          <p:nvPr/>
        </p:nvSpPr>
        <p:spPr bwMode="auto">
          <a:xfrm>
            <a:off x="7091746" y="3716615"/>
            <a:ext cx="840205" cy="401370"/>
          </a:xfrm>
          <a:prstGeom prst="wedgeRoundRectCallout">
            <a:avLst>
              <a:gd name="adj1" fmla="val 83977"/>
              <a:gd name="adj2" fmla="val 350257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RFQD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7" name="Rounded Rectangular Callout 26"/>
          <p:cNvSpPr/>
          <p:nvPr/>
        </p:nvSpPr>
        <p:spPr bwMode="auto">
          <a:xfrm>
            <a:off x="7083823" y="3713401"/>
            <a:ext cx="1206737" cy="401370"/>
          </a:xfrm>
          <a:prstGeom prst="wedgeRoundRectCallout">
            <a:avLst>
              <a:gd name="adj1" fmla="val -88198"/>
              <a:gd name="adj2" fmla="val 24583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Stoch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cooling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72" y="4476027"/>
            <a:ext cx="2703324" cy="2027493"/>
          </a:xfrm>
          <a:prstGeom prst="rect">
            <a:avLst/>
          </a:prstGeom>
        </p:spPr>
      </p:pic>
      <p:sp>
        <p:nvSpPr>
          <p:cNvPr id="22" name="Rounded Rectangular Callout 21"/>
          <p:cNvSpPr/>
          <p:nvPr/>
        </p:nvSpPr>
        <p:spPr bwMode="auto">
          <a:xfrm>
            <a:off x="1350732" y="3644043"/>
            <a:ext cx="840205" cy="401370"/>
          </a:xfrm>
          <a:prstGeom prst="wedgeRoundRectCallout">
            <a:avLst>
              <a:gd name="adj1" fmla="val -45713"/>
              <a:gd name="adj2" fmla="val 221159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ATRAP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183" y="4476026"/>
            <a:ext cx="2703324" cy="2027493"/>
          </a:xfrm>
          <a:prstGeom prst="rect">
            <a:avLst/>
          </a:prstGeom>
        </p:spPr>
      </p:pic>
      <p:sp>
        <p:nvSpPr>
          <p:cNvPr id="21" name="Rounded Rectangular Callout 20"/>
          <p:cNvSpPr/>
          <p:nvPr/>
        </p:nvSpPr>
        <p:spPr bwMode="auto">
          <a:xfrm>
            <a:off x="3163154" y="3712923"/>
            <a:ext cx="1198345" cy="401370"/>
          </a:xfrm>
          <a:prstGeom prst="wedgeRoundRectCallout">
            <a:avLst>
              <a:gd name="adj1" fmla="val -7560"/>
              <a:gd name="adj2" fmla="val 39392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 cabinets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9" name="Rounded Rectangular Callout 28"/>
          <p:cNvSpPr/>
          <p:nvPr/>
        </p:nvSpPr>
        <p:spPr bwMode="auto">
          <a:xfrm>
            <a:off x="4784290" y="3712923"/>
            <a:ext cx="1198345" cy="401370"/>
          </a:xfrm>
          <a:prstGeom prst="wedgeRoundRectCallout">
            <a:avLst>
              <a:gd name="adj1" fmla="val 14060"/>
              <a:gd name="adj2" fmla="val 467963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Transfo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21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DE0 line </a:t>
            </a:r>
            <a:r>
              <a:rPr lang="fr-CH" sz="3600" dirty="0" err="1" smtClean="0"/>
              <a:t>inside</a:t>
            </a:r>
            <a:r>
              <a:rPr lang="fr-CH" sz="3600" dirty="0" smtClean="0"/>
              <a:t> </a:t>
            </a:r>
            <a:r>
              <a:rPr lang="fr-CH" sz="3600" dirty="0" err="1" smtClean="0"/>
              <a:t>shielding</a:t>
            </a:r>
            <a:endParaRPr lang="fr-CH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435981" y="1138335"/>
            <a:ext cx="5387339" cy="95199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Open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shielding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DE0 line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Vac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, 1 GEM, 1 STP, 4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Magnets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)</a:t>
            </a:r>
          </a:p>
        </p:txBody>
      </p:sp>
      <p:sp>
        <p:nvSpPr>
          <p:cNvPr id="8" name="Right Arrow 7"/>
          <p:cNvSpPr/>
          <p:nvPr/>
        </p:nvSpPr>
        <p:spPr bwMode="auto">
          <a:xfrm rot="5400000">
            <a:off x="-2609624" y="3667139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6617" y="1204794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17 </a:t>
            </a:r>
            <a:r>
              <a:rPr lang="fr-CH" dirty="0" err="1" smtClean="0"/>
              <a:t>Dec</a:t>
            </a:r>
            <a:r>
              <a:rPr lang="fr-CH" dirty="0" smtClean="0"/>
              <a:t> 2018 – 08 Jan 2019 </a:t>
            </a:r>
            <a:endParaRPr lang="fr-CH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487779" y="3433157"/>
            <a:ext cx="3723442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CV pipe,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Shielding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wall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modifs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675" y="3493634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07 Jan 2019 – 04 </a:t>
            </a:r>
            <a:r>
              <a:rPr lang="fr-CH" dirty="0" err="1" smtClean="0"/>
              <a:t>Feb</a:t>
            </a:r>
            <a:r>
              <a:rPr lang="fr-CH" dirty="0" smtClean="0"/>
              <a:t> 2019</a:t>
            </a:r>
            <a:endParaRPr lang="fr-CH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3080" y="4643942"/>
            <a:ext cx="2179320" cy="16344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740" y="4240344"/>
            <a:ext cx="3080671" cy="23105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30750" y="3547495"/>
            <a:ext cx="636714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CV, HE</a:t>
            </a:r>
            <a:endParaRPr lang="fr-CH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957018" y="1204502"/>
            <a:ext cx="593037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BI</a:t>
            </a:r>
            <a:endParaRPr lang="fr-CH" sz="1100" dirty="0"/>
          </a:p>
          <a:p>
            <a:r>
              <a:rPr lang="fr-CH" sz="1100" dirty="0" smtClean="0"/>
              <a:t>CV HE MSC</a:t>
            </a:r>
            <a:endParaRPr lang="fr-CH" sz="1100" dirty="0"/>
          </a:p>
        </p:txBody>
      </p:sp>
      <p:sp>
        <p:nvSpPr>
          <p:cNvPr id="23" name="Rounded Rectangular Callout 22"/>
          <p:cNvSpPr/>
          <p:nvPr/>
        </p:nvSpPr>
        <p:spPr bwMode="auto">
          <a:xfrm>
            <a:off x="2373722" y="4549137"/>
            <a:ext cx="681898" cy="215849"/>
          </a:xfrm>
          <a:prstGeom prst="wedgeRoundRectCallout">
            <a:avLst>
              <a:gd name="adj1" fmla="val -95713"/>
              <a:gd name="adj2" fmla="val 21795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DE0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4" name="Rounded Rectangular Callout 23"/>
          <p:cNvSpPr/>
          <p:nvPr/>
        </p:nvSpPr>
        <p:spPr bwMode="auto">
          <a:xfrm>
            <a:off x="3680460" y="4900766"/>
            <a:ext cx="1050290" cy="341794"/>
          </a:xfrm>
          <a:prstGeom prst="wedgeRoundRectCallout">
            <a:avLst>
              <a:gd name="adj1" fmla="val 181796"/>
              <a:gd name="adj2" fmla="val -16109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Shield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wall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200" y="212134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dirty="0" err="1">
                <a:latin typeface="Segoe UI" panose="020B0502040204020203" pitchFamily="34" charset="0"/>
              </a:rPr>
              <a:t>Magnets</a:t>
            </a:r>
            <a:r>
              <a:rPr lang="fr-CH" dirty="0">
                <a:latin typeface="Segoe UI" panose="020B0502040204020203" pitchFamily="34" charset="0"/>
              </a:rPr>
              <a:t> to </a:t>
            </a:r>
            <a:r>
              <a:rPr lang="fr-CH" dirty="0" err="1">
                <a:latin typeface="Segoe UI" panose="020B0502040204020203" pitchFamily="34" charset="0"/>
              </a:rPr>
              <a:t>be</a:t>
            </a:r>
            <a:r>
              <a:rPr lang="fr-CH" dirty="0">
                <a:latin typeface="Segoe UI" panose="020B0502040204020203" pitchFamily="34" charset="0"/>
              </a:rPr>
              <a:t> </a:t>
            </a:r>
            <a:r>
              <a:rPr lang="fr-CH" dirty="0" err="1">
                <a:latin typeface="Segoe UI" panose="020B0502040204020203" pitchFamily="34" charset="0"/>
              </a:rPr>
              <a:t>removed</a:t>
            </a:r>
            <a:r>
              <a:rPr lang="fr-CH" dirty="0">
                <a:latin typeface="Segoe UI" panose="020B0502040204020203" pitchFamily="34" charset="0"/>
              </a:rPr>
              <a:t>: DE0.BHZ18, DE0QN20, DE0QN30, DE0DHV35</a:t>
            </a:r>
          </a:p>
          <a:p>
            <a:r>
              <a:rPr lang="en-GB" dirty="0">
                <a:latin typeface="Segoe UI" panose="020B0502040204020203" pitchFamily="34" charset="0"/>
              </a:rPr>
              <a:t>GEM to be removed: </a:t>
            </a:r>
            <a:r>
              <a:rPr lang="en-GB" dirty="0" smtClean="0">
                <a:latin typeface="Segoe UI" panose="020B0502040204020203" pitchFamily="34" charset="0"/>
              </a:rPr>
              <a:t>DE0MWPC15</a:t>
            </a:r>
          </a:p>
          <a:p>
            <a:r>
              <a:rPr lang="en-GB" dirty="0" smtClean="0">
                <a:latin typeface="Segoe UI" panose="020B0502040204020203" pitchFamily="34" charset="0"/>
              </a:rPr>
              <a:t>Stopper: DE0STP16</a:t>
            </a:r>
            <a:endParaRPr lang="en-GB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510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DE1 –DE5 </a:t>
            </a:r>
            <a:r>
              <a:rPr lang="fr-CH" dirty="0" err="1" smtClean="0"/>
              <a:t>removal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487778" y="1303154"/>
            <a:ext cx="4221381" cy="5022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 BASE TL (DE5): 5 Magnets, 2 BTV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457200" y="2693750"/>
            <a:ext cx="4358639" cy="8038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ASACUSA TL (DE1): </a:t>
            </a:r>
          </a:p>
          <a:p>
            <a:r>
              <a:rPr lang="de-DE" dirty="0" smtClean="0">
                <a:latin typeface="Garamond" pitchFamily="-65" charset="0"/>
              </a:rPr>
              <a:t>10 </a:t>
            </a:r>
            <a:r>
              <a:rPr lang="de-DE" dirty="0">
                <a:latin typeface="Garamond" pitchFamily="-65" charset="0"/>
              </a:rPr>
              <a:t>magnets, 3 GEM, 1 buncher, </a:t>
            </a:r>
            <a:r>
              <a:rPr lang="de-DE" dirty="0" smtClean="0">
                <a:latin typeface="Garamond" pitchFamily="-65" charset="0"/>
              </a:rPr>
              <a:t>1STP, 1 RFQD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57200" y="4840343"/>
            <a:ext cx="4495799" cy="59034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Remove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ATRAP/ALPHA TL (DE2, DE3,</a:t>
            </a:r>
            <a:r>
              <a:rPr kumimoji="0" lang="fr-CH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DE4)</a:t>
            </a:r>
          </a:p>
          <a:p>
            <a:r>
              <a:rPr lang="sv-SE" dirty="0">
                <a:latin typeface="Garamond" pitchFamily="-65" charset="0"/>
              </a:rPr>
              <a:t>20 magnets, 7 GEM, 3 stopper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8415" y="1369612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04 </a:t>
            </a:r>
            <a:r>
              <a:rPr lang="fr-CH" dirty="0" err="1" smtClean="0"/>
              <a:t>Feb</a:t>
            </a:r>
            <a:r>
              <a:rPr lang="fr-CH" dirty="0" smtClean="0"/>
              <a:t> 2019 – 18 </a:t>
            </a:r>
            <a:r>
              <a:rPr lang="fr-CH" dirty="0" err="1" smtClean="0"/>
              <a:t>Feb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6467837" y="2936787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19 </a:t>
            </a:r>
            <a:r>
              <a:rPr lang="fr-CH" dirty="0" err="1" smtClean="0"/>
              <a:t>Feb</a:t>
            </a:r>
            <a:r>
              <a:rPr lang="fr-CH" dirty="0" smtClean="0"/>
              <a:t>  2019 – 07 Mar 2019 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6467837" y="4906801"/>
            <a:ext cx="283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08 Mar 2019 – 03 </a:t>
            </a:r>
            <a:r>
              <a:rPr lang="fr-CH" dirty="0" err="1" smtClean="0"/>
              <a:t>Apr</a:t>
            </a:r>
            <a:r>
              <a:rPr lang="fr-CH" dirty="0" smtClean="0"/>
              <a:t> 2019 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5101855" y="1422848"/>
            <a:ext cx="1497526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BI, CV</a:t>
            </a:r>
            <a:r>
              <a:rPr lang="fr-CH" sz="1100" dirty="0"/>
              <a:t>, HE, </a:t>
            </a:r>
            <a:r>
              <a:rPr lang="fr-CH" sz="1100" dirty="0" smtClean="0"/>
              <a:t>MSC, VSC</a:t>
            </a:r>
            <a:endParaRPr lang="fr-CH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5281910" y="2906009"/>
            <a:ext cx="1295547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BI, STI, RF</a:t>
            </a:r>
            <a:endParaRPr lang="fr-CH" sz="1100" dirty="0"/>
          </a:p>
          <a:p>
            <a:r>
              <a:rPr lang="fr-CH" sz="1100" dirty="0"/>
              <a:t>CV, HE, </a:t>
            </a:r>
            <a:r>
              <a:rPr lang="fr-CH" sz="1100" dirty="0" smtClean="0"/>
              <a:t>MSC, VSC</a:t>
            </a:r>
            <a:endParaRPr lang="fr-CH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441408" y="4840343"/>
            <a:ext cx="976550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STI, BI, VSC</a:t>
            </a:r>
            <a:endParaRPr lang="fr-CH" sz="1100" dirty="0"/>
          </a:p>
          <a:p>
            <a:r>
              <a:rPr lang="fr-CH" sz="1100" dirty="0"/>
              <a:t>CV, HE, MSC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8080" y="1821940"/>
            <a:ext cx="6068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dirty="0" smtClean="0"/>
              <a:t>DE5QN30</a:t>
            </a:r>
            <a:r>
              <a:rPr lang="fr-CH" dirty="0"/>
              <a:t>, DE5DVT33, DE5BHZ35, DE5DHV38, DE5QN40</a:t>
            </a:r>
          </a:p>
          <a:p>
            <a:pPr algn="l"/>
            <a:r>
              <a:rPr lang="da-DK" dirty="0" smtClean="0"/>
              <a:t>DE5BTV32</a:t>
            </a:r>
            <a:r>
              <a:rPr lang="da-DK" dirty="0"/>
              <a:t>, DE5BTV37</a:t>
            </a:r>
            <a:endParaRPr lang="en-GB" dirty="0"/>
          </a:p>
          <a:p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457199" y="3503202"/>
            <a:ext cx="491993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sz="1400" dirty="0"/>
              <a:t>DE0 BHZ10, DE1QN20, DE1DHV25, DE1DHV28, DE1QN30, </a:t>
            </a:r>
            <a:endParaRPr lang="fr-CH" sz="1400" dirty="0" smtClean="0"/>
          </a:p>
          <a:p>
            <a:pPr algn="l"/>
            <a:r>
              <a:rPr lang="fr-CH" sz="1400" dirty="0" smtClean="0"/>
              <a:t>DE1QN40</a:t>
            </a:r>
            <a:r>
              <a:rPr lang="fr-CH" sz="1400" dirty="0"/>
              <a:t>, DE1QN50, DE1DN60, DE1DHV65, DE1DHV67</a:t>
            </a:r>
          </a:p>
          <a:p>
            <a:pPr algn="l"/>
            <a:r>
              <a:rPr lang="fr-CH" sz="1400" dirty="0" smtClean="0"/>
              <a:t>DE1XGEM27</a:t>
            </a:r>
            <a:r>
              <a:rPr lang="fr-CH" sz="1400" dirty="0"/>
              <a:t>, DE1XGEM45. DE1XGEM47</a:t>
            </a:r>
          </a:p>
          <a:p>
            <a:pPr algn="l"/>
            <a:r>
              <a:rPr lang="fr-CH" sz="1400" dirty="0" smtClean="0"/>
              <a:t>DE1STP26</a:t>
            </a:r>
            <a:endParaRPr lang="fr-CH" sz="1400" dirty="0"/>
          </a:p>
          <a:p>
            <a:pPr algn="l"/>
            <a:r>
              <a:rPr lang="fr-CH" sz="1400" dirty="0" smtClean="0"/>
              <a:t>DE1BUNCHER; RFQD</a:t>
            </a:r>
            <a:endParaRPr lang="fr-CH" dirty="0"/>
          </a:p>
        </p:txBody>
      </p:sp>
      <p:sp>
        <p:nvSpPr>
          <p:cNvPr id="17" name="TextBox 16"/>
          <p:cNvSpPr txBox="1"/>
          <p:nvPr/>
        </p:nvSpPr>
        <p:spPr>
          <a:xfrm>
            <a:off x="211903" y="5430685"/>
            <a:ext cx="447109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DE0DHV45, DE0QN50, DE0QN60, DE0QN70, DE0QN80, DE0DHV85, </a:t>
            </a:r>
            <a:endParaRPr lang="fr-CH" sz="1100" dirty="0" smtClean="0"/>
          </a:p>
          <a:p>
            <a:r>
              <a:rPr lang="fr-CH" sz="1100" dirty="0" smtClean="0"/>
              <a:t>DE0DHZ87</a:t>
            </a:r>
            <a:r>
              <a:rPr lang="fr-CH" sz="1100" dirty="0"/>
              <a:t>, DE0QN90, DE0QN100, DE2BHZ10</a:t>
            </a:r>
          </a:p>
          <a:p>
            <a:r>
              <a:rPr lang="fr-CH" sz="1100" dirty="0" smtClean="0"/>
              <a:t>DE0STP105</a:t>
            </a:r>
            <a:endParaRPr lang="fr-CH" sz="1100" dirty="0"/>
          </a:p>
          <a:p>
            <a:r>
              <a:rPr lang="fr-CH" sz="1100" dirty="0"/>
              <a:t>DE0XGEM65, DE0XGEM82, DE0XGEM107</a:t>
            </a:r>
          </a:p>
          <a:p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4730750" y="5379860"/>
            <a:ext cx="4464684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CH" sz="1100" dirty="0"/>
              <a:t>Vertical </a:t>
            </a:r>
            <a:r>
              <a:rPr lang="fr-CH" sz="1100" dirty="0" err="1"/>
              <a:t>lines</a:t>
            </a:r>
            <a:r>
              <a:rPr lang="fr-CH" sz="1100" dirty="0"/>
              <a:t>:</a:t>
            </a:r>
          </a:p>
          <a:p>
            <a:pPr algn="l"/>
            <a:r>
              <a:rPr lang="fr-CH" sz="1100" dirty="0"/>
              <a:t>DE3BVT10, DE3QN20, DE3BVT25, DE4DHV10, DE4QN20, DE4BVT25</a:t>
            </a:r>
          </a:p>
          <a:p>
            <a:pPr algn="l"/>
            <a:r>
              <a:rPr lang="fr-CH" sz="1100" dirty="0"/>
              <a:t>DE3STP15, DE4STP15</a:t>
            </a:r>
          </a:p>
          <a:p>
            <a:pPr algn="l"/>
            <a:r>
              <a:rPr lang="fr-CH" sz="1100" dirty="0"/>
              <a:t>DE3XGEM17, DE4XGEM17</a:t>
            </a:r>
          </a:p>
          <a:p>
            <a:pPr algn="l"/>
            <a:r>
              <a:rPr lang="en-GB" sz="1100" dirty="0" err="1" smtClean="0"/>
              <a:t>Dans</a:t>
            </a:r>
            <a:r>
              <a:rPr lang="en-GB" sz="1100" dirty="0" smtClean="0"/>
              <a:t> </a:t>
            </a:r>
            <a:r>
              <a:rPr lang="en-GB" sz="1100" dirty="0"/>
              <a:t>Zone ALPHA:</a:t>
            </a:r>
          </a:p>
          <a:p>
            <a:pPr algn="l"/>
            <a:r>
              <a:rPr lang="en-GB" sz="1100" dirty="0"/>
              <a:t>DE2DHV15, DE2QN20, DE2QN30, DE2DHV35</a:t>
            </a:r>
          </a:p>
          <a:p>
            <a:pPr algn="l"/>
            <a:r>
              <a:rPr lang="en-GB" sz="1100" dirty="0"/>
              <a:t>DE2XGEM12, DE2XGEM40</a:t>
            </a:r>
          </a:p>
          <a:p>
            <a:endParaRPr lang="fr-CH" dirty="0"/>
          </a:p>
        </p:txBody>
      </p:sp>
      <p:sp>
        <p:nvSpPr>
          <p:cNvPr id="19" name="Right Arrow 18"/>
          <p:cNvSpPr/>
          <p:nvPr/>
        </p:nvSpPr>
        <p:spPr bwMode="auto">
          <a:xfrm rot="5400000">
            <a:off x="-2609624" y="3667139"/>
            <a:ext cx="5655228" cy="435981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TIME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60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Infrastructure </a:t>
            </a:r>
            <a:r>
              <a:rPr lang="fr-CH" dirty="0" err="1" smtClean="0"/>
              <a:t>modifs</a:t>
            </a:r>
            <a:endParaRPr lang="fr-CH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259531"/>
              </p:ext>
            </p:extLst>
          </p:nvPr>
        </p:nvGraphicFramePr>
        <p:xfrm>
          <a:off x="223520" y="1057593"/>
          <a:ext cx="8775700" cy="5067300"/>
        </p:xfrm>
        <a:graphic>
          <a:graphicData uri="http://schemas.openxmlformats.org/drawingml/2006/table">
            <a:tbl>
              <a:tblPr/>
              <a:tblGrid>
                <a:gridCol w="4682043">
                  <a:extLst>
                    <a:ext uri="{9D8B030D-6E8A-4147-A177-3AD203B41FA5}">
                      <a16:colId xmlns:a16="http://schemas.microsoft.com/office/drawing/2014/main" val="2812117706"/>
                    </a:ext>
                  </a:extLst>
                </a:gridCol>
                <a:gridCol w="913874">
                  <a:extLst>
                    <a:ext uri="{9D8B030D-6E8A-4147-A177-3AD203B41FA5}">
                      <a16:colId xmlns:a16="http://schemas.microsoft.com/office/drawing/2014/main" val="2788839630"/>
                    </a:ext>
                  </a:extLst>
                </a:gridCol>
                <a:gridCol w="913874">
                  <a:extLst>
                    <a:ext uri="{9D8B030D-6E8A-4147-A177-3AD203B41FA5}">
                      <a16:colId xmlns:a16="http://schemas.microsoft.com/office/drawing/2014/main" val="647598675"/>
                    </a:ext>
                  </a:extLst>
                </a:gridCol>
                <a:gridCol w="1089139">
                  <a:extLst>
                    <a:ext uri="{9D8B030D-6E8A-4147-A177-3AD203B41FA5}">
                      <a16:colId xmlns:a16="http://schemas.microsoft.com/office/drawing/2014/main" val="3342987787"/>
                    </a:ext>
                  </a:extLst>
                </a:gridCol>
                <a:gridCol w="1176770">
                  <a:extLst>
                    <a:ext uri="{9D8B030D-6E8A-4147-A177-3AD203B41FA5}">
                      <a16:colId xmlns:a16="http://schemas.microsoft.com/office/drawing/2014/main" val="1263179527"/>
                    </a:ext>
                  </a:extLst>
                </a:gridCol>
              </a:tblGrid>
              <a:tr h="27293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DE0 access control gate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BE/ICS, EN/HE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12/11/18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12/11/18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068183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</a:t>
                      </a:r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concrete</a:t>
                      </a:r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cut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SMB-CE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17/12/18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19/12/18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783714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 big demi water piping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07/01/19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11/01/19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521969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 shielding wall dismantle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14/01/19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25/01/19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289653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AD shielding wall re-install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28/01/19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01/02/19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876191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demi water piping install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04/02/19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</a:t>
                      </a:r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08/02/19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8428750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 steel barriers ATRAP zone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EN-EA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15/05/19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16/05/19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142914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Remove steel cross bracing on BASE shielding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EN-EA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10/01/20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13/01/20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192082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Modify BASE 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area shielding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14/01/20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20/01/20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16420"/>
                  </a:ext>
                </a:extLst>
              </a:tr>
              <a:tr h="272937"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Disconnect / reconnect BASE access door</a:t>
                      </a:r>
                      <a:endParaRPr lang="en-GB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BE-ICS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21/01/20</a:t>
                      </a:r>
                      <a:endParaRPr lang="fr-CH" sz="16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</a:t>
                      </a:r>
                      <a:r>
                        <a:rPr lang="fr-CH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22/01/20</a:t>
                      </a:r>
                      <a:endParaRPr lang="fr-CH" sz="16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36491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8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116847</TotalTime>
  <Words>973</Words>
  <Application>Microsoft Office PowerPoint</Application>
  <PresentationFormat>On-screen Show (4:3)</PresentationFormat>
  <Paragraphs>238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Calibri</vt:lpstr>
      <vt:lpstr>Garamond</vt:lpstr>
      <vt:lpstr>Helvetica</vt:lpstr>
      <vt:lpstr>Segoe UI</vt:lpstr>
      <vt:lpstr>Times New Roman</vt:lpstr>
      <vt:lpstr>Wingdings</vt:lpstr>
      <vt:lpstr>1_Pixel</vt:lpstr>
      <vt:lpstr>ELENA Project  </vt:lpstr>
      <vt:lpstr>ELENA in AD hall</vt:lpstr>
      <vt:lpstr>LS2 :  12 Nov 2018 – March 2021</vt:lpstr>
      <vt:lpstr>Transfer lines works</vt:lpstr>
      <vt:lpstr>Central region (DE0 – DE5)</vt:lpstr>
      <vt:lpstr>In parallel: Stoch cooling + RFQD dismantling</vt:lpstr>
      <vt:lpstr>DE0 line inside shielding</vt:lpstr>
      <vt:lpstr>DE1 –DE5 removal</vt:lpstr>
      <vt:lpstr>Infrastructure modifs</vt:lpstr>
      <vt:lpstr>Electrostatic lines to be installed</vt:lpstr>
      <vt:lpstr>Installation of the new lines</vt:lpstr>
      <vt:lpstr>In the context of AD consolidation…</vt:lpstr>
      <vt:lpstr>Readiness status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2842</cp:revision>
  <cp:lastPrinted>2018-02-09T07:23:44Z</cp:lastPrinted>
  <dcterms:created xsi:type="dcterms:W3CDTF">2009-08-04T11:38:51Z</dcterms:created>
  <dcterms:modified xsi:type="dcterms:W3CDTF">2018-10-30T07:56:16Z</dcterms:modified>
</cp:coreProperties>
</file>