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301" r:id="rId4"/>
    <p:sldId id="324" r:id="rId5"/>
    <p:sldId id="317" r:id="rId6"/>
    <p:sldId id="323" r:id="rId7"/>
    <p:sldId id="319" r:id="rId8"/>
    <p:sldId id="320" r:id="rId9"/>
    <p:sldId id="321" r:id="rId10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61" d="100"/>
          <a:sy n="61" d="100"/>
        </p:scale>
        <p:origin x="62" y="50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201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F5B312-5DFD-4C04-9AD8-8BD81D287848}" type="datetimeFigureOut">
              <a:rPr lang="en-GB" smtClean="0"/>
              <a:t>30/10/2018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44FD05-8FC4-4578-A4F9-D59A58C25E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3518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4FD05-8FC4-4578-A4F9-D59A58C25EC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89876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4FD05-8FC4-4578-A4F9-D59A58C25EC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07354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4FD05-8FC4-4578-A4F9-D59A58C25EC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08279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4FD05-8FC4-4578-A4F9-D59A58C25EC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3991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4FD05-8FC4-4578-A4F9-D59A58C25EC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56839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4FD05-8FC4-4578-A4F9-D59A58C25EC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66747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4FD05-8FC4-4578-A4F9-D59A58C25EC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9957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4FD05-8FC4-4578-A4F9-D59A58C25EC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43657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4FD05-8FC4-4578-A4F9-D59A58C25EC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7855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30/10/2018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ADUC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99EE-DA09-4079-963D-AB2EDDFF9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8908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30/10/2018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ADUC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99EE-DA09-4079-963D-AB2EDDFF9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471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30/10/2018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ADUC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99EE-DA09-4079-963D-AB2EDDFF9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1108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30/10/2018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ADUC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99EE-DA09-4079-963D-AB2EDDFF9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7018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30/10/2018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ADUC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99EE-DA09-4079-963D-AB2EDDFF9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6800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30/10/2018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ADUC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99EE-DA09-4079-963D-AB2EDDFF9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5815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30/10/2018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ADUC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99EE-DA09-4079-963D-AB2EDDFF9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0227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30/10/2018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ADUC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99EE-DA09-4079-963D-AB2EDDFF9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7515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30/10/2018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ADUC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99EE-DA09-4079-963D-AB2EDDFF9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604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30/10/2018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ADUC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99EE-DA09-4079-963D-AB2EDDFF9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6525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30/10/2018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ADUC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99EE-DA09-4079-963D-AB2EDDFF9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9832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30/10/2018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ADUC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7D99EE-DA09-4079-963D-AB2EDDFF9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7614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AD machine status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Tommy Eriksson CERN/BE/OP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143" y="5257800"/>
            <a:ext cx="1209530" cy="118949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9222" y="5296779"/>
            <a:ext cx="1502853" cy="1016577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30/10/2018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ADUC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99EE-DA09-4079-963D-AB2EDDFF912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133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3359" y="1825625"/>
            <a:ext cx="4672207" cy="4351338"/>
          </a:xfrm>
        </p:spPr>
        <p:txBody>
          <a:bodyPr/>
          <a:lstStyle/>
          <a:p>
            <a:r>
              <a:rPr lang="en-GB" dirty="0" smtClean="0"/>
              <a:t>2018 </a:t>
            </a:r>
            <a:r>
              <a:rPr lang="en-GB" dirty="0" smtClean="0"/>
              <a:t>AD start-up and </a:t>
            </a:r>
            <a:r>
              <a:rPr lang="en-GB" dirty="0" smtClean="0"/>
              <a:t>performance</a:t>
            </a:r>
          </a:p>
          <a:p>
            <a:r>
              <a:rPr lang="en-GB" dirty="0"/>
              <a:t>Machine </a:t>
            </a:r>
            <a:r>
              <a:rPr lang="en-GB" dirty="0" smtClean="0"/>
              <a:t>issues</a:t>
            </a:r>
            <a:endParaRPr lang="en-GB" dirty="0" smtClean="0"/>
          </a:p>
          <a:p>
            <a:r>
              <a:rPr lang="en-GB" dirty="0"/>
              <a:t>Run </a:t>
            </a:r>
            <a:r>
              <a:rPr lang="en-GB" dirty="0" smtClean="0"/>
              <a:t>statistics</a:t>
            </a:r>
            <a:endParaRPr lang="en-GB" dirty="0" smtClean="0"/>
          </a:p>
          <a:p>
            <a:r>
              <a:rPr lang="en-GB" dirty="0" smtClean="0"/>
              <a:t>Plans</a:t>
            </a:r>
            <a:r>
              <a:rPr lang="en-GB" dirty="0" smtClean="0"/>
              <a:t> </a:t>
            </a:r>
            <a:r>
              <a:rPr lang="en-GB" dirty="0" smtClean="0"/>
              <a:t>for </a:t>
            </a:r>
            <a:r>
              <a:rPr lang="en-GB" dirty="0" smtClean="0"/>
              <a:t>LS2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30/10/2018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ADUC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99EE-DA09-4079-963D-AB2EDDFF9125}" type="slidenum">
              <a:rPr lang="en-GB" smtClean="0"/>
              <a:t>2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35" y="185738"/>
            <a:ext cx="1209530" cy="11894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5712" y="272197"/>
            <a:ext cx="1502853" cy="1016577"/>
          </a:xfrm>
          <a:prstGeom prst="rect">
            <a:avLst/>
          </a:prstGeom>
        </p:spPr>
      </p:pic>
      <p:pic>
        <p:nvPicPr>
          <p:cNvPr id="10" name="Picture 2" descr="http://ep-news.web.cern.ch/sites/ep-news.web.cern.ch/files/ELENA5.png">
            <a:extLst>
              <a:ext uri="{FF2B5EF4-FFF2-40B4-BE49-F238E27FC236}">
                <a16:creationId xmlns:a16="http://schemas.microsoft.com/office/drawing/2014/main" id="{97D4524C-E4EC-4F47-A7CD-934F2EF426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9784" y="1690688"/>
            <a:ext cx="6613743" cy="4126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0608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15340"/>
            <a:ext cx="5850699" cy="1325563"/>
          </a:xfrm>
        </p:spPr>
        <p:txBody>
          <a:bodyPr/>
          <a:lstStyle/>
          <a:p>
            <a:pPr algn="ctr"/>
            <a:r>
              <a:rPr lang="en-GB" dirty="0" smtClean="0"/>
              <a:t>2018 </a:t>
            </a:r>
            <a:r>
              <a:rPr lang="en-GB" dirty="0" smtClean="0"/>
              <a:t>AD </a:t>
            </a:r>
            <a:r>
              <a:rPr lang="en-GB" dirty="0" smtClean="0"/>
              <a:t>start-up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68163"/>
            <a:ext cx="5035463" cy="4953199"/>
          </a:xfrm>
        </p:spPr>
        <p:txBody>
          <a:bodyPr>
            <a:normAutofit/>
          </a:bodyPr>
          <a:lstStyle/>
          <a:p>
            <a:r>
              <a:rPr lang="en-GB" sz="2400" dirty="0" smtClean="0"/>
              <a:t>Physics </a:t>
            </a:r>
            <a:r>
              <a:rPr lang="en-GB" sz="2400" dirty="0" smtClean="0"/>
              <a:t>s</a:t>
            </a:r>
            <a:r>
              <a:rPr lang="en-GB" sz="2400" dirty="0" smtClean="0"/>
              <a:t>tart delayed from 9/4 to 30/4 due to </a:t>
            </a:r>
            <a:r>
              <a:rPr lang="en-GB" sz="2400" dirty="0"/>
              <a:t>f</a:t>
            </a:r>
            <a:r>
              <a:rPr lang="en-GB" sz="2400" dirty="0" smtClean="0"/>
              <a:t>ire in the Horn power supply…</a:t>
            </a:r>
            <a:endParaRPr lang="en-GB" sz="2400" dirty="0" smtClean="0"/>
          </a:p>
          <a:p>
            <a:r>
              <a:rPr lang="en-GB" sz="2400" dirty="0" smtClean="0"/>
              <a:t>Very </a:t>
            </a:r>
            <a:r>
              <a:rPr lang="en-GB" sz="2400" dirty="0"/>
              <a:t>short </a:t>
            </a:r>
            <a:r>
              <a:rPr lang="en-GB" sz="2400" dirty="0" smtClean="0"/>
              <a:t>AD </a:t>
            </a:r>
            <a:r>
              <a:rPr lang="en-GB" sz="2400" dirty="0" smtClean="0"/>
              <a:t>start-up</a:t>
            </a:r>
            <a:r>
              <a:rPr lang="en-GB" sz="2400" dirty="0" smtClean="0"/>
              <a:t>:</a:t>
            </a:r>
            <a:endParaRPr lang="en-GB" sz="2400" dirty="0"/>
          </a:p>
          <a:p>
            <a:pPr lvl="1"/>
            <a:r>
              <a:rPr lang="en-GB" sz="2000" b="1" dirty="0" smtClean="0"/>
              <a:t>First </a:t>
            </a:r>
            <a:r>
              <a:rPr lang="en-GB" sz="2000" b="1" dirty="0" err="1" smtClean="0"/>
              <a:t>Pbars</a:t>
            </a:r>
            <a:r>
              <a:rPr lang="en-GB" sz="2000" b="1" dirty="0" smtClean="0"/>
              <a:t> produced 19/4</a:t>
            </a:r>
            <a:endParaRPr lang="en-GB" sz="2000" b="1" dirty="0" smtClean="0"/>
          </a:p>
          <a:p>
            <a:pPr lvl="1"/>
            <a:r>
              <a:rPr lang="en-GB" sz="2000" b="1" dirty="0" smtClean="0"/>
              <a:t>Issues with </a:t>
            </a:r>
            <a:r>
              <a:rPr lang="en-GB" sz="2000" b="1" dirty="0" smtClean="0"/>
              <a:t>Power converter controls upgrade (FGC3) and other minor problems</a:t>
            </a:r>
          </a:p>
          <a:p>
            <a:pPr lvl="1"/>
            <a:r>
              <a:rPr lang="en-GB" sz="2000" b="1" dirty="0" smtClean="0"/>
              <a:t>First signs of target cooling water leak </a:t>
            </a:r>
            <a:endParaRPr lang="en-GB" sz="2000" b="1" dirty="0"/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30/10/2018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ADUC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99EE-DA09-4079-963D-AB2EDDFF9125}" type="slidenum">
              <a:rPr lang="en-GB" smtClean="0"/>
              <a:t>3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35" y="185738"/>
            <a:ext cx="1209530" cy="11894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5712" y="272197"/>
            <a:ext cx="1502853" cy="101657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29730" y="272197"/>
            <a:ext cx="2727868" cy="379552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01640" y="1684362"/>
            <a:ext cx="3508143" cy="4276399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4920089" y="4308545"/>
            <a:ext cx="2821488" cy="2047805"/>
            <a:chOff x="4813559" y="3046570"/>
            <a:chExt cx="4014127" cy="2948025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4813559" y="3046570"/>
              <a:ext cx="4014127" cy="2948025"/>
            </a:xfrm>
            <a:prstGeom prst="rect">
              <a:avLst/>
            </a:prstGeom>
          </p:spPr>
        </p:pic>
        <p:sp>
          <p:nvSpPr>
            <p:cNvPr id="25" name="Oval 24"/>
            <p:cNvSpPr/>
            <p:nvPr/>
          </p:nvSpPr>
          <p:spPr>
            <a:xfrm>
              <a:off x="5904089" y="4453467"/>
              <a:ext cx="570089" cy="536222"/>
            </a:xfrm>
            <a:prstGeom prst="ellipse">
              <a:avLst/>
            </a:prstGeom>
            <a:noFill/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125810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15340"/>
            <a:ext cx="5850699" cy="1325563"/>
          </a:xfrm>
        </p:spPr>
        <p:txBody>
          <a:bodyPr/>
          <a:lstStyle/>
          <a:p>
            <a:pPr algn="ctr"/>
            <a:r>
              <a:rPr lang="en-GB" dirty="0" smtClean="0"/>
              <a:t>2018 </a:t>
            </a:r>
            <a:r>
              <a:rPr lang="en-GB" dirty="0" smtClean="0"/>
              <a:t>AD </a:t>
            </a:r>
            <a:r>
              <a:rPr lang="en-GB" dirty="0" smtClean="0"/>
              <a:t>start-up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68163"/>
            <a:ext cx="5035463" cy="495319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2000" b="1" dirty="0"/>
          </a:p>
          <a:p>
            <a:r>
              <a:rPr lang="en-GB" sz="2400" dirty="0" smtClean="0"/>
              <a:t>Good deceleration efficiency and </a:t>
            </a:r>
            <a:r>
              <a:rPr lang="en-GB" sz="2400" dirty="0" smtClean="0"/>
              <a:t>beam </a:t>
            </a:r>
            <a:r>
              <a:rPr lang="en-GB" sz="2400" dirty="0"/>
              <a:t>quality at 100Mev/c</a:t>
            </a:r>
            <a:r>
              <a:rPr lang="en-GB" sz="2400" dirty="0" smtClean="0"/>
              <a:t>: </a:t>
            </a:r>
            <a:r>
              <a:rPr lang="en-GB" sz="2400" dirty="0" smtClean="0"/>
              <a:t>absence of “halo”, </a:t>
            </a:r>
            <a:r>
              <a:rPr lang="en-GB" sz="2400" dirty="0" err="1" smtClean="0"/>
              <a:t>lbunch</a:t>
            </a:r>
            <a:r>
              <a:rPr lang="en-GB" sz="2400" dirty="0" smtClean="0"/>
              <a:t>&lt;</a:t>
            </a:r>
            <a:r>
              <a:rPr lang="en-GB" sz="2400" dirty="0" smtClean="0"/>
              <a:t>200ns</a:t>
            </a:r>
          </a:p>
          <a:p>
            <a:r>
              <a:rPr lang="en-GB" sz="2400" dirty="0" smtClean="0"/>
              <a:t>Physics start on 30/4 as (re-) planned</a:t>
            </a:r>
            <a:endParaRPr lang="en-GB" sz="2400" dirty="0" smtClean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30/10/2018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ADUC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99EE-DA09-4079-963D-AB2EDDFF9125}" type="slidenum">
              <a:rPr lang="en-GB" smtClean="0"/>
              <a:t>4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35" y="185738"/>
            <a:ext cx="1209530" cy="11894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5712" y="272197"/>
            <a:ext cx="1502853" cy="101657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53710" y="4350470"/>
            <a:ext cx="5093657" cy="218844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3710" y="516960"/>
            <a:ext cx="4399379" cy="3741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354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7822" y="-24023"/>
            <a:ext cx="9257778" cy="1325563"/>
          </a:xfrm>
        </p:spPr>
        <p:txBody>
          <a:bodyPr/>
          <a:lstStyle/>
          <a:p>
            <a:pPr algn="ctr"/>
            <a:r>
              <a:rPr lang="en-GB" dirty="0" smtClean="0"/>
              <a:t>Major machine </a:t>
            </a:r>
            <a:r>
              <a:rPr lang="en-GB" dirty="0" smtClean="0"/>
              <a:t>issues (physics run)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5235"/>
            <a:ext cx="7690981" cy="5333473"/>
          </a:xfrm>
        </p:spPr>
        <p:txBody>
          <a:bodyPr>
            <a:normAutofit fontScale="85000" lnSpcReduction="20000"/>
          </a:bodyPr>
          <a:lstStyle/>
          <a:p>
            <a:r>
              <a:rPr lang="en-GB" sz="2900" dirty="0" smtClean="0"/>
              <a:t>15/6 – 22/6: HV flashover in Horn junction box/</a:t>
            </a:r>
            <a:r>
              <a:rPr lang="en-GB" sz="2900" dirty="0" err="1" smtClean="0"/>
              <a:t>stripline</a:t>
            </a:r>
            <a:r>
              <a:rPr lang="en-GB" sz="2900" dirty="0" smtClean="0"/>
              <a:t> (in Target Area). Replaced with spare unit.</a:t>
            </a:r>
          </a:p>
          <a:p>
            <a:r>
              <a:rPr lang="en-GB" sz="2900" dirty="0" smtClean="0"/>
              <a:t>23/7 – 17/8: Electron cooler cooling water leak inside collector vacuum chamber. Replaced with spare collector. </a:t>
            </a:r>
          </a:p>
          <a:p>
            <a:r>
              <a:rPr lang="en-GB" sz="2900" dirty="0" smtClean="0"/>
              <a:t>6/9 – 12/10: Spare collector also develops (smaller) leak….this time no spare is available:</a:t>
            </a:r>
          </a:p>
          <a:p>
            <a:pPr lvl="1"/>
            <a:r>
              <a:rPr lang="en-GB" sz="2100" b="1" dirty="0" smtClean="0"/>
              <a:t>A: Isolate and vacuum pump leaking circuit. HV tests ok but HV breakdowns when starting electron beam</a:t>
            </a:r>
          </a:p>
          <a:p>
            <a:pPr lvl="1"/>
            <a:r>
              <a:rPr lang="en-GB" sz="2100" b="1" dirty="0" smtClean="0"/>
              <a:t>B: Repair leak with liquid epoxy. HV tests ok and some cooling observed at 300 MeV/c but vacuum pressure builds up…</a:t>
            </a:r>
          </a:p>
          <a:p>
            <a:pPr lvl="1"/>
            <a:r>
              <a:rPr lang="en-GB" sz="2100" b="1" dirty="0" smtClean="0"/>
              <a:t>C: Install (recently) repaired original collector. Some HV issues at restart.</a:t>
            </a:r>
          </a:p>
          <a:p>
            <a:pPr lvl="1"/>
            <a:r>
              <a:rPr lang="en-GB" sz="2100" b="1" dirty="0" smtClean="0"/>
              <a:t>(D: Design and build new collector to fit both existing and future e-cooler)</a:t>
            </a:r>
          </a:p>
          <a:p>
            <a:r>
              <a:rPr lang="en-GB" dirty="0" smtClean="0"/>
              <a:t>Until 12/10: Target cooling water leak:</a:t>
            </a:r>
          </a:p>
          <a:p>
            <a:pPr lvl="1"/>
            <a:r>
              <a:rPr lang="en-GB" dirty="0" smtClean="0"/>
              <a:t>Varying leak rate at first believed to be linked to proton beam intensity</a:t>
            </a:r>
          </a:p>
          <a:p>
            <a:pPr lvl="1"/>
            <a:r>
              <a:rPr lang="en-GB" dirty="0" smtClean="0"/>
              <a:t>System modified to air-cooled, works well with full beam intensity</a:t>
            </a:r>
            <a:endParaRPr lang="en-GB" dirty="0"/>
          </a:p>
          <a:p>
            <a:pPr marL="342900" indent="-342900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30/10/2018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ADUC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99EE-DA09-4079-963D-AB2EDDFF9125}" type="slidenum">
              <a:rPr lang="en-GB" smtClean="0"/>
              <a:t>5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35" y="185738"/>
            <a:ext cx="1209530" cy="11894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5712" y="272197"/>
            <a:ext cx="1502853" cy="101657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484" y="1314875"/>
            <a:ext cx="4031235" cy="226756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6132" y="3733909"/>
            <a:ext cx="3496588" cy="262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938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AD statistics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21335"/>
            <a:ext cx="10515600" cy="4351338"/>
          </a:xfrm>
        </p:spPr>
        <p:txBody>
          <a:bodyPr>
            <a:normAutofit/>
          </a:bodyPr>
          <a:lstStyle/>
          <a:p>
            <a:pPr marL="342900" indent="-342900"/>
            <a:r>
              <a:rPr lang="en-GB" dirty="0"/>
              <a:t>Running for physics since 2000, &gt;</a:t>
            </a:r>
            <a:r>
              <a:rPr lang="en-GB" dirty="0" smtClean="0"/>
              <a:t> </a:t>
            </a:r>
            <a:r>
              <a:rPr lang="en-GB" dirty="0" smtClean="0"/>
              <a:t>60000 </a:t>
            </a:r>
            <a:r>
              <a:rPr lang="en-GB" dirty="0"/>
              <a:t>physics hours realized, (no machine runs in 2005 &amp; 2013):</a:t>
            </a:r>
          </a:p>
          <a:p>
            <a:pPr marL="342900" indent="-342900"/>
            <a:endParaRPr lang="en-GB" dirty="0"/>
          </a:p>
          <a:p>
            <a:pPr marL="342900" indent="-342900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30/10/2018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ADUC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99EE-DA09-4079-963D-AB2EDDFF9125}" type="slidenum">
              <a:rPr lang="en-GB" smtClean="0">
                <a:solidFill>
                  <a:schemeClr val="tx1"/>
                </a:solidFill>
              </a:rPr>
              <a:t>6</a:t>
            </a:fld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35" y="185738"/>
            <a:ext cx="1209530" cy="11894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5712" y="272197"/>
            <a:ext cx="1502853" cy="1016577"/>
          </a:xfrm>
          <a:prstGeom prst="rect">
            <a:avLst/>
          </a:prstGeom>
        </p:spPr>
      </p:pic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7225766"/>
              </p:ext>
            </p:extLst>
          </p:nvPr>
        </p:nvGraphicFramePr>
        <p:xfrm>
          <a:off x="233435" y="2846898"/>
          <a:ext cx="11303043" cy="142447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95751">
                  <a:extLst>
                    <a:ext uri="{9D8B030D-6E8A-4147-A177-3AD203B41FA5}">
                      <a16:colId xmlns:a16="http://schemas.microsoft.com/office/drawing/2014/main" val="3020427598"/>
                    </a:ext>
                  </a:extLst>
                </a:gridCol>
                <a:gridCol w="503601">
                  <a:extLst>
                    <a:ext uri="{9D8B030D-6E8A-4147-A177-3AD203B41FA5}">
                      <a16:colId xmlns:a16="http://schemas.microsoft.com/office/drawing/2014/main" val="128720694"/>
                    </a:ext>
                  </a:extLst>
                </a:gridCol>
                <a:gridCol w="503601">
                  <a:extLst>
                    <a:ext uri="{9D8B030D-6E8A-4147-A177-3AD203B41FA5}">
                      <a16:colId xmlns:a16="http://schemas.microsoft.com/office/drawing/2014/main" val="2651947896"/>
                    </a:ext>
                  </a:extLst>
                </a:gridCol>
                <a:gridCol w="503601">
                  <a:extLst>
                    <a:ext uri="{9D8B030D-6E8A-4147-A177-3AD203B41FA5}">
                      <a16:colId xmlns:a16="http://schemas.microsoft.com/office/drawing/2014/main" val="4016747351"/>
                    </a:ext>
                  </a:extLst>
                </a:gridCol>
                <a:gridCol w="503601">
                  <a:extLst>
                    <a:ext uri="{9D8B030D-6E8A-4147-A177-3AD203B41FA5}">
                      <a16:colId xmlns:a16="http://schemas.microsoft.com/office/drawing/2014/main" val="444472081"/>
                    </a:ext>
                  </a:extLst>
                </a:gridCol>
                <a:gridCol w="503601">
                  <a:extLst>
                    <a:ext uri="{9D8B030D-6E8A-4147-A177-3AD203B41FA5}">
                      <a16:colId xmlns:a16="http://schemas.microsoft.com/office/drawing/2014/main" val="1592244566"/>
                    </a:ext>
                  </a:extLst>
                </a:gridCol>
                <a:gridCol w="503601">
                  <a:extLst>
                    <a:ext uri="{9D8B030D-6E8A-4147-A177-3AD203B41FA5}">
                      <a16:colId xmlns:a16="http://schemas.microsoft.com/office/drawing/2014/main" val="3752376448"/>
                    </a:ext>
                  </a:extLst>
                </a:gridCol>
                <a:gridCol w="503601">
                  <a:extLst>
                    <a:ext uri="{9D8B030D-6E8A-4147-A177-3AD203B41FA5}">
                      <a16:colId xmlns:a16="http://schemas.microsoft.com/office/drawing/2014/main" val="2418588655"/>
                    </a:ext>
                  </a:extLst>
                </a:gridCol>
                <a:gridCol w="503601">
                  <a:extLst>
                    <a:ext uri="{9D8B030D-6E8A-4147-A177-3AD203B41FA5}">
                      <a16:colId xmlns:a16="http://schemas.microsoft.com/office/drawing/2014/main" val="1547384840"/>
                    </a:ext>
                  </a:extLst>
                </a:gridCol>
                <a:gridCol w="503601">
                  <a:extLst>
                    <a:ext uri="{9D8B030D-6E8A-4147-A177-3AD203B41FA5}">
                      <a16:colId xmlns:a16="http://schemas.microsoft.com/office/drawing/2014/main" val="2687429190"/>
                    </a:ext>
                  </a:extLst>
                </a:gridCol>
                <a:gridCol w="503601">
                  <a:extLst>
                    <a:ext uri="{9D8B030D-6E8A-4147-A177-3AD203B41FA5}">
                      <a16:colId xmlns:a16="http://schemas.microsoft.com/office/drawing/2014/main" val="3706264516"/>
                    </a:ext>
                  </a:extLst>
                </a:gridCol>
                <a:gridCol w="503601">
                  <a:extLst>
                    <a:ext uri="{9D8B030D-6E8A-4147-A177-3AD203B41FA5}">
                      <a16:colId xmlns:a16="http://schemas.microsoft.com/office/drawing/2014/main" val="1100698361"/>
                    </a:ext>
                  </a:extLst>
                </a:gridCol>
                <a:gridCol w="503601">
                  <a:extLst>
                    <a:ext uri="{9D8B030D-6E8A-4147-A177-3AD203B41FA5}">
                      <a16:colId xmlns:a16="http://schemas.microsoft.com/office/drawing/2014/main" val="3167220839"/>
                    </a:ext>
                  </a:extLst>
                </a:gridCol>
                <a:gridCol w="503601">
                  <a:extLst>
                    <a:ext uri="{9D8B030D-6E8A-4147-A177-3AD203B41FA5}">
                      <a16:colId xmlns:a16="http://schemas.microsoft.com/office/drawing/2014/main" val="3051805276"/>
                    </a:ext>
                  </a:extLst>
                </a:gridCol>
                <a:gridCol w="503601">
                  <a:extLst>
                    <a:ext uri="{9D8B030D-6E8A-4147-A177-3AD203B41FA5}">
                      <a16:colId xmlns:a16="http://schemas.microsoft.com/office/drawing/2014/main" val="1036474068"/>
                    </a:ext>
                  </a:extLst>
                </a:gridCol>
                <a:gridCol w="503601">
                  <a:extLst>
                    <a:ext uri="{9D8B030D-6E8A-4147-A177-3AD203B41FA5}">
                      <a16:colId xmlns:a16="http://schemas.microsoft.com/office/drawing/2014/main" val="1589245719"/>
                    </a:ext>
                  </a:extLst>
                </a:gridCol>
                <a:gridCol w="503601">
                  <a:extLst>
                    <a:ext uri="{9D8B030D-6E8A-4147-A177-3AD203B41FA5}">
                      <a16:colId xmlns:a16="http://schemas.microsoft.com/office/drawing/2014/main" val="4267862429"/>
                    </a:ext>
                  </a:extLst>
                </a:gridCol>
                <a:gridCol w="1249676">
                  <a:extLst>
                    <a:ext uri="{9D8B030D-6E8A-4147-A177-3AD203B41FA5}">
                      <a16:colId xmlns:a16="http://schemas.microsoft.com/office/drawing/2014/main" val="2773234436"/>
                    </a:ext>
                  </a:extLst>
                </a:gridCol>
              </a:tblGrid>
              <a:tr h="35611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run time (h)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2000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2001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2002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2003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2004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2006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2007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2008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2009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2010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2011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2012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2014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2015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2016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2017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2018 &lt;30/10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554129696"/>
                  </a:ext>
                </a:extLst>
              </a:tr>
              <a:tr h="35611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Total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3600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3050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2800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2800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3400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2925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3800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3340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4600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4610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4680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5480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2185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3300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5440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5400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4400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028054880"/>
                  </a:ext>
                </a:extLst>
              </a:tr>
              <a:tr h="35611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1" u="none" strike="noStrike">
                          <a:effectLst/>
                        </a:rPr>
                        <a:t>Beam available for physics (%)</a:t>
                      </a:r>
                      <a:endParaRPr lang="en-GB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86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89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90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90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71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65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76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81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78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87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84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90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85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89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86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95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62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6326067"/>
                  </a:ext>
                </a:extLst>
              </a:tr>
              <a:tr h="35611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1" u="none" strike="noStrike">
                          <a:effectLst/>
                        </a:rPr>
                        <a:t>Uptime AD machine (%)</a:t>
                      </a:r>
                      <a:endParaRPr lang="en-GB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 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 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 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 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89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74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81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93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92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91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90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95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90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92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93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98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effectLst/>
                        </a:rPr>
                        <a:t>65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72523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9808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012747" cy="1325563"/>
          </a:xfrm>
        </p:spPr>
        <p:txBody>
          <a:bodyPr/>
          <a:lstStyle/>
          <a:p>
            <a:pPr algn="ctr"/>
            <a:r>
              <a:rPr lang="en-GB" dirty="0" smtClean="0"/>
              <a:t>Ejected beam intensity </a:t>
            </a:r>
            <a:r>
              <a:rPr lang="en-GB" dirty="0" smtClean="0"/>
              <a:t>2018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  <a:p>
            <a:pPr marL="342900" indent="-342900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30/10/2018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99133" y="10203990"/>
            <a:ext cx="2732753" cy="69947"/>
          </a:xfrm>
        </p:spPr>
        <p:txBody>
          <a:bodyPr/>
          <a:lstStyle/>
          <a:p>
            <a:r>
              <a:rPr lang="en-GB" smtClean="0"/>
              <a:t>ADUC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99EE-DA09-4079-963D-AB2EDDFF9125}" type="slidenum">
              <a:rPr lang="en-GB" smtClean="0"/>
              <a:t>7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35" y="185738"/>
            <a:ext cx="1209530" cy="11894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5712" y="272197"/>
            <a:ext cx="1502853" cy="1016577"/>
          </a:xfrm>
          <a:prstGeom prst="rect">
            <a:avLst/>
          </a:prstGeom>
        </p:spPr>
      </p:pic>
      <p:pic>
        <p:nvPicPr>
          <p:cNvPr id="1026" name="Picture 1" descr="image00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0745" y="1529245"/>
            <a:ext cx="9006418" cy="2867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2" descr="image00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4617062"/>
            <a:ext cx="6295242" cy="199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189973" y="4910203"/>
            <a:ext cx="2530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For comparison – 2017</a:t>
            </a:r>
            <a:r>
              <a:rPr lang="en-GB" dirty="0" smtClean="0"/>
              <a:t>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199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9257778" cy="989556"/>
          </a:xfrm>
        </p:spPr>
        <p:txBody>
          <a:bodyPr/>
          <a:lstStyle/>
          <a:p>
            <a:pPr algn="ctr"/>
            <a:r>
              <a:rPr lang="en-GB" dirty="0" smtClean="0"/>
              <a:t>Fault statistics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30/10/2018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ADUC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99EE-DA09-4079-963D-AB2EDDFF9125}" type="slidenum">
              <a:rPr lang="en-GB" smtClean="0"/>
              <a:t>8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35" y="185738"/>
            <a:ext cx="1209530" cy="11894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5712" y="272197"/>
            <a:ext cx="1502853" cy="101657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3280" y="1033673"/>
            <a:ext cx="9645440" cy="5278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73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36789"/>
            <a:ext cx="8706633" cy="1325563"/>
          </a:xfrm>
        </p:spPr>
        <p:txBody>
          <a:bodyPr/>
          <a:lstStyle/>
          <a:p>
            <a:pPr algn="ctr"/>
            <a:r>
              <a:rPr lang="en-GB" dirty="0" smtClean="0"/>
              <a:t>Outlook for </a:t>
            </a:r>
            <a:r>
              <a:rPr lang="en-GB" dirty="0" smtClean="0"/>
              <a:t>LS2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11301"/>
            <a:ext cx="10515600" cy="4758588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LS2 </a:t>
            </a:r>
            <a:r>
              <a:rPr lang="en-GB" dirty="0" smtClean="0"/>
              <a:t>- heavy activities in </a:t>
            </a:r>
            <a:r>
              <a:rPr lang="en-GB" dirty="0" smtClean="0"/>
              <a:t>AD machine &amp; target area:</a:t>
            </a:r>
            <a:endParaRPr lang="en-GB" dirty="0" smtClean="0"/>
          </a:p>
          <a:p>
            <a:pPr marL="800100" lvl="1" indent="-342900"/>
            <a:r>
              <a:rPr lang="en-GB" dirty="0" smtClean="0"/>
              <a:t>Major </a:t>
            </a:r>
            <a:r>
              <a:rPr lang="en-GB" dirty="0" smtClean="0"/>
              <a:t>Target Area </a:t>
            </a:r>
            <a:r>
              <a:rPr lang="en-GB" dirty="0" smtClean="0"/>
              <a:t>refurbishment after 30 years w/o major interventions: new target design &amp; new horns including </a:t>
            </a:r>
            <a:r>
              <a:rPr lang="en-GB" dirty="0" smtClean="0"/>
              <a:t>new re-designed trolleys</a:t>
            </a:r>
            <a:r>
              <a:rPr lang="en-GB" dirty="0" smtClean="0"/>
              <a:t>, new ventilation building B196, new ventilation/cooling systems, magnet consolidation, infrastructure, decontamination etc</a:t>
            </a:r>
            <a:r>
              <a:rPr lang="en-GB" dirty="0" smtClean="0"/>
              <a:t>.</a:t>
            </a:r>
            <a:endParaRPr lang="en-GB" dirty="0" smtClean="0"/>
          </a:p>
          <a:p>
            <a:pPr marL="800100" lvl="1" indent="-342900"/>
            <a:r>
              <a:rPr lang="en-GB" dirty="0" smtClean="0"/>
              <a:t>Finalise most of </a:t>
            </a:r>
            <a:r>
              <a:rPr lang="en-GB" smtClean="0"/>
              <a:t>AD machine </a:t>
            </a:r>
            <a:r>
              <a:rPr lang="en-GB" dirty="0" smtClean="0"/>
              <a:t>consolidation:</a:t>
            </a:r>
          </a:p>
          <a:p>
            <a:pPr marL="1257300" lvl="2" indent="-342900"/>
            <a:r>
              <a:rPr lang="en-GB" dirty="0" smtClean="0"/>
              <a:t>Magnets: 70/50% of Ring </a:t>
            </a:r>
            <a:r>
              <a:rPr lang="en-GB" dirty="0" err="1" smtClean="0"/>
              <a:t>Bendings</a:t>
            </a:r>
            <a:r>
              <a:rPr lang="en-GB" dirty="0" smtClean="0"/>
              <a:t>/Quads will be completed in LS2</a:t>
            </a:r>
          </a:p>
          <a:p>
            <a:pPr marL="1257300" lvl="2" indent="-342900"/>
            <a:r>
              <a:rPr lang="en-GB" dirty="0" smtClean="0"/>
              <a:t>Power converters: Capacitor discharge elements to be gradually renewed</a:t>
            </a:r>
          </a:p>
          <a:p>
            <a:pPr marL="1257300" lvl="2" indent="-342900"/>
            <a:r>
              <a:rPr lang="en-GB" dirty="0" smtClean="0"/>
              <a:t>RF C10: Fabrication of new final stage triodes, “small” Low-level upgrade</a:t>
            </a:r>
            <a:endParaRPr lang="en-GB" dirty="0" smtClean="0"/>
          </a:p>
          <a:p>
            <a:pPr marL="1257300" lvl="2" indent="-342900"/>
            <a:r>
              <a:rPr lang="en-GB" dirty="0" smtClean="0"/>
              <a:t>RF C02: new cavity (PSB </a:t>
            </a:r>
            <a:r>
              <a:rPr lang="en-GB" dirty="0" err="1" smtClean="0"/>
              <a:t>finemet</a:t>
            </a:r>
            <a:r>
              <a:rPr lang="en-GB" dirty="0" smtClean="0"/>
              <a:t> prototype), new Low-level DSP system</a:t>
            </a:r>
          </a:p>
          <a:p>
            <a:pPr marL="1257300" lvl="2" indent="-342900"/>
            <a:r>
              <a:rPr lang="en-GB" dirty="0" smtClean="0"/>
              <a:t>Stochastic cooling: Transmission lines/amplifiers etc. needs removal and re-installation to access magnets below </a:t>
            </a:r>
            <a:r>
              <a:rPr lang="en-GB" dirty="0" err="1" smtClean="0"/>
              <a:t>shirlding</a:t>
            </a:r>
            <a:endParaRPr lang="en-GB" dirty="0" smtClean="0"/>
          </a:p>
          <a:p>
            <a:pPr marL="1257300" lvl="2" indent="-342900"/>
            <a:r>
              <a:rPr lang="en-GB" dirty="0" smtClean="0"/>
              <a:t>Electron cooling: Design/build new collector</a:t>
            </a:r>
          </a:p>
          <a:p>
            <a:pPr marL="1257300" lvl="2" indent="-342900"/>
            <a:r>
              <a:rPr lang="en-GB" dirty="0" smtClean="0"/>
              <a:t>BI: Consolidation of BCCCA </a:t>
            </a:r>
            <a:r>
              <a:rPr lang="en-GB" dirty="0" err="1" smtClean="0"/>
              <a:t>Cryo</a:t>
            </a:r>
            <a:r>
              <a:rPr lang="en-GB" dirty="0" smtClean="0"/>
              <a:t> system</a:t>
            </a:r>
          </a:p>
          <a:p>
            <a:pPr marL="800100" lvl="1" indent="-342900"/>
            <a:r>
              <a:rPr lang="en-GB" dirty="0" smtClean="0"/>
              <a:t>And let’s not forget the experimental area...ELENA transfer lines (see </a:t>
            </a:r>
            <a:r>
              <a:rPr lang="en-GB" dirty="0" err="1" smtClean="0"/>
              <a:t>F.Butins</a:t>
            </a:r>
            <a:r>
              <a:rPr lang="en-GB" dirty="0" smtClean="0"/>
              <a:t> talk)</a:t>
            </a:r>
            <a:endParaRPr lang="en-GB" dirty="0"/>
          </a:p>
          <a:p>
            <a:pPr marL="342900" indent="-342900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30/10/2018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ADUC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99EE-DA09-4079-963D-AB2EDDFF9125}" type="slidenum">
              <a:rPr lang="en-GB" smtClean="0"/>
              <a:t>9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35" y="185738"/>
            <a:ext cx="1209530" cy="11894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5712" y="272197"/>
            <a:ext cx="1502853" cy="1016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036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4585</TotalTime>
  <Words>574</Words>
  <Application>Microsoft Office PowerPoint</Application>
  <PresentationFormat>Widescreen</PresentationFormat>
  <Paragraphs>162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AD machine status</vt:lpstr>
      <vt:lpstr>Outline</vt:lpstr>
      <vt:lpstr>2018 AD start-up</vt:lpstr>
      <vt:lpstr>2018 AD start-up</vt:lpstr>
      <vt:lpstr>Major machine issues (physics run)</vt:lpstr>
      <vt:lpstr>AD statistics</vt:lpstr>
      <vt:lpstr>Ejected beam intensity 2018 </vt:lpstr>
      <vt:lpstr>Fault statistics</vt:lpstr>
      <vt:lpstr>Outlook for LS2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CERN Antimatter Facility</dc:title>
  <dc:creator>Tommy Eriksson</dc:creator>
  <cp:lastModifiedBy>Tommy Eriksson</cp:lastModifiedBy>
  <cp:revision>330</cp:revision>
  <cp:lastPrinted>2015-09-23T15:19:15Z</cp:lastPrinted>
  <dcterms:created xsi:type="dcterms:W3CDTF">2015-09-21T09:39:37Z</dcterms:created>
  <dcterms:modified xsi:type="dcterms:W3CDTF">2018-10-30T14:49:17Z</dcterms:modified>
</cp:coreProperties>
</file>