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307" r:id="rId3"/>
    <p:sldId id="306" r:id="rId4"/>
    <p:sldId id="257" r:id="rId5"/>
    <p:sldId id="283" r:id="rId6"/>
    <p:sldId id="259" r:id="rId7"/>
    <p:sldId id="298" r:id="rId8"/>
    <p:sldId id="296" r:id="rId9"/>
    <p:sldId id="300" r:id="rId10"/>
    <p:sldId id="280" r:id="rId11"/>
    <p:sldId id="275" r:id="rId12"/>
    <p:sldId id="310" r:id="rId13"/>
    <p:sldId id="312" r:id="rId14"/>
    <p:sldId id="314" r:id="rId15"/>
    <p:sldId id="276" r:id="rId16"/>
    <p:sldId id="277" r:id="rId17"/>
    <p:sldId id="284" r:id="rId18"/>
    <p:sldId id="285" r:id="rId19"/>
    <p:sldId id="282" r:id="rId20"/>
    <p:sldId id="272" r:id="rId21"/>
    <p:sldId id="286" r:id="rId22"/>
    <p:sldId id="302" r:id="rId23"/>
    <p:sldId id="304" r:id="rId24"/>
    <p:sldId id="305" r:id="rId25"/>
    <p:sldId id="308"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4" autoAdjust="0"/>
    <p:restoredTop sz="94660"/>
  </p:normalViewPr>
  <p:slideViewPr>
    <p:cSldViewPr snapToGrid="0">
      <p:cViewPr varScale="1">
        <p:scale>
          <a:sx n="41" d="100"/>
          <a:sy n="41" d="100"/>
        </p:scale>
        <p:origin x="706" y="12"/>
      </p:cViewPr>
      <p:guideLst/>
    </p:cSldViewPr>
  </p:slideViewPr>
  <p:notesTextViewPr>
    <p:cViewPr>
      <p:scale>
        <a:sx n="3" d="2"/>
        <a:sy n="3" d="2"/>
      </p:scale>
      <p:origin x="0" y="0"/>
    </p:cViewPr>
  </p:notesTextViewPr>
  <p:sorterViewPr>
    <p:cViewPr varScale="1">
      <p:scale>
        <a:sx n="1" d="1"/>
        <a:sy n="1" d="1"/>
      </p:scale>
      <p:origin x="0" y="-164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96FBD07-7282-4B55-A691-97102B7B85AB}" type="datetimeFigureOut">
              <a:rPr lang="it-IT" smtClean="0"/>
              <a:t>12/06/2019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2444073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96FBD07-7282-4B55-A691-97102B7B85AB}" type="datetimeFigureOut">
              <a:rPr lang="it-IT" smtClean="0"/>
              <a:t>12/06/2019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2755589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96FBD07-7282-4B55-A691-97102B7B85AB}" type="datetimeFigureOut">
              <a:rPr lang="it-IT" smtClean="0"/>
              <a:t>12/06/2019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2462007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96FBD07-7282-4B55-A691-97102B7B85AB}" type="datetimeFigureOut">
              <a:rPr lang="it-IT" smtClean="0"/>
              <a:t>12/06/2019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88028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96FBD07-7282-4B55-A691-97102B7B85AB}" type="datetimeFigureOut">
              <a:rPr lang="it-IT" smtClean="0"/>
              <a:t>12/06/2019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3386115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96FBD07-7282-4B55-A691-97102B7B85AB}" type="datetimeFigureOut">
              <a:rPr lang="it-IT" smtClean="0"/>
              <a:t>12/06/2019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2070160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96FBD07-7282-4B55-A691-97102B7B85AB}" type="datetimeFigureOut">
              <a:rPr lang="it-IT" smtClean="0"/>
              <a:t>12/06/2019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157090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96FBD07-7282-4B55-A691-97102B7B85AB}" type="datetimeFigureOut">
              <a:rPr lang="it-IT" smtClean="0"/>
              <a:t>12/06/2019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1057225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96FBD07-7282-4B55-A691-97102B7B85AB}" type="datetimeFigureOut">
              <a:rPr lang="it-IT" smtClean="0"/>
              <a:t>12/06/2019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1020790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96FBD07-7282-4B55-A691-97102B7B85AB}" type="datetimeFigureOut">
              <a:rPr lang="it-IT" smtClean="0"/>
              <a:t>12/06/2019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2665619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96FBD07-7282-4B55-A691-97102B7B85AB}" type="datetimeFigureOut">
              <a:rPr lang="it-IT" smtClean="0"/>
              <a:t>12/06/2019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ADDA62-1607-487F-A025-1E8BD70E9484}" type="slidenum">
              <a:rPr lang="it-IT" smtClean="0"/>
              <a:t>‹#›</a:t>
            </a:fld>
            <a:endParaRPr lang="it-IT"/>
          </a:p>
        </p:txBody>
      </p:sp>
    </p:spTree>
    <p:extLst>
      <p:ext uri="{BB962C8B-B14F-4D97-AF65-F5344CB8AC3E}">
        <p14:creationId xmlns:p14="http://schemas.microsoft.com/office/powerpoint/2010/main" val="1771480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6FBD07-7282-4B55-A691-97102B7B85AB}" type="datetimeFigureOut">
              <a:rPr lang="it-IT" smtClean="0"/>
              <a:t>12/06/2019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ADDA62-1607-487F-A025-1E8BD70E9484}" type="slidenum">
              <a:rPr lang="it-IT" smtClean="0"/>
              <a:t>‹#›</a:t>
            </a:fld>
            <a:endParaRPr lang="it-IT"/>
          </a:p>
        </p:txBody>
      </p:sp>
    </p:spTree>
    <p:extLst>
      <p:ext uri="{BB962C8B-B14F-4D97-AF65-F5344CB8AC3E}">
        <p14:creationId xmlns:p14="http://schemas.microsoft.com/office/powerpoint/2010/main" val="471016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gif"/><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2.pn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4693" y="3076578"/>
            <a:ext cx="1624012" cy="140335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6555" y="3059116"/>
            <a:ext cx="1079500" cy="1439862"/>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8430" y="3098803"/>
            <a:ext cx="1873250" cy="140335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9718" y="5029203"/>
            <a:ext cx="2516187" cy="13684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1055" y="5038728"/>
            <a:ext cx="2495550" cy="1404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8430" y="5049841"/>
            <a:ext cx="1874838" cy="140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ttangolo 8"/>
          <p:cNvSpPr>
            <a:spLocks noChangeArrowheads="1"/>
          </p:cNvSpPr>
          <p:nvPr/>
        </p:nvSpPr>
        <p:spPr bwMode="auto">
          <a:xfrm>
            <a:off x="205184" y="180859"/>
            <a:ext cx="11485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it-IT" sz="3200" b="1" dirty="0" smtClean="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Achievements </a:t>
            </a:r>
            <a:r>
              <a:rPr lang="it-IT"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on the X Band </a:t>
            </a:r>
            <a:r>
              <a:rPr lang="it-IT" sz="3200" b="1"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technological</a:t>
            </a:r>
            <a:r>
              <a:rPr lang="it-IT"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it-IT" sz="3200" b="1"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activity</a:t>
            </a:r>
            <a:r>
              <a:rPr lang="it-IT"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INFN-LNF</a:t>
            </a:r>
            <a:endParaRPr lang="it-IT" altLang="it-IT" sz="3200" b="1" dirty="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1" name="Rettangolo 9"/>
          <p:cNvSpPr>
            <a:spLocks noChangeArrowheads="1"/>
          </p:cNvSpPr>
          <p:nvPr/>
        </p:nvSpPr>
        <p:spPr bwMode="auto">
          <a:xfrm>
            <a:off x="1436554" y="979993"/>
            <a:ext cx="761682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r>
              <a:rPr lang="it-IT" altLang="it-IT" sz="24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presented</a:t>
            </a:r>
            <a:r>
              <a:rPr lang="it-IT" altLang="it-IT" sz="24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by </a:t>
            </a:r>
            <a:r>
              <a:rPr lang="it-IT" altLang="it-IT" sz="2400" b="1" dirty="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Bruno Spataro </a:t>
            </a:r>
            <a:endParaRPr lang="it-IT" altLang="it-IT" sz="2400" b="1" dirty="0" smtClean="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endParaRPr>
          </a:p>
          <a:p>
            <a:pPr algn="ctr" eaLnBrk="1" hangingPunct="1"/>
            <a:endParaRPr lang="it-IT" altLang="it-IT" sz="24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endParaRPr>
          </a:p>
          <a:p>
            <a:pPr algn="ctr" eaLnBrk="1" hangingPunct="1"/>
            <a:r>
              <a:rPr lang="it-IT" altLang="it-IT" sz="24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on </a:t>
            </a:r>
            <a:r>
              <a:rPr lang="it-IT" altLang="it-IT" sz="24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behalf</a:t>
            </a:r>
            <a:r>
              <a:rPr lang="it-IT" altLang="it-IT" sz="24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of </a:t>
            </a:r>
            <a:r>
              <a:rPr lang="it-IT" altLang="it-IT" sz="2400" b="1" dirty="0"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DEMETRA </a:t>
            </a:r>
            <a:r>
              <a:rPr lang="it-IT" altLang="it-IT" sz="2400" b="1" dirty="0" err="1"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experiment</a:t>
            </a:r>
            <a:r>
              <a:rPr lang="it-IT" altLang="it-IT" sz="2400" b="1" dirty="0"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t>
            </a:r>
            <a:r>
              <a:rPr lang="it-IT" altLang="it-IT" sz="2400" b="1" dirty="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INFN-LNF</a:t>
            </a:r>
          </a:p>
        </p:txBody>
      </p:sp>
      <p:sp>
        <p:nvSpPr>
          <p:cNvPr id="12" name="CasellaDiTesto 11"/>
          <p:cNvSpPr txBox="1"/>
          <p:nvPr/>
        </p:nvSpPr>
        <p:spPr>
          <a:xfrm>
            <a:off x="9196998" y="6576036"/>
            <a:ext cx="2945037" cy="261610"/>
          </a:xfrm>
          <a:prstGeom prst="rect">
            <a:avLst/>
          </a:prstGeom>
          <a:noFill/>
        </p:spPr>
        <p:txBody>
          <a:bodyPr wrap="none" rtlCol="0">
            <a:spAutoFit/>
          </a:bodyPr>
          <a:lstStyle/>
          <a:p>
            <a:r>
              <a:rPr lang="it-IT" sz="1100" dirty="0" smtClean="0"/>
              <a:t>HG2019 – </a:t>
            </a:r>
            <a:r>
              <a:rPr lang="it-IT" sz="1100" dirty="0" err="1" smtClean="0"/>
              <a:t>June</a:t>
            </a:r>
            <a:r>
              <a:rPr lang="it-IT" sz="1100" dirty="0" smtClean="0"/>
              <a:t> 10 -14 2019 -</a:t>
            </a:r>
            <a:r>
              <a:rPr lang="it-IT" sz="1100" dirty="0"/>
              <a:t> Chamonix </a:t>
            </a:r>
            <a:r>
              <a:rPr lang="it-IT" sz="1100" dirty="0" smtClean="0"/>
              <a:t>(France)</a:t>
            </a:r>
            <a:endParaRPr lang="it-IT" sz="1100" dirty="0"/>
          </a:p>
        </p:txBody>
      </p:sp>
      <p:pic>
        <p:nvPicPr>
          <p:cNvPr id="13" name="Picture 4" descr="2016-11-17 17.58.47.jpg"/>
          <p:cNvPicPr>
            <a:picLocks noChangeAspect="1"/>
          </p:cNvPicPr>
          <p:nvPr/>
        </p:nvPicPr>
        <p:blipFill>
          <a:blip r:embed="rId8" cstate="print">
            <a:extLst>
              <a:ext uri="{28A0092B-C50C-407E-A947-70E740481C1C}">
                <a14:useLocalDpi xmlns:a14="http://schemas.microsoft.com/office/drawing/2010/main" val="0"/>
              </a:ext>
            </a:extLst>
          </a:blip>
          <a:srcRect l="21010" t="13127" r="16196" b="15913"/>
          <a:stretch>
            <a:fillRect/>
          </a:stretch>
        </p:blipFill>
        <p:spPr bwMode="auto">
          <a:xfrm>
            <a:off x="5041098" y="3009150"/>
            <a:ext cx="2095536" cy="13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312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25238" y="158517"/>
            <a:ext cx="11610418" cy="830997"/>
          </a:xfrm>
          <a:prstGeom prst="rect">
            <a:avLst/>
          </a:prstGeom>
        </p:spPr>
        <p:txBody>
          <a:bodyPr wrap="square">
            <a:spAutoFit/>
          </a:bodyPr>
          <a:lstStyle/>
          <a:p>
            <a:r>
              <a:rPr lang="en-US" sz="2400" b="1" dirty="0">
                <a:solidFill>
                  <a:srgbClr val="FF0000"/>
                </a:solidFill>
              </a:rPr>
              <a:t>Innovative compact braze-free joints accelerating </a:t>
            </a:r>
            <a:r>
              <a:rPr lang="en-US" sz="2400" b="1" dirty="0" smtClean="0">
                <a:solidFill>
                  <a:srgbClr val="FF0000"/>
                </a:solidFill>
              </a:rPr>
              <a:t>structure </a:t>
            </a:r>
            <a:r>
              <a:rPr lang="en-US" sz="2400" b="1" dirty="0">
                <a:solidFill>
                  <a:srgbClr val="FF0000"/>
                </a:solidFill>
              </a:rPr>
              <a:t>at X band (SLAC/INFN-LNF)</a:t>
            </a:r>
            <a:br>
              <a:rPr lang="en-US" sz="2400" b="1" dirty="0">
                <a:solidFill>
                  <a:srgbClr val="FF0000"/>
                </a:solidFill>
              </a:rPr>
            </a:br>
            <a:endParaRPr lang="it-IT" sz="2400" dirty="0"/>
          </a:p>
        </p:txBody>
      </p:sp>
      <p:sp>
        <p:nvSpPr>
          <p:cNvPr id="6" name="Rettangolo 5"/>
          <p:cNvSpPr/>
          <p:nvPr/>
        </p:nvSpPr>
        <p:spPr>
          <a:xfrm>
            <a:off x="727843" y="738664"/>
            <a:ext cx="6096000" cy="2862322"/>
          </a:xfrm>
          <a:prstGeom prst="rect">
            <a:avLst/>
          </a:prstGeom>
        </p:spPr>
        <p:txBody>
          <a:bodyPr>
            <a:spAutoFit/>
          </a:bodyPr>
          <a:lstStyle/>
          <a:p>
            <a:r>
              <a:rPr lang="it-IT" b="1" dirty="0"/>
              <a:t>Motivations for future innovative </a:t>
            </a:r>
            <a:r>
              <a:rPr lang="it-IT" b="1" dirty="0" err="1"/>
              <a:t>accelerators</a:t>
            </a:r>
            <a:r>
              <a:rPr lang="it-IT" b="1" dirty="0"/>
              <a:t>:</a:t>
            </a:r>
            <a:endParaRPr lang="it-IT" dirty="0"/>
          </a:p>
          <a:p>
            <a:pPr marL="214308" indent="-214308">
              <a:buFont typeface="Arial" panose="020B0604020202020204" pitchFamily="34" charset="0"/>
              <a:buChar char="•"/>
            </a:pPr>
            <a:r>
              <a:rPr lang="it-IT" b="1" dirty="0" err="1"/>
              <a:t>Avoids</a:t>
            </a:r>
            <a:r>
              <a:rPr lang="it-IT" b="1" dirty="0"/>
              <a:t> high </a:t>
            </a:r>
            <a:r>
              <a:rPr lang="it-IT" b="1" dirty="0" smtClean="0"/>
              <a:t>temperature </a:t>
            </a:r>
            <a:r>
              <a:rPr lang="it-IT" b="1" dirty="0" err="1"/>
              <a:t>processes</a:t>
            </a:r>
            <a:r>
              <a:rPr lang="it-IT" b="1" dirty="0"/>
              <a:t> </a:t>
            </a:r>
          </a:p>
          <a:p>
            <a:pPr marL="214308" indent="-214308">
              <a:buFont typeface="Arial" panose="020B0604020202020204" pitchFamily="34" charset="0"/>
              <a:buChar char="•"/>
            </a:pPr>
            <a:r>
              <a:rPr lang="it-IT" b="1" dirty="0" err="1"/>
              <a:t>Cells</a:t>
            </a:r>
            <a:r>
              <a:rPr lang="it-IT" b="1" dirty="0"/>
              <a:t> </a:t>
            </a:r>
            <a:r>
              <a:rPr lang="it-IT" b="1" dirty="0" err="1"/>
              <a:t>joined</a:t>
            </a:r>
            <a:r>
              <a:rPr lang="it-IT" b="1" dirty="0"/>
              <a:t> </a:t>
            </a:r>
            <a:r>
              <a:rPr lang="it-IT" b="1" dirty="0" err="1"/>
              <a:t>together</a:t>
            </a:r>
            <a:r>
              <a:rPr lang="it-IT" b="1" dirty="0"/>
              <a:t> by </a:t>
            </a:r>
            <a:r>
              <a:rPr lang="it-IT" b="1" dirty="0" err="1"/>
              <a:t>means</a:t>
            </a:r>
            <a:r>
              <a:rPr lang="it-IT" b="1" dirty="0"/>
              <a:t> of </a:t>
            </a:r>
            <a:r>
              <a:rPr lang="it-IT" b="1" dirty="0" err="1"/>
              <a:t>specifically</a:t>
            </a:r>
            <a:r>
              <a:rPr lang="it-IT" b="1" dirty="0"/>
              <a:t> </a:t>
            </a:r>
            <a:r>
              <a:rPr lang="it-IT" b="1" dirty="0" err="1"/>
              <a:t>designed</a:t>
            </a:r>
            <a:r>
              <a:rPr lang="it-IT" b="1" dirty="0"/>
              <a:t> and </a:t>
            </a:r>
            <a:r>
              <a:rPr lang="it-IT" b="1" dirty="0" err="1"/>
              <a:t>proprietary</a:t>
            </a:r>
            <a:r>
              <a:rPr lang="it-IT" b="1" dirty="0"/>
              <a:t> </a:t>
            </a:r>
            <a:r>
              <a:rPr lang="it-IT" b="1" dirty="0" err="1"/>
              <a:t>screws</a:t>
            </a:r>
            <a:r>
              <a:rPr lang="it-IT" b="1" dirty="0"/>
              <a:t> </a:t>
            </a:r>
            <a:r>
              <a:rPr lang="it-IT" b="1" dirty="0" err="1"/>
              <a:t>which</a:t>
            </a:r>
            <a:r>
              <a:rPr lang="it-IT" b="1" dirty="0"/>
              <a:t> </a:t>
            </a:r>
            <a:r>
              <a:rPr lang="it-IT" b="1" dirty="0" err="1"/>
              <a:t>ensure</a:t>
            </a:r>
            <a:r>
              <a:rPr lang="it-IT" b="1" dirty="0"/>
              <a:t> </a:t>
            </a:r>
            <a:r>
              <a:rPr lang="it-IT" b="1" dirty="0" err="1"/>
              <a:t>good</a:t>
            </a:r>
            <a:r>
              <a:rPr lang="it-IT" b="1" dirty="0"/>
              <a:t> </a:t>
            </a:r>
            <a:r>
              <a:rPr lang="it-IT" b="1" dirty="0" err="1"/>
              <a:t>vacuum</a:t>
            </a:r>
            <a:r>
              <a:rPr lang="it-IT" b="1" dirty="0"/>
              <a:t> and RF </a:t>
            </a:r>
            <a:r>
              <a:rPr lang="it-IT" b="1" dirty="0" err="1"/>
              <a:t>contacts</a:t>
            </a:r>
            <a:endParaRPr lang="it-IT" b="1" dirty="0"/>
          </a:p>
          <a:p>
            <a:pPr marL="214308" indent="-214308">
              <a:buFont typeface="Arial" panose="020B0604020202020204" pitchFamily="34" charset="0"/>
              <a:buChar char="•"/>
            </a:pPr>
            <a:r>
              <a:rPr lang="it-IT" b="1" dirty="0"/>
              <a:t>Use the Electron </a:t>
            </a:r>
            <a:r>
              <a:rPr lang="it-IT" b="1" dirty="0" err="1"/>
              <a:t>beam</a:t>
            </a:r>
            <a:r>
              <a:rPr lang="it-IT" b="1" dirty="0"/>
              <a:t> </a:t>
            </a:r>
            <a:r>
              <a:rPr lang="it-IT" b="1" dirty="0" err="1"/>
              <a:t>welding</a:t>
            </a:r>
            <a:r>
              <a:rPr lang="it-IT" b="1" dirty="0"/>
              <a:t> (EBW) and </a:t>
            </a:r>
            <a:r>
              <a:rPr lang="it-IT" b="1" dirty="0" err="1"/>
              <a:t>Tungsten</a:t>
            </a:r>
            <a:r>
              <a:rPr lang="it-IT" b="1" dirty="0"/>
              <a:t> </a:t>
            </a:r>
            <a:r>
              <a:rPr lang="it-IT" b="1" dirty="0" err="1"/>
              <a:t>Inert</a:t>
            </a:r>
            <a:r>
              <a:rPr lang="it-IT" b="1" dirty="0"/>
              <a:t> gas (TIG) </a:t>
            </a:r>
            <a:r>
              <a:rPr lang="it-IT" b="1" dirty="0" err="1"/>
              <a:t>processes</a:t>
            </a:r>
            <a:endParaRPr lang="it-IT" b="1" dirty="0"/>
          </a:p>
          <a:p>
            <a:pPr marL="214308" indent="-214308">
              <a:buFont typeface="Arial" panose="020B0604020202020204" pitchFamily="34" charset="0"/>
              <a:buChar char="•"/>
            </a:pPr>
            <a:r>
              <a:rPr lang="it-IT" b="1" dirty="0" err="1"/>
              <a:t>Remarkable</a:t>
            </a:r>
            <a:r>
              <a:rPr lang="it-IT" b="1" dirty="0"/>
              <a:t> </a:t>
            </a:r>
            <a:r>
              <a:rPr lang="it-IT" b="1" dirty="0" err="1"/>
              <a:t>improvements</a:t>
            </a:r>
            <a:r>
              <a:rPr lang="it-IT" b="1" dirty="0"/>
              <a:t> of the RF </a:t>
            </a:r>
            <a:r>
              <a:rPr lang="it-IT" b="1" dirty="0" err="1"/>
              <a:t>perfomance</a:t>
            </a:r>
            <a:endParaRPr lang="it-IT" b="1" dirty="0"/>
          </a:p>
          <a:p>
            <a:pPr marL="214308" indent="-214308">
              <a:buFont typeface="Arial" panose="020B0604020202020204" pitchFamily="34" charset="0"/>
              <a:buChar char="•"/>
            </a:pPr>
            <a:r>
              <a:rPr lang="it-IT" b="1" dirty="0"/>
              <a:t>Strong </a:t>
            </a:r>
            <a:r>
              <a:rPr lang="it-IT" b="1" dirty="0" err="1"/>
              <a:t>costs</a:t>
            </a:r>
            <a:r>
              <a:rPr lang="it-IT" b="1" dirty="0"/>
              <a:t> </a:t>
            </a:r>
            <a:r>
              <a:rPr lang="it-IT" b="1" dirty="0" err="1"/>
              <a:t>reductions</a:t>
            </a:r>
            <a:endParaRPr lang="it-IT" b="1" dirty="0"/>
          </a:p>
          <a:p>
            <a:pPr marL="214308" indent="-214308">
              <a:buFont typeface="Arial" panose="020B0604020202020204" pitchFamily="34" charset="0"/>
              <a:buChar char="•"/>
            </a:pPr>
            <a:r>
              <a:rPr lang="it-IT" b="1" dirty="0"/>
              <a:t>Strong </a:t>
            </a:r>
            <a:r>
              <a:rPr lang="it-IT" b="1" dirty="0" err="1"/>
              <a:t>increase</a:t>
            </a:r>
            <a:r>
              <a:rPr lang="it-IT" b="1" dirty="0"/>
              <a:t> of the </a:t>
            </a:r>
            <a:r>
              <a:rPr lang="it-IT" b="1" dirty="0" err="1"/>
              <a:t>accelerating</a:t>
            </a:r>
            <a:r>
              <a:rPr lang="it-IT" b="1" dirty="0"/>
              <a:t> </a:t>
            </a:r>
            <a:r>
              <a:rPr lang="it-IT" b="1" dirty="0" err="1"/>
              <a:t>field</a:t>
            </a:r>
            <a:r>
              <a:rPr lang="it-IT" b="1" dirty="0"/>
              <a:t> </a:t>
            </a:r>
            <a:r>
              <a:rPr lang="it-IT" b="1" dirty="0">
                <a:solidFill>
                  <a:srgbClr val="FF0000"/>
                </a:solidFill>
              </a:rPr>
              <a:t>Eacc </a:t>
            </a:r>
            <a:r>
              <a:rPr lang="it-IT" b="1" dirty="0" smtClean="0">
                <a:solidFill>
                  <a:srgbClr val="FF0000"/>
                </a:solidFill>
              </a:rPr>
              <a:t>&gt; </a:t>
            </a:r>
            <a:r>
              <a:rPr lang="it-IT" b="1" dirty="0">
                <a:solidFill>
                  <a:srgbClr val="FF0000"/>
                </a:solidFill>
              </a:rPr>
              <a:t>100 MV/m </a:t>
            </a:r>
          </a:p>
        </p:txBody>
      </p:sp>
      <p:pic>
        <p:nvPicPr>
          <p:cNvPr id="7" name="Picture 9">
            <a:extLst>
              <a:ext uri="{FF2B5EF4-FFF2-40B4-BE49-F238E27FC236}">
                <a16:creationId xmlns:a16="http://schemas.microsoft.com/office/drawing/2014/main" id="{90594442-6036-4F89-8D10-BCD493D9DF53}"/>
              </a:ext>
            </a:extLst>
          </p:cNvPr>
          <p:cNvPicPr>
            <a:picLocks noChangeAspect="1"/>
          </p:cNvPicPr>
          <p:nvPr/>
        </p:nvPicPr>
        <p:blipFill rotWithShape="1">
          <a:blip r:embed="rId2"/>
          <a:srcRect l="25954" t="15116" r="23619" b="14933"/>
          <a:stretch/>
        </p:blipFill>
        <p:spPr>
          <a:xfrm>
            <a:off x="8484259" y="1403459"/>
            <a:ext cx="2412000" cy="1798390"/>
          </a:xfrm>
          <a:prstGeom prst="rect">
            <a:avLst/>
          </a:prstGeom>
        </p:spPr>
      </p:pic>
      <p:pic>
        <p:nvPicPr>
          <p:cNvPr id="8" name="Picture 4">
            <a:extLst>
              <a:ext uri="{FF2B5EF4-FFF2-40B4-BE49-F238E27FC236}">
                <a16:creationId xmlns:a16="http://schemas.microsoft.com/office/drawing/2014/main" id="{0A71CB96-1AA0-4A3C-B5C9-EC754124F1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8549" y="4066800"/>
            <a:ext cx="926437" cy="1647000"/>
          </a:xfrm>
          <a:prstGeom prst="rect">
            <a:avLst/>
          </a:prstGeom>
        </p:spPr>
      </p:pic>
      <p:pic>
        <p:nvPicPr>
          <p:cNvPr id="9" name="Picture 6">
            <a:extLst>
              <a:ext uri="{FF2B5EF4-FFF2-40B4-BE49-F238E27FC236}">
                <a16:creationId xmlns:a16="http://schemas.microsoft.com/office/drawing/2014/main" id="{15E12566-0902-40FF-98F0-63380074E5A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284" t="20380" r="21877" b="14342"/>
          <a:stretch/>
        </p:blipFill>
        <p:spPr>
          <a:xfrm>
            <a:off x="4251569" y="4022035"/>
            <a:ext cx="1008000" cy="1861641"/>
          </a:xfrm>
          <a:prstGeom prst="rect">
            <a:avLst/>
          </a:prstGeom>
        </p:spPr>
      </p:pic>
      <p:sp>
        <p:nvSpPr>
          <p:cNvPr id="10" name="Rettangolo 9"/>
          <p:cNvSpPr/>
          <p:nvPr/>
        </p:nvSpPr>
        <p:spPr>
          <a:xfrm>
            <a:off x="4513675" y="3695393"/>
            <a:ext cx="633315" cy="369332"/>
          </a:xfrm>
          <a:prstGeom prst="rect">
            <a:avLst/>
          </a:prstGeom>
        </p:spPr>
        <p:txBody>
          <a:bodyPr wrap="none">
            <a:spAutoFit/>
          </a:bodyPr>
          <a:lstStyle/>
          <a:p>
            <a:r>
              <a:rPr lang="en-US" b="1" dirty="0"/>
              <a:t>EBW</a:t>
            </a:r>
          </a:p>
        </p:txBody>
      </p:sp>
      <p:pic>
        <p:nvPicPr>
          <p:cNvPr id="11" name="Picture 4"/>
          <p:cNvPicPr/>
          <p:nvPr/>
        </p:nvPicPr>
        <p:blipFill rotWithShape="1">
          <a:blip r:embed="rId5"/>
          <a:srcRect l="57468" t="46759" r="19120" b="12118"/>
          <a:stretch/>
        </p:blipFill>
        <p:spPr bwMode="auto">
          <a:xfrm>
            <a:off x="6300307" y="4068499"/>
            <a:ext cx="2016000" cy="1872000"/>
          </a:xfrm>
          <a:prstGeom prst="rect">
            <a:avLst/>
          </a:prstGeom>
          <a:ln>
            <a:noFill/>
          </a:ln>
          <a:extLst>
            <a:ext uri="{53640926-AAD7-44D8-BBD7-CCE9431645EC}">
              <a14:shadowObscured xmlns:a14="http://schemas.microsoft.com/office/drawing/2010/main"/>
            </a:ext>
          </a:extLst>
        </p:spPr>
      </p:pic>
      <p:sp>
        <p:nvSpPr>
          <p:cNvPr id="12" name="CasellaDiTesto 11"/>
          <p:cNvSpPr txBox="1"/>
          <p:nvPr/>
        </p:nvSpPr>
        <p:spPr>
          <a:xfrm>
            <a:off x="9173430" y="4209927"/>
            <a:ext cx="2237920" cy="338554"/>
          </a:xfrm>
          <a:prstGeom prst="rect">
            <a:avLst/>
          </a:prstGeom>
          <a:noFill/>
        </p:spPr>
        <p:txBody>
          <a:bodyPr wrap="none" rtlCol="0">
            <a:spAutoFit/>
          </a:bodyPr>
          <a:lstStyle/>
          <a:p>
            <a:r>
              <a:rPr lang="it-IT" sz="1600" b="1" dirty="0"/>
              <a:t>1. Special </a:t>
            </a:r>
            <a:r>
              <a:rPr lang="it-IT" sz="1600" b="1" dirty="0" err="1"/>
              <a:t>hollow</a:t>
            </a:r>
            <a:r>
              <a:rPr lang="it-IT" sz="1600" b="1" dirty="0"/>
              <a:t> </a:t>
            </a:r>
            <a:r>
              <a:rPr lang="it-IT" sz="1600" b="1" dirty="0" err="1"/>
              <a:t>screws</a:t>
            </a:r>
            <a:endParaRPr lang="it-IT" sz="1600" b="1" dirty="0"/>
          </a:p>
        </p:txBody>
      </p:sp>
      <p:sp>
        <p:nvSpPr>
          <p:cNvPr id="13" name="CasellaDiTesto 12"/>
          <p:cNvSpPr txBox="1"/>
          <p:nvPr/>
        </p:nvSpPr>
        <p:spPr>
          <a:xfrm>
            <a:off x="9178471" y="4565780"/>
            <a:ext cx="2232879" cy="830997"/>
          </a:xfrm>
          <a:prstGeom prst="rect">
            <a:avLst/>
          </a:prstGeom>
          <a:noFill/>
        </p:spPr>
        <p:txBody>
          <a:bodyPr wrap="square" rtlCol="0">
            <a:spAutoFit/>
          </a:bodyPr>
          <a:lstStyle/>
          <a:p>
            <a:r>
              <a:rPr lang="it-IT" sz="1600" b="1" dirty="0"/>
              <a:t>2. Channel for </a:t>
            </a:r>
            <a:r>
              <a:rPr lang="it-IT" sz="1600" b="1" dirty="0" err="1" smtClean="0"/>
              <a:t>pumping</a:t>
            </a:r>
            <a:r>
              <a:rPr lang="it-IT" sz="1600" b="1" dirty="0" smtClean="0"/>
              <a:t> </a:t>
            </a:r>
            <a:r>
              <a:rPr lang="it-IT" sz="1600" b="1" dirty="0"/>
              <a:t>the </a:t>
            </a:r>
            <a:r>
              <a:rPr lang="it-IT" sz="1600" b="1" dirty="0" err="1" smtClean="0"/>
              <a:t>secondary</a:t>
            </a:r>
            <a:r>
              <a:rPr lang="it-IT" sz="1600" b="1" dirty="0" smtClean="0"/>
              <a:t> </a:t>
            </a:r>
            <a:r>
              <a:rPr lang="it-IT" sz="1600" b="1" dirty="0" err="1"/>
              <a:t>vacuum</a:t>
            </a:r>
            <a:r>
              <a:rPr lang="it-IT" sz="1600" b="1" dirty="0"/>
              <a:t> </a:t>
            </a:r>
            <a:r>
              <a:rPr lang="it-IT" sz="1600" b="1" dirty="0" err="1"/>
              <a:t>chamber</a:t>
            </a:r>
            <a:endParaRPr lang="it-IT" sz="1600" b="1" dirty="0"/>
          </a:p>
        </p:txBody>
      </p:sp>
      <p:sp>
        <p:nvSpPr>
          <p:cNvPr id="14" name="CasellaDiTesto 13"/>
          <p:cNvSpPr txBox="1"/>
          <p:nvPr/>
        </p:nvSpPr>
        <p:spPr>
          <a:xfrm>
            <a:off x="9173430" y="5340927"/>
            <a:ext cx="2117183" cy="338554"/>
          </a:xfrm>
          <a:prstGeom prst="rect">
            <a:avLst/>
          </a:prstGeom>
          <a:noFill/>
        </p:spPr>
        <p:txBody>
          <a:bodyPr wrap="none" rtlCol="0">
            <a:spAutoFit/>
          </a:bodyPr>
          <a:lstStyle/>
          <a:p>
            <a:r>
              <a:rPr lang="it-IT" sz="1600" b="1" dirty="0"/>
              <a:t>3. </a:t>
            </a:r>
            <a:r>
              <a:rPr lang="it-IT" sz="1600" b="1" dirty="0" err="1"/>
              <a:t>Primary</a:t>
            </a:r>
            <a:r>
              <a:rPr lang="it-IT" sz="1600" b="1" dirty="0"/>
              <a:t> RF </a:t>
            </a:r>
            <a:r>
              <a:rPr lang="it-IT" sz="1600" b="1" dirty="0" err="1"/>
              <a:t>chamber</a:t>
            </a:r>
            <a:endParaRPr lang="it-IT" sz="1600" b="1" dirty="0"/>
          </a:p>
        </p:txBody>
      </p:sp>
      <p:sp>
        <p:nvSpPr>
          <p:cNvPr id="15" name="CasellaDiTesto 14"/>
          <p:cNvSpPr txBox="1"/>
          <p:nvPr/>
        </p:nvSpPr>
        <p:spPr>
          <a:xfrm>
            <a:off x="427558" y="4753028"/>
            <a:ext cx="1122295" cy="584775"/>
          </a:xfrm>
          <a:prstGeom prst="rect">
            <a:avLst/>
          </a:prstGeom>
          <a:noFill/>
        </p:spPr>
        <p:txBody>
          <a:bodyPr wrap="none" rtlCol="0">
            <a:spAutoFit/>
          </a:bodyPr>
          <a:lstStyle/>
          <a:p>
            <a:r>
              <a:rPr lang="it-IT" sz="1600" b="1" dirty="0" err="1">
                <a:solidFill>
                  <a:schemeClr val="accent1">
                    <a:lumMod val="75000"/>
                  </a:schemeClr>
                </a:solidFill>
              </a:rPr>
              <a:t>Secondary</a:t>
            </a:r>
            <a:r>
              <a:rPr lang="it-IT" sz="1600" b="1" dirty="0">
                <a:solidFill>
                  <a:schemeClr val="accent1">
                    <a:lumMod val="75000"/>
                  </a:schemeClr>
                </a:solidFill>
              </a:rPr>
              <a:t> </a:t>
            </a:r>
          </a:p>
          <a:p>
            <a:r>
              <a:rPr lang="it-IT" sz="1600" b="1" dirty="0" err="1">
                <a:solidFill>
                  <a:schemeClr val="accent1">
                    <a:lumMod val="75000"/>
                  </a:schemeClr>
                </a:solidFill>
              </a:rPr>
              <a:t>pumping</a:t>
            </a:r>
            <a:endParaRPr lang="it-IT" sz="1600" b="1" dirty="0">
              <a:solidFill>
                <a:schemeClr val="accent1">
                  <a:lumMod val="75000"/>
                </a:schemeClr>
              </a:solidFill>
            </a:endParaRPr>
          </a:p>
        </p:txBody>
      </p:sp>
      <p:sp>
        <p:nvSpPr>
          <p:cNvPr id="16" name="CasellaDiTesto 15"/>
          <p:cNvSpPr txBox="1"/>
          <p:nvPr/>
        </p:nvSpPr>
        <p:spPr>
          <a:xfrm>
            <a:off x="2908156" y="4782763"/>
            <a:ext cx="1075807" cy="584775"/>
          </a:xfrm>
          <a:prstGeom prst="rect">
            <a:avLst/>
          </a:prstGeom>
          <a:noFill/>
        </p:spPr>
        <p:txBody>
          <a:bodyPr wrap="none" rtlCol="0">
            <a:spAutoFit/>
          </a:bodyPr>
          <a:lstStyle/>
          <a:p>
            <a:r>
              <a:rPr lang="it-IT" sz="1600" b="1" dirty="0" err="1">
                <a:solidFill>
                  <a:schemeClr val="accent1"/>
                </a:solidFill>
              </a:rPr>
              <a:t>Secondary</a:t>
            </a:r>
            <a:endParaRPr lang="it-IT" sz="1600" b="1" dirty="0">
              <a:solidFill>
                <a:schemeClr val="accent1"/>
              </a:solidFill>
            </a:endParaRPr>
          </a:p>
          <a:p>
            <a:r>
              <a:rPr lang="it-IT" sz="1600" b="1" dirty="0">
                <a:solidFill>
                  <a:schemeClr val="accent1"/>
                </a:solidFill>
              </a:rPr>
              <a:t> </a:t>
            </a:r>
            <a:r>
              <a:rPr lang="it-IT" sz="1600" b="1" dirty="0" err="1" smtClean="0">
                <a:solidFill>
                  <a:schemeClr val="accent1"/>
                </a:solidFill>
              </a:rPr>
              <a:t>pumping</a:t>
            </a:r>
            <a:endParaRPr lang="it-IT" sz="1600" b="1" dirty="0">
              <a:solidFill>
                <a:schemeClr val="accent1"/>
              </a:solidFill>
            </a:endParaRPr>
          </a:p>
        </p:txBody>
      </p:sp>
      <p:sp>
        <p:nvSpPr>
          <p:cNvPr id="17" name="Freccia in giù 16"/>
          <p:cNvSpPr/>
          <p:nvPr/>
        </p:nvSpPr>
        <p:spPr>
          <a:xfrm rot="14036754">
            <a:off x="1215280" y="4291638"/>
            <a:ext cx="108000" cy="62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8" name="Freccia in giù 17"/>
          <p:cNvSpPr/>
          <p:nvPr/>
        </p:nvSpPr>
        <p:spPr>
          <a:xfrm rot="14119164">
            <a:off x="3932029" y="4358719"/>
            <a:ext cx="108000" cy="62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9" name="CasellaDiTesto 18"/>
          <p:cNvSpPr txBox="1"/>
          <p:nvPr/>
        </p:nvSpPr>
        <p:spPr>
          <a:xfrm>
            <a:off x="-12125" y="6398829"/>
            <a:ext cx="11799234" cy="400110"/>
          </a:xfrm>
          <a:prstGeom prst="rect">
            <a:avLst/>
          </a:prstGeom>
          <a:noFill/>
        </p:spPr>
        <p:txBody>
          <a:bodyPr wrap="square" rtlCol="0">
            <a:spAutoFit/>
          </a:bodyPr>
          <a:lstStyle/>
          <a:p>
            <a:r>
              <a:rPr lang="it-IT" sz="2000" b="1" dirty="0" err="1">
                <a:solidFill>
                  <a:srgbClr val="FF0000"/>
                </a:solidFill>
              </a:rPr>
              <a:t>Both</a:t>
            </a:r>
            <a:r>
              <a:rPr lang="it-IT" sz="2000" b="1" dirty="0">
                <a:solidFill>
                  <a:srgbClr val="FF0000"/>
                </a:solidFill>
              </a:rPr>
              <a:t> </a:t>
            </a:r>
            <a:r>
              <a:rPr lang="it-IT" sz="2000" b="1" dirty="0" err="1">
                <a:solidFill>
                  <a:srgbClr val="FF0000"/>
                </a:solidFill>
              </a:rPr>
              <a:t>structures</a:t>
            </a:r>
            <a:r>
              <a:rPr lang="it-IT" sz="2000" b="1" dirty="0">
                <a:solidFill>
                  <a:srgbClr val="FF0000"/>
                </a:solidFill>
              </a:rPr>
              <a:t> </a:t>
            </a:r>
            <a:r>
              <a:rPr lang="it-IT" sz="2000" b="1" dirty="0" smtClean="0">
                <a:solidFill>
                  <a:srgbClr val="FF0000"/>
                </a:solidFill>
              </a:rPr>
              <a:t>have </a:t>
            </a:r>
            <a:r>
              <a:rPr lang="it-IT" sz="2000" b="1" dirty="0" err="1" smtClean="0">
                <a:solidFill>
                  <a:srgbClr val="FF0000"/>
                </a:solidFill>
              </a:rPr>
              <a:t>been</a:t>
            </a:r>
            <a:r>
              <a:rPr lang="it-IT" sz="2000" b="1" dirty="0" smtClean="0">
                <a:solidFill>
                  <a:srgbClr val="FF0000"/>
                </a:solidFill>
              </a:rPr>
              <a:t> </a:t>
            </a:r>
            <a:r>
              <a:rPr lang="it-IT" sz="2000" b="1" dirty="0" err="1" smtClean="0">
                <a:solidFill>
                  <a:srgbClr val="FF0000"/>
                </a:solidFill>
              </a:rPr>
              <a:t>tested</a:t>
            </a:r>
            <a:r>
              <a:rPr lang="it-IT" sz="2000" b="1" dirty="0" smtClean="0">
                <a:solidFill>
                  <a:srgbClr val="FF0000"/>
                </a:solidFill>
              </a:rPr>
              <a:t> at high </a:t>
            </a:r>
            <a:r>
              <a:rPr lang="it-IT" sz="2000" b="1" dirty="0" err="1">
                <a:solidFill>
                  <a:srgbClr val="FF0000"/>
                </a:solidFill>
              </a:rPr>
              <a:t>power</a:t>
            </a:r>
            <a:r>
              <a:rPr lang="it-IT" sz="2000" b="1" dirty="0">
                <a:solidFill>
                  <a:srgbClr val="FF0000"/>
                </a:solidFill>
              </a:rPr>
              <a:t> </a:t>
            </a:r>
            <a:r>
              <a:rPr lang="it-IT" sz="2000" b="1" dirty="0" err="1">
                <a:solidFill>
                  <a:srgbClr val="FF0000"/>
                </a:solidFill>
              </a:rPr>
              <a:t>tests</a:t>
            </a:r>
            <a:r>
              <a:rPr lang="it-IT" sz="2000" b="1" dirty="0">
                <a:solidFill>
                  <a:srgbClr val="FF0000"/>
                </a:solidFill>
              </a:rPr>
              <a:t> at </a:t>
            </a:r>
            <a:r>
              <a:rPr lang="it-IT" sz="2000" b="1" dirty="0" smtClean="0">
                <a:solidFill>
                  <a:srgbClr val="FF0000"/>
                </a:solidFill>
              </a:rPr>
              <a:t>SLAC  (V. </a:t>
            </a:r>
            <a:r>
              <a:rPr lang="it-IT" sz="2000" b="1" dirty="0" err="1" smtClean="0">
                <a:solidFill>
                  <a:srgbClr val="FF0000"/>
                </a:solidFill>
              </a:rPr>
              <a:t>Dolgachev’s</a:t>
            </a:r>
            <a:r>
              <a:rPr lang="it-IT" sz="2000" b="1" dirty="0" smtClean="0">
                <a:solidFill>
                  <a:srgbClr val="FF0000"/>
                </a:solidFill>
              </a:rPr>
              <a:t> talk)</a:t>
            </a:r>
            <a:endParaRPr lang="it-IT" sz="2000" b="1" dirty="0">
              <a:solidFill>
                <a:srgbClr val="FF0000"/>
              </a:solidFill>
            </a:endParaRPr>
          </a:p>
        </p:txBody>
      </p:sp>
      <p:sp>
        <p:nvSpPr>
          <p:cNvPr id="20" name="CasellaDiTesto 19"/>
          <p:cNvSpPr txBox="1"/>
          <p:nvPr/>
        </p:nvSpPr>
        <p:spPr>
          <a:xfrm>
            <a:off x="5811171" y="3642851"/>
            <a:ext cx="3170868" cy="369332"/>
          </a:xfrm>
          <a:prstGeom prst="rect">
            <a:avLst/>
          </a:prstGeom>
          <a:noFill/>
        </p:spPr>
        <p:txBody>
          <a:bodyPr wrap="none" rtlCol="0">
            <a:spAutoFit/>
          </a:bodyPr>
          <a:lstStyle/>
          <a:p>
            <a:r>
              <a:rPr lang="it-IT" b="1" dirty="0"/>
              <a:t>Side-</a:t>
            </a:r>
            <a:r>
              <a:rPr lang="it-IT" b="1" dirty="0" err="1"/>
              <a:t>view</a:t>
            </a:r>
            <a:r>
              <a:rPr lang="it-IT" b="1" dirty="0"/>
              <a:t> of the </a:t>
            </a:r>
            <a:r>
              <a:rPr lang="it-IT" b="1" dirty="0" err="1"/>
              <a:t>two</a:t>
            </a:r>
            <a:r>
              <a:rPr lang="it-IT" b="1" dirty="0"/>
              <a:t> </a:t>
            </a:r>
            <a:r>
              <a:rPr lang="it-IT" b="1" dirty="0" err="1"/>
              <a:t>structures</a:t>
            </a:r>
            <a:endParaRPr lang="it-IT" b="1" dirty="0"/>
          </a:p>
        </p:txBody>
      </p:sp>
      <p:sp>
        <p:nvSpPr>
          <p:cNvPr id="21" name="Rettangolo 20"/>
          <p:cNvSpPr/>
          <p:nvPr/>
        </p:nvSpPr>
        <p:spPr>
          <a:xfrm>
            <a:off x="1698332" y="3658186"/>
            <a:ext cx="506870" cy="369332"/>
          </a:xfrm>
          <a:prstGeom prst="rect">
            <a:avLst/>
          </a:prstGeom>
        </p:spPr>
        <p:txBody>
          <a:bodyPr wrap="none">
            <a:spAutoFit/>
          </a:bodyPr>
          <a:lstStyle/>
          <a:p>
            <a:r>
              <a:rPr lang="en-US" b="1" dirty="0"/>
              <a:t>TIG</a:t>
            </a:r>
          </a:p>
        </p:txBody>
      </p:sp>
      <p:sp>
        <p:nvSpPr>
          <p:cNvPr id="2" name="Rettangolo 1"/>
          <p:cNvSpPr/>
          <p:nvPr/>
        </p:nvSpPr>
        <p:spPr>
          <a:xfrm>
            <a:off x="9246963" y="6471927"/>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10526622" y="9625"/>
            <a:ext cx="1527982" cy="307777"/>
          </a:xfrm>
          <a:prstGeom prst="rect">
            <a:avLst/>
          </a:prstGeom>
        </p:spPr>
        <p:txBody>
          <a:bodyPr wrap="none">
            <a:spAutoFit/>
          </a:bodyPr>
          <a:lstStyle/>
          <a:p>
            <a:pPr lvl="0">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Achievements….. </a:t>
            </a:r>
            <a:endParaRPr lang="it-IT" sz="1400" i="1" kern="0" dirty="0">
              <a:solidFill>
                <a:sysClr val="windowText" lastClr="000000"/>
              </a:solidFill>
            </a:endParaRPr>
          </a:p>
        </p:txBody>
      </p:sp>
      <p:sp>
        <p:nvSpPr>
          <p:cNvPr id="5" name="Rettangolo 4"/>
          <p:cNvSpPr/>
          <p:nvPr/>
        </p:nvSpPr>
        <p:spPr>
          <a:xfrm>
            <a:off x="8982039" y="882939"/>
            <a:ext cx="1127232" cy="369332"/>
          </a:xfrm>
          <a:prstGeom prst="rect">
            <a:avLst/>
          </a:prstGeom>
        </p:spPr>
        <p:txBody>
          <a:bodyPr wrap="none">
            <a:spAutoFit/>
          </a:bodyPr>
          <a:lstStyle/>
          <a:p>
            <a:pPr lvl="0">
              <a:defRPr/>
            </a:pPr>
            <a:r>
              <a:rPr lang="en-US" b="1" dirty="0">
                <a:solidFill>
                  <a:srgbClr val="000000"/>
                </a:solidFill>
                <a:latin typeface="Times New Roman" panose="02020603050405020304" pitchFamily="18" charset="0"/>
                <a:cs typeface="Times New Roman" panose="02020603050405020304" pitchFamily="18" charset="0"/>
              </a:rPr>
              <a:t>3D model</a:t>
            </a:r>
          </a:p>
        </p:txBody>
      </p:sp>
    </p:spTree>
    <p:extLst>
      <p:ext uri="{BB962C8B-B14F-4D97-AF65-F5344CB8AC3E}">
        <p14:creationId xmlns:p14="http://schemas.microsoft.com/office/powerpoint/2010/main" val="3113158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wipe(down)">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wipe(down)">
                                      <p:cBhvr>
                                        <p:cTn id="23" dur="5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wipe(down)">
                                      <p:cBhvr>
                                        <p:cTn id="28" dur="500"/>
                                        <p:tgtEl>
                                          <p:spTgt spid="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Effect transition="in" filter="wipe(down)">
                                      <p:cBhvr>
                                        <p:cTn id="33" dur="500"/>
                                        <p:tgtEl>
                                          <p:spTgt spid="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
                                            <p:txEl>
                                              <p:pRg st="5" end="5"/>
                                            </p:txEl>
                                          </p:spTgt>
                                        </p:tgtEl>
                                        <p:attrNameLst>
                                          <p:attrName>style.visibility</p:attrName>
                                        </p:attrNameLst>
                                      </p:cBhvr>
                                      <p:to>
                                        <p:strVal val="visible"/>
                                      </p:to>
                                    </p:set>
                                    <p:animEffect transition="in" filter="wipe(down)">
                                      <p:cBhvr>
                                        <p:cTn id="38" dur="500"/>
                                        <p:tgtEl>
                                          <p:spTgt spid="6">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Effect transition="in" filter="wipe(down)">
                                      <p:cBhvr>
                                        <p:cTn id="43" dur="500"/>
                                        <p:tgtEl>
                                          <p:spTgt spid="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00"/>
                                        <p:tgtEl>
                                          <p:spTgt spid="8"/>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par>
                                <p:cTn id="63" presetID="22" presetClass="entr" presetSubtype="4" fill="hold" nodeType="with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down)">
                                      <p:cBhvr>
                                        <p:cTn id="65" dur="500"/>
                                        <p:tgtEl>
                                          <p:spTgt spid="9"/>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down)">
                                      <p:cBhvr>
                                        <p:cTn id="68" dur="500"/>
                                        <p:tgtEl>
                                          <p:spTgt spid="18"/>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down)">
                                      <p:cBhvr>
                                        <p:cTn id="71" dur="500"/>
                                        <p:tgtEl>
                                          <p:spTgt spid="1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500"/>
                                        <p:tgtEl>
                                          <p:spTgt spid="20"/>
                                        </p:tgtEl>
                                      </p:cBhvr>
                                    </p:animEffect>
                                  </p:childTnLst>
                                </p:cTn>
                              </p:par>
                              <p:par>
                                <p:cTn id="77" presetID="22" presetClass="entr" presetSubtype="4" fill="hold"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00"/>
                                        <p:tgtEl>
                                          <p:spTgt spid="11"/>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down)">
                                      <p:cBhvr>
                                        <p:cTn id="84" dur="500"/>
                                        <p:tgtEl>
                                          <p:spTgt spid="12"/>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down)">
                                      <p:cBhvr>
                                        <p:cTn id="89" dur="500"/>
                                        <p:tgtEl>
                                          <p:spTgt spid="13"/>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500"/>
                                        <p:tgtEl>
                                          <p:spTgt spid="1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ipe(down)">
                                      <p:cBhvr>
                                        <p:cTn id="9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3" grpId="0"/>
      <p:bldP spid="14" grpId="0"/>
      <p:bldP spid="15" grpId="0"/>
      <p:bldP spid="16" grpId="0"/>
      <p:bldP spid="17" grpId="0" animBg="1"/>
      <p:bldP spid="18" grpId="0" animBg="1"/>
      <p:bldP spid="19" grpId="0"/>
      <p:bldP spid="20" grpId="0"/>
      <p:bldP spid="21"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9299C2-5FBB-48D3-8B30-0F3F0E9A8E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989" y="810487"/>
            <a:ext cx="3149584" cy="5599262"/>
          </a:xfrm>
          <a:prstGeom prst="rect">
            <a:avLst/>
          </a:prstGeom>
        </p:spPr>
      </p:pic>
      <p:sp>
        <p:nvSpPr>
          <p:cNvPr id="5" name="Rectangle 5">
            <a:extLst>
              <a:ext uri="{FF2B5EF4-FFF2-40B4-BE49-F238E27FC236}">
                <a16:creationId xmlns:a16="http://schemas.microsoft.com/office/drawing/2014/main" id="{8914D36A-D080-4EDE-8B00-9E1A6B183654}"/>
              </a:ext>
            </a:extLst>
          </p:cNvPr>
          <p:cNvSpPr/>
          <p:nvPr/>
        </p:nvSpPr>
        <p:spPr>
          <a:xfrm>
            <a:off x="0" y="1399962"/>
            <a:ext cx="6408000" cy="5093702"/>
          </a:xfrm>
          <a:prstGeom prst="rect">
            <a:avLst/>
          </a:prstGeom>
        </p:spPr>
        <p:txBody>
          <a:bodyPr wrap="square">
            <a:spAutoFit/>
          </a:bodyPr>
          <a:lstStyle/>
          <a:p>
            <a:pPr marL="285750" indent="-285750" algn="just">
              <a:lnSpc>
                <a:spcPct val="125000"/>
              </a:lnSpc>
              <a:spcAft>
                <a:spcPts val="1000"/>
              </a:spcAft>
              <a:buFont typeface="Wingdings" panose="05000000000000000000" pitchFamily="2" charset="2"/>
              <a:buChar char="Ø"/>
              <a:tabLst>
                <a:tab pos="1306195" algn="l"/>
                <a:tab pos="1371600" algn="l"/>
              </a:tabLst>
            </a:pPr>
            <a:r>
              <a:rPr lang="en-US" sz="2000" b="1" dirty="0">
                <a:latin typeface="Calibri" panose="020F0502020204030204" pitchFamily="34" charset="0"/>
                <a:ea typeface="Times New Roman" panose="02020603050405020304" pitchFamily="18" charset="0"/>
                <a:cs typeface="Times New Roman" panose="02020603050405020304" pitchFamily="18" charset="0"/>
              </a:rPr>
              <a:t>Structure welded with the T.I.G. process (</a:t>
            </a:r>
            <a:r>
              <a:rPr lang="it-IT" sz="2000" b="1" dirty="0" err="1"/>
              <a:t>Tungsten</a:t>
            </a:r>
            <a:r>
              <a:rPr lang="it-IT" sz="2000" b="1" dirty="0"/>
              <a:t> </a:t>
            </a:r>
            <a:r>
              <a:rPr lang="it-IT" sz="2000" b="1" dirty="0" err="1"/>
              <a:t>Inert</a:t>
            </a:r>
            <a:r>
              <a:rPr lang="it-IT" sz="2000" b="1" dirty="0"/>
              <a:t> Gas</a:t>
            </a:r>
            <a:r>
              <a:rPr lang="en-US" sz="2000" b="1" dirty="0">
                <a:latin typeface="Calibri" panose="020F0502020204030204" pitchFamily="34" charset="0"/>
                <a:ea typeface="Times New Roman" panose="02020603050405020304" pitchFamily="18" charset="0"/>
                <a:cs typeface="Times New Roman" panose="02020603050405020304" pitchFamily="18" charset="0"/>
              </a:rPr>
              <a:t>).</a:t>
            </a:r>
          </a:p>
          <a:p>
            <a:pPr marL="285750" indent="-285750" algn="just">
              <a:lnSpc>
                <a:spcPct val="125000"/>
              </a:lnSpc>
              <a:spcAft>
                <a:spcPts val="1000"/>
              </a:spcAft>
              <a:buFont typeface="Wingdings" panose="05000000000000000000" pitchFamily="2" charset="2"/>
              <a:buChar char="Ø"/>
              <a:tabLst>
                <a:tab pos="1306195" algn="l"/>
                <a:tab pos="1371600" algn="l"/>
              </a:tabLst>
            </a:pPr>
            <a:r>
              <a:rPr lang="en-US" sz="2000" b="1" dirty="0"/>
              <a:t>The structure was welded inside an inert Argon atmosphere</a:t>
            </a:r>
            <a:r>
              <a:rPr lang="en-US" dirty="0"/>
              <a:t>.</a:t>
            </a:r>
            <a:endParaRPr lang="en-US"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25000"/>
              </a:lnSpc>
              <a:spcAft>
                <a:spcPts val="1000"/>
              </a:spcAft>
              <a:buFont typeface="Wingdings" panose="05000000000000000000" pitchFamily="2" charset="2"/>
              <a:buChar char="Ø"/>
              <a:tabLst>
                <a:tab pos="1306195" algn="l"/>
                <a:tab pos="1371600" algn="l"/>
              </a:tabLst>
            </a:pPr>
            <a:r>
              <a:rPr lang="en-US" sz="2000" b="1" dirty="0">
                <a:latin typeface="Calibri" panose="020F0502020204030204" pitchFamily="34" charset="0"/>
                <a:ea typeface="Times New Roman" panose="02020603050405020304" pitchFamily="18" charset="0"/>
                <a:cs typeface="Times New Roman" panose="02020603050405020304" pitchFamily="18" charset="0"/>
              </a:rPr>
              <a:t>Teeth are machined in the welding joints to allow the quickly expulsion of the high heat accumulated in the welding region while avoiding thermal expansion of the whole structure since the heat is absorbed by the teeth themselves.</a:t>
            </a:r>
          </a:p>
          <a:p>
            <a:pPr marL="285750" indent="-285750" algn="just">
              <a:lnSpc>
                <a:spcPct val="125000"/>
              </a:lnSpc>
              <a:spcAft>
                <a:spcPts val="1000"/>
              </a:spcAft>
              <a:buFont typeface="Wingdings" panose="05000000000000000000" pitchFamily="2" charset="2"/>
              <a:buChar char="Ø"/>
              <a:tabLst>
                <a:tab pos="1306195" algn="l"/>
                <a:tab pos="1371600" algn="l"/>
              </a:tabLst>
            </a:pPr>
            <a:r>
              <a:rPr lang="en-US" sz="2000" b="1" dirty="0">
                <a:latin typeface="Calibri" panose="020F0502020204030204" pitchFamily="34" charset="0"/>
                <a:ea typeface="Times New Roman" panose="02020603050405020304" pitchFamily="18" charset="0"/>
                <a:cs typeface="Times New Roman" panose="02020603050405020304" pitchFamily="18" charset="0"/>
              </a:rPr>
              <a:t>No heat gradient is generated through the cavity </a:t>
            </a:r>
            <a:r>
              <a:rPr lang="en-US" sz="2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(thanks to the teeth) </a:t>
            </a:r>
            <a:r>
              <a:rPr lang="en-US" sz="2000" b="1" dirty="0">
                <a:latin typeface="Calibri" panose="020F0502020204030204" pitchFamily="34" charset="0"/>
                <a:ea typeface="Times New Roman" panose="02020603050405020304" pitchFamily="18" charset="0"/>
                <a:cs typeface="Times New Roman" panose="02020603050405020304" pitchFamily="18" charset="0"/>
              </a:rPr>
              <a:t>therefore </a:t>
            </a:r>
            <a:r>
              <a:rPr lang="en-US" sz="2000" b="1" dirty="0" smtClean="0">
                <a:latin typeface="Calibri" panose="020F0502020204030204" pitchFamily="34" charset="0"/>
                <a:ea typeface="Times New Roman" panose="02020603050405020304" pitchFamily="18" charset="0"/>
                <a:cs typeface="Times New Roman" panose="02020603050405020304" pitchFamily="18" charset="0"/>
              </a:rPr>
              <a:t>avoiding </a:t>
            </a:r>
            <a:r>
              <a:rPr lang="en-US" sz="2000" b="1" dirty="0">
                <a:latin typeface="Calibri" panose="020F0502020204030204" pitchFamily="34" charset="0"/>
                <a:ea typeface="Times New Roman" panose="02020603050405020304" pitchFamily="18" charset="0"/>
                <a:cs typeface="Times New Roman" panose="02020603050405020304" pitchFamily="18" charset="0"/>
              </a:rPr>
              <a:t>any sort of tilting/bending of the structure.</a:t>
            </a:r>
          </a:p>
        </p:txBody>
      </p:sp>
      <p:sp>
        <p:nvSpPr>
          <p:cNvPr id="6" name="Rettangolo 5"/>
          <p:cNvSpPr/>
          <p:nvPr/>
        </p:nvSpPr>
        <p:spPr>
          <a:xfrm>
            <a:off x="97992" y="85237"/>
            <a:ext cx="9938918" cy="584775"/>
          </a:xfrm>
          <a:prstGeom prst="rect">
            <a:avLst/>
          </a:prstGeom>
        </p:spPr>
        <p:txBody>
          <a:bodyPr wrap="square">
            <a:spAutoFit/>
          </a:bodyPr>
          <a:lstStyle/>
          <a:p>
            <a:r>
              <a:rPr lang="it-IT" sz="3200" b="1" dirty="0" err="1" smtClean="0">
                <a:solidFill>
                  <a:srgbClr val="FF0000"/>
                </a:solidFill>
              </a:rPr>
              <a:t>Additional</a:t>
            </a:r>
            <a:r>
              <a:rPr lang="it-IT" sz="3200" b="1" dirty="0" smtClean="0">
                <a:solidFill>
                  <a:srgbClr val="FF0000"/>
                </a:solidFill>
              </a:rPr>
              <a:t> </a:t>
            </a:r>
            <a:r>
              <a:rPr lang="it-IT" sz="3200" b="1" dirty="0" err="1" smtClean="0">
                <a:solidFill>
                  <a:srgbClr val="FF0000"/>
                </a:solidFill>
              </a:rPr>
              <a:t>details</a:t>
            </a:r>
            <a:r>
              <a:rPr lang="it-IT" sz="3200" b="1" dirty="0" smtClean="0">
                <a:solidFill>
                  <a:srgbClr val="FF0000"/>
                </a:solidFill>
              </a:rPr>
              <a:t> on the </a:t>
            </a:r>
            <a:r>
              <a:rPr lang="it-IT" sz="3200" b="1" dirty="0" err="1" smtClean="0">
                <a:solidFill>
                  <a:srgbClr val="FF0000"/>
                </a:solidFill>
              </a:rPr>
              <a:t>Tungsten</a:t>
            </a:r>
            <a:r>
              <a:rPr lang="it-IT" sz="3200" b="1" dirty="0" smtClean="0">
                <a:solidFill>
                  <a:srgbClr val="FF0000"/>
                </a:solidFill>
              </a:rPr>
              <a:t> </a:t>
            </a:r>
            <a:r>
              <a:rPr lang="it-IT" sz="3200" b="1" dirty="0" err="1">
                <a:solidFill>
                  <a:srgbClr val="FF0000"/>
                </a:solidFill>
              </a:rPr>
              <a:t>Inert</a:t>
            </a:r>
            <a:r>
              <a:rPr lang="it-IT" sz="3200" b="1" dirty="0">
                <a:solidFill>
                  <a:srgbClr val="FF0000"/>
                </a:solidFill>
              </a:rPr>
              <a:t> </a:t>
            </a:r>
            <a:r>
              <a:rPr lang="it-IT" sz="3200" b="1" dirty="0" smtClean="0">
                <a:solidFill>
                  <a:srgbClr val="FF0000"/>
                </a:solidFill>
              </a:rPr>
              <a:t>Gas</a:t>
            </a:r>
            <a:r>
              <a:rPr lang="en-US" sz="3200" b="1" dirty="0">
                <a:solidFill>
                  <a:srgbClr val="FF0000"/>
                </a:solidFill>
                <a:latin typeface="Calibri" panose="020F0502020204030204" pitchFamily="34" charset="0"/>
                <a:cs typeface="Times New Roman" panose="02020603050405020304" pitchFamily="18" charset="0"/>
              </a:rPr>
              <a:t> </a:t>
            </a:r>
            <a:r>
              <a:rPr lang="en-US" sz="3200" b="1" dirty="0">
                <a:solidFill>
                  <a:srgbClr val="FF0000"/>
                </a:solidFill>
              </a:rPr>
              <a:t>welding</a:t>
            </a:r>
            <a:r>
              <a:rPr lang="en-US" sz="3200" b="1" dirty="0"/>
              <a:t> (</a:t>
            </a:r>
            <a:r>
              <a:rPr lang="en-US" sz="3200" b="1" dirty="0" smtClean="0"/>
              <a:t>TIG) </a:t>
            </a:r>
            <a:endParaRPr lang="en-US" sz="3200" b="1" dirty="0"/>
          </a:p>
        </p:txBody>
      </p:sp>
      <p:sp>
        <p:nvSpPr>
          <p:cNvPr id="3" name="Rettangolo 2"/>
          <p:cNvSpPr/>
          <p:nvPr/>
        </p:nvSpPr>
        <p:spPr>
          <a:xfrm>
            <a:off x="9072389" y="6596390"/>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4907" y="147110"/>
            <a:ext cx="1332000" cy="953472"/>
          </a:xfrm>
          <a:prstGeom prst="rect">
            <a:avLst/>
          </a:prstGeom>
        </p:spPr>
      </p:pic>
      <p:sp>
        <p:nvSpPr>
          <p:cNvPr id="2" name="CasellaDiTesto 1"/>
          <p:cNvSpPr txBox="1"/>
          <p:nvPr/>
        </p:nvSpPr>
        <p:spPr>
          <a:xfrm>
            <a:off x="10927562" y="3240786"/>
            <a:ext cx="728982" cy="369332"/>
          </a:xfrm>
          <a:prstGeom prst="rect">
            <a:avLst/>
          </a:prstGeom>
          <a:noFill/>
        </p:spPr>
        <p:txBody>
          <a:bodyPr wrap="none" rtlCol="0">
            <a:spAutoFit/>
          </a:bodyPr>
          <a:lstStyle/>
          <a:p>
            <a:r>
              <a:rPr lang="it-IT" b="1" dirty="0" err="1" smtClean="0"/>
              <a:t>Tooth</a:t>
            </a:r>
            <a:endParaRPr lang="it-IT" b="1" dirty="0"/>
          </a:p>
        </p:txBody>
      </p:sp>
      <p:sp>
        <p:nvSpPr>
          <p:cNvPr id="8" name="Freccia in giù 7"/>
          <p:cNvSpPr/>
          <p:nvPr/>
        </p:nvSpPr>
        <p:spPr>
          <a:xfrm rot="5400000">
            <a:off x="10189562" y="2811481"/>
            <a:ext cx="180000" cy="129600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14102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wipe(down)">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dow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ipe(down)">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96BCA4-3597-40B8-88CD-0F5C8252279B}"/>
              </a:ext>
            </a:extLst>
          </p:cNvPr>
          <p:cNvPicPr>
            <a:picLocks noChangeAspect="1"/>
          </p:cNvPicPr>
          <p:nvPr/>
        </p:nvPicPr>
        <p:blipFill rotWithShape="1">
          <a:blip r:embed="rId2"/>
          <a:srcRect t="15346" r="38998" b="31411"/>
          <a:stretch/>
        </p:blipFill>
        <p:spPr>
          <a:xfrm>
            <a:off x="1448950" y="3790275"/>
            <a:ext cx="3550506" cy="2325183"/>
          </a:xfrm>
          <a:prstGeom prst="rect">
            <a:avLst/>
          </a:prstGeom>
        </p:spPr>
      </p:pic>
      <p:pic>
        <p:nvPicPr>
          <p:cNvPr id="5" name="Picture 4">
            <a:extLst>
              <a:ext uri="{FF2B5EF4-FFF2-40B4-BE49-F238E27FC236}">
                <a16:creationId xmlns:a16="http://schemas.microsoft.com/office/drawing/2014/main" id="{F75CE4F4-2681-4C54-8661-4D0B6DC4F65D}"/>
              </a:ext>
            </a:extLst>
          </p:cNvPr>
          <p:cNvPicPr>
            <a:picLocks noChangeAspect="1"/>
          </p:cNvPicPr>
          <p:nvPr/>
        </p:nvPicPr>
        <p:blipFill rotWithShape="1">
          <a:blip r:embed="rId3"/>
          <a:srcRect t="16624" r="37516" b="31543"/>
          <a:stretch/>
        </p:blipFill>
        <p:spPr>
          <a:xfrm>
            <a:off x="1459508" y="1199050"/>
            <a:ext cx="3666222" cy="2288977"/>
          </a:xfrm>
          <a:prstGeom prst="rect">
            <a:avLst/>
          </a:prstGeom>
        </p:spPr>
      </p:pic>
      <p:sp>
        <p:nvSpPr>
          <p:cNvPr id="6" name="TextBox 5"/>
          <p:cNvSpPr txBox="1"/>
          <p:nvPr/>
        </p:nvSpPr>
        <p:spPr>
          <a:xfrm>
            <a:off x="1063191" y="135438"/>
            <a:ext cx="8909935"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rPr>
              <a:t>Preliminary</a:t>
            </a:r>
            <a:r>
              <a:rPr lang="en-US" dirty="0">
                <a:solidFill>
                  <a:srgbClr val="FF0000"/>
                </a:solidFill>
                <a:latin typeface="Calibri" panose="020F0502020204030204" pitchFamily="34" charset="0"/>
              </a:rPr>
              <a:t>: </a:t>
            </a:r>
            <a:r>
              <a:rPr lang="en-US" b="1" dirty="0">
                <a:latin typeface="Calibri" panose="020F0502020204030204" pitchFamily="34" charset="0"/>
              </a:rPr>
              <a:t>Comparison of performance  of TIG welded hard copper structure with soft and hard copper clamped structures, shaped pulse with </a:t>
            </a:r>
            <a:r>
              <a:rPr lang="en-US" b="1" dirty="0">
                <a:solidFill>
                  <a:srgbClr val="FF0000"/>
                </a:solidFill>
                <a:latin typeface="Calibri" panose="020F0502020204030204" pitchFamily="34" charset="0"/>
              </a:rPr>
              <a:t>150 n</a:t>
            </a:r>
            <a:r>
              <a:rPr lang="en-US" b="1" dirty="0">
                <a:latin typeface="Calibri" panose="020F0502020204030204" pitchFamily="34" charset="0"/>
              </a:rPr>
              <a:t>s flat part, all breakdowns</a:t>
            </a:r>
          </a:p>
        </p:txBody>
      </p:sp>
      <p:cxnSp>
        <p:nvCxnSpPr>
          <p:cNvPr id="8" name="Straight Arrow Connector 7"/>
          <p:cNvCxnSpPr>
            <a:cxnSpLocks/>
          </p:cNvCxnSpPr>
          <p:nvPr/>
        </p:nvCxnSpPr>
        <p:spPr>
          <a:xfrm>
            <a:off x="2708500" y="1780879"/>
            <a:ext cx="262860" cy="11609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90711" y="1445216"/>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10" name="Straight Arrow Connector 9"/>
          <p:cNvCxnSpPr>
            <a:cxnSpLocks/>
          </p:cNvCxnSpPr>
          <p:nvPr/>
        </p:nvCxnSpPr>
        <p:spPr>
          <a:xfrm flipH="1" flipV="1">
            <a:off x="3705074" y="1566357"/>
            <a:ext cx="242847" cy="223960"/>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703881" y="1748619"/>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12" name="TextBox 11"/>
          <p:cNvSpPr txBox="1"/>
          <p:nvPr/>
        </p:nvSpPr>
        <p:spPr>
          <a:xfrm>
            <a:off x="3567327" y="2537243"/>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13" name="Straight Arrow Connector 12"/>
          <p:cNvCxnSpPr>
            <a:cxnSpLocks/>
          </p:cNvCxnSpPr>
          <p:nvPr/>
        </p:nvCxnSpPr>
        <p:spPr>
          <a:xfrm flipH="1" flipV="1">
            <a:off x="3224203" y="2463399"/>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74ADF171-5010-4193-A434-BFAB21059A71}"/>
              </a:ext>
            </a:extLst>
          </p:cNvPr>
          <p:cNvPicPr>
            <a:picLocks noChangeAspect="1"/>
          </p:cNvPicPr>
          <p:nvPr/>
        </p:nvPicPr>
        <p:blipFill rotWithShape="1">
          <a:blip r:embed="rId4"/>
          <a:srcRect t="32915" r="34967" b="10140"/>
          <a:stretch/>
        </p:blipFill>
        <p:spPr>
          <a:xfrm>
            <a:off x="5518159" y="1033815"/>
            <a:ext cx="3961497" cy="2607268"/>
          </a:xfrm>
          <a:prstGeom prst="rect">
            <a:avLst/>
          </a:prstGeom>
        </p:spPr>
      </p:pic>
      <p:cxnSp>
        <p:nvCxnSpPr>
          <p:cNvPr id="15" name="Straight Arrow Connector 14">
            <a:extLst>
              <a:ext uri="{FF2B5EF4-FFF2-40B4-BE49-F238E27FC236}">
                <a16:creationId xmlns:a16="http://schemas.microsoft.com/office/drawing/2014/main" id="{9F001669-E1B1-4EA5-91B8-507E9E682D68}"/>
              </a:ext>
            </a:extLst>
          </p:cNvPr>
          <p:cNvCxnSpPr>
            <a:cxnSpLocks/>
          </p:cNvCxnSpPr>
          <p:nvPr/>
        </p:nvCxnSpPr>
        <p:spPr>
          <a:xfrm>
            <a:off x="7108741" y="1818225"/>
            <a:ext cx="262860" cy="11609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BFF1F5D-6E23-470F-908F-FE7902DE91B9}"/>
              </a:ext>
            </a:extLst>
          </p:cNvPr>
          <p:cNvSpPr txBox="1"/>
          <p:nvPr/>
        </p:nvSpPr>
        <p:spPr>
          <a:xfrm>
            <a:off x="6664355" y="1558951"/>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17" name="Straight Arrow Connector 16">
            <a:extLst>
              <a:ext uri="{FF2B5EF4-FFF2-40B4-BE49-F238E27FC236}">
                <a16:creationId xmlns:a16="http://schemas.microsoft.com/office/drawing/2014/main" id="{D16CB6E6-915A-4597-95A8-0F0DD6F1F8E2}"/>
              </a:ext>
            </a:extLst>
          </p:cNvPr>
          <p:cNvCxnSpPr>
            <a:cxnSpLocks/>
          </p:cNvCxnSpPr>
          <p:nvPr/>
        </p:nvCxnSpPr>
        <p:spPr>
          <a:xfrm flipH="1" flipV="1">
            <a:off x="8231118" y="1853500"/>
            <a:ext cx="242847" cy="223960"/>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F1D9404-97DF-4377-82E3-784EB9BFA276}"/>
              </a:ext>
            </a:extLst>
          </p:cNvPr>
          <p:cNvSpPr txBox="1"/>
          <p:nvPr/>
        </p:nvSpPr>
        <p:spPr>
          <a:xfrm>
            <a:off x="8229925" y="2035762"/>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19" name="TextBox 18">
            <a:extLst>
              <a:ext uri="{FF2B5EF4-FFF2-40B4-BE49-F238E27FC236}">
                <a16:creationId xmlns:a16="http://schemas.microsoft.com/office/drawing/2014/main" id="{5178ED66-2292-44D1-A77E-DD7332FE0C06}"/>
              </a:ext>
            </a:extLst>
          </p:cNvPr>
          <p:cNvSpPr txBox="1"/>
          <p:nvPr/>
        </p:nvSpPr>
        <p:spPr>
          <a:xfrm>
            <a:off x="7940971" y="2689643"/>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20" name="Straight Arrow Connector 19">
            <a:extLst>
              <a:ext uri="{FF2B5EF4-FFF2-40B4-BE49-F238E27FC236}">
                <a16:creationId xmlns:a16="http://schemas.microsoft.com/office/drawing/2014/main" id="{E3A50B69-FFA0-409E-B4BA-5AD989AF2BCB}"/>
              </a:ext>
            </a:extLst>
          </p:cNvPr>
          <p:cNvCxnSpPr>
            <a:cxnSpLocks/>
          </p:cNvCxnSpPr>
          <p:nvPr/>
        </p:nvCxnSpPr>
        <p:spPr>
          <a:xfrm flipH="1" flipV="1">
            <a:off x="7597847" y="2615799"/>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43E3DCD-A110-4D72-829F-32E89A27661B}"/>
              </a:ext>
            </a:extLst>
          </p:cNvPr>
          <p:cNvCxnSpPr>
            <a:cxnSpLocks/>
          </p:cNvCxnSpPr>
          <p:nvPr/>
        </p:nvCxnSpPr>
        <p:spPr>
          <a:xfrm>
            <a:off x="2904557" y="4456995"/>
            <a:ext cx="262860" cy="11609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AEFB098-5F6C-478C-8397-0379210CFDFD}"/>
              </a:ext>
            </a:extLst>
          </p:cNvPr>
          <p:cNvSpPr txBox="1"/>
          <p:nvPr/>
        </p:nvSpPr>
        <p:spPr>
          <a:xfrm>
            <a:off x="2460171" y="4197721"/>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23" name="Straight Arrow Connector 22">
            <a:extLst>
              <a:ext uri="{FF2B5EF4-FFF2-40B4-BE49-F238E27FC236}">
                <a16:creationId xmlns:a16="http://schemas.microsoft.com/office/drawing/2014/main" id="{4DF24F70-59B5-4B88-BA37-952E9D2C1733}"/>
              </a:ext>
            </a:extLst>
          </p:cNvPr>
          <p:cNvCxnSpPr>
            <a:cxnSpLocks/>
          </p:cNvCxnSpPr>
          <p:nvPr/>
        </p:nvCxnSpPr>
        <p:spPr>
          <a:xfrm>
            <a:off x="3781188" y="4309314"/>
            <a:ext cx="207603" cy="52249"/>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D8D5B78-9A65-45DE-9405-6A513AFFCF71}"/>
              </a:ext>
            </a:extLst>
          </p:cNvPr>
          <p:cNvSpPr txBox="1"/>
          <p:nvPr/>
        </p:nvSpPr>
        <p:spPr>
          <a:xfrm>
            <a:off x="3439158" y="4027006"/>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25" name="TextBox 24">
            <a:extLst>
              <a:ext uri="{FF2B5EF4-FFF2-40B4-BE49-F238E27FC236}">
                <a16:creationId xmlns:a16="http://schemas.microsoft.com/office/drawing/2014/main" id="{5CE4D9D9-3079-4FF1-B5D5-049D4B230176}"/>
              </a:ext>
            </a:extLst>
          </p:cNvPr>
          <p:cNvSpPr txBox="1"/>
          <p:nvPr/>
        </p:nvSpPr>
        <p:spPr>
          <a:xfrm>
            <a:off x="3736787" y="5328413"/>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26" name="Straight Arrow Connector 25">
            <a:extLst>
              <a:ext uri="{FF2B5EF4-FFF2-40B4-BE49-F238E27FC236}">
                <a16:creationId xmlns:a16="http://schemas.microsoft.com/office/drawing/2014/main" id="{32728D11-87F0-450F-867F-B577BEAF901F}"/>
              </a:ext>
            </a:extLst>
          </p:cNvPr>
          <p:cNvCxnSpPr>
            <a:cxnSpLocks/>
          </p:cNvCxnSpPr>
          <p:nvPr/>
        </p:nvCxnSpPr>
        <p:spPr>
          <a:xfrm flipH="1" flipV="1">
            <a:off x="3393663" y="5254569"/>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231611" y="6481261"/>
            <a:ext cx="3557745" cy="369332"/>
          </a:xfrm>
          <a:prstGeom prst="rect">
            <a:avLst/>
          </a:prstGeom>
          <a:noFill/>
        </p:spPr>
        <p:txBody>
          <a:bodyPr wrap="square" rtlCol="0">
            <a:spAutoFit/>
          </a:bodyPr>
          <a:lstStyle/>
          <a:p>
            <a:r>
              <a:rPr lang="en-US" b="1" dirty="0" smtClean="0">
                <a:solidFill>
                  <a:srgbClr val="FF0000"/>
                </a:solidFill>
              </a:rPr>
              <a:t>V. </a:t>
            </a:r>
            <a:r>
              <a:rPr lang="en-US" b="1" dirty="0" err="1" smtClean="0">
                <a:solidFill>
                  <a:srgbClr val="FF0000"/>
                </a:solidFill>
              </a:rPr>
              <a:t>Dolgashev</a:t>
            </a:r>
            <a:r>
              <a:rPr lang="en-US" b="1" dirty="0" smtClean="0">
                <a:solidFill>
                  <a:srgbClr val="FF0000"/>
                </a:solidFill>
              </a:rPr>
              <a:t> (SLAC)</a:t>
            </a:r>
            <a:endParaRPr lang="en-US" b="1" dirty="0">
              <a:solidFill>
                <a:srgbClr val="FF0000"/>
              </a:solidFill>
            </a:endParaRPr>
          </a:p>
        </p:txBody>
      </p:sp>
      <p:sp>
        <p:nvSpPr>
          <p:cNvPr id="28" name="Rectangle 27"/>
          <p:cNvSpPr/>
          <p:nvPr/>
        </p:nvSpPr>
        <p:spPr>
          <a:xfrm>
            <a:off x="5535548" y="4153989"/>
            <a:ext cx="6096000" cy="1631216"/>
          </a:xfrm>
          <a:prstGeom prst="rect">
            <a:avLst/>
          </a:prstGeom>
        </p:spPr>
        <p:txBody>
          <a:bodyPr>
            <a:spAutoFit/>
          </a:bodyPr>
          <a:lstStyle/>
          <a:p>
            <a:pPr algn="just"/>
            <a:r>
              <a:rPr lang="en-US" sz="2000" b="1" dirty="0">
                <a:latin typeface="Calibri" pitchFamily="34" charset="0"/>
              </a:rPr>
              <a:t>At breakdown rate 10^-3/pulse/meter hard copper TIG welded structure has gradient about 145 MV/m vs. 190 MV/m for both soft and clamped hard copper structures, but slope of the breakdown rate vs. gradient is steeper than both. </a:t>
            </a:r>
          </a:p>
        </p:txBody>
      </p:sp>
    </p:spTree>
    <p:extLst>
      <p:ext uri="{BB962C8B-B14F-4D97-AF65-F5344CB8AC3E}">
        <p14:creationId xmlns:p14="http://schemas.microsoft.com/office/powerpoint/2010/main" val="359541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6CC3DF-2F78-449A-814E-EB2E7DB1D28C}"/>
              </a:ext>
            </a:extLst>
          </p:cNvPr>
          <p:cNvPicPr>
            <a:picLocks noChangeAspect="1"/>
          </p:cNvPicPr>
          <p:nvPr/>
        </p:nvPicPr>
        <p:blipFill rotWithShape="1">
          <a:blip r:embed="rId2"/>
          <a:srcRect t="14216" r="38023" b="31111"/>
          <a:stretch/>
        </p:blipFill>
        <p:spPr>
          <a:xfrm>
            <a:off x="1475472" y="3774523"/>
            <a:ext cx="3962036" cy="2621815"/>
          </a:xfrm>
          <a:prstGeom prst="rect">
            <a:avLst/>
          </a:prstGeom>
        </p:spPr>
      </p:pic>
      <p:pic>
        <p:nvPicPr>
          <p:cNvPr id="6" name="Picture 5">
            <a:extLst>
              <a:ext uri="{FF2B5EF4-FFF2-40B4-BE49-F238E27FC236}">
                <a16:creationId xmlns:a16="http://schemas.microsoft.com/office/drawing/2014/main" id="{6B26F307-2A81-4092-A506-7608EE9FD4D1}"/>
              </a:ext>
            </a:extLst>
          </p:cNvPr>
          <p:cNvPicPr>
            <a:picLocks noChangeAspect="1"/>
          </p:cNvPicPr>
          <p:nvPr/>
        </p:nvPicPr>
        <p:blipFill rotWithShape="1">
          <a:blip r:embed="rId3"/>
          <a:srcRect t="33520" r="32752" b="9926"/>
          <a:stretch/>
        </p:blipFill>
        <p:spPr>
          <a:xfrm>
            <a:off x="5756186" y="1030949"/>
            <a:ext cx="3887846" cy="2447663"/>
          </a:xfrm>
          <a:prstGeom prst="rect">
            <a:avLst/>
          </a:prstGeom>
        </p:spPr>
      </p:pic>
      <p:pic>
        <p:nvPicPr>
          <p:cNvPr id="7" name="Picture 6">
            <a:extLst>
              <a:ext uri="{FF2B5EF4-FFF2-40B4-BE49-F238E27FC236}">
                <a16:creationId xmlns:a16="http://schemas.microsoft.com/office/drawing/2014/main" id="{37DCD8FB-48B7-4850-84F0-BE33E3B9BEC8}"/>
              </a:ext>
            </a:extLst>
          </p:cNvPr>
          <p:cNvPicPr>
            <a:picLocks noChangeAspect="1"/>
          </p:cNvPicPr>
          <p:nvPr/>
        </p:nvPicPr>
        <p:blipFill rotWithShape="1">
          <a:blip r:embed="rId4"/>
          <a:srcRect t="15345" r="38753" b="30096"/>
          <a:stretch/>
        </p:blipFill>
        <p:spPr>
          <a:xfrm>
            <a:off x="1773784" y="857118"/>
            <a:ext cx="3698208" cy="2470661"/>
          </a:xfrm>
          <a:prstGeom prst="rect">
            <a:avLst/>
          </a:prstGeom>
        </p:spPr>
      </p:pic>
      <p:sp>
        <p:nvSpPr>
          <p:cNvPr id="8" name="TextBox 7"/>
          <p:cNvSpPr txBox="1"/>
          <p:nvPr/>
        </p:nvSpPr>
        <p:spPr>
          <a:xfrm>
            <a:off x="1166326" y="262498"/>
            <a:ext cx="8909935"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rPr>
              <a:t>Preliminary: </a:t>
            </a:r>
            <a:r>
              <a:rPr lang="en-US" b="1" dirty="0">
                <a:latin typeface="Calibri" panose="020F0502020204030204" pitchFamily="34" charset="0"/>
              </a:rPr>
              <a:t>Comparison of performance  of TIG welded hard copper structure with soft and hard copper clamped structures, shaped pulse with </a:t>
            </a:r>
            <a:r>
              <a:rPr lang="en-US" b="1" dirty="0">
                <a:solidFill>
                  <a:srgbClr val="FF0000"/>
                </a:solidFill>
                <a:latin typeface="Calibri" panose="020F0502020204030204" pitchFamily="34" charset="0"/>
              </a:rPr>
              <a:t>400 ns </a:t>
            </a:r>
            <a:r>
              <a:rPr lang="en-US" b="1" dirty="0">
                <a:latin typeface="Calibri" panose="020F0502020204030204" pitchFamily="34" charset="0"/>
              </a:rPr>
              <a:t>flat part, all breakdowns</a:t>
            </a:r>
          </a:p>
        </p:txBody>
      </p:sp>
      <p:sp>
        <p:nvSpPr>
          <p:cNvPr id="9" name="TextBox 8"/>
          <p:cNvSpPr txBox="1"/>
          <p:nvPr/>
        </p:nvSpPr>
        <p:spPr bwMode="auto">
          <a:xfrm>
            <a:off x="5534709" y="3897990"/>
            <a:ext cx="4693506" cy="2246769"/>
          </a:xfrm>
          <a:prstGeom prst="rect">
            <a:avLst/>
          </a:prstGeom>
          <a:noFill/>
          <a:ln w="9525">
            <a:noFill/>
            <a:miter lim="800000"/>
            <a:headEnd/>
            <a:tailEnd/>
          </a:ln>
        </p:spPr>
        <p:txBody>
          <a:bodyPr wrap="square" rtlCol="0">
            <a:spAutoFit/>
          </a:bodyPr>
          <a:lstStyle/>
          <a:p>
            <a:pPr algn="just"/>
            <a:r>
              <a:rPr lang="en-US" sz="2000" b="1" dirty="0">
                <a:latin typeface="Calibri" pitchFamily="34" charset="0"/>
              </a:rPr>
              <a:t>At breakdown rate 10^-3/pulse/meter hard copper TIG welded structure has gradient about 130 MV/m vs. 160 MV/m for both soft and clamped hard copper structures, again slope of the breakdown rate vs. gradient is steeper then other two structures.</a:t>
            </a:r>
          </a:p>
        </p:txBody>
      </p:sp>
      <p:cxnSp>
        <p:nvCxnSpPr>
          <p:cNvPr id="10" name="Straight Arrow Connector 9"/>
          <p:cNvCxnSpPr>
            <a:cxnSpLocks/>
          </p:cNvCxnSpPr>
          <p:nvPr/>
        </p:nvCxnSpPr>
        <p:spPr>
          <a:xfrm>
            <a:off x="2938737" y="1729438"/>
            <a:ext cx="262860" cy="11609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462628" y="1445205"/>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12" name="Straight Arrow Connector 11"/>
          <p:cNvCxnSpPr>
            <a:cxnSpLocks/>
          </p:cNvCxnSpPr>
          <p:nvPr/>
        </p:nvCxnSpPr>
        <p:spPr>
          <a:xfrm flipH="1" flipV="1">
            <a:off x="3932489" y="1415693"/>
            <a:ext cx="242847" cy="223960"/>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87854" y="1647946"/>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14" name="TextBox 13"/>
          <p:cNvSpPr txBox="1"/>
          <p:nvPr/>
        </p:nvSpPr>
        <p:spPr>
          <a:xfrm>
            <a:off x="3588404" y="2492275"/>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15" name="Straight Arrow Connector 14"/>
          <p:cNvCxnSpPr>
            <a:cxnSpLocks/>
          </p:cNvCxnSpPr>
          <p:nvPr/>
        </p:nvCxnSpPr>
        <p:spPr>
          <a:xfrm flipH="1" flipV="1">
            <a:off x="3229330" y="2381061"/>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F001669-E1B1-4EA5-91B8-507E9E682D68}"/>
              </a:ext>
            </a:extLst>
          </p:cNvPr>
          <p:cNvCxnSpPr>
            <a:cxnSpLocks/>
          </p:cNvCxnSpPr>
          <p:nvPr/>
        </p:nvCxnSpPr>
        <p:spPr>
          <a:xfrm>
            <a:off x="7223922" y="1633539"/>
            <a:ext cx="241722" cy="105923"/>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BFF1F5D-6E23-470F-908F-FE7902DE91B9}"/>
              </a:ext>
            </a:extLst>
          </p:cNvPr>
          <p:cNvSpPr txBox="1"/>
          <p:nvPr/>
        </p:nvSpPr>
        <p:spPr>
          <a:xfrm>
            <a:off x="6636945" y="1451679"/>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18" name="Straight Arrow Connector 17">
            <a:extLst>
              <a:ext uri="{FF2B5EF4-FFF2-40B4-BE49-F238E27FC236}">
                <a16:creationId xmlns:a16="http://schemas.microsoft.com/office/drawing/2014/main" id="{D16CB6E6-915A-4597-95A8-0F0DD6F1F8E2}"/>
              </a:ext>
            </a:extLst>
          </p:cNvPr>
          <p:cNvCxnSpPr>
            <a:cxnSpLocks/>
          </p:cNvCxnSpPr>
          <p:nvPr/>
        </p:nvCxnSpPr>
        <p:spPr>
          <a:xfrm flipH="1" flipV="1">
            <a:off x="8248818" y="1455053"/>
            <a:ext cx="364021" cy="164735"/>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F1D9404-97DF-4377-82E3-784EB9BFA276}"/>
              </a:ext>
            </a:extLst>
          </p:cNvPr>
          <p:cNvSpPr txBox="1"/>
          <p:nvPr/>
        </p:nvSpPr>
        <p:spPr>
          <a:xfrm>
            <a:off x="8537915" y="1592091"/>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20" name="TextBox 19">
            <a:extLst>
              <a:ext uri="{FF2B5EF4-FFF2-40B4-BE49-F238E27FC236}">
                <a16:creationId xmlns:a16="http://schemas.microsoft.com/office/drawing/2014/main" id="{5178ED66-2292-44D1-A77E-DD7332FE0C06}"/>
              </a:ext>
            </a:extLst>
          </p:cNvPr>
          <p:cNvSpPr txBox="1"/>
          <p:nvPr/>
        </p:nvSpPr>
        <p:spPr>
          <a:xfrm>
            <a:off x="7785508" y="2482464"/>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21" name="Straight Arrow Connector 20">
            <a:extLst>
              <a:ext uri="{FF2B5EF4-FFF2-40B4-BE49-F238E27FC236}">
                <a16:creationId xmlns:a16="http://schemas.microsoft.com/office/drawing/2014/main" id="{E3A50B69-FFA0-409E-B4BA-5AD989AF2BCB}"/>
              </a:ext>
            </a:extLst>
          </p:cNvPr>
          <p:cNvCxnSpPr>
            <a:cxnSpLocks/>
          </p:cNvCxnSpPr>
          <p:nvPr/>
        </p:nvCxnSpPr>
        <p:spPr>
          <a:xfrm flipH="1" flipV="1">
            <a:off x="7465644" y="2426372"/>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43E3DCD-A110-4D72-829F-32E89A27661B}"/>
              </a:ext>
            </a:extLst>
          </p:cNvPr>
          <p:cNvCxnSpPr>
            <a:cxnSpLocks/>
          </p:cNvCxnSpPr>
          <p:nvPr/>
        </p:nvCxnSpPr>
        <p:spPr>
          <a:xfrm>
            <a:off x="3456974" y="4522097"/>
            <a:ext cx="262860" cy="11609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AEFB098-5F6C-478C-8397-0379210CFDFD}"/>
              </a:ext>
            </a:extLst>
          </p:cNvPr>
          <p:cNvSpPr txBox="1"/>
          <p:nvPr/>
        </p:nvSpPr>
        <p:spPr>
          <a:xfrm>
            <a:off x="2842726" y="4272366"/>
            <a:ext cx="662361" cy="307777"/>
          </a:xfrm>
          <a:prstGeom prst="rect">
            <a:avLst/>
          </a:prstGeom>
          <a:noFill/>
        </p:spPr>
        <p:txBody>
          <a:bodyPr wrap="none" rtlCol="0">
            <a:spAutoFit/>
          </a:bodyPr>
          <a:lstStyle/>
          <a:p>
            <a:r>
              <a:rPr lang="en-US" sz="1400" dirty="0">
                <a:solidFill>
                  <a:srgbClr val="FF0000"/>
                </a:solidFill>
                <a:latin typeface="Calibri" pitchFamily="34" charset="0"/>
              </a:rPr>
              <a:t>TIG Cu</a:t>
            </a:r>
          </a:p>
        </p:txBody>
      </p:sp>
      <p:cxnSp>
        <p:nvCxnSpPr>
          <p:cNvPr id="24" name="Straight Arrow Connector 23">
            <a:extLst>
              <a:ext uri="{FF2B5EF4-FFF2-40B4-BE49-F238E27FC236}">
                <a16:creationId xmlns:a16="http://schemas.microsoft.com/office/drawing/2014/main" id="{4DF24F70-59B5-4B88-BA37-952E9D2C1733}"/>
              </a:ext>
            </a:extLst>
          </p:cNvPr>
          <p:cNvCxnSpPr>
            <a:cxnSpLocks/>
          </p:cNvCxnSpPr>
          <p:nvPr/>
        </p:nvCxnSpPr>
        <p:spPr>
          <a:xfrm>
            <a:off x="4262047" y="4383296"/>
            <a:ext cx="105449" cy="179370"/>
          </a:xfrm>
          <a:prstGeom prst="straightConnector1">
            <a:avLst/>
          </a:prstGeom>
          <a:ln>
            <a:solidFill>
              <a:srgbClr val="0000FF"/>
            </a:solidFill>
            <a:tailEnd type="stealth" w="sm"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D8D5B78-9A65-45DE-9405-6A513AFFCF71}"/>
              </a:ext>
            </a:extLst>
          </p:cNvPr>
          <p:cNvSpPr txBox="1"/>
          <p:nvPr/>
        </p:nvSpPr>
        <p:spPr>
          <a:xfrm>
            <a:off x="3958347" y="4075519"/>
            <a:ext cx="707246" cy="307777"/>
          </a:xfrm>
          <a:prstGeom prst="rect">
            <a:avLst/>
          </a:prstGeom>
          <a:noFill/>
        </p:spPr>
        <p:txBody>
          <a:bodyPr wrap="none" rtlCol="0">
            <a:spAutoFit/>
          </a:bodyPr>
          <a:lstStyle/>
          <a:p>
            <a:pPr algn="ctr"/>
            <a:r>
              <a:rPr lang="en-US" sz="1400" dirty="0">
                <a:solidFill>
                  <a:srgbClr val="0000FF"/>
                </a:solidFill>
                <a:latin typeface="Calibri" pitchFamily="34" charset="0"/>
              </a:rPr>
              <a:t>Soft Cu</a:t>
            </a:r>
          </a:p>
        </p:txBody>
      </p:sp>
      <p:sp>
        <p:nvSpPr>
          <p:cNvPr id="26" name="TextBox 25">
            <a:extLst>
              <a:ext uri="{FF2B5EF4-FFF2-40B4-BE49-F238E27FC236}">
                <a16:creationId xmlns:a16="http://schemas.microsoft.com/office/drawing/2014/main" id="{5CE4D9D9-3079-4FF1-B5D5-049D4B230176}"/>
              </a:ext>
            </a:extLst>
          </p:cNvPr>
          <p:cNvSpPr txBox="1"/>
          <p:nvPr/>
        </p:nvSpPr>
        <p:spPr>
          <a:xfrm>
            <a:off x="4054682" y="5322022"/>
            <a:ext cx="768928" cy="307777"/>
          </a:xfrm>
          <a:prstGeom prst="rect">
            <a:avLst/>
          </a:prstGeom>
          <a:noFill/>
        </p:spPr>
        <p:txBody>
          <a:bodyPr wrap="none" rtlCol="0">
            <a:spAutoFit/>
          </a:bodyPr>
          <a:lstStyle/>
          <a:p>
            <a:pPr algn="ctr"/>
            <a:r>
              <a:rPr lang="en-US" sz="1400" dirty="0">
                <a:latin typeface="Calibri" pitchFamily="34" charset="0"/>
              </a:rPr>
              <a:t>Hard Cu</a:t>
            </a:r>
          </a:p>
        </p:txBody>
      </p:sp>
      <p:cxnSp>
        <p:nvCxnSpPr>
          <p:cNvPr id="27" name="Straight Arrow Connector 26">
            <a:extLst>
              <a:ext uri="{FF2B5EF4-FFF2-40B4-BE49-F238E27FC236}">
                <a16:creationId xmlns:a16="http://schemas.microsoft.com/office/drawing/2014/main" id="{32728D11-87F0-450F-867F-B577BEAF901F}"/>
              </a:ext>
            </a:extLst>
          </p:cNvPr>
          <p:cNvCxnSpPr>
            <a:cxnSpLocks/>
          </p:cNvCxnSpPr>
          <p:nvPr/>
        </p:nvCxnSpPr>
        <p:spPr>
          <a:xfrm flipH="1" flipV="1">
            <a:off x="3719834" y="5191378"/>
            <a:ext cx="387525" cy="179358"/>
          </a:xfrm>
          <a:prstGeom prst="straightConnector1">
            <a:avLst/>
          </a:prstGeom>
          <a:ln>
            <a:solidFill>
              <a:schemeClr val="tx1"/>
            </a:solidFill>
            <a:tailEnd type="stealth" w="sm"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111979" y="6316940"/>
            <a:ext cx="2057615" cy="369332"/>
          </a:xfrm>
          <a:prstGeom prst="rect">
            <a:avLst/>
          </a:prstGeom>
        </p:spPr>
        <p:txBody>
          <a:bodyPr wrap="none">
            <a:spAutoFit/>
          </a:bodyPr>
          <a:lstStyle/>
          <a:p>
            <a:r>
              <a:rPr lang="en-US" b="1" dirty="0">
                <a:solidFill>
                  <a:srgbClr val="FF0000"/>
                </a:solidFill>
              </a:rPr>
              <a:t>V. </a:t>
            </a:r>
            <a:r>
              <a:rPr lang="en-US" b="1" dirty="0" err="1">
                <a:solidFill>
                  <a:srgbClr val="FF0000"/>
                </a:solidFill>
              </a:rPr>
              <a:t>Dolgashev</a:t>
            </a:r>
            <a:r>
              <a:rPr lang="en-US" b="1" dirty="0">
                <a:solidFill>
                  <a:srgbClr val="FF0000"/>
                </a:solidFill>
              </a:rPr>
              <a:t> (SLAC)</a:t>
            </a:r>
          </a:p>
        </p:txBody>
      </p:sp>
    </p:spTree>
    <p:extLst>
      <p:ext uri="{BB962C8B-B14F-4D97-AF65-F5344CB8AC3E}">
        <p14:creationId xmlns:p14="http://schemas.microsoft.com/office/powerpoint/2010/main" val="87896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C885A89-81B5-460F-B46A-C59CA9CB73D2}"/>
              </a:ext>
            </a:extLst>
          </p:cNvPr>
          <p:cNvPicPr>
            <a:picLocks noChangeAspect="1"/>
          </p:cNvPicPr>
          <p:nvPr/>
        </p:nvPicPr>
        <p:blipFill rotWithShape="1">
          <a:blip r:embed="rId2"/>
          <a:srcRect t="16426" r="38136" b="31125"/>
          <a:stretch/>
        </p:blipFill>
        <p:spPr>
          <a:xfrm>
            <a:off x="2022003" y="4298915"/>
            <a:ext cx="4148474" cy="2660060"/>
          </a:xfrm>
          <a:prstGeom prst="rect">
            <a:avLst/>
          </a:prstGeom>
        </p:spPr>
      </p:pic>
      <p:pic>
        <p:nvPicPr>
          <p:cNvPr id="5" name="Picture 4">
            <a:extLst>
              <a:ext uri="{FF2B5EF4-FFF2-40B4-BE49-F238E27FC236}">
                <a16:creationId xmlns:a16="http://schemas.microsoft.com/office/drawing/2014/main" id="{CE3D679F-3FF2-4126-BA4D-97C680689688}"/>
              </a:ext>
            </a:extLst>
          </p:cNvPr>
          <p:cNvPicPr>
            <a:picLocks noChangeAspect="1"/>
          </p:cNvPicPr>
          <p:nvPr/>
        </p:nvPicPr>
        <p:blipFill rotWithShape="1">
          <a:blip r:embed="rId3"/>
          <a:srcRect t="33178" r="32745" b="9051"/>
          <a:stretch/>
        </p:blipFill>
        <p:spPr>
          <a:xfrm>
            <a:off x="6441674" y="1470822"/>
            <a:ext cx="4452588" cy="2857510"/>
          </a:xfrm>
          <a:prstGeom prst="rect">
            <a:avLst/>
          </a:prstGeom>
        </p:spPr>
      </p:pic>
      <p:pic>
        <p:nvPicPr>
          <p:cNvPr id="6" name="Picture 5">
            <a:extLst>
              <a:ext uri="{FF2B5EF4-FFF2-40B4-BE49-F238E27FC236}">
                <a16:creationId xmlns:a16="http://schemas.microsoft.com/office/drawing/2014/main" id="{65113AB9-B35D-47BA-9BC2-86DBF6E97CA9}"/>
              </a:ext>
            </a:extLst>
          </p:cNvPr>
          <p:cNvPicPr>
            <a:picLocks noChangeAspect="1"/>
          </p:cNvPicPr>
          <p:nvPr/>
        </p:nvPicPr>
        <p:blipFill rotWithShape="1">
          <a:blip r:embed="rId4"/>
          <a:srcRect t="15921" r="38602" b="31628"/>
          <a:stretch/>
        </p:blipFill>
        <p:spPr>
          <a:xfrm>
            <a:off x="2005090" y="1354060"/>
            <a:ext cx="4149341" cy="2655160"/>
          </a:xfrm>
          <a:prstGeom prst="rect">
            <a:avLst/>
          </a:prstGeom>
        </p:spPr>
      </p:pic>
      <p:sp>
        <p:nvSpPr>
          <p:cNvPr id="7" name="TextBox 6"/>
          <p:cNvSpPr txBox="1"/>
          <p:nvPr/>
        </p:nvSpPr>
        <p:spPr>
          <a:xfrm>
            <a:off x="1893389" y="484575"/>
            <a:ext cx="9225706" cy="1015663"/>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smtClean="0">
                <a:ln>
                  <a:noFill/>
                </a:ln>
                <a:solidFill>
                  <a:srgbClr val="FF0000"/>
                </a:solidFill>
                <a:effectLst/>
                <a:uLnTx/>
                <a:uFillTx/>
              </a:rPr>
              <a:t>Preliminary: </a:t>
            </a:r>
            <a:r>
              <a:rPr kumimoji="0" lang="en-US" sz="2000" b="1" i="0" u="none" strike="noStrike" kern="0" cap="none" spc="0" normalizeH="0" baseline="0" noProof="0" dirty="0" smtClean="0">
                <a:ln>
                  <a:noFill/>
                </a:ln>
                <a:solidFill>
                  <a:srgbClr val="000000"/>
                </a:solidFill>
                <a:effectLst/>
                <a:uLnTx/>
                <a:uFillTx/>
              </a:rPr>
              <a:t>Pulse length dependence of breakdowns probability of TIG welded hard copper (1C-SW-A2.75-T2.0-TIG-Cu-Frascati-#1_6May2019)  structure, shaped pulse</a:t>
            </a:r>
            <a:br>
              <a:rPr kumimoji="0" lang="en-US" sz="2000" b="1" i="0" u="none" strike="noStrike" kern="0" cap="none" spc="0" normalizeH="0" baseline="0" noProof="0" dirty="0" smtClean="0">
                <a:ln>
                  <a:noFill/>
                </a:ln>
                <a:solidFill>
                  <a:srgbClr val="000000"/>
                </a:solidFill>
                <a:effectLst/>
                <a:uLnTx/>
                <a:uFillTx/>
              </a:rPr>
            </a:br>
            <a:r>
              <a:rPr kumimoji="0" lang="en-US" sz="2000" b="1" i="0" u="none" strike="noStrike" kern="0" cap="none" spc="0" normalizeH="0" baseline="0" noProof="0" dirty="0" smtClean="0">
                <a:ln>
                  <a:noFill/>
                </a:ln>
                <a:solidFill>
                  <a:srgbClr val="000000"/>
                </a:solidFill>
                <a:effectLst/>
                <a:uLnTx/>
                <a:uFillTx/>
              </a:rPr>
              <a:t>with 100 ns, 150 ns, 400 and 600 ns flat part, all breakdowns</a:t>
            </a:r>
          </a:p>
        </p:txBody>
      </p:sp>
      <p:sp>
        <p:nvSpPr>
          <p:cNvPr id="8" name="TextBox 7"/>
          <p:cNvSpPr txBox="1"/>
          <p:nvPr/>
        </p:nvSpPr>
        <p:spPr bwMode="auto">
          <a:xfrm>
            <a:off x="6117980" y="4491158"/>
            <a:ext cx="4691597" cy="1938992"/>
          </a:xfrm>
          <a:prstGeom prst="rect">
            <a:avLst/>
          </a:prstGeom>
          <a:noFill/>
          <a:ln w="9525">
            <a:noFill/>
            <a:miter lim="800000"/>
            <a:headEnd/>
            <a:tailEnd/>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rPr>
              <a:t>Neither peak surface fields of peak pulse heating  are good predictors of the breakdowns performance. Likely at short pulses the breakdown rate more depend on peak fields and at longer pulses by peak pulse heating.</a:t>
            </a:r>
          </a:p>
        </p:txBody>
      </p:sp>
      <p:cxnSp>
        <p:nvCxnSpPr>
          <p:cNvPr id="9" name="Straight Arrow Connector 8"/>
          <p:cNvCxnSpPr>
            <a:cxnSpLocks/>
          </p:cNvCxnSpPr>
          <p:nvPr/>
        </p:nvCxnSpPr>
        <p:spPr>
          <a:xfrm>
            <a:off x="4052956" y="3326363"/>
            <a:ext cx="19025" cy="0"/>
          </a:xfrm>
          <a:prstGeom prst="straightConnector1">
            <a:avLst/>
          </a:prstGeom>
          <a:noFill/>
          <a:ln w="9525" cap="flat" cmpd="sng" algn="ctr">
            <a:solidFill>
              <a:srgbClr val="FF0000"/>
            </a:solidFill>
            <a:prstDash val="solid"/>
            <a:tailEnd type="triangle" w="sm" len="lg"/>
          </a:ln>
          <a:effectLst/>
        </p:spPr>
      </p:cxnSp>
      <p:sp>
        <p:nvSpPr>
          <p:cNvPr id="10" name="TextBox 9"/>
          <p:cNvSpPr txBox="1"/>
          <p:nvPr/>
        </p:nvSpPr>
        <p:spPr>
          <a:xfrm>
            <a:off x="4035983" y="3184329"/>
            <a:ext cx="757207" cy="33855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FF0000"/>
                </a:solidFill>
                <a:effectLst/>
                <a:uLnTx/>
                <a:uFillTx/>
              </a:rPr>
              <a:t>150 ns</a:t>
            </a:r>
          </a:p>
        </p:txBody>
      </p:sp>
      <p:cxnSp>
        <p:nvCxnSpPr>
          <p:cNvPr id="11" name="Straight Arrow Connector 10"/>
          <p:cNvCxnSpPr>
            <a:cxnSpLocks/>
          </p:cNvCxnSpPr>
          <p:nvPr/>
        </p:nvCxnSpPr>
        <p:spPr>
          <a:xfrm flipV="1">
            <a:off x="4025246" y="2860903"/>
            <a:ext cx="10504" cy="1"/>
          </a:xfrm>
          <a:prstGeom prst="straightConnector1">
            <a:avLst/>
          </a:prstGeom>
          <a:noFill/>
          <a:ln w="9525" cap="flat" cmpd="sng" algn="ctr">
            <a:solidFill>
              <a:srgbClr val="0000FF"/>
            </a:solidFill>
            <a:prstDash val="solid"/>
            <a:tailEnd type="stealth" w="sm" len="lg"/>
          </a:ln>
          <a:effectLst/>
        </p:spPr>
      </p:cxnSp>
      <p:sp>
        <p:nvSpPr>
          <p:cNvPr id="12" name="TextBox 11"/>
          <p:cNvSpPr txBox="1"/>
          <p:nvPr/>
        </p:nvSpPr>
        <p:spPr>
          <a:xfrm>
            <a:off x="3943662" y="2752835"/>
            <a:ext cx="757207"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0000FF"/>
                </a:solidFill>
                <a:effectLst/>
                <a:uLnTx/>
                <a:uFillTx/>
              </a:rPr>
              <a:t>100 ns</a:t>
            </a:r>
          </a:p>
        </p:txBody>
      </p:sp>
      <p:sp>
        <p:nvSpPr>
          <p:cNvPr id="13" name="TextBox 12"/>
          <p:cNvSpPr txBox="1"/>
          <p:nvPr/>
        </p:nvSpPr>
        <p:spPr>
          <a:xfrm>
            <a:off x="2635303" y="1557364"/>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rPr>
              <a:t>400 ns</a:t>
            </a:r>
          </a:p>
        </p:txBody>
      </p:sp>
      <p:cxnSp>
        <p:nvCxnSpPr>
          <p:cNvPr id="14" name="Straight Arrow Connector 13"/>
          <p:cNvCxnSpPr>
            <a:cxnSpLocks/>
          </p:cNvCxnSpPr>
          <p:nvPr/>
        </p:nvCxnSpPr>
        <p:spPr>
          <a:xfrm>
            <a:off x="3135100" y="1844772"/>
            <a:ext cx="404832" cy="189168"/>
          </a:xfrm>
          <a:prstGeom prst="straightConnector1">
            <a:avLst/>
          </a:prstGeom>
          <a:noFill/>
          <a:ln w="9525" cap="flat" cmpd="sng" algn="ctr">
            <a:solidFill>
              <a:srgbClr val="000000"/>
            </a:solidFill>
            <a:prstDash val="solid"/>
            <a:tailEnd type="stealth" w="sm" len="lg"/>
          </a:ln>
          <a:effectLst/>
        </p:spPr>
      </p:cxnSp>
      <p:cxnSp>
        <p:nvCxnSpPr>
          <p:cNvPr id="15" name="Straight Arrow Connector 14">
            <a:extLst>
              <a:ext uri="{FF2B5EF4-FFF2-40B4-BE49-F238E27FC236}">
                <a16:creationId xmlns:a16="http://schemas.microsoft.com/office/drawing/2014/main" id="{8FA6C133-74F3-4DCC-AB61-071F616C5AA8}"/>
              </a:ext>
            </a:extLst>
          </p:cNvPr>
          <p:cNvCxnSpPr>
            <a:cxnSpLocks/>
          </p:cNvCxnSpPr>
          <p:nvPr/>
        </p:nvCxnSpPr>
        <p:spPr>
          <a:xfrm>
            <a:off x="2906500" y="2353315"/>
            <a:ext cx="265356" cy="328325"/>
          </a:xfrm>
          <a:prstGeom prst="straightConnector1">
            <a:avLst/>
          </a:prstGeom>
          <a:noFill/>
          <a:ln w="9525" cap="flat" cmpd="sng" algn="ctr">
            <a:solidFill>
              <a:srgbClr val="008000"/>
            </a:solidFill>
            <a:prstDash val="solid"/>
            <a:tailEnd type="stealth" w="sm" len="lg"/>
          </a:ln>
          <a:effectLst/>
        </p:spPr>
      </p:cxnSp>
      <p:sp>
        <p:nvSpPr>
          <p:cNvPr id="16" name="TextBox 15">
            <a:extLst>
              <a:ext uri="{FF2B5EF4-FFF2-40B4-BE49-F238E27FC236}">
                <a16:creationId xmlns:a16="http://schemas.microsoft.com/office/drawing/2014/main" id="{C73CA181-2E54-43F0-B0AD-DDD10690496A}"/>
              </a:ext>
            </a:extLst>
          </p:cNvPr>
          <p:cNvSpPr txBox="1"/>
          <p:nvPr/>
        </p:nvSpPr>
        <p:spPr>
          <a:xfrm>
            <a:off x="2635303" y="2040732"/>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B050"/>
                </a:solidFill>
                <a:effectLst/>
                <a:uLnTx/>
                <a:uFillTx/>
              </a:rPr>
              <a:t>600 ns</a:t>
            </a:r>
          </a:p>
        </p:txBody>
      </p:sp>
      <p:cxnSp>
        <p:nvCxnSpPr>
          <p:cNvPr id="17" name="Straight Arrow Connector 16">
            <a:extLst>
              <a:ext uri="{FF2B5EF4-FFF2-40B4-BE49-F238E27FC236}">
                <a16:creationId xmlns:a16="http://schemas.microsoft.com/office/drawing/2014/main" id="{75236759-C86E-483B-93C0-C8BC1FFBBB15}"/>
              </a:ext>
            </a:extLst>
          </p:cNvPr>
          <p:cNvCxnSpPr>
            <a:cxnSpLocks/>
          </p:cNvCxnSpPr>
          <p:nvPr/>
        </p:nvCxnSpPr>
        <p:spPr>
          <a:xfrm>
            <a:off x="8757412" y="3514890"/>
            <a:ext cx="19025" cy="0"/>
          </a:xfrm>
          <a:prstGeom prst="straightConnector1">
            <a:avLst/>
          </a:prstGeom>
          <a:noFill/>
          <a:ln w="9525" cap="flat" cmpd="sng" algn="ctr">
            <a:solidFill>
              <a:srgbClr val="FF0000"/>
            </a:solidFill>
            <a:prstDash val="solid"/>
            <a:tailEnd type="triangle" w="sm" len="lg"/>
          </a:ln>
          <a:effectLst/>
        </p:spPr>
      </p:cxnSp>
      <p:sp>
        <p:nvSpPr>
          <p:cNvPr id="18" name="TextBox 17">
            <a:extLst>
              <a:ext uri="{FF2B5EF4-FFF2-40B4-BE49-F238E27FC236}">
                <a16:creationId xmlns:a16="http://schemas.microsoft.com/office/drawing/2014/main" id="{638D98AC-030B-4730-A66E-FAE6702EE35C}"/>
              </a:ext>
            </a:extLst>
          </p:cNvPr>
          <p:cNvSpPr txBox="1"/>
          <p:nvPr/>
        </p:nvSpPr>
        <p:spPr>
          <a:xfrm>
            <a:off x="8685386" y="3357180"/>
            <a:ext cx="757207" cy="33855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FF0000"/>
                </a:solidFill>
                <a:effectLst/>
                <a:uLnTx/>
                <a:uFillTx/>
              </a:rPr>
              <a:t>150 ns</a:t>
            </a:r>
          </a:p>
        </p:txBody>
      </p:sp>
      <p:cxnSp>
        <p:nvCxnSpPr>
          <p:cNvPr id="19" name="Straight Arrow Connector 18">
            <a:extLst>
              <a:ext uri="{FF2B5EF4-FFF2-40B4-BE49-F238E27FC236}">
                <a16:creationId xmlns:a16="http://schemas.microsoft.com/office/drawing/2014/main" id="{1BF06F0F-DC51-4AD1-B1A0-62E6D82BAE68}"/>
              </a:ext>
            </a:extLst>
          </p:cNvPr>
          <p:cNvCxnSpPr>
            <a:cxnSpLocks/>
          </p:cNvCxnSpPr>
          <p:nvPr/>
        </p:nvCxnSpPr>
        <p:spPr>
          <a:xfrm flipV="1">
            <a:off x="8839350" y="3022187"/>
            <a:ext cx="10504" cy="1"/>
          </a:xfrm>
          <a:prstGeom prst="straightConnector1">
            <a:avLst/>
          </a:prstGeom>
          <a:noFill/>
          <a:ln w="9525" cap="flat" cmpd="sng" algn="ctr">
            <a:solidFill>
              <a:srgbClr val="0000FF"/>
            </a:solidFill>
            <a:prstDash val="solid"/>
            <a:tailEnd type="stealth" w="sm" len="lg"/>
          </a:ln>
          <a:effectLst/>
        </p:spPr>
      </p:cxnSp>
      <p:sp>
        <p:nvSpPr>
          <p:cNvPr id="20" name="TextBox 19">
            <a:extLst>
              <a:ext uri="{FF2B5EF4-FFF2-40B4-BE49-F238E27FC236}">
                <a16:creationId xmlns:a16="http://schemas.microsoft.com/office/drawing/2014/main" id="{19A5789D-3F98-4EF2-8524-AFD8707CF40F}"/>
              </a:ext>
            </a:extLst>
          </p:cNvPr>
          <p:cNvSpPr txBox="1"/>
          <p:nvPr/>
        </p:nvSpPr>
        <p:spPr>
          <a:xfrm>
            <a:off x="8757766" y="2914119"/>
            <a:ext cx="757207"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0000FF"/>
                </a:solidFill>
                <a:effectLst/>
                <a:uLnTx/>
                <a:uFillTx/>
              </a:rPr>
              <a:t>100 ns</a:t>
            </a:r>
          </a:p>
        </p:txBody>
      </p:sp>
      <p:sp>
        <p:nvSpPr>
          <p:cNvPr id="21" name="TextBox 20">
            <a:extLst>
              <a:ext uri="{FF2B5EF4-FFF2-40B4-BE49-F238E27FC236}">
                <a16:creationId xmlns:a16="http://schemas.microsoft.com/office/drawing/2014/main" id="{FFF8483D-1957-46B8-919E-80A46825D7B8}"/>
              </a:ext>
            </a:extLst>
          </p:cNvPr>
          <p:cNvSpPr txBox="1"/>
          <p:nvPr/>
        </p:nvSpPr>
        <p:spPr>
          <a:xfrm>
            <a:off x="7449407" y="1718648"/>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rPr>
              <a:t>400 ns</a:t>
            </a:r>
          </a:p>
        </p:txBody>
      </p:sp>
      <p:cxnSp>
        <p:nvCxnSpPr>
          <p:cNvPr id="22" name="Straight Arrow Connector 21">
            <a:extLst>
              <a:ext uri="{FF2B5EF4-FFF2-40B4-BE49-F238E27FC236}">
                <a16:creationId xmlns:a16="http://schemas.microsoft.com/office/drawing/2014/main" id="{2A963268-25FF-4FBC-A67E-AC54D3FF3723}"/>
              </a:ext>
            </a:extLst>
          </p:cNvPr>
          <p:cNvCxnSpPr>
            <a:cxnSpLocks/>
          </p:cNvCxnSpPr>
          <p:nvPr/>
        </p:nvCxnSpPr>
        <p:spPr>
          <a:xfrm>
            <a:off x="7949204" y="2006056"/>
            <a:ext cx="404832" cy="189168"/>
          </a:xfrm>
          <a:prstGeom prst="straightConnector1">
            <a:avLst/>
          </a:prstGeom>
          <a:noFill/>
          <a:ln w="9525" cap="flat" cmpd="sng" algn="ctr">
            <a:solidFill>
              <a:srgbClr val="000000"/>
            </a:solidFill>
            <a:prstDash val="solid"/>
            <a:tailEnd type="stealth" w="sm" len="lg"/>
          </a:ln>
          <a:effectLst/>
        </p:spPr>
      </p:cxnSp>
      <p:cxnSp>
        <p:nvCxnSpPr>
          <p:cNvPr id="23" name="Straight Arrow Connector 22">
            <a:extLst>
              <a:ext uri="{FF2B5EF4-FFF2-40B4-BE49-F238E27FC236}">
                <a16:creationId xmlns:a16="http://schemas.microsoft.com/office/drawing/2014/main" id="{591CE79A-9FB1-4073-A6CB-EFCE0134F8F6}"/>
              </a:ext>
            </a:extLst>
          </p:cNvPr>
          <p:cNvCxnSpPr>
            <a:cxnSpLocks/>
          </p:cNvCxnSpPr>
          <p:nvPr/>
        </p:nvCxnSpPr>
        <p:spPr>
          <a:xfrm>
            <a:off x="7636960" y="2532662"/>
            <a:ext cx="265356" cy="328325"/>
          </a:xfrm>
          <a:prstGeom prst="straightConnector1">
            <a:avLst/>
          </a:prstGeom>
          <a:noFill/>
          <a:ln w="9525" cap="flat" cmpd="sng" algn="ctr">
            <a:solidFill>
              <a:srgbClr val="008000"/>
            </a:solidFill>
            <a:prstDash val="solid"/>
            <a:tailEnd type="stealth" w="sm" len="lg"/>
          </a:ln>
          <a:effectLst/>
        </p:spPr>
      </p:cxnSp>
      <p:sp>
        <p:nvSpPr>
          <p:cNvPr id="24" name="TextBox 23">
            <a:extLst>
              <a:ext uri="{FF2B5EF4-FFF2-40B4-BE49-F238E27FC236}">
                <a16:creationId xmlns:a16="http://schemas.microsoft.com/office/drawing/2014/main" id="{5F0FD0FA-D86A-4B53-97FA-F5AFD3AA36D7}"/>
              </a:ext>
            </a:extLst>
          </p:cNvPr>
          <p:cNvSpPr txBox="1"/>
          <p:nvPr/>
        </p:nvSpPr>
        <p:spPr>
          <a:xfrm>
            <a:off x="7154885" y="2263118"/>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B050"/>
                </a:solidFill>
                <a:effectLst/>
                <a:uLnTx/>
                <a:uFillTx/>
              </a:rPr>
              <a:t>600 ns</a:t>
            </a:r>
          </a:p>
        </p:txBody>
      </p:sp>
      <p:cxnSp>
        <p:nvCxnSpPr>
          <p:cNvPr id="25" name="Straight Arrow Connector 24">
            <a:extLst>
              <a:ext uri="{FF2B5EF4-FFF2-40B4-BE49-F238E27FC236}">
                <a16:creationId xmlns:a16="http://schemas.microsoft.com/office/drawing/2014/main" id="{83A032F8-3257-44F3-AFFA-EB14087F33F8}"/>
              </a:ext>
            </a:extLst>
          </p:cNvPr>
          <p:cNvCxnSpPr>
            <a:cxnSpLocks/>
          </p:cNvCxnSpPr>
          <p:nvPr/>
        </p:nvCxnSpPr>
        <p:spPr>
          <a:xfrm>
            <a:off x="4224420" y="6274060"/>
            <a:ext cx="19025" cy="0"/>
          </a:xfrm>
          <a:prstGeom prst="straightConnector1">
            <a:avLst/>
          </a:prstGeom>
          <a:noFill/>
          <a:ln w="9525" cap="flat" cmpd="sng" algn="ctr">
            <a:solidFill>
              <a:srgbClr val="FF0000"/>
            </a:solidFill>
            <a:prstDash val="solid"/>
            <a:tailEnd type="triangle" w="sm" len="lg"/>
          </a:ln>
          <a:effectLst/>
        </p:spPr>
      </p:cxnSp>
      <p:sp>
        <p:nvSpPr>
          <p:cNvPr id="26" name="TextBox 25">
            <a:extLst>
              <a:ext uri="{FF2B5EF4-FFF2-40B4-BE49-F238E27FC236}">
                <a16:creationId xmlns:a16="http://schemas.microsoft.com/office/drawing/2014/main" id="{47E33EA5-3CED-4624-8C68-914B7CD00E90}"/>
              </a:ext>
            </a:extLst>
          </p:cNvPr>
          <p:cNvSpPr txBox="1"/>
          <p:nvPr/>
        </p:nvSpPr>
        <p:spPr>
          <a:xfrm>
            <a:off x="4201396" y="6137111"/>
            <a:ext cx="757207" cy="33855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FF0000"/>
                </a:solidFill>
                <a:effectLst/>
                <a:uLnTx/>
                <a:uFillTx/>
              </a:rPr>
              <a:t>150 ns</a:t>
            </a:r>
          </a:p>
        </p:txBody>
      </p:sp>
      <p:cxnSp>
        <p:nvCxnSpPr>
          <p:cNvPr id="27" name="Straight Arrow Connector 26">
            <a:extLst>
              <a:ext uri="{FF2B5EF4-FFF2-40B4-BE49-F238E27FC236}">
                <a16:creationId xmlns:a16="http://schemas.microsoft.com/office/drawing/2014/main" id="{DEDF16D2-D20F-4CDB-BC12-C0A81042F58B}"/>
              </a:ext>
            </a:extLst>
          </p:cNvPr>
          <p:cNvCxnSpPr>
            <a:cxnSpLocks/>
          </p:cNvCxnSpPr>
          <p:nvPr/>
        </p:nvCxnSpPr>
        <p:spPr>
          <a:xfrm>
            <a:off x="3621340" y="4777121"/>
            <a:ext cx="312219" cy="135960"/>
          </a:xfrm>
          <a:prstGeom prst="straightConnector1">
            <a:avLst/>
          </a:prstGeom>
          <a:noFill/>
          <a:ln w="9525" cap="flat" cmpd="sng" algn="ctr">
            <a:solidFill>
              <a:srgbClr val="0000FF"/>
            </a:solidFill>
            <a:prstDash val="solid"/>
            <a:tailEnd type="stealth" w="sm" len="lg"/>
          </a:ln>
          <a:effectLst/>
        </p:spPr>
      </p:cxnSp>
      <p:sp>
        <p:nvSpPr>
          <p:cNvPr id="28" name="TextBox 27">
            <a:extLst>
              <a:ext uri="{FF2B5EF4-FFF2-40B4-BE49-F238E27FC236}">
                <a16:creationId xmlns:a16="http://schemas.microsoft.com/office/drawing/2014/main" id="{5C4C8499-492F-4CB5-96BA-5EBEAE14B9E7}"/>
              </a:ext>
            </a:extLst>
          </p:cNvPr>
          <p:cNvSpPr txBox="1"/>
          <p:nvPr/>
        </p:nvSpPr>
        <p:spPr>
          <a:xfrm>
            <a:off x="2942255" y="4574527"/>
            <a:ext cx="757207"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0000FF"/>
                </a:solidFill>
                <a:effectLst/>
                <a:uLnTx/>
                <a:uFillTx/>
              </a:rPr>
              <a:t>100 ns</a:t>
            </a:r>
          </a:p>
        </p:txBody>
      </p:sp>
      <p:sp>
        <p:nvSpPr>
          <p:cNvPr id="29" name="TextBox 28">
            <a:extLst>
              <a:ext uri="{FF2B5EF4-FFF2-40B4-BE49-F238E27FC236}">
                <a16:creationId xmlns:a16="http://schemas.microsoft.com/office/drawing/2014/main" id="{2F44376D-B8A6-4FCC-B297-45157747EABD}"/>
              </a:ext>
            </a:extLst>
          </p:cNvPr>
          <p:cNvSpPr txBox="1"/>
          <p:nvPr/>
        </p:nvSpPr>
        <p:spPr>
          <a:xfrm>
            <a:off x="4733994" y="5173654"/>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0000"/>
                </a:solidFill>
                <a:effectLst/>
                <a:uLnTx/>
                <a:uFillTx/>
              </a:rPr>
              <a:t>400 ns</a:t>
            </a:r>
          </a:p>
        </p:txBody>
      </p:sp>
      <p:cxnSp>
        <p:nvCxnSpPr>
          <p:cNvPr id="30" name="Straight Arrow Connector 29">
            <a:extLst>
              <a:ext uri="{FF2B5EF4-FFF2-40B4-BE49-F238E27FC236}">
                <a16:creationId xmlns:a16="http://schemas.microsoft.com/office/drawing/2014/main" id="{E8662A0F-E256-455E-B967-75DEBD46CB8A}"/>
              </a:ext>
            </a:extLst>
          </p:cNvPr>
          <p:cNvCxnSpPr>
            <a:cxnSpLocks/>
          </p:cNvCxnSpPr>
          <p:nvPr/>
        </p:nvCxnSpPr>
        <p:spPr>
          <a:xfrm>
            <a:off x="4932687" y="5133529"/>
            <a:ext cx="15233" cy="0"/>
          </a:xfrm>
          <a:prstGeom prst="straightConnector1">
            <a:avLst/>
          </a:prstGeom>
          <a:noFill/>
          <a:ln w="9525" cap="flat" cmpd="sng" algn="ctr">
            <a:solidFill>
              <a:srgbClr val="000000"/>
            </a:solidFill>
            <a:prstDash val="solid"/>
            <a:tailEnd type="stealth" w="sm" len="lg"/>
          </a:ln>
          <a:effectLst/>
        </p:spPr>
      </p:cxnSp>
      <p:cxnSp>
        <p:nvCxnSpPr>
          <p:cNvPr id="31" name="Straight Arrow Connector 30">
            <a:extLst>
              <a:ext uri="{FF2B5EF4-FFF2-40B4-BE49-F238E27FC236}">
                <a16:creationId xmlns:a16="http://schemas.microsoft.com/office/drawing/2014/main" id="{F701F78A-0617-40ED-835B-9C7A10BFC13C}"/>
              </a:ext>
            </a:extLst>
          </p:cNvPr>
          <p:cNvCxnSpPr>
            <a:cxnSpLocks/>
          </p:cNvCxnSpPr>
          <p:nvPr/>
        </p:nvCxnSpPr>
        <p:spPr>
          <a:xfrm>
            <a:off x="3162774" y="5619610"/>
            <a:ext cx="265356" cy="328325"/>
          </a:xfrm>
          <a:prstGeom prst="straightConnector1">
            <a:avLst/>
          </a:prstGeom>
          <a:noFill/>
          <a:ln w="9525" cap="flat" cmpd="sng" algn="ctr">
            <a:solidFill>
              <a:srgbClr val="008000"/>
            </a:solidFill>
            <a:prstDash val="solid"/>
            <a:tailEnd type="stealth" w="sm" len="lg"/>
          </a:ln>
          <a:effectLst/>
        </p:spPr>
      </p:cxnSp>
      <p:sp>
        <p:nvSpPr>
          <p:cNvPr id="32" name="TextBox 31">
            <a:extLst>
              <a:ext uri="{FF2B5EF4-FFF2-40B4-BE49-F238E27FC236}">
                <a16:creationId xmlns:a16="http://schemas.microsoft.com/office/drawing/2014/main" id="{5185536C-97ED-43D9-9AD5-7274C2526D81}"/>
              </a:ext>
            </a:extLst>
          </p:cNvPr>
          <p:cNvSpPr txBox="1"/>
          <p:nvPr/>
        </p:nvSpPr>
        <p:spPr>
          <a:xfrm>
            <a:off x="2852135" y="5374024"/>
            <a:ext cx="687495"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00B050"/>
                </a:solidFill>
                <a:effectLst/>
                <a:uLnTx/>
                <a:uFillTx/>
              </a:rPr>
              <a:t>600 ns</a:t>
            </a:r>
          </a:p>
        </p:txBody>
      </p:sp>
      <p:sp>
        <p:nvSpPr>
          <p:cNvPr id="2" name="Rectangle 1"/>
          <p:cNvSpPr/>
          <p:nvPr/>
        </p:nvSpPr>
        <p:spPr>
          <a:xfrm>
            <a:off x="7325228" y="6539423"/>
            <a:ext cx="2057615" cy="369332"/>
          </a:xfrm>
          <a:prstGeom prst="rect">
            <a:avLst/>
          </a:prstGeom>
        </p:spPr>
        <p:txBody>
          <a:bodyPr wrap="none">
            <a:spAutoFit/>
          </a:bodyPr>
          <a:lstStyle/>
          <a:p>
            <a:pPr lvl="0"/>
            <a:r>
              <a:rPr lang="en-US" b="1" dirty="0">
                <a:solidFill>
                  <a:srgbClr val="FF0000"/>
                </a:solidFill>
              </a:rPr>
              <a:t>V. </a:t>
            </a:r>
            <a:r>
              <a:rPr lang="en-US" b="1" dirty="0" err="1">
                <a:solidFill>
                  <a:srgbClr val="FF0000"/>
                </a:solidFill>
              </a:rPr>
              <a:t>Dolgashev</a:t>
            </a:r>
            <a:r>
              <a:rPr lang="en-US" b="1" dirty="0">
                <a:solidFill>
                  <a:srgbClr val="FF0000"/>
                </a:solidFill>
              </a:rPr>
              <a:t> (SLAC)</a:t>
            </a:r>
          </a:p>
        </p:txBody>
      </p:sp>
    </p:spTree>
    <p:extLst>
      <p:ext uri="{BB962C8B-B14F-4D97-AF65-F5344CB8AC3E}">
        <p14:creationId xmlns:p14="http://schemas.microsoft.com/office/powerpoint/2010/main" val="2019878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table, indoor, sitting, cup&#10;&#10;Description automatically generated">
            <a:extLst>
              <a:ext uri="{FF2B5EF4-FFF2-40B4-BE49-F238E27FC236}">
                <a16:creationId xmlns:a16="http://schemas.microsoft.com/office/drawing/2014/main" id="{322FF489-7109-4055-9C69-86D1E3C3E3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9062" y="1099857"/>
            <a:ext cx="2834877" cy="3779836"/>
          </a:xfrm>
          <a:prstGeom prst="rect">
            <a:avLst/>
          </a:prstGeom>
        </p:spPr>
      </p:pic>
      <p:pic>
        <p:nvPicPr>
          <p:cNvPr id="5" name="Picture 6" descr="A close up of a barrel&#10;&#10;Description automatically generated">
            <a:extLst>
              <a:ext uri="{FF2B5EF4-FFF2-40B4-BE49-F238E27FC236}">
                <a16:creationId xmlns:a16="http://schemas.microsoft.com/office/drawing/2014/main" id="{5010A644-62CD-40DE-A33D-CFCB2B5E3C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2901" y="1099857"/>
            <a:ext cx="5039781" cy="3779836"/>
          </a:xfrm>
          <a:prstGeom prst="rect">
            <a:avLst/>
          </a:prstGeom>
        </p:spPr>
      </p:pic>
      <p:sp>
        <p:nvSpPr>
          <p:cNvPr id="6" name="TextBox 7">
            <a:extLst>
              <a:ext uri="{FF2B5EF4-FFF2-40B4-BE49-F238E27FC236}">
                <a16:creationId xmlns:a16="http://schemas.microsoft.com/office/drawing/2014/main" id="{BE21AB06-F9AC-4D47-81E8-7F2C54D68D78}"/>
              </a:ext>
            </a:extLst>
          </p:cNvPr>
          <p:cNvSpPr txBox="1"/>
          <p:nvPr/>
        </p:nvSpPr>
        <p:spPr>
          <a:xfrm>
            <a:off x="2488676" y="1913640"/>
            <a:ext cx="1532984" cy="369332"/>
          </a:xfrm>
          <a:prstGeom prst="rect">
            <a:avLst/>
          </a:prstGeom>
          <a:noFill/>
        </p:spPr>
        <p:txBody>
          <a:bodyPr wrap="none" rtlCol="0">
            <a:spAutoFit/>
          </a:bodyPr>
          <a:lstStyle/>
          <a:p>
            <a:r>
              <a:rPr lang="en-US" b="1" dirty="0"/>
              <a:t>Welding teeth</a:t>
            </a:r>
          </a:p>
        </p:txBody>
      </p:sp>
      <p:cxnSp>
        <p:nvCxnSpPr>
          <p:cNvPr id="7" name="Straight Arrow Connector 9">
            <a:extLst>
              <a:ext uri="{FF2B5EF4-FFF2-40B4-BE49-F238E27FC236}">
                <a16:creationId xmlns:a16="http://schemas.microsoft.com/office/drawing/2014/main" id="{673A2E6F-7112-45FC-8DF1-EA9A42315FA7}"/>
              </a:ext>
            </a:extLst>
          </p:cNvPr>
          <p:cNvCxnSpPr>
            <a:stCxn id="6" idx="2"/>
          </p:cNvCxnSpPr>
          <p:nvPr/>
        </p:nvCxnSpPr>
        <p:spPr>
          <a:xfrm>
            <a:off x="3255168" y="2282972"/>
            <a:ext cx="147908" cy="2057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10">
            <a:extLst>
              <a:ext uri="{FF2B5EF4-FFF2-40B4-BE49-F238E27FC236}">
                <a16:creationId xmlns:a16="http://schemas.microsoft.com/office/drawing/2014/main" id="{0424CE2C-9878-4721-B046-041F2A81E709}"/>
              </a:ext>
            </a:extLst>
          </p:cNvPr>
          <p:cNvCxnSpPr>
            <a:cxnSpLocks/>
          </p:cNvCxnSpPr>
          <p:nvPr/>
        </p:nvCxnSpPr>
        <p:spPr>
          <a:xfrm>
            <a:off x="3569734" y="2256655"/>
            <a:ext cx="968038" cy="25833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2">
            <a:extLst>
              <a:ext uri="{FF2B5EF4-FFF2-40B4-BE49-F238E27FC236}">
                <a16:creationId xmlns:a16="http://schemas.microsoft.com/office/drawing/2014/main" id="{94C2BF1A-4950-4C5E-A570-FAD1ADFF96AF}"/>
              </a:ext>
            </a:extLst>
          </p:cNvPr>
          <p:cNvCxnSpPr>
            <a:cxnSpLocks/>
          </p:cNvCxnSpPr>
          <p:nvPr/>
        </p:nvCxnSpPr>
        <p:spPr>
          <a:xfrm>
            <a:off x="3403076" y="2282972"/>
            <a:ext cx="487271" cy="23201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15">
            <a:extLst>
              <a:ext uri="{FF2B5EF4-FFF2-40B4-BE49-F238E27FC236}">
                <a16:creationId xmlns:a16="http://schemas.microsoft.com/office/drawing/2014/main" id="{078D8487-6416-403F-B44B-AD1D138325DB}"/>
              </a:ext>
            </a:extLst>
          </p:cNvPr>
          <p:cNvSpPr txBox="1"/>
          <p:nvPr/>
        </p:nvSpPr>
        <p:spPr>
          <a:xfrm>
            <a:off x="7452319" y="3404646"/>
            <a:ext cx="728982" cy="369332"/>
          </a:xfrm>
          <a:prstGeom prst="rect">
            <a:avLst/>
          </a:prstGeom>
          <a:noFill/>
        </p:spPr>
        <p:txBody>
          <a:bodyPr wrap="none" rtlCol="0">
            <a:spAutoFit/>
          </a:bodyPr>
          <a:lstStyle/>
          <a:p>
            <a:r>
              <a:rPr lang="en-US" b="1" dirty="0"/>
              <a:t>Tooth</a:t>
            </a:r>
          </a:p>
        </p:txBody>
      </p:sp>
      <p:cxnSp>
        <p:nvCxnSpPr>
          <p:cNvPr id="11" name="Straight Arrow Connector 17">
            <a:extLst>
              <a:ext uri="{FF2B5EF4-FFF2-40B4-BE49-F238E27FC236}">
                <a16:creationId xmlns:a16="http://schemas.microsoft.com/office/drawing/2014/main" id="{543D8FA8-69E7-4D90-889F-BC2FADEAC8E1}"/>
              </a:ext>
            </a:extLst>
          </p:cNvPr>
          <p:cNvCxnSpPr>
            <a:cxnSpLocks/>
          </p:cNvCxnSpPr>
          <p:nvPr/>
        </p:nvCxnSpPr>
        <p:spPr>
          <a:xfrm flipV="1">
            <a:off x="7965649" y="3194414"/>
            <a:ext cx="377073" cy="2843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9">
            <a:extLst>
              <a:ext uri="{FF2B5EF4-FFF2-40B4-BE49-F238E27FC236}">
                <a16:creationId xmlns:a16="http://schemas.microsoft.com/office/drawing/2014/main" id="{168ABFF9-A2D2-4A19-B98A-B4F5A5DC0D30}"/>
              </a:ext>
            </a:extLst>
          </p:cNvPr>
          <p:cNvSpPr txBox="1"/>
          <p:nvPr/>
        </p:nvSpPr>
        <p:spPr>
          <a:xfrm>
            <a:off x="8547400" y="1828463"/>
            <a:ext cx="872355" cy="369332"/>
          </a:xfrm>
          <a:prstGeom prst="rect">
            <a:avLst/>
          </a:prstGeom>
          <a:noFill/>
        </p:spPr>
        <p:txBody>
          <a:bodyPr wrap="none" rtlCol="0">
            <a:spAutoFit/>
          </a:bodyPr>
          <a:lstStyle/>
          <a:p>
            <a:r>
              <a:rPr lang="en-US" b="1" dirty="0"/>
              <a:t>Cell iris</a:t>
            </a:r>
          </a:p>
        </p:txBody>
      </p:sp>
      <p:cxnSp>
        <p:nvCxnSpPr>
          <p:cNvPr id="13" name="Straight Arrow Connector 20">
            <a:extLst>
              <a:ext uri="{FF2B5EF4-FFF2-40B4-BE49-F238E27FC236}">
                <a16:creationId xmlns:a16="http://schemas.microsoft.com/office/drawing/2014/main" id="{49B19FBE-8B20-4C87-8278-20013C2D323B}"/>
              </a:ext>
            </a:extLst>
          </p:cNvPr>
          <p:cNvCxnSpPr>
            <a:cxnSpLocks/>
          </p:cNvCxnSpPr>
          <p:nvPr/>
        </p:nvCxnSpPr>
        <p:spPr>
          <a:xfrm flipH="1">
            <a:off x="8668082" y="2150661"/>
            <a:ext cx="124120" cy="36933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TextBox 22">
            <a:extLst>
              <a:ext uri="{FF2B5EF4-FFF2-40B4-BE49-F238E27FC236}">
                <a16:creationId xmlns:a16="http://schemas.microsoft.com/office/drawing/2014/main" id="{CABA1183-13B2-470F-A1AD-F675B3118F53}"/>
              </a:ext>
            </a:extLst>
          </p:cNvPr>
          <p:cNvSpPr txBox="1"/>
          <p:nvPr/>
        </p:nvSpPr>
        <p:spPr>
          <a:xfrm>
            <a:off x="9164842" y="2935606"/>
            <a:ext cx="1108380" cy="646331"/>
          </a:xfrm>
          <a:prstGeom prst="rect">
            <a:avLst/>
          </a:prstGeom>
          <a:noFill/>
        </p:spPr>
        <p:txBody>
          <a:bodyPr wrap="none" rtlCol="0">
            <a:spAutoFit/>
          </a:bodyPr>
          <a:lstStyle/>
          <a:p>
            <a:r>
              <a:rPr lang="en-US" b="1" dirty="0"/>
              <a:t>Cell outer</a:t>
            </a:r>
          </a:p>
          <a:p>
            <a:r>
              <a:rPr lang="en-US" b="1" dirty="0"/>
              <a:t>radius</a:t>
            </a:r>
          </a:p>
        </p:txBody>
      </p:sp>
      <p:cxnSp>
        <p:nvCxnSpPr>
          <p:cNvPr id="15" name="Straight Arrow Connector 23">
            <a:extLst>
              <a:ext uri="{FF2B5EF4-FFF2-40B4-BE49-F238E27FC236}">
                <a16:creationId xmlns:a16="http://schemas.microsoft.com/office/drawing/2014/main" id="{1AF51632-A6A8-475D-BC20-C8CC2E8E4421}"/>
              </a:ext>
            </a:extLst>
          </p:cNvPr>
          <p:cNvCxnSpPr>
            <a:cxnSpLocks/>
            <a:stCxn id="14" idx="1"/>
          </p:cNvCxnSpPr>
          <p:nvPr/>
        </p:nvCxnSpPr>
        <p:spPr>
          <a:xfrm flipH="1" flipV="1">
            <a:off x="8520106" y="2846894"/>
            <a:ext cx="644736" cy="41187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 name="TextBox 26">
            <a:extLst>
              <a:ext uri="{FF2B5EF4-FFF2-40B4-BE49-F238E27FC236}">
                <a16:creationId xmlns:a16="http://schemas.microsoft.com/office/drawing/2014/main" id="{939F32C1-EEA2-4E03-A37C-C3130C344079}"/>
              </a:ext>
            </a:extLst>
          </p:cNvPr>
          <p:cNvSpPr txBox="1"/>
          <p:nvPr/>
        </p:nvSpPr>
        <p:spPr>
          <a:xfrm>
            <a:off x="778098" y="276337"/>
            <a:ext cx="9817239" cy="523220"/>
          </a:xfrm>
          <a:prstGeom prst="rect">
            <a:avLst/>
          </a:prstGeom>
          <a:noFill/>
        </p:spPr>
        <p:txBody>
          <a:bodyPr wrap="none" rtlCol="0">
            <a:spAutoFit/>
          </a:bodyPr>
          <a:lstStyle/>
          <a:p>
            <a:r>
              <a:rPr lang="en-US" sz="2800" b="1" dirty="0">
                <a:solidFill>
                  <a:srgbClr val="FF0000"/>
                </a:solidFill>
              </a:rPr>
              <a:t>Setup </a:t>
            </a:r>
            <a:r>
              <a:rPr lang="en-US" sz="2800" b="1" dirty="0" smtClean="0">
                <a:solidFill>
                  <a:srgbClr val="FF0000"/>
                </a:solidFill>
              </a:rPr>
              <a:t>prototype for </a:t>
            </a:r>
            <a:r>
              <a:rPr lang="en-US" sz="2800" b="1" dirty="0">
                <a:solidFill>
                  <a:srgbClr val="FF0000"/>
                </a:solidFill>
              </a:rPr>
              <a:t>Temperature Monitoring during TIG Welding</a:t>
            </a:r>
          </a:p>
        </p:txBody>
      </p:sp>
      <p:sp>
        <p:nvSpPr>
          <p:cNvPr id="17" name="TextBox 27">
            <a:extLst>
              <a:ext uri="{FF2B5EF4-FFF2-40B4-BE49-F238E27FC236}">
                <a16:creationId xmlns:a16="http://schemas.microsoft.com/office/drawing/2014/main" id="{DE360944-B0C5-4B4B-97F1-7C58C39F8DEF}"/>
              </a:ext>
            </a:extLst>
          </p:cNvPr>
          <p:cNvSpPr txBox="1"/>
          <p:nvPr/>
        </p:nvSpPr>
        <p:spPr>
          <a:xfrm>
            <a:off x="7732426" y="4861320"/>
            <a:ext cx="2309094" cy="369332"/>
          </a:xfrm>
          <a:prstGeom prst="rect">
            <a:avLst/>
          </a:prstGeom>
          <a:noFill/>
        </p:spPr>
        <p:txBody>
          <a:bodyPr wrap="none" rtlCol="0">
            <a:spAutoFit/>
          </a:bodyPr>
          <a:lstStyle/>
          <a:p>
            <a:r>
              <a:rPr lang="en-US" b="1" dirty="0"/>
              <a:t>Thermocouples wiring</a:t>
            </a:r>
          </a:p>
        </p:txBody>
      </p:sp>
      <p:sp>
        <p:nvSpPr>
          <p:cNvPr id="18" name="TextBox 32">
            <a:extLst>
              <a:ext uri="{FF2B5EF4-FFF2-40B4-BE49-F238E27FC236}">
                <a16:creationId xmlns:a16="http://schemas.microsoft.com/office/drawing/2014/main" id="{61C49510-2990-42D1-805D-9833AB4B0981}"/>
              </a:ext>
            </a:extLst>
          </p:cNvPr>
          <p:cNvSpPr txBox="1"/>
          <p:nvPr/>
        </p:nvSpPr>
        <p:spPr>
          <a:xfrm>
            <a:off x="993067" y="4290525"/>
            <a:ext cx="2614114" cy="684000"/>
          </a:xfrm>
          <a:prstGeom prst="rect">
            <a:avLst/>
          </a:prstGeom>
          <a:noFill/>
        </p:spPr>
        <p:txBody>
          <a:bodyPr wrap="none" rtlCol="0">
            <a:spAutoFit/>
          </a:bodyPr>
          <a:lstStyle/>
          <a:p>
            <a:r>
              <a:rPr lang="en-US" b="1" dirty="0"/>
              <a:t>Tooth thickness = 0.9 mm</a:t>
            </a:r>
          </a:p>
          <a:p>
            <a:r>
              <a:rPr lang="en-US" b="1" dirty="0"/>
              <a:t>Tooth depth = 1 mm</a:t>
            </a:r>
          </a:p>
          <a:p>
            <a:endParaRPr lang="en-US" dirty="0"/>
          </a:p>
        </p:txBody>
      </p:sp>
      <p:sp>
        <p:nvSpPr>
          <p:cNvPr id="19" name="Rectangle 33">
            <a:extLst>
              <a:ext uri="{FF2B5EF4-FFF2-40B4-BE49-F238E27FC236}">
                <a16:creationId xmlns:a16="http://schemas.microsoft.com/office/drawing/2014/main" id="{2D1E118C-6BD8-4DED-916F-F1095619F3C1}"/>
              </a:ext>
            </a:extLst>
          </p:cNvPr>
          <p:cNvSpPr/>
          <p:nvPr/>
        </p:nvSpPr>
        <p:spPr>
          <a:xfrm>
            <a:off x="770689" y="5438470"/>
            <a:ext cx="10703985" cy="1477328"/>
          </a:xfrm>
          <a:prstGeom prst="rect">
            <a:avLst/>
          </a:prstGeom>
        </p:spPr>
        <p:txBody>
          <a:bodyPr wrap="square">
            <a:spAutoFit/>
          </a:bodyPr>
          <a:lstStyle/>
          <a:p>
            <a:pPr marL="285750" indent="-285750">
              <a:buFont typeface="Arial" panose="020B0604020202020204" pitchFamily="34" charset="0"/>
              <a:buChar char="•"/>
            </a:pPr>
            <a:r>
              <a:rPr lang="en-US" sz="2400" b="1" dirty="0">
                <a:solidFill>
                  <a:srgbClr val="FF0000"/>
                </a:solidFill>
              </a:rPr>
              <a:t>Tooth thickness is proportional to welding current: lower current, smaller tooth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2400" b="1" dirty="0">
                <a:solidFill>
                  <a:srgbClr val="FF0000"/>
                </a:solidFill>
              </a:rPr>
              <a:t>Ideal compromise: lowest current, mechanically more stable welding (robustness) and vacuum tightness</a:t>
            </a:r>
          </a:p>
        </p:txBody>
      </p:sp>
      <p:sp>
        <p:nvSpPr>
          <p:cNvPr id="2" name="Rettangolo 1"/>
          <p:cNvSpPr/>
          <p:nvPr/>
        </p:nvSpPr>
        <p:spPr>
          <a:xfrm>
            <a:off x="9246963" y="6602222"/>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6698" y="-71028"/>
            <a:ext cx="1527982" cy="307777"/>
          </a:xfrm>
          <a:prstGeom prst="rect">
            <a:avLst/>
          </a:prstGeom>
        </p:spPr>
        <p:txBody>
          <a:bodyPr wrap="none">
            <a:spAutoFit/>
          </a:bodyPr>
          <a:lstStyle/>
          <a:p>
            <a:pPr lvl="0">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Achievements….. </a:t>
            </a:r>
            <a:endParaRPr lang="it-IT" sz="1400" i="1" kern="0" dirty="0">
              <a:solidFill>
                <a:sysClr val="windowText" lastClr="000000"/>
              </a:solidFill>
            </a:endParaRPr>
          </a:p>
        </p:txBody>
      </p:sp>
      <p:cxnSp>
        <p:nvCxnSpPr>
          <p:cNvPr id="20" name="Straight Arrow Connector 10">
            <a:extLst>
              <a:ext uri="{FF2B5EF4-FFF2-40B4-BE49-F238E27FC236}">
                <a16:creationId xmlns:a16="http://schemas.microsoft.com/office/drawing/2014/main" id="{0424CE2C-9878-4721-B046-041F2A81E709}"/>
              </a:ext>
            </a:extLst>
          </p:cNvPr>
          <p:cNvCxnSpPr>
            <a:cxnSpLocks/>
          </p:cNvCxnSpPr>
          <p:nvPr/>
        </p:nvCxnSpPr>
        <p:spPr>
          <a:xfrm flipV="1">
            <a:off x="2488676" y="4023688"/>
            <a:ext cx="840446" cy="3794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23" name="Immagine 22"/>
          <p:cNvPicPr>
            <a:picLocks noChangeAspect="1"/>
          </p:cNvPicPr>
          <p:nvPr/>
        </p:nvPicPr>
        <p:blipFill>
          <a:blip r:embed="rId4"/>
          <a:stretch>
            <a:fillRect/>
          </a:stretch>
        </p:blipFill>
        <p:spPr>
          <a:xfrm>
            <a:off x="2413840" y="3093037"/>
            <a:ext cx="944962" cy="493819"/>
          </a:xfrm>
          <a:prstGeom prst="rect">
            <a:avLst/>
          </a:prstGeom>
        </p:spPr>
      </p:pic>
      <p:sp>
        <p:nvSpPr>
          <p:cNvPr id="24" name="CasellaDiTesto 23"/>
          <p:cNvSpPr txBox="1"/>
          <p:nvPr/>
        </p:nvSpPr>
        <p:spPr>
          <a:xfrm>
            <a:off x="1230740" y="3504555"/>
            <a:ext cx="1683474" cy="369332"/>
          </a:xfrm>
          <a:prstGeom prst="rect">
            <a:avLst/>
          </a:prstGeom>
          <a:noFill/>
        </p:spPr>
        <p:txBody>
          <a:bodyPr wrap="none" rtlCol="0">
            <a:spAutoFit/>
          </a:bodyPr>
          <a:lstStyle/>
          <a:p>
            <a:r>
              <a:rPr lang="it-IT" b="1" dirty="0" err="1" smtClean="0"/>
              <a:t>width</a:t>
            </a:r>
            <a:r>
              <a:rPr lang="it-IT" b="1" dirty="0" smtClean="0"/>
              <a:t> = 2.9 mm</a:t>
            </a:r>
            <a:endParaRPr lang="it-IT" b="1" dirty="0"/>
          </a:p>
        </p:txBody>
      </p:sp>
      <p:pic>
        <p:nvPicPr>
          <p:cNvPr id="25" name="Immagin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9576" y="26521"/>
            <a:ext cx="1332000" cy="953472"/>
          </a:xfrm>
          <a:prstGeom prst="rect">
            <a:avLst/>
          </a:prstGeom>
        </p:spPr>
      </p:pic>
    </p:spTree>
    <p:extLst>
      <p:ext uri="{BB962C8B-B14F-4D97-AF65-F5344CB8AC3E}">
        <p14:creationId xmlns:p14="http://schemas.microsoft.com/office/powerpoint/2010/main" val="394453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down)">
                                      <p:cBhvr>
                                        <p:cTn id="26" dur="500"/>
                                        <p:tgtEl>
                                          <p:spTgt spid="2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par>
                                <p:cTn id="35" presetID="22" presetClass="entr" presetSubtype="4"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500"/>
                                        <p:tgtEl>
                                          <p:spTgt spid="4"/>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par>
                                <p:cTn id="51" presetID="22" presetClass="entr" presetSubtype="4"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00"/>
                                        <p:tgtEl>
                                          <p:spTgt spid="1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nodeType="clickEffect">
                                  <p:stCondLst>
                                    <p:cond delay="0"/>
                                  </p:stCondLst>
                                  <p:childTnLst>
                                    <p:set>
                                      <p:cBhvr>
                                        <p:cTn id="73" dur="1" fill="hold">
                                          <p:stCondLst>
                                            <p:cond delay="0"/>
                                          </p:stCondLst>
                                        </p:cTn>
                                        <p:tgtEl>
                                          <p:spTgt spid="19">
                                            <p:txEl>
                                              <p:pRg st="0" end="0"/>
                                            </p:txEl>
                                          </p:spTgt>
                                        </p:tgtEl>
                                        <p:attrNameLst>
                                          <p:attrName>style.visibility</p:attrName>
                                        </p:attrNameLst>
                                      </p:cBhvr>
                                      <p:to>
                                        <p:strVal val="visible"/>
                                      </p:to>
                                    </p:set>
                                    <p:animEffect transition="in" filter="wipe(down)">
                                      <p:cBhvr>
                                        <p:cTn id="74" dur="500"/>
                                        <p:tgtEl>
                                          <p:spTgt spid="19">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19">
                                            <p:txEl>
                                              <p:pRg st="2" end="2"/>
                                            </p:txEl>
                                          </p:spTgt>
                                        </p:tgtEl>
                                        <p:attrNameLst>
                                          <p:attrName>style.visibility</p:attrName>
                                        </p:attrNameLst>
                                      </p:cBhvr>
                                      <p:to>
                                        <p:strVal val="visible"/>
                                      </p:to>
                                    </p:set>
                                    <p:animEffect transition="in" filter="wipe(down)">
                                      <p:cBhvr>
                                        <p:cTn id="79" dur="500"/>
                                        <p:tgtEl>
                                          <p:spTgt spid="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4" grpId="0"/>
      <p:bldP spid="17" grpId="0"/>
      <p:bldP spid="18"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65D04FA5-862E-4682-AFBF-EC242ECCC863}"/>
              </a:ext>
            </a:extLst>
          </p:cNvPr>
          <p:cNvPicPr>
            <a:picLocks noChangeAspect="1"/>
          </p:cNvPicPr>
          <p:nvPr/>
        </p:nvPicPr>
        <p:blipFill rotWithShape="1">
          <a:blip r:embed="rId2"/>
          <a:srcRect l="1521" t="11736" r="1659" b="1637"/>
          <a:stretch/>
        </p:blipFill>
        <p:spPr bwMode="auto">
          <a:xfrm>
            <a:off x="902133" y="1024339"/>
            <a:ext cx="8898903" cy="5288437"/>
          </a:xfrm>
          <a:prstGeom prst="rect">
            <a:avLst/>
          </a:prstGeom>
          <a:noFill/>
          <a:ln w="9525">
            <a:noFill/>
            <a:miter lim="800000"/>
            <a:headEnd/>
            <a:tailEnd/>
          </a:ln>
        </p:spPr>
      </p:pic>
      <p:sp>
        <p:nvSpPr>
          <p:cNvPr id="8" name="TextBox 8">
            <a:extLst>
              <a:ext uri="{FF2B5EF4-FFF2-40B4-BE49-F238E27FC236}">
                <a16:creationId xmlns:a16="http://schemas.microsoft.com/office/drawing/2014/main" id="{1272DB16-B68B-4812-AA08-35A903604F6A}"/>
              </a:ext>
            </a:extLst>
          </p:cNvPr>
          <p:cNvSpPr txBox="1"/>
          <p:nvPr/>
        </p:nvSpPr>
        <p:spPr>
          <a:xfrm>
            <a:off x="5925668" y="1254046"/>
            <a:ext cx="2042475" cy="1431161"/>
          </a:xfrm>
          <a:prstGeom prst="rect">
            <a:avLst/>
          </a:prstGeom>
          <a:solidFill>
            <a:schemeClr val="bg1"/>
          </a:solidFill>
        </p:spPr>
        <p:txBody>
          <a:bodyPr wrap="square" rtlCol="0">
            <a:spAutoFit/>
          </a:bodyPr>
          <a:lstStyle/>
          <a:p>
            <a:pPr>
              <a:spcAft>
                <a:spcPts val="600"/>
              </a:spcAft>
            </a:pPr>
            <a:r>
              <a:rPr lang="en-US" b="1" dirty="0"/>
              <a:t>Max Temperature</a:t>
            </a:r>
          </a:p>
          <a:p>
            <a:pPr>
              <a:spcAft>
                <a:spcPts val="600"/>
              </a:spcAft>
            </a:pPr>
            <a:r>
              <a:rPr lang="en-US" b="1" dirty="0">
                <a:solidFill>
                  <a:schemeClr val="accent1"/>
                </a:solidFill>
              </a:rPr>
              <a:t>Iris: 265 </a:t>
            </a:r>
            <a:r>
              <a:rPr lang="en-US" b="1" dirty="0">
                <a:solidFill>
                  <a:schemeClr val="accent1"/>
                </a:solidFill>
                <a:sym typeface="Symbol" panose="05050102010706020507" pitchFamily="18" charset="2"/>
              </a:rPr>
              <a:t>C</a:t>
            </a:r>
          </a:p>
          <a:p>
            <a:pPr>
              <a:spcAft>
                <a:spcPts val="600"/>
              </a:spcAft>
            </a:pPr>
            <a:r>
              <a:rPr lang="en-US" b="1" dirty="0">
                <a:solidFill>
                  <a:srgbClr val="C00000"/>
                </a:solidFill>
                <a:sym typeface="Symbol" panose="05050102010706020507" pitchFamily="18" charset="2"/>
              </a:rPr>
              <a:t>Tooth: 298 C</a:t>
            </a:r>
          </a:p>
          <a:p>
            <a:pPr>
              <a:spcAft>
                <a:spcPts val="600"/>
              </a:spcAft>
            </a:pPr>
            <a:r>
              <a:rPr lang="en-US" b="1" dirty="0">
                <a:solidFill>
                  <a:schemeClr val="accent6"/>
                </a:solidFill>
                <a:sym typeface="Symbol" panose="05050102010706020507" pitchFamily="18" charset="2"/>
              </a:rPr>
              <a:t>Cell Face: 249 C</a:t>
            </a:r>
          </a:p>
        </p:txBody>
      </p:sp>
      <p:sp>
        <p:nvSpPr>
          <p:cNvPr id="9" name="TextBox 11">
            <a:extLst>
              <a:ext uri="{FF2B5EF4-FFF2-40B4-BE49-F238E27FC236}">
                <a16:creationId xmlns:a16="http://schemas.microsoft.com/office/drawing/2014/main" id="{A3677C4D-E834-4B34-816F-6DA276CA8F73}"/>
              </a:ext>
            </a:extLst>
          </p:cNvPr>
          <p:cNvSpPr txBox="1"/>
          <p:nvPr/>
        </p:nvSpPr>
        <p:spPr>
          <a:xfrm>
            <a:off x="4361771" y="6293922"/>
            <a:ext cx="1157689" cy="369332"/>
          </a:xfrm>
          <a:prstGeom prst="rect">
            <a:avLst/>
          </a:prstGeom>
          <a:noFill/>
        </p:spPr>
        <p:txBody>
          <a:bodyPr wrap="none" rtlCol="0">
            <a:spAutoFit/>
          </a:bodyPr>
          <a:lstStyle/>
          <a:p>
            <a:r>
              <a:rPr lang="en-US" b="1" dirty="0"/>
              <a:t>Time (sec)</a:t>
            </a:r>
          </a:p>
        </p:txBody>
      </p:sp>
      <p:sp>
        <p:nvSpPr>
          <p:cNvPr id="10" name="TextBox 12">
            <a:extLst>
              <a:ext uri="{FF2B5EF4-FFF2-40B4-BE49-F238E27FC236}">
                <a16:creationId xmlns:a16="http://schemas.microsoft.com/office/drawing/2014/main" id="{B6719464-6EBE-42CA-8D84-48B125ECD980}"/>
              </a:ext>
            </a:extLst>
          </p:cNvPr>
          <p:cNvSpPr txBox="1"/>
          <p:nvPr/>
        </p:nvSpPr>
        <p:spPr>
          <a:xfrm rot="16200000">
            <a:off x="-459624" y="2927710"/>
            <a:ext cx="2126672" cy="369332"/>
          </a:xfrm>
          <a:prstGeom prst="rect">
            <a:avLst/>
          </a:prstGeom>
          <a:noFill/>
        </p:spPr>
        <p:txBody>
          <a:bodyPr wrap="none" rtlCol="0">
            <a:spAutoFit/>
          </a:bodyPr>
          <a:lstStyle/>
          <a:p>
            <a:r>
              <a:rPr lang="en-US" b="1" dirty="0"/>
              <a:t>Temperature (deg C)</a:t>
            </a:r>
          </a:p>
        </p:txBody>
      </p:sp>
      <p:sp>
        <p:nvSpPr>
          <p:cNvPr id="11" name="CasellaDiTesto 10"/>
          <p:cNvSpPr txBox="1"/>
          <p:nvPr/>
        </p:nvSpPr>
        <p:spPr>
          <a:xfrm>
            <a:off x="8923663" y="1333041"/>
            <a:ext cx="2701573" cy="369332"/>
          </a:xfrm>
          <a:prstGeom prst="rect">
            <a:avLst/>
          </a:prstGeom>
          <a:noFill/>
        </p:spPr>
        <p:txBody>
          <a:bodyPr wrap="none" rtlCol="0">
            <a:spAutoFit/>
          </a:bodyPr>
          <a:lstStyle/>
          <a:p>
            <a:r>
              <a:rPr lang="it-IT" b="1" dirty="0" smtClean="0"/>
              <a:t>Welding : </a:t>
            </a:r>
            <a:r>
              <a:rPr lang="it-IT" b="1" dirty="0" err="1" smtClean="0"/>
              <a:t>about</a:t>
            </a:r>
            <a:r>
              <a:rPr lang="it-IT" b="1" dirty="0" smtClean="0"/>
              <a:t> 2 minutes</a:t>
            </a:r>
            <a:endParaRPr lang="it-IT" b="1" dirty="0"/>
          </a:p>
        </p:txBody>
      </p:sp>
      <p:sp>
        <p:nvSpPr>
          <p:cNvPr id="12" name="Rettangolo 11"/>
          <p:cNvSpPr/>
          <p:nvPr/>
        </p:nvSpPr>
        <p:spPr>
          <a:xfrm>
            <a:off x="902133" y="412477"/>
            <a:ext cx="7893635" cy="400110"/>
          </a:xfrm>
          <a:prstGeom prst="rect">
            <a:avLst/>
          </a:prstGeom>
        </p:spPr>
        <p:txBody>
          <a:bodyPr wrap="none">
            <a:spAutoFit/>
          </a:bodyPr>
          <a:lstStyle/>
          <a:p>
            <a:pPr algn="ctr"/>
            <a:r>
              <a:rPr lang="en-US" sz="2000" b="1" dirty="0"/>
              <a:t>TIG Welding current </a:t>
            </a:r>
            <a:r>
              <a:rPr lang="en-US" sz="2000" b="1" dirty="0" smtClean="0"/>
              <a:t>set up 140 </a:t>
            </a:r>
            <a:r>
              <a:rPr lang="en-US" sz="2000" b="1" dirty="0"/>
              <a:t>A </a:t>
            </a:r>
            <a:r>
              <a:rPr lang="en-US" sz="2000" b="1" dirty="0" smtClean="0"/>
              <a:t>[welder readout, effective value 117 A]</a:t>
            </a:r>
            <a:endParaRPr lang="en-US" sz="2000" b="1" dirty="0"/>
          </a:p>
        </p:txBody>
      </p:sp>
      <p:sp>
        <p:nvSpPr>
          <p:cNvPr id="2" name="Rettangolo 1"/>
          <p:cNvSpPr/>
          <p:nvPr/>
        </p:nvSpPr>
        <p:spPr>
          <a:xfrm>
            <a:off x="9280023" y="6621478"/>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79610" y="-1176"/>
            <a:ext cx="1527982" cy="307777"/>
          </a:xfrm>
          <a:prstGeom prst="rect">
            <a:avLst/>
          </a:prstGeom>
        </p:spPr>
        <p:txBody>
          <a:bodyPr wrap="none">
            <a:spAutoFit/>
          </a:bodyPr>
          <a:lstStyle/>
          <a:p>
            <a:pPr lvl="0">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Achievements….. </a:t>
            </a:r>
            <a:endParaRPr lang="it-IT" sz="1400" i="1" kern="0" dirty="0">
              <a:solidFill>
                <a:sysClr val="windowText" lastClr="000000"/>
              </a:solidFill>
            </a:endParaRPr>
          </a:p>
        </p:txBody>
      </p:sp>
      <p:sp>
        <p:nvSpPr>
          <p:cNvPr id="13" name="TextBox 7">
            <a:extLst>
              <a:ext uri="{FF2B5EF4-FFF2-40B4-BE49-F238E27FC236}">
                <a16:creationId xmlns:a16="http://schemas.microsoft.com/office/drawing/2014/main" id="{EE1A8F50-BEB2-4FD4-82AA-BA183A081271}"/>
              </a:ext>
            </a:extLst>
          </p:cNvPr>
          <p:cNvSpPr txBox="1"/>
          <p:nvPr/>
        </p:nvSpPr>
        <p:spPr>
          <a:xfrm>
            <a:off x="9230595" y="3084707"/>
            <a:ext cx="982448" cy="1077218"/>
          </a:xfrm>
          <a:prstGeom prst="rect">
            <a:avLst/>
          </a:prstGeom>
          <a:solidFill>
            <a:schemeClr val="bg1"/>
          </a:solidFill>
        </p:spPr>
        <p:txBody>
          <a:bodyPr wrap="none" rtlCol="0">
            <a:spAutoFit/>
          </a:bodyPr>
          <a:lstStyle/>
          <a:p>
            <a:pPr>
              <a:spcAft>
                <a:spcPts val="600"/>
              </a:spcAft>
            </a:pPr>
            <a:r>
              <a:rPr lang="en-US" b="1" dirty="0"/>
              <a:t>Iris</a:t>
            </a:r>
          </a:p>
          <a:p>
            <a:pPr>
              <a:spcAft>
                <a:spcPts val="600"/>
              </a:spcAft>
            </a:pPr>
            <a:r>
              <a:rPr lang="en-US" b="1" dirty="0"/>
              <a:t>Tooth</a:t>
            </a:r>
          </a:p>
          <a:p>
            <a:r>
              <a:rPr lang="en-US" b="1" dirty="0"/>
              <a:t>Cell face</a:t>
            </a:r>
          </a:p>
        </p:txBody>
      </p:sp>
      <p:sp>
        <p:nvSpPr>
          <p:cNvPr id="4" name="CasellaDiTesto 3"/>
          <p:cNvSpPr txBox="1"/>
          <p:nvPr/>
        </p:nvSpPr>
        <p:spPr>
          <a:xfrm>
            <a:off x="8371418" y="4422205"/>
            <a:ext cx="3837012" cy="923330"/>
          </a:xfrm>
          <a:prstGeom prst="rect">
            <a:avLst/>
          </a:prstGeom>
          <a:noFill/>
        </p:spPr>
        <p:txBody>
          <a:bodyPr wrap="none" rtlCol="0">
            <a:spAutoFit/>
          </a:bodyPr>
          <a:lstStyle/>
          <a:p>
            <a:r>
              <a:rPr lang="it-IT" b="1" dirty="0" err="1" smtClean="0"/>
              <a:t>Working</a:t>
            </a:r>
            <a:r>
              <a:rPr lang="it-IT" b="1" dirty="0" smtClean="0"/>
              <a:t> at </a:t>
            </a:r>
            <a:r>
              <a:rPr lang="en-US" b="1" dirty="0"/>
              <a:t>160 A (effective 133 A)</a:t>
            </a:r>
          </a:p>
          <a:p>
            <a:r>
              <a:rPr lang="it-IT" b="1" dirty="0"/>
              <a:t>t</a:t>
            </a:r>
            <a:r>
              <a:rPr lang="it-IT" b="1" dirty="0" smtClean="0"/>
              <a:t>he </a:t>
            </a:r>
            <a:r>
              <a:rPr lang="it-IT" b="1" dirty="0" err="1" smtClean="0"/>
              <a:t>max</a:t>
            </a:r>
            <a:r>
              <a:rPr lang="it-IT" b="1" dirty="0" smtClean="0"/>
              <a:t> temperature on </a:t>
            </a:r>
            <a:r>
              <a:rPr lang="en-US" b="1" dirty="0">
                <a:solidFill>
                  <a:srgbClr val="C00000"/>
                </a:solidFill>
                <a:sym typeface="Symbol" panose="05050102010706020507" pitchFamily="18" charset="2"/>
              </a:rPr>
              <a:t>t</a:t>
            </a:r>
            <a:r>
              <a:rPr lang="en-US" b="1" dirty="0" smtClean="0">
                <a:solidFill>
                  <a:srgbClr val="C00000"/>
                </a:solidFill>
                <a:sym typeface="Symbol" panose="05050102010706020507" pitchFamily="18" charset="2"/>
              </a:rPr>
              <a:t>ooth</a:t>
            </a:r>
            <a:r>
              <a:rPr lang="en-US" b="1" dirty="0">
                <a:solidFill>
                  <a:srgbClr val="C00000"/>
                </a:solidFill>
                <a:sym typeface="Symbol" panose="05050102010706020507" pitchFamily="18" charset="2"/>
              </a:rPr>
              <a:t>: 321 C</a:t>
            </a:r>
          </a:p>
          <a:p>
            <a:endParaRPr lang="it-IT" dirty="0"/>
          </a:p>
        </p:txBody>
      </p:sp>
      <p:pic>
        <p:nvPicPr>
          <p:cNvPr id="14" name="Immagin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Tree>
    <p:extLst>
      <p:ext uri="{BB962C8B-B14F-4D97-AF65-F5344CB8AC3E}">
        <p14:creationId xmlns:p14="http://schemas.microsoft.com/office/powerpoint/2010/main" val="263374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a:spLocks noChangeArrowheads="1"/>
          </p:cNvSpPr>
          <p:nvPr/>
        </p:nvSpPr>
        <p:spPr bwMode="auto">
          <a:xfrm>
            <a:off x="1667872" y="511175"/>
            <a:ext cx="8531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GB" altLang="it-IT" sz="1800" b="1" dirty="0">
                <a:latin typeface="Times New Roman" panose="02020603050405020304" pitchFamily="18" charset="0"/>
                <a:ea typeface="SimSun" panose="02010600030101010101" pitchFamily="2" charset="-122"/>
              </a:rPr>
              <a:t>The authors propose a structure made out of  two halves bonded together (as an example with Electron Beam Welding (EBW) or TIG (Tungsten Inert Gas) performed along the outside edges</a:t>
            </a:r>
            <a:endParaRPr lang="it-IT" altLang="it-IT" sz="1800" b="1" dirty="0"/>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5197" y="1827213"/>
            <a:ext cx="3635375"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ttangolo 5"/>
          <p:cNvSpPr>
            <a:spLocks noChangeArrowheads="1"/>
          </p:cNvSpPr>
          <p:nvPr/>
        </p:nvSpPr>
        <p:spPr bwMode="auto">
          <a:xfrm>
            <a:off x="3582397" y="4654550"/>
            <a:ext cx="363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GB" altLang="it-IT" sz="1800" b="1">
                <a:solidFill>
                  <a:srgbClr val="000000"/>
                </a:solidFill>
                <a:latin typeface="Times New Roman" panose="02020603050405020304" pitchFamily="18" charset="0"/>
                <a:ea typeface="SimSun" panose="02010600030101010101" pitchFamily="2" charset="-122"/>
              </a:rPr>
              <a:t>A sketch of a three-cell  model</a:t>
            </a:r>
            <a:endParaRPr lang="it-IT" altLang="it-IT" sz="1800" b="1">
              <a:solidFill>
                <a:srgbClr val="000000"/>
              </a:solidFill>
            </a:endParaRPr>
          </a:p>
        </p:txBody>
      </p:sp>
      <p:sp>
        <p:nvSpPr>
          <p:cNvPr id="7" name="Rettangolo 6"/>
          <p:cNvSpPr>
            <a:spLocks noChangeArrowheads="1"/>
          </p:cNvSpPr>
          <p:nvPr/>
        </p:nvSpPr>
        <p:spPr bwMode="auto">
          <a:xfrm>
            <a:off x="2125072" y="44450"/>
            <a:ext cx="55800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it-IT" altLang="it-IT" sz="1800" b="1" dirty="0">
                <a:solidFill>
                  <a:srgbClr val="FF0000"/>
                </a:solidFill>
                <a:latin typeface="TimesNewRomanPSMT"/>
              </a:rPr>
              <a:t>Split </a:t>
            </a:r>
            <a:r>
              <a:rPr lang="it-IT" altLang="it-IT" sz="1800" b="1" dirty="0" err="1">
                <a:solidFill>
                  <a:srgbClr val="FF0000"/>
                </a:solidFill>
                <a:latin typeface="TimesNewRomanPSMT"/>
              </a:rPr>
              <a:t>structure</a:t>
            </a:r>
            <a:r>
              <a:rPr lang="it-IT" altLang="it-IT" sz="1800" b="1" dirty="0">
                <a:solidFill>
                  <a:srgbClr val="FF0000"/>
                </a:solidFill>
                <a:latin typeface="TimesNewRomanPSMT"/>
              </a:rPr>
              <a:t> </a:t>
            </a:r>
            <a:r>
              <a:rPr lang="it-IT" altLang="it-IT" sz="1800" b="1" dirty="0">
                <a:latin typeface="TimesNewRomanPSMT"/>
              </a:rPr>
              <a:t>( A. </a:t>
            </a:r>
            <a:r>
              <a:rPr lang="it-IT" altLang="it-IT" sz="1800" b="1" dirty="0" err="1">
                <a:latin typeface="TimesNewRomanPSMT"/>
              </a:rPr>
              <a:t>Grudiev</a:t>
            </a:r>
            <a:r>
              <a:rPr lang="it-IT" altLang="it-IT" sz="1800" b="1" dirty="0">
                <a:latin typeface="TimesNewRomanPSMT"/>
              </a:rPr>
              <a:t>, V. </a:t>
            </a:r>
            <a:r>
              <a:rPr lang="it-IT" altLang="it-IT" sz="1800" b="1" dirty="0" err="1">
                <a:latin typeface="TimesNewRomanPSMT"/>
              </a:rPr>
              <a:t>Dolgashev</a:t>
            </a:r>
            <a:r>
              <a:rPr lang="it-IT" altLang="it-IT" sz="1800" b="1" dirty="0">
                <a:latin typeface="TimesNewRomanPSMT"/>
              </a:rPr>
              <a:t>, </a:t>
            </a:r>
            <a:r>
              <a:rPr lang="it-IT" altLang="it-IT" sz="1800" b="1" dirty="0">
                <a:solidFill>
                  <a:srgbClr val="000000"/>
                </a:solidFill>
                <a:latin typeface="TimesNewRomanPSMT"/>
              </a:rPr>
              <a:t>H. </a:t>
            </a:r>
            <a:r>
              <a:rPr lang="it-IT" altLang="it-IT" sz="1800" b="1" dirty="0" err="1">
                <a:solidFill>
                  <a:srgbClr val="000000"/>
                </a:solidFill>
                <a:latin typeface="TimesNewRomanPSMT"/>
              </a:rPr>
              <a:t>Zha</a:t>
            </a:r>
            <a:r>
              <a:rPr lang="it-IT" altLang="it-IT" sz="1800" b="1" dirty="0">
                <a:latin typeface="TimesNewRomanPSMT"/>
              </a:rPr>
              <a:t>) </a:t>
            </a:r>
            <a:endParaRPr lang="it-IT" altLang="it-IT" sz="1800" b="1" dirty="0"/>
          </a:p>
        </p:txBody>
      </p:sp>
      <p:sp>
        <p:nvSpPr>
          <p:cNvPr id="8" name="Rettangolo 1"/>
          <p:cNvSpPr>
            <a:spLocks noChangeArrowheads="1"/>
          </p:cNvSpPr>
          <p:nvPr/>
        </p:nvSpPr>
        <p:spPr bwMode="auto">
          <a:xfrm>
            <a:off x="1710735" y="5876925"/>
            <a:ext cx="79930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t>
            </a:r>
            <a:r>
              <a:rPr lang="en-US" altLang="it-IT" sz="1800" b="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Frascati</a:t>
            </a:r>
            <a:r>
              <a:rPr lang="en-US"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(INFN-LNF ) we scheduled  to fabricate an accelerating structure milled out of two halves and welded together </a:t>
            </a:r>
            <a:endParaRPr lang="it-IT"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Rettangolo 4"/>
          <p:cNvSpPr>
            <a:spLocks noChangeArrowheads="1"/>
          </p:cNvSpPr>
          <p:nvPr/>
        </p:nvSpPr>
        <p:spPr bwMode="auto">
          <a:xfrm>
            <a:off x="1667872" y="5087938"/>
            <a:ext cx="88487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The </a:t>
            </a:r>
            <a:r>
              <a:rPr lang="en-US"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main motivations for this work is to study the high gradient performance of accelerating structures made with</a:t>
            </a:r>
            <a:r>
              <a:rPr lang="it-IT"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sz="1800" b="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novel</a:t>
            </a:r>
            <a:r>
              <a:rPr lang="it-IT"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manufacturing </a:t>
            </a:r>
            <a:r>
              <a:rPr lang="it-IT" altLang="it-IT" sz="1800" b="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methods</a:t>
            </a:r>
            <a:endParaRPr lang="it-IT" altLang="it-IT" sz="18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Rettangolo 9"/>
          <p:cNvSpPr/>
          <p:nvPr/>
        </p:nvSpPr>
        <p:spPr>
          <a:xfrm>
            <a:off x="213628" y="51037"/>
            <a:ext cx="1454244" cy="307777"/>
          </a:xfrm>
          <a:prstGeom prst="rect">
            <a:avLst/>
          </a:prstGeom>
        </p:spPr>
        <p:txBody>
          <a:bodyPr wrap="none">
            <a:spAutoFit/>
          </a:bodyPr>
          <a:lstStyle/>
          <a:p>
            <a:pPr algn="ctr" eaLnBrk="1" fontAlgn="auto" hangingPunct="1">
              <a:spcBef>
                <a:spcPts val="0"/>
              </a:spcBef>
              <a:spcAft>
                <a:spcPts val="0"/>
              </a:spcAft>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Perspectives </a:t>
            </a:r>
            <a:r>
              <a:rPr lang="en-US" altLang="it-IT" sz="1400" b="1" i="1" kern="0" dirty="0" smtClean="0">
                <a:solidFill>
                  <a:srgbClr val="FF0000"/>
                </a:solidFill>
                <a:latin typeface="Times New Roman" pitchFamily="18" charset="0"/>
                <a:ea typeface="ＭＳ Ｐゴシック" pitchFamily="34" charset="-128"/>
                <a:cs typeface="Times New Roman" pitchFamily="18" charset="0"/>
              </a:rPr>
              <a:t>….. </a:t>
            </a:r>
            <a:endParaRPr lang="it-IT" sz="1400" i="1" kern="0" dirty="0">
              <a:solidFill>
                <a:sysClr val="windowText" lastClr="000000"/>
              </a:solidFill>
            </a:endParaRPr>
          </a:p>
        </p:txBody>
      </p:sp>
      <p:pic>
        <p:nvPicPr>
          <p:cNvPr id="1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8510" y="2143125"/>
            <a:ext cx="2941637" cy="212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08435" y="2924175"/>
            <a:ext cx="1576387"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asellaDiTesto 2"/>
          <p:cNvSpPr txBox="1">
            <a:spLocks noChangeArrowheads="1"/>
          </p:cNvSpPr>
          <p:nvPr/>
        </p:nvSpPr>
        <p:spPr bwMode="auto">
          <a:xfrm>
            <a:off x="6488785" y="2297113"/>
            <a:ext cx="692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it-IT" altLang="it-IT" sz="1400" b="1" dirty="0" err="1">
                <a:latin typeface="Times New Roman" panose="02020603050405020304" pitchFamily="18" charset="0"/>
                <a:cs typeface="Times New Roman" panose="02020603050405020304" pitchFamily="18" charset="0"/>
              </a:rPr>
              <a:t>Cavity</a:t>
            </a:r>
            <a:endParaRPr lang="it-IT" altLang="it-IT" sz="1400" b="1" dirty="0">
              <a:latin typeface="Times New Roman" panose="02020603050405020304" pitchFamily="18" charset="0"/>
              <a:cs typeface="Times New Roman" panose="02020603050405020304" pitchFamily="18" charset="0"/>
            </a:endParaRPr>
          </a:p>
        </p:txBody>
      </p:sp>
      <p:sp>
        <p:nvSpPr>
          <p:cNvPr id="14" name="CasellaDiTesto 3"/>
          <p:cNvSpPr txBox="1">
            <a:spLocks noChangeArrowheads="1"/>
          </p:cNvSpPr>
          <p:nvPr/>
        </p:nvSpPr>
        <p:spPr bwMode="auto">
          <a:xfrm>
            <a:off x="9722847" y="3148013"/>
            <a:ext cx="514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it-IT" altLang="it-IT" sz="1400" b="1" dirty="0">
                <a:latin typeface="Times New Roman" panose="02020603050405020304" pitchFamily="18" charset="0"/>
                <a:cs typeface="Times New Roman" panose="02020603050405020304" pitchFamily="18" charset="0"/>
              </a:rPr>
              <a:t>Gap</a:t>
            </a:r>
          </a:p>
        </p:txBody>
      </p:sp>
      <p:sp>
        <p:nvSpPr>
          <p:cNvPr id="15" name="CasellaDiTesto 4"/>
          <p:cNvSpPr txBox="1">
            <a:spLocks noChangeArrowheads="1"/>
          </p:cNvSpPr>
          <p:nvPr/>
        </p:nvSpPr>
        <p:spPr bwMode="auto">
          <a:xfrm>
            <a:off x="8786222" y="1803400"/>
            <a:ext cx="968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it-IT" altLang="it-IT" sz="1400" b="1" dirty="0" err="1">
                <a:latin typeface="Times New Roman" panose="02020603050405020304" pitchFamily="18" charset="0"/>
                <a:cs typeface="Times New Roman" panose="02020603050405020304" pitchFamily="18" charset="0"/>
              </a:rPr>
              <a:t>Beam</a:t>
            </a:r>
            <a:r>
              <a:rPr lang="it-IT" altLang="it-IT" sz="1400" b="1" dirty="0">
                <a:latin typeface="Times New Roman" panose="02020603050405020304" pitchFamily="18" charset="0"/>
                <a:cs typeface="Times New Roman" panose="02020603050405020304" pitchFamily="18" charset="0"/>
              </a:rPr>
              <a:t> </a:t>
            </a:r>
            <a:r>
              <a:rPr lang="it-IT" altLang="it-IT" sz="1400" b="1" dirty="0" err="1">
                <a:latin typeface="Times New Roman" panose="02020603050405020304" pitchFamily="18" charset="0"/>
                <a:cs typeface="Times New Roman" panose="02020603050405020304" pitchFamily="18" charset="0"/>
              </a:rPr>
              <a:t>axis</a:t>
            </a:r>
            <a:endParaRPr lang="it-IT" altLang="it-IT" sz="1400" b="1" dirty="0">
              <a:latin typeface="Times New Roman" panose="02020603050405020304" pitchFamily="18" charset="0"/>
              <a:cs typeface="Times New Roman" panose="02020603050405020304" pitchFamily="18" charset="0"/>
            </a:endParaRPr>
          </a:p>
        </p:txBody>
      </p:sp>
      <p:pic>
        <p:nvPicPr>
          <p:cNvPr id="16"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8397" y="3209925"/>
            <a:ext cx="9080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ttangolo 5"/>
          <p:cNvSpPr>
            <a:spLocks noChangeArrowheads="1"/>
          </p:cNvSpPr>
          <p:nvPr/>
        </p:nvSpPr>
        <p:spPr bwMode="auto">
          <a:xfrm>
            <a:off x="8884354" y="3865563"/>
            <a:ext cx="13674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it-IT" sz="1400" b="1" dirty="0" smtClean="0">
                <a:solidFill>
                  <a:srgbClr val="000000"/>
                </a:solidFill>
                <a:latin typeface="Times New Roman" panose="02020603050405020304" pitchFamily="18" charset="0"/>
                <a:cs typeface="Times New Roman" panose="02020603050405020304" pitchFamily="18" charset="0"/>
              </a:rPr>
              <a:t>Welded </a:t>
            </a:r>
            <a:r>
              <a:rPr lang="en-US" altLang="it-IT" sz="1400" b="1" dirty="0">
                <a:solidFill>
                  <a:srgbClr val="000000"/>
                </a:solidFill>
                <a:latin typeface="Times New Roman" panose="02020603050405020304" pitchFamily="18" charset="0"/>
                <a:cs typeface="Times New Roman" panose="02020603050405020304" pitchFamily="18" charset="0"/>
              </a:rPr>
              <a:t>surface</a:t>
            </a:r>
            <a:endParaRPr lang="it-IT" altLang="it-IT" sz="1400" b="1" dirty="0">
              <a:solidFill>
                <a:srgbClr val="000000"/>
              </a:solidFill>
              <a:latin typeface="Times New Roman" panose="02020603050405020304" pitchFamily="18" charset="0"/>
              <a:cs typeface="Times New Roman" panose="02020603050405020304" pitchFamily="18" charset="0"/>
            </a:endParaRPr>
          </a:p>
        </p:txBody>
      </p:sp>
      <p:sp>
        <p:nvSpPr>
          <p:cNvPr id="18" name="Rettangolo 6"/>
          <p:cNvSpPr>
            <a:spLocks noChangeArrowheads="1"/>
          </p:cNvSpPr>
          <p:nvPr/>
        </p:nvSpPr>
        <p:spPr bwMode="auto">
          <a:xfrm>
            <a:off x="6960597" y="4349750"/>
            <a:ext cx="25574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altLang="it-IT" sz="1600" b="1" dirty="0">
                <a:solidFill>
                  <a:srgbClr val="000000"/>
                </a:solidFill>
                <a:latin typeface="Times New Roman" panose="02020603050405020304" pitchFamily="18" charset="0"/>
                <a:cs typeface="Times New Roman" panose="02020603050405020304" pitchFamily="18" charset="0"/>
              </a:rPr>
              <a:t>One half piece of the model</a:t>
            </a:r>
            <a:endParaRPr lang="it-IT" altLang="it-IT" sz="1600" b="1" dirty="0">
              <a:solidFill>
                <a:srgbClr val="000000"/>
              </a:solidFill>
              <a:latin typeface="Times New Roman" panose="02020603050405020304" pitchFamily="18" charset="0"/>
              <a:cs typeface="Times New Roman" panose="02020603050405020304" pitchFamily="18" charset="0"/>
            </a:endParaRPr>
          </a:p>
        </p:txBody>
      </p:sp>
      <p:pic>
        <p:nvPicPr>
          <p:cNvPr id="19"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2560" y="2974975"/>
            <a:ext cx="1336675"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ttangolo 8"/>
          <p:cNvSpPr>
            <a:spLocks noChangeArrowheads="1"/>
          </p:cNvSpPr>
          <p:nvPr/>
        </p:nvSpPr>
        <p:spPr bwMode="auto">
          <a:xfrm>
            <a:off x="6561841" y="1657350"/>
            <a:ext cx="13674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altLang="it-IT" sz="1400" b="1" dirty="0" smtClean="0">
                <a:solidFill>
                  <a:srgbClr val="000000"/>
                </a:solidFill>
                <a:latin typeface="Times New Roman" panose="02020603050405020304" pitchFamily="18" charset="0"/>
                <a:cs typeface="Times New Roman" panose="02020603050405020304" pitchFamily="18" charset="0"/>
              </a:rPr>
              <a:t>Welded </a:t>
            </a:r>
            <a:r>
              <a:rPr lang="en-US" altLang="it-IT" sz="1400" b="1" dirty="0">
                <a:solidFill>
                  <a:srgbClr val="000000"/>
                </a:solidFill>
                <a:latin typeface="Times New Roman" panose="02020603050405020304" pitchFamily="18" charset="0"/>
                <a:cs typeface="Times New Roman" panose="02020603050405020304" pitchFamily="18" charset="0"/>
              </a:rPr>
              <a:t>surface</a:t>
            </a:r>
            <a:endParaRPr lang="it-IT" altLang="it-IT" sz="1400" b="1" dirty="0">
              <a:solidFill>
                <a:srgbClr val="000000"/>
              </a:solidFill>
              <a:latin typeface="Times New Roman" panose="02020603050405020304" pitchFamily="18" charset="0"/>
              <a:cs typeface="Times New Roman" panose="02020603050405020304" pitchFamily="18" charset="0"/>
            </a:endParaRPr>
          </a:p>
        </p:txBody>
      </p:sp>
      <p:pic>
        <p:nvPicPr>
          <p:cNvPr id="21"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0135" y="1781175"/>
            <a:ext cx="9080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485" y="2111375"/>
            <a:ext cx="1749425" cy="148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ttangolo 1"/>
          <p:cNvSpPr/>
          <p:nvPr/>
        </p:nvSpPr>
        <p:spPr>
          <a:xfrm>
            <a:off x="9246963" y="6580152"/>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pic>
        <p:nvPicPr>
          <p:cNvPr id="23" name="Immagin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
        <p:nvSpPr>
          <p:cNvPr id="3" name="Rettangolo 2"/>
          <p:cNvSpPr/>
          <p:nvPr/>
        </p:nvSpPr>
        <p:spPr>
          <a:xfrm>
            <a:off x="5886394" y="2645847"/>
            <a:ext cx="513282" cy="307777"/>
          </a:xfrm>
          <a:prstGeom prst="rect">
            <a:avLst/>
          </a:prstGeom>
        </p:spPr>
        <p:txBody>
          <a:bodyPr wrap="none">
            <a:spAutoFit/>
          </a:bodyPr>
          <a:lstStyle/>
          <a:p>
            <a:pPr algn="ctr"/>
            <a:r>
              <a:rPr lang="it-IT" altLang="it-IT" sz="1400" b="1" dirty="0">
                <a:latin typeface="Times New Roman" panose="02020603050405020304" pitchFamily="18" charset="0"/>
                <a:cs typeface="Times New Roman" panose="02020603050405020304" pitchFamily="18" charset="0"/>
              </a:rPr>
              <a:t>Gap</a:t>
            </a:r>
          </a:p>
        </p:txBody>
      </p:sp>
      <p:pic>
        <p:nvPicPr>
          <p:cNvPr id="25"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7482" y="2375193"/>
            <a:ext cx="9080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01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par>
                                <p:cTn id="21" presetID="2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down)">
                                      <p:cBhvr>
                                        <p:cTn id="31" dur="500"/>
                                        <p:tgtEl>
                                          <p:spTgt spid="20"/>
                                        </p:tgtEl>
                                      </p:cBhvr>
                                    </p:animEffect>
                                  </p:childTnLst>
                                </p:cTn>
                              </p:par>
                              <p:par>
                                <p:cTn id="32" presetID="2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down)">
                                      <p:cBhvr>
                                        <p:cTn id="45" dur="500"/>
                                        <p:tgtEl>
                                          <p:spTgt spid="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00"/>
                                        <p:tgtEl>
                                          <p:spTgt spid="14"/>
                                        </p:tgtEl>
                                      </p:cBhvr>
                                    </p:animEffect>
                                  </p:childTnLst>
                                </p:cTn>
                              </p:par>
                              <p:par>
                                <p:cTn id="49" presetID="22" presetClass="entr" presetSubtype="4"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down)">
                                      <p:cBhvr>
                                        <p:cTn id="56" dur="500"/>
                                        <p:tgtEl>
                                          <p:spTgt spid="25"/>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down)">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down)">
                                      <p:cBhvr>
                                        <p:cTn id="64" dur="500"/>
                                        <p:tgtEl>
                                          <p:spTgt spid="2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down)">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wipe(down)">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down)">
                                      <p:cBhvr>
                                        <p:cTn id="7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P spid="13" grpId="0"/>
      <p:bldP spid="14" grpId="0"/>
      <p:bldP spid="15" grpId="0"/>
      <p:bldP spid="17" grpId="0"/>
      <p:bldP spid="18" grpId="0"/>
      <p:bldP spid="20"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725" y="1374787"/>
            <a:ext cx="3816000" cy="16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2827" y="836613"/>
            <a:ext cx="4178300"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8830" y="4025900"/>
            <a:ext cx="4452938"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p:cNvSpPr/>
          <p:nvPr/>
        </p:nvSpPr>
        <p:spPr>
          <a:xfrm>
            <a:off x="56798" y="-27191"/>
            <a:ext cx="3008313" cy="307975"/>
          </a:xfrm>
          <a:prstGeom prst="rect">
            <a:avLst/>
          </a:prstGeom>
        </p:spPr>
        <p:txBody>
          <a:bodyPr wrap="none">
            <a:spAutoFit/>
          </a:bodyPr>
          <a:lstStyle/>
          <a:p>
            <a:pPr eaLnBrk="1" fontAlgn="auto" hangingPunct="1">
              <a:spcBef>
                <a:spcPts val="0"/>
              </a:spcBef>
              <a:spcAft>
                <a:spcPts val="0"/>
              </a:spcAft>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Perspectives on X band structures….. </a:t>
            </a:r>
            <a:endParaRPr lang="it-IT" sz="1400" i="1" kern="0" dirty="0">
              <a:solidFill>
                <a:sysClr val="windowText" lastClr="000000"/>
              </a:solidFill>
            </a:endParaRPr>
          </a:p>
        </p:txBody>
      </p:sp>
      <p:sp>
        <p:nvSpPr>
          <p:cNvPr id="8" name="CasellaDiTesto 2"/>
          <p:cNvSpPr txBox="1">
            <a:spLocks noChangeArrowheads="1"/>
          </p:cNvSpPr>
          <p:nvPr/>
        </p:nvSpPr>
        <p:spPr bwMode="auto">
          <a:xfrm>
            <a:off x="1391163" y="389639"/>
            <a:ext cx="8708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sz="2400" b="1" dirty="0">
                <a:solidFill>
                  <a:srgbClr val="FF0000"/>
                </a:solidFill>
                <a:latin typeface="Times New Roman" panose="02020603050405020304" pitchFamily="18" charset="0"/>
                <a:cs typeface="Times New Roman" panose="02020603050405020304" pitchFamily="18" charset="0"/>
              </a:rPr>
              <a:t>Split </a:t>
            </a:r>
            <a:r>
              <a:rPr lang="it-IT" altLang="it-IT" sz="2400" b="1" dirty="0" err="1">
                <a:solidFill>
                  <a:srgbClr val="FF0000"/>
                </a:solidFill>
                <a:latin typeface="Times New Roman" panose="02020603050405020304" pitchFamily="18" charset="0"/>
                <a:cs typeface="Times New Roman" panose="02020603050405020304" pitchFamily="18" charset="0"/>
              </a:rPr>
              <a:t>structure</a:t>
            </a:r>
            <a:r>
              <a:rPr lang="it-IT" altLang="it-IT" sz="2400" b="1" dirty="0">
                <a:solidFill>
                  <a:srgbClr val="FF0000"/>
                </a:solidFill>
                <a:latin typeface="Times New Roman" panose="02020603050405020304" pitchFamily="18" charset="0"/>
                <a:cs typeface="Times New Roman" panose="02020603050405020304" pitchFamily="18" charset="0"/>
              </a:rPr>
              <a:t> : </a:t>
            </a:r>
            <a:r>
              <a:rPr lang="it-IT" altLang="it-IT" sz="2400" b="1" dirty="0" err="1">
                <a:solidFill>
                  <a:srgbClr val="FF0000"/>
                </a:solidFill>
                <a:latin typeface="Times New Roman" panose="02020603050405020304" pitchFamily="18" charset="0"/>
                <a:cs typeface="Times New Roman" panose="02020603050405020304" pitchFamily="18" charset="0"/>
              </a:rPr>
              <a:t>dimensions</a:t>
            </a:r>
            <a:r>
              <a:rPr lang="it-IT" altLang="it-IT" sz="2400" b="1" dirty="0">
                <a:solidFill>
                  <a:srgbClr val="FF0000"/>
                </a:solidFill>
                <a:latin typeface="Times New Roman" panose="02020603050405020304" pitchFamily="18" charset="0"/>
                <a:cs typeface="Times New Roman" panose="02020603050405020304" pitchFamily="18" charset="0"/>
              </a:rPr>
              <a:t> and </a:t>
            </a:r>
            <a:r>
              <a:rPr lang="it-IT" altLang="it-IT" sz="2400" b="1" dirty="0" err="1">
                <a:solidFill>
                  <a:srgbClr val="FF0000"/>
                </a:solidFill>
                <a:latin typeface="Times New Roman" panose="02020603050405020304" pitchFamily="18" charset="0"/>
                <a:cs typeface="Times New Roman" panose="02020603050405020304" pitchFamily="18" charset="0"/>
              </a:rPr>
              <a:t>results</a:t>
            </a:r>
            <a:r>
              <a:rPr lang="it-IT" altLang="it-IT" sz="2400" b="1" dirty="0">
                <a:solidFill>
                  <a:srgbClr val="FF0000"/>
                </a:solidFill>
                <a:latin typeface="Times New Roman" panose="02020603050405020304" pitchFamily="18" charset="0"/>
                <a:cs typeface="Times New Roman" panose="02020603050405020304" pitchFamily="18" charset="0"/>
              </a:rPr>
              <a:t> of the </a:t>
            </a:r>
            <a:r>
              <a:rPr lang="it-IT" altLang="it-IT" sz="2400" b="1" dirty="0" err="1">
                <a:solidFill>
                  <a:srgbClr val="FF0000"/>
                </a:solidFill>
                <a:latin typeface="Times New Roman" panose="02020603050405020304" pitchFamily="18" charset="0"/>
                <a:cs typeface="Times New Roman" panose="02020603050405020304" pitchFamily="18" charset="0"/>
              </a:rPr>
              <a:t>preliminary</a:t>
            </a:r>
            <a:r>
              <a:rPr lang="it-IT" altLang="it-IT" sz="2400" b="1" dirty="0">
                <a:solidFill>
                  <a:srgbClr val="FF0000"/>
                </a:solidFill>
                <a:latin typeface="Times New Roman" panose="02020603050405020304" pitchFamily="18" charset="0"/>
                <a:cs typeface="Times New Roman" panose="02020603050405020304" pitchFamily="18" charset="0"/>
              </a:rPr>
              <a:t> design</a:t>
            </a:r>
          </a:p>
        </p:txBody>
      </p:sp>
      <p:sp>
        <p:nvSpPr>
          <p:cNvPr id="9" name="Rettangolo 8"/>
          <p:cNvSpPr>
            <a:spLocks noChangeArrowheads="1"/>
          </p:cNvSpPr>
          <p:nvPr/>
        </p:nvSpPr>
        <p:spPr bwMode="auto">
          <a:xfrm>
            <a:off x="7237622" y="29972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it-IT" altLang="it-IT" sz="1400" b="1" dirty="0" err="1">
                <a:solidFill>
                  <a:srgbClr val="000000"/>
                </a:solidFill>
                <a:latin typeface="Times New Roman" panose="02020603050405020304" pitchFamily="18" charset="0"/>
                <a:cs typeface="Times New Roman" panose="02020603050405020304" pitchFamily="18" charset="0"/>
              </a:rPr>
              <a:t>Longitudinal</a:t>
            </a:r>
            <a:r>
              <a:rPr lang="it-IT" altLang="it-IT" sz="1400" b="1" dirty="0">
                <a:solidFill>
                  <a:srgbClr val="000000"/>
                </a:solidFill>
                <a:latin typeface="Times New Roman" panose="02020603050405020304" pitchFamily="18" charset="0"/>
                <a:cs typeface="Times New Roman" panose="02020603050405020304" pitchFamily="18" charset="0"/>
              </a:rPr>
              <a:t> </a:t>
            </a:r>
            <a:r>
              <a:rPr lang="it-IT" altLang="it-IT" sz="1400" b="1" dirty="0" err="1">
                <a:solidFill>
                  <a:srgbClr val="000000"/>
                </a:solidFill>
                <a:latin typeface="Times New Roman" panose="02020603050405020304" pitchFamily="18" charset="0"/>
                <a:cs typeface="Times New Roman" panose="02020603050405020304" pitchFamily="18" charset="0"/>
              </a:rPr>
              <a:t>field</a:t>
            </a:r>
            <a:r>
              <a:rPr lang="it-IT" altLang="it-IT" sz="1400" b="1" dirty="0">
                <a:solidFill>
                  <a:srgbClr val="000000"/>
                </a:solidFill>
                <a:latin typeface="Times New Roman" panose="02020603050405020304" pitchFamily="18" charset="0"/>
                <a:cs typeface="Times New Roman" panose="02020603050405020304" pitchFamily="18" charset="0"/>
              </a:rPr>
              <a:t> </a:t>
            </a:r>
            <a:r>
              <a:rPr lang="it-IT" altLang="it-IT" sz="1400" b="1" dirty="0" err="1">
                <a:solidFill>
                  <a:srgbClr val="000000"/>
                </a:solidFill>
                <a:latin typeface="Times New Roman" panose="02020603050405020304" pitchFamily="18" charset="0"/>
                <a:cs typeface="Times New Roman" panose="02020603050405020304" pitchFamily="18" charset="0"/>
              </a:rPr>
              <a:t>profile</a:t>
            </a:r>
            <a:r>
              <a:rPr lang="it-IT" altLang="it-IT" sz="1400" b="1" dirty="0">
                <a:solidFill>
                  <a:srgbClr val="000000"/>
                </a:solidFill>
                <a:latin typeface="Times New Roman" panose="02020603050405020304" pitchFamily="18" charset="0"/>
                <a:cs typeface="Times New Roman" panose="02020603050405020304" pitchFamily="18" charset="0"/>
              </a:rPr>
              <a:t> of  the </a:t>
            </a:r>
            <a:r>
              <a:rPr lang="it-IT" altLang="it-IT" sz="1400" b="1" dirty="0" err="1">
                <a:solidFill>
                  <a:srgbClr val="000000"/>
                </a:solidFill>
                <a:latin typeface="Times New Roman" panose="02020603050405020304" pitchFamily="18" charset="0"/>
                <a:cs typeface="Times New Roman" panose="02020603050405020304" pitchFamily="18" charset="0"/>
              </a:rPr>
              <a:t>operating</a:t>
            </a:r>
            <a:r>
              <a:rPr lang="it-IT" altLang="it-IT" sz="1400" b="1" dirty="0">
                <a:solidFill>
                  <a:srgbClr val="000000"/>
                </a:solidFill>
                <a:latin typeface="Times New Roman" panose="02020603050405020304" pitchFamily="18" charset="0"/>
                <a:cs typeface="Times New Roman" panose="02020603050405020304" pitchFamily="18" charset="0"/>
              </a:rPr>
              <a:t>  </a:t>
            </a:r>
            <a:r>
              <a:rPr lang="el-GR" altLang="it-IT" sz="1400" b="1" u="sng"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π </a:t>
            </a:r>
            <a:r>
              <a:rPr lang="it-IT" altLang="it-IT" sz="1400" b="1" dirty="0">
                <a:solidFill>
                  <a:srgbClr val="000000"/>
                </a:solidFill>
                <a:latin typeface="Times New Roman" panose="02020603050405020304" pitchFamily="18" charset="0"/>
                <a:cs typeface="Times New Roman" panose="02020603050405020304" pitchFamily="18" charset="0"/>
              </a:rPr>
              <a:t> mode – SW </a:t>
            </a:r>
            <a:r>
              <a:rPr lang="it-IT" altLang="it-IT" sz="1400" b="1" dirty="0" err="1">
                <a:solidFill>
                  <a:srgbClr val="000000"/>
                </a:solidFill>
                <a:latin typeface="Times New Roman" panose="02020603050405020304" pitchFamily="18" charset="0"/>
                <a:cs typeface="Times New Roman" panose="02020603050405020304" pitchFamily="18" charset="0"/>
              </a:rPr>
              <a:t>structure</a:t>
            </a:r>
            <a:endParaRPr lang="it-IT" altLang="it-IT" sz="1400" b="1" dirty="0">
              <a:solidFill>
                <a:srgbClr val="000000"/>
              </a:solidFill>
              <a:latin typeface="Times New Roman" panose="02020603050405020304" pitchFamily="18" charset="0"/>
              <a:cs typeface="Times New Roman" panose="02020603050405020304" pitchFamily="18" charset="0"/>
            </a:endParaRPr>
          </a:p>
        </p:txBody>
      </p:sp>
      <p:sp>
        <p:nvSpPr>
          <p:cNvPr id="10" name="Rettangolo 9"/>
          <p:cNvSpPr>
            <a:spLocks noChangeArrowheads="1"/>
          </p:cNvSpPr>
          <p:nvPr/>
        </p:nvSpPr>
        <p:spPr bwMode="auto">
          <a:xfrm>
            <a:off x="1981643" y="6292850"/>
            <a:ext cx="216693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sz="1600" b="1" dirty="0">
                <a:solidFill>
                  <a:srgbClr val="000000"/>
                </a:solidFill>
                <a:latin typeface="Times New Roman" panose="02020603050405020304" pitchFamily="18" charset="0"/>
                <a:cs typeface="Times New Roman" panose="02020603050405020304" pitchFamily="18" charset="0"/>
              </a:rPr>
              <a:t>Frequencies </a:t>
            </a:r>
            <a:r>
              <a:rPr lang="it-IT" altLang="it-IT" sz="1600" b="1" dirty="0" err="1">
                <a:solidFill>
                  <a:srgbClr val="000000"/>
                </a:solidFill>
                <a:latin typeface="Times New Roman" panose="02020603050405020304" pitchFamily="18" charset="0"/>
                <a:cs typeface="Times New Roman" panose="02020603050405020304" pitchFamily="18" charset="0"/>
              </a:rPr>
              <a:t>spectrum</a:t>
            </a:r>
            <a:r>
              <a:rPr lang="it-IT" altLang="it-IT" sz="1600" b="1" dirty="0">
                <a:solidFill>
                  <a:srgbClr val="000000"/>
                </a:solidFill>
                <a:latin typeface="Times New Roman" panose="02020603050405020304" pitchFamily="18" charset="0"/>
                <a:cs typeface="Times New Roman" panose="02020603050405020304" pitchFamily="18" charset="0"/>
              </a:rPr>
              <a:t> </a:t>
            </a:r>
          </a:p>
        </p:txBody>
      </p:sp>
      <p:sp>
        <p:nvSpPr>
          <p:cNvPr id="11" name="Rettangolo 9"/>
          <p:cNvSpPr>
            <a:spLocks noChangeArrowheads="1"/>
          </p:cNvSpPr>
          <p:nvPr/>
        </p:nvSpPr>
        <p:spPr bwMode="auto">
          <a:xfrm>
            <a:off x="3748294" y="3510062"/>
            <a:ext cx="47801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it-IT" sz="1400" b="1" dirty="0" err="1">
                <a:solidFill>
                  <a:srgbClr val="000000"/>
                </a:solidFill>
                <a:latin typeface="Times New Roman" panose="02020603050405020304" pitchFamily="18" charset="0"/>
                <a:cs typeface="Times New Roman" panose="02020603050405020304" pitchFamily="18" charset="0"/>
              </a:rPr>
              <a:t>Simulations</a:t>
            </a:r>
            <a:r>
              <a:rPr lang="it-IT" altLang="it-IT" sz="1400" b="1" dirty="0">
                <a:solidFill>
                  <a:srgbClr val="000000"/>
                </a:solidFill>
                <a:latin typeface="Times New Roman" panose="02020603050405020304" pitchFamily="18" charset="0"/>
                <a:cs typeface="Times New Roman" panose="02020603050405020304" pitchFamily="18" charset="0"/>
              </a:rPr>
              <a:t> have </a:t>
            </a:r>
            <a:r>
              <a:rPr lang="it-IT" altLang="it-IT" sz="1400" b="1" dirty="0" err="1">
                <a:solidFill>
                  <a:srgbClr val="000000"/>
                </a:solidFill>
                <a:latin typeface="Times New Roman" panose="02020603050405020304" pitchFamily="18" charset="0"/>
                <a:cs typeface="Times New Roman" panose="02020603050405020304" pitchFamily="18" charset="0"/>
              </a:rPr>
              <a:t>been</a:t>
            </a:r>
            <a:r>
              <a:rPr lang="it-IT" altLang="it-IT" sz="1400" b="1" dirty="0">
                <a:solidFill>
                  <a:srgbClr val="000000"/>
                </a:solidFill>
                <a:latin typeface="Times New Roman" panose="02020603050405020304" pitchFamily="18" charset="0"/>
                <a:cs typeface="Times New Roman" panose="02020603050405020304" pitchFamily="18" charset="0"/>
              </a:rPr>
              <a:t> </a:t>
            </a:r>
            <a:r>
              <a:rPr lang="it-IT" altLang="it-IT" sz="1400" b="1" dirty="0" err="1" smtClean="0">
                <a:solidFill>
                  <a:srgbClr val="000000"/>
                </a:solidFill>
                <a:latin typeface="Times New Roman" panose="02020603050405020304" pitchFamily="18" charset="0"/>
                <a:cs typeface="Times New Roman" panose="02020603050405020304" pitchFamily="18" charset="0"/>
              </a:rPr>
              <a:t>carried</a:t>
            </a:r>
            <a:r>
              <a:rPr lang="it-IT" altLang="it-IT" sz="1400" b="1" dirty="0" smtClean="0">
                <a:solidFill>
                  <a:srgbClr val="000000"/>
                </a:solidFill>
                <a:latin typeface="Times New Roman" panose="02020603050405020304" pitchFamily="18" charset="0"/>
                <a:cs typeface="Times New Roman" panose="02020603050405020304" pitchFamily="18" charset="0"/>
              </a:rPr>
              <a:t> with </a:t>
            </a:r>
            <a:r>
              <a:rPr lang="it-IT" altLang="it-IT" sz="1400" b="1" dirty="0">
                <a:solidFill>
                  <a:srgbClr val="000000"/>
                </a:solidFill>
                <a:latin typeface="Times New Roman" panose="02020603050405020304" pitchFamily="18" charset="0"/>
                <a:cs typeface="Times New Roman" panose="02020603050405020304" pitchFamily="18" charset="0"/>
              </a:rPr>
              <a:t>a </a:t>
            </a:r>
            <a:r>
              <a:rPr lang="it-IT" altLang="it-IT" sz="1400" b="1" dirty="0">
                <a:solidFill>
                  <a:schemeClr val="accent5"/>
                </a:solidFill>
                <a:latin typeface="Times New Roman" panose="02020603050405020304" pitchFamily="18" charset="0"/>
                <a:cs typeface="Times New Roman" panose="02020603050405020304" pitchFamily="18" charset="0"/>
              </a:rPr>
              <a:t>1</a:t>
            </a:r>
            <a:r>
              <a:rPr lang="it-IT" altLang="it-IT" sz="1400" b="1" dirty="0">
                <a:solidFill>
                  <a:srgbClr val="000000"/>
                </a:solidFill>
                <a:latin typeface="Times New Roman" panose="02020603050405020304" pitchFamily="18" charset="0"/>
                <a:cs typeface="Times New Roman" panose="02020603050405020304" pitchFamily="18" charset="0"/>
              </a:rPr>
              <a:t> </a:t>
            </a:r>
            <a:r>
              <a:rPr lang="it-IT" altLang="it-IT" sz="1400" b="1" dirty="0" smtClean="0">
                <a:solidFill>
                  <a:srgbClr val="000000"/>
                </a:solidFill>
                <a:latin typeface="Times New Roman" panose="02020603050405020304" pitchFamily="18" charset="0"/>
                <a:cs typeface="Times New Roman" panose="02020603050405020304" pitchFamily="18" charset="0"/>
              </a:rPr>
              <a:t>and </a:t>
            </a:r>
            <a:r>
              <a:rPr lang="it-IT" altLang="it-IT" sz="1400" b="1" dirty="0" smtClean="0">
                <a:solidFill>
                  <a:srgbClr val="FF0000"/>
                </a:solidFill>
                <a:latin typeface="Times New Roman" panose="02020603050405020304" pitchFamily="18" charset="0"/>
                <a:cs typeface="Times New Roman" panose="02020603050405020304" pitchFamily="18" charset="0"/>
              </a:rPr>
              <a:t>0.5</a:t>
            </a:r>
            <a:r>
              <a:rPr lang="it-IT" altLang="it-IT" sz="1400" b="1" dirty="0" smtClean="0">
                <a:solidFill>
                  <a:srgbClr val="000000"/>
                </a:solidFill>
                <a:latin typeface="Times New Roman" panose="02020603050405020304" pitchFamily="18" charset="0"/>
                <a:cs typeface="Times New Roman" panose="02020603050405020304" pitchFamily="18" charset="0"/>
              </a:rPr>
              <a:t> mm gap</a:t>
            </a:r>
            <a:endParaRPr lang="it-IT" altLang="it-IT" sz="1400" b="1" dirty="0">
              <a:solidFill>
                <a:srgbClr val="000000"/>
              </a:solidFill>
              <a:latin typeface="Times New Roman" panose="02020603050405020304" pitchFamily="18" charset="0"/>
              <a:cs typeface="Times New Roman" panose="02020603050405020304" pitchFamily="18" charset="0"/>
            </a:endParaRPr>
          </a:p>
        </p:txBody>
      </p:sp>
      <p:pic>
        <p:nvPicPr>
          <p:cNvPr id="12" name="Immagin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2472" y="4031819"/>
            <a:ext cx="455453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9246963" y="6596390"/>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pic>
        <p:nvPicPr>
          <p:cNvPr id="3" name="Immagine 2"/>
          <p:cNvPicPr>
            <a:picLocks noChangeAspect="1"/>
          </p:cNvPicPr>
          <p:nvPr/>
        </p:nvPicPr>
        <p:blipFill>
          <a:blip r:embed="rId6"/>
          <a:stretch>
            <a:fillRect/>
          </a:stretch>
        </p:blipFill>
        <p:spPr>
          <a:xfrm>
            <a:off x="4007725" y="1196369"/>
            <a:ext cx="2681807" cy="1476000"/>
          </a:xfrm>
          <a:prstGeom prst="rect">
            <a:avLst/>
          </a:prstGeom>
        </p:spPr>
      </p:pic>
      <p:sp>
        <p:nvSpPr>
          <p:cNvPr id="13" name="Rettangolo 12"/>
          <p:cNvSpPr/>
          <p:nvPr/>
        </p:nvSpPr>
        <p:spPr>
          <a:xfrm>
            <a:off x="4007725" y="1626592"/>
            <a:ext cx="914161" cy="307777"/>
          </a:xfrm>
          <a:prstGeom prst="rect">
            <a:avLst/>
          </a:prstGeom>
        </p:spPr>
        <p:txBody>
          <a:bodyPr wrap="none">
            <a:spAutoFit/>
          </a:bodyPr>
          <a:lstStyle/>
          <a:p>
            <a:pPr lvl="0"/>
            <a:r>
              <a:rPr lang="en-US" sz="1400" b="1" dirty="0">
                <a:solidFill>
                  <a:prstClr val="black"/>
                </a:solidFill>
              </a:rPr>
              <a:t>1 mm gap</a:t>
            </a:r>
          </a:p>
        </p:txBody>
      </p:sp>
      <p:sp>
        <p:nvSpPr>
          <p:cNvPr id="14" name="CasellaDiTesto 13"/>
          <p:cNvSpPr txBox="1"/>
          <p:nvPr/>
        </p:nvSpPr>
        <p:spPr>
          <a:xfrm>
            <a:off x="5192333" y="1189580"/>
            <a:ext cx="1106393" cy="369332"/>
          </a:xfrm>
          <a:prstGeom prst="rect">
            <a:avLst/>
          </a:prstGeom>
          <a:noFill/>
        </p:spPr>
        <p:txBody>
          <a:bodyPr wrap="none" rtlCol="0">
            <a:spAutoFit/>
          </a:bodyPr>
          <a:lstStyle/>
          <a:p>
            <a:r>
              <a:rPr lang="it-IT" b="1" dirty="0"/>
              <a:t>3</a:t>
            </a:r>
            <a:r>
              <a:rPr lang="it-IT" b="1" dirty="0" smtClean="0"/>
              <a:t>D model</a:t>
            </a:r>
            <a:endParaRPr lang="it-IT" b="1" dirty="0"/>
          </a:p>
        </p:txBody>
      </p:sp>
      <p:sp>
        <p:nvSpPr>
          <p:cNvPr id="15" name="CasellaDiTesto 14"/>
          <p:cNvSpPr txBox="1"/>
          <p:nvPr/>
        </p:nvSpPr>
        <p:spPr>
          <a:xfrm>
            <a:off x="10207010" y="4200450"/>
            <a:ext cx="1602555" cy="369332"/>
          </a:xfrm>
          <a:prstGeom prst="rect">
            <a:avLst/>
          </a:prstGeom>
          <a:noFill/>
        </p:spPr>
        <p:txBody>
          <a:bodyPr wrap="none" rtlCol="0">
            <a:spAutoFit/>
          </a:bodyPr>
          <a:lstStyle/>
          <a:p>
            <a:r>
              <a:rPr lang="it-IT" b="1" dirty="0" smtClean="0">
                <a:solidFill>
                  <a:schemeClr val="accent5"/>
                </a:solidFill>
              </a:rPr>
              <a:t>Blue 1 mm gap</a:t>
            </a:r>
            <a:endParaRPr lang="it-IT" b="1" dirty="0">
              <a:solidFill>
                <a:schemeClr val="accent5"/>
              </a:solidFill>
            </a:endParaRPr>
          </a:p>
        </p:txBody>
      </p:sp>
      <p:sp>
        <p:nvSpPr>
          <p:cNvPr id="16" name="Rettangolo 15"/>
          <p:cNvSpPr/>
          <p:nvPr/>
        </p:nvSpPr>
        <p:spPr>
          <a:xfrm>
            <a:off x="10207009" y="4784835"/>
            <a:ext cx="1720984" cy="369332"/>
          </a:xfrm>
          <a:prstGeom prst="rect">
            <a:avLst/>
          </a:prstGeom>
        </p:spPr>
        <p:txBody>
          <a:bodyPr wrap="none">
            <a:spAutoFit/>
          </a:bodyPr>
          <a:lstStyle/>
          <a:p>
            <a:pPr lvl="0"/>
            <a:r>
              <a:rPr lang="it-IT" b="1" dirty="0" err="1">
                <a:solidFill>
                  <a:srgbClr val="FF0000"/>
                </a:solidFill>
              </a:rPr>
              <a:t>R</a:t>
            </a:r>
            <a:r>
              <a:rPr lang="it-IT" b="1" dirty="0" err="1" smtClean="0">
                <a:solidFill>
                  <a:srgbClr val="FF0000"/>
                </a:solidFill>
              </a:rPr>
              <a:t>ed</a:t>
            </a:r>
            <a:r>
              <a:rPr lang="it-IT" b="1" dirty="0" smtClean="0">
                <a:solidFill>
                  <a:srgbClr val="FF0000"/>
                </a:solidFill>
              </a:rPr>
              <a:t> 0.5 mm </a:t>
            </a:r>
            <a:r>
              <a:rPr lang="it-IT" b="1" dirty="0">
                <a:solidFill>
                  <a:srgbClr val="FF0000"/>
                </a:solidFill>
              </a:rPr>
              <a:t>gap</a:t>
            </a:r>
          </a:p>
        </p:txBody>
      </p:sp>
      <p:pic>
        <p:nvPicPr>
          <p:cNvPr id="17" name="Immagin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40000" y="47794"/>
            <a:ext cx="1080000" cy="773085"/>
          </a:xfrm>
          <a:prstGeom prst="rect">
            <a:avLst/>
          </a:prstGeom>
        </p:spPr>
      </p:pic>
      <p:sp>
        <p:nvSpPr>
          <p:cNvPr id="20" name="Rettangolo 19"/>
          <p:cNvSpPr/>
          <p:nvPr/>
        </p:nvSpPr>
        <p:spPr>
          <a:xfrm>
            <a:off x="7079895" y="6313071"/>
            <a:ext cx="2167068" cy="338554"/>
          </a:xfrm>
          <a:prstGeom prst="rect">
            <a:avLst/>
          </a:prstGeom>
        </p:spPr>
        <p:txBody>
          <a:bodyPr wrap="none">
            <a:spAutoFit/>
          </a:bodyPr>
          <a:lstStyle/>
          <a:p>
            <a:pPr lvl="0"/>
            <a:r>
              <a:rPr lang="it-IT" altLang="it-IT" sz="1600" b="1" dirty="0">
                <a:solidFill>
                  <a:srgbClr val="000000"/>
                </a:solidFill>
                <a:latin typeface="Times New Roman" panose="02020603050405020304" pitchFamily="18" charset="0"/>
                <a:cs typeface="Times New Roman" panose="02020603050405020304" pitchFamily="18" charset="0"/>
              </a:rPr>
              <a:t>Frequencies </a:t>
            </a:r>
            <a:r>
              <a:rPr lang="it-IT" altLang="it-IT" sz="1600" b="1" dirty="0" err="1">
                <a:solidFill>
                  <a:srgbClr val="000000"/>
                </a:solidFill>
                <a:latin typeface="Times New Roman" panose="02020603050405020304" pitchFamily="18" charset="0"/>
                <a:cs typeface="Times New Roman" panose="02020603050405020304" pitchFamily="18" charset="0"/>
              </a:rPr>
              <a:t>spectrum</a:t>
            </a:r>
            <a:r>
              <a:rPr lang="it-IT" altLang="it-IT" sz="1600" b="1" dirty="0">
                <a:solidFill>
                  <a:srgbClr val="000000"/>
                </a:solidFill>
                <a:latin typeface="Times New Roman" panose="02020603050405020304" pitchFamily="18" charset="0"/>
                <a:cs typeface="Times New Roman" panose="02020603050405020304" pitchFamily="18" charset="0"/>
              </a:rPr>
              <a:t> </a:t>
            </a:r>
          </a:p>
        </p:txBody>
      </p:sp>
      <p:sp>
        <p:nvSpPr>
          <p:cNvPr id="21" name="Rettangolo 20"/>
          <p:cNvSpPr/>
          <p:nvPr/>
        </p:nvSpPr>
        <p:spPr>
          <a:xfrm>
            <a:off x="1981643" y="4630946"/>
            <a:ext cx="1053622" cy="307777"/>
          </a:xfrm>
          <a:prstGeom prst="rect">
            <a:avLst/>
          </a:prstGeom>
        </p:spPr>
        <p:txBody>
          <a:bodyPr wrap="none">
            <a:spAutoFit/>
          </a:bodyPr>
          <a:lstStyle/>
          <a:p>
            <a:pPr lvl="0"/>
            <a:r>
              <a:rPr lang="en-US" sz="1400" b="1" dirty="0" smtClean="0">
                <a:solidFill>
                  <a:srgbClr val="FF0000"/>
                </a:solidFill>
              </a:rPr>
              <a:t>0.5 mm </a:t>
            </a:r>
            <a:r>
              <a:rPr lang="en-US" sz="1400" b="1" dirty="0">
                <a:solidFill>
                  <a:srgbClr val="FF0000"/>
                </a:solidFill>
              </a:rPr>
              <a:t>gap</a:t>
            </a:r>
          </a:p>
        </p:txBody>
      </p:sp>
    </p:spTree>
    <p:extLst>
      <p:ext uri="{BB962C8B-B14F-4D97-AF65-F5344CB8AC3E}">
        <p14:creationId xmlns:p14="http://schemas.microsoft.com/office/powerpoint/2010/main" val="78760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4"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4" grpId="0"/>
      <p:bldP spid="15" grpId="0"/>
      <p:bldP spid="16"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800129" y="335031"/>
            <a:ext cx="6228000" cy="523220"/>
          </a:xfrm>
          <a:prstGeom prst="rect">
            <a:avLst/>
          </a:prstGeom>
          <a:noFill/>
        </p:spPr>
        <p:txBody>
          <a:bodyPr wrap="square" rtlCol="0">
            <a:spAutoFit/>
          </a:bodyPr>
          <a:lstStyle/>
          <a:p>
            <a:r>
              <a:rPr lang="it-IT" sz="2800" b="1" dirty="0" smtClean="0">
                <a:solidFill>
                  <a:srgbClr val="FF0000"/>
                </a:solidFill>
              </a:rPr>
              <a:t>Future work for  </a:t>
            </a:r>
            <a:r>
              <a:rPr lang="it-IT" sz="2800" b="1" dirty="0" err="1" smtClean="0">
                <a:solidFill>
                  <a:srgbClr val="FF0000"/>
                </a:solidFill>
              </a:rPr>
              <a:t>two</a:t>
            </a:r>
            <a:r>
              <a:rPr lang="it-IT" sz="2800" b="1" dirty="0" smtClean="0">
                <a:solidFill>
                  <a:srgbClr val="FF0000"/>
                </a:solidFill>
              </a:rPr>
              <a:t> </a:t>
            </a:r>
            <a:r>
              <a:rPr lang="it-IT" sz="2800" b="1" dirty="0" err="1" smtClean="0">
                <a:solidFill>
                  <a:srgbClr val="FF0000"/>
                </a:solidFill>
              </a:rPr>
              <a:t>halves</a:t>
            </a:r>
            <a:r>
              <a:rPr lang="it-IT" sz="2800" b="1" dirty="0" smtClean="0">
                <a:solidFill>
                  <a:srgbClr val="FF0000"/>
                </a:solidFill>
              </a:rPr>
              <a:t> </a:t>
            </a:r>
            <a:r>
              <a:rPr lang="it-IT" sz="2800" b="1" dirty="0" err="1" smtClean="0">
                <a:solidFill>
                  <a:srgbClr val="FF0000"/>
                </a:solidFill>
              </a:rPr>
              <a:t>structures</a:t>
            </a:r>
            <a:endParaRPr lang="it-IT" sz="2800" b="1" dirty="0">
              <a:solidFill>
                <a:srgbClr val="FF0000"/>
              </a:solidFill>
            </a:endParaRPr>
          </a:p>
        </p:txBody>
      </p:sp>
      <p:sp>
        <p:nvSpPr>
          <p:cNvPr id="5" name="CasellaDiTesto 4"/>
          <p:cNvSpPr txBox="1"/>
          <p:nvPr/>
        </p:nvSpPr>
        <p:spPr>
          <a:xfrm>
            <a:off x="415354" y="4861239"/>
            <a:ext cx="10873535" cy="1015663"/>
          </a:xfrm>
          <a:prstGeom prst="rect">
            <a:avLst/>
          </a:prstGeom>
          <a:noFill/>
        </p:spPr>
        <p:txBody>
          <a:bodyPr wrap="square" rtlCol="0">
            <a:spAutoFit/>
          </a:bodyPr>
          <a:lstStyle/>
          <a:p>
            <a:endParaRPr lang="it-IT" sz="2000" b="1" dirty="0"/>
          </a:p>
          <a:p>
            <a:pPr indent="-171446">
              <a:buFont typeface="Arial" panose="020B0604020202020204" pitchFamily="34" charset="0"/>
              <a:buChar char="•"/>
            </a:pPr>
            <a:r>
              <a:rPr lang="it-IT" sz="2000" b="1" dirty="0"/>
              <a:t>Study </a:t>
            </a:r>
            <a:r>
              <a:rPr lang="it-IT" sz="2000" b="1" dirty="0" smtClean="0"/>
              <a:t>are in progress for </a:t>
            </a:r>
            <a:r>
              <a:rPr lang="it-IT" sz="2000" b="1" dirty="0" err="1"/>
              <a:t>scaling</a:t>
            </a:r>
            <a:r>
              <a:rPr lang="it-IT" sz="2000" b="1" dirty="0"/>
              <a:t> to 100 GHz by </a:t>
            </a:r>
            <a:r>
              <a:rPr lang="it-IT" sz="2000" b="1" dirty="0" err="1" smtClean="0"/>
              <a:t>using</a:t>
            </a:r>
            <a:r>
              <a:rPr lang="it-IT" sz="2000" b="1" dirty="0"/>
              <a:t> </a:t>
            </a:r>
            <a:r>
              <a:rPr lang="it-IT" sz="2000" b="1" dirty="0" smtClean="0"/>
              <a:t>the </a:t>
            </a:r>
            <a:r>
              <a:rPr lang="it-IT" sz="2000" b="1" dirty="0" err="1"/>
              <a:t>braze</a:t>
            </a:r>
            <a:r>
              <a:rPr lang="it-IT" sz="2000" b="1" dirty="0"/>
              <a:t>-free </a:t>
            </a:r>
            <a:r>
              <a:rPr lang="it-IT" sz="2000" b="1" dirty="0" err="1"/>
              <a:t>technique</a:t>
            </a:r>
            <a:r>
              <a:rPr lang="it-IT" sz="2000" b="1" dirty="0"/>
              <a:t> is </a:t>
            </a:r>
            <a:r>
              <a:rPr lang="it-IT" sz="2000" b="1" dirty="0" err="1" smtClean="0"/>
              <a:t>undergoing</a:t>
            </a:r>
            <a:r>
              <a:rPr lang="it-IT" sz="2000" b="1" dirty="0"/>
              <a:t> </a:t>
            </a:r>
            <a:endParaRPr lang="it-IT" sz="2000" b="1" dirty="0" smtClean="0"/>
          </a:p>
          <a:p>
            <a:r>
              <a:rPr lang="it-IT" sz="2000" b="1" dirty="0" smtClean="0">
                <a:solidFill>
                  <a:srgbClr val="FF0000"/>
                </a:solidFill>
              </a:rPr>
              <a:t>[SLAC - E. Nanni et al.]</a:t>
            </a:r>
            <a:endParaRPr lang="it-IT" sz="2000" b="1" dirty="0">
              <a:solidFill>
                <a:srgbClr val="FF0000"/>
              </a:solidFill>
            </a:endParaRPr>
          </a:p>
        </p:txBody>
      </p:sp>
      <p:pic>
        <p:nvPicPr>
          <p:cNvPr id="6" name="Immagine 5"/>
          <p:cNvPicPr>
            <a:picLocks noChangeAspect="1"/>
          </p:cNvPicPr>
          <p:nvPr/>
        </p:nvPicPr>
        <p:blipFill>
          <a:blip r:embed="rId2"/>
          <a:stretch>
            <a:fillRect/>
          </a:stretch>
        </p:blipFill>
        <p:spPr>
          <a:xfrm>
            <a:off x="6926708" y="1822747"/>
            <a:ext cx="2635368" cy="1368000"/>
          </a:xfrm>
          <a:prstGeom prst="rect">
            <a:avLst/>
          </a:prstGeom>
        </p:spPr>
      </p:pic>
      <p:pic>
        <p:nvPicPr>
          <p:cNvPr id="7" name="Immagine 6"/>
          <p:cNvPicPr>
            <a:picLocks noChangeAspect="1"/>
          </p:cNvPicPr>
          <p:nvPr/>
        </p:nvPicPr>
        <p:blipFill rotWithShape="1">
          <a:blip r:embed="rId3"/>
          <a:srcRect b="13352"/>
          <a:stretch/>
        </p:blipFill>
        <p:spPr>
          <a:xfrm>
            <a:off x="415354" y="1552598"/>
            <a:ext cx="4572000" cy="2013954"/>
          </a:xfrm>
          <a:prstGeom prst="rect">
            <a:avLst/>
          </a:prstGeom>
        </p:spPr>
      </p:pic>
      <p:sp>
        <p:nvSpPr>
          <p:cNvPr id="2" name="Rettangolo 1"/>
          <p:cNvSpPr/>
          <p:nvPr/>
        </p:nvSpPr>
        <p:spPr>
          <a:xfrm>
            <a:off x="9137817" y="6502714"/>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8" name="Rettangolo 7"/>
          <p:cNvSpPr/>
          <p:nvPr/>
        </p:nvSpPr>
        <p:spPr>
          <a:xfrm>
            <a:off x="316089" y="4056221"/>
            <a:ext cx="11525956" cy="400110"/>
          </a:xfrm>
          <a:prstGeom prst="rect">
            <a:avLst/>
          </a:prstGeom>
        </p:spPr>
        <p:txBody>
          <a:bodyPr wrap="square">
            <a:spAutoFit/>
          </a:bodyPr>
          <a:lstStyle/>
          <a:p>
            <a:pPr indent="-171446">
              <a:buFont typeface="Arial" panose="020B0604020202020204" pitchFamily="34" charset="0"/>
              <a:buChar char="•"/>
            </a:pPr>
            <a:r>
              <a:rPr lang="it-IT" sz="2000" b="1" dirty="0"/>
              <a:t>Next </a:t>
            </a:r>
            <a:r>
              <a:rPr lang="it-IT" sz="2000" b="1" dirty="0" err="1"/>
              <a:t>step</a:t>
            </a:r>
            <a:r>
              <a:rPr lang="it-IT" sz="2000" b="1" dirty="0"/>
              <a:t> is to fabricate 24 regular </a:t>
            </a:r>
            <a:r>
              <a:rPr lang="it-IT" sz="2000" b="1" dirty="0" err="1"/>
              <a:t>cells</a:t>
            </a:r>
            <a:r>
              <a:rPr lang="it-IT" sz="2000" b="1" dirty="0"/>
              <a:t>  </a:t>
            </a:r>
            <a:r>
              <a:rPr lang="it-IT" sz="2000" b="1" dirty="0" smtClean="0"/>
              <a:t>by </a:t>
            </a:r>
            <a:r>
              <a:rPr lang="it-IT" sz="2000" b="1" dirty="0" err="1"/>
              <a:t>using</a:t>
            </a:r>
            <a:r>
              <a:rPr lang="it-IT" sz="2000" b="1" dirty="0"/>
              <a:t> the TIG </a:t>
            </a:r>
            <a:r>
              <a:rPr lang="it-IT" sz="2000" b="1" dirty="0" err="1"/>
              <a:t>process</a:t>
            </a:r>
            <a:r>
              <a:rPr lang="it-IT" sz="2000" b="1" dirty="0"/>
              <a:t>. </a:t>
            </a:r>
            <a:r>
              <a:rPr lang="it-IT" sz="2000" b="1" dirty="0">
                <a:solidFill>
                  <a:srgbClr val="FF0000"/>
                </a:solidFill>
              </a:rPr>
              <a:t>The </a:t>
            </a:r>
            <a:r>
              <a:rPr lang="it-IT" sz="2000" b="1" dirty="0" err="1">
                <a:solidFill>
                  <a:srgbClr val="FF0000"/>
                </a:solidFill>
              </a:rPr>
              <a:t>order</a:t>
            </a:r>
            <a:r>
              <a:rPr lang="it-IT" sz="2000" b="1" dirty="0">
                <a:solidFill>
                  <a:srgbClr val="FF0000"/>
                </a:solidFill>
              </a:rPr>
              <a:t> </a:t>
            </a:r>
            <a:r>
              <a:rPr lang="it-IT" sz="2000" b="1" dirty="0" err="1">
                <a:solidFill>
                  <a:srgbClr val="FF0000"/>
                </a:solidFill>
              </a:rPr>
              <a:t>has</a:t>
            </a:r>
            <a:r>
              <a:rPr lang="it-IT" sz="2000" b="1" dirty="0">
                <a:solidFill>
                  <a:srgbClr val="FF0000"/>
                </a:solidFill>
              </a:rPr>
              <a:t> </a:t>
            </a:r>
            <a:r>
              <a:rPr lang="it-IT" sz="2000" b="1" dirty="0" err="1">
                <a:solidFill>
                  <a:srgbClr val="FF0000"/>
                </a:solidFill>
              </a:rPr>
              <a:t>been</a:t>
            </a:r>
            <a:r>
              <a:rPr lang="it-IT" sz="2000" b="1" dirty="0">
                <a:solidFill>
                  <a:srgbClr val="FF0000"/>
                </a:solidFill>
              </a:rPr>
              <a:t> </a:t>
            </a:r>
            <a:r>
              <a:rPr lang="it-IT" sz="2000" b="1" dirty="0" err="1">
                <a:solidFill>
                  <a:srgbClr val="FF0000"/>
                </a:solidFill>
              </a:rPr>
              <a:t>approved</a:t>
            </a:r>
            <a:r>
              <a:rPr lang="it-IT" sz="2000" b="1" dirty="0">
                <a:solidFill>
                  <a:srgbClr val="FF0000"/>
                </a:solidFill>
              </a:rPr>
              <a:t> by INFN</a:t>
            </a:r>
          </a:p>
        </p:txBody>
      </p:sp>
      <p:pic>
        <p:nvPicPr>
          <p:cNvPr id="9" name="Immagin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Tree>
    <p:extLst>
      <p:ext uri="{BB962C8B-B14F-4D97-AF65-F5344CB8AC3E}">
        <p14:creationId xmlns:p14="http://schemas.microsoft.com/office/powerpoint/2010/main" val="324835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69309" y="84040"/>
            <a:ext cx="2063386" cy="523220"/>
          </a:xfrm>
          <a:prstGeom prst="rect">
            <a:avLst/>
          </a:prstGeom>
        </p:spPr>
        <p:txBody>
          <a:bodyPr wrap="none">
            <a:spAutoFit/>
          </a:bodyPr>
          <a:lstStyle/>
          <a:p>
            <a:pPr algn="ctr">
              <a:spcBef>
                <a:spcPct val="0"/>
              </a:spcBef>
              <a:buFontTx/>
              <a:buNone/>
            </a:pPr>
            <a:r>
              <a:rPr lang="it-IT" altLang="it-IT" sz="2800" b="1" dirty="0">
                <a:solidFill>
                  <a:schemeClr val="accent5"/>
                </a:solidFill>
                <a:ea typeface="Arial Unicode MS" pitchFamily="34" charset="-128"/>
              </a:rPr>
              <a:t>Contributors</a:t>
            </a:r>
          </a:p>
        </p:txBody>
      </p:sp>
      <p:sp>
        <p:nvSpPr>
          <p:cNvPr id="6" name="Rettangolo 5"/>
          <p:cNvSpPr/>
          <p:nvPr/>
        </p:nvSpPr>
        <p:spPr>
          <a:xfrm>
            <a:off x="1236843" y="1168182"/>
            <a:ext cx="7330468" cy="496161"/>
          </a:xfrm>
          <a:prstGeom prst="rect">
            <a:avLst/>
          </a:prstGeom>
        </p:spPr>
        <p:txBody>
          <a:bodyPr wrap="none">
            <a:spAutoFit/>
          </a:bodyPr>
          <a:lstStyle/>
          <a:p>
            <a:pPr algn="ctr">
              <a:lnSpc>
                <a:spcPct val="80000"/>
              </a:lnSpc>
              <a:spcBef>
                <a:spcPct val="0"/>
              </a:spcBef>
              <a:buFontTx/>
              <a:buNone/>
            </a:pPr>
            <a:r>
              <a:rPr lang="en-US" altLang="it-IT" sz="3200" b="1" dirty="0">
                <a:solidFill>
                  <a:srgbClr val="FF0000"/>
                </a:solidFill>
                <a:ea typeface="Arial Unicode MS" pitchFamily="34" charset="-128"/>
              </a:rPr>
              <a:t>This work is made possible by the efforts :</a:t>
            </a:r>
          </a:p>
        </p:txBody>
      </p:sp>
      <p:sp>
        <p:nvSpPr>
          <p:cNvPr id="7" name="Rettangolo 6"/>
          <p:cNvSpPr/>
          <p:nvPr/>
        </p:nvSpPr>
        <p:spPr>
          <a:xfrm>
            <a:off x="1807906" y="2323527"/>
            <a:ext cx="6335065" cy="523220"/>
          </a:xfrm>
          <a:prstGeom prst="rect">
            <a:avLst/>
          </a:prstGeom>
        </p:spPr>
        <p:txBody>
          <a:bodyPr wrap="square">
            <a:spAutoFit/>
          </a:bodyPr>
          <a:lstStyle/>
          <a:p>
            <a:pPr algn="ctr">
              <a:defRPr/>
            </a:pPr>
            <a:r>
              <a:rPr lang="it-IT" sz="2800" b="1" dirty="0" smtClean="0">
                <a:solidFill>
                  <a:schemeClr val="accent5"/>
                </a:solidFill>
                <a:latin typeface="Times New Roman" panose="02020603050405020304" pitchFamily="18" charset="0"/>
                <a:cs typeface="Times New Roman" panose="02020603050405020304" pitchFamily="18" charset="0"/>
              </a:rPr>
              <a:t>DEMETRA , INFN – LNF </a:t>
            </a:r>
            <a:r>
              <a:rPr lang="it-IT" sz="2800" b="1" dirty="0" err="1" smtClean="0">
                <a:solidFill>
                  <a:schemeClr val="accent5"/>
                </a:solidFill>
                <a:latin typeface="Times New Roman" panose="02020603050405020304" pitchFamily="18" charset="0"/>
                <a:cs typeface="Times New Roman" panose="02020603050405020304" pitchFamily="18" charset="0"/>
              </a:rPr>
              <a:t>experiment</a:t>
            </a:r>
            <a:r>
              <a:rPr lang="it-IT" sz="2800" b="1" dirty="0" smtClean="0">
                <a:solidFill>
                  <a:schemeClr val="accent5"/>
                </a:solidFill>
                <a:latin typeface="Times New Roman" panose="02020603050405020304" pitchFamily="18" charset="0"/>
                <a:cs typeface="Times New Roman" panose="02020603050405020304" pitchFamily="18" charset="0"/>
              </a:rPr>
              <a:t>   </a:t>
            </a:r>
            <a:endParaRPr lang="it-IT" sz="2800" b="1" dirty="0">
              <a:solidFill>
                <a:schemeClr val="accent5"/>
              </a:solidFill>
              <a:latin typeface="Times New Roman" panose="02020603050405020304" pitchFamily="18" charset="0"/>
              <a:cs typeface="Times New Roman" panose="02020603050405020304" pitchFamily="18" charset="0"/>
            </a:endParaRPr>
          </a:p>
        </p:txBody>
      </p:sp>
      <p:sp>
        <p:nvSpPr>
          <p:cNvPr id="8" name="Rettangolo 7"/>
          <p:cNvSpPr/>
          <p:nvPr/>
        </p:nvSpPr>
        <p:spPr>
          <a:xfrm>
            <a:off x="2027237" y="3285315"/>
            <a:ext cx="2103461" cy="523220"/>
          </a:xfrm>
          <a:prstGeom prst="rect">
            <a:avLst/>
          </a:prstGeom>
        </p:spPr>
        <p:txBody>
          <a:bodyPr wrap="none">
            <a:spAutoFit/>
          </a:bodyPr>
          <a:lstStyle/>
          <a:p>
            <a:pPr algn="ctr">
              <a:defRPr/>
            </a:pPr>
            <a:r>
              <a:rPr lang="it-IT" sz="2800" b="1" dirty="0">
                <a:solidFill>
                  <a:schemeClr val="accent5"/>
                </a:solidFill>
                <a:latin typeface="Times New Roman" panose="02020603050405020304" pitchFamily="18" charset="0"/>
                <a:cs typeface="Times New Roman" panose="02020603050405020304" pitchFamily="18" charset="0"/>
              </a:rPr>
              <a:t>SLAC(USA)</a:t>
            </a:r>
          </a:p>
        </p:txBody>
      </p:sp>
      <p:sp>
        <p:nvSpPr>
          <p:cNvPr id="9" name="Rettangolo 8"/>
          <p:cNvSpPr/>
          <p:nvPr/>
        </p:nvSpPr>
        <p:spPr>
          <a:xfrm>
            <a:off x="2027237" y="4328550"/>
            <a:ext cx="2463111" cy="523220"/>
          </a:xfrm>
          <a:prstGeom prst="rect">
            <a:avLst/>
          </a:prstGeom>
        </p:spPr>
        <p:txBody>
          <a:bodyPr wrap="none">
            <a:spAutoFit/>
          </a:bodyPr>
          <a:lstStyle/>
          <a:p>
            <a:pPr algn="ctr">
              <a:defRPr/>
            </a:pPr>
            <a:r>
              <a:rPr lang="en-US" sz="2800" b="1" dirty="0">
                <a:solidFill>
                  <a:schemeClr val="accent5"/>
                </a:solidFill>
                <a:latin typeface="Times New Roman" panose="02020603050405020304" pitchFamily="18" charset="0"/>
                <a:cs typeface="Times New Roman" panose="02020603050405020304" pitchFamily="18" charset="0"/>
              </a:rPr>
              <a:t>KEK (JAPAN)</a:t>
            </a:r>
          </a:p>
        </p:txBody>
      </p:sp>
      <p:sp>
        <p:nvSpPr>
          <p:cNvPr id="12" name="Rettangolo 11"/>
          <p:cNvSpPr/>
          <p:nvPr/>
        </p:nvSpPr>
        <p:spPr>
          <a:xfrm>
            <a:off x="9128105" y="6503408"/>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13" name="Rettangolo 12"/>
          <p:cNvSpPr/>
          <p:nvPr/>
        </p:nvSpPr>
        <p:spPr>
          <a:xfrm>
            <a:off x="127071" y="6318742"/>
            <a:ext cx="9317615" cy="369332"/>
          </a:xfrm>
          <a:prstGeom prst="rect">
            <a:avLst/>
          </a:prstGeom>
        </p:spPr>
        <p:txBody>
          <a:bodyPr wrap="none">
            <a:spAutoFit/>
          </a:bodyPr>
          <a:lstStyle/>
          <a:p>
            <a:pPr lvl="0"/>
            <a:r>
              <a:rPr lang="en-US" altLang="it-IT" b="1" dirty="0" smtClean="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DEMETRA stands for </a:t>
            </a:r>
            <a:r>
              <a:rPr lang="en-US" altLang="it-IT" b="1" dirty="0" err="1" smtClean="0">
                <a:solidFill>
                  <a:prstClr val="black"/>
                </a:solidFill>
                <a:latin typeface="Optima" pitchFamily="-84" charset="0"/>
                <a:ea typeface="ＭＳ Ｐゴシック" pitchFamily="34" charset="-128"/>
                <a:cs typeface="Times New Roman" pitchFamily="18" charset="0"/>
                <a:sym typeface="Comic Sans MS" pitchFamily="66" charset="0"/>
              </a:rPr>
              <a:t>D</a:t>
            </a:r>
            <a:r>
              <a:rPr lang="en-US" altLang="it-IT" b="1" dirty="0" err="1" smtClean="0">
                <a:solidFill>
                  <a:srgbClr val="FF0000"/>
                </a:solidFill>
                <a:latin typeface="Optima" pitchFamily="-84" charset="0"/>
                <a:ea typeface="ＭＳ Ｐゴシック" pitchFamily="34" charset="-128"/>
                <a:cs typeface="Times New Roman" pitchFamily="18" charset="0"/>
                <a:sym typeface="Comic Sans MS" pitchFamily="66" charset="0"/>
              </a:rPr>
              <a:t>i</a:t>
            </a:r>
            <a:r>
              <a:rPr lang="en-US" altLang="it-IT" b="1" dirty="0" err="1" smtClean="0">
                <a:solidFill>
                  <a:prstClr val="black"/>
                </a:solidFill>
                <a:latin typeface="Optima" pitchFamily="-84" charset="0"/>
                <a:ea typeface="ＭＳ Ｐゴシック" pitchFamily="34" charset="-128"/>
                <a:cs typeface="Times New Roman" pitchFamily="18" charset="0"/>
                <a:sym typeface="Comic Sans MS" pitchFamily="66" charset="0"/>
              </a:rPr>
              <a:t>E</a:t>
            </a:r>
            <a:r>
              <a:rPr lang="en-US" altLang="it-IT" b="1" dirty="0" err="1" smtClean="0">
                <a:solidFill>
                  <a:srgbClr val="FF0000"/>
                </a:solidFill>
                <a:latin typeface="Optima" pitchFamily="-84" charset="0"/>
                <a:ea typeface="ＭＳ Ｐゴシック" pitchFamily="34" charset="-128"/>
                <a:cs typeface="Times New Roman" pitchFamily="18" charset="0"/>
                <a:sym typeface="Comic Sans MS" pitchFamily="66" charset="0"/>
              </a:rPr>
              <a:t>lectric</a:t>
            </a:r>
            <a:r>
              <a:rPr lang="en-US" altLang="it-IT" b="1" dirty="0" smtClean="0">
                <a:solidFill>
                  <a:srgbClr val="FF0000"/>
                </a:solidFill>
                <a:latin typeface="Optima" pitchFamily="-84" charset="0"/>
                <a:ea typeface="ＭＳ Ｐゴシック" pitchFamily="34" charset="-128"/>
                <a:cs typeface="Times New Roman" pitchFamily="18" charset="0"/>
                <a:sym typeface="Comic Sans MS" pitchFamily="66" charset="0"/>
              </a:rPr>
              <a:t> </a:t>
            </a:r>
            <a:r>
              <a:rPr lang="en-US" altLang="it-IT" b="1" dirty="0">
                <a:solidFill>
                  <a:srgbClr val="FF0000"/>
                </a:solidFill>
                <a:latin typeface="Optima" pitchFamily="-84" charset="0"/>
                <a:ea typeface="ＭＳ Ｐゴシック" pitchFamily="34" charset="-128"/>
                <a:cs typeface="Times New Roman" pitchFamily="18" charset="0"/>
                <a:sym typeface="Comic Sans MS" pitchFamily="66" charset="0"/>
              </a:rPr>
              <a:t>and </a:t>
            </a:r>
            <a:r>
              <a:rPr lang="en-US" altLang="it-IT" b="1" dirty="0" err="1">
                <a:solidFill>
                  <a:prstClr val="black"/>
                </a:solidFill>
                <a:latin typeface="Optima" pitchFamily="-84" charset="0"/>
                <a:ea typeface="ＭＳ Ｐゴシック" pitchFamily="34" charset="-128"/>
                <a:cs typeface="Times New Roman" pitchFamily="18" charset="0"/>
                <a:sym typeface="Comic Sans MS" pitchFamily="66" charset="0"/>
              </a:rPr>
              <a:t>MET</a:t>
            </a:r>
            <a:r>
              <a:rPr lang="en-US" altLang="it-IT" b="1" dirty="0" err="1">
                <a:solidFill>
                  <a:srgbClr val="FF0000"/>
                </a:solidFill>
                <a:latin typeface="Optima" pitchFamily="-84" charset="0"/>
                <a:ea typeface="ＭＳ Ｐゴシック" pitchFamily="34" charset="-128"/>
                <a:cs typeface="Times New Roman" pitchFamily="18" charset="0"/>
                <a:sym typeface="Comic Sans MS" pitchFamily="66" charset="0"/>
              </a:rPr>
              <a:t>allic</a:t>
            </a:r>
            <a:r>
              <a:rPr lang="en-US" altLang="it-IT" b="1" dirty="0">
                <a:solidFill>
                  <a:srgbClr val="FF0000"/>
                </a:solidFill>
                <a:latin typeface="Optima" pitchFamily="-84" charset="0"/>
                <a:ea typeface="ＭＳ Ｐゴシック" pitchFamily="34" charset="-128"/>
                <a:cs typeface="Times New Roman" pitchFamily="18" charset="0"/>
                <a:sym typeface="Comic Sans MS" pitchFamily="66" charset="0"/>
              </a:rPr>
              <a:t> </a:t>
            </a:r>
            <a:r>
              <a:rPr lang="en-US" altLang="it-IT" b="1" dirty="0">
                <a:solidFill>
                  <a:prstClr val="black"/>
                </a:solidFill>
                <a:latin typeface="Optima" pitchFamily="-84" charset="0"/>
                <a:ea typeface="ＭＳ Ｐゴシック" pitchFamily="34" charset="-128"/>
                <a:cs typeface="Times New Roman" pitchFamily="18" charset="0"/>
                <a:sym typeface="Comic Sans MS" pitchFamily="66" charset="0"/>
              </a:rPr>
              <a:t>R</a:t>
            </a:r>
            <a:r>
              <a:rPr lang="en-US" altLang="it-IT" b="1" dirty="0">
                <a:solidFill>
                  <a:srgbClr val="FF0000"/>
                </a:solidFill>
                <a:latin typeface="Optima" pitchFamily="-84" charset="0"/>
                <a:ea typeface="ＭＳ Ｐゴシック" pitchFamily="34" charset="-128"/>
                <a:cs typeface="Times New Roman" pitchFamily="18" charset="0"/>
                <a:sym typeface="Comic Sans MS" pitchFamily="66" charset="0"/>
              </a:rPr>
              <a:t>adiofrequency </a:t>
            </a:r>
            <a:r>
              <a:rPr lang="en-US" altLang="it-IT" b="1" dirty="0" smtClean="0">
                <a:solidFill>
                  <a:srgbClr val="FF0000"/>
                </a:solidFill>
                <a:latin typeface="Optima" pitchFamily="-84" charset="0"/>
                <a:ea typeface="ＭＳ Ｐゴシック" pitchFamily="34" charset="-128"/>
                <a:cs typeface="Times New Roman" pitchFamily="18" charset="0"/>
                <a:sym typeface="Comic Sans MS" pitchFamily="66" charset="0"/>
              </a:rPr>
              <a:t>Accelerator experiment</a:t>
            </a:r>
            <a:endParaRPr lang="it-IT" dirty="0">
              <a:solidFill>
                <a:prstClr val="black"/>
              </a:solidFill>
            </a:endParaRPr>
          </a:p>
        </p:txBody>
      </p:sp>
      <p:pic>
        <p:nvPicPr>
          <p:cNvPr id="2" name="Immagine 1"/>
          <p:cNvPicPr>
            <a:picLocks noChangeAspect="1"/>
          </p:cNvPicPr>
          <p:nvPr/>
        </p:nvPicPr>
        <p:blipFill>
          <a:blip r:embed="rId2"/>
          <a:stretch>
            <a:fillRect/>
          </a:stretch>
        </p:blipFill>
        <p:spPr>
          <a:xfrm>
            <a:off x="10313468" y="223698"/>
            <a:ext cx="1335140" cy="957155"/>
          </a:xfrm>
          <a:prstGeom prst="rect">
            <a:avLst/>
          </a:prstGeom>
        </p:spPr>
      </p:pic>
    </p:spTree>
    <p:extLst>
      <p:ext uri="{BB962C8B-B14F-4D97-AF65-F5344CB8AC3E}">
        <p14:creationId xmlns:p14="http://schemas.microsoft.com/office/powerpoint/2010/main" val="1654135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1C10814D-795A-4981-9E04-258D6ED549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6090" y="3551513"/>
            <a:ext cx="4220114" cy="3165085"/>
          </a:xfrm>
          <a:prstGeom prst="rect">
            <a:avLst/>
          </a:prstGeom>
        </p:spPr>
      </p:pic>
      <p:pic>
        <p:nvPicPr>
          <p:cNvPr id="5" name="Picture 6">
            <a:extLst>
              <a:ext uri="{FF2B5EF4-FFF2-40B4-BE49-F238E27FC236}">
                <a16:creationId xmlns:a16="http://schemas.microsoft.com/office/drawing/2014/main" id="{3577A251-1E43-4313-9140-B7B90F8578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409114" y="3033416"/>
            <a:ext cx="3108600" cy="4144799"/>
          </a:xfrm>
          <a:prstGeom prst="rect">
            <a:avLst/>
          </a:prstGeom>
        </p:spPr>
      </p:pic>
      <p:cxnSp>
        <p:nvCxnSpPr>
          <p:cNvPr id="6" name="Straight Arrow Connector 8">
            <a:extLst>
              <a:ext uri="{FF2B5EF4-FFF2-40B4-BE49-F238E27FC236}">
                <a16:creationId xmlns:a16="http://schemas.microsoft.com/office/drawing/2014/main" id="{60ED95B3-795B-4F4F-8C99-27E42C4DED77}"/>
              </a:ext>
            </a:extLst>
          </p:cNvPr>
          <p:cNvCxnSpPr/>
          <p:nvPr/>
        </p:nvCxnSpPr>
        <p:spPr>
          <a:xfrm flipH="1" flipV="1">
            <a:off x="7017732" y="5866494"/>
            <a:ext cx="476250" cy="3048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12">
            <a:extLst>
              <a:ext uri="{FF2B5EF4-FFF2-40B4-BE49-F238E27FC236}">
                <a16:creationId xmlns:a16="http://schemas.microsoft.com/office/drawing/2014/main" id="{46180314-39B1-4D6D-805B-B500484D975C}"/>
              </a:ext>
            </a:extLst>
          </p:cNvPr>
          <p:cNvCxnSpPr>
            <a:cxnSpLocks/>
          </p:cNvCxnSpPr>
          <p:nvPr/>
        </p:nvCxnSpPr>
        <p:spPr>
          <a:xfrm flipH="1" flipV="1">
            <a:off x="2300983" y="5312206"/>
            <a:ext cx="213255" cy="39488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13">
            <a:extLst>
              <a:ext uri="{FF2B5EF4-FFF2-40B4-BE49-F238E27FC236}">
                <a16:creationId xmlns:a16="http://schemas.microsoft.com/office/drawing/2014/main" id="{1BB9302C-B8D0-418A-A0C3-4FEF514E0CEF}"/>
              </a:ext>
            </a:extLst>
          </p:cNvPr>
          <p:cNvCxnSpPr>
            <a:cxnSpLocks/>
          </p:cNvCxnSpPr>
          <p:nvPr/>
        </p:nvCxnSpPr>
        <p:spPr>
          <a:xfrm flipH="1" flipV="1">
            <a:off x="3642987" y="5707091"/>
            <a:ext cx="76447" cy="39468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9" name="TextBox 14">
            <a:extLst>
              <a:ext uri="{FF2B5EF4-FFF2-40B4-BE49-F238E27FC236}">
                <a16:creationId xmlns:a16="http://schemas.microsoft.com/office/drawing/2014/main" id="{CC976C74-454B-4920-81F4-8F898A5ED3B1}"/>
              </a:ext>
            </a:extLst>
          </p:cNvPr>
          <p:cNvSpPr txBox="1"/>
          <p:nvPr/>
        </p:nvSpPr>
        <p:spPr>
          <a:xfrm>
            <a:off x="2009329" y="5644570"/>
            <a:ext cx="1213922" cy="646331"/>
          </a:xfrm>
          <a:prstGeom prst="rect">
            <a:avLst/>
          </a:prstGeom>
          <a:noFill/>
        </p:spPr>
        <p:txBody>
          <a:bodyPr wrap="none" rtlCol="0">
            <a:spAutoFit/>
          </a:bodyPr>
          <a:lstStyle/>
          <a:p>
            <a:r>
              <a:rPr lang="en-US" b="1" dirty="0"/>
              <a:t>Input RF</a:t>
            </a:r>
          </a:p>
          <a:p>
            <a:r>
              <a:rPr lang="en-US" b="1" dirty="0"/>
              <a:t>waveguide</a:t>
            </a:r>
          </a:p>
        </p:txBody>
      </p:sp>
      <p:sp>
        <p:nvSpPr>
          <p:cNvPr id="10" name="TextBox 17">
            <a:extLst>
              <a:ext uri="{FF2B5EF4-FFF2-40B4-BE49-F238E27FC236}">
                <a16:creationId xmlns:a16="http://schemas.microsoft.com/office/drawing/2014/main" id="{E6043E7A-96FB-4BF6-B198-9382C802556E}"/>
              </a:ext>
            </a:extLst>
          </p:cNvPr>
          <p:cNvSpPr txBox="1"/>
          <p:nvPr/>
        </p:nvSpPr>
        <p:spPr>
          <a:xfrm>
            <a:off x="3192213" y="6018894"/>
            <a:ext cx="1308563" cy="369332"/>
          </a:xfrm>
          <a:prstGeom prst="rect">
            <a:avLst/>
          </a:prstGeom>
          <a:noFill/>
        </p:spPr>
        <p:txBody>
          <a:bodyPr wrap="none" rtlCol="0">
            <a:spAutoFit/>
          </a:bodyPr>
          <a:lstStyle/>
          <a:p>
            <a:r>
              <a:rPr lang="en-US" b="1" dirty="0"/>
              <a:t>3-cell cavity</a:t>
            </a:r>
          </a:p>
        </p:txBody>
      </p:sp>
      <p:sp>
        <p:nvSpPr>
          <p:cNvPr id="11" name="TextBox 19">
            <a:extLst>
              <a:ext uri="{FF2B5EF4-FFF2-40B4-BE49-F238E27FC236}">
                <a16:creationId xmlns:a16="http://schemas.microsoft.com/office/drawing/2014/main" id="{6E0C01A4-AFC7-49D7-B0CC-F7B67DBBA2CF}"/>
              </a:ext>
            </a:extLst>
          </p:cNvPr>
          <p:cNvSpPr txBox="1"/>
          <p:nvPr/>
        </p:nvSpPr>
        <p:spPr>
          <a:xfrm>
            <a:off x="65676" y="1273395"/>
            <a:ext cx="7321300" cy="1292662"/>
          </a:xfrm>
          <a:prstGeom prst="rect">
            <a:avLst/>
          </a:prstGeom>
          <a:noFill/>
        </p:spPr>
        <p:txBody>
          <a:bodyPr wrap="none" rtlCol="0">
            <a:spAutoFit/>
          </a:bodyPr>
          <a:lstStyle/>
          <a:p>
            <a:pPr marL="342900" indent="-342900">
              <a:buFont typeface="+mj-lt"/>
              <a:buAutoNum type="arabicPeriod"/>
            </a:pPr>
            <a:r>
              <a:rPr lang="en-US" sz="2000" b="1" dirty="0"/>
              <a:t>Low-power RF tests in good agreement with design simulations;</a:t>
            </a:r>
          </a:p>
          <a:p>
            <a:pPr marL="342900" indent="-342900">
              <a:buFont typeface="+mj-lt"/>
              <a:buAutoNum type="arabicPeriod"/>
            </a:pPr>
            <a:endParaRPr lang="en-US" dirty="0"/>
          </a:p>
          <a:p>
            <a:pPr marL="342900" indent="-342900">
              <a:buFont typeface="+mj-lt"/>
              <a:buAutoNum type="arabicPeriod"/>
            </a:pPr>
            <a:r>
              <a:rPr lang="en-US" sz="2000" b="1" dirty="0" smtClean="0">
                <a:solidFill>
                  <a:srgbClr val="FF0000"/>
                </a:solidFill>
              </a:rPr>
              <a:t>The structure has been shipped to </a:t>
            </a:r>
            <a:r>
              <a:rPr lang="en-US" sz="2000" b="1" dirty="0">
                <a:solidFill>
                  <a:srgbClr val="FF0000"/>
                </a:solidFill>
              </a:rPr>
              <a:t>SLAC for </a:t>
            </a:r>
            <a:r>
              <a:rPr lang="en-US" sz="2000" b="1" dirty="0" smtClean="0">
                <a:solidFill>
                  <a:srgbClr val="FF0000"/>
                </a:solidFill>
              </a:rPr>
              <a:t>the RF cryogenic </a:t>
            </a:r>
          </a:p>
          <a:p>
            <a:r>
              <a:rPr lang="en-US" sz="2000" b="1" dirty="0" smtClean="0">
                <a:solidFill>
                  <a:srgbClr val="FF0000"/>
                </a:solidFill>
              </a:rPr>
              <a:t>high-power </a:t>
            </a:r>
            <a:r>
              <a:rPr lang="en-US" sz="2000" b="1" dirty="0">
                <a:solidFill>
                  <a:srgbClr val="FF0000"/>
                </a:solidFill>
              </a:rPr>
              <a:t>tests</a:t>
            </a:r>
            <a:r>
              <a:rPr lang="en-US" dirty="0">
                <a:solidFill>
                  <a:srgbClr val="FF0000"/>
                </a:solidFill>
              </a:rPr>
              <a:t>.</a:t>
            </a:r>
          </a:p>
        </p:txBody>
      </p:sp>
      <p:pic>
        <p:nvPicPr>
          <p:cNvPr id="12" name="Picture 20">
            <a:extLst>
              <a:ext uri="{FF2B5EF4-FFF2-40B4-BE49-F238E27FC236}">
                <a16:creationId xmlns:a16="http://schemas.microsoft.com/office/drawing/2014/main" id="{D92966C3-8345-4DE5-82AA-258F8C28F496}"/>
              </a:ext>
            </a:extLst>
          </p:cNvPr>
          <p:cNvPicPr>
            <a:picLocks noChangeAspect="1"/>
          </p:cNvPicPr>
          <p:nvPr/>
        </p:nvPicPr>
        <p:blipFill rotWithShape="1">
          <a:blip r:embed="rId4"/>
          <a:srcRect l="3556" t="13323" r="7062" b="7217"/>
          <a:stretch/>
        </p:blipFill>
        <p:spPr>
          <a:xfrm>
            <a:off x="7260318" y="498271"/>
            <a:ext cx="4765330" cy="2382974"/>
          </a:xfrm>
          <a:prstGeom prst="rect">
            <a:avLst/>
          </a:prstGeom>
        </p:spPr>
      </p:pic>
      <p:sp>
        <p:nvSpPr>
          <p:cNvPr id="13" name="TextBox 24">
            <a:extLst>
              <a:ext uri="{FF2B5EF4-FFF2-40B4-BE49-F238E27FC236}">
                <a16:creationId xmlns:a16="http://schemas.microsoft.com/office/drawing/2014/main" id="{A2CEFDDC-0847-4E6C-97AC-66341CB3BCD3}"/>
              </a:ext>
            </a:extLst>
          </p:cNvPr>
          <p:cNvSpPr txBox="1"/>
          <p:nvPr/>
        </p:nvSpPr>
        <p:spPr>
          <a:xfrm>
            <a:off x="7183226" y="2833979"/>
            <a:ext cx="4759363" cy="584775"/>
          </a:xfrm>
          <a:prstGeom prst="rect">
            <a:avLst/>
          </a:prstGeom>
          <a:noFill/>
        </p:spPr>
        <p:txBody>
          <a:bodyPr wrap="square" rtlCol="0">
            <a:spAutoFit/>
          </a:bodyPr>
          <a:lstStyle/>
          <a:p>
            <a:pPr algn="just"/>
            <a:r>
              <a:rPr lang="en-US" sz="1600" b="1" dirty="0"/>
              <a:t>Reflection coefficient from low-power RF tests before brazing and in air.</a:t>
            </a:r>
          </a:p>
        </p:txBody>
      </p:sp>
      <p:sp>
        <p:nvSpPr>
          <p:cNvPr id="14" name="Rettangolo 13"/>
          <p:cNvSpPr/>
          <p:nvPr/>
        </p:nvSpPr>
        <p:spPr>
          <a:xfrm>
            <a:off x="18575" y="-35229"/>
            <a:ext cx="9107750" cy="461665"/>
          </a:xfrm>
          <a:prstGeom prst="rect">
            <a:avLst/>
          </a:prstGeom>
        </p:spPr>
        <p:txBody>
          <a:bodyPr wrap="none">
            <a:spAutoFit/>
          </a:bodyPr>
          <a:lstStyle/>
          <a:p>
            <a:r>
              <a:rPr lang="en-US" sz="2400" b="1" dirty="0">
                <a:solidFill>
                  <a:srgbClr val="FF0000"/>
                </a:solidFill>
              </a:rPr>
              <a:t>3-cell </a:t>
            </a:r>
            <a:r>
              <a:rPr lang="en-US" sz="2400" b="1" dirty="0" smtClean="0"/>
              <a:t>S band </a:t>
            </a:r>
            <a:r>
              <a:rPr lang="en-US" sz="2400" b="1" dirty="0" smtClean="0">
                <a:solidFill>
                  <a:srgbClr val="FF0000"/>
                </a:solidFill>
              </a:rPr>
              <a:t>accelerating </a:t>
            </a:r>
            <a:r>
              <a:rPr lang="en-US" sz="2400" b="1" dirty="0">
                <a:solidFill>
                  <a:srgbClr val="FF0000"/>
                </a:solidFill>
              </a:rPr>
              <a:t>cavity for cryogenic high-power </a:t>
            </a:r>
            <a:r>
              <a:rPr lang="en-US" sz="2400" b="1" dirty="0" smtClean="0">
                <a:solidFill>
                  <a:srgbClr val="FF0000"/>
                </a:solidFill>
              </a:rPr>
              <a:t>tests at SLAC</a:t>
            </a:r>
            <a:endParaRPr lang="en-US" sz="2400" b="1" dirty="0">
              <a:solidFill>
                <a:srgbClr val="FF0000"/>
              </a:solidFill>
            </a:endParaRPr>
          </a:p>
        </p:txBody>
      </p:sp>
      <p:cxnSp>
        <p:nvCxnSpPr>
          <p:cNvPr id="15" name="Straight Arrow Connector 9">
            <a:extLst>
              <a:ext uri="{FF2B5EF4-FFF2-40B4-BE49-F238E27FC236}">
                <a16:creationId xmlns:a16="http://schemas.microsoft.com/office/drawing/2014/main" id="{5BA4FD2D-253B-44EA-A872-7613682E1E77}"/>
              </a:ext>
            </a:extLst>
          </p:cNvPr>
          <p:cNvCxnSpPr>
            <a:cxnSpLocks/>
          </p:cNvCxnSpPr>
          <p:nvPr/>
        </p:nvCxnSpPr>
        <p:spPr>
          <a:xfrm flipV="1">
            <a:off x="8018792" y="5492171"/>
            <a:ext cx="0" cy="6096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6" name="TextBox 11">
            <a:extLst>
              <a:ext uri="{FF2B5EF4-FFF2-40B4-BE49-F238E27FC236}">
                <a16:creationId xmlns:a16="http://schemas.microsoft.com/office/drawing/2014/main" id="{55163FC6-1364-4E32-852D-101ACAF935B8}"/>
              </a:ext>
            </a:extLst>
          </p:cNvPr>
          <p:cNvSpPr txBox="1"/>
          <p:nvPr/>
        </p:nvSpPr>
        <p:spPr>
          <a:xfrm>
            <a:off x="7493982" y="6114636"/>
            <a:ext cx="797398" cy="369332"/>
          </a:xfrm>
          <a:prstGeom prst="rect">
            <a:avLst/>
          </a:prstGeom>
          <a:noFill/>
        </p:spPr>
        <p:txBody>
          <a:bodyPr wrap="none" rtlCol="0">
            <a:spAutoFit/>
          </a:bodyPr>
          <a:lstStyle/>
          <a:p>
            <a:r>
              <a:rPr lang="en-US" b="1" dirty="0"/>
              <a:t>tuners</a:t>
            </a:r>
          </a:p>
        </p:txBody>
      </p:sp>
      <p:sp>
        <p:nvSpPr>
          <p:cNvPr id="2" name="Rettangolo 1"/>
          <p:cNvSpPr/>
          <p:nvPr/>
        </p:nvSpPr>
        <p:spPr>
          <a:xfrm>
            <a:off x="9299292" y="6642531"/>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9184445" y="82772"/>
            <a:ext cx="3007555" cy="307777"/>
          </a:xfrm>
          <a:prstGeom prst="rect">
            <a:avLst/>
          </a:prstGeom>
        </p:spPr>
        <p:txBody>
          <a:bodyPr wrap="none">
            <a:spAutoFit/>
          </a:bodyPr>
          <a:lstStyle/>
          <a:p>
            <a:pPr lvl="0">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Perspectives on </a:t>
            </a:r>
            <a:r>
              <a:rPr lang="en-US" altLang="it-IT" sz="1400" b="1" i="1" kern="0" dirty="0" smtClean="0">
                <a:solidFill>
                  <a:srgbClr val="FF0000"/>
                </a:solidFill>
                <a:latin typeface="Times New Roman" pitchFamily="18" charset="0"/>
                <a:ea typeface="ＭＳ Ｐゴシック" pitchFamily="34" charset="-128"/>
                <a:cs typeface="Times New Roman" pitchFamily="18" charset="0"/>
              </a:rPr>
              <a:t>S </a:t>
            </a:r>
            <a:r>
              <a:rPr lang="en-US" altLang="it-IT" sz="1400" b="1" i="1" kern="0" dirty="0">
                <a:solidFill>
                  <a:srgbClr val="FF0000"/>
                </a:solidFill>
                <a:latin typeface="Times New Roman" pitchFamily="18" charset="0"/>
                <a:ea typeface="ＭＳ Ｐゴシック" pitchFamily="34" charset="-128"/>
                <a:cs typeface="Times New Roman" pitchFamily="18" charset="0"/>
              </a:rPr>
              <a:t>band structures….. </a:t>
            </a:r>
            <a:endParaRPr lang="it-IT" sz="1400" i="1" kern="0" dirty="0">
              <a:solidFill>
                <a:sysClr val="windowText" lastClr="000000"/>
              </a:solidFill>
            </a:endParaRPr>
          </a:p>
        </p:txBody>
      </p:sp>
    </p:spTree>
    <p:extLst>
      <p:ext uri="{BB962C8B-B14F-4D97-AF65-F5344CB8AC3E}">
        <p14:creationId xmlns:p14="http://schemas.microsoft.com/office/powerpoint/2010/main" val="2184012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par>
                                <p:cTn id="27" presetID="22" presetClass="entr" presetSubtype="4"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down)">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1">
                                            <p:txEl>
                                              <p:pRg st="2" end="2"/>
                                            </p:txEl>
                                          </p:spTgt>
                                        </p:tgtEl>
                                        <p:attrNameLst>
                                          <p:attrName>style.visibility</p:attrName>
                                        </p:attrNameLst>
                                      </p:cBhvr>
                                      <p:to>
                                        <p:strVal val="visible"/>
                                      </p:to>
                                    </p:set>
                                    <p:animEffect transition="in" filter="wipe(down)">
                                      <p:cBhvr>
                                        <p:cTn id="47" dur="500"/>
                                        <p:tgtEl>
                                          <p:spTgt spid="11">
                                            <p:txEl>
                                              <p:pRg st="2" end="2"/>
                                            </p:txEl>
                                          </p:spTgt>
                                        </p:tgtEl>
                                      </p:cBhvr>
                                    </p:animEffect>
                                  </p:childTnLst>
                                </p:cTn>
                              </p:par>
                              <p:par>
                                <p:cTn id="48" presetID="22" presetClass="entr" presetSubtype="4" fill="hold" nodeType="withEffect">
                                  <p:stCondLst>
                                    <p:cond delay="0"/>
                                  </p:stCondLst>
                                  <p:childTnLst>
                                    <p:set>
                                      <p:cBhvr>
                                        <p:cTn id="49" dur="1" fill="hold">
                                          <p:stCondLst>
                                            <p:cond delay="0"/>
                                          </p:stCondLst>
                                        </p:cTn>
                                        <p:tgtEl>
                                          <p:spTgt spid="11">
                                            <p:txEl>
                                              <p:pRg st="3" end="3"/>
                                            </p:txEl>
                                          </p:spTgt>
                                        </p:tgtEl>
                                        <p:attrNameLst>
                                          <p:attrName>style.visibility</p:attrName>
                                        </p:attrNameLst>
                                      </p:cBhvr>
                                      <p:to>
                                        <p:strVal val="visible"/>
                                      </p:to>
                                    </p:set>
                                    <p:animEffect transition="in" filter="wipe(down)">
                                      <p:cBhvr>
                                        <p:cTn id="50"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101723" y="229363"/>
            <a:ext cx="7380000" cy="677108"/>
          </a:xfrm>
          <a:prstGeom prst="rect">
            <a:avLst/>
          </a:prstGeom>
        </p:spPr>
        <p:txBody>
          <a:bodyPr>
            <a:spAutoFit/>
          </a:bodyPr>
          <a:lstStyle/>
          <a:p>
            <a:pPr>
              <a:defRPr/>
            </a:pPr>
            <a:r>
              <a:rPr lang="en-US" b="1" kern="0" dirty="0" smtClean="0">
                <a:solidFill>
                  <a:srgbClr val="FF0000"/>
                </a:solidFill>
                <a:latin typeface="Times New Roman" panose="02020603050405020304" pitchFamily="18" charset="0"/>
                <a:ea typeface="+mj-ea"/>
                <a:cs typeface="Times New Roman" panose="02020603050405020304" pitchFamily="18" charset="0"/>
              </a:rPr>
              <a:t>Compact </a:t>
            </a:r>
            <a:r>
              <a:rPr lang="en-US" b="1" kern="0" dirty="0">
                <a:solidFill>
                  <a:srgbClr val="FF0000"/>
                </a:solidFill>
                <a:latin typeface="Times New Roman" panose="02020603050405020304" pitchFamily="18" charset="0"/>
                <a:ea typeface="+mj-ea"/>
                <a:cs typeface="Times New Roman" panose="02020603050405020304" pitchFamily="18" charset="0"/>
              </a:rPr>
              <a:t>mode launchers </a:t>
            </a:r>
            <a:r>
              <a:rPr lang="en-US" b="1" kern="0" dirty="0">
                <a:solidFill>
                  <a:srgbClr val="FF0000"/>
                </a:solidFill>
              </a:rPr>
              <a:t>with no dipole and quadrupole EM fields (SLAC collaboration</a:t>
            </a:r>
            <a:r>
              <a:rPr lang="en-US" sz="2000" b="1" kern="0" dirty="0" smtClean="0">
                <a:solidFill>
                  <a:srgbClr val="FF0000"/>
                </a:solidFill>
              </a:rPr>
              <a:t>)</a:t>
            </a:r>
            <a:r>
              <a:rPr lang="it-IT" sz="2000" b="1" kern="0" dirty="0" smtClean="0">
                <a:solidFill>
                  <a:srgbClr val="FF0000"/>
                </a:solidFill>
              </a:rPr>
              <a:t> </a:t>
            </a:r>
            <a:r>
              <a:rPr lang="en-US" b="1" kern="0" dirty="0" smtClean="0">
                <a:solidFill>
                  <a:srgbClr val="FF0000"/>
                </a:solidFill>
                <a:latin typeface="Times New Roman" panose="02020603050405020304" pitchFamily="18" charset="0"/>
                <a:ea typeface="+mj-ea"/>
                <a:cs typeface="Times New Roman" panose="02020603050405020304" pitchFamily="18" charset="0"/>
              </a:rPr>
              <a:t>– </a:t>
            </a:r>
            <a:r>
              <a:rPr lang="en-US" b="1" kern="0" dirty="0">
                <a:solidFill>
                  <a:srgbClr val="FF0000"/>
                </a:solidFill>
                <a:latin typeface="Times New Roman" panose="02020603050405020304" pitchFamily="18" charset="0"/>
                <a:ea typeface="+mj-ea"/>
                <a:cs typeface="Times New Roman" panose="02020603050405020304" pitchFamily="18" charset="0"/>
              </a:rPr>
              <a:t>Power couplers for next generation of  RF </a:t>
            </a:r>
            <a:r>
              <a:rPr lang="en-US" b="1" kern="0" dirty="0" err="1">
                <a:solidFill>
                  <a:srgbClr val="FF0000"/>
                </a:solidFill>
                <a:latin typeface="Times New Roman" panose="02020603050405020304" pitchFamily="18" charset="0"/>
                <a:ea typeface="+mj-ea"/>
                <a:cs typeface="Times New Roman" panose="02020603050405020304" pitchFamily="18" charset="0"/>
              </a:rPr>
              <a:t>photoguns</a:t>
            </a:r>
            <a:endParaRPr lang="it-IT" b="1" kern="0" dirty="0">
              <a:solidFill>
                <a:srgbClr val="FF0000"/>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2207" y="-9601"/>
            <a:ext cx="3006725" cy="307975"/>
          </a:xfrm>
          <a:prstGeom prst="rect">
            <a:avLst/>
          </a:prstGeom>
        </p:spPr>
        <p:txBody>
          <a:bodyPr wrap="none">
            <a:spAutoFit/>
          </a:bodyPr>
          <a:lstStyle/>
          <a:p>
            <a:pPr eaLnBrk="1" fontAlgn="auto" hangingPunct="1">
              <a:spcBef>
                <a:spcPts val="0"/>
              </a:spcBef>
              <a:spcAft>
                <a:spcPts val="0"/>
              </a:spcAft>
              <a:defRPr/>
            </a:pPr>
            <a:r>
              <a:rPr lang="en-US" altLang="it-IT" sz="1400" b="1" i="1" kern="0" dirty="0">
                <a:solidFill>
                  <a:srgbClr val="FF0000"/>
                </a:solidFill>
                <a:latin typeface="Times New Roman" pitchFamily="18" charset="0"/>
                <a:ea typeface="ＭＳ Ｐゴシック" pitchFamily="34" charset="-128"/>
                <a:cs typeface="Times New Roman" pitchFamily="18" charset="0"/>
              </a:rPr>
              <a:t>Perspectives on X band structures….. </a:t>
            </a:r>
            <a:endParaRPr lang="it-IT" sz="1400" i="1" kern="0" dirty="0">
              <a:solidFill>
                <a:sysClr val="windowText" lastClr="000000"/>
              </a:solidFill>
            </a:endParaRPr>
          </a:p>
        </p:txBody>
      </p:sp>
      <p:pic>
        <p:nvPicPr>
          <p:cNvPr id="6" name="Immagin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33710" y="1449855"/>
            <a:ext cx="3557587"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2407" y="1584325"/>
            <a:ext cx="3419475"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p:cNvSpPr/>
          <p:nvPr/>
        </p:nvSpPr>
        <p:spPr>
          <a:xfrm>
            <a:off x="3595237" y="852846"/>
            <a:ext cx="1031875" cy="369887"/>
          </a:xfrm>
          <a:prstGeom prst="rect">
            <a:avLst/>
          </a:prstGeom>
        </p:spPr>
        <p:txBody>
          <a:bodyPr wrap="none">
            <a:spAutoFit/>
          </a:bodyPr>
          <a:lstStyle/>
          <a:p>
            <a:pPr eaLnBrk="1" hangingPunct="1">
              <a:defRPr/>
            </a:pPr>
            <a:r>
              <a:rPr lang="en-US" sz="1800" b="1" dirty="0">
                <a:latin typeface="Times New Roman" panose="02020603050405020304" pitchFamily="18" charset="0"/>
                <a:ea typeface="+mn-ea"/>
                <a:cs typeface="Times New Roman" panose="02020603050405020304" pitchFamily="18" charset="0"/>
              </a:rPr>
              <a:t>S - Band</a:t>
            </a:r>
          </a:p>
        </p:txBody>
      </p:sp>
      <p:sp>
        <p:nvSpPr>
          <p:cNvPr id="9" name="Rettangolo 8"/>
          <p:cNvSpPr/>
          <p:nvPr/>
        </p:nvSpPr>
        <p:spPr>
          <a:xfrm>
            <a:off x="8185157" y="775460"/>
            <a:ext cx="1068387" cy="369887"/>
          </a:xfrm>
          <a:prstGeom prst="rect">
            <a:avLst/>
          </a:prstGeom>
        </p:spPr>
        <p:txBody>
          <a:bodyPr wrap="none">
            <a:spAutoFit/>
          </a:bodyPr>
          <a:lstStyle/>
          <a:p>
            <a:pPr eaLnBrk="1" hangingPunct="1">
              <a:defRPr/>
            </a:pPr>
            <a:r>
              <a:rPr lang="en-US" sz="1800" b="1" dirty="0">
                <a:latin typeface="Times New Roman" panose="02020603050405020304" pitchFamily="18" charset="0"/>
                <a:ea typeface="+mn-ea"/>
                <a:cs typeface="Times New Roman" panose="02020603050405020304" pitchFamily="18" charset="0"/>
              </a:rPr>
              <a:t>X - Band</a:t>
            </a:r>
          </a:p>
        </p:txBody>
      </p:sp>
      <p:sp>
        <p:nvSpPr>
          <p:cNvPr id="10" name="CasellaDiTesto 10"/>
          <p:cNvSpPr txBox="1">
            <a:spLocks noChangeArrowheads="1"/>
          </p:cNvSpPr>
          <p:nvPr/>
        </p:nvSpPr>
        <p:spPr bwMode="auto">
          <a:xfrm>
            <a:off x="2925420" y="3996809"/>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0</a:t>
            </a:r>
          </a:p>
        </p:txBody>
      </p:sp>
      <p:sp>
        <p:nvSpPr>
          <p:cNvPr id="11" name="CasellaDiTesto 11"/>
          <p:cNvSpPr txBox="1">
            <a:spLocks noChangeArrowheads="1"/>
          </p:cNvSpPr>
          <p:nvPr/>
        </p:nvSpPr>
        <p:spPr bwMode="auto">
          <a:xfrm>
            <a:off x="3477870" y="4005263"/>
            <a:ext cx="5357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300</a:t>
            </a:r>
          </a:p>
        </p:txBody>
      </p:sp>
      <p:sp>
        <p:nvSpPr>
          <p:cNvPr id="12" name="CasellaDiTesto 12"/>
          <p:cNvSpPr txBox="1">
            <a:spLocks noChangeArrowheads="1"/>
          </p:cNvSpPr>
          <p:nvPr/>
        </p:nvSpPr>
        <p:spPr bwMode="auto">
          <a:xfrm>
            <a:off x="4241457" y="400526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600 (mm)</a:t>
            </a:r>
          </a:p>
        </p:txBody>
      </p:sp>
      <p:sp>
        <p:nvSpPr>
          <p:cNvPr id="13" name="CasellaDiTesto 13"/>
          <p:cNvSpPr txBox="1">
            <a:spLocks noChangeArrowheads="1"/>
          </p:cNvSpPr>
          <p:nvPr/>
        </p:nvSpPr>
        <p:spPr bwMode="auto">
          <a:xfrm>
            <a:off x="7496649" y="4042546"/>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0</a:t>
            </a:r>
          </a:p>
        </p:txBody>
      </p:sp>
      <p:sp>
        <p:nvSpPr>
          <p:cNvPr id="14" name="CasellaDiTesto 14"/>
          <p:cNvSpPr txBox="1">
            <a:spLocks noChangeArrowheads="1"/>
          </p:cNvSpPr>
          <p:nvPr/>
        </p:nvSpPr>
        <p:spPr bwMode="auto">
          <a:xfrm>
            <a:off x="8239599" y="4042546"/>
            <a:ext cx="5357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100</a:t>
            </a:r>
          </a:p>
        </p:txBody>
      </p:sp>
      <p:sp>
        <p:nvSpPr>
          <p:cNvPr id="15" name="CasellaDiTesto 15"/>
          <p:cNvSpPr txBox="1">
            <a:spLocks noChangeArrowheads="1"/>
          </p:cNvSpPr>
          <p:nvPr/>
        </p:nvSpPr>
        <p:spPr bwMode="auto">
          <a:xfrm>
            <a:off x="9065099" y="4042546"/>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altLang="it-IT" b="1" dirty="0"/>
              <a:t>200 (mm)</a:t>
            </a:r>
          </a:p>
        </p:txBody>
      </p:sp>
      <p:sp>
        <p:nvSpPr>
          <p:cNvPr id="16" name="Rettangolo 15"/>
          <p:cNvSpPr/>
          <p:nvPr/>
        </p:nvSpPr>
        <p:spPr>
          <a:xfrm>
            <a:off x="1931645" y="4484064"/>
            <a:ext cx="4572000" cy="922337"/>
          </a:xfrm>
          <a:prstGeom prst="rect">
            <a:avLst/>
          </a:prstGeom>
        </p:spPr>
        <p:txBody>
          <a:bodyPr>
            <a:spAutoFit/>
          </a:bodyPr>
          <a:lstStyle/>
          <a:p>
            <a:pPr eaLnBrk="1" hangingPunct="1">
              <a:defRPr/>
            </a:pPr>
            <a:r>
              <a:rPr lang="en-US" sz="1800" b="1" dirty="0">
                <a:solidFill>
                  <a:srgbClr val="000000"/>
                </a:solidFill>
                <a:latin typeface="Calibri"/>
                <a:ea typeface="+mn-ea"/>
                <a:cs typeface="+mn-cs"/>
              </a:rPr>
              <a:t>Fields normalized to 200 MW input power</a:t>
            </a:r>
          </a:p>
          <a:p>
            <a:pPr eaLnBrk="1" hangingPunct="1">
              <a:defRPr/>
            </a:pPr>
            <a:r>
              <a:rPr lang="en-US" sz="1800" b="1" dirty="0">
                <a:solidFill>
                  <a:srgbClr val="000000"/>
                </a:solidFill>
                <a:latin typeface="Calibri"/>
                <a:ea typeface="+mn-ea"/>
                <a:cs typeface="+mn-cs"/>
              </a:rPr>
              <a:t>Peak Electric field: 21 MV/m</a:t>
            </a:r>
          </a:p>
          <a:p>
            <a:pPr eaLnBrk="1" hangingPunct="1">
              <a:defRPr/>
            </a:pPr>
            <a:r>
              <a:rPr lang="en-US" sz="1800" b="1" dirty="0">
                <a:solidFill>
                  <a:srgbClr val="000000"/>
                </a:solidFill>
                <a:latin typeface="Calibri"/>
                <a:ea typeface="+mn-ea"/>
                <a:cs typeface="+mn-cs"/>
              </a:rPr>
              <a:t>Peak Magnetic field: 80 kA/m</a:t>
            </a:r>
          </a:p>
        </p:txBody>
      </p:sp>
      <p:sp>
        <p:nvSpPr>
          <p:cNvPr id="17" name="Rettangolo 16"/>
          <p:cNvSpPr/>
          <p:nvPr/>
        </p:nvSpPr>
        <p:spPr>
          <a:xfrm>
            <a:off x="6349873" y="4503137"/>
            <a:ext cx="4572000" cy="922337"/>
          </a:xfrm>
          <a:prstGeom prst="rect">
            <a:avLst/>
          </a:prstGeom>
        </p:spPr>
        <p:txBody>
          <a:bodyPr>
            <a:spAutoFit/>
          </a:bodyPr>
          <a:lstStyle/>
          <a:p>
            <a:pPr eaLnBrk="1" hangingPunct="1">
              <a:defRPr/>
            </a:pPr>
            <a:r>
              <a:rPr lang="en-US" sz="1800" b="1" dirty="0">
                <a:solidFill>
                  <a:srgbClr val="000000"/>
                </a:solidFill>
                <a:latin typeface="Calibri"/>
                <a:ea typeface="+mn-ea"/>
                <a:cs typeface="+mn-cs"/>
              </a:rPr>
              <a:t>Fields normalized to 200 MW input power</a:t>
            </a:r>
          </a:p>
          <a:p>
            <a:pPr eaLnBrk="1" hangingPunct="1">
              <a:defRPr/>
            </a:pPr>
            <a:r>
              <a:rPr lang="en-US" sz="1800" b="1" dirty="0">
                <a:solidFill>
                  <a:srgbClr val="000000"/>
                </a:solidFill>
                <a:latin typeface="Calibri"/>
                <a:ea typeface="+mn-ea"/>
                <a:cs typeface="+mn-cs"/>
              </a:rPr>
              <a:t>Peak Electric field: 75 MV/m</a:t>
            </a:r>
          </a:p>
          <a:p>
            <a:pPr eaLnBrk="1" hangingPunct="1">
              <a:defRPr/>
            </a:pPr>
            <a:r>
              <a:rPr lang="en-US" sz="1800" b="1" dirty="0">
                <a:solidFill>
                  <a:srgbClr val="000000"/>
                </a:solidFill>
                <a:latin typeface="Calibri"/>
                <a:ea typeface="+mn-ea"/>
                <a:cs typeface="+mn-cs"/>
              </a:rPr>
              <a:t>Peak Magnetic field: 240 kA/m</a:t>
            </a:r>
          </a:p>
        </p:txBody>
      </p:sp>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1645" y="5491377"/>
            <a:ext cx="1403350" cy="84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ttangolo 20"/>
          <p:cNvSpPr>
            <a:spLocks noChangeArrowheads="1"/>
          </p:cNvSpPr>
          <p:nvPr/>
        </p:nvSpPr>
        <p:spPr bwMode="auto">
          <a:xfrm>
            <a:off x="1830345" y="6288217"/>
            <a:ext cx="25171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it-IT" sz="1800" b="1" dirty="0">
                <a:solidFill>
                  <a:srgbClr val="000000"/>
                </a:solidFill>
                <a:latin typeface="Calibri" panose="020F0502020204030204" pitchFamily="34" charset="0"/>
                <a:cs typeface="Calibri" panose="020F0502020204030204" pitchFamily="34" charset="0"/>
              </a:rPr>
              <a:t>Vector </a:t>
            </a:r>
            <a:r>
              <a:rPr lang="en-US" altLang="it-IT" sz="1800" b="1" dirty="0" smtClean="0">
                <a:solidFill>
                  <a:srgbClr val="000000"/>
                </a:solidFill>
                <a:latin typeface="Calibri" panose="020F0502020204030204" pitchFamily="34" charset="0"/>
                <a:cs typeface="Calibri" panose="020F0502020204030204" pitchFamily="34" charset="0"/>
              </a:rPr>
              <a:t>plot of </a:t>
            </a:r>
            <a:r>
              <a:rPr lang="en-US" altLang="it-IT" sz="1800" b="1" dirty="0">
                <a:solidFill>
                  <a:srgbClr val="000000"/>
                </a:solidFill>
                <a:latin typeface="Calibri" panose="020F0502020204030204" pitchFamily="34" charset="0"/>
                <a:cs typeface="Calibri" panose="020F0502020204030204" pitchFamily="34" charset="0"/>
              </a:rPr>
              <a:t>electric field </a:t>
            </a:r>
            <a:r>
              <a:rPr lang="en-US" altLang="it-IT" sz="1800" b="1" dirty="0" smtClean="0">
                <a:solidFill>
                  <a:srgbClr val="000000"/>
                </a:solidFill>
                <a:latin typeface="Calibri" panose="020F0502020204030204" pitchFamily="34" charset="0"/>
                <a:cs typeface="Calibri" panose="020F0502020204030204" pitchFamily="34" charset="0"/>
              </a:rPr>
              <a:t>to </a:t>
            </a:r>
            <a:r>
              <a:rPr lang="en-US" altLang="it-IT" sz="1800" b="1" dirty="0">
                <a:solidFill>
                  <a:srgbClr val="000000"/>
                </a:solidFill>
                <a:latin typeface="Calibri" panose="020F0502020204030204" pitchFamily="34" charset="0"/>
                <a:cs typeface="Calibri" panose="020F0502020204030204" pitchFamily="34" charset="0"/>
              </a:rPr>
              <a:t>cavity</a:t>
            </a:r>
          </a:p>
        </p:txBody>
      </p:sp>
      <p:sp>
        <p:nvSpPr>
          <p:cNvPr id="2" name="Rettangolo 1"/>
          <p:cNvSpPr/>
          <p:nvPr/>
        </p:nvSpPr>
        <p:spPr>
          <a:xfrm>
            <a:off x="9253544" y="6596390"/>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9004080" y="3442919"/>
            <a:ext cx="309892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black"/>
                </a:solidFill>
                <a:effectLst/>
                <a:uLnTx/>
                <a:uFillTx/>
              </a:rPr>
              <a:t>dimensions 200 mm x 200 </a:t>
            </a:r>
            <a:r>
              <a:rPr lang="en-US" b="1" kern="0" dirty="0">
                <a:solidFill>
                  <a:prstClr val="black"/>
                </a:solidFill>
              </a:rPr>
              <a:t>m</a:t>
            </a:r>
            <a:r>
              <a:rPr kumimoji="0" lang="en-US" sz="1800" b="1" i="0" u="none" strike="noStrike" kern="0" cap="none" spc="0" normalizeH="0" baseline="0" noProof="0" dirty="0" smtClean="0">
                <a:ln>
                  <a:noFill/>
                </a:ln>
                <a:solidFill>
                  <a:prstClr val="black"/>
                </a:solidFill>
                <a:effectLst/>
                <a:uLnTx/>
                <a:uFillTx/>
              </a:rPr>
              <a:t>m</a:t>
            </a:r>
            <a:endParaRPr kumimoji="0" lang="en-US" sz="1800" b="1" i="0" u="none" strike="noStrike" kern="0" cap="none" spc="0" normalizeH="0" baseline="0" noProof="0" dirty="0">
              <a:ln>
                <a:noFill/>
              </a:ln>
              <a:solidFill>
                <a:prstClr val="black"/>
              </a:solidFill>
              <a:effectLst/>
              <a:uLnTx/>
              <a:uFillTx/>
            </a:endParaRPr>
          </a:p>
        </p:txBody>
      </p:sp>
      <p:sp>
        <p:nvSpPr>
          <p:cNvPr id="20" name="Rettangolo 19"/>
          <p:cNvSpPr/>
          <p:nvPr/>
        </p:nvSpPr>
        <p:spPr>
          <a:xfrm>
            <a:off x="401418" y="3477736"/>
            <a:ext cx="3098925" cy="369332"/>
          </a:xfrm>
          <a:prstGeom prst="rect">
            <a:avLst/>
          </a:prstGeom>
        </p:spPr>
        <p:txBody>
          <a:bodyPr wrap="none">
            <a:spAutoFit/>
          </a:bodyPr>
          <a:lstStyle/>
          <a:p>
            <a:pPr lvl="0">
              <a:defRPr/>
            </a:pPr>
            <a:r>
              <a:rPr lang="en-US" b="1" kern="0" dirty="0">
                <a:solidFill>
                  <a:prstClr val="black"/>
                </a:solidFill>
              </a:rPr>
              <a:t>dimensions </a:t>
            </a:r>
            <a:r>
              <a:rPr lang="en-US" b="1" kern="0" dirty="0" smtClean="0">
                <a:solidFill>
                  <a:prstClr val="black"/>
                </a:solidFill>
              </a:rPr>
              <a:t>600 </a:t>
            </a:r>
            <a:r>
              <a:rPr lang="en-US" b="1" kern="0" dirty="0">
                <a:solidFill>
                  <a:prstClr val="black"/>
                </a:solidFill>
              </a:rPr>
              <a:t>mm x </a:t>
            </a:r>
            <a:r>
              <a:rPr lang="en-US" b="1" kern="0" dirty="0" smtClean="0">
                <a:solidFill>
                  <a:prstClr val="black"/>
                </a:solidFill>
              </a:rPr>
              <a:t>600 </a:t>
            </a:r>
            <a:r>
              <a:rPr lang="en-US" b="1" kern="0" dirty="0">
                <a:solidFill>
                  <a:prstClr val="black"/>
                </a:solidFill>
              </a:rPr>
              <a:t>mm</a:t>
            </a:r>
          </a:p>
        </p:txBody>
      </p:sp>
      <p:sp>
        <p:nvSpPr>
          <p:cNvPr id="29" name="Freccia in giù 28"/>
          <p:cNvSpPr/>
          <p:nvPr/>
        </p:nvSpPr>
        <p:spPr>
          <a:xfrm>
            <a:off x="8574157" y="1779669"/>
            <a:ext cx="180000" cy="792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p:cNvSpPr txBox="1"/>
          <p:nvPr/>
        </p:nvSpPr>
        <p:spPr>
          <a:xfrm>
            <a:off x="8239599" y="1341925"/>
            <a:ext cx="1127232" cy="369332"/>
          </a:xfrm>
          <a:prstGeom prst="rect">
            <a:avLst/>
          </a:prstGeom>
          <a:noFill/>
        </p:spPr>
        <p:txBody>
          <a:bodyPr wrap="none" rtlCol="0">
            <a:spAutoFit/>
          </a:bodyPr>
          <a:lstStyle/>
          <a:p>
            <a:r>
              <a:rPr lang="it-IT" b="1" dirty="0" smtClean="0"/>
              <a:t>RF output</a:t>
            </a:r>
            <a:endParaRPr lang="it-IT" b="1" dirty="0"/>
          </a:p>
        </p:txBody>
      </p:sp>
      <p:sp>
        <p:nvSpPr>
          <p:cNvPr id="31" name="Freccia in giù 30"/>
          <p:cNvSpPr/>
          <p:nvPr/>
        </p:nvSpPr>
        <p:spPr>
          <a:xfrm>
            <a:off x="3952373" y="1778805"/>
            <a:ext cx="180000" cy="792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CasellaDiTesto 31"/>
          <p:cNvSpPr txBox="1"/>
          <p:nvPr/>
        </p:nvSpPr>
        <p:spPr>
          <a:xfrm>
            <a:off x="3595237" y="1465240"/>
            <a:ext cx="1127232" cy="369332"/>
          </a:xfrm>
          <a:prstGeom prst="rect">
            <a:avLst/>
          </a:prstGeom>
          <a:noFill/>
        </p:spPr>
        <p:txBody>
          <a:bodyPr wrap="none" rtlCol="0">
            <a:spAutoFit/>
          </a:bodyPr>
          <a:lstStyle/>
          <a:p>
            <a:r>
              <a:rPr lang="it-IT" b="1" dirty="0" smtClean="0"/>
              <a:t>RF output</a:t>
            </a:r>
            <a:endParaRPr lang="it-IT" b="1" dirty="0"/>
          </a:p>
        </p:txBody>
      </p:sp>
      <p:sp>
        <p:nvSpPr>
          <p:cNvPr id="33" name="Rettangolo 32"/>
          <p:cNvSpPr/>
          <p:nvPr/>
        </p:nvSpPr>
        <p:spPr>
          <a:xfrm>
            <a:off x="2498115" y="1420182"/>
            <a:ext cx="979755" cy="369332"/>
          </a:xfrm>
          <a:prstGeom prst="rect">
            <a:avLst/>
          </a:prstGeom>
        </p:spPr>
        <p:txBody>
          <a:bodyPr wrap="none">
            <a:spAutoFit/>
          </a:bodyPr>
          <a:lstStyle/>
          <a:p>
            <a:r>
              <a:rPr lang="it-IT" b="1" dirty="0"/>
              <a:t>RF </a:t>
            </a:r>
            <a:r>
              <a:rPr lang="it-IT" b="1" dirty="0" smtClean="0"/>
              <a:t>input</a:t>
            </a:r>
            <a:endParaRPr lang="it-IT" b="1" dirty="0"/>
          </a:p>
        </p:txBody>
      </p:sp>
      <p:sp>
        <p:nvSpPr>
          <p:cNvPr id="34" name="Rettangolo 33"/>
          <p:cNvSpPr/>
          <p:nvPr/>
        </p:nvSpPr>
        <p:spPr>
          <a:xfrm>
            <a:off x="6762407" y="1137945"/>
            <a:ext cx="979755" cy="369332"/>
          </a:xfrm>
          <a:prstGeom prst="rect">
            <a:avLst/>
          </a:prstGeom>
        </p:spPr>
        <p:txBody>
          <a:bodyPr wrap="none">
            <a:spAutoFit/>
          </a:bodyPr>
          <a:lstStyle/>
          <a:p>
            <a:r>
              <a:rPr lang="it-IT" b="1" dirty="0"/>
              <a:t>RF input</a:t>
            </a:r>
          </a:p>
        </p:txBody>
      </p:sp>
      <p:sp>
        <p:nvSpPr>
          <p:cNvPr id="35" name="Freccia in giù 34"/>
          <p:cNvSpPr/>
          <p:nvPr/>
        </p:nvSpPr>
        <p:spPr>
          <a:xfrm>
            <a:off x="7118832" y="1557657"/>
            <a:ext cx="180000" cy="792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Freccia in giù 35"/>
          <p:cNvSpPr/>
          <p:nvPr/>
        </p:nvSpPr>
        <p:spPr>
          <a:xfrm>
            <a:off x="2877757" y="1778805"/>
            <a:ext cx="180000" cy="792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7" name="Connettore diritto 36"/>
          <p:cNvCxnSpPr/>
          <p:nvPr/>
        </p:nvCxnSpPr>
        <p:spPr>
          <a:xfrm>
            <a:off x="2001495" y="2349657"/>
            <a:ext cx="3347958" cy="92412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2" name="Rettangolo 41"/>
          <p:cNvSpPr/>
          <p:nvPr/>
        </p:nvSpPr>
        <p:spPr>
          <a:xfrm>
            <a:off x="4722469" y="3235047"/>
            <a:ext cx="1943930" cy="369332"/>
          </a:xfrm>
          <a:prstGeom prst="rect">
            <a:avLst/>
          </a:prstGeom>
        </p:spPr>
        <p:txBody>
          <a:bodyPr wrap="none">
            <a:spAutoFit/>
          </a:bodyPr>
          <a:lstStyle/>
          <a:p>
            <a:r>
              <a:rPr lang="en-US" b="1" dirty="0"/>
              <a:t>H-plane symmetry</a:t>
            </a:r>
          </a:p>
        </p:txBody>
      </p:sp>
      <p:cxnSp>
        <p:nvCxnSpPr>
          <p:cNvPr id="43" name="Connettore diritto 42"/>
          <p:cNvCxnSpPr/>
          <p:nvPr/>
        </p:nvCxnSpPr>
        <p:spPr>
          <a:xfrm>
            <a:off x="6666399" y="2198163"/>
            <a:ext cx="3347958" cy="991254"/>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5" name="Rettangolo 44"/>
          <p:cNvSpPr/>
          <p:nvPr/>
        </p:nvSpPr>
        <p:spPr>
          <a:xfrm>
            <a:off x="9754097" y="2736481"/>
            <a:ext cx="1943930" cy="369332"/>
          </a:xfrm>
          <a:prstGeom prst="rect">
            <a:avLst/>
          </a:prstGeom>
        </p:spPr>
        <p:txBody>
          <a:bodyPr wrap="none">
            <a:spAutoFit/>
          </a:bodyPr>
          <a:lstStyle/>
          <a:p>
            <a:r>
              <a:rPr lang="en-US" b="1" dirty="0"/>
              <a:t>H-plane symmetry</a:t>
            </a:r>
          </a:p>
        </p:txBody>
      </p:sp>
      <p:pic>
        <p:nvPicPr>
          <p:cNvPr id="38" name="Immagin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
        <p:nvSpPr>
          <p:cNvPr id="21" name="CasellaDiTesto 20"/>
          <p:cNvSpPr txBox="1"/>
          <p:nvPr/>
        </p:nvSpPr>
        <p:spPr>
          <a:xfrm>
            <a:off x="4834054" y="5869350"/>
            <a:ext cx="7058984" cy="369332"/>
          </a:xfrm>
          <a:prstGeom prst="rect">
            <a:avLst/>
          </a:prstGeom>
          <a:noFill/>
        </p:spPr>
        <p:txBody>
          <a:bodyPr wrap="none" rtlCol="0">
            <a:spAutoFit/>
          </a:bodyPr>
          <a:lstStyle/>
          <a:p>
            <a:r>
              <a:rPr lang="it-IT" b="1" dirty="0" smtClean="0">
                <a:solidFill>
                  <a:srgbClr val="FF0000"/>
                </a:solidFill>
              </a:rPr>
              <a:t>S Band : S11 = - 51.4  dB – </a:t>
            </a:r>
            <a:r>
              <a:rPr lang="it-IT" b="1" dirty="0" err="1" smtClean="0">
                <a:solidFill>
                  <a:srgbClr val="FF0000"/>
                </a:solidFill>
              </a:rPr>
              <a:t>Power</a:t>
            </a:r>
            <a:r>
              <a:rPr lang="it-IT" b="1" dirty="0" smtClean="0">
                <a:solidFill>
                  <a:srgbClr val="FF0000"/>
                </a:solidFill>
              </a:rPr>
              <a:t> </a:t>
            </a:r>
            <a:r>
              <a:rPr lang="it-IT" b="1" dirty="0" err="1" smtClean="0">
                <a:solidFill>
                  <a:srgbClr val="FF0000"/>
                </a:solidFill>
              </a:rPr>
              <a:t>Trasmission</a:t>
            </a:r>
            <a:r>
              <a:rPr lang="it-IT" b="1" dirty="0" smtClean="0">
                <a:solidFill>
                  <a:srgbClr val="FF0000"/>
                </a:solidFill>
              </a:rPr>
              <a:t> - 0.022 dB </a:t>
            </a:r>
            <a:r>
              <a:rPr lang="it-IT" b="1" dirty="0" err="1" smtClean="0">
                <a:solidFill>
                  <a:srgbClr val="FF0000"/>
                </a:solidFill>
              </a:rPr>
              <a:t>at</a:t>
            </a:r>
            <a:r>
              <a:rPr lang="it-IT" b="1" dirty="0" smtClean="0">
                <a:solidFill>
                  <a:srgbClr val="FF0000"/>
                </a:solidFill>
              </a:rPr>
              <a:t> F = 2856 MHz</a:t>
            </a:r>
            <a:endParaRPr lang="it-IT" b="1" dirty="0">
              <a:solidFill>
                <a:srgbClr val="FF0000"/>
              </a:solidFill>
            </a:endParaRPr>
          </a:p>
        </p:txBody>
      </p:sp>
      <p:sp>
        <p:nvSpPr>
          <p:cNvPr id="22" name="Rettangolo 21"/>
          <p:cNvSpPr/>
          <p:nvPr/>
        </p:nvSpPr>
        <p:spPr>
          <a:xfrm>
            <a:off x="4847174" y="6238682"/>
            <a:ext cx="7305846" cy="369332"/>
          </a:xfrm>
          <a:prstGeom prst="rect">
            <a:avLst/>
          </a:prstGeom>
        </p:spPr>
        <p:txBody>
          <a:bodyPr wrap="none">
            <a:spAutoFit/>
          </a:bodyPr>
          <a:lstStyle/>
          <a:p>
            <a:pPr lvl="0"/>
            <a:r>
              <a:rPr lang="it-IT" b="1" dirty="0" smtClean="0">
                <a:solidFill>
                  <a:srgbClr val="FF0000"/>
                </a:solidFill>
              </a:rPr>
              <a:t>X Band </a:t>
            </a:r>
            <a:r>
              <a:rPr lang="it-IT" b="1" dirty="0">
                <a:solidFill>
                  <a:srgbClr val="FF0000"/>
                </a:solidFill>
              </a:rPr>
              <a:t>: S11 = </a:t>
            </a:r>
            <a:r>
              <a:rPr lang="it-IT" b="1" dirty="0" smtClean="0">
                <a:solidFill>
                  <a:srgbClr val="FF0000"/>
                </a:solidFill>
              </a:rPr>
              <a:t>-75.9 dB –   </a:t>
            </a:r>
            <a:r>
              <a:rPr lang="it-IT" b="1" dirty="0" err="1" smtClean="0">
                <a:solidFill>
                  <a:srgbClr val="FF0000"/>
                </a:solidFill>
              </a:rPr>
              <a:t>Power</a:t>
            </a:r>
            <a:r>
              <a:rPr lang="it-IT" b="1" dirty="0" smtClean="0">
                <a:solidFill>
                  <a:srgbClr val="FF0000"/>
                </a:solidFill>
              </a:rPr>
              <a:t> </a:t>
            </a:r>
            <a:r>
              <a:rPr lang="it-IT" b="1" dirty="0" err="1" smtClean="0">
                <a:solidFill>
                  <a:srgbClr val="FF0000"/>
                </a:solidFill>
              </a:rPr>
              <a:t>Trasmission</a:t>
            </a:r>
            <a:r>
              <a:rPr lang="it-IT" b="1" dirty="0" smtClean="0">
                <a:solidFill>
                  <a:srgbClr val="FF0000"/>
                </a:solidFill>
              </a:rPr>
              <a:t>  - 0.045 dB </a:t>
            </a:r>
            <a:r>
              <a:rPr lang="it-IT" b="1" dirty="0" err="1" smtClean="0">
                <a:solidFill>
                  <a:srgbClr val="FF0000"/>
                </a:solidFill>
              </a:rPr>
              <a:t>at</a:t>
            </a:r>
            <a:r>
              <a:rPr lang="it-IT" b="1" dirty="0" smtClean="0">
                <a:solidFill>
                  <a:srgbClr val="FF0000"/>
                </a:solidFill>
              </a:rPr>
              <a:t> F = 11.424 GHz </a:t>
            </a:r>
            <a:endParaRPr lang="it-IT" b="1" dirty="0">
              <a:solidFill>
                <a:srgbClr val="FF0000"/>
              </a:solidFill>
            </a:endParaRPr>
          </a:p>
        </p:txBody>
      </p:sp>
    </p:spTree>
    <p:extLst>
      <p:ext uri="{BB962C8B-B14F-4D97-AF65-F5344CB8AC3E}">
        <p14:creationId xmlns:p14="http://schemas.microsoft.com/office/powerpoint/2010/main" val="3543056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down)">
                                      <p:cBhvr>
                                        <p:cTn id="13" dur="500"/>
                                        <p:tgtEl>
                                          <p:spTgt spid="3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down)">
                                      <p:cBhvr>
                                        <p:cTn id="16" dur="500"/>
                                        <p:tgtEl>
                                          <p:spTgt spid="3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par>
                                <p:cTn id="20" presetID="22" presetClass="entr" presetSubtype="4"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down)">
                                      <p:cBhvr>
                                        <p:cTn id="25" dur="500"/>
                                        <p:tgtEl>
                                          <p:spTgt spid="4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down)">
                                      <p:cBhvr>
                                        <p:cTn id="28" dur="500"/>
                                        <p:tgtEl>
                                          <p:spTgt spid="2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down)">
                                      <p:cBhvr>
                                        <p:cTn id="39" dur="500"/>
                                        <p:tgtEl>
                                          <p:spTgt spid="34"/>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down)">
                                      <p:cBhvr>
                                        <p:cTn id="42" dur="500"/>
                                        <p:tgtEl>
                                          <p:spTgt spid="35"/>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down)">
                                      <p:cBhvr>
                                        <p:cTn id="45" dur="500"/>
                                        <p:tgtEl>
                                          <p:spTgt spid="3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par>
                                <p:cTn id="49" presetID="22" presetClass="entr" presetSubtype="4"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down)">
                                      <p:cBhvr>
                                        <p:cTn id="51" dur="500"/>
                                        <p:tgtEl>
                                          <p:spTgt spid="4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wipe(down)">
                                      <p:cBhvr>
                                        <p:cTn id="54" dur="500"/>
                                        <p:tgtEl>
                                          <p:spTgt spid="4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down)">
                                      <p:cBhvr>
                                        <p:cTn id="57" dur="500"/>
                                        <p:tgtEl>
                                          <p:spTgt spid="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5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down)">
                                      <p:cBhvr>
                                        <p:cTn id="65" dur="500"/>
                                        <p:tgtEl>
                                          <p:spTgt spid="18"/>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down)">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down)">
                                      <p:cBhvr>
                                        <p:cTn id="73" dur="50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down)">
                                      <p:cBhvr>
                                        <p:cTn id="7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17" grpId="0"/>
      <p:bldP spid="19" grpId="0"/>
      <p:bldP spid="3" grpId="0"/>
      <p:bldP spid="20" grpId="0"/>
      <p:bldP spid="29" grpId="0" animBg="1"/>
      <p:bldP spid="30" grpId="0"/>
      <p:bldP spid="31" grpId="0" animBg="1"/>
      <p:bldP spid="32" grpId="0"/>
      <p:bldP spid="33" grpId="0"/>
      <p:bldP spid="34" grpId="0"/>
      <p:bldP spid="35" grpId="0" animBg="1"/>
      <p:bldP spid="36" grpId="0" animBg="1"/>
      <p:bldP spid="42" grpId="0"/>
      <p:bldP spid="45"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ttangolo 3"/>
          <p:cNvSpPr/>
          <p:nvPr/>
        </p:nvSpPr>
        <p:spPr>
          <a:xfrm>
            <a:off x="2259624" y="440204"/>
            <a:ext cx="7812000"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prstClr val="black"/>
                </a:solidFill>
                <a:effectLst/>
                <a:uLnTx/>
                <a:uFillTx/>
                <a:ea typeface="+mj-ea"/>
                <a:cs typeface="+mj-cs"/>
              </a:rPr>
              <a:t>S band TM</a:t>
            </a:r>
            <a:r>
              <a:rPr kumimoji="0" lang="en-US" sz="3200" b="1" i="0" u="none" strike="noStrike" kern="0" cap="none" spc="0" normalizeH="0" baseline="-25000" noProof="0" dirty="0" smtClean="0">
                <a:ln>
                  <a:noFill/>
                </a:ln>
                <a:solidFill>
                  <a:prstClr val="black"/>
                </a:solidFill>
                <a:effectLst/>
                <a:uLnTx/>
                <a:uFillTx/>
                <a:ea typeface="+mj-ea"/>
                <a:cs typeface="+mj-cs"/>
              </a:rPr>
              <a:t>01</a:t>
            </a:r>
            <a:r>
              <a:rPr kumimoji="0" lang="en-US" sz="3200" b="1" i="0" u="none" strike="noStrike" kern="0" cap="none" spc="0" normalizeH="0" baseline="0" noProof="0" dirty="0" smtClean="0">
                <a:ln>
                  <a:noFill/>
                </a:ln>
                <a:solidFill>
                  <a:prstClr val="black"/>
                </a:solidFill>
                <a:effectLst/>
                <a:uLnTx/>
                <a:uFillTx/>
                <a:ea typeface="+mj-ea"/>
                <a:cs typeface="+mj-cs"/>
              </a:rPr>
              <a:t> mode launcher - S</a:t>
            </a:r>
            <a:r>
              <a:rPr kumimoji="0" lang="en-US" sz="3200" b="1" i="0" u="none" strike="noStrike" kern="0" cap="none" spc="0" normalizeH="0" baseline="-25000" noProof="0" dirty="0" smtClean="0">
                <a:ln>
                  <a:noFill/>
                </a:ln>
                <a:solidFill>
                  <a:prstClr val="black"/>
                </a:solidFill>
                <a:effectLst/>
                <a:uLnTx/>
                <a:uFillTx/>
                <a:ea typeface="+mj-ea"/>
                <a:cs typeface="+mj-cs"/>
              </a:rPr>
              <a:t>11</a:t>
            </a:r>
            <a:r>
              <a:rPr kumimoji="0" lang="en-US" sz="3200" b="1" i="0" u="none" strike="noStrike" kern="0" cap="none" spc="0" normalizeH="0" baseline="0" noProof="0" dirty="0" smtClean="0">
                <a:ln>
                  <a:noFill/>
                </a:ln>
                <a:solidFill>
                  <a:prstClr val="black"/>
                </a:solidFill>
                <a:effectLst/>
                <a:uLnTx/>
                <a:uFillTx/>
                <a:ea typeface="+mj-ea"/>
                <a:cs typeface="+mj-cs"/>
              </a:rPr>
              <a:t> Parameter</a:t>
            </a:r>
            <a:endParaRPr kumimoji="0" lang="it-IT" sz="3200" b="1" i="0" u="none" strike="noStrike" kern="0" cap="none" spc="0" normalizeH="0" baseline="0" noProof="0" dirty="0" smtClean="0">
              <a:ln>
                <a:noFill/>
              </a:ln>
              <a:solidFill>
                <a:sysClr val="windowText" lastClr="000000"/>
              </a:solidFill>
              <a:effectLst/>
              <a:uLnTx/>
              <a:uFillTx/>
            </a:endParaRPr>
          </a:p>
        </p:txBody>
      </p:sp>
      <p:pic>
        <p:nvPicPr>
          <p:cNvPr id="5" name="Immagine 4"/>
          <p:cNvPicPr>
            <a:picLocks noChangeAspect="1"/>
          </p:cNvPicPr>
          <p:nvPr/>
        </p:nvPicPr>
        <p:blipFill>
          <a:blip r:embed="rId2"/>
          <a:stretch>
            <a:fillRect/>
          </a:stretch>
        </p:blipFill>
        <p:spPr>
          <a:xfrm>
            <a:off x="438064" y="1468037"/>
            <a:ext cx="11087787" cy="4827011"/>
          </a:xfrm>
          <a:prstGeom prst="rect">
            <a:avLst/>
          </a:prstGeom>
        </p:spPr>
      </p:pic>
      <p:pic>
        <p:nvPicPr>
          <p:cNvPr id="6" name="Immagine 5"/>
          <p:cNvPicPr>
            <a:picLocks noChangeAspect="1"/>
          </p:cNvPicPr>
          <p:nvPr/>
        </p:nvPicPr>
        <p:blipFill>
          <a:blip r:embed="rId3"/>
          <a:stretch>
            <a:fillRect/>
          </a:stretch>
        </p:blipFill>
        <p:spPr>
          <a:xfrm>
            <a:off x="1289988" y="3631590"/>
            <a:ext cx="4704871" cy="2048241"/>
          </a:xfrm>
          <a:prstGeom prst="rect">
            <a:avLst/>
          </a:prstGeom>
        </p:spPr>
      </p:pic>
      <p:sp>
        <p:nvSpPr>
          <p:cNvPr id="7" name="CasellaDiTesto 6"/>
          <p:cNvSpPr txBox="1"/>
          <p:nvPr/>
        </p:nvSpPr>
        <p:spPr>
          <a:xfrm>
            <a:off x="2259624" y="4902342"/>
            <a:ext cx="2019014" cy="369332"/>
          </a:xfrm>
          <a:prstGeom prst="rect">
            <a:avLst/>
          </a:prstGeom>
          <a:noFill/>
        </p:spPr>
        <p:txBody>
          <a:bodyPr wrap="none" rtlCol="0">
            <a:spAutoFit/>
          </a:bodyPr>
          <a:lstStyle/>
          <a:p>
            <a:r>
              <a:rPr lang="en-US" dirty="0" smtClean="0"/>
              <a:t>Power transmission</a:t>
            </a:r>
            <a:endParaRPr lang="en-US" dirty="0"/>
          </a:p>
        </p:txBody>
      </p:sp>
      <p:sp>
        <p:nvSpPr>
          <p:cNvPr id="8" name="Rettangolo 7"/>
          <p:cNvSpPr/>
          <p:nvPr/>
        </p:nvSpPr>
        <p:spPr>
          <a:xfrm>
            <a:off x="9246963" y="6596390"/>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2" name="Ovale 1"/>
          <p:cNvSpPr/>
          <p:nvPr/>
        </p:nvSpPr>
        <p:spPr>
          <a:xfrm>
            <a:off x="3465688" y="3330248"/>
            <a:ext cx="576000" cy="792000"/>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Tree>
    <p:extLst>
      <p:ext uri="{BB962C8B-B14F-4D97-AF65-F5344CB8AC3E}">
        <p14:creationId xmlns:p14="http://schemas.microsoft.com/office/powerpoint/2010/main" val="2588316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ttangolo 3"/>
          <p:cNvSpPr/>
          <p:nvPr/>
        </p:nvSpPr>
        <p:spPr>
          <a:xfrm>
            <a:off x="2835599" y="329381"/>
            <a:ext cx="7535974" cy="523220"/>
          </a:xfrm>
          <a:prstGeom prst="rect">
            <a:avLst/>
          </a:prstGeom>
        </p:spPr>
        <p:txBody>
          <a:bodyPr wrap="none">
            <a:spAutoFit/>
          </a:bodyPr>
          <a:lstStyle/>
          <a:p>
            <a:r>
              <a:rPr lang="en-US" sz="2800" b="1" dirty="0">
                <a:solidFill>
                  <a:srgbClr val="FF0000"/>
                </a:solidFill>
              </a:rPr>
              <a:t>X band design reduced dimension - S</a:t>
            </a:r>
            <a:r>
              <a:rPr lang="en-US" sz="2800" b="1" baseline="-25000" dirty="0">
                <a:solidFill>
                  <a:srgbClr val="FF0000"/>
                </a:solidFill>
              </a:rPr>
              <a:t>11</a:t>
            </a:r>
            <a:r>
              <a:rPr lang="en-US" sz="2800" b="1" dirty="0">
                <a:solidFill>
                  <a:srgbClr val="FF0000"/>
                </a:solidFill>
              </a:rPr>
              <a:t> Parameter</a:t>
            </a:r>
            <a:endParaRPr lang="it-IT" sz="2800" b="1" dirty="0">
              <a:solidFill>
                <a:srgbClr val="FF0000"/>
              </a:solidFill>
            </a:endParaRPr>
          </a:p>
        </p:txBody>
      </p:sp>
      <p:pic>
        <p:nvPicPr>
          <p:cNvPr id="5" name="Immagine 4"/>
          <p:cNvPicPr>
            <a:picLocks noChangeAspect="1"/>
          </p:cNvPicPr>
          <p:nvPr/>
        </p:nvPicPr>
        <p:blipFill>
          <a:blip r:embed="rId2"/>
          <a:stretch>
            <a:fillRect/>
          </a:stretch>
        </p:blipFill>
        <p:spPr>
          <a:xfrm>
            <a:off x="828575" y="1305677"/>
            <a:ext cx="10603006" cy="4615964"/>
          </a:xfrm>
          <a:prstGeom prst="rect">
            <a:avLst/>
          </a:prstGeom>
        </p:spPr>
      </p:pic>
      <p:pic>
        <p:nvPicPr>
          <p:cNvPr id="6" name="Immagine 5"/>
          <p:cNvPicPr>
            <a:picLocks noChangeAspect="1"/>
          </p:cNvPicPr>
          <p:nvPr/>
        </p:nvPicPr>
        <p:blipFill>
          <a:blip r:embed="rId3"/>
          <a:stretch>
            <a:fillRect/>
          </a:stretch>
        </p:blipFill>
        <p:spPr>
          <a:xfrm>
            <a:off x="1937269" y="3105901"/>
            <a:ext cx="4761637" cy="2072954"/>
          </a:xfrm>
          <a:prstGeom prst="rect">
            <a:avLst/>
          </a:prstGeom>
        </p:spPr>
      </p:pic>
      <p:sp>
        <p:nvSpPr>
          <p:cNvPr id="7" name="CasellaDiTesto 6"/>
          <p:cNvSpPr txBox="1"/>
          <p:nvPr/>
        </p:nvSpPr>
        <p:spPr>
          <a:xfrm>
            <a:off x="3779860" y="4075223"/>
            <a:ext cx="2061975" cy="369332"/>
          </a:xfrm>
          <a:prstGeom prst="rect">
            <a:avLst/>
          </a:prstGeom>
          <a:noFill/>
        </p:spPr>
        <p:txBody>
          <a:bodyPr wrap="none" rtlCol="0">
            <a:spAutoFit/>
          </a:bodyPr>
          <a:lstStyle/>
          <a:p>
            <a:r>
              <a:rPr lang="en-US" b="1" dirty="0" smtClean="0"/>
              <a:t>Power transmission</a:t>
            </a:r>
            <a:endParaRPr lang="en-US" b="1" dirty="0"/>
          </a:p>
        </p:txBody>
      </p:sp>
      <p:sp>
        <p:nvSpPr>
          <p:cNvPr id="8" name="Rettangolo 7"/>
          <p:cNvSpPr/>
          <p:nvPr/>
        </p:nvSpPr>
        <p:spPr>
          <a:xfrm>
            <a:off x="9177564" y="6559099"/>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9" name="Ovale 8"/>
          <p:cNvSpPr/>
          <p:nvPr/>
        </p:nvSpPr>
        <p:spPr>
          <a:xfrm>
            <a:off x="4617154" y="2821659"/>
            <a:ext cx="576000" cy="792000"/>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5581" y="125667"/>
            <a:ext cx="1332000" cy="953472"/>
          </a:xfrm>
          <a:prstGeom prst="rect">
            <a:avLst/>
          </a:prstGeom>
        </p:spPr>
      </p:pic>
    </p:spTree>
    <p:extLst>
      <p:ext uri="{BB962C8B-B14F-4D97-AF65-F5344CB8AC3E}">
        <p14:creationId xmlns:p14="http://schemas.microsoft.com/office/powerpoint/2010/main" val="4138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F10680DF-01AC-7847-BB78-0DEA016EB5BB}"/>
              </a:ext>
            </a:extLst>
          </p:cNvPr>
          <p:cNvGrpSpPr/>
          <p:nvPr/>
        </p:nvGrpSpPr>
        <p:grpSpPr>
          <a:xfrm>
            <a:off x="922257" y="1494881"/>
            <a:ext cx="9079699" cy="4964259"/>
            <a:chOff x="3970665" y="1483480"/>
            <a:chExt cx="9079699" cy="4964259"/>
          </a:xfrm>
        </p:grpSpPr>
        <p:pic>
          <p:nvPicPr>
            <p:cNvPr id="5" name="Picture 3">
              <a:extLst>
                <a:ext uri="{FF2B5EF4-FFF2-40B4-BE49-F238E27FC236}">
                  <a16:creationId xmlns:a16="http://schemas.microsoft.com/office/drawing/2014/main" id="{BEC009FF-DD49-BA44-8B20-8F76E5C4017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002514" y="1483480"/>
              <a:ext cx="4008210" cy="3394599"/>
            </a:xfrm>
            <a:prstGeom prst="rect">
              <a:avLst/>
            </a:prstGeom>
          </p:spPr>
        </p:pic>
        <p:sp>
          <p:nvSpPr>
            <p:cNvPr id="6" name="TextBox 4">
              <a:extLst>
                <a:ext uri="{FF2B5EF4-FFF2-40B4-BE49-F238E27FC236}">
                  <a16:creationId xmlns:a16="http://schemas.microsoft.com/office/drawing/2014/main" id="{5080965E-BBE8-F141-B40E-E84C22991CC6}"/>
                </a:ext>
              </a:extLst>
            </p:cNvPr>
            <p:cNvSpPr txBox="1"/>
            <p:nvPr/>
          </p:nvSpPr>
          <p:spPr>
            <a:xfrm>
              <a:off x="3970665" y="4878079"/>
              <a:ext cx="9079699" cy="1569660"/>
            </a:xfrm>
            <a:prstGeom prst="rect">
              <a:avLst/>
            </a:prstGeom>
            <a:noFill/>
          </p:spPr>
          <p:txBody>
            <a:bodyPr wrap="square" rtlCol="0">
              <a:spAutoFit/>
            </a:bodyPr>
            <a:lstStyle/>
            <a:p>
              <a:pPr algn="just"/>
              <a:r>
                <a:rPr lang="en-AU" sz="2400" b="1" i="1" dirty="0"/>
                <a:t>The two mode-launchers jointed back to back for S-parameters </a:t>
              </a:r>
              <a:r>
                <a:rPr lang="en-AU" sz="2400" b="1" i="1" dirty="0" smtClean="0"/>
                <a:t>measurements </a:t>
              </a:r>
              <a:r>
                <a:rPr lang="en-AU" sz="2400" b="1" i="1" dirty="0" smtClean="0">
                  <a:solidFill>
                    <a:schemeClr val="accent5"/>
                  </a:solidFill>
                </a:rPr>
                <a:t>(paper IPAC19 – G. </a:t>
              </a:r>
              <a:r>
                <a:rPr lang="en-AU" sz="2400" b="1" i="1" dirty="0" err="1" smtClean="0">
                  <a:solidFill>
                    <a:schemeClr val="accent5"/>
                  </a:solidFill>
                </a:rPr>
                <a:t>Torrisi</a:t>
              </a:r>
              <a:r>
                <a:rPr lang="en-AU" sz="2400" b="1" i="1" dirty="0" smtClean="0">
                  <a:solidFill>
                    <a:schemeClr val="accent5"/>
                  </a:solidFill>
                </a:rPr>
                <a:t> et al. )</a:t>
              </a:r>
              <a:r>
                <a:rPr lang="it-IT" sz="2400" b="1" dirty="0">
                  <a:solidFill>
                    <a:schemeClr val="accent5"/>
                  </a:solidFill>
                </a:rPr>
                <a:t> </a:t>
              </a:r>
              <a:r>
                <a:rPr lang="it-IT" sz="2400" b="1" dirty="0" smtClean="0">
                  <a:solidFill>
                    <a:srgbClr val="FF0000"/>
                  </a:solidFill>
                </a:rPr>
                <a:t>in the frame of the INFN-LNS_LNF_SLAC </a:t>
              </a:r>
              <a:r>
                <a:rPr lang="it-IT" sz="2400" b="1" dirty="0" err="1">
                  <a:solidFill>
                    <a:srgbClr val="FF0000"/>
                  </a:solidFill>
                </a:rPr>
                <a:t>collaboration</a:t>
              </a:r>
              <a:r>
                <a:rPr lang="it-IT" sz="2400" b="1" dirty="0">
                  <a:solidFill>
                    <a:srgbClr val="FF0000"/>
                  </a:solidFill>
                </a:rPr>
                <a:t>  </a:t>
              </a:r>
            </a:p>
            <a:p>
              <a:pPr algn="just"/>
              <a:r>
                <a:rPr lang="en-AU" sz="2400" b="1" i="1" dirty="0" smtClean="0"/>
                <a:t> </a:t>
              </a:r>
              <a:endParaRPr lang="en-AU" sz="6600" b="1" i="1" dirty="0"/>
            </a:p>
          </p:txBody>
        </p:sp>
      </p:grpSp>
      <p:sp>
        <p:nvSpPr>
          <p:cNvPr id="7" name="TextBox 5">
            <a:extLst>
              <a:ext uri="{FF2B5EF4-FFF2-40B4-BE49-F238E27FC236}">
                <a16:creationId xmlns:a16="http://schemas.microsoft.com/office/drawing/2014/main" id="{59F966D6-1A86-5F40-A608-6C44A3ACB266}"/>
              </a:ext>
            </a:extLst>
          </p:cNvPr>
          <p:cNvSpPr txBox="1"/>
          <p:nvPr/>
        </p:nvSpPr>
        <p:spPr>
          <a:xfrm>
            <a:off x="408316" y="175815"/>
            <a:ext cx="9108000" cy="830997"/>
          </a:xfrm>
          <a:prstGeom prst="rect">
            <a:avLst/>
          </a:prstGeom>
          <a:noFill/>
        </p:spPr>
        <p:txBody>
          <a:bodyPr wrap="square" rtlCol="0">
            <a:spAutoFit/>
          </a:bodyPr>
          <a:lstStyle/>
          <a:p>
            <a:pPr algn="ctr"/>
            <a:r>
              <a:rPr lang="en-AU" sz="2400" b="1" i="1" dirty="0"/>
              <a:t>LOW POWER RF TEST OF A </a:t>
            </a:r>
            <a:r>
              <a:rPr lang="en-AU" sz="2400" b="1" i="1" dirty="0" smtClean="0"/>
              <a:t>DIPOLE - QUADRUPOLE-FREE </a:t>
            </a:r>
            <a:r>
              <a:rPr lang="en-AU" sz="2400" b="1" i="1" dirty="0">
                <a:solidFill>
                  <a:srgbClr val="FF0000"/>
                </a:solidFill>
              </a:rPr>
              <a:t>X-BAND </a:t>
            </a:r>
            <a:endParaRPr lang="en-AU" sz="2400" b="1" i="1" dirty="0" smtClean="0">
              <a:solidFill>
                <a:srgbClr val="FF0000"/>
              </a:solidFill>
            </a:endParaRPr>
          </a:p>
          <a:p>
            <a:pPr algn="ctr"/>
            <a:r>
              <a:rPr lang="en-AU" sz="2400" b="1" i="1" dirty="0" smtClean="0"/>
              <a:t>MODE </a:t>
            </a:r>
            <a:r>
              <a:rPr lang="en-AU" sz="2400" b="1" i="1" dirty="0"/>
              <a:t>LAUNCHER </a:t>
            </a:r>
            <a:r>
              <a:rPr lang="en-AU" sz="2400" b="1" i="1" dirty="0" smtClean="0"/>
              <a:t>FOR HIGH </a:t>
            </a:r>
            <a:r>
              <a:rPr lang="en-AU" sz="2400" b="1" i="1" dirty="0"/>
              <a:t>BRIGHTNESS APPLICATIONS</a:t>
            </a:r>
          </a:p>
        </p:txBody>
      </p:sp>
      <p:sp>
        <p:nvSpPr>
          <p:cNvPr id="8" name="CasellaDiTesto 7"/>
          <p:cNvSpPr txBox="1"/>
          <p:nvPr/>
        </p:nvSpPr>
        <p:spPr>
          <a:xfrm>
            <a:off x="2958211" y="850736"/>
            <a:ext cx="4102918" cy="400110"/>
          </a:xfrm>
          <a:prstGeom prst="rect">
            <a:avLst/>
          </a:prstGeom>
          <a:noFill/>
        </p:spPr>
        <p:txBody>
          <a:bodyPr wrap="none" rtlCol="0">
            <a:spAutoFit/>
          </a:bodyPr>
          <a:lstStyle/>
          <a:p>
            <a:r>
              <a:rPr lang="it-IT" sz="2000" b="1" dirty="0">
                <a:solidFill>
                  <a:srgbClr val="FF0000"/>
                </a:solidFill>
              </a:rPr>
              <a:t>[</a:t>
            </a:r>
            <a:r>
              <a:rPr lang="it-IT" sz="2000" b="1" dirty="0" smtClean="0">
                <a:solidFill>
                  <a:srgbClr val="FF0000"/>
                </a:solidFill>
              </a:rPr>
              <a:t>INFN-LNS_LNF_SLAC </a:t>
            </a:r>
            <a:r>
              <a:rPr lang="it-IT" sz="2000" b="1" dirty="0" err="1" smtClean="0">
                <a:solidFill>
                  <a:srgbClr val="FF0000"/>
                </a:solidFill>
              </a:rPr>
              <a:t>collaboration</a:t>
            </a:r>
            <a:r>
              <a:rPr lang="it-IT" sz="2000" b="1" dirty="0">
                <a:solidFill>
                  <a:srgbClr val="FF0000"/>
                </a:solidFill>
              </a:rPr>
              <a:t>]</a:t>
            </a:r>
            <a:r>
              <a:rPr lang="it-IT" sz="2000" b="1" dirty="0" smtClean="0">
                <a:solidFill>
                  <a:srgbClr val="FF0000"/>
                </a:solidFill>
              </a:rPr>
              <a:t>  </a:t>
            </a:r>
            <a:endParaRPr lang="it-IT" sz="2000" b="1" dirty="0">
              <a:solidFill>
                <a:srgbClr val="FF0000"/>
              </a:solidFill>
            </a:endParaRPr>
          </a:p>
        </p:txBody>
      </p:sp>
      <p:sp>
        <p:nvSpPr>
          <p:cNvPr id="9" name="Rettangolo 8"/>
          <p:cNvSpPr/>
          <p:nvPr/>
        </p:nvSpPr>
        <p:spPr>
          <a:xfrm>
            <a:off x="9246963" y="6529062"/>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2" name="Rettangolo 1"/>
          <p:cNvSpPr/>
          <p:nvPr/>
        </p:nvSpPr>
        <p:spPr>
          <a:xfrm>
            <a:off x="5192522" y="2499683"/>
            <a:ext cx="7195009" cy="1384995"/>
          </a:xfrm>
          <a:prstGeom prst="rect">
            <a:avLst/>
          </a:prstGeom>
        </p:spPr>
        <p:txBody>
          <a:bodyPr wrap="square">
            <a:spAutoFit/>
          </a:bodyPr>
          <a:lstStyle/>
          <a:p>
            <a:pPr lvl="0"/>
            <a:r>
              <a:rPr lang="it-IT" sz="2800" b="1" dirty="0">
                <a:solidFill>
                  <a:srgbClr val="FF0000"/>
                </a:solidFill>
              </a:rPr>
              <a:t>NEXT : </a:t>
            </a:r>
            <a:r>
              <a:rPr lang="it-IT" sz="2800" b="1" dirty="0" err="1">
                <a:solidFill>
                  <a:srgbClr val="FF0000"/>
                </a:solidFill>
              </a:rPr>
              <a:t>construction</a:t>
            </a:r>
            <a:r>
              <a:rPr lang="it-IT" sz="2800" b="1" dirty="0">
                <a:solidFill>
                  <a:srgbClr val="FF0000"/>
                </a:solidFill>
              </a:rPr>
              <a:t> of the X Band mode </a:t>
            </a:r>
            <a:r>
              <a:rPr lang="it-IT" sz="2800" b="1" dirty="0" err="1">
                <a:solidFill>
                  <a:srgbClr val="FF0000"/>
                </a:solidFill>
              </a:rPr>
              <a:t>launcher</a:t>
            </a:r>
            <a:r>
              <a:rPr lang="it-IT" sz="2800" b="1" dirty="0">
                <a:solidFill>
                  <a:srgbClr val="FF0000"/>
                </a:solidFill>
              </a:rPr>
              <a:t> for RF </a:t>
            </a:r>
            <a:r>
              <a:rPr lang="it-IT" sz="2800" b="1" dirty="0" smtClean="0">
                <a:solidFill>
                  <a:srgbClr val="FF0000"/>
                </a:solidFill>
              </a:rPr>
              <a:t>high </a:t>
            </a:r>
            <a:r>
              <a:rPr lang="it-IT" sz="2800" b="1" dirty="0" err="1">
                <a:solidFill>
                  <a:srgbClr val="FF0000"/>
                </a:solidFill>
              </a:rPr>
              <a:t>power</a:t>
            </a:r>
            <a:r>
              <a:rPr lang="it-IT" sz="2800" b="1" dirty="0">
                <a:solidFill>
                  <a:srgbClr val="FF0000"/>
                </a:solidFill>
              </a:rPr>
              <a:t> </a:t>
            </a:r>
            <a:r>
              <a:rPr lang="it-IT" sz="2800" b="1" dirty="0" err="1">
                <a:solidFill>
                  <a:srgbClr val="FF0000"/>
                </a:solidFill>
              </a:rPr>
              <a:t>tests</a:t>
            </a:r>
            <a:r>
              <a:rPr lang="it-IT" sz="2800" b="1" dirty="0">
                <a:solidFill>
                  <a:srgbClr val="FF0000"/>
                </a:solidFill>
              </a:rPr>
              <a:t> to be </a:t>
            </a:r>
            <a:r>
              <a:rPr lang="it-IT" sz="2800" b="1" dirty="0" err="1">
                <a:solidFill>
                  <a:srgbClr val="FF0000"/>
                </a:solidFill>
              </a:rPr>
              <a:t>carried</a:t>
            </a:r>
            <a:r>
              <a:rPr lang="it-IT" sz="2800" b="1" dirty="0">
                <a:solidFill>
                  <a:srgbClr val="FF0000"/>
                </a:solidFill>
              </a:rPr>
              <a:t> out at SLAC</a:t>
            </a:r>
          </a:p>
        </p:txBody>
      </p:sp>
      <p:pic>
        <p:nvPicPr>
          <p:cNvPr id="10" name="Immagin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09890" y="120607"/>
            <a:ext cx="1106424" cy="792000"/>
          </a:xfrm>
          <a:prstGeom prst="rect">
            <a:avLst/>
          </a:prstGeom>
        </p:spPr>
      </p:pic>
    </p:spTree>
    <p:extLst>
      <p:ext uri="{BB962C8B-B14F-4D97-AF65-F5344CB8AC3E}">
        <p14:creationId xmlns:p14="http://schemas.microsoft.com/office/powerpoint/2010/main" val="297476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823855" y="340295"/>
            <a:ext cx="2581989" cy="646331"/>
          </a:xfrm>
          <a:prstGeom prst="rect">
            <a:avLst/>
          </a:prstGeom>
          <a:noFill/>
        </p:spPr>
        <p:txBody>
          <a:bodyPr wrap="none" rtlCol="0">
            <a:spAutoFit/>
          </a:bodyPr>
          <a:lstStyle/>
          <a:p>
            <a:r>
              <a:rPr lang="it-IT" sz="3600" b="1" dirty="0" smtClean="0">
                <a:solidFill>
                  <a:srgbClr val="FF0000"/>
                </a:solidFill>
              </a:rPr>
              <a:t>Future Work</a:t>
            </a:r>
            <a:endParaRPr lang="it-IT" sz="3600" b="1" dirty="0">
              <a:solidFill>
                <a:srgbClr val="FF0000"/>
              </a:solidFill>
            </a:endParaRPr>
          </a:p>
        </p:txBody>
      </p:sp>
      <p:sp>
        <p:nvSpPr>
          <p:cNvPr id="6" name="Rettangolo 5"/>
          <p:cNvSpPr/>
          <p:nvPr/>
        </p:nvSpPr>
        <p:spPr>
          <a:xfrm>
            <a:off x="1120719" y="3091291"/>
            <a:ext cx="8564268" cy="523220"/>
          </a:xfrm>
          <a:prstGeom prst="rect">
            <a:avLst/>
          </a:prstGeom>
        </p:spPr>
        <p:txBody>
          <a:bodyPr wrap="none">
            <a:spAutoFit/>
          </a:bodyPr>
          <a:lstStyle/>
          <a:p>
            <a:r>
              <a:rPr lang="it-IT" sz="2800" b="1" dirty="0"/>
              <a:t>X Band TM</a:t>
            </a:r>
            <a:r>
              <a:rPr lang="it-IT" sz="2800" b="1" baseline="-25000" dirty="0"/>
              <a:t>01</a:t>
            </a:r>
            <a:r>
              <a:rPr lang="it-IT" sz="2800" b="1" dirty="0"/>
              <a:t> mode </a:t>
            </a:r>
            <a:r>
              <a:rPr lang="it-IT" sz="2800" b="1" dirty="0" err="1"/>
              <a:t>launcher</a:t>
            </a:r>
            <a:r>
              <a:rPr lang="it-IT" sz="2800" b="1" dirty="0"/>
              <a:t> for high </a:t>
            </a:r>
            <a:r>
              <a:rPr lang="it-IT" sz="2800" b="1" dirty="0" err="1"/>
              <a:t>power</a:t>
            </a:r>
            <a:r>
              <a:rPr lang="it-IT" sz="2800" b="1" dirty="0"/>
              <a:t> test at </a:t>
            </a:r>
            <a:r>
              <a:rPr lang="it-IT" sz="2800" b="1" dirty="0" smtClean="0">
                <a:solidFill>
                  <a:srgbClr val="FF0000"/>
                </a:solidFill>
              </a:rPr>
              <a:t>SLAC  </a:t>
            </a:r>
            <a:endParaRPr lang="it-IT" sz="2800" b="1" dirty="0">
              <a:solidFill>
                <a:srgbClr val="FF0000"/>
              </a:solidFill>
            </a:endParaRPr>
          </a:p>
        </p:txBody>
      </p:sp>
      <p:sp>
        <p:nvSpPr>
          <p:cNvPr id="7" name="CasellaDiTesto 6"/>
          <p:cNvSpPr txBox="1"/>
          <p:nvPr/>
        </p:nvSpPr>
        <p:spPr>
          <a:xfrm>
            <a:off x="1176835" y="3900962"/>
            <a:ext cx="8397060" cy="523220"/>
          </a:xfrm>
          <a:prstGeom prst="rect">
            <a:avLst/>
          </a:prstGeom>
          <a:noFill/>
        </p:spPr>
        <p:txBody>
          <a:bodyPr wrap="square" rtlCol="0">
            <a:spAutoFit/>
          </a:bodyPr>
          <a:lstStyle/>
          <a:p>
            <a:r>
              <a:rPr lang="it-IT" sz="2800" b="1" dirty="0" smtClean="0"/>
              <a:t>S band </a:t>
            </a:r>
            <a:r>
              <a:rPr lang="it-IT" sz="2800" b="1" dirty="0" err="1" smtClean="0"/>
              <a:t>cryogenic</a:t>
            </a:r>
            <a:r>
              <a:rPr lang="it-IT" sz="2800" b="1" dirty="0" smtClean="0"/>
              <a:t> </a:t>
            </a:r>
            <a:r>
              <a:rPr lang="it-IT" sz="2800" b="1" dirty="0" err="1" smtClean="0"/>
              <a:t>structure</a:t>
            </a:r>
            <a:r>
              <a:rPr lang="it-IT" sz="2800" b="1" dirty="0" smtClean="0"/>
              <a:t> for high </a:t>
            </a:r>
            <a:r>
              <a:rPr lang="it-IT" sz="2800" b="1" dirty="0" err="1" smtClean="0"/>
              <a:t>power</a:t>
            </a:r>
            <a:r>
              <a:rPr lang="it-IT" sz="2800" b="1" dirty="0" smtClean="0"/>
              <a:t> </a:t>
            </a:r>
            <a:r>
              <a:rPr lang="it-IT" sz="2800" b="1" dirty="0" err="1" smtClean="0"/>
              <a:t>tests</a:t>
            </a:r>
            <a:r>
              <a:rPr lang="it-IT" sz="2800" b="1" dirty="0" smtClean="0"/>
              <a:t> at </a:t>
            </a:r>
            <a:r>
              <a:rPr lang="it-IT" sz="2800" b="1" dirty="0" smtClean="0">
                <a:solidFill>
                  <a:srgbClr val="FF0000"/>
                </a:solidFill>
              </a:rPr>
              <a:t>SLAC</a:t>
            </a:r>
            <a:endParaRPr lang="it-IT" sz="2800" b="1" dirty="0">
              <a:solidFill>
                <a:srgbClr val="FF0000"/>
              </a:solidFill>
            </a:endParaRPr>
          </a:p>
        </p:txBody>
      </p:sp>
      <p:sp>
        <p:nvSpPr>
          <p:cNvPr id="8" name="CasellaDiTesto 7"/>
          <p:cNvSpPr txBox="1"/>
          <p:nvPr/>
        </p:nvSpPr>
        <p:spPr>
          <a:xfrm>
            <a:off x="1139511" y="1224119"/>
            <a:ext cx="9926948" cy="523220"/>
          </a:xfrm>
          <a:prstGeom prst="rect">
            <a:avLst/>
          </a:prstGeom>
          <a:noFill/>
        </p:spPr>
        <p:txBody>
          <a:bodyPr wrap="none" rtlCol="0">
            <a:spAutoFit/>
          </a:bodyPr>
          <a:lstStyle/>
          <a:p>
            <a:r>
              <a:rPr lang="it-IT" sz="2800" b="1" dirty="0" smtClean="0"/>
              <a:t>Construction of the X band </a:t>
            </a:r>
            <a:r>
              <a:rPr lang="it-IT" sz="2800" b="1" dirty="0" err="1" smtClean="0"/>
              <a:t>structure</a:t>
            </a:r>
            <a:r>
              <a:rPr lang="it-IT" sz="2800" b="1" dirty="0" smtClean="0"/>
              <a:t> made of </a:t>
            </a:r>
            <a:r>
              <a:rPr lang="it-IT" sz="2800" b="1" dirty="0" err="1" smtClean="0"/>
              <a:t>two</a:t>
            </a:r>
            <a:r>
              <a:rPr lang="it-IT" sz="2800" b="1" dirty="0" smtClean="0"/>
              <a:t> </a:t>
            </a:r>
            <a:r>
              <a:rPr lang="it-IT" sz="2800" b="1" dirty="0" err="1" smtClean="0"/>
              <a:t>halves</a:t>
            </a:r>
            <a:r>
              <a:rPr lang="it-IT" sz="2800" b="1" dirty="0" smtClean="0"/>
              <a:t> (3 </a:t>
            </a:r>
            <a:r>
              <a:rPr lang="it-IT" sz="2800" b="1" dirty="0" err="1" smtClean="0"/>
              <a:t>cells</a:t>
            </a:r>
            <a:r>
              <a:rPr lang="it-IT" sz="2800" b="1" dirty="0" smtClean="0"/>
              <a:t>) </a:t>
            </a:r>
            <a:endParaRPr lang="it-IT" sz="2800" b="1" dirty="0"/>
          </a:p>
        </p:txBody>
      </p:sp>
      <p:sp>
        <p:nvSpPr>
          <p:cNvPr id="9" name="Rettangolo 8"/>
          <p:cNvSpPr/>
          <p:nvPr/>
        </p:nvSpPr>
        <p:spPr>
          <a:xfrm>
            <a:off x="1120719" y="1927836"/>
            <a:ext cx="9896945" cy="954107"/>
          </a:xfrm>
          <a:prstGeom prst="rect">
            <a:avLst/>
          </a:prstGeom>
        </p:spPr>
        <p:txBody>
          <a:bodyPr wrap="square">
            <a:spAutoFit/>
          </a:bodyPr>
          <a:lstStyle/>
          <a:p>
            <a:r>
              <a:rPr lang="it-IT" sz="2800" b="1" dirty="0" err="1" smtClean="0"/>
              <a:t>Fabrication</a:t>
            </a:r>
            <a:r>
              <a:rPr lang="it-IT" sz="2800" b="1" dirty="0" smtClean="0"/>
              <a:t> of X Band </a:t>
            </a:r>
            <a:r>
              <a:rPr lang="it-IT" sz="2800" b="1" dirty="0" err="1" smtClean="0"/>
              <a:t>structure</a:t>
            </a:r>
            <a:r>
              <a:rPr lang="it-IT" sz="2800" b="1" dirty="0" smtClean="0"/>
              <a:t> made of  </a:t>
            </a:r>
            <a:r>
              <a:rPr lang="it-IT" sz="2800" b="1" dirty="0"/>
              <a:t>24 regular </a:t>
            </a:r>
            <a:r>
              <a:rPr lang="it-IT" sz="2800" b="1" dirty="0" err="1"/>
              <a:t>cells</a:t>
            </a:r>
            <a:r>
              <a:rPr lang="it-IT" sz="2800" b="1" dirty="0"/>
              <a:t>  by </a:t>
            </a:r>
            <a:r>
              <a:rPr lang="it-IT" sz="2800" b="1" dirty="0" err="1"/>
              <a:t>using</a:t>
            </a:r>
            <a:r>
              <a:rPr lang="it-IT" sz="2800" b="1" dirty="0"/>
              <a:t> the TIG </a:t>
            </a:r>
            <a:r>
              <a:rPr lang="it-IT" sz="2800" b="1" dirty="0" err="1"/>
              <a:t>process</a:t>
            </a:r>
            <a:r>
              <a:rPr lang="it-IT" sz="2800" b="1" dirty="0"/>
              <a:t>. </a:t>
            </a:r>
            <a:r>
              <a:rPr lang="it-IT" sz="2800" b="1" dirty="0">
                <a:solidFill>
                  <a:srgbClr val="FF0000"/>
                </a:solidFill>
              </a:rPr>
              <a:t>The </a:t>
            </a:r>
            <a:r>
              <a:rPr lang="it-IT" sz="2800" b="1" dirty="0" err="1">
                <a:solidFill>
                  <a:srgbClr val="FF0000"/>
                </a:solidFill>
              </a:rPr>
              <a:t>order</a:t>
            </a:r>
            <a:r>
              <a:rPr lang="it-IT" sz="2800" b="1" dirty="0">
                <a:solidFill>
                  <a:srgbClr val="FF0000"/>
                </a:solidFill>
              </a:rPr>
              <a:t> </a:t>
            </a:r>
            <a:r>
              <a:rPr lang="it-IT" sz="2800" b="1" dirty="0" err="1">
                <a:solidFill>
                  <a:srgbClr val="FF0000"/>
                </a:solidFill>
              </a:rPr>
              <a:t>has</a:t>
            </a:r>
            <a:r>
              <a:rPr lang="it-IT" sz="2800" b="1" dirty="0">
                <a:solidFill>
                  <a:srgbClr val="FF0000"/>
                </a:solidFill>
              </a:rPr>
              <a:t> </a:t>
            </a:r>
            <a:r>
              <a:rPr lang="it-IT" sz="2800" b="1" dirty="0" err="1">
                <a:solidFill>
                  <a:srgbClr val="FF0000"/>
                </a:solidFill>
              </a:rPr>
              <a:t>been</a:t>
            </a:r>
            <a:r>
              <a:rPr lang="it-IT" sz="2800" b="1" dirty="0">
                <a:solidFill>
                  <a:srgbClr val="FF0000"/>
                </a:solidFill>
              </a:rPr>
              <a:t> </a:t>
            </a:r>
            <a:r>
              <a:rPr lang="it-IT" sz="2800" b="1" dirty="0" err="1">
                <a:solidFill>
                  <a:srgbClr val="FF0000"/>
                </a:solidFill>
              </a:rPr>
              <a:t>approved</a:t>
            </a:r>
            <a:r>
              <a:rPr lang="it-IT" sz="2800" b="1" dirty="0">
                <a:solidFill>
                  <a:srgbClr val="FF0000"/>
                </a:solidFill>
              </a:rPr>
              <a:t> by </a:t>
            </a:r>
            <a:r>
              <a:rPr lang="it-IT" sz="2800" b="1" dirty="0" smtClean="0">
                <a:solidFill>
                  <a:srgbClr val="FF0000"/>
                </a:solidFill>
              </a:rPr>
              <a:t>INFN-LNF</a:t>
            </a:r>
            <a:endParaRPr lang="it-IT" sz="2800" b="1" dirty="0">
              <a:solidFill>
                <a:srgbClr val="FF0000"/>
              </a:solidFill>
            </a:endParaRPr>
          </a:p>
        </p:txBody>
      </p:sp>
      <p:sp>
        <p:nvSpPr>
          <p:cNvPr id="10" name="CasellaDiTesto 9"/>
          <p:cNvSpPr txBox="1"/>
          <p:nvPr/>
        </p:nvSpPr>
        <p:spPr>
          <a:xfrm>
            <a:off x="1268951" y="5583785"/>
            <a:ext cx="8867568" cy="584775"/>
          </a:xfrm>
          <a:prstGeom prst="rect">
            <a:avLst/>
          </a:prstGeom>
          <a:noFill/>
        </p:spPr>
        <p:txBody>
          <a:bodyPr wrap="square" rtlCol="0">
            <a:spAutoFit/>
          </a:bodyPr>
          <a:lstStyle/>
          <a:p>
            <a:r>
              <a:rPr lang="it-IT" sz="3200" b="1" dirty="0" smtClean="0">
                <a:solidFill>
                  <a:srgbClr val="FF0000"/>
                </a:solidFill>
              </a:rPr>
              <a:t>A </a:t>
            </a:r>
            <a:r>
              <a:rPr lang="it-IT" sz="3200" b="1" dirty="0" err="1" smtClean="0">
                <a:solidFill>
                  <a:srgbClr val="FF0000"/>
                </a:solidFill>
              </a:rPr>
              <a:t>lot</a:t>
            </a:r>
            <a:r>
              <a:rPr lang="it-IT" sz="3200" b="1" dirty="0" smtClean="0">
                <a:solidFill>
                  <a:srgbClr val="FF0000"/>
                </a:solidFill>
              </a:rPr>
              <a:t> of </a:t>
            </a:r>
            <a:r>
              <a:rPr lang="it-IT" sz="3200" b="1" dirty="0" err="1" smtClean="0">
                <a:solidFill>
                  <a:srgbClr val="FF0000"/>
                </a:solidFill>
              </a:rPr>
              <a:t>thanks</a:t>
            </a:r>
            <a:r>
              <a:rPr lang="it-IT" sz="3200" b="1" dirty="0" smtClean="0">
                <a:solidFill>
                  <a:srgbClr val="FF0000"/>
                </a:solidFill>
              </a:rPr>
              <a:t> to </a:t>
            </a:r>
            <a:r>
              <a:rPr lang="it-IT" sz="3200" b="1" dirty="0" err="1" smtClean="0">
                <a:solidFill>
                  <a:srgbClr val="FF0000"/>
                </a:solidFill>
              </a:rPr>
              <a:t>SLAC’s</a:t>
            </a:r>
            <a:r>
              <a:rPr lang="it-IT" sz="3200" b="1" dirty="0" smtClean="0">
                <a:solidFill>
                  <a:srgbClr val="FF0000"/>
                </a:solidFill>
              </a:rPr>
              <a:t> </a:t>
            </a:r>
            <a:r>
              <a:rPr lang="it-IT" sz="3200" b="1" dirty="0" err="1" smtClean="0">
                <a:solidFill>
                  <a:srgbClr val="FF0000"/>
                </a:solidFill>
              </a:rPr>
              <a:t>people</a:t>
            </a:r>
            <a:r>
              <a:rPr lang="it-IT" sz="3200" b="1" dirty="0" smtClean="0">
                <a:solidFill>
                  <a:srgbClr val="FF0000"/>
                </a:solidFill>
              </a:rPr>
              <a:t> for </a:t>
            </a:r>
            <a:r>
              <a:rPr lang="it-IT" sz="3200" b="1" dirty="0" err="1" smtClean="0">
                <a:solidFill>
                  <a:srgbClr val="FF0000"/>
                </a:solidFill>
              </a:rPr>
              <a:t>their</a:t>
            </a:r>
            <a:r>
              <a:rPr lang="it-IT" sz="3200" b="1" dirty="0" smtClean="0">
                <a:solidFill>
                  <a:srgbClr val="FF0000"/>
                </a:solidFill>
              </a:rPr>
              <a:t> big help !! </a:t>
            </a:r>
            <a:endParaRPr lang="it-IT" sz="3200" b="1" dirty="0">
              <a:solidFill>
                <a:srgbClr val="FF0000"/>
              </a:solidFill>
            </a:endParaRPr>
          </a:p>
        </p:txBody>
      </p:sp>
      <p:sp>
        <p:nvSpPr>
          <p:cNvPr id="2" name="Rettangolo 1"/>
          <p:cNvSpPr/>
          <p:nvPr/>
        </p:nvSpPr>
        <p:spPr>
          <a:xfrm>
            <a:off x="1187665" y="4526930"/>
            <a:ext cx="10101223" cy="954107"/>
          </a:xfrm>
          <a:prstGeom prst="rect">
            <a:avLst/>
          </a:prstGeom>
        </p:spPr>
        <p:txBody>
          <a:bodyPr wrap="square">
            <a:spAutoFit/>
          </a:bodyPr>
          <a:lstStyle/>
          <a:p>
            <a:pPr lvl="0"/>
            <a:r>
              <a:rPr lang="it-IT" sz="2800" b="1" dirty="0" err="1" smtClean="0">
                <a:solidFill>
                  <a:prstClr val="black"/>
                </a:solidFill>
              </a:rPr>
              <a:t>Techonological</a:t>
            </a:r>
            <a:r>
              <a:rPr lang="it-IT" sz="2800" b="1" dirty="0" smtClean="0">
                <a:solidFill>
                  <a:prstClr val="black"/>
                </a:solidFill>
              </a:rPr>
              <a:t> </a:t>
            </a:r>
            <a:r>
              <a:rPr lang="it-IT" sz="2800" b="1" dirty="0" err="1" smtClean="0">
                <a:solidFill>
                  <a:prstClr val="black"/>
                </a:solidFill>
              </a:rPr>
              <a:t>studies</a:t>
            </a:r>
            <a:r>
              <a:rPr lang="it-IT" sz="2800" b="1" dirty="0" smtClean="0">
                <a:solidFill>
                  <a:prstClr val="black"/>
                </a:solidFill>
              </a:rPr>
              <a:t> are in progress for the 100 GHz </a:t>
            </a:r>
            <a:r>
              <a:rPr lang="it-IT" sz="2800" b="1" dirty="0" err="1" smtClean="0">
                <a:solidFill>
                  <a:prstClr val="black"/>
                </a:solidFill>
              </a:rPr>
              <a:t>structure</a:t>
            </a:r>
            <a:r>
              <a:rPr lang="it-IT" sz="2800" b="1" dirty="0" smtClean="0">
                <a:solidFill>
                  <a:prstClr val="black"/>
                </a:solidFill>
              </a:rPr>
              <a:t> by </a:t>
            </a:r>
            <a:r>
              <a:rPr lang="it-IT" sz="2800" b="1" dirty="0" err="1" smtClean="0">
                <a:solidFill>
                  <a:prstClr val="black"/>
                </a:solidFill>
              </a:rPr>
              <a:t>using</a:t>
            </a:r>
            <a:r>
              <a:rPr lang="it-IT" sz="2800" b="1" dirty="0" smtClean="0">
                <a:solidFill>
                  <a:prstClr val="black"/>
                </a:solidFill>
              </a:rPr>
              <a:t> the </a:t>
            </a:r>
            <a:r>
              <a:rPr lang="it-IT" sz="2800" b="1" dirty="0" err="1" smtClean="0">
                <a:solidFill>
                  <a:prstClr val="black"/>
                </a:solidFill>
              </a:rPr>
              <a:t>braze</a:t>
            </a:r>
            <a:r>
              <a:rPr lang="it-IT" sz="2800" b="1" dirty="0" smtClean="0">
                <a:solidFill>
                  <a:prstClr val="black"/>
                </a:solidFill>
              </a:rPr>
              <a:t>-free </a:t>
            </a:r>
            <a:r>
              <a:rPr lang="it-IT" sz="2800" b="1" dirty="0" err="1" smtClean="0">
                <a:solidFill>
                  <a:prstClr val="black"/>
                </a:solidFill>
              </a:rPr>
              <a:t>technique</a:t>
            </a:r>
            <a:r>
              <a:rPr lang="it-IT" sz="2800" b="1" dirty="0" smtClean="0">
                <a:solidFill>
                  <a:prstClr val="black"/>
                </a:solidFill>
              </a:rPr>
              <a:t> </a:t>
            </a:r>
            <a:r>
              <a:rPr lang="it-IT" sz="2800" b="1" dirty="0" smtClean="0">
                <a:solidFill>
                  <a:srgbClr val="FF0000"/>
                </a:solidFill>
              </a:rPr>
              <a:t>[SLAC - E. Nanni et al.]</a:t>
            </a:r>
            <a:endParaRPr lang="it-IT" sz="2800" b="1" dirty="0">
              <a:solidFill>
                <a:srgbClr val="FF0000"/>
              </a:solidFill>
            </a:endParaRPr>
          </a:p>
        </p:txBody>
      </p:sp>
      <p:pic>
        <p:nvPicPr>
          <p:cNvPr id="11" name="Immagin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
        <p:nvSpPr>
          <p:cNvPr id="3" name="TextBox 2"/>
          <p:cNvSpPr txBox="1"/>
          <p:nvPr/>
        </p:nvSpPr>
        <p:spPr>
          <a:xfrm>
            <a:off x="1914610" y="6334780"/>
            <a:ext cx="8136109" cy="523220"/>
          </a:xfrm>
          <a:prstGeom prst="rect">
            <a:avLst/>
          </a:prstGeom>
          <a:noFill/>
        </p:spPr>
        <p:txBody>
          <a:bodyPr wrap="square" rtlCol="0">
            <a:spAutoFit/>
          </a:bodyPr>
          <a:lstStyle/>
          <a:p>
            <a:r>
              <a:rPr lang="en-US" sz="2800" b="1" dirty="0" smtClean="0"/>
              <a:t>Thank you very much for your attention !</a:t>
            </a:r>
            <a:endParaRPr lang="en-US" sz="2800" b="1" dirty="0"/>
          </a:p>
        </p:txBody>
      </p:sp>
    </p:spTree>
    <p:extLst>
      <p:ext uri="{BB962C8B-B14F-4D97-AF65-F5344CB8AC3E}">
        <p14:creationId xmlns:p14="http://schemas.microsoft.com/office/powerpoint/2010/main" val="3352459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167739" y="259882"/>
            <a:ext cx="2012539" cy="646331"/>
          </a:xfrm>
          <a:prstGeom prst="rect">
            <a:avLst/>
          </a:prstGeom>
          <a:noFill/>
        </p:spPr>
        <p:txBody>
          <a:bodyPr wrap="none" rtlCol="0">
            <a:spAutoFit/>
          </a:bodyPr>
          <a:lstStyle/>
          <a:p>
            <a:r>
              <a:rPr lang="it-IT" sz="3600" b="1" dirty="0" err="1" smtClean="0">
                <a:solidFill>
                  <a:srgbClr val="FF0000"/>
                </a:solidFill>
              </a:rPr>
              <a:t>Summary</a:t>
            </a:r>
            <a:endParaRPr lang="it-IT" sz="3600" b="1" dirty="0">
              <a:solidFill>
                <a:srgbClr val="FF0000"/>
              </a:solidFill>
            </a:endParaRPr>
          </a:p>
        </p:txBody>
      </p:sp>
      <p:sp>
        <p:nvSpPr>
          <p:cNvPr id="5" name="CasellaDiTesto 4"/>
          <p:cNvSpPr txBox="1"/>
          <p:nvPr/>
        </p:nvSpPr>
        <p:spPr>
          <a:xfrm>
            <a:off x="645175" y="1528385"/>
            <a:ext cx="4297838" cy="479824"/>
          </a:xfrm>
          <a:prstGeom prst="rect">
            <a:avLst/>
          </a:prstGeom>
          <a:noFill/>
        </p:spPr>
        <p:txBody>
          <a:bodyPr wrap="square" rtlCol="0">
            <a:spAutoFit/>
          </a:bodyPr>
          <a:lstStyle/>
          <a:p>
            <a:r>
              <a:rPr lang="it-IT" sz="2400" b="1" dirty="0" err="1" smtClean="0"/>
              <a:t>Hints</a:t>
            </a:r>
            <a:r>
              <a:rPr lang="it-IT" sz="2400" b="1" dirty="0" smtClean="0"/>
              <a:t> on the </a:t>
            </a:r>
            <a:r>
              <a:rPr lang="it-IT" sz="2400" b="1" dirty="0" err="1" smtClean="0"/>
              <a:t>Mo</a:t>
            </a:r>
            <a:r>
              <a:rPr lang="it-IT" sz="2400" b="1" dirty="0" smtClean="0"/>
              <a:t> </a:t>
            </a:r>
            <a:r>
              <a:rPr lang="it-IT" sz="2400" b="1" dirty="0" err="1" smtClean="0"/>
              <a:t>structure</a:t>
            </a:r>
            <a:r>
              <a:rPr lang="it-IT" sz="2400" b="1" dirty="0" smtClean="0"/>
              <a:t> </a:t>
            </a:r>
            <a:r>
              <a:rPr lang="it-IT" sz="2400" b="1" dirty="0" err="1" smtClean="0"/>
              <a:t>issues</a:t>
            </a:r>
            <a:endParaRPr lang="it-IT" sz="2400" b="1" dirty="0"/>
          </a:p>
        </p:txBody>
      </p:sp>
      <p:sp>
        <p:nvSpPr>
          <p:cNvPr id="6" name="CasellaDiTesto 5"/>
          <p:cNvSpPr txBox="1"/>
          <p:nvPr/>
        </p:nvSpPr>
        <p:spPr>
          <a:xfrm>
            <a:off x="656310" y="2213115"/>
            <a:ext cx="8751301" cy="461665"/>
          </a:xfrm>
          <a:prstGeom prst="rect">
            <a:avLst/>
          </a:prstGeom>
          <a:noFill/>
        </p:spPr>
        <p:txBody>
          <a:bodyPr wrap="square" rtlCol="0">
            <a:spAutoFit/>
          </a:bodyPr>
          <a:lstStyle/>
          <a:p>
            <a:r>
              <a:rPr lang="it-IT" sz="2400" b="1" dirty="0" err="1" smtClean="0"/>
              <a:t>Hints</a:t>
            </a:r>
            <a:r>
              <a:rPr lang="it-IT" sz="2400" b="1" dirty="0" smtClean="0"/>
              <a:t> on the Electroforming and </a:t>
            </a:r>
            <a:r>
              <a:rPr lang="it-IT" sz="2400" b="1" dirty="0" err="1" smtClean="0"/>
              <a:t>Elecroplating</a:t>
            </a:r>
            <a:r>
              <a:rPr lang="it-IT" sz="2400" b="1" dirty="0" smtClean="0"/>
              <a:t>  </a:t>
            </a:r>
            <a:r>
              <a:rPr lang="it-IT" sz="2400" b="1" dirty="0" err="1" smtClean="0"/>
              <a:t>structures</a:t>
            </a:r>
            <a:r>
              <a:rPr lang="it-IT" sz="2400" b="1" dirty="0" smtClean="0"/>
              <a:t> </a:t>
            </a:r>
            <a:r>
              <a:rPr lang="it-IT" sz="2400" b="1" dirty="0" err="1" smtClean="0"/>
              <a:t>issues</a:t>
            </a:r>
            <a:endParaRPr lang="it-IT" sz="2400" b="1" dirty="0"/>
          </a:p>
        </p:txBody>
      </p:sp>
      <p:sp>
        <p:nvSpPr>
          <p:cNvPr id="7" name="Rettangolo 6"/>
          <p:cNvSpPr/>
          <p:nvPr/>
        </p:nvSpPr>
        <p:spPr>
          <a:xfrm>
            <a:off x="216714" y="6227058"/>
            <a:ext cx="3240000" cy="369332"/>
          </a:xfrm>
          <a:prstGeom prst="rect">
            <a:avLst/>
          </a:prstGeom>
        </p:spPr>
        <p:txBody>
          <a:bodyPr>
            <a:spAutoFit/>
          </a:bodyPr>
          <a:lstStyle/>
          <a:p>
            <a:pPr>
              <a:spcBef>
                <a:spcPct val="0"/>
              </a:spcBef>
            </a:pPr>
            <a:r>
              <a:rPr lang="en-US" altLang="it-IT" b="1" dirty="0">
                <a:solidFill>
                  <a:srgbClr val="FF0000"/>
                </a:solidFill>
                <a:latin typeface="Times New Roman" panose="02020603050405020304" pitchFamily="18" charset="0"/>
                <a:ea typeface="Arial Unicode MS" pitchFamily="34" charset="-128"/>
                <a:cs typeface="Times New Roman" panose="02020603050405020304" pitchFamily="18" charset="0"/>
              </a:rPr>
              <a:t>Collaborations : SLAC, </a:t>
            </a:r>
            <a:r>
              <a:rPr lang="en-US" altLang="it-IT" b="1" dirty="0" smtClean="0">
                <a:solidFill>
                  <a:srgbClr val="FF0000"/>
                </a:solidFill>
                <a:latin typeface="Times New Roman" panose="02020603050405020304" pitchFamily="18" charset="0"/>
                <a:ea typeface="Arial Unicode MS" pitchFamily="34" charset="-128"/>
                <a:cs typeface="Times New Roman" panose="02020603050405020304" pitchFamily="18" charset="0"/>
              </a:rPr>
              <a:t>KEK</a:t>
            </a:r>
            <a:r>
              <a:rPr lang="en-US" altLang="it-IT" b="1" dirty="0">
                <a:solidFill>
                  <a:srgbClr val="FF0000"/>
                </a:solidFill>
                <a:latin typeface="Times New Roman" panose="02020603050405020304" pitchFamily="18" charset="0"/>
                <a:ea typeface="Arial Unicode MS" pitchFamily="34" charset="-128"/>
                <a:cs typeface="Times New Roman" panose="02020603050405020304" pitchFamily="18" charset="0"/>
              </a:rPr>
              <a:t> </a:t>
            </a:r>
            <a:endParaRPr lang="en-US" altLang="it-IT" b="1" dirty="0">
              <a:latin typeface="Times New Roman" panose="02020603050405020304" pitchFamily="18" charset="0"/>
              <a:ea typeface="Arial Unicode MS" pitchFamily="34" charset="-128"/>
              <a:cs typeface="Times New Roman" panose="02020603050405020304" pitchFamily="18" charset="0"/>
            </a:endParaRPr>
          </a:p>
        </p:txBody>
      </p:sp>
      <p:sp>
        <p:nvSpPr>
          <p:cNvPr id="8" name="Rettangolo 7"/>
          <p:cNvSpPr/>
          <p:nvPr/>
        </p:nvSpPr>
        <p:spPr>
          <a:xfrm>
            <a:off x="9089603" y="6596390"/>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9" name="CasellaDiTesto 8"/>
          <p:cNvSpPr txBox="1"/>
          <p:nvPr/>
        </p:nvSpPr>
        <p:spPr>
          <a:xfrm>
            <a:off x="699905" y="3806945"/>
            <a:ext cx="6079836" cy="461665"/>
          </a:xfrm>
          <a:prstGeom prst="rect">
            <a:avLst/>
          </a:prstGeom>
          <a:noFill/>
        </p:spPr>
        <p:txBody>
          <a:bodyPr wrap="square" rtlCol="0">
            <a:spAutoFit/>
          </a:bodyPr>
          <a:lstStyle/>
          <a:p>
            <a:r>
              <a:rPr lang="it-IT" sz="2400" b="1" dirty="0" smtClean="0"/>
              <a:t>Status on </a:t>
            </a:r>
            <a:r>
              <a:rPr lang="it-IT" sz="2400" b="1" dirty="0" err="1" smtClean="0"/>
              <a:t>Structure</a:t>
            </a:r>
            <a:r>
              <a:rPr lang="it-IT" sz="2400" b="1" dirty="0" smtClean="0"/>
              <a:t> made out of </a:t>
            </a:r>
            <a:r>
              <a:rPr lang="it-IT" sz="2400" b="1" dirty="0" err="1" smtClean="0"/>
              <a:t>two</a:t>
            </a:r>
            <a:r>
              <a:rPr lang="it-IT" sz="2400" b="1" dirty="0" smtClean="0"/>
              <a:t> </a:t>
            </a:r>
            <a:r>
              <a:rPr lang="it-IT" sz="2400" b="1" dirty="0" err="1" smtClean="0"/>
              <a:t>halves</a:t>
            </a:r>
            <a:endParaRPr lang="it-IT" sz="2400" b="1" dirty="0"/>
          </a:p>
        </p:txBody>
      </p:sp>
      <p:sp>
        <p:nvSpPr>
          <p:cNvPr id="11" name="CasellaDiTesto 10"/>
          <p:cNvSpPr txBox="1"/>
          <p:nvPr/>
        </p:nvSpPr>
        <p:spPr>
          <a:xfrm>
            <a:off x="699906" y="4498980"/>
            <a:ext cx="9766518" cy="461665"/>
          </a:xfrm>
          <a:prstGeom prst="rect">
            <a:avLst/>
          </a:prstGeom>
          <a:noFill/>
        </p:spPr>
        <p:txBody>
          <a:bodyPr wrap="square" rtlCol="0">
            <a:spAutoFit/>
          </a:bodyPr>
          <a:lstStyle/>
          <a:p>
            <a:r>
              <a:rPr lang="it-IT" sz="2400" b="1" dirty="0" smtClean="0"/>
              <a:t>Status on the S and X band TM</a:t>
            </a:r>
            <a:r>
              <a:rPr lang="it-IT" sz="2400" b="1" baseline="-25000" dirty="0" smtClean="0"/>
              <a:t>01</a:t>
            </a:r>
            <a:r>
              <a:rPr lang="it-IT" sz="2400" b="1" dirty="0" smtClean="0"/>
              <a:t> mode </a:t>
            </a:r>
            <a:r>
              <a:rPr lang="it-IT" sz="2400" b="1" dirty="0" err="1" smtClean="0"/>
              <a:t>launchers</a:t>
            </a:r>
            <a:r>
              <a:rPr lang="it-IT" sz="2400" b="1" dirty="0" smtClean="0"/>
              <a:t> with </a:t>
            </a:r>
            <a:r>
              <a:rPr lang="it-IT" sz="2400" b="1" dirty="0" err="1" smtClean="0"/>
              <a:t>four</a:t>
            </a:r>
            <a:r>
              <a:rPr lang="it-IT" sz="2400" b="1" dirty="0" smtClean="0"/>
              <a:t> </a:t>
            </a:r>
            <a:r>
              <a:rPr lang="it-IT" sz="2400" b="1" dirty="0" err="1" smtClean="0"/>
              <a:t>symmetric</a:t>
            </a:r>
            <a:r>
              <a:rPr lang="it-IT" sz="2400" b="1" dirty="0" smtClean="0"/>
              <a:t> </a:t>
            </a:r>
            <a:r>
              <a:rPr lang="it-IT" sz="2400" b="1" dirty="0" err="1" smtClean="0"/>
              <a:t>ports</a:t>
            </a:r>
            <a:r>
              <a:rPr lang="it-IT" sz="2400" b="1" dirty="0" smtClean="0"/>
              <a:t> </a:t>
            </a:r>
            <a:endParaRPr lang="it-IT" sz="2400" b="1" dirty="0"/>
          </a:p>
        </p:txBody>
      </p:sp>
      <p:sp>
        <p:nvSpPr>
          <p:cNvPr id="12" name="CasellaDiTesto 11"/>
          <p:cNvSpPr txBox="1"/>
          <p:nvPr/>
        </p:nvSpPr>
        <p:spPr>
          <a:xfrm>
            <a:off x="673602" y="5172019"/>
            <a:ext cx="3547983" cy="479824"/>
          </a:xfrm>
          <a:prstGeom prst="rect">
            <a:avLst/>
          </a:prstGeom>
          <a:noFill/>
        </p:spPr>
        <p:txBody>
          <a:bodyPr wrap="square" rtlCol="0">
            <a:spAutoFit/>
          </a:bodyPr>
          <a:lstStyle/>
          <a:p>
            <a:r>
              <a:rPr lang="it-IT" sz="2400" b="1" dirty="0" smtClean="0"/>
              <a:t>S band </a:t>
            </a:r>
            <a:r>
              <a:rPr lang="it-IT" sz="2400" b="1" dirty="0" err="1" smtClean="0"/>
              <a:t>cryogenic</a:t>
            </a:r>
            <a:r>
              <a:rPr lang="it-IT" sz="2400" b="1" dirty="0" smtClean="0"/>
              <a:t> </a:t>
            </a:r>
            <a:r>
              <a:rPr lang="it-IT" sz="2400" b="1" dirty="0" err="1" smtClean="0"/>
              <a:t>structure</a:t>
            </a:r>
            <a:endParaRPr lang="it-IT" sz="2400" b="1" dirty="0"/>
          </a:p>
        </p:txBody>
      </p:sp>
      <p:sp>
        <p:nvSpPr>
          <p:cNvPr id="13" name="CasellaDiTesto 12"/>
          <p:cNvSpPr txBox="1"/>
          <p:nvPr/>
        </p:nvSpPr>
        <p:spPr>
          <a:xfrm>
            <a:off x="699905" y="2976579"/>
            <a:ext cx="10099639" cy="461665"/>
          </a:xfrm>
          <a:prstGeom prst="rect">
            <a:avLst/>
          </a:prstGeom>
          <a:noFill/>
        </p:spPr>
        <p:txBody>
          <a:bodyPr wrap="square" rtlCol="0">
            <a:spAutoFit/>
          </a:bodyPr>
          <a:lstStyle/>
          <a:p>
            <a:r>
              <a:rPr lang="it-IT" sz="2400" b="1" dirty="0" err="1" smtClean="0"/>
              <a:t>Tungsten</a:t>
            </a:r>
            <a:r>
              <a:rPr lang="it-IT" sz="2400" b="1" dirty="0" smtClean="0"/>
              <a:t> </a:t>
            </a:r>
            <a:r>
              <a:rPr lang="it-IT" sz="2400" b="1" dirty="0" err="1" smtClean="0"/>
              <a:t>inert</a:t>
            </a:r>
            <a:r>
              <a:rPr lang="it-IT" sz="2400" b="1" dirty="0" smtClean="0"/>
              <a:t> gas (TIG) and Electron </a:t>
            </a:r>
            <a:r>
              <a:rPr lang="it-IT" sz="2400" b="1" dirty="0" err="1" smtClean="0"/>
              <a:t>Beam</a:t>
            </a:r>
            <a:r>
              <a:rPr lang="it-IT" sz="2400" b="1" dirty="0" smtClean="0"/>
              <a:t> Welding (EBW) </a:t>
            </a:r>
            <a:r>
              <a:rPr lang="it-IT" sz="2400" b="1" dirty="0" err="1" smtClean="0"/>
              <a:t>welded</a:t>
            </a:r>
            <a:r>
              <a:rPr lang="it-IT" sz="2400" b="1" dirty="0" smtClean="0"/>
              <a:t> </a:t>
            </a:r>
            <a:r>
              <a:rPr lang="it-IT" sz="2400" b="1" dirty="0" err="1" smtClean="0"/>
              <a:t>structures</a:t>
            </a:r>
            <a:endParaRPr lang="it-IT" sz="2400" b="1" dirty="0"/>
          </a:p>
        </p:txBody>
      </p:sp>
      <p:pic>
        <p:nvPicPr>
          <p:cNvPr id="2" name="Immagine 1"/>
          <p:cNvPicPr>
            <a:picLocks noChangeAspect="1"/>
          </p:cNvPicPr>
          <p:nvPr/>
        </p:nvPicPr>
        <p:blipFill>
          <a:blip r:embed="rId2"/>
          <a:stretch>
            <a:fillRect/>
          </a:stretch>
        </p:blipFill>
        <p:spPr>
          <a:xfrm>
            <a:off x="10466424" y="278517"/>
            <a:ext cx="1335140" cy="957155"/>
          </a:xfrm>
          <a:prstGeom prst="rect">
            <a:avLst/>
          </a:prstGeom>
        </p:spPr>
      </p:pic>
    </p:spTree>
    <p:extLst>
      <p:ext uri="{BB962C8B-B14F-4D97-AF65-F5344CB8AC3E}">
        <p14:creationId xmlns:p14="http://schemas.microsoft.com/office/powerpoint/2010/main" val="331111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a:spLocks noChangeArrowheads="1"/>
          </p:cNvSpPr>
          <p:nvPr/>
        </p:nvSpPr>
        <p:spPr bwMode="auto">
          <a:xfrm>
            <a:off x="1106214" y="2332411"/>
            <a:ext cx="8529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base">
              <a:lnSpc>
                <a:spcPct val="114000"/>
              </a:lnSpc>
              <a:spcBef>
                <a:spcPct val="0"/>
              </a:spcBef>
              <a:spcAft>
                <a:spcPct val="0"/>
              </a:spcAft>
            </a:pPr>
            <a:r>
              <a:rPr lang="en-US"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The research project is devoted to the R&amp;D of  key components for existing accelerators and  for the next generation of accelerators. New technologies are necessary to achieve the multi-</a:t>
            </a:r>
            <a:r>
              <a:rPr lang="en-US"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TeV</a:t>
            </a:r>
            <a:r>
              <a:rPr lang="en-US"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 energies of future linear</a:t>
            </a:r>
            <a:r>
              <a:rPr lang="en-US" altLang="it-IT" sz="2000" b="1" i="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 </a:t>
            </a:r>
            <a:r>
              <a:rPr lang="en-US"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colliders, </a:t>
            </a:r>
            <a:r>
              <a:rPr lang="en-US" altLang="ja-JP"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rPr>
              <a:t>x-ray FELs, etc.</a:t>
            </a:r>
          </a:p>
          <a:p>
            <a:pPr fontAlgn="base">
              <a:lnSpc>
                <a:spcPct val="114000"/>
              </a:lnSpc>
              <a:spcBef>
                <a:spcPct val="0"/>
              </a:spcBef>
              <a:spcAft>
                <a:spcPct val="0"/>
              </a:spcAft>
            </a:pPr>
            <a:endParaRPr lang="en-US"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sym typeface="Optima" pitchFamily="-84" charset="0"/>
            </a:endParaRPr>
          </a:p>
        </p:txBody>
      </p:sp>
      <p:sp>
        <p:nvSpPr>
          <p:cNvPr id="5" name="Rettangolo 4"/>
          <p:cNvSpPr>
            <a:spLocks noChangeArrowheads="1"/>
          </p:cNvSpPr>
          <p:nvPr/>
        </p:nvSpPr>
        <p:spPr bwMode="auto">
          <a:xfrm>
            <a:off x="798682" y="5816974"/>
            <a:ext cx="84582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Approach : </a:t>
            </a:r>
          </a:p>
          <a:p>
            <a:pPr algn="just" fontAlgn="base">
              <a:spcBef>
                <a:spcPct val="0"/>
              </a:spcBef>
              <a:spcAft>
                <a:spcPct val="0"/>
              </a:spcAft>
            </a:pPr>
            <a:r>
              <a:rPr lang="en-US" altLang="it-IT" sz="2000" b="1" dirty="0">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To study new materials and manufacturing techniques including single and multi-layer surfaces with precision-controlled  properties</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564" y="2583236"/>
            <a:ext cx="476250" cy="65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ttangolo 6"/>
          <p:cNvSpPr>
            <a:spLocks noChangeArrowheads="1"/>
          </p:cNvSpPr>
          <p:nvPr/>
        </p:nvSpPr>
        <p:spPr bwMode="auto">
          <a:xfrm>
            <a:off x="1179239" y="3852231"/>
            <a:ext cx="83581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base">
              <a:spcBef>
                <a:spcPct val="50000"/>
              </a:spcBef>
              <a:spcAft>
                <a:spcPct val="0"/>
              </a:spcAft>
            </a:pP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To use in high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brilliance</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photo-</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injectors</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to </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compensate the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beam</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longitudinal</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phase-space</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distorsion</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enhanced</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by the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bunch</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compression</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of the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acceleration</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process</a:t>
            </a:r>
            <a:endPar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64" y="4091361"/>
            <a:ext cx="476250" cy="59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64" y="5023224"/>
            <a:ext cx="476250" cy="5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ttangolo 9"/>
          <p:cNvSpPr>
            <a:spLocks noChangeArrowheads="1"/>
          </p:cNvSpPr>
          <p:nvPr/>
        </p:nvSpPr>
        <p:spPr bwMode="auto">
          <a:xfrm>
            <a:off x="1250676" y="5120061"/>
            <a:ext cx="7489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50000"/>
              </a:spcBef>
              <a:spcAft>
                <a:spcPct val="0"/>
              </a:spcAft>
            </a:pP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To gain know-how in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vacuum</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microwave</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b="1" dirty="0" err="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technologies</a:t>
            </a:r>
            <a:r>
              <a:rPr lang="it-IT" altLang="it-IT" sz="20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p>
        </p:txBody>
      </p:sp>
      <p:sp>
        <p:nvSpPr>
          <p:cNvPr id="11" name="Rettangolo 10"/>
          <p:cNvSpPr/>
          <p:nvPr/>
        </p:nvSpPr>
        <p:spPr>
          <a:xfrm>
            <a:off x="842689" y="1708784"/>
            <a:ext cx="2865272" cy="400110"/>
          </a:xfrm>
          <a:prstGeom prst="rect">
            <a:avLst/>
          </a:prstGeom>
        </p:spPr>
        <p:txBody>
          <a:bodyPr wrap="none">
            <a:spAutoFit/>
          </a:bodyPr>
          <a:lstStyle/>
          <a:p>
            <a:pPr lvl="0" fontAlgn="base">
              <a:spcBef>
                <a:spcPct val="0"/>
              </a:spcBef>
              <a:spcAft>
                <a:spcPct val="0"/>
              </a:spcAft>
            </a:pPr>
            <a:r>
              <a:rPr lang="it-IT" altLang="it-IT" sz="2000" b="1" i="1" dirty="0">
                <a:solidFill>
                  <a:srgbClr val="0066CC"/>
                </a:solidFill>
                <a:latin typeface="Arial" panose="020B0604020202020204" pitchFamily="34" charset="0"/>
                <a:ea typeface="ＭＳ Ｐゴシック" panose="020B0600070205080204" pitchFamily="34" charset="-128"/>
              </a:rPr>
              <a:t>the MOTIVATION …….</a:t>
            </a:r>
          </a:p>
        </p:txBody>
      </p:sp>
      <p:sp>
        <p:nvSpPr>
          <p:cNvPr id="2" name="Rettangolo 1"/>
          <p:cNvSpPr/>
          <p:nvPr/>
        </p:nvSpPr>
        <p:spPr>
          <a:xfrm>
            <a:off x="9349599" y="6596390"/>
            <a:ext cx="2945037" cy="261610"/>
          </a:xfrm>
          <a:prstGeom prst="rect">
            <a:avLst/>
          </a:prstGeom>
        </p:spPr>
        <p:txBody>
          <a:bodyPr wrap="none">
            <a:spAutoFit/>
          </a:bodyPr>
          <a:lstStyle/>
          <a:p>
            <a:r>
              <a:rPr lang="it-IT" sz="1100" dirty="0"/>
              <a:t>HG2019 – </a:t>
            </a:r>
            <a:r>
              <a:rPr lang="it-IT" sz="1100" dirty="0" err="1"/>
              <a:t>June</a:t>
            </a:r>
            <a:r>
              <a:rPr lang="it-IT" sz="1100" dirty="0"/>
              <a:t> 10 -14 2019 - Chamonix (France)</a:t>
            </a:r>
          </a:p>
        </p:txBody>
      </p:sp>
      <p:sp>
        <p:nvSpPr>
          <p:cNvPr id="3" name="Rettangolo 2"/>
          <p:cNvSpPr/>
          <p:nvPr/>
        </p:nvSpPr>
        <p:spPr>
          <a:xfrm>
            <a:off x="-33846" y="67403"/>
            <a:ext cx="10808931" cy="1515800"/>
          </a:xfrm>
          <a:prstGeom prst="rect">
            <a:avLst/>
          </a:prstGeom>
        </p:spPr>
        <p:txBody>
          <a:bodyPr wrap="square">
            <a:spAutoFit/>
          </a:bodyPr>
          <a:lstStyle/>
          <a:p>
            <a:pPr>
              <a:lnSpc>
                <a:spcPts val="3725"/>
              </a:lnSpc>
              <a:defRPr/>
            </a:pPr>
            <a:r>
              <a:rPr lang="en-US" altLang="it-IT" sz="2400" b="1" dirty="0" smtClean="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Demetra (</a:t>
            </a:r>
            <a:r>
              <a:rPr lang="en-US" altLang="it-IT" sz="2400" b="1" dirty="0" err="1" smtClean="0">
                <a:latin typeface="Optima" pitchFamily="-84" charset="0"/>
                <a:ea typeface="ＭＳ Ｐゴシック" pitchFamily="34" charset="-128"/>
                <a:cs typeface="Times New Roman" pitchFamily="18" charset="0"/>
                <a:sym typeface="Comic Sans MS" pitchFamily="66" charset="0"/>
              </a:rPr>
              <a:t>D</a:t>
            </a:r>
            <a:r>
              <a:rPr lang="en-US" altLang="it-IT" sz="2400" b="1" dirty="0" err="1" smtClean="0">
                <a:solidFill>
                  <a:srgbClr val="FF0000"/>
                </a:solidFill>
                <a:latin typeface="Optima" pitchFamily="-84" charset="0"/>
                <a:ea typeface="ＭＳ Ｐゴシック" pitchFamily="34" charset="-128"/>
                <a:cs typeface="Times New Roman" pitchFamily="18" charset="0"/>
                <a:sym typeface="Comic Sans MS" pitchFamily="66" charset="0"/>
              </a:rPr>
              <a:t>i</a:t>
            </a:r>
            <a:r>
              <a:rPr lang="en-US" altLang="it-IT" sz="2400" b="1" dirty="0" err="1" smtClean="0">
                <a:latin typeface="Optima" pitchFamily="-84" charset="0"/>
                <a:ea typeface="ＭＳ Ｐゴシック" pitchFamily="34" charset="-128"/>
                <a:cs typeface="Times New Roman" pitchFamily="18" charset="0"/>
                <a:sym typeface="Comic Sans MS" pitchFamily="66" charset="0"/>
              </a:rPr>
              <a:t>E</a:t>
            </a:r>
            <a:r>
              <a:rPr lang="en-US" altLang="it-IT" sz="2400" b="1" dirty="0" err="1" smtClean="0">
                <a:solidFill>
                  <a:srgbClr val="FF0000"/>
                </a:solidFill>
                <a:latin typeface="Optima" pitchFamily="-84" charset="0"/>
                <a:ea typeface="ＭＳ Ｐゴシック" pitchFamily="34" charset="-128"/>
                <a:cs typeface="Times New Roman" pitchFamily="18" charset="0"/>
                <a:sym typeface="Comic Sans MS" pitchFamily="66" charset="0"/>
              </a:rPr>
              <a:t>lectric</a:t>
            </a:r>
            <a:r>
              <a:rPr lang="en-US" altLang="it-IT" sz="2400" b="1" dirty="0" smtClean="0">
                <a:solidFill>
                  <a:srgbClr val="FF0000"/>
                </a:solidFill>
                <a:latin typeface="Optima" pitchFamily="-84" charset="0"/>
                <a:ea typeface="ＭＳ Ｐゴシック" pitchFamily="34" charset="-128"/>
                <a:cs typeface="Times New Roman" pitchFamily="18" charset="0"/>
                <a:sym typeface="Comic Sans MS" pitchFamily="66" charset="0"/>
              </a:rPr>
              <a:t> and </a:t>
            </a:r>
            <a:r>
              <a:rPr lang="en-US" altLang="it-IT" sz="2400" b="1" dirty="0" err="1" smtClean="0">
                <a:latin typeface="Optima" pitchFamily="-84" charset="0"/>
                <a:ea typeface="ＭＳ Ｐゴシック" pitchFamily="34" charset="-128"/>
                <a:cs typeface="Times New Roman" pitchFamily="18" charset="0"/>
                <a:sym typeface="Comic Sans MS" pitchFamily="66" charset="0"/>
              </a:rPr>
              <a:t>MET</a:t>
            </a:r>
            <a:r>
              <a:rPr lang="en-US" altLang="it-IT" sz="2400" b="1" dirty="0" err="1" smtClean="0">
                <a:solidFill>
                  <a:srgbClr val="FF0000"/>
                </a:solidFill>
                <a:latin typeface="Optima" pitchFamily="-84" charset="0"/>
                <a:ea typeface="ＭＳ Ｐゴシック" pitchFamily="34" charset="-128"/>
                <a:cs typeface="Times New Roman" pitchFamily="18" charset="0"/>
                <a:sym typeface="Comic Sans MS" pitchFamily="66" charset="0"/>
              </a:rPr>
              <a:t>allic</a:t>
            </a:r>
            <a:r>
              <a:rPr lang="en-US" altLang="it-IT" sz="2400" b="1" dirty="0" smtClean="0">
                <a:solidFill>
                  <a:srgbClr val="FF0000"/>
                </a:solidFill>
                <a:latin typeface="Optima" pitchFamily="-84" charset="0"/>
                <a:ea typeface="ＭＳ Ｐゴシック" pitchFamily="34" charset="-128"/>
                <a:cs typeface="Times New Roman" pitchFamily="18" charset="0"/>
                <a:sym typeface="Comic Sans MS" pitchFamily="66" charset="0"/>
              </a:rPr>
              <a:t> </a:t>
            </a:r>
            <a:r>
              <a:rPr lang="en-US" altLang="it-IT" sz="2400" b="1" dirty="0" smtClean="0">
                <a:latin typeface="Optima" pitchFamily="-84" charset="0"/>
                <a:ea typeface="ＭＳ Ｐゴシック" pitchFamily="34" charset="-128"/>
                <a:cs typeface="Times New Roman" pitchFamily="18" charset="0"/>
                <a:sym typeface="Comic Sans MS" pitchFamily="66" charset="0"/>
              </a:rPr>
              <a:t>R</a:t>
            </a:r>
            <a:r>
              <a:rPr lang="en-US" altLang="it-IT" sz="2400" b="1" dirty="0" smtClean="0">
                <a:solidFill>
                  <a:srgbClr val="FF0000"/>
                </a:solidFill>
                <a:latin typeface="Optima" pitchFamily="-84" charset="0"/>
                <a:ea typeface="ＭＳ Ｐゴシック" pitchFamily="34" charset="-128"/>
                <a:cs typeface="Times New Roman" pitchFamily="18" charset="0"/>
                <a:sym typeface="Comic Sans MS" pitchFamily="66" charset="0"/>
              </a:rPr>
              <a:t>adiofrequency Accelerator</a:t>
            </a:r>
            <a:r>
              <a:rPr lang="en-US" altLang="it-IT" sz="2400" b="1" dirty="0" smtClean="0">
                <a:latin typeface="Optima" pitchFamily="-84" charset="0"/>
                <a:ea typeface="ＭＳ Ｐゴシック" pitchFamily="34" charset="-128"/>
                <a:cs typeface="Times New Roman" pitchFamily="18" charset="0"/>
                <a:sym typeface="Comic Sans MS" pitchFamily="66" charset="0"/>
              </a:rPr>
              <a:t>) </a:t>
            </a:r>
            <a:r>
              <a:rPr lang="en-US" altLang="it-IT" sz="2400" b="1" dirty="0" smtClean="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is </a:t>
            </a:r>
            <a:r>
              <a:rPr lang="en-US" altLang="it-IT" sz="2400" b="1" dirty="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the INFN R&amp;D program on </a:t>
            </a:r>
            <a:r>
              <a:rPr lang="en-US" altLang="it-IT" sz="2400" b="1" dirty="0">
                <a:solidFill>
                  <a:srgbClr val="3366FF"/>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a:t>
            </a:r>
            <a:r>
              <a:rPr lang="en-US" altLang="it-IT" sz="2400" b="1" dirty="0" err="1">
                <a:solidFill>
                  <a:srgbClr val="3366FF"/>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multicell</a:t>
            </a:r>
            <a:r>
              <a:rPr lang="en-US" altLang="it-IT" sz="2400" b="1" dirty="0">
                <a:solidFill>
                  <a:srgbClr val="3366FF"/>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 resonant structures’ </a:t>
            </a:r>
            <a:r>
              <a:rPr lang="en-US" altLang="it-IT" sz="2400" b="1" dirty="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operating at </a:t>
            </a:r>
            <a:r>
              <a:rPr lang="en-US" altLang="it-IT" sz="2400" b="1" dirty="0" smtClean="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rPr>
              <a:t>S, X and W Band </a:t>
            </a:r>
            <a:r>
              <a:rPr lang="it-IT" altLang="it-IT" sz="2400" b="1" dirty="0" err="1" smtClean="0">
                <a:latin typeface="Times New Roman" pitchFamily="18" charset="0"/>
                <a:ea typeface="ＭＳ Ｐゴシック" pitchFamily="34" charset="-128"/>
                <a:cs typeface="Times New Roman" pitchFamily="18" charset="0"/>
              </a:rPr>
              <a:t>frequencies</a:t>
            </a:r>
            <a:endParaRPr lang="en-US" altLang="it-IT" sz="2400" b="1" dirty="0">
              <a:solidFill>
                <a:srgbClr val="FF0000"/>
              </a:solidFill>
              <a:effectLst>
                <a:outerShdw blurRad="38100" dist="38100" dir="2700000" algn="tl">
                  <a:srgbClr val="C0C0C0"/>
                </a:outerShdw>
              </a:effectLst>
              <a:latin typeface="Times New Roman" pitchFamily="18" charset="0"/>
              <a:ea typeface="ＭＳ Ｐゴシック" pitchFamily="34" charset="-128"/>
              <a:cs typeface="Times New Roman" pitchFamily="18" charset="0"/>
              <a:sym typeface="Comic Sans MS" pitchFamily="66" charset="0"/>
            </a:endParaRPr>
          </a:p>
        </p:txBody>
      </p:sp>
      <p:pic>
        <p:nvPicPr>
          <p:cNvPr id="12" name="Immagin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5085" y="67403"/>
            <a:ext cx="1332000" cy="953472"/>
          </a:xfrm>
          <a:prstGeom prst="rect">
            <a:avLst/>
          </a:prstGeom>
        </p:spPr>
      </p:pic>
    </p:spTree>
    <p:extLst>
      <p:ext uri="{BB962C8B-B14F-4D97-AF65-F5344CB8AC3E}">
        <p14:creationId xmlns:p14="http://schemas.microsoft.com/office/powerpoint/2010/main" val="301929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olo 1"/>
          <p:cNvSpPr txBox="1">
            <a:spLocks/>
          </p:cNvSpPr>
          <p:nvPr/>
        </p:nvSpPr>
        <p:spPr>
          <a:xfrm>
            <a:off x="1574188" y="44067"/>
            <a:ext cx="8386763" cy="504826"/>
          </a:xfrm>
          <a:prstGeom prst="rect">
            <a:avLst/>
          </a:prstGeom>
        </p:spPr>
        <p:txBody>
          <a:bodyPr/>
          <a:lstStyle>
            <a:lvl1pPr algn="ctr" rtl="0" eaLnBrk="0" fontAlgn="base" hangingPunct="0">
              <a:spcBef>
                <a:spcPct val="0"/>
              </a:spcBef>
              <a:spcAft>
                <a:spcPct val="0"/>
              </a:spcAft>
              <a:defRPr sz="4400">
                <a:solidFill>
                  <a:schemeClr val="tx2"/>
                </a:solidFill>
                <a:latin typeface="+mj-lt"/>
                <a:ea typeface="MS PGothic" pitchFamily="34" charset="-128"/>
                <a:cs typeface="ＭＳ Ｐゴシック"/>
              </a:defRPr>
            </a:lvl1pPr>
            <a:lvl2pPr algn="ctr" rtl="0" eaLnBrk="0" fontAlgn="base" hangingPunct="0">
              <a:spcBef>
                <a:spcPct val="0"/>
              </a:spcBef>
              <a:spcAft>
                <a:spcPct val="0"/>
              </a:spcAft>
              <a:defRPr sz="4400">
                <a:solidFill>
                  <a:schemeClr val="tx2"/>
                </a:solidFill>
                <a:latin typeface="Arial" charset="0"/>
                <a:ea typeface="MS PGothic" pitchFamily="34" charset="-128"/>
                <a:cs typeface="ＭＳ Ｐゴシック"/>
              </a:defRPr>
            </a:lvl2pPr>
            <a:lvl3pPr algn="ctr" rtl="0" eaLnBrk="0" fontAlgn="base" hangingPunct="0">
              <a:spcBef>
                <a:spcPct val="0"/>
              </a:spcBef>
              <a:spcAft>
                <a:spcPct val="0"/>
              </a:spcAft>
              <a:defRPr sz="4400">
                <a:solidFill>
                  <a:schemeClr val="tx2"/>
                </a:solidFill>
                <a:latin typeface="Arial" charset="0"/>
                <a:ea typeface="MS PGothic" pitchFamily="34" charset="-128"/>
                <a:cs typeface="ＭＳ Ｐゴシック"/>
              </a:defRPr>
            </a:lvl3pPr>
            <a:lvl4pPr algn="ctr" rtl="0" eaLnBrk="0" fontAlgn="base" hangingPunct="0">
              <a:spcBef>
                <a:spcPct val="0"/>
              </a:spcBef>
              <a:spcAft>
                <a:spcPct val="0"/>
              </a:spcAft>
              <a:defRPr sz="4400">
                <a:solidFill>
                  <a:schemeClr val="tx2"/>
                </a:solidFill>
                <a:latin typeface="Arial" charset="0"/>
                <a:ea typeface="MS PGothic" pitchFamily="34" charset="-128"/>
                <a:cs typeface="ＭＳ Ｐゴシック"/>
              </a:defRPr>
            </a:lvl4pPr>
            <a:lvl5pPr algn="ctr" rtl="0" eaLnBrk="0" fontAlgn="base" hangingPunct="0">
              <a:spcBef>
                <a:spcPct val="0"/>
              </a:spcBef>
              <a:spcAft>
                <a:spcPct val="0"/>
              </a:spcAft>
              <a:defRPr sz="4400">
                <a:solidFill>
                  <a:schemeClr val="tx2"/>
                </a:solidFill>
                <a:latin typeface="Arial" charset="0"/>
                <a:ea typeface="MS PGothic" pitchFamily="34" charset="-128"/>
                <a:cs typeface="ＭＳ Ｐゴシック"/>
              </a:defRPr>
            </a:lvl5pPr>
            <a:lvl6pPr marL="457200" algn="ctr" rtl="0" eaLnBrk="1" fontAlgn="base" hangingPunct="1">
              <a:spcBef>
                <a:spcPct val="0"/>
              </a:spcBef>
              <a:spcAft>
                <a:spcPct val="0"/>
              </a:spcAft>
              <a:defRPr sz="4400">
                <a:solidFill>
                  <a:schemeClr val="tx2"/>
                </a:solidFill>
                <a:latin typeface="Arial" charset="0"/>
                <a:ea typeface="ＭＳ Ｐゴシック" pitchFamily="1"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 charset="-128"/>
              </a:defRPr>
            </a:lvl9pPr>
          </a:lstStyle>
          <a:p>
            <a:pPr>
              <a:defRPr/>
            </a:pPr>
            <a:r>
              <a:rPr lang="en-US" sz="2400" b="1" kern="0" dirty="0" smtClean="0">
                <a:solidFill>
                  <a:schemeClr val="tx1"/>
                </a:solidFill>
                <a:latin typeface="+mn-lt"/>
              </a:rPr>
              <a:t>X-band device realization issue: guidelines</a:t>
            </a:r>
            <a:endParaRPr lang="en-US" sz="2400" b="1" kern="0" dirty="0">
              <a:solidFill>
                <a:schemeClr val="tx1"/>
              </a:solidFill>
              <a:latin typeface="+mn-lt"/>
            </a:endParaRPr>
          </a:p>
        </p:txBody>
      </p:sp>
      <p:sp>
        <p:nvSpPr>
          <p:cNvPr id="23" name="Rettangolo 2"/>
          <p:cNvSpPr>
            <a:spLocks noChangeArrowheads="1"/>
          </p:cNvSpPr>
          <p:nvPr/>
        </p:nvSpPr>
        <p:spPr bwMode="auto">
          <a:xfrm>
            <a:off x="1258276" y="1614105"/>
            <a:ext cx="3419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it-IT" altLang="it-IT" sz="1600" b="1">
                <a:solidFill>
                  <a:srgbClr val="0066CC"/>
                </a:solidFill>
              </a:rPr>
              <a:t>Using material with a higher fusion temperature </a:t>
            </a:r>
          </a:p>
        </p:txBody>
      </p:sp>
      <p:sp>
        <p:nvSpPr>
          <p:cNvPr id="24" name="Rettangolo 23"/>
          <p:cNvSpPr/>
          <p:nvPr/>
        </p:nvSpPr>
        <p:spPr>
          <a:xfrm>
            <a:off x="1517902" y="4031293"/>
            <a:ext cx="2239963" cy="338137"/>
          </a:xfrm>
          <a:prstGeom prst="rect">
            <a:avLst/>
          </a:prstGeom>
        </p:spPr>
        <p:txBody>
          <a:bodyPr>
            <a:spAutoFit/>
          </a:bodyPr>
          <a:lstStyle/>
          <a:p>
            <a:pPr algn="ctr" eaLnBrk="1" hangingPunct="1">
              <a:defRPr/>
            </a:pPr>
            <a:r>
              <a:rPr lang="en-GB" altLang="it-IT" sz="1600" b="1" kern="0" dirty="0">
                <a:solidFill>
                  <a:srgbClr val="0066CC"/>
                </a:solidFill>
              </a:rPr>
              <a:t>R&amp;D on material</a:t>
            </a:r>
            <a:endParaRPr lang="it-IT" sz="1600" kern="0" dirty="0">
              <a:solidFill>
                <a:srgbClr val="0066CC"/>
              </a:solidFill>
            </a:endParaRPr>
          </a:p>
        </p:txBody>
      </p:sp>
      <p:sp>
        <p:nvSpPr>
          <p:cNvPr id="25" name="Rettangolo 4"/>
          <p:cNvSpPr>
            <a:spLocks noChangeArrowheads="1"/>
          </p:cNvSpPr>
          <p:nvPr/>
        </p:nvSpPr>
        <p:spPr bwMode="auto">
          <a:xfrm>
            <a:off x="7433115" y="1471230"/>
            <a:ext cx="3600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GB" altLang="it-IT" sz="1600" b="1">
                <a:solidFill>
                  <a:srgbClr val="0066CC"/>
                </a:solidFill>
              </a:rPr>
              <a:t>Avoiding the device heating at high temperature as done  in conventional brazing  (or hard structures)</a:t>
            </a:r>
          </a:p>
        </p:txBody>
      </p:sp>
      <p:sp>
        <p:nvSpPr>
          <p:cNvPr id="26" name="Rettangolo 5"/>
          <p:cNvSpPr>
            <a:spLocks noChangeArrowheads="1"/>
          </p:cNvSpPr>
          <p:nvPr/>
        </p:nvSpPr>
        <p:spPr bwMode="auto">
          <a:xfrm>
            <a:off x="7685527" y="3338130"/>
            <a:ext cx="34559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GB" altLang="it-IT" sz="1600" b="1">
                <a:solidFill>
                  <a:srgbClr val="0066CC"/>
                </a:solidFill>
              </a:rPr>
              <a:t>R&amp;D on fabrication techniques</a:t>
            </a:r>
          </a:p>
        </p:txBody>
      </p:sp>
      <p:sp>
        <p:nvSpPr>
          <p:cNvPr id="27" name="Rettangolo 6"/>
          <p:cNvSpPr>
            <a:spLocks noChangeArrowheads="1"/>
          </p:cNvSpPr>
          <p:nvPr/>
        </p:nvSpPr>
        <p:spPr bwMode="auto">
          <a:xfrm>
            <a:off x="1349557" y="5787324"/>
            <a:ext cx="26401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GB" altLang="it-IT" sz="1600" b="1" dirty="0">
                <a:solidFill>
                  <a:srgbClr val="0066CC"/>
                </a:solidFill>
              </a:rPr>
              <a:t>Sintered Molybdenum (Bulk)</a:t>
            </a:r>
          </a:p>
        </p:txBody>
      </p:sp>
      <p:grpSp>
        <p:nvGrpSpPr>
          <p:cNvPr id="28" name="Group 9"/>
          <p:cNvGrpSpPr>
            <a:grpSpLocks/>
          </p:cNvGrpSpPr>
          <p:nvPr/>
        </p:nvGrpSpPr>
        <p:grpSpPr bwMode="auto">
          <a:xfrm>
            <a:off x="6376965" y="4724019"/>
            <a:ext cx="4662949" cy="1491420"/>
            <a:chOff x="6281748" y="4540281"/>
            <a:chExt cx="3051690" cy="1447180"/>
          </a:xfrm>
        </p:grpSpPr>
        <p:sp>
          <p:nvSpPr>
            <p:cNvPr id="29" name="Rettangolo 8"/>
            <p:cNvSpPr>
              <a:spLocks noChangeArrowheads="1"/>
            </p:cNvSpPr>
            <p:nvPr/>
          </p:nvSpPr>
          <p:spPr bwMode="auto">
            <a:xfrm>
              <a:off x="7176087" y="4540281"/>
              <a:ext cx="1990088" cy="328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it-IT" altLang="it-IT" sz="1600" b="1" dirty="0" err="1" smtClean="0">
                  <a:solidFill>
                    <a:srgbClr val="0066CC"/>
                  </a:solidFill>
                </a:rPr>
                <a:t>Electroplating</a:t>
              </a:r>
              <a:r>
                <a:rPr lang="it-IT" altLang="it-IT" sz="1600" b="1" dirty="0" smtClean="0">
                  <a:solidFill>
                    <a:srgbClr val="0066CC"/>
                  </a:solidFill>
                </a:rPr>
                <a:t> </a:t>
              </a:r>
              <a:r>
                <a:rPr lang="it-IT" altLang="it-IT" sz="1600" b="1" dirty="0">
                  <a:solidFill>
                    <a:srgbClr val="0066CC"/>
                  </a:solidFill>
                </a:rPr>
                <a:t>and Electroforming</a:t>
              </a:r>
              <a:endParaRPr lang="it-IT" altLang="it-IT" sz="1600" dirty="0">
                <a:solidFill>
                  <a:srgbClr val="0066CC"/>
                </a:solidFill>
              </a:endParaRPr>
            </a:p>
          </p:txBody>
        </p:sp>
        <p:sp>
          <p:nvSpPr>
            <p:cNvPr id="30" name="Rettangolo 9"/>
            <p:cNvSpPr>
              <a:spLocks noChangeArrowheads="1"/>
            </p:cNvSpPr>
            <p:nvPr/>
          </p:nvSpPr>
          <p:spPr bwMode="auto">
            <a:xfrm>
              <a:off x="6954825" y="4925683"/>
              <a:ext cx="2378613" cy="328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it-IT" altLang="it-IT" sz="1600" b="1" dirty="0">
                  <a:solidFill>
                    <a:srgbClr val="0066CC"/>
                  </a:solidFill>
                </a:rPr>
                <a:t>EBW and TIG </a:t>
              </a:r>
              <a:r>
                <a:rPr lang="it-IT" altLang="it-IT" sz="1600" b="1" dirty="0" err="1" smtClean="0">
                  <a:solidFill>
                    <a:srgbClr val="0066CC"/>
                  </a:solidFill>
                </a:rPr>
                <a:t>welding</a:t>
              </a:r>
              <a:endParaRPr lang="it-IT" altLang="it-IT" sz="1600" b="1" dirty="0">
                <a:solidFill>
                  <a:srgbClr val="0066CC"/>
                </a:solidFill>
              </a:endParaRPr>
            </a:p>
          </p:txBody>
        </p:sp>
        <p:sp>
          <p:nvSpPr>
            <p:cNvPr id="31" name="Rettangolo 10"/>
            <p:cNvSpPr>
              <a:spLocks noChangeArrowheads="1"/>
            </p:cNvSpPr>
            <p:nvPr/>
          </p:nvSpPr>
          <p:spPr bwMode="auto">
            <a:xfrm>
              <a:off x="6281748" y="5304021"/>
              <a:ext cx="2224413" cy="358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it-IT" altLang="it-IT" b="1" dirty="0"/>
                <a:t>		</a:t>
              </a:r>
              <a:r>
                <a:rPr lang="it-IT" altLang="it-IT" sz="1600" b="1" dirty="0">
                  <a:solidFill>
                    <a:srgbClr val="0066CC"/>
                  </a:solidFill>
                </a:rPr>
                <a:t>Open </a:t>
              </a:r>
              <a:r>
                <a:rPr lang="it-IT" altLang="it-IT" sz="1600" b="1" dirty="0" err="1">
                  <a:solidFill>
                    <a:srgbClr val="0066CC"/>
                  </a:solidFill>
                </a:rPr>
                <a:t>structures</a:t>
              </a:r>
              <a:endParaRPr lang="it-IT" altLang="it-IT" sz="1600" b="1" dirty="0">
                <a:solidFill>
                  <a:srgbClr val="0066CC"/>
                </a:solidFill>
              </a:endParaRPr>
            </a:p>
          </p:txBody>
        </p:sp>
        <p:sp>
          <p:nvSpPr>
            <p:cNvPr id="32" name="Rettangolo 11"/>
            <p:cNvSpPr>
              <a:spLocks noChangeArrowheads="1"/>
            </p:cNvSpPr>
            <p:nvPr/>
          </p:nvSpPr>
          <p:spPr bwMode="auto">
            <a:xfrm>
              <a:off x="7461509" y="5658950"/>
              <a:ext cx="1365248" cy="328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it-IT" altLang="it-IT" sz="1600" b="1" dirty="0" err="1">
                  <a:solidFill>
                    <a:srgbClr val="0066CC"/>
                  </a:solidFill>
                </a:rPr>
                <a:t>Molybdenum</a:t>
              </a:r>
              <a:r>
                <a:rPr lang="it-IT" altLang="it-IT" sz="1600" b="1" dirty="0">
                  <a:solidFill>
                    <a:srgbClr val="0066CC"/>
                  </a:solidFill>
                </a:rPr>
                <a:t> </a:t>
              </a:r>
              <a:r>
                <a:rPr lang="it-IT" altLang="it-IT" sz="1600" b="1" dirty="0" err="1">
                  <a:solidFill>
                    <a:srgbClr val="0066CC"/>
                  </a:solidFill>
                </a:rPr>
                <a:t>coatings</a:t>
              </a:r>
              <a:endParaRPr lang="it-IT" altLang="it-IT" sz="1600" dirty="0">
                <a:solidFill>
                  <a:srgbClr val="0066CC"/>
                </a:solidFill>
              </a:endParaRPr>
            </a:p>
          </p:txBody>
        </p:sp>
      </p:grpSp>
      <p:pic>
        <p:nvPicPr>
          <p:cNvPr id="33"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0161" y="2487230"/>
            <a:ext cx="455312"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9526" y="4719255"/>
            <a:ext cx="396875"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1752" y="2377835"/>
            <a:ext cx="396875"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CasellaDiTesto 35"/>
          <p:cNvSpPr txBox="1"/>
          <p:nvPr/>
        </p:nvSpPr>
        <p:spPr>
          <a:xfrm>
            <a:off x="499976" y="6270398"/>
            <a:ext cx="6876000" cy="923330"/>
          </a:xfrm>
          <a:prstGeom prst="rect">
            <a:avLst/>
          </a:prstGeom>
          <a:noFill/>
        </p:spPr>
        <p:txBody>
          <a:bodyPr wrap="square">
            <a:spAutoFit/>
          </a:bodyPr>
          <a:lstStyle/>
          <a:p>
            <a:pPr algn="ctr" eaLnBrk="1" hangingPunct="1">
              <a:defRPr/>
            </a:pPr>
            <a:r>
              <a:rPr lang="en-US" sz="1800" b="1" kern="0" dirty="0">
                <a:solidFill>
                  <a:srgbClr val="C00000"/>
                </a:solidFill>
                <a:latin typeface="Times New Roman" panose="02020603050405020304" pitchFamily="18" charset="0"/>
                <a:cs typeface="Times New Roman" panose="02020603050405020304" pitchFamily="18" charset="0"/>
              </a:rPr>
              <a:t>All above techniques can be </a:t>
            </a:r>
            <a:r>
              <a:rPr lang="en-US" sz="1800" b="1" kern="0" dirty="0" err="1" smtClean="0">
                <a:solidFill>
                  <a:srgbClr val="C00000"/>
                </a:solidFill>
                <a:latin typeface="Times New Roman" panose="02020603050405020304" pitchFamily="18" charset="0"/>
                <a:cs typeface="Times New Roman" panose="02020603050405020304" pitchFamily="18" charset="0"/>
              </a:rPr>
              <a:t>transfered</a:t>
            </a:r>
            <a:r>
              <a:rPr lang="en-US" sz="1800" b="1" kern="0" dirty="0" smtClean="0">
                <a:solidFill>
                  <a:srgbClr val="C00000"/>
                </a:solidFill>
                <a:latin typeface="Times New Roman" panose="02020603050405020304" pitchFamily="18" charset="0"/>
                <a:cs typeface="Times New Roman" panose="02020603050405020304" pitchFamily="18" charset="0"/>
              </a:rPr>
              <a:t> </a:t>
            </a:r>
            <a:r>
              <a:rPr lang="en-US" sz="1800" b="1" kern="0" dirty="0">
                <a:solidFill>
                  <a:srgbClr val="C00000"/>
                </a:solidFill>
                <a:latin typeface="Times New Roman" panose="02020603050405020304" pitchFamily="18" charset="0"/>
                <a:cs typeface="Times New Roman" panose="02020603050405020304" pitchFamily="18" charset="0"/>
              </a:rPr>
              <a:t>from X-band to W </a:t>
            </a:r>
            <a:r>
              <a:rPr lang="en-US" sz="1800" b="1" kern="0" dirty="0" smtClean="0">
                <a:solidFill>
                  <a:srgbClr val="C00000"/>
                </a:solidFill>
                <a:latin typeface="Times New Roman" panose="02020603050405020304" pitchFamily="18" charset="0"/>
                <a:cs typeface="Times New Roman" panose="02020603050405020304" pitchFamily="18" charset="0"/>
              </a:rPr>
              <a:t>band </a:t>
            </a:r>
          </a:p>
          <a:p>
            <a:pPr algn="ctr">
              <a:defRPr/>
            </a:pPr>
            <a:r>
              <a:rPr lang="en-US" b="1" kern="0" dirty="0">
                <a:latin typeface="Times New Roman" panose="02020603050405020304" pitchFamily="18" charset="0"/>
                <a:cs typeface="Times New Roman" panose="02020603050405020304" pitchFamily="18" charset="0"/>
              </a:rPr>
              <a:t>[ </a:t>
            </a:r>
            <a:r>
              <a:rPr lang="en-US" sz="1800" b="1" kern="0" dirty="0" smtClean="0">
                <a:latin typeface="Times New Roman" panose="02020603050405020304" pitchFamily="18" charset="0"/>
                <a:cs typeface="Times New Roman" panose="02020603050405020304" pitchFamily="18" charset="0"/>
              </a:rPr>
              <a:t>SLAC :</a:t>
            </a:r>
            <a:r>
              <a:rPr lang="en-US" sz="1800" b="1" kern="0" dirty="0" smtClean="0">
                <a:solidFill>
                  <a:srgbClr val="C00000"/>
                </a:solidFill>
                <a:latin typeface="Times New Roman" panose="02020603050405020304" pitchFamily="18" charset="0"/>
                <a:cs typeface="Times New Roman" panose="02020603050405020304" pitchFamily="18" charset="0"/>
              </a:rPr>
              <a:t> </a:t>
            </a:r>
            <a:r>
              <a:rPr lang="en-US" sz="1800" b="1" kern="0" dirty="0" smtClean="0">
                <a:latin typeface="Times New Roman" panose="02020603050405020304" pitchFamily="18" charset="0"/>
                <a:cs typeface="Times New Roman" panose="02020603050405020304" pitchFamily="18" charset="0"/>
              </a:rPr>
              <a:t>M. Dal </a:t>
            </a:r>
            <a:r>
              <a:rPr lang="en-US" sz="1800" b="1" kern="0" dirty="0" err="1" smtClean="0">
                <a:latin typeface="Times New Roman" panose="02020603050405020304" pitchFamily="18" charset="0"/>
                <a:cs typeface="Times New Roman" panose="02020603050405020304" pitchFamily="18" charset="0"/>
              </a:rPr>
              <a:t>Forno</a:t>
            </a:r>
            <a:r>
              <a:rPr lang="en-US" sz="1800" b="1" kern="0" dirty="0" smtClean="0">
                <a:latin typeface="Times New Roman" panose="02020603050405020304" pitchFamily="18" charset="0"/>
                <a:cs typeface="Times New Roman" panose="02020603050405020304" pitchFamily="18" charset="0"/>
              </a:rPr>
              <a:t>, E. </a:t>
            </a:r>
            <a:r>
              <a:rPr lang="en-US" sz="1800" b="1" kern="0" dirty="0" err="1" smtClean="0">
                <a:latin typeface="Times New Roman" panose="02020603050405020304" pitchFamily="18" charset="0"/>
                <a:cs typeface="Times New Roman" panose="02020603050405020304" pitchFamily="18" charset="0"/>
              </a:rPr>
              <a:t>Nanni</a:t>
            </a:r>
            <a:r>
              <a:rPr lang="en-US" sz="1800" b="1" kern="0" dirty="0" smtClean="0">
                <a:latin typeface="Times New Roman" panose="02020603050405020304" pitchFamily="18" charset="0"/>
                <a:cs typeface="Times New Roman" panose="02020603050405020304" pitchFamily="18" charset="0"/>
              </a:rPr>
              <a:t>, V. </a:t>
            </a:r>
            <a:r>
              <a:rPr lang="en-US" sz="1800" b="1" kern="0" dirty="0" err="1" smtClean="0">
                <a:latin typeface="Times New Roman" panose="02020603050405020304" pitchFamily="18" charset="0"/>
                <a:cs typeface="Times New Roman" panose="02020603050405020304" pitchFamily="18" charset="0"/>
              </a:rPr>
              <a:t>Dolgashev</a:t>
            </a:r>
            <a:r>
              <a:rPr lang="en-US" sz="1800" b="1" kern="0" dirty="0" smtClean="0">
                <a:latin typeface="Times New Roman" panose="02020603050405020304" pitchFamily="18" charset="0"/>
                <a:cs typeface="Times New Roman" panose="02020603050405020304" pitchFamily="18" charset="0"/>
              </a:rPr>
              <a:t> and so on]</a:t>
            </a:r>
            <a:endParaRPr lang="it-IT" sz="1800" b="1" kern="0" dirty="0">
              <a:latin typeface="Times New Roman" panose="02020603050405020304" pitchFamily="18" charset="0"/>
              <a:cs typeface="Times New Roman" panose="02020603050405020304" pitchFamily="18" charset="0"/>
            </a:endParaRPr>
          </a:p>
          <a:p>
            <a:pPr algn="ctr" eaLnBrk="1" hangingPunct="1">
              <a:defRPr/>
            </a:pPr>
            <a:endParaRPr lang="en-US" sz="1800" dirty="0">
              <a:latin typeface="Times New Roman" panose="02020603050405020304" pitchFamily="18" charset="0"/>
              <a:cs typeface="Times New Roman" panose="02020603050405020304" pitchFamily="18" charset="0"/>
            </a:endParaRPr>
          </a:p>
        </p:txBody>
      </p:sp>
      <p:pic>
        <p:nvPicPr>
          <p:cNvPr id="37"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9852" y="3739768"/>
            <a:ext cx="396875" cy="938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ttangolo 37"/>
          <p:cNvSpPr>
            <a:spLocks noChangeArrowheads="1"/>
          </p:cNvSpPr>
          <p:nvPr/>
        </p:nvSpPr>
        <p:spPr bwMode="auto">
          <a:xfrm>
            <a:off x="3620476" y="420305"/>
            <a:ext cx="45005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it-IT" altLang="it-IT" b="1">
                <a:solidFill>
                  <a:srgbClr val="C00000"/>
                </a:solidFill>
                <a:latin typeface="Times New Roman" panose="02020603050405020304" pitchFamily="18" charset="0"/>
                <a:cs typeface="Times New Roman" panose="02020603050405020304" pitchFamily="18" charset="0"/>
              </a:rPr>
              <a:t>How to improve the high power perfomance (e.g. discharge rate) ?</a:t>
            </a:r>
          </a:p>
        </p:txBody>
      </p:sp>
      <p:sp>
        <p:nvSpPr>
          <p:cNvPr id="39" name="Freccia angolare bidirezionale 38"/>
          <p:cNvSpPr/>
          <p:nvPr/>
        </p:nvSpPr>
        <p:spPr bwMode="auto">
          <a:xfrm rot="10800000">
            <a:off x="2417588" y="727930"/>
            <a:ext cx="936000" cy="756000"/>
          </a:xfrm>
          <a:prstGeom prst="leftUpArrow">
            <a:avLst/>
          </a:prstGeom>
          <a:solidFill>
            <a:srgbClr val="6699FF"/>
          </a:solidFill>
          <a:ln w="9525" cap="flat" cmpd="sng" algn="ctr">
            <a:solidFill>
              <a:schemeClr val="tx1"/>
            </a:solidFill>
            <a:prstDash val="solid"/>
            <a:round/>
            <a:headEnd type="none" w="med" len="med"/>
            <a:tailEnd type="none" w="med" len="med"/>
          </a:ln>
          <a:effectLst/>
        </p:spPr>
        <p:txBody>
          <a:bodyPr/>
          <a:lstStyle/>
          <a:p>
            <a:pPr algn="ctr">
              <a:defRPr/>
            </a:pPr>
            <a:endParaRPr lang="it-IT" b="1">
              <a:latin typeface="Arial" charset="0"/>
            </a:endParaRPr>
          </a:p>
        </p:txBody>
      </p:sp>
      <p:sp>
        <p:nvSpPr>
          <p:cNvPr id="40" name="Freccia angolare bidirezionale 39"/>
          <p:cNvSpPr/>
          <p:nvPr/>
        </p:nvSpPr>
        <p:spPr bwMode="auto">
          <a:xfrm rot="16200000">
            <a:off x="8729309" y="586599"/>
            <a:ext cx="755650" cy="973137"/>
          </a:xfrm>
          <a:prstGeom prst="leftUpArrow">
            <a:avLst/>
          </a:prstGeom>
          <a:solidFill>
            <a:srgbClr val="6699FF"/>
          </a:solidFill>
          <a:ln w="9525" cap="flat" cmpd="sng" algn="ctr">
            <a:solidFill>
              <a:schemeClr val="tx1"/>
            </a:solidFill>
            <a:prstDash val="solid"/>
            <a:round/>
            <a:headEnd type="none" w="med" len="med"/>
            <a:tailEnd type="none" w="med" len="med"/>
          </a:ln>
          <a:effectLst/>
        </p:spPr>
        <p:txBody>
          <a:bodyPr/>
          <a:lstStyle/>
          <a:p>
            <a:pPr algn="ctr">
              <a:defRPr/>
            </a:pPr>
            <a:endParaRPr lang="it-IT" b="1">
              <a:latin typeface="Arial" charset="0"/>
            </a:endParaRPr>
          </a:p>
        </p:txBody>
      </p:sp>
      <p:sp>
        <p:nvSpPr>
          <p:cNvPr id="2" name="Rettangolo 1"/>
          <p:cNvSpPr/>
          <p:nvPr/>
        </p:nvSpPr>
        <p:spPr>
          <a:xfrm>
            <a:off x="9162430" y="6638815"/>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pic>
        <p:nvPicPr>
          <p:cNvPr id="41" name="Immagine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Tree>
    <p:extLst>
      <p:ext uri="{BB962C8B-B14F-4D97-AF65-F5344CB8AC3E}">
        <p14:creationId xmlns:p14="http://schemas.microsoft.com/office/powerpoint/2010/main" val="255091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500"/>
                                        <p:tgtEl>
                                          <p:spTgt spid="3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down)">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down)">
                                      <p:cBhvr>
                                        <p:cTn id="36" dur="500"/>
                                        <p:tgtEl>
                                          <p:spTgt spid="4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down)">
                                      <p:cBhvr>
                                        <p:cTn id="44" dur="500"/>
                                        <p:tgtEl>
                                          <p:spTgt spid="3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down)">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down)">
                                      <p:cBhvr>
                                        <p:cTn id="52" dur="500"/>
                                        <p:tgtEl>
                                          <p:spTgt spid="37"/>
                                        </p:tgtEl>
                                      </p:cBhvr>
                                    </p:animEffect>
                                  </p:childTnLst>
                                </p:cTn>
                              </p:par>
                              <p:par>
                                <p:cTn id="53" presetID="22" presetClass="entr" presetSubtype="4"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down)">
                                      <p:cBhvr>
                                        <p:cTn id="55" dur="500"/>
                                        <p:tgtEl>
                                          <p:spTgt spid="28"/>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down)">
                                      <p:cBhvr>
                                        <p:cTn id="6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36"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46959"/>
            <a:ext cx="2193614" cy="400110"/>
          </a:xfrm>
          <a:prstGeom prst="rect">
            <a:avLst/>
          </a:prstGeom>
        </p:spPr>
        <p:txBody>
          <a:bodyPr wrap="none">
            <a:spAutoFit/>
          </a:bodyPr>
          <a:lstStyle/>
          <a:p>
            <a:r>
              <a:rPr lang="it-IT" sz="2000" b="1" i="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Achievements……..</a:t>
            </a:r>
            <a:endParaRPr lang="it-IT" sz="2000" i="1" dirty="0"/>
          </a:p>
        </p:txBody>
      </p:sp>
      <p:pic>
        <p:nvPicPr>
          <p:cNvPr id="5"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991" y="1439593"/>
            <a:ext cx="1440000" cy="1317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613" y="1673892"/>
            <a:ext cx="1620000" cy="1229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p:cNvSpPr>
            <a:spLocks noChangeArrowheads="1"/>
          </p:cNvSpPr>
          <p:nvPr/>
        </p:nvSpPr>
        <p:spPr bwMode="auto">
          <a:xfrm>
            <a:off x="929204" y="3379628"/>
            <a:ext cx="99774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Higher</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power</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tests</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of the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brazed</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model have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been</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carried</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 out at SLAC </a:t>
            </a:r>
            <a:r>
              <a:rPr lang="it-IT" altLang="it-IT" sz="20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(V. </a:t>
            </a:r>
            <a:r>
              <a:rPr lang="it-IT" altLang="it-IT" sz="2000" b="1" dirty="0" err="1">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Dolgashev</a:t>
            </a:r>
            <a:r>
              <a:rPr lang="it-IT" altLang="it-IT" sz="20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 et al.). </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As a </a:t>
            </a:r>
            <a:r>
              <a:rPr lang="it-IT" altLang="it-IT" sz="2000" b="1" dirty="0" err="1">
                <a:latin typeface="Calibri" panose="020F0502020204030204" pitchFamily="34" charset="0"/>
                <a:ea typeface="ＭＳ Ｐゴシック" panose="020B0600070205080204" pitchFamily="34" charset="-128"/>
                <a:cs typeface="Times New Roman" panose="02020603050405020304" pitchFamily="18" charset="0"/>
              </a:rPr>
              <a:t>result</a:t>
            </a:r>
            <a:r>
              <a:rPr lang="it-IT" altLang="it-IT" sz="2000" b="1" dirty="0">
                <a:latin typeface="Calibri" panose="020F0502020204030204" pitchFamily="34" charset="0"/>
                <a:ea typeface="ＭＳ Ｐゴシック" panose="020B0600070205080204" pitchFamily="34" charset="-128"/>
                <a:cs typeface="Times New Roman" panose="02020603050405020304" pitchFamily="18" charset="0"/>
              </a:rPr>
              <a:t>:</a:t>
            </a:r>
          </a:p>
        </p:txBody>
      </p:sp>
      <p:sp>
        <p:nvSpPr>
          <p:cNvPr id="8" name="Freccia in giù 7"/>
          <p:cNvSpPr>
            <a:spLocks noChangeArrowheads="1"/>
          </p:cNvSpPr>
          <p:nvPr/>
        </p:nvSpPr>
        <p:spPr bwMode="auto">
          <a:xfrm>
            <a:off x="1751529" y="4283687"/>
            <a:ext cx="252413" cy="612775"/>
          </a:xfrm>
          <a:prstGeom prst="downArrow">
            <a:avLst>
              <a:gd name="adj1" fmla="val 50000"/>
              <a:gd name="adj2" fmla="val 50024"/>
            </a:avLst>
          </a:prstGeom>
          <a:solidFill>
            <a:srgbClr val="FF0000"/>
          </a:solidFill>
          <a:ln w="9525" algn="ctr">
            <a:solidFill>
              <a:sysClr val="windowText" lastClr="000000"/>
            </a:solidFill>
            <a:round/>
            <a:headEnd/>
            <a:tailEnd/>
          </a:ln>
        </p:spPr>
        <p:txBody>
          <a:bodyPr/>
          <a:lstStyle>
            <a:lvl1pPr eaLnBrk="0" hangingPunct="0">
              <a:defRPr sz="2000">
                <a:solidFill>
                  <a:schemeClr val="tx1"/>
                </a:solidFill>
                <a:latin typeface="Arial" pitchFamily="34" charset="0"/>
                <a:ea typeface="Arial Unicode MS" pitchFamily="34" charset="-128"/>
                <a:cs typeface="Arial Unicode MS" pitchFamily="34" charset="-128"/>
              </a:defRPr>
            </a:lvl1pPr>
            <a:lvl2pPr marL="742950" indent="-285750" eaLnBrk="0" hangingPunct="0">
              <a:defRPr sz="2000">
                <a:solidFill>
                  <a:schemeClr val="tx1"/>
                </a:solidFill>
                <a:latin typeface="Arial" pitchFamily="34" charset="0"/>
                <a:ea typeface="Arial Unicode MS" pitchFamily="34" charset="-128"/>
                <a:cs typeface="Arial Unicode MS" pitchFamily="34" charset="-128"/>
              </a:defRPr>
            </a:lvl2pPr>
            <a:lvl3pPr marL="1143000" indent="-228600" eaLnBrk="0" hangingPunct="0">
              <a:defRPr sz="2000">
                <a:solidFill>
                  <a:schemeClr val="tx1"/>
                </a:solidFill>
                <a:latin typeface="Arial" pitchFamily="34" charset="0"/>
                <a:ea typeface="Arial Unicode MS" pitchFamily="34" charset="-128"/>
                <a:cs typeface="Arial Unicode MS" pitchFamily="34" charset="-128"/>
              </a:defRPr>
            </a:lvl3pPr>
            <a:lvl4pPr marL="1600200" indent="-228600" eaLnBrk="0" hangingPunct="0">
              <a:defRPr sz="2000">
                <a:solidFill>
                  <a:schemeClr val="tx1"/>
                </a:solidFill>
                <a:latin typeface="Arial" pitchFamily="34" charset="0"/>
                <a:ea typeface="Arial Unicode MS" pitchFamily="34" charset="-128"/>
                <a:cs typeface="Arial Unicode MS" pitchFamily="34" charset="-128"/>
              </a:defRPr>
            </a:lvl4pPr>
            <a:lvl5pPr marL="2057400" indent="-228600" eaLnBrk="0" hangingPunct="0">
              <a:defRPr sz="20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9pPr>
          </a:lstStyle>
          <a:p>
            <a:pPr algn="ctr" fontAlgn="auto">
              <a:spcBef>
                <a:spcPts val="0"/>
              </a:spcBef>
              <a:spcAft>
                <a:spcPts val="0"/>
              </a:spcAft>
              <a:defRPr/>
            </a:pPr>
            <a:endParaRPr lang="it-IT" altLang="it-IT" b="1" kern="0">
              <a:solidFill>
                <a:prstClr val="black"/>
              </a:solidFill>
            </a:endParaRPr>
          </a:p>
        </p:txBody>
      </p:sp>
      <p:sp>
        <p:nvSpPr>
          <p:cNvPr id="9" name="Freccia in giù 8"/>
          <p:cNvSpPr>
            <a:spLocks noChangeArrowheads="1"/>
          </p:cNvSpPr>
          <p:nvPr/>
        </p:nvSpPr>
        <p:spPr bwMode="auto">
          <a:xfrm>
            <a:off x="4415354" y="4247175"/>
            <a:ext cx="252413" cy="612775"/>
          </a:xfrm>
          <a:prstGeom prst="downArrow">
            <a:avLst>
              <a:gd name="adj1" fmla="val 50000"/>
              <a:gd name="adj2" fmla="val 50024"/>
            </a:avLst>
          </a:prstGeom>
          <a:solidFill>
            <a:srgbClr val="FF0000"/>
          </a:solidFill>
          <a:ln w="9525" algn="ctr">
            <a:solidFill>
              <a:sysClr val="windowText" lastClr="000000"/>
            </a:solidFill>
            <a:round/>
            <a:headEnd/>
            <a:tailEnd/>
          </a:ln>
        </p:spPr>
        <p:txBody>
          <a:bodyPr/>
          <a:lstStyle>
            <a:lvl1pPr eaLnBrk="0" hangingPunct="0">
              <a:defRPr sz="2000">
                <a:solidFill>
                  <a:schemeClr val="tx1"/>
                </a:solidFill>
                <a:latin typeface="Arial" pitchFamily="34" charset="0"/>
                <a:ea typeface="Arial Unicode MS" pitchFamily="34" charset="-128"/>
                <a:cs typeface="Arial Unicode MS" pitchFamily="34" charset="-128"/>
              </a:defRPr>
            </a:lvl1pPr>
            <a:lvl2pPr marL="742950" indent="-285750" eaLnBrk="0" hangingPunct="0">
              <a:defRPr sz="2000">
                <a:solidFill>
                  <a:schemeClr val="tx1"/>
                </a:solidFill>
                <a:latin typeface="Arial" pitchFamily="34" charset="0"/>
                <a:ea typeface="Arial Unicode MS" pitchFamily="34" charset="-128"/>
                <a:cs typeface="Arial Unicode MS" pitchFamily="34" charset="-128"/>
              </a:defRPr>
            </a:lvl2pPr>
            <a:lvl3pPr marL="1143000" indent="-228600" eaLnBrk="0" hangingPunct="0">
              <a:defRPr sz="2000">
                <a:solidFill>
                  <a:schemeClr val="tx1"/>
                </a:solidFill>
                <a:latin typeface="Arial" pitchFamily="34" charset="0"/>
                <a:ea typeface="Arial Unicode MS" pitchFamily="34" charset="-128"/>
                <a:cs typeface="Arial Unicode MS" pitchFamily="34" charset="-128"/>
              </a:defRPr>
            </a:lvl3pPr>
            <a:lvl4pPr marL="1600200" indent="-228600" eaLnBrk="0" hangingPunct="0">
              <a:defRPr sz="2000">
                <a:solidFill>
                  <a:schemeClr val="tx1"/>
                </a:solidFill>
                <a:latin typeface="Arial" pitchFamily="34" charset="0"/>
                <a:ea typeface="Arial Unicode MS" pitchFamily="34" charset="-128"/>
                <a:cs typeface="Arial Unicode MS" pitchFamily="34" charset="-128"/>
              </a:defRPr>
            </a:lvl4pPr>
            <a:lvl5pPr marL="2057400" indent="-228600" eaLnBrk="0" hangingPunct="0">
              <a:defRPr sz="20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Arial Unicode MS" pitchFamily="34" charset="-128"/>
                <a:cs typeface="Arial Unicode MS" pitchFamily="34" charset="-128"/>
              </a:defRPr>
            </a:lvl9pPr>
          </a:lstStyle>
          <a:p>
            <a:pPr algn="ctr" fontAlgn="auto">
              <a:spcBef>
                <a:spcPts val="0"/>
              </a:spcBef>
              <a:spcAft>
                <a:spcPts val="0"/>
              </a:spcAft>
              <a:defRPr/>
            </a:pPr>
            <a:endParaRPr lang="it-IT" altLang="it-IT" b="1" kern="0">
              <a:solidFill>
                <a:prstClr val="black"/>
              </a:solidFill>
            </a:endParaRPr>
          </a:p>
        </p:txBody>
      </p:sp>
      <p:sp>
        <p:nvSpPr>
          <p:cNvPr id="10" name="Rettangolo 9"/>
          <p:cNvSpPr>
            <a:spLocks noChangeArrowheads="1"/>
          </p:cNvSpPr>
          <p:nvPr/>
        </p:nvSpPr>
        <p:spPr bwMode="auto">
          <a:xfrm rot="19585224">
            <a:off x="2722019" y="3168897"/>
            <a:ext cx="496482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it-IT" sz="3200" b="1" dirty="0">
                <a:solidFill>
                  <a:schemeClr val="accent5"/>
                </a:solidFill>
                <a:latin typeface="Calibri" panose="020F0502020204030204" pitchFamily="34" charset="0"/>
                <a:ea typeface="Times" panose="02020603050405020304" pitchFamily="18" charset="0"/>
                <a:cs typeface="Arial" panose="020B0604020202020204" pitchFamily="34" charset="0"/>
              </a:rPr>
              <a:t>[</a:t>
            </a:r>
            <a:r>
              <a:rPr lang="en-US" altLang="it-IT" sz="3200" b="1" dirty="0">
                <a:solidFill>
                  <a:schemeClr val="accent5"/>
                </a:solidFill>
                <a:latin typeface="Calibri" panose="020F0502020204030204" pitchFamily="34" charset="0"/>
                <a:ea typeface="Times" panose="02020603050405020304" pitchFamily="18" charset="0"/>
                <a:cs typeface="Times New Roman" panose="02020603050405020304" pitchFamily="18" charset="0"/>
              </a:rPr>
              <a:t>NIM-A-657 (2011) 114-121]</a:t>
            </a:r>
            <a:endParaRPr lang="it-IT" altLang="it-IT" sz="3200" b="1" dirty="0">
              <a:solidFill>
                <a:schemeClr val="accent5"/>
              </a:solidFill>
              <a:latin typeface="Calibri" panose="020F0502020204030204" pitchFamily="34" charset="0"/>
              <a:ea typeface="Times" panose="02020603050405020304" pitchFamily="18" charset="0"/>
              <a:cs typeface="Times New Roman" panose="02020603050405020304" pitchFamily="18" charset="0"/>
            </a:endParaRPr>
          </a:p>
        </p:txBody>
      </p:sp>
      <p:sp>
        <p:nvSpPr>
          <p:cNvPr id="11" name="Rettangolo 10"/>
          <p:cNvSpPr>
            <a:spLocks noChangeArrowheads="1"/>
          </p:cNvSpPr>
          <p:nvPr/>
        </p:nvSpPr>
        <p:spPr bwMode="auto">
          <a:xfrm>
            <a:off x="672029" y="1033482"/>
            <a:ext cx="5508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1363" indent="-284163" eaLnBrk="0" hangingPunct="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1413" indent="-227013" eaLnBrk="0" hangingPunct="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598613" indent="-227013" eaLnBrk="0" hangingPunct="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5813" indent="-227013" eaLnBrk="0" hangingPunct="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3013" indent="-227013"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0213" indent="-227013"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7413" indent="-227013"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4613" indent="-227013"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pP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3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cells</a:t>
            </a: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Sintered</a:t>
            </a: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Molybdenum</a:t>
            </a: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 bulk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brazed</a:t>
            </a: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structure</a:t>
            </a:r>
            <a:r>
              <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rPr>
              <a:t> </a:t>
            </a:r>
            <a:r>
              <a:rPr lang="it-IT" altLang="it-IT" sz="1600" b="1" dirty="0" err="1">
                <a:solidFill>
                  <a:schemeClr val="accent5"/>
                </a:solidFill>
                <a:latin typeface="Calibri" panose="020F0502020204030204" pitchFamily="34" charset="0"/>
                <a:ea typeface="Arial Unicode MS" pitchFamily="34" charset="-128"/>
                <a:cs typeface="Times New Roman" panose="02020603050405020304" pitchFamily="18" charset="0"/>
              </a:rPr>
              <a:t>issue</a:t>
            </a:r>
            <a:endParaRPr lang="it-IT" altLang="it-IT" sz="1600" b="1" dirty="0">
              <a:solidFill>
                <a:schemeClr val="accent5"/>
              </a:solidFill>
              <a:latin typeface="Calibri" panose="020F0502020204030204" pitchFamily="34" charset="0"/>
              <a:ea typeface="Arial Unicode MS" pitchFamily="34" charset="-128"/>
              <a:cs typeface="Times New Roman" panose="02020603050405020304" pitchFamily="18" charset="0"/>
            </a:endParaRPr>
          </a:p>
        </p:txBody>
      </p:sp>
      <p:sp>
        <p:nvSpPr>
          <p:cNvPr id="12" name="Rettangolo 11"/>
          <p:cNvSpPr>
            <a:spLocks noChangeArrowheads="1"/>
          </p:cNvSpPr>
          <p:nvPr/>
        </p:nvSpPr>
        <p:spPr bwMode="auto">
          <a:xfrm>
            <a:off x="800617" y="4987714"/>
            <a:ext cx="19446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it-IT" sz="1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long time for machining </a:t>
            </a:r>
          </a:p>
          <a:p>
            <a:r>
              <a:rPr lang="en-GB" altLang="it-IT" sz="1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the cavity (Mo bulk is a</a:t>
            </a:r>
          </a:p>
          <a:p>
            <a:r>
              <a:rPr lang="en-GB" altLang="it-IT" sz="1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 hard material)</a:t>
            </a:r>
            <a:endParaRPr lang="it-IT" altLang="it-IT" sz="1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endParaRPr>
          </a:p>
        </p:txBody>
      </p:sp>
      <p:sp>
        <p:nvSpPr>
          <p:cNvPr id="13" name="Rettangolo 12"/>
          <p:cNvSpPr>
            <a:spLocks noChangeArrowheads="1"/>
          </p:cNvSpPr>
          <p:nvPr/>
        </p:nvSpPr>
        <p:spPr bwMode="auto">
          <a:xfrm>
            <a:off x="2859604" y="4967900"/>
            <a:ext cx="315753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GB" altLang="it-IT" sz="1400" b="1">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~300 nm roughness using ‘tungsten carbide’ tools (3 tools for machining the structure</a:t>
            </a:r>
            <a:r>
              <a:rPr lang="en-GB" altLang="it-IT" sz="1400" b="1">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a:t>
            </a:r>
            <a:endParaRPr lang="it-IT" altLang="it-IT" sz="1400" b="1">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4" name="Rettangolo 13"/>
          <p:cNvSpPr>
            <a:spLocks noChangeArrowheads="1"/>
          </p:cNvSpPr>
          <p:nvPr/>
        </p:nvSpPr>
        <p:spPr bwMode="auto">
          <a:xfrm>
            <a:off x="5998092" y="4934562"/>
            <a:ext cx="39258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it-IT" sz="1400" b="1">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It is not easy to braze. It is likely to have a gas contamination and an uneven loading stress in the braze region (joints are not completely filled with alloy)</a:t>
            </a:r>
            <a:r>
              <a:rPr lang="en-GB" altLang="it-IT" sz="1400" b="1">
                <a:solidFill>
                  <a:srgbClr val="000000"/>
                </a:solidFill>
                <a:latin typeface="Calibri" panose="020F0502020204030204" pitchFamily="34" charset="0"/>
                <a:ea typeface="ＭＳ Ｐゴシック" panose="020B0600070205080204" pitchFamily="34" charset="-128"/>
                <a:cs typeface="Times New Roman" panose="02020603050405020304" pitchFamily="18" charset="0"/>
              </a:rPr>
              <a:t> </a:t>
            </a:r>
          </a:p>
        </p:txBody>
      </p:sp>
      <p:pic>
        <p:nvPicPr>
          <p:cNvPr id="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5604" y="4283687"/>
            <a:ext cx="295275"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CasellaDiTesto 15"/>
          <p:cNvSpPr txBox="1">
            <a:spLocks noChangeArrowheads="1"/>
          </p:cNvSpPr>
          <p:nvPr/>
        </p:nvSpPr>
        <p:spPr bwMode="auto">
          <a:xfrm>
            <a:off x="1207016" y="1982629"/>
            <a:ext cx="16943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it-IT" sz="1600" b="1" dirty="0">
                <a:latin typeface="Calibri" panose="020F0502020204030204" pitchFamily="34" charset="0"/>
                <a:cs typeface="Times New Roman" panose="02020603050405020304" pitchFamily="18" charset="0"/>
              </a:rPr>
              <a:t>Sintered Mo bulk </a:t>
            </a:r>
          </a:p>
          <a:p>
            <a:r>
              <a:rPr lang="en-US" altLang="it-IT" sz="1600" b="1" dirty="0">
                <a:latin typeface="Calibri" panose="020F0502020204030204" pitchFamily="34" charset="0"/>
                <a:cs typeface="Times New Roman" panose="02020603050405020304" pitchFamily="18" charset="0"/>
              </a:rPr>
              <a:t>Brazed structure</a:t>
            </a:r>
            <a:endParaRPr lang="it-IT" altLang="it-IT" sz="1600" b="1" dirty="0">
              <a:latin typeface="Calibri" panose="020F0502020204030204" pitchFamily="34" charset="0"/>
              <a:cs typeface="Times New Roman" panose="02020603050405020304" pitchFamily="18" charset="0"/>
            </a:endParaRPr>
          </a:p>
        </p:txBody>
      </p:sp>
      <p:sp>
        <p:nvSpPr>
          <p:cNvPr id="18" name="Freccia in giù 17"/>
          <p:cNvSpPr>
            <a:spLocks noChangeArrowheads="1"/>
          </p:cNvSpPr>
          <p:nvPr/>
        </p:nvSpPr>
        <p:spPr bwMode="auto">
          <a:xfrm rot="16200000">
            <a:off x="5541035" y="1689548"/>
            <a:ext cx="179387" cy="1440000"/>
          </a:xfrm>
          <a:prstGeom prst="downArrow">
            <a:avLst>
              <a:gd name="adj1" fmla="val 50000"/>
              <a:gd name="adj2" fmla="val 50148"/>
            </a:avLst>
          </a:prstGeom>
          <a:solidFill>
            <a:schemeClr val="tx1"/>
          </a:solidFill>
          <a:ln w="9525" algn="ctr">
            <a:solidFill>
              <a:schemeClr val="tx1"/>
            </a:solidFill>
            <a:round/>
            <a:headEnd/>
            <a:tailEnd/>
          </a:ln>
        </p:spPr>
        <p:txBody>
          <a:bodyPr/>
          <a:lstStyle/>
          <a:p>
            <a:pPr algn="ctr" eaLnBrk="0" hangingPunct="0"/>
            <a:endParaRPr lang="it-IT" altLang="it-IT" b="1"/>
          </a:p>
        </p:txBody>
      </p:sp>
      <p:sp>
        <p:nvSpPr>
          <p:cNvPr id="19" name="Rettangolo 18"/>
          <p:cNvSpPr/>
          <p:nvPr/>
        </p:nvSpPr>
        <p:spPr>
          <a:xfrm>
            <a:off x="7230819" y="2842964"/>
            <a:ext cx="1814343" cy="307777"/>
          </a:xfrm>
          <a:prstGeom prst="rect">
            <a:avLst/>
          </a:prstGeom>
        </p:spPr>
        <p:txBody>
          <a:bodyPr wrap="none">
            <a:spAutoFit/>
          </a:bodyPr>
          <a:lstStyle/>
          <a:p>
            <a:r>
              <a:rPr lang="en-US" altLang="it-IT" sz="1400" b="1" i="1" dirty="0" smtClean="0">
                <a:solidFill>
                  <a:schemeClr val="accent5"/>
                </a:solidFill>
                <a:latin typeface="Calibri" panose="020F0502020204030204" pitchFamily="34" charset="0"/>
                <a:cs typeface="Times New Roman" panose="02020603050405020304" pitchFamily="18" charset="0"/>
              </a:rPr>
              <a:t>Field profile – </a:t>
            </a:r>
            <a:r>
              <a:rPr lang="el-GR" altLang="it-IT" sz="1400" b="1" i="1" dirty="0" smtClean="0">
                <a:solidFill>
                  <a:schemeClr val="accent5"/>
                </a:solidFill>
                <a:latin typeface="Calibri" panose="020F0502020204030204" pitchFamily="34" charset="0"/>
                <a:ea typeface="ＭＳ Ｐゴシック" panose="020B0600070205080204" pitchFamily="34" charset="-128"/>
                <a:cs typeface="Times New Roman" panose="02020603050405020304" pitchFamily="18" charset="0"/>
              </a:rPr>
              <a:t>π</a:t>
            </a:r>
            <a:r>
              <a:rPr lang="en-US" altLang="it-IT" sz="1400" b="1" i="1" dirty="0" smtClean="0">
                <a:solidFill>
                  <a:schemeClr val="accent5"/>
                </a:solidFill>
                <a:latin typeface="Calibri" panose="020F0502020204030204" pitchFamily="34" charset="0"/>
                <a:ea typeface="ＭＳ Ｐゴシック" panose="020B0600070205080204" pitchFamily="34" charset="-128"/>
                <a:cs typeface="Times New Roman" panose="02020603050405020304" pitchFamily="18" charset="0"/>
              </a:rPr>
              <a:t> </a:t>
            </a:r>
            <a:r>
              <a:rPr lang="en-US" altLang="it-IT" sz="1400" b="1" i="1" dirty="0" smtClean="0">
                <a:solidFill>
                  <a:schemeClr val="accent5"/>
                </a:solidFill>
                <a:latin typeface="Calibri" panose="020F0502020204030204" pitchFamily="34" charset="0"/>
                <a:cs typeface="Times New Roman" panose="02020603050405020304" pitchFamily="18" charset="0"/>
              </a:rPr>
              <a:t>mode</a:t>
            </a:r>
            <a:endParaRPr lang="it-IT" altLang="it-IT" sz="1400" b="1" i="1" dirty="0">
              <a:solidFill>
                <a:schemeClr val="accent5"/>
              </a:solidFill>
              <a:latin typeface="Calibri" panose="020F0502020204030204" pitchFamily="34" charset="0"/>
              <a:cs typeface="Times New Roman" panose="02020603050405020304" pitchFamily="18" charset="0"/>
            </a:endParaRPr>
          </a:p>
        </p:txBody>
      </p:sp>
      <p:sp>
        <p:nvSpPr>
          <p:cNvPr id="28" name="Rettangolo 27"/>
          <p:cNvSpPr/>
          <p:nvPr/>
        </p:nvSpPr>
        <p:spPr>
          <a:xfrm>
            <a:off x="2339252" y="221258"/>
            <a:ext cx="5817490" cy="523220"/>
          </a:xfrm>
          <a:prstGeom prst="rect">
            <a:avLst/>
          </a:prstGeom>
        </p:spPr>
        <p:txBody>
          <a:bodyPr wrap="none">
            <a:spAutoFit/>
          </a:bodyPr>
          <a:lstStyle/>
          <a:p>
            <a:r>
              <a:rPr lang="en-US" altLang="it-IT" sz="2800" b="1" dirty="0">
                <a:solidFill>
                  <a:schemeClr val="accent5"/>
                </a:solidFill>
                <a:latin typeface="Times New Roman" panose="02020603050405020304" pitchFamily="18" charset="0"/>
                <a:cs typeface="Times New Roman" panose="02020603050405020304" pitchFamily="18" charset="0"/>
              </a:rPr>
              <a:t>Three cells </a:t>
            </a:r>
            <a:r>
              <a:rPr lang="en-US" altLang="it-IT" sz="2800" b="1" dirty="0">
                <a:solidFill>
                  <a:schemeClr val="accent5"/>
                </a:solidFill>
                <a:latin typeface="Times New Roman" panose="02020603050405020304" pitchFamily="18" charset="0"/>
                <a:cs typeface="Times New Roman" panose="02020603050405020304" pitchFamily="18" charset="0"/>
                <a:sym typeface="Symbol" panose="05050102010706020507" pitchFamily="18" charset="2"/>
              </a:rPr>
              <a:t> mode </a:t>
            </a:r>
            <a:r>
              <a:rPr lang="it-IT" sz="2800" b="1" dirty="0" err="1" smtClean="0">
                <a:solidFill>
                  <a:schemeClr val="accent5"/>
                </a:solidFill>
              </a:rPr>
              <a:t>Mo</a:t>
            </a:r>
            <a:r>
              <a:rPr lang="it-IT" sz="2800" b="1" dirty="0" smtClean="0">
                <a:solidFill>
                  <a:schemeClr val="accent5"/>
                </a:solidFill>
              </a:rPr>
              <a:t> bulk </a:t>
            </a:r>
            <a:r>
              <a:rPr lang="it-IT" sz="2800" b="1" dirty="0" err="1" smtClean="0">
                <a:solidFill>
                  <a:schemeClr val="accent5"/>
                </a:solidFill>
              </a:rPr>
              <a:t>structure</a:t>
            </a:r>
            <a:endParaRPr lang="it-IT" sz="2800" b="1" dirty="0">
              <a:solidFill>
                <a:schemeClr val="accent5"/>
              </a:solidFill>
            </a:endParaRPr>
          </a:p>
        </p:txBody>
      </p:sp>
      <p:sp>
        <p:nvSpPr>
          <p:cNvPr id="2" name="Rettangolo 1"/>
          <p:cNvSpPr/>
          <p:nvPr/>
        </p:nvSpPr>
        <p:spPr>
          <a:xfrm>
            <a:off x="9206353" y="6604893"/>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6461125" y="840404"/>
            <a:ext cx="4572000" cy="523220"/>
          </a:xfrm>
          <a:prstGeom prst="rect">
            <a:avLst/>
          </a:prstGeom>
        </p:spPr>
        <p:txBody>
          <a:bodyPr>
            <a:spAutoFit/>
          </a:bodyPr>
          <a:lstStyle/>
          <a:p>
            <a:pPr lvl="0">
              <a:defRPr/>
            </a:pPr>
            <a:r>
              <a:rPr lang="it-IT" altLang="it-IT" sz="1400" b="1" i="1" dirty="0">
                <a:solidFill>
                  <a:srgbClr val="4472C4"/>
                </a:solidFill>
                <a:latin typeface="Times New Roman" pitchFamily="18" charset="0"/>
                <a:ea typeface="MS PGothic" pitchFamily="34" charset="-128"/>
                <a:cs typeface="Times New Roman" pitchFamily="18" charset="0"/>
              </a:rPr>
              <a:t>The model </a:t>
            </a:r>
            <a:r>
              <a:rPr lang="it-IT" altLang="it-IT" sz="1400" b="1" i="1" dirty="0" err="1">
                <a:solidFill>
                  <a:srgbClr val="4472C4"/>
                </a:solidFill>
                <a:latin typeface="Times New Roman" pitchFamily="18" charset="0"/>
                <a:ea typeface="MS PGothic" pitchFamily="34" charset="-128"/>
                <a:cs typeface="Times New Roman" pitchFamily="18" charset="0"/>
              </a:rPr>
              <a:t>was</a:t>
            </a:r>
            <a:r>
              <a:rPr lang="it-IT" altLang="it-IT" sz="1400" b="1" i="1" dirty="0">
                <a:solidFill>
                  <a:srgbClr val="4472C4"/>
                </a:solidFill>
                <a:latin typeface="Times New Roman" pitchFamily="18" charset="0"/>
                <a:ea typeface="MS PGothic" pitchFamily="34" charset="-128"/>
                <a:cs typeface="Times New Roman" pitchFamily="18" charset="0"/>
              </a:rPr>
              <a:t> </a:t>
            </a:r>
            <a:r>
              <a:rPr lang="it-IT" altLang="it-IT" sz="1400" b="1" i="1" dirty="0" err="1">
                <a:solidFill>
                  <a:srgbClr val="4472C4"/>
                </a:solidFill>
                <a:latin typeface="Times New Roman" pitchFamily="18" charset="0"/>
                <a:ea typeface="MS PGothic" pitchFamily="34" charset="-128"/>
                <a:cs typeface="Times New Roman" pitchFamily="18" charset="0"/>
              </a:rPr>
              <a:t>designed</a:t>
            </a:r>
            <a:r>
              <a:rPr lang="it-IT" altLang="it-IT" sz="1400" b="1" i="1" dirty="0">
                <a:solidFill>
                  <a:srgbClr val="4472C4"/>
                </a:solidFill>
                <a:latin typeface="Times New Roman" pitchFamily="18" charset="0"/>
                <a:ea typeface="MS PGothic" pitchFamily="34" charset="-128"/>
                <a:cs typeface="Times New Roman" pitchFamily="18" charset="0"/>
              </a:rPr>
              <a:t> at </a:t>
            </a:r>
            <a:r>
              <a:rPr lang="it-IT" altLang="it-IT" sz="1400" b="1" i="1" dirty="0">
                <a:solidFill>
                  <a:srgbClr val="FF0000"/>
                </a:solidFill>
                <a:latin typeface="Times New Roman" pitchFamily="18" charset="0"/>
                <a:ea typeface="MS PGothic" pitchFamily="34" charset="-128"/>
                <a:cs typeface="Times New Roman" pitchFamily="18" charset="0"/>
              </a:rPr>
              <a:t>SLAC</a:t>
            </a:r>
            <a:r>
              <a:rPr lang="it-IT" altLang="it-IT" sz="1400" b="1" i="1" dirty="0">
                <a:solidFill>
                  <a:srgbClr val="4472C4"/>
                </a:solidFill>
                <a:latin typeface="Times New Roman" pitchFamily="18" charset="0"/>
                <a:ea typeface="MS PGothic" pitchFamily="34" charset="-128"/>
                <a:cs typeface="Times New Roman" pitchFamily="18" charset="0"/>
              </a:rPr>
              <a:t> in </a:t>
            </a:r>
            <a:r>
              <a:rPr lang="it-IT" altLang="it-IT" sz="1400" b="1" i="1" dirty="0" err="1">
                <a:solidFill>
                  <a:srgbClr val="4472C4"/>
                </a:solidFill>
                <a:latin typeface="Times New Roman" pitchFamily="18" charset="0"/>
                <a:ea typeface="MS PGothic" pitchFamily="34" charset="-128"/>
                <a:cs typeface="Times New Roman" pitchFamily="18" charset="0"/>
              </a:rPr>
              <a:t>order</a:t>
            </a:r>
            <a:r>
              <a:rPr lang="it-IT" altLang="it-IT" sz="1400" b="1" i="1" dirty="0">
                <a:solidFill>
                  <a:srgbClr val="4472C4"/>
                </a:solidFill>
                <a:latin typeface="Times New Roman" pitchFamily="18" charset="0"/>
                <a:ea typeface="MS PGothic" pitchFamily="34" charset="-128"/>
                <a:cs typeface="Times New Roman" pitchFamily="18" charset="0"/>
              </a:rPr>
              <a:t> to concentrate </a:t>
            </a:r>
            <a:endParaRPr lang="it-IT" altLang="it-IT" sz="1400" b="1" i="1" dirty="0" smtClean="0">
              <a:solidFill>
                <a:srgbClr val="4472C4"/>
              </a:solidFill>
              <a:latin typeface="Times New Roman" pitchFamily="18" charset="0"/>
              <a:ea typeface="MS PGothic" pitchFamily="34" charset="-128"/>
              <a:cs typeface="Times New Roman" pitchFamily="18" charset="0"/>
            </a:endParaRPr>
          </a:p>
          <a:p>
            <a:pPr lvl="0">
              <a:defRPr/>
            </a:pPr>
            <a:r>
              <a:rPr lang="it-IT" altLang="it-IT" sz="1400" b="1" i="1" dirty="0" smtClean="0">
                <a:solidFill>
                  <a:srgbClr val="4472C4"/>
                </a:solidFill>
                <a:latin typeface="Times New Roman" pitchFamily="18" charset="0"/>
                <a:ea typeface="MS PGothic" pitchFamily="34" charset="-128"/>
                <a:cs typeface="Times New Roman" pitchFamily="18" charset="0"/>
              </a:rPr>
              <a:t>the </a:t>
            </a:r>
            <a:r>
              <a:rPr lang="it-IT" altLang="it-IT" sz="1400" b="1" i="1" dirty="0">
                <a:solidFill>
                  <a:srgbClr val="4472C4"/>
                </a:solidFill>
                <a:latin typeface="Times New Roman" pitchFamily="18" charset="0"/>
                <a:ea typeface="MS PGothic" pitchFamily="34" charset="-128"/>
                <a:cs typeface="Times New Roman" pitchFamily="18" charset="0"/>
              </a:rPr>
              <a:t>RF </a:t>
            </a:r>
            <a:r>
              <a:rPr lang="it-IT" altLang="it-IT" sz="1400" b="1" i="1" dirty="0" err="1">
                <a:solidFill>
                  <a:srgbClr val="4472C4"/>
                </a:solidFill>
                <a:latin typeface="Times New Roman" pitchFamily="18" charset="0"/>
                <a:ea typeface="MS PGothic" pitchFamily="34" charset="-128"/>
                <a:cs typeface="Times New Roman" pitchFamily="18" charset="0"/>
              </a:rPr>
              <a:t>field</a:t>
            </a:r>
            <a:r>
              <a:rPr lang="it-IT" altLang="it-IT" sz="1400" b="1" i="1" dirty="0">
                <a:solidFill>
                  <a:srgbClr val="4472C4"/>
                </a:solidFill>
                <a:latin typeface="Times New Roman" pitchFamily="18" charset="0"/>
                <a:ea typeface="MS PGothic" pitchFamily="34" charset="-128"/>
                <a:cs typeface="Times New Roman" pitchFamily="18" charset="0"/>
              </a:rPr>
              <a:t> in the </a:t>
            </a:r>
            <a:r>
              <a:rPr lang="it-IT" altLang="it-IT" sz="1400" b="1" i="1" dirty="0" err="1">
                <a:solidFill>
                  <a:srgbClr val="4472C4"/>
                </a:solidFill>
                <a:latin typeface="Times New Roman" pitchFamily="18" charset="0"/>
                <a:ea typeface="MS PGothic" pitchFamily="34" charset="-128"/>
                <a:cs typeface="Times New Roman" pitchFamily="18" charset="0"/>
              </a:rPr>
              <a:t>mid-cell</a:t>
            </a:r>
            <a:r>
              <a:rPr lang="it-IT" altLang="it-IT" sz="1400" b="1" i="1" dirty="0">
                <a:solidFill>
                  <a:srgbClr val="4472C4"/>
                </a:solidFill>
                <a:latin typeface="Times New Roman" pitchFamily="18" charset="0"/>
                <a:ea typeface="MS PGothic" pitchFamily="34" charset="-128"/>
                <a:cs typeface="Times New Roman" pitchFamily="18" charset="0"/>
              </a:rPr>
              <a:t> for breakdown </a:t>
            </a:r>
            <a:r>
              <a:rPr lang="it-IT" altLang="it-IT" sz="1400" b="1" i="1" dirty="0" err="1">
                <a:solidFill>
                  <a:srgbClr val="4472C4"/>
                </a:solidFill>
                <a:latin typeface="Times New Roman" pitchFamily="18" charset="0"/>
                <a:ea typeface="MS PGothic" pitchFamily="34" charset="-128"/>
                <a:cs typeface="Times New Roman" pitchFamily="18" charset="0"/>
              </a:rPr>
              <a:t>studies</a:t>
            </a:r>
            <a:endParaRPr lang="it-IT" altLang="it-IT" sz="1400" b="1" i="1" dirty="0">
              <a:solidFill>
                <a:srgbClr val="4472C4"/>
              </a:solidFill>
              <a:latin typeface="Times New Roman" pitchFamily="18" charset="0"/>
              <a:ea typeface="MS PGothic" pitchFamily="34" charset="-128"/>
              <a:cs typeface="Times New Roman" pitchFamily="18" charset="0"/>
            </a:endParaRPr>
          </a:p>
        </p:txBody>
      </p:sp>
      <p:pic>
        <p:nvPicPr>
          <p:cNvPr id="20" name="Immagin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16697" y="26521"/>
            <a:ext cx="1332000" cy="953472"/>
          </a:xfrm>
          <a:prstGeom prst="rect">
            <a:avLst/>
          </a:prstGeom>
        </p:spPr>
      </p:pic>
    </p:spTree>
    <p:extLst>
      <p:ext uri="{BB962C8B-B14F-4D97-AF65-F5344CB8AC3E}">
        <p14:creationId xmlns:p14="http://schemas.microsoft.com/office/powerpoint/2010/main" val="402825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par>
                                <p:cTn id="22" presetID="2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p:bldP spid="12" grpId="0"/>
      <p:bldP spid="13" grpId="0"/>
      <p:bldP spid="14" grpId="0"/>
      <p:bldP spid="16" grpId="0"/>
      <p:bldP spid="18" grpId="0" animBg="1"/>
      <p:bldP spid="1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2"/>
          <p:cNvSpPr txBox="1">
            <a:spLocks noChangeArrowheads="1"/>
          </p:cNvSpPr>
          <p:nvPr/>
        </p:nvSpPr>
        <p:spPr bwMode="auto">
          <a:xfrm>
            <a:off x="2073791" y="123397"/>
            <a:ext cx="6753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it-IT" sz="2400" b="1" dirty="0">
                <a:solidFill>
                  <a:srgbClr val="3366FF"/>
                </a:solidFill>
                <a:latin typeface="Times New Roman" panose="02020603050405020304" pitchFamily="18" charset="0"/>
                <a:cs typeface="Times New Roman" panose="02020603050405020304" pitchFamily="18" charset="0"/>
              </a:rPr>
              <a:t>Three cells </a:t>
            </a:r>
            <a:r>
              <a:rPr lang="en-US" altLang="it-IT" sz="2400" b="1" dirty="0">
                <a:solidFill>
                  <a:srgbClr val="3366FF"/>
                </a:solidFill>
                <a:latin typeface="Times New Roman" panose="02020603050405020304" pitchFamily="18" charset="0"/>
                <a:cs typeface="Times New Roman" panose="02020603050405020304" pitchFamily="18" charset="0"/>
                <a:sym typeface="Symbol" panose="05050102010706020507" pitchFamily="18" charset="2"/>
              </a:rPr>
              <a:t> mode X band </a:t>
            </a:r>
            <a:r>
              <a:rPr lang="en-US" altLang="it-IT" sz="2400" b="1" dirty="0">
                <a:solidFill>
                  <a:srgbClr val="3366FF"/>
                </a:solidFill>
                <a:latin typeface="Times New Roman" panose="02020603050405020304" pitchFamily="18" charset="0"/>
                <a:cs typeface="Times New Roman" panose="02020603050405020304" pitchFamily="18" charset="0"/>
              </a:rPr>
              <a:t>electroplated structure</a:t>
            </a:r>
            <a:endParaRPr lang="it-IT" altLang="it-IT" sz="2400" b="1" dirty="0">
              <a:solidFill>
                <a:srgbClr val="3366FF"/>
              </a:solidFill>
              <a:latin typeface="Times New Roman" panose="02020603050405020304" pitchFamily="18" charset="0"/>
              <a:cs typeface="Times New Roman" panose="02020603050405020304" pitchFamily="18" charset="0"/>
            </a:endParaRP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35754" y="1848446"/>
            <a:ext cx="2417763"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2029" y="1741259"/>
            <a:ext cx="2159000" cy="191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p:cNvSpPr>
            <a:spLocks noChangeArrowheads="1"/>
          </p:cNvSpPr>
          <p:nvPr/>
        </p:nvSpPr>
        <p:spPr bwMode="auto">
          <a:xfrm>
            <a:off x="2535754" y="1446844"/>
            <a:ext cx="27796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it-IT" sz="1800" b="1" dirty="0" smtClean="0">
                <a:solidFill>
                  <a:srgbClr val="000000"/>
                </a:solidFill>
                <a:latin typeface="Times New Roman" panose="02020603050405020304" pitchFamily="18" charset="0"/>
                <a:cs typeface="Times New Roman" panose="02020603050405020304" pitchFamily="18" charset="0"/>
              </a:rPr>
              <a:t>Cu </a:t>
            </a:r>
            <a:r>
              <a:rPr lang="en-US" altLang="it-IT" b="1" dirty="0">
                <a:solidFill>
                  <a:srgbClr val="000000"/>
                </a:solidFill>
                <a:latin typeface="Times New Roman" panose="02020603050405020304" pitchFamily="18" charset="0"/>
                <a:cs typeface="Times New Roman" panose="02020603050405020304" pitchFamily="18" charset="0"/>
              </a:rPr>
              <a:t>e</a:t>
            </a:r>
            <a:r>
              <a:rPr lang="en-US" altLang="it-IT" sz="1800" b="1" dirty="0" smtClean="0">
                <a:solidFill>
                  <a:srgbClr val="000000"/>
                </a:solidFill>
                <a:latin typeface="Times New Roman" panose="02020603050405020304" pitchFamily="18" charset="0"/>
                <a:cs typeface="Times New Roman" panose="02020603050405020304" pitchFamily="18" charset="0"/>
              </a:rPr>
              <a:t>lectroplated </a:t>
            </a:r>
            <a:r>
              <a:rPr lang="en-US" altLang="it-IT" sz="1800" b="1" dirty="0">
                <a:solidFill>
                  <a:srgbClr val="000000"/>
                </a:solidFill>
                <a:latin typeface="Times New Roman" panose="02020603050405020304" pitchFamily="18" charset="0"/>
                <a:cs typeface="Times New Roman" panose="02020603050405020304" pitchFamily="18" charset="0"/>
              </a:rPr>
              <a:t>structure</a:t>
            </a:r>
            <a:endParaRPr lang="it-IT" altLang="it-IT" sz="1800" b="1" dirty="0">
              <a:solidFill>
                <a:srgbClr val="000000"/>
              </a:solidFill>
              <a:latin typeface="Times New Roman" panose="02020603050405020304" pitchFamily="18" charset="0"/>
              <a:cs typeface="Times New Roman" panose="02020603050405020304" pitchFamily="18" charset="0"/>
            </a:endParaRPr>
          </a:p>
        </p:txBody>
      </p:sp>
      <p:sp>
        <p:nvSpPr>
          <p:cNvPr id="8" name="Rettangolo 7"/>
          <p:cNvSpPr>
            <a:spLocks noChangeArrowheads="1"/>
          </p:cNvSpPr>
          <p:nvPr/>
        </p:nvSpPr>
        <p:spPr bwMode="auto">
          <a:xfrm>
            <a:off x="6942654" y="3901846"/>
            <a:ext cx="2346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it-IT" sz="1800" b="1">
                <a:solidFill>
                  <a:srgbClr val="000000"/>
                </a:solidFill>
                <a:latin typeface="Times New Roman" panose="02020603050405020304" pitchFamily="18" charset="0"/>
                <a:cs typeface="Times New Roman" panose="02020603050405020304" pitchFamily="18" charset="0"/>
              </a:rPr>
              <a:t>Field profile – </a:t>
            </a:r>
            <a:r>
              <a:rPr lang="el-GR" altLang="it-IT" sz="1800" b="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π</a:t>
            </a:r>
            <a:r>
              <a:rPr lang="en-US" altLang="it-IT" sz="1800" b="1">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en-US" altLang="it-IT" sz="1800" b="1">
                <a:solidFill>
                  <a:srgbClr val="000000"/>
                </a:solidFill>
                <a:latin typeface="Times New Roman" panose="02020603050405020304" pitchFamily="18" charset="0"/>
                <a:cs typeface="Times New Roman" panose="02020603050405020304" pitchFamily="18" charset="0"/>
              </a:rPr>
              <a:t>mode</a:t>
            </a:r>
            <a:endParaRPr lang="it-IT" altLang="it-IT" sz="1800" b="1">
              <a:solidFill>
                <a:srgbClr val="000000"/>
              </a:solidFill>
              <a:latin typeface="Times New Roman" panose="02020603050405020304" pitchFamily="18" charset="0"/>
              <a:cs typeface="Times New Roman" panose="02020603050405020304" pitchFamily="18" charset="0"/>
            </a:endParaRPr>
          </a:p>
        </p:txBody>
      </p:sp>
      <p:sp>
        <p:nvSpPr>
          <p:cNvPr id="9" name="Rettangolo 8"/>
          <p:cNvSpPr>
            <a:spLocks noChangeArrowheads="1"/>
          </p:cNvSpPr>
          <p:nvPr/>
        </p:nvSpPr>
        <p:spPr bwMode="auto">
          <a:xfrm>
            <a:off x="2065854" y="5088586"/>
            <a:ext cx="371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it-IT" sz="18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The Cu cells are already machined </a:t>
            </a:r>
          </a:p>
          <a:p>
            <a:pPr eaLnBrk="1" hangingPunct="1"/>
            <a:r>
              <a:rPr lang="en-US" altLang="it-IT" sz="1800" b="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to make the electroplating structure</a:t>
            </a:r>
          </a:p>
        </p:txBody>
      </p:sp>
      <p:sp>
        <p:nvSpPr>
          <p:cNvPr id="10" name="Rettangolo 9"/>
          <p:cNvSpPr/>
          <p:nvPr/>
        </p:nvSpPr>
        <p:spPr>
          <a:xfrm>
            <a:off x="2013466" y="3991624"/>
            <a:ext cx="4229100" cy="923925"/>
          </a:xfrm>
          <a:prstGeom prst="rect">
            <a:avLst/>
          </a:prstGeom>
        </p:spPr>
        <p:txBody>
          <a:bodyPr>
            <a:spAutoFit/>
          </a:bodyPr>
          <a:lstStyle/>
          <a:p>
            <a:pPr eaLnBrk="1" fontAlgn="auto" hangingPunct="1">
              <a:spcBef>
                <a:spcPts val="0"/>
              </a:spcBef>
              <a:spcAft>
                <a:spcPts val="0"/>
              </a:spcAft>
              <a:defRPr/>
            </a:pPr>
            <a:r>
              <a:rPr lang="en-US" altLang="it-IT" sz="1800" b="1" kern="0" dirty="0">
                <a:solidFill>
                  <a:srgbClr val="000000"/>
                </a:solidFill>
                <a:latin typeface="Times New Roman" panose="02020603050405020304" pitchFamily="18" charset="0"/>
                <a:cs typeface="Times New Roman" panose="02020603050405020304" pitchFamily="18" charset="0"/>
              </a:rPr>
              <a:t>A three cells Cu </a:t>
            </a:r>
            <a:r>
              <a:rPr lang="en-US" altLang="it-IT" sz="1800" b="1" kern="0" dirty="0" smtClean="0">
                <a:solidFill>
                  <a:srgbClr val="000000"/>
                </a:solidFill>
                <a:latin typeface="Times New Roman" panose="02020603050405020304" pitchFamily="18" charset="0"/>
                <a:cs typeface="Times New Roman" panose="02020603050405020304" pitchFamily="18" charset="0"/>
              </a:rPr>
              <a:t>structure  </a:t>
            </a:r>
            <a:r>
              <a:rPr lang="en-US" altLang="it-IT" sz="1800" b="1" kern="0" dirty="0">
                <a:solidFill>
                  <a:srgbClr val="000000"/>
                </a:solidFill>
                <a:latin typeface="Times New Roman" panose="02020603050405020304" pitchFamily="18" charset="0"/>
                <a:cs typeface="Times New Roman" panose="02020603050405020304" pitchFamily="18" charset="0"/>
              </a:rPr>
              <a:t>encapsulated by </a:t>
            </a:r>
            <a:r>
              <a:rPr lang="en-US" altLang="it-IT" sz="1800" b="1" kern="0" dirty="0" err="1">
                <a:solidFill>
                  <a:srgbClr val="000000"/>
                </a:solidFill>
                <a:latin typeface="Times New Roman" panose="02020603050405020304" pitchFamily="18" charset="0"/>
                <a:cs typeface="Times New Roman" panose="02020603050405020304" pitchFamily="18" charset="0"/>
              </a:rPr>
              <a:t>galvanoplastic</a:t>
            </a:r>
            <a:r>
              <a:rPr lang="en-US" altLang="it-IT" sz="1800" b="1" kern="0" dirty="0">
                <a:solidFill>
                  <a:srgbClr val="000000"/>
                </a:solidFill>
                <a:latin typeface="Times New Roman" panose="02020603050405020304" pitchFamily="18" charset="0"/>
                <a:cs typeface="Times New Roman" panose="02020603050405020304" pitchFamily="18" charset="0"/>
              </a:rPr>
              <a:t>  procedure  under vacuum leak test</a:t>
            </a:r>
            <a:endParaRPr lang="it-IT" sz="1800" kern="0" dirty="0">
              <a:solidFill>
                <a:sysClr val="windowText" lastClr="000000"/>
              </a:solidFill>
              <a:cs typeface="Arial Unicode MS" pitchFamily="34" charset="-128"/>
            </a:endParaRPr>
          </a:p>
        </p:txBody>
      </p:sp>
      <p:sp>
        <p:nvSpPr>
          <p:cNvPr id="11" name="Rettangolo 10"/>
          <p:cNvSpPr>
            <a:spLocks noChangeArrowheads="1"/>
          </p:cNvSpPr>
          <p:nvPr/>
        </p:nvSpPr>
        <p:spPr bwMode="auto">
          <a:xfrm>
            <a:off x="6458466" y="4591844"/>
            <a:ext cx="4572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it-IT" sz="1800" b="1" dirty="0">
                <a:solidFill>
                  <a:srgbClr val="000000"/>
                </a:solidFill>
                <a:latin typeface="Times New Roman" panose="02020603050405020304" pitchFamily="18" charset="0"/>
                <a:cs typeface="Times New Roman" panose="02020603050405020304" pitchFamily="18" charset="0"/>
              </a:rPr>
              <a:t>Cu encapsulated  (electroplating) structure: measured </a:t>
            </a:r>
            <a:r>
              <a:rPr lang="en-US" altLang="it-IT" sz="1800" b="1" dirty="0">
                <a:solidFill>
                  <a:srgbClr val="000000"/>
                </a:solidFill>
                <a:latin typeface="Times New Roman" panose="02020603050405020304" pitchFamily="18" charset="0"/>
                <a:cs typeface="Times New Roman" panose="02020603050405020304" pitchFamily="18" charset="0"/>
                <a:sym typeface="Symbol" panose="05050102010706020507" pitchFamily="18" charset="2"/>
              </a:rPr>
              <a:t></a:t>
            </a:r>
            <a:r>
              <a:rPr lang="en-US" altLang="it-IT" sz="1800" b="1" dirty="0">
                <a:solidFill>
                  <a:srgbClr val="000000"/>
                </a:solidFill>
                <a:latin typeface="Times New Roman" panose="02020603050405020304" pitchFamily="18" charset="0"/>
                <a:cs typeface="Times New Roman" panose="02020603050405020304" pitchFamily="18" charset="0"/>
              </a:rPr>
              <a:t>-mode field profiles by bead-pull technique.Q</a:t>
            </a:r>
            <a:r>
              <a:rPr lang="en-US" altLang="it-IT" sz="1800" b="1" baseline="-25000" dirty="0">
                <a:solidFill>
                  <a:srgbClr val="000000"/>
                </a:solidFill>
                <a:latin typeface="Times New Roman" panose="02020603050405020304" pitchFamily="18" charset="0"/>
                <a:cs typeface="Times New Roman" panose="02020603050405020304" pitchFamily="18" charset="0"/>
              </a:rPr>
              <a:t>0</a:t>
            </a:r>
            <a:r>
              <a:rPr lang="en-US" altLang="it-IT" sz="1800" b="1" dirty="0">
                <a:solidFill>
                  <a:srgbClr val="000000"/>
                </a:solidFill>
                <a:latin typeface="Times New Roman" panose="02020603050405020304" pitchFamily="18" charset="0"/>
                <a:cs typeface="Times New Roman" panose="02020603050405020304" pitchFamily="18" charset="0"/>
              </a:rPr>
              <a:t> = 7700 (measured)</a:t>
            </a:r>
          </a:p>
        </p:txBody>
      </p:sp>
      <p:sp>
        <p:nvSpPr>
          <p:cNvPr id="12" name="CasellaDiTesto 11"/>
          <p:cNvSpPr txBox="1">
            <a:spLocks noChangeArrowheads="1"/>
          </p:cNvSpPr>
          <p:nvPr/>
        </p:nvSpPr>
        <p:spPr bwMode="auto">
          <a:xfrm>
            <a:off x="2073791" y="6022036"/>
            <a:ext cx="8769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it-IT" sz="1800" b="1" dirty="0">
                <a:latin typeface="Times New Roman" panose="02020603050405020304" pitchFamily="18" charset="0"/>
                <a:cs typeface="Times New Roman" panose="02020603050405020304" pitchFamily="18" charset="0"/>
              </a:rPr>
              <a:t>High power test have been carried out at </a:t>
            </a:r>
            <a:r>
              <a:rPr lang="en-US" altLang="it-IT" sz="1800" b="1" dirty="0">
                <a:solidFill>
                  <a:srgbClr val="FF0000"/>
                </a:solidFill>
                <a:latin typeface="Times New Roman" panose="02020603050405020304" pitchFamily="18" charset="0"/>
                <a:cs typeface="Times New Roman" panose="02020603050405020304" pitchFamily="18" charset="0"/>
              </a:rPr>
              <a:t>SLAC</a:t>
            </a:r>
            <a:r>
              <a:rPr lang="en-US" altLang="it-IT" sz="1800" b="1" dirty="0">
                <a:latin typeface="Times New Roman" panose="02020603050405020304" pitchFamily="18" charset="0"/>
                <a:cs typeface="Times New Roman" panose="02020603050405020304" pitchFamily="18" charset="0"/>
              </a:rPr>
              <a:t> by giving very promising  results. Most likely  this structure was improving during 150 ns experiment </a:t>
            </a:r>
            <a:r>
              <a:rPr lang="en-US" altLang="it-IT" b="1" dirty="0">
                <a:solidFill>
                  <a:srgbClr val="FF0000"/>
                </a:solidFill>
                <a:latin typeface="Times New Roman" panose="02020603050405020304" pitchFamily="18" charset="0"/>
                <a:cs typeface="Times New Roman" panose="02020603050405020304" pitchFamily="18" charset="0"/>
              </a:rPr>
              <a:t>[</a:t>
            </a:r>
            <a:r>
              <a:rPr lang="en-US" altLang="it-IT" sz="1800" b="1" dirty="0" smtClean="0">
                <a:solidFill>
                  <a:srgbClr val="FF0000"/>
                </a:solidFill>
                <a:latin typeface="Times New Roman" panose="02020603050405020304" pitchFamily="18" charset="0"/>
                <a:cs typeface="Times New Roman" panose="02020603050405020304" pitchFamily="18" charset="0"/>
              </a:rPr>
              <a:t>V</a:t>
            </a:r>
            <a:r>
              <a:rPr lang="en-US" altLang="it-IT" sz="1800" b="1" dirty="0">
                <a:solidFill>
                  <a:srgbClr val="FF0000"/>
                </a:solidFill>
                <a:latin typeface="Times New Roman" panose="02020603050405020304" pitchFamily="18" charset="0"/>
                <a:cs typeface="Times New Roman" panose="02020603050405020304" pitchFamily="18" charset="0"/>
              </a:rPr>
              <a:t>. </a:t>
            </a:r>
            <a:r>
              <a:rPr lang="en-US" altLang="it-IT" sz="1800" b="1" dirty="0" err="1">
                <a:solidFill>
                  <a:srgbClr val="FF0000"/>
                </a:solidFill>
                <a:latin typeface="Times New Roman" panose="02020603050405020304" pitchFamily="18" charset="0"/>
                <a:cs typeface="Times New Roman" panose="02020603050405020304" pitchFamily="18" charset="0"/>
              </a:rPr>
              <a:t>Dolgashev</a:t>
            </a:r>
            <a:r>
              <a:rPr lang="en-US" altLang="it-IT" sz="1800" b="1" dirty="0">
                <a:solidFill>
                  <a:srgbClr val="FF0000"/>
                </a:solidFill>
                <a:latin typeface="Times New Roman" panose="02020603050405020304" pitchFamily="18" charset="0"/>
                <a:cs typeface="Times New Roman" panose="02020603050405020304" pitchFamily="18" charset="0"/>
              </a:rPr>
              <a:t> et al</a:t>
            </a:r>
            <a:r>
              <a:rPr lang="en-US" altLang="it-IT" sz="1800" b="1" dirty="0" smtClean="0">
                <a:solidFill>
                  <a:srgbClr val="FF0000"/>
                </a:solidFill>
                <a:latin typeface="Times New Roman" panose="02020603050405020304" pitchFamily="18" charset="0"/>
                <a:cs typeface="Times New Roman" panose="02020603050405020304" pitchFamily="18" charset="0"/>
              </a:rPr>
              <a:t>.]</a:t>
            </a:r>
            <a:endParaRPr lang="it-IT" altLang="it-IT" sz="1800" b="1" dirty="0">
              <a:solidFill>
                <a:srgbClr val="FF0000"/>
              </a:solidFill>
              <a:latin typeface="Times New Roman" panose="02020603050405020304" pitchFamily="18" charset="0"/>
              <a:cs typeface="Times New Roman" panose="02020603050405020304" pitchFamily="18" charset="0"/>
            </a:endParaRPr>
          </a:p>
        </p:txBody>
      </p:sp>
      <p:sp>
        <p:nvSpPr>
          <p:cNvPr id="13" name="Rettangolo 12"/>
          <p:cNvSpPr/>
          <p:nvPr/>
        </p:nvSpPr>
        <p:spPr>
          <a:xfrm>
            <a:off x="9246963" y="6637325"/>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14" name="Rettangolo 13"/>
          <p:cNvSpPr/>
          <p:nvPr/>
        </p:nvSpPr>
        <p:spPr>
          <a:xfrm rot="19309102">
            <a:off x="4795650" y="3292750"/>
            <a:ext cx="4526244" cy="523220"/>
          </a:xfrm>
          <a:prstGeom prst="rect">
            <a:avLst/>
          </a:prstGeom>
        </p:spPr>
        <p:txBody>
          <a:bodyPr wrap="square">
            <a:spAutoFit/>
          </a:bodyPr>
          <a:lstStyle/>
          <a:p>
            <a:r>
              <a:rPr lang="it-IT" altLang="it-IT" sz="2800" b="1" dirty="0">
                <a:solidFill>
                  <a:schemeClr val="accent5"/>
                </a:solidFill>
                <a:latin typeface="Calibri" panose="020F0502020204030204" pitchFamily="34" charset="0"/>
                <a:ea typeface="ＭＳ Ｐゴシック" panose="020B0600070205080204" pitchFamily="34" charset="-128"/>
                <a:cs typeface="Times New Roman" panose="02020603050405020304" pitchFamily="18" charset="0"/>
              </a:rPr>
              <a:t>[</a:t>
            </a:r>
            <a:r>
              <a:rPr lang="en-US" altLang="it-IT" sz="2800" b="1" dirty="0">
                <a:solidFill>
                  <a:schemeClr val="accent5"/>
                </a:solidFill>
                <a:latin typeface="Calibri" panose="020F0502020204030204" pitchFamily="34" charset="0"/>
                <a:ea typeface="Times" panose="02020603050405020304" pitchFamily="18" charset="0"/>
                <a:cs typeface="Times New Roman" panose="02020603050405020304" pitchFamily="18" charset="0"/>
              </a:rPr>
              <a:t>NIM-A-657 (2011) 114-121</a:t>
            </a:r>
            <a:r>
              <a:rPr lang="en-US" altLang="it-IT" sz="2800" b="1" dirty="0">
                <a:solidFill>
                  <a:schemeClr val="accent5"/>
                </a:solidFill>
                <a:latin typeface="Calibri" panose="020F0502020204030204" pitchFamily="34" charset="0"/>
                <a:ea typeface="Times" panose="02020603050405020304" pitchFamily="18" charset="0"/>
                <a:cs typeface="Arial" panose="020B0604020202020204" pitchFamily="34" charset="0"/>
              </a:rPr>
              <a:t>]</a:t>
            </a:r>
            <a:r>
              <a:rPr lang="en-US" altLang="it-IT" sz="2800" b="1" dirty="0">
                <a:solidFill>
                  <a:schemeClr val="accent5"/>
                </a:solidFill>
                <a:latin typeface="Calibri" panose="020F0502020204030204" pitchFamily="34" charset="0"/>
                <a:ea typeface="ＭＳ Ｐゴシック" panose="020B0600070205080204" pitchFamily="34" charset="-128"/>
                <a:cs typeface="Times New Roman" panose="02020603050405020304" pitchFamily="18" charset="0"/>
              </a:rPr>
              <a:t> </a:t>
            </a:r>
            <a:endParaRPr lang="it-IT" altLang="it-IT" sz="2800" dirty="0">
              <a:solidFill>
                <a:schemeClr val="accent5"/>
              </a:solidFill>
              <a:latin typeface="Calibri" panose="020F0502020204030204" pitchFamily="34" charset="0"/>
              <a:ea typeface="ＭＳ Ｐゴシック" panose="020B0600070205080204" pitchFamily="34" charset="-128"/>
              <a:cs typeface="Times New Roman" panose="02020603050405020304" pitchFamily="18" charset="0"/>
            </a:endParaRPr>
          </a:p>
        </p:txBody>
      </p:sp>
      <p:sp>
        <p:nvSpPr>
          <p:cNvPr id="2" name="Rettangolo 1"/>
          <p:cNvSpPr/>
          <p:nvPr/>
        </p:nvSpPr>
        <p:spPr>
          <a:xfrm>
            <a:off x="1144308" y="989852"/>
            <a:ext cx="9864000" cy="369332"/>
          </a:xfrm>
          <a:prstGeom prst="rect">
            <a:avLst/>
          </a:prstGeom>
        </p:spPr>
        <p:txBody>
          <a:bodyPr wrap="square">
            <a:spAutoFit/>
          </a:bodyPr>
          <a:lstStyle/>
          <a:p>
            <a:r>
              <a:rPr lang="en-US" altLang="it-IT" b="1" dirty="0">
                <a:solidFill>
                  <a:srgbClr val="FF0000"/>
                </a:solidFill>
                <a:latin typeface="Calibri" panose="020F0502020204030204" pitchFamily="34" charset="0"/>
              </a:rPr>
              <a:t>The </a:t>
            </a:r>
            <a:r>
              <a:rPr lang="en-US" altLang="it-IT" b="1" dirty="0" smtClean="0">
                <a:solidFill>
                  <a:srgbClr val="FF0000"/>
                </a:solidFill>
                <a:latin typeface="Calibri" panose="020F0502020204030204" pitchFamily="34" charset="0"/>
              </a:rPr>
              <a:t>electroplating </a:t>
            </a:r>
            <a:r>
              <a:rPr lang="en-US" altLang="it-IT" b="1" dirty="0">
                <a:solidFill>
                  <a:srgbClr val="FF0000"/>
                </a:solidFill>
                <a:latin typeface="Calibri" panose="020F0502020204030204" pitchFamily="34" charset="0"/>
              </a:rPr>
              <a:t>approach is a manufacturing method in order to avoid heat treatment of the metal </a:t>
            </a:r>
          </a:p>
        </p:txBody>
      </p:sp>
      <p:pic>
        <p:nvPicPr>
          <p:cNvPr id="15" name="Immagin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3699" y="26521"/>
            <a:ext cx="1332000" cy="953472"/>
          </a:xfrm>
          <a:prstGeom prst="rect">
            <a:avLst/>
          </a:prstGeom>
        </p:spPr>
      </p:pic>
    </p:spTree>
    <p:extLst>
      <p:ext uri="{BB962C8B-B14F-4D97-AF65-F5344CB8AC3E}">
        <p14:creationId xmlns:p14="http://schemas.microsoft.com/office/powerpoint/2010/main" val="248497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4"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l="2625" t="3346" r="5132" b="3346"/>
          <a:stretch>
            <a:fillRect/>
          </a:stretch>
        </p:blipFill>
        <p:spPr bwMode="auto">
          <a:xfrm>
            <a:off x="1745610" y="976135"/>
            <a:ext cx="3643312"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p:cNvSpPr txBox="1">
            <a:spLocks noChangeArrowheads="1"/>
          </p:cNvSpPr>
          <p:nvPr/>
        </p:nvSpPr>
        <p:spPr bwMode="auto">
          <a:xfrm>
            <a:off x="1202198" y="3017938"/>
            <a:ext cx="47301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r>
              <a:rPr lang="it-IT" altLang="it-IT" sz="1800" b="1" dirty="0">
                <a:latin typeface="Calibri" panose="020F0502020204030204" pitchFamily="34" charset="0"/>
                <a:ea typeface="ＭＳ Ｐゴシック" panose="020B0600070205080204" pitchFamily="34" charset="-128"/>
              </a:rPr>
              <a:t>The </a:t>
            </a:r>
            <a:r>
              <a:rPr lang="it-IT" altLang="it-IT" sz="1800" b="1" dirty="0" smtClean="0">
                <a:latin typeface="Calibri" panose="020F0502020204030204" pitchFamily="34" charset="0"/>
                <a:ea typeface="ＭＳ Ｐゴシック" panose="020B0600070205080204" pitchFamily="34" charset="-128"/>
              </a:rPr>
              <a:t>electroforming </a:t>
            </a:r>
            <a:r>
              <a:rPr lang="it-IT" altLang="it-IT" sz="1800" b="1" dirty="0" err="1" smtClean="0">
                <a:latin typeface="Calibri" panose="020F0502020204030204" pitchFamily="34" charset="0"/>
                <a:ea typeface="ＭＳ Ｐゴシック" panose="020B0600070205080204" pitchFamily="34" charset="-128"/>
              </a:rPr>
              <a:t>mandrel</a:t>
            </a:r>
            <a:r>
              <a:rPr lang="it-IT" altLang="it-IT" sz="1800" b="1" dirty="0" smtClean="0">
                <a:latin typeface="Calibri" panose="020F0502020204030204" pitchFamily="34" charset="0"/>
                <a:ea typeface="ＭＳ Ｐゴシック" panose="020B0600070205080204" pitchFamily="34" charset="-128"/>
              </a:rPr>
              <a:t> </a:t>
            </a:r>
            <a:r>
              <a:rPr lang="it-IT" altLang="it-IT" sz="1800" b="1" dirty="0">
                <a:latin typeface="Calibri" panose="020F0502020204030204" pitchFamily="34" charset="0"/>
                <a:ea typeface="ＭＳ Ｐゴシック" panose="020B0600070205080204" pitchFamily="34" charset="-128"/>
              </a:rPr>
              <a:t>model </a:t>
            </a:r>
            <a:r>
              <a:rPr lang="it-IT" altLang="it-IT" sz="1800" b="1" dirty="0" smtClean="0">
                <a:latin typeface="Calibri" panose="020F0502020204030204" pitchFamily="34" charset="0"/>
                <a:ea typeface="ＭＳ Ｐゴシック" panose="020B0600070205080204" pitchFamily="34" charset="-128"/>
              </a:rPr>
              <a:t>made of Al </a:t>
            </a:r>
            <a:endParaRPr lang="it-IT" altLang="it-IT" sz="1800" b="1" dirty="0">
              <a:latin typeface="Calibri" panose="020F0502020204030204" pitchFamily="34" charset="0"/>
              <a:ea typeface="ＭＳ Ｐゴシック" panose="020B0600070205080204" pitchFamily="34" charset="-128"/>
            </a:endParaRPr>
          </a:p>
        </p:txBody>
      </p:sp>
      <p:pic>
        <p:nvPicPr>
          <p:cNvPr id="6" name="Picture 38" descr="T:\Progetti\COM-TE014 - INFN - LNF - Horn corrugati\Photo\corrugated horn\SAM_10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3985" y="3754260"/>
            <a:ext cx="3671887"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a:spLocks noChangeArrowheads="1"/>
          </p:cNvSpPr>
          <p:nvPr/>
        </p:nvSpPr>
        <p:spPr bwMode="auto">
          <a:xfrm>
            <a:off x="6452547" y="5983110"/>
            <a:ext cx="3994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it-IT" altLang="it-IT" sz="1800" b="1" dirty="0" err="1">
                <a:latin typeface="Calibri" panose="020F0502020204030204" pitchFamily="34" charset="0"/>
                <a:ea typeface="ＭＳ Ｐゴシック" panose="020B0600070205080204" pitchFamily="34" charset="-128"/>
              </a:rPr>
              <a:t>Final</a:t>
            </a:r>
            <a:r>
              <a:rPr lang="it-IT" altLang="it-IT" sz="1800" b="1" dirty="0">
                <a:latin typeface="Calibri" panose="020F0502020204030204" pitchFamily="34" charset="0"/>
                <a:ea typeface="ＭＳ Ｐゴシック" panose="020B0600070205080204" pitchFamily="34" charset="-128"/>
              </a:rPr>
              <a:t> </a:t>
            </a:r>
            <a:r>
              <a:rPr lang="it-IT" altLang="it-IT" sz="1800" b="1" dirty="0" err="1">
                <a:latin typeface="Calibri" panose="020F0502020204030204" pitchFamily="34" charset="0"/>
                <a:ea typeface="ＭＳ Ｐゴシック" panose="020B0600070205080204" pitchFamily="34" charset="-128"/>
              </a:rPr>
              <a:t>structure</a:t>
            </a:r>
            <a:r>
              <a:rPr lang="it-IT" altLang="it-IT" sz="1800" b="1" dirty="0">
                <a:latin typeface="Calibri" panose="020F0502020204030204" pitchFamily="34" charset="0"/>
                <a:ea typeface="ＭＳ Ｐゴシック" panose="020B0600070205080204" pitchFamily="34" charset="-128"/>
              </a:rPr>
              <a:t> </a:t>
            </a:r>
            <a:r>
              <a:rPr lang="it-IT" altLang="it-IT" sz="1800" b="1" dirty="0" err="1">
                <a:latin typeface="Calibri" panose="020F0502020204030204" pitchFamily="34" charset="0"/>
                <a:ea typeface="ＭＳ Ｐゴシック" panose="020B0600070205080204" pitchFamily="34" charset="-128"/>
              </a:rPr>
              <a:t>after</a:t>
            </a:r>
            <a:r>
              <a:rPr lang="it-IT" altLang="it-IT" sz="1800" b="1" dirty="0">
                <a:latin typeface="Calibri" panose="020F0502020204030204" pitchFamily="34" charset="0"/>
                <a:ea typeface="ＭＳ Ｐゴシック" panose="020B0600070205080204" pitchFamily="34" charset="-128"/>
              </a:rPr>
              <a:t> </a:t>
            </a:r>
            <a:r>
              <a:rPr lang="it-IT" altLang="it-IT" sz="1800" b="1" dirty="0" err="1">
                <a:latin typeface="Calibri" panose="020F0502020204030204" pitchFamily="34" charset="0"/>
                <a:ea typeface="ＭＳ Ｐゴシック" panose="020B0600070205080204" pitchFamily="34" charset="-128"/>
              </a:rPr>
              <a:t>coating</a:t>
            </a:r>
            <a:r>
              <a:rPr lang="it-IT" altLang="it-IT" sz="1800" b="1" dirty="0">
                <a:latin typeface="Calibri" panose="020F0502020204030204" pitchFamily="34" charset="0"/>
                <a:ea typeface="ＭＳ Ｐゴシック" panose="020B0600070205080204" pitchFamily="34" charset="-128"/>
              </a:rPr>
              <a:t> of Ni  with a 4 mm </a:t>
            </a:r>
            <a:r>
              <a:rPr lang="it-IT" altLang="it-IT" sz="1800" b="1" dirty="0" err="1" smtClean="0">
                <a:latin typeface="Calibri" panose="020F0502020204030204" pitchFamily="34" charset="0"/>
                <a:ea typeface="ＭＳ Ｐゴシック" panose="020B0600070205080204" pitchFamily="34" charset="-128"/>
              </a:rPr>
              <a:t>thickness</a:t>
            </a:r>
            <a:endParaRPr lang="it-IT" altLang="it-IT" sz="1800" b="1" dirty="0">
              <a:latin typeface="Calibri" panose="020F0502020204030204" pitchFamily="34" charset="0"/>
              <a:ea typeface="ＭＳ Ｐゴシック" panose="020B0600070205080204" pitchFamily="34" charset="-128"/>
            </a:endParaRPr>
          </a:p>
        </p:txBody>
      </p:sp>
      <p:sp>
        <p:nvSpPr>
          <p:cNvPr id="8" name="Rettangolo 6"/>
          <p:cNvSpPr>
            <a:spLocks noChangeArrowheads="1"/>
          </p:cNvSpPr>
          <p:nvPr/>
        </p:nvSpPr>
        <p:spPr bwMode="auto">
          <a:xfrm>
            <a:off x="1806697" y="-39567"/>
            <a:ext cx="864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it-IT" sz="2400" b="1" dirty="0">
                <a:solidFill>
                  <a:srgbClr val="FF0000"/>
                </a:solidFill>
                <a:latin typeface="Calibri" panose="020F0502020204030204" pitchFamily="34" charset="0"/>
                <a:ea typeface="ＭＳ Ｐゴシック" panose="020B0600070205080204" pitchFamily="34" charset="-128"/>
              </a:rPr>
              <a:t>Electroformed </a:t>
            </a:r>
            <a:r>
              <a:rPr lang="en-US" altLang="it-IT" sz="2400" b="1" dirty="0" err="1" smtClean="0">
                <a:solidFill>
                  <a:srgbClr val="FF0000"/>
                </a:solidFill>
                <a:latin typeface="Calibri" panose="020F0502020204030204" pitchFamily="34" charset="0"/>
                <a:ea typeface="ＭＳ Ｐゴシック" panose="020B0600070205080204" pitchFamily="34" charset="-128"/>
              </a:rPr>
              <a:t>Demetra’s</a:t>
            </a:r>
            <a:r>
              <a:rPr lang="en-US" altLang="it-IT" sz="2400" b="1" dirty="0" smtClean="0">
                <a:solidFill>
                  <a:srgbClr val="FF0000"/>
                </a:solidFill>
                <a:latin typeface="Calibri" panose="020F0502020204030204" pitchFamily="34" charset="0"/>
                <a:ea typeface="ＭＳ Ｐゴシック" panose="020B0600070205080204" pitchFamily="34" charset="-128"/>
              </a:rPr>
              <a:t> </a:t>
            </a:r>
            <a:r>
              <a:rPr lang="en-US" altLang="it-IT" sz="2400" b="1" dirty="0">
                <a:solidFill>
                  <a:srgbClr val="FF0000"/>
                </a:solidFill>
                <a:latin typeface="Calibri" panose="020F0502020204030204" pitchFamily="34" charset="0"/>
                <a:ea typeface="ＭＳ Ｐゴシック" panose="020B0600070205080204" pitchFamily="34" charset="-128"/>
              </a:rPr>
              <a:t>prototype of the 3-cells </a:t>
            </a:r>
            <a:r>
              <a:rPr lang="it-IT" altLang="it-IT" sz="2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X-Band </a:t>
            </a:r>
            <a:r>
              <a:rPr lang="it-IT" altLang="it-IT" sz="2400" b="1" dirty="0" err="1">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rPr>
              <a:t>structure</a:t>
            </a:r>
            <a:endParaRPr lang="it-IT" altLang="it-IT" sz="2400" b="1" dirty="0">
              <a:solidFill>
                <a:srgbClr val="FF0000"/>
              </a:solidFill>
              <a:latin typeface="Calibri" panose="020F0502020204030204" pitchFamily="34" charset="0"/>
              <a:ea typeface="ＭＳ Ｐゴシック" panose="020B0600070205080204" pitchFamily="34" charset="-128"/>
              <a:cs typeface="Times New Roman" panose="02020603050405020304" pitchFamily="18" charset="0"/>
            </a:endParaRPr>
          </a:p>
        </p:txBody>
      </p:sp>
      <p:pic>
        <p:nvPicPr>
          <p:cNvPr id="9" name="Picture 14" descr="spataro 004.JPG"/>
          <p:cNvPicPr>
            <a:picLocks noChangeAspect="1" noChangeArrowheads="1"/>
          </p:cNvPicPr>
          <p:nvPr/>
        </p:nvPicPr>
        <p:blipFill>
          <a:blip r:embed="rId4">
            <a:extLst>
              <a:ext uri="{28A0092B-C50C-407E-A947-70E740481C1C}">
                <a14:useLocalDpi xmlns:a14="http://schemas.microsoft.com/office/drawing/2010/main" val="0"/>
              </a:ext>
            </a:extLst>
          </a:blip>
          <a:srcRect l="7538" t="19307" r="13496" b="15968"/>
          <a:stretch>
            <a:fillRect/>
          </a:stretch>
        </p:blipFill>
        <p:spPr bwMode="auto">
          <a:xfrm>
            <a:off x="6733535" y="882473"/>
            <a:ext cx="32035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asellaDiTesto 15"/>
          <p:cNvSpPr txBox="1">
            <a:spLocks noChangeArrowheads="1"/>
          </p:cNvSpPr>
          <p:nvPr/>
        </p:nvSpPr>
        <p:spPr bwMode="auto">
          <a:xfrm>
            <a:off x="6676499" y="2892992"/>
            <a:ext cx="35462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it-IT" altLang="it-IT" sz="1800" b="1" dirty="0" smtClean="0">
                <a:latin typeface="Calibri" panose="020F0502020204030204" pitchFamily="34" charset="0"/>
                <a:ea typeface="ＭＳ Ｐゴシック" panose="020B0600070205080204" pitchFamily="34" charset="-128"/>
              </a:rPr>
              <a:t>3 </a:t>
            </a:r>
            <a:r>
              <a:rPr lang="it-IT" altLang="it-IT" sz="1800" b="1" dirty="0">
                <a:latin typeface="Calibri" panose="020F0502020204030204" pitchFamily="34" charset="0"/>
                <a:ea typeface="ＭＳ Ｐゴシック" panose="020B0600070205080204" pitchFamily="34" charset="-128"/>
              </a:rPr>
              <a:t>µm </a:t>
            </a:r>
            <a:r>
              <a:rPr lang="it-IT" altLang="it-IT" sz="1800" b="1" dirty="0" err="1" smtClean="0">
                <a:latin typeface="Calibri" panose="020F0502020204030204" pitchFamily="34" charset="0"/>
                <a:ea typeface="ＭＳ Ｐゴシック" panose="020B0600070205080204" pitchFamily="34" charset="-128"/>
              </a:rPr>
              <a:t>Au</a:t>
            </a:r>
            <a:r>
              <a:rPr lang="it-IT" altLang="it-IT" sz="1800" b="1" dirty="0" smtClean="0">
                <a:latin typeface="Calibri" panose="020F0502020204030204" pitchFamily="34" charset="0"/>
                <a:ea typeface="ＭＳ Ｐゴシック" panose="020B0600070205080204" pitchFamily="34" charset="-128"/>
              </a:rPr>
              <a:t> </a:t>
            </a:r>
            <a:r>
              <a:rPr lang="it-IT" altLang="it-IT" sz="1800" b="1" dirty="0" err="1" smtClean="0">
                <a:latin typeface="Calibri" panose="020F0502020204030204" pitchFamily="34" charset="0"/>
                <a:ea typeface="ＭＳ Ｐゴシック" panose="020B0600070205080204" pitchFamily="34" charset="-128"/>
              </a:rPr>
              <a:t>coating</a:t>
            </a:r>
            <a:r>
              <a:rPr lang="it-IT" altLang="it-IT" sz="1800" b="1" dirty="0" smtClean="0">
                <a:latin typeface="Calibri" panose="020F0502020204030204" pitchFamily="34" charset="0"/>
                <a:ea typeface="ＭＳ Ｐゴシック" panose="020B0600070205080204" pitchFamily="34" charset="-128"/>
              </a:rPr>
              <a:t> </a:t>
            </a:r>
            <a:r>
              <a:rPr lang="it-IT" altLang="it-IT" sz="1800" b="1" dirty="0" err="1" smtClean="0">
                <a:latin typeface="Calibri" panose="020F0502020204030204" pitchFamily="34" charset="0"/>
                <a:ea typeface="ＭＳ Ｐゴシック" panose="020B0600070205080204" pitchFamily="34" charset="-128"/>
              </a:rPr>
              <a:t>thickness</a:t>
            </a:r>
            <a:r>
              <a:rPr lang="it-IT" altLang="it-IT" sz="1800" b="1" dirty="0" smtClean="0">
                <a:latin typeface="Calibri" panose="020F0502020204030204" pitchFamily="34" charset="0"/>
                <a:ea typeface="ＭＳ Ｐゴシック" panose="020B0600070205080204" pitchFamily="34" charset="-128"/>
              </a:rPr>
              <a:t> </a:t>
            </a:r>
            <a:r>
              <a:rPr lang="it-IT" altLang="it-IT" sz="1800" b="1" dirty="0" err="1" smtClean="0">
                <a:latin typeface="Calibri" panose="020F0502020204030204" pitchFamily="34" charset="0"/>
                <a:ea typeface="ＭＳ Ｐゴシック" panose="020B0600070205080204" pitchFamily="34" charset="-128"/>
              </a:rPr>
              <a:t>mandrel</a:t>
            </a:r>
            <a:r>
              <a:rPr lang="it-IT" altLang="it-IT" sz="1800" b="1" dirty="0" smtClean="0">
                <a:latin typeface="Calibri" panose="020F0502020204030204" pitchFamily="34" charset="0"/>
                <a:ea typeface="ＭＳ Ｐゴシック" panose="020B0600070205080204" pitchFamily="34" charset="-128"/>
              </a:rPr>
              <a:t> model</a:t>
            </a:r>
            <a:endParaRPr lang="it-IT" altLang="it-IT" sz="1800" b="1" dirty="0">
              <a:latin typeface="Calibri" panose="020F0502020204030204" pitchFamily="34" charset="0"/>
              <a:ea typeface="ＭＳ Ｐゴシック" panose="020B0600070205080204" pitchFamily="34" charset="-128"/>
            </a:endParaRPr>
          </a:p>
        </p:txBody>
      </p:sp>
      <p:pic>
        <p:nvPicPr>
          <p:cNvPr id="11" name="Picture 1" descr="T:\Progetti\COM-TE014 - INFN - LNF - Horn corrugati\Photo\2 Assembly and tool for eforming\SAM_0928.JPG"/>
          <p:cNvPicPr>
            <a:picLocks noChangeAspect="1" noChangeArrowheads="1"/>
          </p:cNvPicPr>
          <p:nvPr/>
        </p:nvPicPr>
        <p:blipFill>
          <a:blip r:embed="rId5">
            <a:extLst>
              <a:ext uri="{28A0092B-C50C-407E-A947-70E740481C1C}">
                <a14:useLocalDpi xmlns:a14="http://schemas.microsoft.com/office/drawing/2010/main" val="0"/>
              </a:ext>
            </a:extLst>
          </a:blip>
          <a:srcRect l="14021" t="15450" r="25827" b="12761"/>
          <a:stretch>
            <a:fillRect/>
          </a:stretch>
        </p:blipFill>
        <p:spPr bwMode="auto">
          <a:xfrm>
            <a:off x="2020247" y="3754260"/>
            <a:ext cx="3095625"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asellaDiTesto 20"/>
          <p:cNvSpPr txBox="1">
            <a:spLocks noChangeArrowheads="1"/>
          </p:cNvSpPr>
          <p:nvPr/>
        </p:nvSpPr>
        <p:spPr bwMode="auto">
          <a:xfrm>
            <a:off x="1842447" y="5910085"/>
            <a:ext cx="3600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it-IT" altLang="it-IT" sz="1800" b="1">
                <a:latin typeface="Calibri" panose="020F0502020204030204" pitchFamily="34" charset="0"/>
                <a:ea typeface="ＭＳ Ｐゴシック" panose="020B0600070205080204" pitchFamily="34" charset="-128"/>
              </a:rPr>
              <a:t>Fitting tests between mandrel and CF flanges</a:t>
            </a:r>
          </a:p>
        </p:txBody>
      </p:sp>
      <p:sp>
        <p:nvSpPr>
          <p:cNvPr id="13" name="Rettangolo 11"/>
          <p:cNvSpPr>
            <a:spLocks noChangeArrowheads="1"/>
          </p:cNvSpPr>
          <p:nvPr/>
        </p:nvSpPr>
        <p:spPr bwMode="auto">
          <a:xfrm>
            <a:off x="3797453" y="6447064"/>
            <a:ext cx="31829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it-IT" altLang="it-IT" sz="2400" b="1" dirty="0">
                <a:solidFill>
                  <a:srgbClr val="000000"/>
                </a:solidFill>
                <a:latin typeface="Calibri" panose="020F0502020204030204" pitchFamily="34" charset="0"/>
                <a:ea typeface="ＭＳ Ｐゴシック" panose="020B0600070205080204" pitchFamily="34" charset="-128"/>
              </a:rPr>
              <a:t>  </a:t>
            </a:r>
            <a:r>
              <a:rPr lang="it-IT" altLang="it-IT" sz="2000" b="1" dirty="0">
                <a:solidFill>
                  <a:srgbClr val="FF0000"/>
                </a:solidFill>
                <a:latin typeface="Calibri" panose="020F0502020204030204" pitchFamily="34" charset="0"/>
                <a:ea typeface="ＭＳ Ｐゴシック" panose="020B0600070205080204" pitchFamily="34" charset="-128"/>
              </a:rPr>
              <a:t>(</a:t>
            </a:r>
            <a:r>
              <a:rPr lang="it-IT" altLang="it-IT" sz="1800" b="1" dirty="0">
                <a:solidFill>
                  <a:srgbClr val="FF0000"/>
                </a:solidFill>
                <a:latin typeface="Calibri" panose="020F0502020204030204" pitchFamily="34" charset="0"/>
                <a:ea typeface="ＭＳ Ｐゴシック" panose="020B0600070205080204" pitchFamily="34" charset="-128"/>
              </a:rPr>
              <a:t>COMEB and MLT </a:t>
            </a:r>
            <a:r>
              <a:rPr lang="it-IT" altLang="it-IT" sz="1800" b="1" dirty="0" smtClean="0">
                <a:solidFill>
                  <a:srgbClr val="FF0000"/>
                </a:solidFill>
                <a:latin typeface="Calibri" panose="020F0502020204030204" pitchFamily="34" charset="0"/>
                <a:ea typeface="ＭＳ Ｐゴシック" panose="020B0600070205080204" pitchFamily="34" charset="-128"/>
              </a:rPr>
              <a:t>Companies</a:t>
            </a:r>
            <a:r>
              <a:rPr lang="it-IT" altLang="it-IT" sz="2000" b="1" dirty="0" smtClean="0">
                <a:solidFill>
                  <a:srgbClr val="FF0000"/>
                </a:solidFill>
                <a:latin typeface="Calibri" panose="020F0502020204030204" pitchFamily="34" charset="0"/>
                <a:ea typeface="ＭＳ Ｐゴシック" panose="020B0600070205080204" pitchFamily="34" charset="-128"/>
              </a:rPr>
              <a:t>)</a:t>
            </a:r>
            <a:endParaRPr lang="it-IT" altLang="it-IT" sz="2000" b="1" dirty="0">
              <a:solidFill>
                <a:srgbClr val="FF0000"/>
              </a:solidFill>
              <a:latin typeface="Calibri" panose="020F0502020204030204" pitchFamily="34" charset="0"/>
              <a:ea typeface="ＭＳ Ｐゴシック" panose="020B0600070205080204" pitchFamily="34" charset="-128"/>
            </a:endParaRPr>
          </a:p>
        </p:txBody>
      </p:sp>
      <p:sp>
        <p:nvSpPr>
          <p:cNvPr id="2" name="Rettangolo 1"/>
          <p:cNvSpPr/>
          <p:nvPr/>
        </p:nvSpPr>
        <p:spPr>
          <a:xfrm>
            <a:off x="9246963" y="6611308"/>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3" name="Rettangolo 2"/>
          <p:cNvSpPr/>
          <p:nvPr/>
        </p:nvSpPr>
        <p:spPr>
          <a:xfrm>
            <a:off x="2478453" y="259998"/>
            <a:ext cx="6935054" cy="707886"/>
          </a:xfrm>
          <a:prstGeom prst="rect">
            <a:avLst/>
          </a:prstGeom>
        </p:spPr>
        <p:txBody>
          <a:bodyPr wrap="square">
            <a:spAutoFit/>
          </a:bodyPr>
          <a:lstStyle/>
          <a:p>
            <a:r>
              <a:rPr lang="en-US" altLang="it-IT" sz="2000" b="1" dirty="0">
                <a:solidFill>
                  <a:schemeClr val="accent5"/>
                </a:solidFill>
                <a:latin typeface="Calibri" panose="020F0502020204030204" pitchFamily="34" charset="0"/>
              </a:rPr>
              <a:t>The electroforming approach is </a:t>
            </a:r>
            <a:r>
              <a:rPr lang="en-US" altLang="it-IT" sz="2000" b="1" dirty="0" smtClean="0">
                <a:solidFill>
                  <a:schemeClr val="accent5"/>
                </a:solidFill>
                <a:latin typeface="Calibri" panose="020F0502020204030204" pitchFamily="34" charset="0"/>
              </a:rPr>
              <a:t>another  </a:t>
            </a:r>
            <a:r>
              <a:rPr lang="en-US" altLang="it-IT" sz="2000" b="1" dirty="0">
                <a:solidFill>
                  <a:schemeClr val="accent5"/>
                </a:solidFill>
                <a:latin typeface="Calibri" panose="020F0502020204030204" pitchFamily="34" charset="0"/>
              </a:rPr>
              <a:t>manufacturing method </a:t>
            </a:r>
            <a:endParaRPr lang="en-US" altLang="it-IT" sz="2000" b="1" dirty="0" smtClean="0">
              <a:solidFill>
                <a:schemeClr val="accent5"/>
              </a:solidFill>
              <a:latin typeface="Calibri" panose="020F0502020204030204" pitchFamily="34" charset="0"/>
            </a:endParaRPr>
          </a:p>
          <a:p>
            <a:r>
              <a:rPr lang="en-US" altLang="it-IT" sz="2000" b="1" dirty="0" smtClean="0">
                <a:solidFill>
                  <a:schemeClr val="accent5"/>
                </a:solidFill>
                <a:latin typeface="Calibri" panose="020F0502020204030204" pitchFamily="34" charset="0"/>
              </a:rPr>
              <a:t>in </a:t>
            </a:r>
            <a:r>
              <a:rPr lang="en-US" altLang="it-IT" sz="2000" b="1" dirty="0">
                <a:solidFill>
                  <a:schemeClr val="accent5"/>
                </a:solidFill>
                <a:latin typeface="Calibri" panose="020F0502020204030204" pitchFamily="34" charset="0"/>
              </a:rPr>
              <a:t>order to avoid heat treatment of the metal </a:t>
            </a:r>
          </a:p>
        </p:txBody>
      </p:sp>
      <p:sp>
        <p:nvSpPr>
          <p:cNvPr id="14" name="Rettangolo 13"/>
          <p:cNvSpPr/>
          <p:nvPr/>
        </p:nvSpPr>
        <p:spPr>
          <a:xfrm rot="18931407">
            <a:off x="4082628" y="3167390"/>
            <a:ext cx="4026743" cy="523220"/>
          </a:xfrm>
          <a:prstGeom prst="rect">
            <a:avLst/>
          </a:prstGeom>
        </p:spPr>
        <p:txBody>
          <a:bodyPr wrap="none">
            <a:spAutoFit/>
          </a:bodyPr>
          <a:lstStyle/>
          <a:p>
            <a:pPr lvl="0"/>
            <a:r>
              <a:rPr lang="it-IT" sz="2800" b="1" dirty="0">
                <a:solidFill>
                  <a:srgbClr val="4472C4"/>
                </a:solidFill>
              </a:rPr>
              <a:t>JINST </a:t>
            </a:r>
            <a:r>
              <a:rPr lang="it-IT" sz="2800" b="1" dirty="0" err="1">
                <a:solidFill>
                  <a:srgbClr val="4472C4"/>
                </a:solidFill>
              </a:rPr>
              <a:t>September</a:t>
            </a:r>
            <a:r>
              <a:rPr lang="it-IT" sz="2800" b="1" dirty="0">
                <a:solidFill>
                  <a:srgbClr val="4472C4"/>
                </a:solidFill>
              </a:rPr>
              <a:t>, 19 2018</a:t>
            </a:r>
          </a:p>
        </p:txBody>
      </p:sp>
      <p:pic>
        <p:nvPicPr>
          <p:cNvPr id="15" name="Immagin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818209" y="22663"/>
            <a:ext cx="1332000" cy="953472"/>
          </a:xfrm>
          <a:prstGeom prst="rect">
            <a:avLst/>
          </a:prstGeom>
        </p:spPr>
      </p:pic>
    </p:spTree>
    <p:extLst>
      <p:ext uri="{BB962C8B-B14F-4D97-AF65-F5344CB8AC3E}">
        <p14:creationId xmlns:p14="http://schemas.microsoft.com/office/powerpoint/2010/main" val="2814008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wipe(down)">
                                      <p:cBhvr>
                                        <p:cTn id="44" dur="500"/>
                                        <p:tgtEl>
                                          <p:spTgt spid="13">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P spid="12" grpId="0"/>
      <p:bldP spid="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p:nvPr/>
        </p:nvSpPr>
        <p:spPr>
          <a:xfrm>
            <a:off x="1303252" y="54656"/>
            <a:ext cx="10201200" cy="504000"/>
          </a:xfrm>
          <a:prstGeom prst="rect">
            <a:avLst/>
          </a:prstGeom>
        </p:spPr>
        <p:txBody>
          <a:bodyPr wrap="square">
            <a:spAutoFit/>
          </a:bodyPr>
          <a:lstStyle/>
          <a:p>
            <a:pPr eaLnBrk="1" hangingPunct="1">
              <a:defRPr/>
            </a:pPr>
            <a:r>
              <a:rPr lang="en-US" sz="2800" b="1" dirty="0">
                <a:solidFill>
                  <a:srgbClr val="000000"/>
                </a:solidFill>
                <a:latin typeface="Calibri" pitchFamily="34" charset="0"/>
              </a:rPr>
              <a:t>Autopsy of electroformed </a:t>
            </a:r>
            <a:r>
              <a:rPr lang="en-US" sz="2800" b="1" dirty="0" smtClean="0">
                <a:solidFill>
                  <a:srgbClr val="000000"/>
                </a:solidFill>
                <a:latin typeface="Calibri" pitchFamily="34" charset="0"/>
              </a:rPr>
              <a:t>made of </a:t>
            </a:r>
            <a:r>
              <a:rPr lang="en-US" sz="2800" b="1" dirty="0" smtClean="0">
                <a:solidFill>
                  <a:srgbClr val="FF0000"/>
                </a:solidFill>
                <a:latin typeface="Calibri" pitchFamily="34" charset="0"/>
              </a:rPr>
              <a:t>Gold – Nickel (Au-Ni) </a:t>
            </a:r>
            <a:r>
              <a:rPr lang="en-US" sz="2800" b="1" dirty="0" smtClean="0">
                <a:latin typeface="Calibri" pitchFamily="34" charset="0"/>
              </a:rPr>
              <a:t>alloy</a:t>
            </a:r>
            <a:endParaRPr lang="en-US" sz="2800" b="1" dirty="0">
              <a:latin typeface="Calibri" pitchFamily="34" charset="0"/>
              <a:cs typeface="Arial Unicode MS" pitchFamily="34" charset="-128"/>
            </a:endParaRPr>
          </a:p>
          <a:p>
            <a:pPr eaLnBrk="1" hangingPunct="1">
              <a:defRPr/>
            </a:pPr>
            <a:r>
              <a:rPr lang="en-US" sz="2800" b="1" dirty="0">
                <a:solidFill>
                  <a:srgbClr val="000000"/>
                </a:solidFill>
                <a:latin typeface="Calibri" pitchFamily="34" charset="0"/>
                <a:ea typeface="+mn-ea"/>
              </a:rPr>
              <a:t> </a:t>
            </a:r>
            <a:endParaRPr lang="en-US" sz="2800" b="1" dirty="0">
              <a:solidFill>
                <a:srgbClr val="FF0000"/>
              </a:solidFill>
              <a:latin typeface="Times New Roman" pitchFamily="18" charset="0"/>
              <a:ea typeface="+mn-ea"/>
            </a:endParaRPr>
          </a:p>
        </p:txBody>
      </p:sp>
      <p:sp>
        <p:nvSpPr>
          <p:cNvPr id="20" name="TextBox 1"/>
          <p:cNvSpPr txBox="1"/>
          <p:nvPr/>
        </p:nvSpPr>
        <p:spPr bwMode="auto">
          <a:xfrm>
            <a:off x="615705" y="6278844"/>
            <a:ext cx="11576295" cy="369332"/>
          </a:xfrm>
          <a:prstGeom prst="rect">
            <a:avLst/>
          </a:prstGeom>
          <a:noFill/>
          <a:ln w="9525">
            <a:noFill/>
            <a:miter lim="800000"/>
            <a:headEnd/>
            <a:tailEnd/>
          </a:ln>
        </p:spPr>
        <p:txBody>
          <a:bodyPr wrap="square">
            <a:spAutoFit/>
          </a:bodyPr>
          <a:lstStyle/>
          <a:p>
            <a:pPr eaLnBrk="1" hangingPunct="1"/>
            <a:r>
              <a:rPr lang="en-US" altLang="it-IT" b="1" dirty="0">
                <a:solidFill>
                  <a:srgbClr val="FF0000"/>
                </a:solidFill>
                <a:latin typeface="Calibri" panose="020F0502020204030204" pitchFamily="34" charset="0"/>
              </a:rPr>
              <a:t>Gold coating has been almost completely removed in the region of the high-electric field by multiple breakdowns </a:t>
            </a:r>
          </a:p>
        </p:txBody>
      </p:sp>
      <p:sp>
        <p:nvSpPr>
          <p:cNvPr id="21" name="TextBox 9"/>
          <p:cNvSpPr txBox="1"/>
          <p:nvPr/>
        </p:nvSpPr>
        <p:spPr bwMode="auto">
          <a:xfrm>
            <a:off x="7028491" y="5700539"/>
            <a:ext cx="2210092" cy="646331"/>
          </a:xfrm>
          <a:prstGeom prst="rect">
            <a:avLst/>
          </a:prstGeom>
          <a:noFill/>
          <a:ln w="9525">
            <a:noFill/>
            <a:miter lim="800000"/>
            <a:headEnd/>
            <a:tailEnd/>
          </a:ln>
        </p:spPr>
        <p:txBody>
          <a:bodyPr wrap="none">
            <a:spAutoFit/>
          </a:bodyPr>
          <a:lstStyle/>
          <a:p>
            <a:pPr algn="ctr" eaLnBrk="1" hangingPunct="1">
              <a:defRPr/>
            </a:pPr>
            <a:r>
              <a:rPr lang="en-US" b="1" dirty="0">
                <a:solidFill>
                  <a:srgbClr val="000000"/>
                </a:solidFill>
                <a:latin typeface="Calibri" pitchFamily="34" charset="0"/>
                <a:ea typeface="+mn-ea"/>
              </a:rPr>
              <a:t>High gradient side of </a:t>
            </a:r>
          </a:p>
          <a:p>
            <a:pPr algn="ctr" eaLnBrk="1" hangingPunct="1">
              <a:defRPr/>
            </a:pPr>
            <a:r>
              <a:rPr lang="en-US" b="1" i="1" dirty="0">
                <a:solidFill>
                  <a:srgbClr val="FF0000"/>
                </a:solidFill>
                <a:latin typeface="Calibri" pitchFamily="34" charset="0"/>
                <a:ea typeface="+mn-ea"/>
              </a:rPr>
              <a:t>End cell</a:t>
            </a:r>
          </a:p>
        </p:txBody>
      </p:sp>
      <p:sp>
        <p:nvSpPr>
          <p:cNvPr id="22" name="TextBox 10"/>
          <p:cNvSpPr txBox="1"/>
          <p:nvPr/>
        </p:nvSpPr>
        <p:spPr bwMode="auto">
          <a:xfrm>
            <a:off x="2650960" y="5683077"/>
            <a:ext cx="2210092" cy="646331"/>
          </a:xfrm>
          <a:prstGeom prst="rect">
            <a:avLst/>
          </a:prstGeom>
          <a:noFill/>
          <a:ln w="9525">
            <a:noFill/>
            <a:miter lim="800000"/>
            <a:headEnd/>
            <a:tailEnd/>
          </a:ln>
        </p:spPr>
        <p:txBody>
          <a:bodyPr wrap="none">
            <a:spAutoFit/>
          </a:bodyPr>
          <a:lstStyle/>
          <a:p>
            <a:pPr algn="ctr" eaLnBrk="1" hangingPunct="1">
              <a:defRPr/>
            </a:pPr>
            <a:r>
              <a:rPr lang="en-US" b="1" dirty="0">
                <a:solidFill>
                  <a:srgbClr val="000000"/>
                </a:solidFill>
                <a:latin typeface="Calibri" pitchFamily="34" charset="0"/>
                <a:ea typeface="+mn-ea"/>
              </a:rPr>
              <a:t>High gradient side of </a:t>
            </a:r>
          </a:p>
          <a:p>
            <a:pPr algn="ctr" eaLnBrk="1" hangingPunct="1">
              <a:defRPr/>
            </a:pPr>
            <a:r>
              <a:rPr lang="en-US" b="1" i="1" dirty="0">
                <a:solidFill>
                  <a:srgbClr val="FF0000"/>
                </a:solidFill>
                <a:latin typeface="Calibri" pitchFamily="34" charset="0"/>
                <a:ea typeface="+mn-ea"/>
              </a:rPr>
              <a:t>Center cell</a:t>
            </a:r>
          </a:p>
        </p:txBody>
      </p:sp>
      <p:pic>
        <p:nvPicPr>
          <p:cNvPr id="23" name="Picture 2"/>
          <p:cNvPicPr>
            <a:picLocks noChangeAspect="1" noChangeArrowheads="1"/>
          </p:cNvPicPr>
          <p:nvPr/>
        </p:nvPicPr>
        <p:blipFill>
          <a:blip r:embed="rId2">
            <a:extLst>
              <a:ext uri="{28A0092B-C50C-407E-A947-70E740481C1C}">
                <a14:useLocalDpi xmlns:a14="http://schemas.microsoft.com/office/drawing/2010/main" val="0"/>
              </a:ext>
            </a:extLst>
          </a:blip>
          <a:srcRect l="11459" r="7292"/>
          <a:stretch>
            <a:fillRect/>
          </a:stretch>
        </p:blipFill>
        <p:spPr bwMode="auto">
          <a:xfrm>
            <a:off x="1483500" y="1706389"/>
            <a:ext cx="4475163" cy="367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l="6400" r="14284"/>
          <a:stretch>
            <a:fillRect/>
          </a:stretch>
        </p:blipFill>
        <p:spPr bwMode="auto">
          <a:xfrm>
            <a:off x="6079313" y="1706389"/>
            <a:ext cx="4367212" cy="367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ettangolo 24"/>
          <p:cNvSpPr>
            <a:spLocks noChangeArrowheads="1"/>
          </p:cNvSpPr>
          <p:nvPr/>
        </p:nvSpPr>
        <p:spPr bwMode="auto">
          <a:xfrm>
            <a:off x="1614627" y="1112140"/>
            <a:ext cx="88318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r>
              <a:rPr lang="en-US" altLang="it-IT" sz="2400" b="1" dirty="0">
                <a:solidFill>
                  <a:srgbClr val="FF0000"/>
                </a:solidFill>
                <a:latin typeface="Calibri" panose="020F0502020204030204" pitchFamily="34" charset="0"/>
              </a:rPr>
              <a:t>Magnification of the images taken from the high gradient side</a:t>
            </a:r>
            <a:r>
              <a:rPr lang="en-US" altLang="it-IT" sz="2400" b="1" dirty="0">
                <a:solidFill>
                  <a:srgbClr val="FF0000"/>
                </a:solidFill>
              </a:rPr>
              <a:t> </a:t>
            </a:r>
            <a:endParaRPr lang="it-IT" altLang="it-IT" sz="2400" dirty="0">
              <a:solidFill>
                <a:srgbClr val="FF0000"/>
              </a:solidFill>
            </a:endParaRPr>
          </a:p>
        </p:txBody>
      </p:sp>
      <p:sp>
        <p:nvSpPr>
          <p:cNvPr id="26" name="Freccia in giù 25"/>
          <p:cNvSpPr/>
          <p:nvPr/>
        </p:nvSpPr>
        <p:spPr>
          <a:xfrm rot="10800000">
            <a:off x="3504388" y="4997277"/>
            <a:ext cx="215900" cy="720725"/>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a:p>
        </p:txBody>
      </p:sp>
      <p:sp>
        <p:nvSpPr>
          <p:cNvPr id="27" name="Freccia in giù 26"/>
          <p:cNvSpPr/>
          <p:nvPr/>
        </p:nvSpPr>
        <p:spPr>
          <a:xfrm rot="10800000">
            <a:off x="7830325" y="5019502"/>
            <a:ext cx="215900" cy="719137"/>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a:p>
        </p:txBody>
      </p:sp>
      <p:sp>
        <p:nvSpPr>
          <p:cNvPr id="28" name="Rettangolo 27"/>
          <p:cNvSpPr/>
          <p:nvPr/>
        </p:nvSpPr>
        <p:spPr>
          <a:xfrm>
            <a:off x="9309169" y="6611046"/>
            <a:ext cx="2945037" cy="261610"/>
          </a:xfrm>
          <a:prstGeom prst="rect">
            <a:avLst/>
          </a:prstGeom>
        </p:spPr>
        <p:txBody>
          <a:bodyPr wrap="none">
            <a:spAutoFit/>
          </a:bodyPr>
          <a:lstStyle/>
          <a:p>
            <a:pPr lvl="0"/>
            <a:r>
              <a:rPr lang="it-IT" sz="1100" dirty="0">
                <a:solidFill>
                  <a:prstClr val="black"/>
                </a:solidFill>
              </a:rPr>
              <a:t>HG2019 – </a:t>
            </a:r>
            <a:r>
              <a:rPr lang="it-IT" sz="1100" dirty="0" err="1">
                <a:solidFill>
                  <a:prstClr val="black"/>
                </a:solidFill>
              </a:rPr>
              <a:t>June</a:t>
            </a:r>
            <a:r>
              <a:rPr lang="it-IT" sz="1100" dirty="0">
                <a:solidFill>
                  <a:prstClr val="black"/>
                </a:solidFill>
              </a:rPr>
              <a:t> 10 -14 2019 - Chamonix (France)</a:t>
            </a:r>
          </a:p>
        </p:txBody>
      </p:sp>
      <p:sp>
        <p:nvSpPr>
          <p:cNvPr id="29" name="Rettangolo 28"/>
          <p:cNvSpPr/>
          <p:nvPr/>
        </p:nvSpPr>
        <p:spPr>
          <a:xfrm rot="19346509">
            <a:off x="4082628" y="3460904"/>
            <a:ext cx="4026743" cy="523220"/>
          </a:xfrm>
          <a:prstGeom prst="rect">
            <a:avLst/>
          </a:prstGeom>
        </p:spPr>
        <p:txBody>
          <a:bodyPr wrap="none">
            <a:spAutoFit/>
          </a:bodyPr>
          <a:lstStyle/>
          <a:p>
            <a:pPr lvl="0"/>
            <a:r>
              <a:rPr lang="it-IT" sz="2800" b="1" dirty="0">
                <a:solidFill>
                  <a:srgbClr val="4472C4"/>
                </a:solidFill>
              </a:rPr>
              <a:t>JINST </a:t>
            </a:r>
            <a:r>
              <a:rPr lang="it-IT" sz="2800" b="1" dirty="0" err="1">
                <a:solidFill>
                  <a:srgbClr val="4472C4"/>
                </a:solidFill>
              </a:rPr>
              <a:t>September</a:t>
            </a:r>
            <a:r>
              <a:rPr lang="it-IT" sz="2800" b="1" dirty="0">
                <a:solidFill>
                  <a:srgbClr val="4472C4"/>
                </a:solidFill>
              </a:rPr>
              <a:t>, 19 2018</a:t>
            </a:r>
          </a:p>
        </p:txBody>
      </p:sp>
      <p:sp>
        <p:nvSpPr>
          <p:cNvPr id="30" name="Rettangolo 29"/>
          <p:cNvSpPr/>
          <p:nvPr/>
        </p:nvSpPr>
        <p:spPr>
          <a:xfrm>
            <a:off x="2087518" y="593302"/>
            <a:ext cx="8739062" cy="400110"/>
          </a:xfrm>
          <a:prstGeom prst="rect">
            <a:avLst/>
          </a:prstGeom>
        </p:spPr>
        <p:txBody>
          <a:bodyPr wrap="square">
            <a:spAutoFit/>
          </a:bodyPr>
          <a:lstStyle/>
          <a:p>
            <a:r>
              <a:rPr lang="en-US" altLang="it-IT" sz="2000" b="1" dirty="0">
                <a:solidFill>
                  <a:srgbClr val="3366FF"/>
                </a:solidFill>
                <a:latin typeface="Times New Roman" panose="02020603050405020304" pitchFamily="18" charset="0"/>
                <a:cs typeface="Times New Roman" panose="02020603050405020304" pitchFamily="18" charset="0"/>
              </a:rPr>
              <a:t>High power test have been carried out at </a:t>
            </a:r>
            <a:r>
              <a:rPr lang="en-US" altLang="it-IT" sz="2000" b="1" dirty="0">
                <a:solidFill>
                  <a:srgbClr val="FF0000"/>
                </a:solidFill>
                <a:latin typeface="Times New Roman" panose="02020603050405020304" pitchFamily="18" charset="0"/>
                <a:cs typeface="Times New Roman" panose="02020603050405020304" pitchFamily="18" charset="0"/>
              </a:rPr>
              <a:t>SLAC</a:t>
            </a:r>
            <a:r>
              <a:rPr lang="en-US" altLang="it-IT" sz="2000" b="1" dirty="0">
                <a:solidFill>
                  <a:srgbClr val="3366FF"/>
                </a:solidFill>
                <a:latin typeface="Times New Roman" panose="02020603050405020304" pitchFamily="18" charset="0"/>
                <a:cs typeface="Times New Roman" panose="02020603050405020304" pitchFamily="18" charset="0"/>
              </a:rPr>
              <a:t> </a:t>
            </a:r>
            <a:r>
              <a:rPr lang="en-US" altLang="it-IT" sz="2000" b="1" dirty="0">
                <a:solidFill>
                  <a:srgbClr val="FF0000"/>
                </a:solidFill>
                <a:latin typeface="Calibri" pitchFamily="34" charset="0"/>
                <a:ea typeface="Calibri" pitchFamily="34" charset="0"/>
                <a:cs typeface="Times New Roman" pitchFamily="18" charset="0"/>
              </a:rPr>
              <a:t> [V. </a:t>
            </a:r>
            <a:r>
              <a:rPr lang="en-US" altLang="it-IT" sz="2000" b="1" dirty="0" err="1">
                <a:solidFill>
                  <a:srgbClr val="FF0000"/>
                </a:solidFill>
                <a:latin typeface="Calibri" pitchFamily="34" charset="0"/>
                <a:ea typeface="Calibri" pitchFamily="34" charset="0"/>
                <a:cs typeface="Times New Roman" pitchFamily="18" charset="0"/>
              </a:rPr>
              <a:t>Dolgashev</a:t>
            </a:r>
            <a:r>
              <a:rPr lang="en-US" altLang="it-IT" sz="2000" b="1" dirty="0">
                <a:solidFill>
                  <a:srgbClr val="FF0000"/>
                </a:solidFill>
                <a:latin typeface="Calibri" pitchFamily="34" charset="0"/>
                <a:ea typeface="Calibri" pitchFamily="34" charset="0"/>
                <a:cs typeface="Times New Roman" pitchFamily="18" charset="0"/>
              </a:rPr>
              <a:t> et al.</a:t>
            </a:r>
            <a:r>
              <a:rPr lang="en-US" sz="2000" b="1" dirty="0">
                <a:solidFill>
                  <a:srgbClr val="FF0000"/>
                </a:solidFill>
                <a:latin typeface="Calibri" pitchFamily="34" charset="0"/>
                <a:cs typeface="Arial Unicode MS" pitchFamily="34" charset="-128"/>
              </a:rPr>
              <a:t>] </a:t>
            </a:r>
            <a:endParaRPr lang="it-IT" sz="2000" dirty="0"/>
          </a:p>
        </p:txBody>
      </p:sp>
      <p:pic>
        <p:nvPicPr>
          <p:cNvPr id="14" name="Immagin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26580" y="26521"/>
            <a:ext cx="1310878" cy="953472"/>
          </a:xfrm>
          <a:prstGeom prst="rect">
            <a:avLst/>
          </a:prstGeom>
        </p:spPr>
      </p:pic>
    </p:spTree>
    <p:extLst>
      <p:ext uri="{BB962C8B-B14F-4D97-AF65-F5344CB8AC3E}">
        <p14:creationId xmlns:p14="http://schemas.microsoft.com/office/powerpoint/2010/main" val="183853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down)">
                                      <p:cBhvr>
                                        <p:cTn id="12" dur="500"/>
                                        <p:tgtEl>
                                          <p:spTgt spid="25"/>
                                        </p:tgtEl>
                                      </p:cBhvr>
                                    </p:animEffect>
                                  </p:childTnLst>
                                </p:cTn>
                              </p:par>
                              <p:par>
                                <p:cTn id="13" presetID="2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par>
                                <p:cTn id="16" presetID="22" presetClass="entr" presetSubtype="4"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down)">
                                      <p:cBhvr>
                                        <p:cTn id="23" dur="500"/>
                                        <p:tgtEl>
                                          <p:spTgt spid="2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down)">
                                      <p:cBhvr>
                                        <p:cTn id="31" dur="500"/>
                                        <p:tgtEl>
                                          <p:spTgt spid="27"/>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down)">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5" grpId="0"/>
      <p:bldP spid="26" grpId="0" animBg="1"/>
      <p:bldP spid="27" grpId="0" animBg="1"/>
      <p:bldP spid="29" grpId="0"/>
      <p:bldP spid="30"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1256</TotalTime>
  <Words>2250</Words>
  <Application>Microsoft Office PowerPoint</Application>
  <PresentationFormat>Widescreen</PresentationFormat>
  <Paragraphs>282</Paragraphs>
  <Slides>25</Slides>
  <Notes>0</Notes>
  <HiddenSlides>4</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MS PGothic</vt:lpstr>
      <vt:lpstr>MS PGothic</vt:lpstr>
      <vt:lpstr>SimSun</vt:lpstr>
      <vt:lpstr>Arial</vt:lpstr>
      <vt:lpstr>Arial Unicode MS</vt:lpstr>
      <vt:lpstr>Calibri</vt:lpstr>
      <vt:lpstr>Calibri Light</vt:lpstr>
      <vt:lpstr>Comic Sans MS</vt:lpstr>
      <vt:lpstr>Optima</vt:lpstr>
      <vt:lpstr>Symbol</vt:lpstr>
      <vt:lpstr>Times</vt:lpstr>
      <vt:lpstr>Times New Roman</vt:lpstr>
      <vt:lpstr>TimesNewRomanPSMT</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Bruno</dc:creator>
  <cp:lastModifiedBy>spataro</cp:lastModifiedBy>
  <cp:revision>248</cp:revision>
  <dcterms:created xsi:type="dcterms:W3CDTF">2019-06-01T03:15:24Z</dcterms:created>
  <dcterms:modified xsi:type="dcterms:W3CDTF">2019-06-12T07:21:48Z</dcterms:modified>
</cp:coreProperties>
</file>