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2" r:id="rId4"/>
    <p:sldId id="263" r:id="rId5"/>
    <p:sldId id="265" r:id="rId6"/>
    <p:sldId id="267" r:id="rId7"/>
    <p:sldId id="269" r:id="rId8"/>
    <p:sldId id="270" r:id="rId9"/>
    <p:sldId id="268" r:id="rId1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8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174D-D5F5-4CC5-8BF4-A949AE8624D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907D-0829-4A32-8EC4-4A700DBAE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54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174D-D5F5-4CC5-8BF4-A949AE8624D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907D-0829-4A32-8EC4-4A700DBAE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394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174D-D5F5-4CC5-8BF4-A949AE8624D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907D-0829-4A32-8EC4-4A700DBAE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670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174D-D5F5-4CC5-8BF4-A949AE8624D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907D-0829-4A32-8EC4-4A700DBAE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920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174D-D5F5-4CC5-8BF4-A949AE8624D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907D-0829-4A32-8EC4-4A700DBAE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777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174D-D5F5-4CC5-8BF4-A949AE8624D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907D-0829-4A32-8EC4-4A700DBAE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408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174D-D5F5-4CC5-8BF4-A949AE8624D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907D-0829-4A32-8EC4-4A700DBAE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10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174D-D5F5-4CC5-8BF4-A949AE8624D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907D-0829-4A32-8EC4-4A700DBAE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673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174D-D5F5-4CC5-8BF4-A949AE8624D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907D-0829-4A32-8EC4-4A700DBAE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53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174D-D5F5-4CC5-8BF4-A949AE8624D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907D-0829-4A32-8EC4-4A700DBAE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934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F174D-D5F5-4CC5-8BF4-A949AE8624D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D907D-0829-4A32-8EC4-4A700DBAE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963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F174D-D5F5-4CC5-8BF4-A949AE8624DA}" type="datetimeFigureOut">
              <a:rPr lang="en-GB" smtClean="0"/>
              <a:t>28/11/2018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D907D-0829-4A32-8EC4-4A700DBAE9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19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Status of CERN electron lenses test stand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AutoShape 2" descr="https://mmm.cern.ch/owa/14.3.409.0/themes/resources/clear1x1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check if current design fits requirements for SCC gun</a:t>
            </a:r>
          </a:p>
          <a:p>
            <a:r>
              <a:rPr lang="en-US" dirty="0" smtClean="0"/>
              <a:t>To provide parameters for already existing equipment</a:t>
            </a:r>
          </a:p>
          <a:p>
            <a:r>
              <a:rPr lang="en-US" dirty="0" smtClean="0"/>
              <a:t>To clarify unknown parameters (diagnostics and vacuum)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9217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Lab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658103" y="6258296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07/11/2013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9813" y="1430976"/>
            <a:ext cx="5892239" cy="42394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33" y="1435430"/>
            <a:ext cx="5646717" cy="423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55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Solenoids and power converters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243146" y="4020924"/>
            <a:ext cx="36423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Solenoids are available</a:t>
            </a:r>
          </a:p>
          <a:p>
            <a:r>
              <a:rPr lang="en-US" dirty="0" smtClean="0"/>
              <a:t>Up to </a:t>
            </a:r>
            <a:r>
              <a:rPr lang="en-US" b="1" dirty="0" smtClean="0">
                <a:solidFill>
                  <a:srgbClr val="7030A0"/>
                </a:solidFill>
              </a:rPr>
              <a:t>0.35 T</a:t>
            </a:r>
            <a:r>
              <a:rPr lang="en-US" dirty="0" smtClean="0"/>
              <a:t> in the gun solenoid</a:t>
            </a:r>
          </a:p>
          <a:p>
            <a:r>
              <a:rPr lang="en-US" dirty="0" smtClean="0"/>
              <a:t>Up to </a:t>
            </a:r>
            <a:r>
              <a:rPr lang="en-US" b="1" dirty="0" smtClean="0">
                <a:solidFill>
                  <a:srgbClr val="7030A0"/>
                </a:solidFill>
              </a:rPr>
              <a:t>0.50 T</a:t>
            </a:r>
            <a:r>
              <a:rPr lang="en-US" dirty="0" smtClean="0"/>
              <a:t> in the collector solenoid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126177" y="1827761"/>
            <a:ext cx="1843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units </a:t>
            </a:r>
            <a:r>
              <a:rPr lang="en-US" dirty="0" smtClean="0">
                <a:solidFill>
                  <a:srgbClr val="7030A0"/>
                </a:solidFill>
              </a:rPr>
              <a:t>45V-140A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59005" y="2724214"/>
            <a:ext cx="1490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45V-560A</a:t>
            </a:r>
            <a:r>
              <a:rPr lang="en-US" dirty="0" smtClean="0">
                <a:solidFill>
                  <a:srgbClr val="7030A0"/>
                </a:solidFill>
              </a:rPr>
              <a:t>  </a:t>
            </a:r>
            <a:r>
              <a:rPr lang="en-US" dirty="0" smtClean="0"/>
              <a:t>Gun Solenoid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569419" y="2681216"/>
            <a:ext cx="1458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45V-560A</a:t>
            </a:r>
            <a:r>
              <a:rPr lang="en-US" dirty="0" smtClean="0"/>
              <a:t>  Collector Solenoid</a:t>
            </a:r>
            <a:endParaRPr lang="en-GB" dirty="0"/>
          </a:p>
        </p:txBody>
      </p:sp>
      <p:cxnSp>
        <p:nvCxnSpPr>
          <p:cNvPr id="38" name="Straight Arrow Connector 37"/>
          <p:cNvCxnSpPr>
            <a:stCxn id="52" idx="2"/>
            <a:endCxn id="33" idx="0"/>
          </p:cNvCxnSpPr>
          <p:nvPr/>
        </p:nvCxnSpPr>
        <p:spPr>
          <a:xfrm>
            <a:off x="1673300" y="1497768"/>
            <a:ext cx="374764" cy="329993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3" idx="2"/>
            <a:endCxn id="34" idx="0"/>
          </p:cNvCxnSpPr>
          <p:nvPr/>
        </p:nvCxnSpPr>
        <p:spPr>
          <a:xfrm>
            <a:off x="2048064" y="2197093"/>
            <a:ext cx="1156175" cy="527121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3" idx="2"/>
            <a:endCxn id="35" idx="0"/>
          </p:cNvCxnSpPr>
          <p:nvPr/>
        </p:nvCxnSpPr>
        <p:spPr>
          <a:xfrm flipH="1">
            <a:off x="1298537" y="2197093"/>
            <a:ext cx="749527" cy="484123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7487" y="1081518"/>
            <a:ext cx="7002829" cy="3077905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163912" y="1128436"/>
            <a:ext cx="3018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Power converters are installed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43146" y="5758370"/>
            <a:ext cx="5453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Installation of water cooling system is under preparation</a:t>
            </a:r>
            <a:endParaRPr lang="en-GB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21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HV circuits</a:t>
            </a:r>
            <a:endParaRPr lang="en-GB" dirty="0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96" y="1444343"/>
            <a:ext cx="4936892" cy="3036320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6726" y="1444343"/>
            <a:ext cx="5728415" cy="3036320"/>
          </a:xfrm>
          <a:prstGeom prst="rect">
            <a:avLst/>
          </a:prstGeom>
        </p:spPr>
      </p:pic>
      <p:sp>
        <p:nvSpPr>
          <p:cNvPr id="75" name="TextBox 74"/>
          <p:cNvSpPr txBox="1"/>
          <p:nvPr/>
        </p:nvSpPr>
        <p:spPr>
          <a:xfrm>
            <a:off x="374073" y="5385460"/>
            <a:ext cx="31963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Extraction voltage is up to </a:t>
            </a:r>
            <a:r>
              <a:rPr lang="en-US" b="1" dirty="0" smtClean="0">
                <a:solidFill>
                  <a:srgbClr val="7030A0"/>
                </a:solidFill>
              </a:rPr>
              <a:t>40 kV</a:t>
            </a:r>
          </a:p>
          <a:p>
            <a:r>
              <a:rPr lang="en-US" dirty="0" smtClean="0"/>
              <a:t>Filament power supply </a:t>
            </a:r>
            <a:r>
              <a:rPr lang="en-US" b="1" dirty="0" smtClean="0">
                <a:solidFill>
                  <a:srgbClr val="7030A0"/>
                </a:solidFill>
              </a:rPr>
              <a:t>20A 40V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428509" y="5385460"/>
            <a:ext cx="412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Items in the Faraday Cage are not ordered</a:t>
            </a:r>
            <a:endParaRPr lang="en-GB" b="1" dirty="0">
              <a:solidFill>
                <a:srgbClr val="7030A0"/>
              </a:solidFill>
            </a:endParaRPr>
          </a:p>
        </p:txBody>
      </p:sp>
      <p:cxnSp>
        <p:nvCxnSpPr>
          <p:cNvPr id="78" name="Straight Arrow Connector 77"/>
          <p:cNvCxnSpPr>
            <a:stCxn id="76" idx="0"/>
          </p:cNvCxnSpPr>
          <p:nvPr/>
        </p:nvCxnSpPr>
        <p:spPr>
          <a:xfrm flipH="1" flipV="1">
            <a:off x="7107382" y="3651662"/>
            <a:ext cx="1383551" cy="1733798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776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Beam diagnostics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84" y="1325563"/>
            <a:ext cx="3065803" cy="34940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71950" y="1657350"/>
            <a:ext cx="51919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Requirements for SCC gun:</a:t>
            </a:r>
          </a:p>
          <a:p>
            <a:r>
              <a:rPr lang="en-US" dirty="0">
                <a:solidFill>
                  <a:srgbClr val="C00000"/>
                </a:solidFill>
              </a:rPr>
              <a:t>	</a:t>
            </a:r>
            <a:r>
              <a:rPr lang="en-US" dirty="0" smtClean="0">
                <a:solidFill>
                  <a:srgbClr val="C00000"/>
                </a:solidFill>
              </a:rPr>
              <a:t>profile measurement (resolution, precision)</a:t>
            </a:r>
          </a:p>
          <a:p>
            <a:r>
              <a:rPr lang="en-US" dirty="0">
                <a:solidFill>
                  <a:srgbClr val="C00000"/>
                </a:solidFill>
              </a:rPr>
              <a:t>	</a:t>
            </a:r>
            <a:r>
              <a:rPr lang="en-US" dirty="0" smtClean="0">
                <a:solidFill>
                  <a:srgbClr val="C00000"/>
                </a:solidFill>
              </a:rPr>
              <a:t>Faraday Cup vs YAG screen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Longitudinal measurements </a:t>
            </a:r>
            <a:r>
              <a:rPr lang="en-US" dirty="0">
                <a:solidFill>
                  <a:srgbClr val="C00000"/>
                </a:solidFill>
              </a:rPr>
              <a:t>(resolution, precision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71950" y="4173319"/>
            <a:ext cx="5972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Minimum length of the pulse for SCC gun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(maximum energy to dissipate – collector, FC, HV circuit, etc.)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6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758950" y="1614488"/>
            <a:ext cx="7742237" cy="4237912"/>
            <a:chOff x="177800" y="236538"/>
            <a:chExt cx="7742237" cy="423791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7800" y="236538"/>
              <a:ext cx="7742237" cy="4237912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517650" y="3995182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0.2 T</a:t>
              </a:r>
              <a:endParaRPr lang="en-GB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356100" y="3987800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0.5 T</a:t>
              </a:r>
              <a:endParaRPr lang="en-GB" dirty="0"/>
            </a:p>
          </p:txBody>
        </p:sp>
      </p:grp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Beam dynamics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388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13" y="1930400"/>
            <a:ext cx="9691687" cy="34732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467850" y="2216150"/>
            <a:ext cx="1397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0.2 T vs 0.3 T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7550150" y="3289300"/>
            <a:ext cx="558800" cy="1289050"/>
          </a:xfrm>
          <a:prstGeom prst="round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Beam </a:t>
            </a:r>
            <a:r>
              <a:rPr lang="en-US" dirty="0" smtClean="0"/>
              <a:t>dynamics - 2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69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Vacuum system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" y="1325563"/>
            <a:ext cx="6456362" cy="5041527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4457700" y="3187700"/>
            <a:ext cx="495300" cy="1670050"/>
          </a:xfrm>
          <a:prstGeom prst="round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245350" y="1325563"/>
            <a:ext cx="27808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Aperture restriction:</a:t>
            </a:r>
          </a:p>
          <a:p>
            <a:r>
              <a:rPr lang="en-US" dirty="0" smtClean="0"/>
              <a:t>Gun Solenoid: </a:t>
            </a:r>
            <a:r>
              <a:rPr lang="en-US" b="1" dirty="0" smtClean="0">
                <a:solidFill>
                  <a:srgbClr val="7030A0"/>
                </a:solidFill>
              </a:rPr>
              <a:t>185 mm</a:t>
            </a:r>
          </a:p>
          <a:p>
            <a:r>
              <a:rPr lang="en-US" dirty="0" smtClean="0"/>
              <a:t>Collector Solenoid: </a:t>
            </a:r>
            <a:r>
              <a:rPr lang="en-US" b="1" dirty="0" smtClean="0">
                <a:solidFill>
                  <a:srgbClr val="7030A0"/>
                </a:solidFill>
              </a:rPr>
              <a:t>130 mm</a:t>
            </a:r>
            <a:endParaRPr lang="en-GB" b="1" dirty="0">
              <a:solidFill>
                <a:srgbClr val="7030A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675" y="1521433"/>
            <a:ext cx="6462487" cy="46497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45350" y="3292328"/>
            <a:ext cx="4507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Minimum field in the gun solenoid required?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854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10806</TotalTime>
  <Words>171</Words>
  <Application>Microsoft Office PowerPoint</Application>
  <PresentationFormat>Widescreen</PresentationFormat>
  <Paragraphs>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Status of CERN electron lenses test stand</vt:lpstr>
      <vt:lpstr>Plan:</vt:lpstr>
      <vt:lpstr>Lab</vt:lpstr>
      <vt:lpstr>Solenoids and power converters</vt:lpstr>
      <vt:lpstr>HV circuits</vt:lpstr>
      <vt:lpstr>Beam diagnostics</vt:lpstr>
      <vt:lpstr>Beam dynamics</vt:lpstr>
      <vt:lpstr>Beam dynamics - 2</vt:lpstr>
      <vt:lpstr>Vacuum system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 Sadovich</dc:creator>
  <cp:lastModifiedBy>Sergey Sadovich</cp:lastModifiedBy>
  <cp:revision>64</cp:revision>
  <cp:lastPrinted>2018-10-22T14:09:45Z</cp:lastPrinted>
  <dcterms:created xsi:type="dcterms:W3CDTF">2018-10-22T08:36:35Z</dcterms:created>
  <dcterms:modified xsi:type="dcterms:W3CDTF">2018-11-28T18:00:48Z</dcterms:modified>
</cp:coreProperties>
</file>