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25"/>
  </p:notesMasterIdLst>
  <p:sldIdLst>
    <p:sldId id="256" r:id="rId2"/>
    <p:sldId id="361" r:id="rId3"/>
    <p:sldId id="362" r:id="rId4"/>
    <p:sldId id="363" r:id="rId5"/>
    <p:sldId id="367" r:id="rId6"/>
    <p:sldId id="269" r:id="rId7"/>
    <p:sldId id="308" r:id="rId8"/>
    <p:sldId id="283" r:id="rId9"/>
    <p:sldId id="335" r:id="rId10"/>
    <p:sldId id="364" r:id="rId11"/>
    <p:sldId id="356" r:id="rId12"/>
    <p:sldId id="365" r:id="rId13"/>
    <p:sldId id="359" r:id="rId14"/>
    <p:sldId id="360" r:id="rId15"/>
    <p:sldId id="366" r:id="rId16"/>
    <p:sldId id="368" r:id="rId17"/>
    <p:sldId id="369" r:id="rId18"/>
    <p:sldId id="370" r:id="rId19"/>
    <p:sldId id="371" r:id="rId20"/>
    <p:sldId id="372" r:id="rId21"/>
    <p:sldId id="373" r:id="rId22"/>
    <p:sldId id="374" r:id="rId23"/>
    <p:sldId id="375" r:id="rId24"/>
  </p:sldIdLst>
  <p:sldSz cx="9144000" cy="6858000" type="screen4x3"/>
  <p:notesSz cx="6858000" cy="9144000"/>
  <p:defaultTextStyle>
    <a:defPPr>
      <a:defRPr lang="de-DE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F497D"/>
    <a:srgbClr val="0CC6DE"/>
    <a:srgbClr val="003478"/>
    <a:srgbClr val="008000"/>
    <a:srgbClr val="85C71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610" autoAdjust="0"/>
    <p:restoredTop sz="96433" autoAdjust="0"/>
  </p:normalViewPr>
  <p:slideViewPr>
    <p:cSldViewPr snapToObjects="1">
      <p:cViewPr varScale="1">
        <p:scale>
          <a:sx n="80" d="100"/>
          <a:sy n="80" d="100"/>
        </p:scale>
        <p:origin x="84" y="708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6" d="100"/>
        <a:sy n="86" d="100"/>
      </p:scale>
      <p:origin x="0" y="0"/>
    </p:cViewPr>
  </p:sorter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de-DE" altLang="de-DE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D0EF8AD-D3A8-4CB2-AB6E-AF1FA73E417C}" type="datetimeFigureOut">
              <a:rPr lang="de-DE" altLang="de-DE"/>
              <a:pPr/>
              <a:t>23.05.2019</a:t>
            </a:fld>
            <a:endParaRPr lang="de-DE" altLang="de-DE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434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1434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de-DE" altLang="de-DE"/>
          </a:p>
        </p:txBody>
      </p:sp>
      <p:sp>
        <p:nvSpPr>
          <p:cNvPr id="1434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8056FA6D-C57C-4406-BB77-D45CD62F6C10}" type="slidenum">
              <a:rPr lang="de-DE" altLang="de-DE"/>
              <a:pPr/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407213027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354322745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56FA6D-C57C-4406-BB77-D45CD62F6C10}" type="slidenum">
              <a:rPr lang="de-DE" altLang="de-DE" smtClean="0"/>
              <a:pPr/>
              <a:t>3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143889343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de-DE" altLang="de-DE" dirty="0"/>
          </a:p>
        </p:txBody>
      </p:sp>
    </p:spTree>
    <p:extLst>
      <p:ext uri="{BB962C8B-B14F-4D97-AF65-F5344CB8AC3E}">
        <p14:creationId xmlns:p14="http://schemas.microsoft.com/office/powerpoint/2010/main" val="335689556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56FA6D-C57C-4406-BB77-D45CD62F6C10}" type="slidenum">
              <a:rPr lang="de-DE" altLang="de-DE" smtClean="0"/>
              <a:pPr/>
              <a:t>7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221303238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Link zu </a:t>
            </a:r>
            <a:r>
              <a:rPr lang="de-DE" dirty="0" err="1"/>
              <a:t>circulars</a:t>
            </a:r>
            <a:r>
              <a:rPr lang="de-DE" dirty="0"/>
              <a:t> + </a:t>
            </a:r>
            <a:r>
              <a:rPr lang="de-DE" dirty="0" err="1"/>
              <a:t>manual</a:t>
            </a:r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56FA6D-C57C-4406-BB77-D45CD62F6C10}" type="slidenum">
              <a:rPr lang="de-DE" altLang="de-DE" smtClean="0"/>
              <a:pPr/>
              <a:t>8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181028628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56FA6D-C57C-4406-BB77-D45CD62F6C10}" type="slidenum">
              <a:rPr lang="de-DE" altLang="de-DE" smtClean="0"/>
              <a:pPr/>
              <a:t>9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42855747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8130" name="Заметки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altLang="de-DE" smtClean="0">
              <a:latin typeface="Arial" panose="020B0604020202020204" pitchFamily="34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  <p:sp>
        <p:nvSpPr>
          <p:cNvPr id="48131" name="Номер слайда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598E1423-6E47-45F6-9A4B-E4FE6BCC6220}" type="slidenum">
              <a:rPr lang="ru-RU" altLang="de-DE" smtClean="0"/>
              <a:pPr/>
              <a:t>21</a:t>
            </a:fld>
            <a:endParaRPr lang="ru-RU" altLang="de-DE" smtClean="0"/>
          </a:p>
        </p:txBody>
      </p:sp>
    </p:spTree>
    <p:extLst>
      <p:ext uri="{BB962C8B-B14F-4D97-AF65-F5344CB8AC3E}">
        <p14:creationId xmlns:p14="http://schemas.microsoft.com/office/powerpoint/2010/main" val="142484466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0178" name="Заметки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altLang="de-DE" smtClean="0">
              <a:latin typeface="Arial" panose="020B0604020202020204" pitchFamily="34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  <p:sp>
        <p:nvSpPr>
          <p:cNvPr id="50179" name="Номер слайда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1D6B7496-D1B4-437C-9C29-60664CDEDD6B}" type="slidenum">
              <a:rPr lang="ru-RU" altLang="de-DE" smtClean="0"/>
              <a:pPr/>
              <a:t>22</a:t>
            </a:fld>
            <a:endParaRPr lang="ru-RU" altLang="de-DE" smtClean="0"/>
          </a:p>
        </p:txBody>
      </p:sp>
    </p:spTree>
    <p:extLst>
      <p:ext uri="{BB962C8B-B14F-4D97-AF65-F5344CB8AC3E}">
        <p14:creationId xmlns:p14="http://schemas.microsoft.com/office/powerpoint/2010/main" val="4943399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8" descr="hg-home.jp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Bild 9" descr="mc-logo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19800" y="5564188"/>
            <a:ext cx="2895600" cy="1157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Bild 10" descr="ipogg.png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5791200"/>
            <a:ext cx="1268413" cy="930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platzhalter 10"/>
          <p:cNvSpPr>
            <a:spLocks noGrp="1"/>
          </p:cNvSpPr>
          <p:nvPr>
            <p:ph type="body" sz="quarter" idx="10"/>
          </p:nvPr>
        </p:nvSpPr>
        <p:spPr>
          <a:xfrm>
            <a:off x="468313" y="5157788"/>
            <a:ext cx="3887787" cy="1366837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de-DE" dirty="0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11217711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ild 6" descr="hg neutral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88925" y="-7938"/>
            <a:ext cx="9721850" cy="68738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457200" y="1287465"/>
            <a:ext cx="8229600" cy="4579936"/>
          </a:xfrm>
        </p:spPr>
        <p:txBody>
          <a:bodyPr/>
          <a:lstStyle>
            <a:lvl1pPr>
              <a:defRPr>
                <a:solidFill>
                  <a:srgbClr val="003478"/>
                </a:solidFill>
              </a:defRPr>
            </a:lvl1pPr>
            <a:lvl2pPr>
              <a:defRPr>
                <a:solidFill>
                  <a:srgbClr val="003478"/>
                </a:solidFill>
              </a:defRPr>
            </a:lvl2pPr>
            <a:lvl3pPr>
              <a:defRPr>
                <a:solidFill>
                  <a:srgbClr val="85C714"/>
                </a:solidFill>
              </a:defRPr>
            </a:lvl3pPr>
            <a:lvl4pPr>
              <a:defRPr>
                <a:solidFill>
                  <a:schemeClr val="tx2">
                    <a:lumMod val="50000"/>
                  </a:schemeClr>
                </a:solidFill>
              </a:defRPr>
            </a:lvl4pPr>
            <a:lvl5pPr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</p:txBody>
      </p:sp>
      <p:sp>
        <p:nvSpPr>
          <p:cNvPr id="8" name="Titel 1"/>
          <p:cNvSpPr>
            <a:spLocks noGrp="1"/>
          </p:cNvSpPr>
          <p:nvPr>
            <p:ph type="title" hasCustomPrompt="1"/>
          </p:nvPr>
        </p:nvSpPr>
        <p:spPr>
          <a:xfrm>
            <a:off x="457200" y="304800"/>
            <a:ext cx="8229600" cy="669927"/>
          </a:xfrm>
        </p:spPr>
        <p:txBody>
          <a:bodyPr anchor="t"/>
          <a:lstStyle>
            <a:lvl1pPr algn="l">
              <a:spcAft>
                <a:spcPts val="0"/>
              </a:spcAft>
              <a:defRPr sz="3600" b="0" cap="none">
                <a:solidFill>
                  <a:srgbClr val="0CC6DE"/>
                </a:solidFill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9" name="Foliennummernplatzhalter 3"/>
          <p:cNvSpPr>
            <a:spLocks noGrp="1"/>
          </p:cNvSpPr>
          <p:nvPr>
            <p:ph type="sldNum" sz="quarter" idx="4"/>
          </p:nvPr>
        </p:nvSpPr>
        <p:spPr>
          <a:xfrm>
            <a:off x="6619056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003478"/>
                </a:solidFill>
              </a:defRPr>
            </a:lvl1pPr>
          </a:lstStyle>
          <a:p>
            <a:fld id="{37E3BC05-FAFE-4AC8-BE3C-DB615240BD44}" type="slidenum">
              <a:rPr lang="de-DE" smtClean="0"/>
              <a:pPr/>
              <a:t>‹Nr.›</a:t>
            </a:fld>
            <a:endParaRPr lang="de-DE" dirty="0"/>
          </a:p>
        </p:txBody>
      </p:sp>
      <p:pic>
        <p:nvPicPr>
          <p:cNvPr id="10" name="Bild 8" descr="mc-logo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60145" y="6390962"/>
            <a:ext cx="743000" cy="2969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Bild 9" descr="ipogg.png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57950" y="6380131"/>
            <a:ext cx="432990" cy="317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Datumsplatzhalter 1"/>
          <p:cNvSpPr>
            <a:spLocks noGrp="1"/>
          </p:cNvSpPr>
          <p:nvPr>
            <p:ph type="dt" sz="half" idx="2"/>
          </p:nvPr>
        </p:nvSpPr>
        <p:spPr>
          <a:xfrm>
            <a:off x="467544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003478"/>
                </a:solidFill>
              </a:defRPr>
            </a:lvl1pPr>
          </a:lstStyle>
          <a:p>
            <a:r>
              <a:rPr lang="de-DE"/>
              <a:t>23.05.2019</a:t>
            </a:r>
            <a:endParaRPr lang="de-DE" dirty="0"/>
          </a:p>
        </p:txBody>
      </p:sp>
      <p:sp>
        <p:nvSpPr>
          <p:cNvPr id="13" name="Fußzeilenplatzhalter 2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003478"/>
                </a:solidFill>
              </a:defRPr>
            </a:lvl1pPr>
          </a:lstStyle>
          <a:p>
            <a:r>
              <a:rPr lang="de-DE"/>
              <a:t>IPPOG meeting GSI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314234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ild 6" descr="hg neutral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88925" y="-7938"/>
            <a:ext cx="9721850" cy="68738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itel 1"/>
          <p:cNvSpPr>
            <a:spLocks noGrp="1"/>
          </p:cNvSpPr>
          <p:nvPr>
            <p:ph type="title" hasCustomPrompt="1"/>
          </p:nvPr>
        </p:nvSpPr>
        <p:spPr>
          <a:xfrm>
            <a:off x="457200" y="304800"/>
            <a:ext cx="8229600" cy="669927"/>
          </a:xfrm>
        </p:spPr>
        <p:txBody>
          <a:bodyPr anchor="t"/>
          <a:lstStyle>
            <a:lvl1pPr algn="l">
              <a:spcAft>
                <a:spcPts val="0"/>
              </a:spcAft>
              <a:defRPr sz="3600" b="0" cap="none">
                <a:solidFill>
                  <a:srgbClr val="0CC6DE"/>
                </a:solidFill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3" name="Inhaltsplatzhalter 12"/>
          <p:cNvSpPr>
            <a:spLocks noGrp="1"/>
          </p:cNvSpPr>
          <p:nvPr>
            <p:ph sz="quarter" idx="11"/>
          </p:nvPr>
        </p:nvSpPr>
        <p:spPr>
          <a:xfrm>
            <a:off x="465156" y="1377295"/>
            <a:ext cx="3898776" cy="4723013"/>
          </a:xfrm>
        </p:spPr>
        <p:txBody>
          <a:bodyPr/>
          <a:lstStyle/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4" name="Inhaltsplatzhalter 12"/>
          <p:cNvSpPr>
            <a:spLocks noGrp="1"/>
          </p:cNvSpPr>
          <p:nvPr>
            <p:ph sz="quarter" idx="12"/>
          </p:nvPr>
        </p:nvSpPr>
        <p:spPr>
          <a:xfrm>
            <a:off x="4788024" y="1377296"/>
            <a:ext cx="3898776" cy="4723013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15" name="Foliennummernplatzhalter 3"/>
          <p:cNvSpPr>
            <a:spLocks noGrp="1"/>
          </p:cNvSpPr>
          <p:nvPr>
            <p:ph type="sldNum" sz="quarter" idx="4"/>
          </p:nvPr>
        </p:nvSpPr>
        <p:spPr>
          <a:xfrm>
            <a:off x="6619056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003478"/>
                </a:solidFill>
              </a:defRPr>
            </a:lvl1pPr>
          </a:lstStyle>
          <a:p>
            <a:fld id="{37E3BC05-FAFE-4AC8-BE3C-DB615240BD44}" type="slidenum">
              <a:rPr lang="de-DE" smtClean="0"/>
              <a:pPr/>
              <a:t>‹Nr.›</a:t>
            </a:fld>
            <a:endParaRPr lang="de-DE" dirty="0"/>
          </a:p>
        </p:txBody>
      </p:sp>
      <p:pic>
        <p:nvPicPr>
          <p:cNvPr id="16" name="Bild 8" descr="mc-logo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60145" y="6390962"/>
            <a:ext cx="743000" cy="2969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Bild 9" descr="ipogg.png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57950" y="6380131"/>
            <a:ext cx="432990" cy="317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Datumsplatzhalter 1"/>
          <p:cNvSpPr>
            <a:spLocks noGrp="1"/>
          </p:cNvSpPr>
          <p:nvPr>
            <p:ph type="dt" sz="half" idx="2"/>
          </p:nvPr>
        </p:nvSpPr>
        <p:spPr>
          <a:xfrm>
            <a:off x="467544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003478"/>
                </a:solidFill>
              </a:defRPr>
            </a:lvl1pPr>
          </a:lstStyle>
          <a:p>
            <a:r>
              <a:rPr lang="de-DE"/>
              <a:t>23.05.2019</a:t>
            </a:r>
            <a:endParaRPr lang="de-DE" dirty="0"/>
          </a:p>
        </p:txBody>
      </p:sp>
      <p:sp>
        <p:nvSpPr>
          <p:cNvPr id="19" name="Fußzeilenplatzhalter 2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003478"/>
                </a:solidFill>
              </a:defRPr>
            </a:lvl1pPr>
          </a:lstStyle>
          <a:p>
            <a:r>
              <a:rPr lang="de-DE"/>
              <a:t>IPPOG meeting GSI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9445204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4" descr="hg neutral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88925" y="-7938"/>
            <a:ext cx="9721850" cy="68738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itel 1"/>
          <p:cNvSpPr>
            <a:spLocks noGrp="1"/>
          </p:cNvSpPr>
          <p:nvPr>
            <p:ph type="title" hasCustomPrompt="1"/>
          </p:nvPr>
        </p:nvSpPr>
        <p:spPr>
          <a:xfrm>
            <a:off x="457200" y="304800"/>
            <a:ext cx="8229600" cy="669927"/>
          </a:xfrm>
        </p:spPr>
        <p:txBody>
          <a:bodyPr anchor="t"/>
          <a:lstStyle>
            <a:lvl1pPr algn="l">
              <a:spcAft>
                <a:spcPts val="0"/>
              </a:spcAft>
              <a:defRPr sz="3600" b="0" cap="none">
                <a:solidFill>
                  <a:srgbClr val="0CC6DE"/>
                </a:solidFill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1" name="Medienplatzhalter 10"/>
          <p:cNvSpPr>
            <a:spLocks noGrp="1"/>
          </p:cNvSpPr>
          <p:nvPr>
            <p:ph type="media" sz="quarter" idx="11"/>
          </p:nvPr>
        </p:nvSpPr>
        <p:spPr>
          <a:xfrm>
            <a:off x="1403648" y="1287465"/>
            <a:ext cx="6336704" cy="4445791"/>
          </a:xfrm>
        </p:spPr>
        <p:txBody>
          <a:bodyPr/>
          <a:lstStyle/>
          <a:p>
            <a:endParaRPr lang="de-DE"/>
          </a:p>
        </p:txBody>
      </p:sp>
      <p:sp>
        <p:nvSpPr>
          <p:cNvPr id="14" name="Foliennummernplatzhalter 3"/>
          <p:cNvSpPr>
            <a:spLocks noGrp="1"/>
          </p:cNvSpPr>
          <p:nvPr>
            <p:ph type="sldNum" sz="quarter" idx="4"/>
          </p:nvPr>
        </p:nvSpPr>
        <p:spPr>
          <a:xfrm>
            <a:off x="6619056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003478"/>
                </a:solidFill>
              </a:defRPr>
            </a:lvl1pPr>
          </a:lstStyle>
          <a:p>
            <a:fld id="{37E3BC05-FAFE-4AC8-BE3C-DB615240BD44}" type="slidenum">
              <a:rPr lang="de-DE" smtClean="0"/>
              <a:pPr/>
              <a:t>‹Nr.›</a:t>
            </a:fld>
            <a:endParaRPr lang="de-DE" dirty="0"/>
          </a:p>
        </p:txBody>
      </p:sp>
      <p:pic>
        <p:nvPicPr>
          <p:cNvPr id="15" name="Bild 8" descr="mc-logo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60145" y="6390962"/>
            <a:ext cx="743000" cy="2969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Bild 9" descr="ipogg.png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57950" y="6380131"/>
            <a:ext cx="432990" cy="317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Datumsplatzhalter 1"/>
          <p:cNvSpPr>
            <a:spLocks noGrp="1"/>
          </p:cNvSpPr>
          <p:nvPr>
            <p:ph type="dt" sz="half" idx="2"/>
          </p:nvPr>
        </p:nvSpPr>
        <p:spPr>
          <a:xfrm>
            <a:off x="467544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003478"/>
                </a:solidFill>
              </a:defRPr>
            </a:lvl1pPr>
          </a:lstStyle>
          <a:p>
            <a:r>
              <a:rPr lang="de-DE"/>
              <a:t>23.05.2019</a:t>
            </a:r>
            <a:endParaRPr lang="de-DE" dirty="0"/>
          </a:p>
        </p:txBody>
      </p:sp>
      <p:sp>
        <p:nvSpPr>
          <p:cNvPr id="18" name="Fußzeilenplatzhalter 2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003478"/>
                </a:solidFill>
              </a:defRPr>
            </a:lvl1pPr>
          </a:lstStyle>
          <a:p>
            <a:r>
              <a:rPr lang="de-DE"/>
              <a:t>IPPOG meeting GSI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931757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4" descr="hg neutral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88925" y="-7938"/>
            <a:ext cx="9721850" cy="68738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itel 1"/>
          <p:cNvSpPr>
            <a:spLocks noGrp="1"/>
          </p:cNvSpPr>
          <p:nvPr>
            <p:ph type="title" hasCustomPrompt="1"/>
          </p:nvPr>
        </p:nvSpPr>
        <p:spPr>
          <a:xfrm>
            <a:off x="457200" y="304800"/>
            <a:ext cx="8229600" cy="669927"/>
          </a:xfrm>
        </p:spPr>
        <p:txBody>
          <a:bodyPr anchor="t"/>
          <a:lstStyle>
            <a:lvl1pPr algn="l">
              <a:spcAft>
                <a:spcPts val="0"/>
              </a:spcAft>
              <a:defRPr sz="3600" b="0" cap="none">
                <a:solidFill>
                  <a:srgbClr val="0CC6DE"/>
                </a:solidFill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4" name="Onlinebild-Platzhalter 3"/>
          <p:cNvSpPr>
            <a:spLocks noGrp="1"/>
          </p:cNvSpPr>
          <p:nvPr>
            <p:ph type="clipArt" sz="quarter" idx="11"/>
          </p:nvPr>
        </p:nvSpPr>
        <p:spPr>
          <a:xfrm>
            <a:off x="2195513" y="1628775"/>
            <a:ext cx="4752975" cy="3816350"/>
          </a:xfrm>
        </p:spPr>
        <p:txBody>
          <a:bodyPr/>
          <a:lstStyle/>
          <a:p>
            <a:endParaRPr lang="de-DE"/>
          </a:p>
        </p:txBody>
      </p:sp>
      <p:sp>
        <p:nvSpPr>
          <p:cNvPr id="15" name="Foliennummernplatzhalter 3"/>
          <p:cNvSpPr>
            <a:spLocks noGrp="1"/>
          </p:cNvSpPr>
          <p:nvPr>
            <p:ph type="sldNum" sz="quarter" idx="4"/>
          </p:nvPr>
        </p:nvSpPr>
        <p:spPr>
          <a:xfrm>
            <a:off x="6619056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003478"/>
                </a:solidFill>
              </a:defRPr>
            </a:lvl1pPr>
          </a:lstStyle>
          <a:p>
            <a:fld id="{37E3BC05-FAFE-4AC8-BE3C-DB615240BD44}" type="slidenum">
              <a:rPr lang="de-DE" smtClean="0"/>
              <a:pPr/>
              <a:t>‹Nr.›</a:t>
            </a:fld>
            <a:endParaRPr lang="de-DE" dirty="0"/>
          </a:p>
        </p:txBody>
      </p:sp>
      <p:pic>
        <p:nvPicPr>
          <p:cNvPr id="16" name="Bild 8" descr="mc-logo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60145" y="6390962"/>
            <a:ext cx="743000" cy="2969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Bild 9" descr="ipogg.png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57950" y="6380131"/>
            <a:ext cx="432990" cy="317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Datumsplatzhalter 1"/>
          <p:cNvSpPr>
            <a:spLocks noGrp="1"/>
          </p:cNvSpPr>
          <p:nvPr>
            <p:ph type="dt" sz="half" idx="2"/>
          </p:nvPr>
        </p:nvSpPr>
        <p:spPr>
          <a:xfrm>
            <a:off x="467544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003478"/>
                </a:solidFill>
              </a:defRPr>
            </a:lvl1pPr>
          </a:lstStyle>
          <a:p>
            <a:r>
              <a:rPr lang="de-DE"/>
              <a:t>23.05.2019</a:t>
            </a:r>
            <a:endParaRPr lang="de-DE" dirty="0"/>
          </a:p>
        </p:txBody>
      </p:sp>
      <p:sp>
        <p:nvSpPr>
          <p:cNvPr id="19" name="Fußzeilenplatzhalter 2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003478"/>
                </a:solidFill>
              </a:defRPr>
            </a:lvl1pPr>
          </a:lstStyle>
          <a:p>
            <a:r>
              <a:rPr lang="de-DE"/>
              <a:t>IPPOG meeting GSI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77867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2_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23.05.2019</a:t>
            </a: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IPPOG meeting GSI</a:t>
            </a:r>
          </a:p>
        </p:txBody>
      </p:sp>
    </p:spTree>
    <p:extLst>
      <p:ext uri="{BB962C8B-B14F-4D97-AF65-F5344CB8AC3E}">
        <p14:creationId xmlns:p14="http://schemas.microsoft.com/office/powerpoint/2010/main" val="9680572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483BAC-816C-4D13-A638-642070E0D67D}" type="slidenum">
              <a:rPr lang="de-DE" altLang="en-US"/>
              <a:pPr>
                <a:defRPr/>
              </a:pPr>
              <a:t>‹Nr.›</a:t>
            </a:fld>
            <a:endParaRPr lang="de-DE" altLang="en-US"/>
          </a:p>
        </p:txBody>
      </p:sp>
    </p:spTree>
    <p:extLst>
      <p:ext uri="{BB962C8B-B14F-4D97-AF65-F5344CB8AC3E}">
        <p14:creationId xmlns:p14="http://schemas.microsoft.com/office/powerpoint/2010/main" val="18061484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E7869D-EF7E-451F-B50A-276F8776FF05}" type="slidenum">
              <a:rPr lang="de-DE" altLang="en-US"/>
              <a:pPr>
                <a:defRPr/>
              </a:pPr>
              <a:t>‹Nr.›</a:t>
            </a:fld>
            <a:endParaRPr lang="de-DE" altLang="en-US"/>
          </a:p>
        </p:txBody>
      </p:sp>
    </p:spTree>
    <p:extLst>
      <p:ext uri="{BB962C8B-B14F-4D97-AF65-F5344CB8AC3E}">
        <p14:creationId xmlns:p14="http://schemas.microsoft.com/office/powerpoint/2010/main" val="19628941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2.pn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>
          <a:xfrm>
            <a:off x="6619056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003478"/>
                </a:solidFill>
              </a:defRPr>
            </a:lvl1pPr>
          </a:lstStyle>
          <a:p>
            <a:fld id="{37E3BC05-FAFE-4AC8-BE3C-DB615240BD44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026" name="Titelplatzhalt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 dirty="0"/>
              <a:t>Mastertitelformat bearbeiten</a:t>
            </a:r>
          </a:p>
        </p:txBody>
      </p:sp>
      <p:sp>
        <p:nvSpPr>
          <p:cNvPr id="1027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03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 dirty="0"/>
              <a:t>Mastertextformat bearbeiten</a:t>
            </a:r>
          </a:p>
          <a:p>
            <a:pPr lvl="1"/>
            <a:r>
              <a:rPr lang="de-DE" altLang="de-DE" dirty="0"/>
              <a:t>Zweite Ebene</a:t>
            </a:r>
          </a:p>
          <a:p>
            <a:pPr lvl="2"/>
            <a:r>
              <a:rPr lang="de-DE" altLang="de-DE" dirty="0"/>
              <a:t>Dritte Ebene</a:t>
            </a:r>
          </a:p>
          <a:p>
            <a:pPr lvl="3"/>
            <a:r>
              <a:rPr lang="de-DE" altLang="de-DE" dirty="0"/>
              <a:t>Vierte Ebene</a:t>
            </a:r>
          </a:p>
          <a:p>
            <a:pPr lvl="4"/>
            <a:r>
              <a:rPr lang="de-DE" altLang="de-DE" dirty="0"/>
              <a:t>Fünfte Ebene</a:t>
            </a:r>
          </a:p>
        </p:txBody>
      </p:sp>
      <p:pic>
        <p:nvPicPr>
          <p:cNvPr id="1028" name="Bild 8" descr="mc-logo.png"/>
          <p:cNvPicPr>
            <a:picLocks noChangeAspect="1"/>
          </p:cNvPicPr>
          <p:nvPr userDrawn="1"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60145" y="6390962"/>
            <a:ext cx="743000" cy="2969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Bild 9" descr="ipogg.png"/>
          <p:cNvPicPr>
            <a:picLocks noChangeAspect="1"/>
          </p:cNvPicPr>
          <p:nvPr userDrawn="1"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57950" y="6380131"/>
            <a:ext cx="432990" cy="317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Datumsplatzhalter 1"/>
          <p:cNvSpPr>
            <a:spLocks noGrp="1"/>
          </p:cNvSpPr>
          <p:nvPr>
            <p:ph type="dt" sz="half" idx="2"/>
          </p:nvPr>
        </p:nvSpPr>
        <p:spPr>
          <a:xfrm>
            <a:off x="467544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003478"/>
                </a:solidFill>
              </a:defRPr>
            </a:lvl1pPr>
          </a:lstStyle>
          <a:p>
            <a:r>
              <a:rPr lang="de-DE"/>
              <a:t>23.05.2019</a:t>
            </a:r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003478"/>
                </a:solidFill>
              </a:defRPr>
            </a:lvl1pPr>
          </a:lstStyle>
          <a:p>
            <a:r>
              <a:rPr lang="de-DE"/>
              <a:t>IPPOG meeting GSI</a:t>
            </a:r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54" r:id="rId2"/>
    <p:sldLayoutId id="2147483655" r:id="rId3"/>
    <p:sldLayoutId id="2147483656" r:id="rId4"/>
    <p:sldLayoutId id="2147483657" r:id="rId5"/>
    <p:sldLayoutId id="2147483659" r:id="rId6"/>
    <p:sldLayoutId id="2147483660" r:id="rId7"/>
    <p:sldLayoutId id="2147483661" r:id="rId8"/>
  </p:sldLayoutIdLst>
  <p:hf sldNum="0" hdr="0"/>
  <p:txStyles>
    <p:titleStyle>
      <a:lvl1pPr algn="ctr" defTabSz="457200" rtl="0" fontAlgn="base">
        <a:spcBef>
          <a:spcPct val="0"/>
        </a:spcBef>
        <a:spcAft>
          <a:spcPct val="0"/>
        </a:spcAft>
        <a:defRPr sz="4400" kern="1200">
          <a:solidFill>
            <a:srgbClr val="0CC6DE"/>
          </a:solidFill>
          <a:latin typeface="+mj-lt"/>
          <a:ea typeface="+mj-ea"/>
          <a:cs typeface="+mj-cs"/>
        </a:defRPr>
      </a:lvl1pPr>
      <a:lvl2pPr algn="ctr" defTabSz="457200" rtl="0" fontAlgn="base">
        <a:spcBef>
          <a:spcPct val="0"/>
        </a:spcBef>
        <a:spcAft>
          <a:spcPct val="0"/>
        </a:spcAft>
        <a:defRPr sz="4400">
          <a:solidFill>
            <a:srgbClr val="0CC6DE"/>
          </a:solidFill>
          <a:latin typeface="Arial" panose="020B0604020202020204" pitchFamily="34" charset="0"/>
        </a:defRPr>
      </a:lvl2pPr>
      <a:lvl3pPr algn="ctr" defTabSz="457200" rtl="0" fontAlgn="base">
        <a:spcBef>
          <a:spcPct val="0"/>
        </a:spcBef>
        <a:spcAft>
          <a:spcPct val="0"/>
        </a:spcAft>
        <a:defRPr sz="4400">
          <a:solidFill>
            <a:srgbClr val="0CC6DE"/>
          </a:solidFill>
          <a:latin typeface="Arial" panose="020B0604020202020204" pitchFamily="34" charset="0"/>
        </a:defRPr>
      </a:lvl3pPr>
      <a:lvl4pPr algn="ctr" defTabSz="457200" rtl="0" fontAlgn="base">
        <a:spcBef>
          <a:spcPct val="0"/>
        </a:spcBef>
        <a:spcAft>
          <a:spcPct val="0"/>
        </a:spcAft>
        <a:defRPr sz="4400">
          <a:solidFill>
            <a:srgbClr val="0CC6DE"/>
          </a:solidFill>
          <a:latin typeface="Arial" panose="020B0604020202020204" pitchFamily="34" charset="0"/>
        </a:defRPr>
      </a:lvl4pPr>
      <a:lvl5pPr algn="ctr" defTabSz="457200" rtl="0" fontAlgn="base">
        <a:spcBef>
          <a:spcPct val="0"/>
        </a:spcBef>
        <a:spcAft>
          <a:spcPct val="0"/>
        </a:spcAft>
        <a:defRPr sz="4400">
          <a:solidFill>
            <a:srgbClr val="0CC6DE"/>
          </a:solidFill>
          <a:latin typeface="Arial" panose="020B0604020202020204" pitchFamily="34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rgbClr val="0CC6DE"/>
          </a:solidFill>
          <a:latin typeface="Arial" panose="020B0604020202020204" pitchFamily="34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rgbClr val="0CC6DE"/>
          </a:solidFill>
          <a:latin typeface="Arial" panose="020B0604020202020204" pitchFamily="34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rgbClr val="0CC6DE"/>
          </a:solidFill>
          <a:latin typeface="Arial" panose="020B0604020202020204" pitchFamily="34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rgbClr val="0CC6DE"/>
          </a:solidFill>
          <a:latin typeface="Arial" panose="020B0604020202020204" pitchFamily="34" charset="0"/>
        </a:defRPr>
      </a:lvl9pPr>
    </p:titleStyle>
    <p:bodyStyle>
      <a:lvl1pPr marL="342900" indent="-342900" algn="l" defTabSz="457200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rgbClr val="003478"/>
          </a:solidFill>
          <a:latin typeface="+mn-lt"/>
          <a:ea typeface="+mn-ea"/>
          <a:cs typeface="+mn-cs"/>
        </a:defRPr>
      </a:lvl1pPr>
      <a:lvl2pPr marL="742950" indent="-285750" algn="l" defTabSz="457200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rgbClr val="003478"/>
          </a:solidFill>
          <a:latin typeface="+mn-lt"/>
          <a:ea typeface="+mn-ea"/>
          <a:cs typeface="+mn-cs"/>
        </a:defRPr>
      </a:lvl2pPr>
      <a:lvl3pPr marL="1143000" indent="-228600" algn="l" defTabSz="457200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rgbClr val="85C714"/>
          </a:solidFill>
          <a:latin typeface="+mn-lt"/>
          <a:ea typeface="+mn-ea"/>
          <a:cs typeface="+mn-cs"/>
        </a:defRPr>
      </a:lvl3pPr>
      <a:lvl4pPr marL="1600200" indent="-228600" algn="l" defTabSz="457200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rgbClr val="85C714"/>
          </a:solidFill>
          <a:latin typeface="+mn-lt"/>
          <a:ea typeface="+mn-ea"/>
          <a:cs typeface="+mn-cs"/>
        </a:defRPr>
      </a:lvl4pPr>
      <a:lvl5pPr marL="2057400" indent="-228600" algn="l" defTabSz="457200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rgbClr val="85C714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png"/><Relationship Id="rId3" Type="http://schemas.openxmlformats.org/officeDocument/2006/relationships/image" Target="../media/image29.png"/><Relationship Id="rId7" Type="http://schemas.openxmlformats.org/officeDocument/2006/relationships/image" Target="../media/image33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4" Type="http://schemas.openxmlformats.org/officeDocument/2006/relationships/image" Target="../media/image30.png"/><Relationship Id="rId9" Type="http://schemas.openxmlformats.org/officeDocument/2006/relationships/image" Target="../media/image3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physicsmasterclasses.org/index.php?cat=women_in_science" TargetMode="External"/><Relationship Id="rId2" Type="http://schemas.openxmlformats.org/officeDocument/2006/relationships/hyperlink" Target="http://www.un.org/en/events/women-and-girls-in-science-day/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1.png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hyperlink" Target="http://tiny.cc/w2d2-18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6.png"/><Relationship Id="rId4" Type="http://schemas.openxmlformats.org/officeDocument/2006/relationships/image" Target="../media/image45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51.png"/><Relationship Id="rId4" Type="http://schemas.openxmlformats.org/officeDocument/2006/relationships/image" Target="../media/image50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atrad.org)/" TargetMode="External"/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53.png"/><Relationship Id="rId4" Type="http://schemas.openxmlformats.org/officeDocument/2006/relationships/hyperlink" Target="https://www.dropbox.com/s/m75u80ev3a5clvp/AAPM_matRad_screenGrab_take3.wmv?dl=0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56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60.jpeg"/><Relationship Id="rId5" Type="http://schemas.openxmlformats.org/officeDocument/2006/relationships/image" Target="../media/image59.jpeg"/><Relationship Id="rId4" Type="http://schemas.openxmlformats.org/officeDocument/2006/relationships/image" Target="../media/image58.jpe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6.png"/><Relationship Id="rId3" Type="http://schemas.openxmlformats.org/officeDocument/2006/relationships/image" Target="../media/image61.png"/><Relationship Id="rId7" Type="http://schemas.openxmlformats.org/officeDocument/2006/relationships/image" Target="../media/image6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64.jpeg"/><Relationship Id="rId5" Type="http://schemas.openxmlformats.org/officeDocument/2006/relationships/image" Target="../media/image63.png"/><Relationship Id="rId4" Type="http://schemas.openxmlformats.org/officeDocument/2006/relationships/image" Target="../media/image62.jpeg"/><Relationship Id="rId9" Type="http://schemas.openxmlformats.org/officeDocument/2006/relationships/image" Target="../media/image67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mailto:Manjit.Dosanjh@cern.ch" TargetMode="External"/><Relationship Id="rId13" Type="http://schemas.openxmlformats.org/officeDocument/2006/relationships/hyperlink" Target="mailto:Technical.Training@cern.ch" TargetMode="External"/><Relationship Id="rId3" Type="http://schemas.openxmlformats.org/officeDocument/2006/relationships/hyperlink" Target="mailto:n.wahl@dkfz-heidelberg.de" TargetMode="External"/><Relationship Id="rId7" Type="http://schemas.openxmlformats.org/officeDocument/2006/relationships/hyperlink" Target="mailto:Maurizio.Vretenar@cern.ch" TargetMode="External"/><Relationship Id="rId12" Type="http://schemas.openxmlformats.org/officeDocument/2006/relationships/hyperlink" Target="mailto:Francois.Butin@cern.ch" TargetMode="External"/><Relationship Id="rId2" Type="http://schemas.openxmlformats.org/officeDocument/2006/relationships/hyperlink" Target="mailto:m.bangert@dkfz-heidelberg.de" TargetMode="External"/><Relationship Id="rId1" Type="http://schemas.openxmlformats.org/officeDocument/2006/relationships/slideLayout" Target="../slideLayouts/slideLayout8.xml"/><Relationship Id="rId6" Type="http://schemas.openxmlformats.org/officeDocument/2006/relationships/hyperlink" Target="mailto:Elena.Benedetto@cern.ch" TargetMode="External"/><Relationship Id="rId11" Type="http://schemas.openxmlformats.org/officeDocument/2006/relationships/hyperlink" Target="mailto:erwan.harrouch@cern.ch" TargetMode="External"/><Relationship Id="rId5" Type="http://schemas.openxmlformats.org/officeDocument/2006/relationships/hyperlink" Target="mailto:Evangelia.Dimovasili@cern.ch" TargetMode="External"/><Relationship Id="rId10" Type="http://schemas.openxmlformats.org/officeDocument/2006/relationships/hyperlink" Target="mailto:Visits.Service@cern.ch" TargetMode="External"/><Relationship Id="rId4" Type="http://schemas.openxmlformats.org/officeDocument/2006/relationships/hyperlink" Target="mailto:nikolaos.charitonidis@cern.ch" TargetMode="External"/><Relationship Id="rId9" Type="http://schemas.openxmlformats.org/officeDocument/2006/relationships/hyperlink" Target="mailto:giovanni.porcellana@cern.ch" TargetMode="External"/><Relationship Id="rId14" Type="http://schemas.openxmlformats.org/officeDocument/2006/relationships/hyperlink" Target="mailto:Eric.Bonnefoy@cern.ch" TargetMode="Externa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image" Target="../media/image11.jpeg"/><Relationship Id="rId7" Type="http://schemas.openxmlformats.org/officeDocument/2006/relationships/image" Target="../media/image1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tiny.cc/y7d16y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jpeg"/><Relationship Id="rId4" Type="http://schemas.openxmlformats.org/officeDocument/2006/relationships/image" Target="../media/image2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physicsmasterclasses.org/index.php?cat=local_organisation&amp;page=organisation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indico.cern.ch/event/796348/" TargetMode="External"/><Relationship Id="rId4" Type="http://schemas.openxmlformats.org/officeDocument/2006/relationships/hyperlink" Target="https://physicsmasterclasses.org/downloads/manual_local_organizers_2019_01_24.pdf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/>
        </p:nvSpPr>
        <p:spPr>
          <a:xfrm>
            <a:off x="200110" y="5085184"/>
            <a:ext cx="4248472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>
                <a:solidFill>
                  <a:srgbClr val="003478"/>
                </a:solidFill>
              </a:rPr>
              <a:t>IMC19 Report</a:t>
            </a:r>
          </a:p>
          <a:p>
            <a:r>
              <a:rPr lang="de-DE" sz="2000" dirty="0">
                <a:solidFill>
                  <a:srgbClr val="003478"/>
                </a:solidFill>
              </a:rPr>
              <a:t>Uta Bilow + Ken Cecire</a:t>
            </a:r>
          </a:p>
          <a:p>
            <a:endParaRPr lang="de-DE" dirty="0">
              <a:solidFill>
                <a:srgbClr val="003478"/>
              </a:solidFill>
            </a:endParaRPr>
          </a:p>
          <a:p>
            <a:r>
              <a:rPr lang="de-DE" dirty="0">
                <a:solidFill>
                  <a:srgbClr val="003478"/>
                </a:solidFill>
              </a:rPr>
              <a:t>IPPOG </a:t>
            </a:r>
            <a:r>
              <a:rPr lang="de-DE" dirty="0" err="1">
                <a:solidFill>
                  <a:srgbClr val="003478"/>
                </a:solidFill>
              </a:rPr>
              <a:t>meeting</a:t>
            </a:r>
            <a:r>
              <a:rPr lang="de-DE" dirty="0">
                <a:solidFill>
                  <a:srgbClr val="003478"/>
                </a:solidFill>
              </a:rPr>
              <a:t>, GSI</a:t>
            </a:r>
          </a:p>
          <a:p>
            <a:r>
              <a:rPr lang="de-DE" dirty="0">
                <a:solidFill>
                  <a:srgbClr val="003478"/>
                </a:solidFill>
              </a:rPr>
              <a:t>23.05.2019 </a:t>
            </a:r>
            <a:endParaRPr lang="de-DE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Twitter </a:t>
            </a:r>
            <a:r>
              <a:rPr lang="de-DE" dirty="0" err="1"/>
              <a:t>impressions</a:t>
            </a:r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/>
              <a:t>23.05.2019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DE"/>
              <a:t>IPPOG meeting GSI</a:t>
            </a:r>
            <a:endParaRPr lang="de-DE" dirty="0"/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80000" y="4460326"/>
            <a:ext cx="2052000" cy="1565508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15" name="Grafik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80000" y="2554263"/>
            <a:ext cx="2052000" cy="1578953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16" name="Grafik 1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80000" y="974727"/>
            <a:ext cx="2052000" cy="1252427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18" name="Grafik 17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7414" y="1283626"/>
            <a:ext cx="2110407" cy="3168352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19" name="Grafik 18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26943" y="1027835"/>
            <a:ext cx="1998946" cy="2558018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20" name="Grafik 19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24944" y="1410038"/>
            <a:ext cx="1872305" cy="2388294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21" name="Grafik 20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51345" y="3857619"/>
            <a:ext cx="1977347" cy="2366421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22" name="Grafik 21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3450" y="4667773"/>
            <a:ext cx="2175500" cy="1518853"/>
          </a:xfrm>
          <a:prstGeom prst="rect">
            <a:avLst/>
          </a:prstGeo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306094719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>
          <a:xfrm>
            <a:off x="539552" y="1118545"/>
            <a:ext cx="8064896" cy="4161439"/>
          </a:xfrm>
        </p:spPr>
        <p:txBody>
          <a:bodyPr/>
          <a:lstStyle/>
          <a:p>
            <a:r>
              <a:rPr lang="en-US" sz="2400" dirty="0"/>
              <a:t>Proclaimed by the UN in 2016 (Feb 11</a:t>
            </a:r>
            <a:r>
              <a:rPr lang="en-US" sz="2400" baseline="30000" dirty="0"/>
              <a:t>th</a:t>
            </a:r>
            <a:r>
              <a:rPr lang="en-US" sz="2400" dirty="0"/>
              <a:t>) </a:t>
            </a:r>
          </a:p>
          <a:p>
            <a:pPr marL="0" indent="361950">
              <a:buNone/>
            </a:pPr>
            <a:r>
              <a:rPr lang="en-US" sz="1200" dirty="0">
                <a:hlinkClick r:id="rId2"/>
              </a:rPr>
              <a:t>www.un.org/en/events/women-and-girls-in-science-day/</a:t>
            </a:r>
            <a:endParaRPr lang="en-US" sz="1200" dirty="0"/>
          </a:p>
          <a:p>
            <a:r>
              <a:rPr lang="en-US" sz="2400" dirty="0"/>
              <a:t>To support and promote the access of women and girls to science education and research activities</a:t>
            </a:r>
          </a:p>
          <a:p>
            <a:r>
              <a:rPr lang="en-US" sz="2400" dirty="0"/>
              <a:t>MCs for girls on Feb 11th </a:t>
            </a:r>
            <a:r>
              <a:rPr lang="en-US" sz="1200" dirty="0">
                <a:hlinkClick r:id="rId3"/>
              </a:rPr>
              <a:t>http://physicsmasterclasses.org/index.php?cat=women_in_science</a:t>
            </a:r>
            <a:r>
              <a:rPr lang="en-US" sz="1200" dirty="0"/>
              <a:t> </a:t>
            </a:r>
            <a:r>
              <a:rPr lang="en-US" sz="1600" dirty="0"/>
              <a:t> </a:t>
            </a:r>
          </a:p>
          <a:p>
            <a:endParaRPr lang="de-DE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Int. Day of Women and Girls in Science</a:t>
            </a:r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/>
              <a:t>23.05.2019</a:t>
            </a:r>
            <a:endParaRPr lang="de-DE" dirty="0"/>
          </a:p>
        </p:txBody>
      </p:sp>
      <p:sp>
        <p:nvSpPr>
          <p:cNvPr id="8" name="Textfeld 7"/>
          <p:cNvSpPr txBox="1"/>
          <p:nvPr/>
        </p:nvSpPr>
        <p:spPr>
          <a:xfrm>
            <a:off x="514155" y="3332014"/>
            <a:ext cx="3949834" cy="30654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lvl="1" indent="-285750">
              <a:spcBef>
                <a:spcPct val="20000"/>
              </a:spcBef>
              <a:buFont typeface="Arial" panose="020B0604020202020204" pitchFamily="34" charset="0"/>
              <a:buChar char="–"/>
            </a:pPr>
            <a:r>
              <a:rPr lang="en-US" dirty="0">
                <a:solidFill>
                  <a:srgbClr val="003478"/>
                </a:solidFill>
                <a:latin typeface="Arial"/>
                <a:cs typeface="+mn-cs"/>
              </a:rPr>
              <a:t>11 institutes participating (8)</a:t>
            </a:r>
          </a:p>
          <a:p>
            <a:pPr marL="742950" lvl="1" indent="-285750">
              <a:spcBef>
                <a:spcPct val="20000"/>
              </a:spcBef>
              <a:buFont typeface="Arial" panose="020B0604020202020204" pitchFamily="34" charset="0"/>
              <a:buChar char="–"/>
            </a:pPr>
            <a:r>
              <a:rPr lang="en-US" dirty="0">
                <a:solidFill>
                  <a:srgbClr val="003478"/>
                </a:solidFill>
                <a:latin typeface="Arial"/>
                <a:cs typeface="+mn-cs"/>
              </a:rPr>
              <a:t>600 students (250)</a:t>
            </a:r>
          </a:p>
          <a:p>
            <a:pPr marL="742950" lvl="1" indent="-285750">
              <a:spcBef>
                <a:spcPct val="20000"/>
              </a:spcBef>
              <a:buFont typeface="Arial" panose="020B0604020202020204" pitchFamily="34" charset="0"/>
              <a:buChar char="–"/>
            </a:pPr>
            <a:r>
              <a:rPr lang="en-US" dirty="0">
                <a:solidFill>
                  <a:srgbClr val="003478"/>
                </a:solidFill>
                <a:latin typeface="Arial"/>
              </a:rPr>
              <a:t>Female lecturers and tutors (as much as possible)</a:t>
            </a:r>
          </a:p>
          <a:p>
            <a:pPr marL="742950" lvl="1" indent="-285750">
              <a:spcBef>
                <a:spcPct val="20000"/>
              </a:spcBef>
              <a:buFont typeface="Arial" panose="020B0604020202020204" pitchFamily="34" charset="0"/>
              <a:buChar char="–"/>
            </a:pPr>
            <a:r>
              <a:rPr lang="en-US" dirty="0">
                <a:solidFill>
                  <a:srgbClr val="003478"/>
                </a:solidFill>
                <a:latin typeface="Arial"/>
              </a:rPr>
              <a:t>3 videoconferences at CERN with female moderators, incl. presentation on situation of women in physics</a:t>
            </a:r>
          </a:p>
          <a:p>
            <a:pPr lvl="4">
              <a:spcBef>
                <a:spcPct val="20000"/>
              </a:spcBef>
            </a:pPr>
            <a:r>
              <a:rPr lang="en-US" sz="1600" dirty="0">
                <a:solidFill>
                  <a:srgbClr val="003478"/>
                </a:solidFill>
                <a:latin typeface="Arial"/>
                <a:cs typeface="+mn-cs"/>
              </a:rPr>
              <a:t>			            </a:t>
            </a:r>
          </a:p>
          <a:p>
            <a:pPr lvl="4">
              <a:spcBef>
                <a:spcPct val="20000"/>
              </a:spcBef>
            </a:pPr>
            <a:r>
              <a:rPr lang="en-US" sz="1600" dirty="0">
                <a:solidFill>
                  <a:srgbClr val="003478"/>
                </a:solidFill>
                <a:latin typeface="Arial"/>
                <a:cs typeface="+mn-cs"/>
              </a:rPr>
              <a:t>				</a:t>
            </a:r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DE" dirty="0"/>
              <a:t>IPPOG </a:t>
            </a:r>
            <a:r>
              <a:rPr lang="de-DE" dirty="0" err="1"/>
              <a:t>meeting</a:t>
            </a:r>
            <a:r>
              <a:rPr lang="de-DE" dirty="0"/>
              <a:t> GSI</a:t>
            </a:r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08004" y="3332014"/>
            <a:ext cx="4596407" cy="2977306"/>
          </a:xfrm>
          <a:prstGeom prst="rect">
            <a:avLst/>
          </a:prstGeo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410787202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Int. Day of Women and Girls in Science</a:t>
            </a:r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/>
              <a:t>23.05.2019</a:t>
            </a:r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DE" dirty="0"/>
              <a:t>IPPOG </a:t>
            </a:r>
            <a:r>
              <a:rPr lang="de-DE" dirty="0" err="1"/>
              <a:t>meeting</a:t>
            </a:r>
            <a:r>
              <a:rPr lang="de-DE" dirty="0"/>
              <a:t> GSI</a:t>
            </a:r>
          </a:p>
        </p:txBody>
      </p:sp>
      <p:pic>
        <p:nvPicPr>
          <p:cNvPr id="9" name="Grafik 8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762772" y="3892625"/>
            <a:ext cx="4093704" cy="2274280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10" name="Inhaltsplatzhalter 9"/>
          <p:cNvPicPr>
            <a:picLocks noGrp="1" noChangeAspect="1"/>
          </p:cNvPicPr>
          <p:nvPr>
            <p:ph idx="1"/>
          </p:nvPr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22"/>
          <a:stretch/>
        </p:blipFill>
        <p:spPr>
          <a:xfrm>
            <a:off x="6400954" y="1114019"/>
            <a:ext cx="2952328" cy="1821649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11" name="Grafik 10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359"/>
          <a:stretch/>
        </p:blipFill>
        <p:spPr>
          <a:xfrm>
            <a:off x="251520" y="4269090"/>
            <a:ext cx="4068452" cy="1872208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12" name="Grafik 11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528888" y="2024844"/>
            <a:ext cx="3089036" cy="1727765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13" name="Grafik 12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360547" y="1340767"/>
            <a:ext cx="3564396" cy="2495078"/>
          </a:xfrm>
          <a:prstGeom prst="rect">
            <a:avLst/>
          </a:prstGeo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401104933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67543" y="639762"/>
            <a:ext cx="7668853" cy="5508375"/>
          </a:xfrm>
        </p:spPr>
        <p:txBody>
          <a:bodyPr/>
          <a:lstStyle/>
          <a:p>
            <a:pPr marL="0" indent="0">
              <a:buNone/>
            </a:pPr>
            <a:endParaRPr lang="en-US" sz="2400" dirty="0"/>
          </a:p>
          <a:p>
            <a:r>
              <a:rPr lang="en-US" sz="2400" dirty="0"/>
              <a:t>15 Nov 2018 (14 Nov 2017) (2 Dec 2016)</a:t>
            </a:r>
          </a:p>
          <a:p>
            <a:r>
              <a:rPr lang="en-US" sz="2400" dirty="0"/>
              <a:t>The numbers:</a:t>
            </a:r>
          </a:p>
          <a:p>
            <a:pPr lvl="1"/>
            <a:r>
              <a:rPr lang="en-US" sz="2000" dirty="0"/>
              <a:t>Participating groups – 66 (34) (21)</a:t>
            </a:r>
          </a:p>
          <a:p>
            <a:pPr lvl="1"/>
            <a:r>
              <a:rPr lang="en-US" sz="2000" dirty="0"/>
              <a:t>Students – 1064 (445) (354)</a:t>
            </a:r>
          </a:p>
          <a:p>
            <a:pPr lvl="1"/>
            <a:r>
              <a:rPr lang="en-US" sz="2000" dirty="0"/>
              <a:t>Moderators – 24 (14) (8)</a:t>
            </a:r>
          </a:p>
          <a:p>
            <a:r>
              <a:rPr lang="en-US" sz="2400" dirty="0">
                <a:hlinkClick r:id="rId2"/>
              </a:rPr>
              <a:t>http://tiny.cc/w2d2-18</a:t>
            </a:r>
            <a:r>
              <a:rPr lang="en-US" sz="2400" dirty="0"/>
              <a:t>  </a:t>
            </a:r>
          </a:p>
          <a:p>
            <a:r>
              <a:rPr lang="en-US" sz="2400" dirty="0"/>
              <a:t>Students measure theta and phi for dimuon events</a:t>
            </a:r>
          </a:p>
          <a:p>
            <a:r>
              <a:rPr lang="en-US" sz="2400" dirty="0"/>
              <a:t>Data analysis at school, physics discussion in VC</a:t>
            </a:r>
          </a:p>
          <a:p>
            <a:r>
              <a:rPr lang="en-US" sz="2400" dirty="0"/>
              <a:t>Measurement used in Chile, Mexico, Namibia workshops in 2018</a:t>
            </a:r>
          </a:p>
          <a:p>
            <a:r>
              <a:rPr lang="en-US" sz="2400" dirty="0"/>
              <a:t>Great growth in Mexico: 9 groups</a:t>
            </a:r>
          </a:p>
          <a:p>
            <a:r>
              <a:rPr lang="en-US" sz="2400" dirty="0"/>
              <a:t>Measurement stable </a:t>
            </a:r>
          </a:p>
          <a:p>
            <a:pPr marL="0" indent="0">
              <a:buNone/>
            </a:pPr>
            <a:endParaRPr lang="en-US" sz="24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World Wide Data Day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/>
              <a:t>23.05.2019</a:t>
            </a:r>
            <a:endParaRPr lang="de-DE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DE"/>
              <a:t>IPPOG meeting GSI</a:t>
            </a:r>
            <a:endParaRPr lang="de-DE" dirty="0"/>
          </a:p>
        </p:txBody>
      </p:sp>
      <p:pic>
        <p:nvPicPr>
          <p:cNvPr id="7" name="Picture 6">
            <a:extLst>
              <a:ext uri="{FF2B5EF4-FFF2-40B4-BE49-F238E27FC236}">
                <a16:creationId xmlns="" xmlns:a16="http://schemas.microsoft.com/office/drawing/2014/main" id="{1AA1F2E4-949D-4837-ABD8-D38236243DF2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92279" y="306886"/>
            <a:ext cx="1194235" cy="96560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="" xmlns:a16="http://schemas.microsoft.com/office/drawing/2014/main" id="{5D91A873-1A3A-4244-B220-288A4D0EA50A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16116" y="1568330"/>
            <a:ext cx="2086479" cy="19831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323997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World Wide Data Day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/>
              <a:t>23.05.2019</a:t>
            </a:r>
            <a:endParaRPr lang="de-DE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DE"/>
              <a:t>IPPOG meeting GSI</a:t>
            </a:r>
            <a:endParaRPr lang="de-DE" dirty="0"/>
          </a:p>
        </p:txBody>
      </p:sp>
      <p:pic>
        <p:nvPicPr>
          <p:cNvPr id="7" name="Picture 6">
            <a:extLst>
              <a:ext uri="{FF2B5EF4-FFF2-40B4-BE49-F238E27FC236}">
                <a16:creationId xmlns="" xmlns:a16="http://schemas.microsoft.com/office/drawing/2014/main" id="{1AA1F2E4-949D-4837-ABD8-D38236243DF2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92279" y="306886"/>
            <a:ext cx="1194235" cy="965604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="" xmlns:a16="http://schemas.microsoft.com/office/drawing/2014/main" id="{67CF0591-F952-4C02-AB0E-45A716A4136E}"/>
              </a:ext>
            </a:extLst>
          </p:cNvPr>
          <p:cNvSpPr txBox="1"/>
          <p:nvPr/>
        </p:nvSpPr>
        <p:spPr>
          <a:xfrm>
            <a:off x="5518348" y="4336181"/>
            <a:ext cx="30861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Clockwise, from top-left: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Burnaby, BC, Canada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Ottawa, KS, USA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Shanghai, China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="" xmlns:a16="http://schemas.microsoft.com/office/drawing/2014/main" id="{A91CEB7B-6B00-4683-BB92-E3D2E5BE131D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6678" y="1398471"/>
            <a:ext cx="3486522" cy="2513966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="" xmlns:a16="http://schemas.microsoft.com/office/drawing/2014/main" id="{CA3E7755-C0F2-4126-8467-7590D9937E5B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1845" y="4392791"/>
            <a:ext cx="4544232" cy="161984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="" xmlns:a16="http://schemas.microsoft.com/office/drawing/2014/main" id="{4942CD8C-1CCD-451E-A18B-C39BF16DA2AE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27983" y="1420749"/>
            <a:ext cx="3425533" cy="24916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031804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New J/</a:t>
            </a:r>
            <a:r>
              <a:rPr lang="de-DE" dirty="0" err="1" smtClean="0"/>
              <a:t>Psi</a:t>
            </a:r>
            <a:r>
              <a:rPr lang="de-DE" dirty="0" smtClean="0"/>
              <a:t> Masterclass </a:t>
            </a:r>
            <a:r>
              <a:rPr lang="de-DE" dirty="0" err="1" smtClean="0"/>
              <a:t>developed</a:t>
            </a:r>
            <a:r>
              <a:rPr lang="de-DE" dirty="0" smtClean="0"/>
              <a:t> at GSI/Uni Münster</a:t>
            </a:r>
          </a:p>
          <a:p>
            <a:r>
              <a:rPr lang="de-DE" dirty="0" smtClean="0"/>
              <a:t>Masterclass mini-training at CERN (half </a:t>
            </a:r>
            <a:r>
              <a:rPr lang="de-DE" dirty="0" err="1" smtClean="0"/>
              <a:t>day</a:t>
            </a:r>
            <a:r>
              <a:rPr lang="de-DE" dirty="0" smtClean="0"/>
              <a:t>, in </a:t>
            </a:r>
            <a:r>
              <a:rPr lang="de-DE" dirty="0" err="1" smtClean="0"/>
              <a:t>connection</a:t>
            </a:r>
            <a:r>
              <a:rPr lang="de-DE" dirty="0" smtClean="0"/>
              <a:t> </a:t>
            </a:r>
            <a:r>
              <a:rPr lang="de-DE" dirty="0" err="1" smtClean="0"/>
              <a:t>with</a:t>
            </a:r>
            <a:r>
              <a:rPr lang="de-DE" dirty="0" smtClean="0"/>
              <a:t> IPPOG)</a:t>
            </a:r>
            <a:endParaRPr lang="de-DE" dirty="0"/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News</a:t>
            </a:r>
            <a:r>
              <a:rPr lang="de-DE" dirty="0" smtClean="0"/>
              <a:t> </a:t>
            </a:r>
            <a:r>
              <a:rPr lang="de-DE" dirty="0" err="1"/>
              <a:t>from</a:t>
            </a:r>
            <a:r>
              <a:rPr lang="de-DE" dirty="0"/>
              <a:t> SG </a:t>
            </a:r>
            <a:r>
              <a:rPr lang="de-DE" dirty="0" err="1"/>
              <a:t>meeting</a:t>
            </a:r>
            <a:r>
              <a:rPr lang="de-DE" dirty="0"/>
              <a:t> 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/>
              <a:t>23.05.2019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DE"/>
              <a:t>IPPOG meeting GSI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7207326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5" name="Picture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01750" y="1177925"/>
            <a:ext cx="5973763" cy="4843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986" name="Rectangle 4"/>
          <p:cNvSpPr>
            <a:spLocks noChangeArrowheads="1"/>
          </p:cNvSpPr>
          <p:nvPr/>
        </p:nvSpPr>
        <p:spPr bwMode="auto">
          <a:xfrm>
            <a:off x="827088" y="53975"/>
            <a:ext cx="7699375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de-DE" sz="3600" b="1">
                <a:solidFill>
                  <a:srgbClr val="0000FF"/>
                </a:solidFill>
                <a:latin typeface="ArialMT"/>
              </a:rPr>
              <a:t>New Particle Therapy MasterClass</a:t>
            </a:r>
          </a:p>
        </p:txBody>
      </p:sp>
      <p:sp>
        <p:nvSpPr>
          <p:cNvPr id="41987" name="Rectangle 5"/>
          <p:cNvSpPr>
            <a:spLocks noChangeArrowheads="1"/>
          </p:cNvSpPr>
          <p:nvPr/>
        </p:nvSpPr>
        <p:spPr bwMode="auto">
          <a:xfrm>
            <a:off x="7566025" y="746125"/>
            <a:ext cx="8636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de-DE">
                <a:solidFill>
                  <a:srgbClr val="0000FF"/>
                </a:solidFill>
                <a:latin typeface="ArialMT"/>
              </a:rPr>
              <a:t> gsi.de</a:t>
            </a:r>
            <a:endParaRPr lang="en-US" altLang="de-DE"/>
          </a:p>
        </p:txBody>
      </p:sp>
      <p:sp>
        <p:nvSpPr>
          <p:cNvPr id="41988" name="Rectangle 6"/>
          <p:cNvSpPr>
            <a:spLocks noChangeArrowheads="1"/>
          </p:cNvSpPr>
          <p:nvPr/>
        </p:nvSpPr>
        <p:spPr bwMode="auto">
          <a:xfrm>
            <a:off x="250825" y="717550"/>
            <a:ext cx="27622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de-DE">
                <a:solidFill>
                  <a:srgbClr val="0000FF"/>
                </a:solidFill>
                <a:latin typeface="ArialMT"/>
              </a:rPr>
              <a:t>News at GSI Home Page</a:t>
            </a:r>
            <a:endParaRPr lang="en-US" altLang="de-DE"/>
          </a:p>
        </p:txBody>
      </p:sp>
      <p:sp>
        <p:nvSpPr>
          <p:cNvPr id="41989" name="Rectangle 7"/>
          <p:cNvSpPr>
            <a:spLocks noChangeArrowheads="1"/>
          </p:cNvSpPr>
          <p:nvPr/>
        </p:nvSpPr>
        <p:spPr bwMode="auto">
          <a:xfrm>
            <a:off x="223838" y="6165850"/>
            <a:ext cx="3186112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de-DE">
                <a:solidFill>
                  <a:srgbClr val="0000FF"/>
                </a:solidFill>
                <a:latin typeface="ArialMT"/>
              </a:rPr>
              <a:t>Coming: ENLIGHT, ARIES</a:t>
            </a:r>
            <a:r>
              <a:rPr lang="mr-IN" altLang="de-DE">
                <a:solidFill>
                  <a:srgbClr val="0000FF"/>
                </a:solidFill>
                <a:latin typeface="ArialMT"/>
              </a:rPr>
              <a:t>…</a:t>
            </a:r>
            <a:r>
              <a:rPr lang="en-US" altLang="de-DE">
                <a:solidFill>
                  <a:srgbClr val="0000FF"/>
                </a:solidFill>
                <a:latin typeface="ArialMT"/>
              </a:rPr>
              <a:t>.</a:t>
            </a:r>
            <a:endParaRPr lang="en-US" altLang="de-DE"/>
          </a:p>
        </p:txBody>
      </p:sp>
    </p:spTree>
    <p:extLst>
      <p:ext uri="{BB962C8B-B14F-4D97-AF65-F5344CB8AC3E}">
        <p14:creationId xmlns:p14="http://schemas.microsoft.com/office/powerpoint/2010/main" val="2673475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Content Placeholder 3"/>
          <p:cNvSpPr>
            <a:spLocks noGrp="1"/>
          </p:cNvSpPr>
          <p:nvPr>
            <p:ph idx="1"/>
          </p:nvPr>
        </p:nvSpPr>
        <p:spPr>
          <a:xfrm>
            <a:off x="611188" y="1341438"/>
            <a:ext cx="7974012" cy="3563937"/>
          </a:xfrm>
        </p:spPr>
        <p:txBody>
          <a:bodyPr wrap="none">
            <a:spAutoFit/>
          </a:bodyPr>
          <a:lstStyle/>
          <a:p>
            <a:r>
              <a:rPr lang="en-US" altLang="de-DE" sz="2400" smtClean="0">
                <a:solidFill>
                  <a:srgbClr val="0000FF"/>
                </a:solidFill>
                <a:latin typeface="ArialMT"/>
              </a:rPr>
              <a:t>First test: locally at GSI early 7</a:t>
            </a:r>
            <a:r>
              <a:rPr lang="en-US" altLang="de-DE" sz="2400" baseline="30000" smtClean="0">
                <a:solidFill>
                  <a:srgbClr val="0000FF"/>
                </a:solidFill>
                <a:latin typeface="ArialMT"/>
              </a:rPr>
              <a:t>th</a:t>
            </a:r>
            <a:r>
              <a:rPr lang="en-US" altLang="de-DE" sz="2400" smtClean="0">
                <a:solidFill>
                  <a:srgbClr val="0000FF"/>
                </a:solidFill>
                <a:latin typeface="ArialMT"/>
              </a:rPr>
              <a:t> February 2019</a:t>
            </a:r>
          </a:p>
          <a:p>
            <a:r>
              <a:rPr lang="en-US" altLang="de-DE" sz="2400" smtClean="0">
                <a:solidFill>
                  <a:srgbClr val="0000FF"/>
                </a:solidFill>
                <a:latin typeface="ArialMT"/>
              </a:rPr>
              <a:t>First pilot: GSI, Heidelberg DKFZ, CERN 5</a:t>
            </a:r>
            <a:r>
              <a:rPr lang="en-US" altLang="de-DE" sz="2400" baseline="30000" smtClean="0">
                <a:solidFill>
                  <a:srgbClr val="0000FF"/>
                </a:solidFill>
                <a:latin typeface="ArialMT"/>
              </a:rPr>
              <a:t>th</a:t>
            </a:r>
            <a:r>
              <a:rPr lang="en-US" altLang="de-DE" sz="2400" smtClean="0">
                <a:solidFill>
                  <a:srgbClr val="0000FF"/>
                </a:solidFill>
                <a:latin typeface="ArialMT"/>
              </a:rPr>
              <a:t> April 2019</a:t>
            </a:r>
          </a:p>
          <a:p>
            <a:r>
              <a:rPr lang="en-US" altLang="de-DE" sz="2400" smtClean="0">
                <a:solidFill>
                  <a:srgbClr val="0000FF"/>
                </a:solidFill>
                <a:latin typeface="ArialMT"/>
              </a:rPr>
              <a:t>Very well received</a:t>
            </a:r>
          </a:p>
          <a:p>
            <a:r>
              <a:rPr lang="en-US" altLang="de-DE" sz="2400" smtClean="0">
                <a:solidFill>
                  <a:srgbClr val="0000FF"/>
                </a:solidFill>
                <a:latin typeface="ArialMT"/>
              </a:rPr>
              <a:t>IMC Steering Group: Presentation and Feedback</a:t>
            </a:r>
          </a:p>
          <a:p>
            <a:r>
              <a:rPr lang="en-US" altLang="de-DE" sz="2400" smtClean="0">
                <a:solidFill>
                  <a:srgbClr val="0000FF"/>
                </a:solidFill>
                <a:latin typeface="ArialMT"/>
              </a:rPr>
              <a:t>Material ready for IMC web: during summer</a:t>
            </a:r>
          </a:p>
          <a:p>
            <a:r>
              <a:rPr lang="en-US" altLang="de-DE" sz="2400" smtClean="0">
                <a:solidFill>
                  <a:srgbClr val="0000FF"/>
                </a:solidFill>
                <a:latin typeface="ArialMT"/>
              </a:rPr>
              <a:t>In the IMC program for 2020: end march</a:t>
            </a:r>
          </a:p>
          <a:p>
            <a:r>
              <a:rPr lang="en-US" altLang="de-DE" sz="2400" smtClean="0">
                <a:solidFill>
                  <a:srgbClr val="0000FF"/>
                </a:solidFill>
                <a:latin typeface="ArialMT"/>
              </a:rPr>
              <a:t>Several institutes interested </a:t>
            </a:r>
          </a:p>
          <a:p>
            <a:pPr lvl="1"/>
            <a:r>
              <a:rPr lang="en-US" altLang="de-DE" sz="2000" smtClean="0">
                <a:solidFill>
                  <a:srgbClr val="0000FF"/>
                </a:solidFill>
                <a:latin typeface="ArialMT"/>
                <a:ea typeface="Arial" panose="020B0604020202020204" pitchFamily="34" charset="0"/>
              </a:rPr>
              <a:t>Announcement at Biophysics Meeting at GSI </a:t>
            </a:r>
            <a:endParaRPr lang="en-US" altLang="de-DE" sz="2000" smtClean="0">
              <a:ea typeface="Arial" panose="020B0604020202020204" pitchFamily="34" charset="0"/>
            </a:endParaRPr>
          </a:p>
        </p:txBody>
      </p:sp>
      <p:sp>
        <p:nvSpPr>
          <p:cNvPr id="43010" name="Title 4"/>
          <p:cNvSpPr>
            <a:spLocks noGrp="1"/>
          </p:cNvSpPr>
          <p:nvPr>
            <p:ph type="title"/>
          </p:nvPr>
        </p:nvSpPr>
        <p:spPr>
          <a:xfrm>
            <a:off x="2151063" y="192088"/>
            <a:ext cx="4570412" cy="646112"/>
          </a:xfrm>
        </p:spPr>
        <p:txBody>
          <a:bodyPr wrap="none">
            <a:spAutoFit/>
          </a:bodyPr>
          <a:lstStyle/>
          <a:p>
            <a:r>
              <a:rPr lang="en-US" altLang="de-DE" sz="3600" b="1" smtClean="0">
                <a:solidFill>
                  <a:srgbClr val="0000FF"/>
                </a:solidFill>
                <a:latin typeface="ArialMT"/>
              </a:rPr>
              <a:t>Executive Summary</a:t>
            </a:r>
            <a:endParaRPr lang="en-US" altLang="de-DE" sz="3600" b="1" smtClean="0"/>
          </a:p>
        </p:txBody>
      </p:sp>
    </p:spTree>
    <p:extLst>
      <p:ext uri="{BB962C8B-B14F-4D97-AF65-F5344CB8AC3E}">
        <p14:creationId xmlns:p14="http://schemas.microsoft.com/office/powerpoint/2010/main" val="1218749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3" name="Picture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3688" y="819150"/>
            <a:ext cx="3719512" cy="2384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4034" name="Picture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70363" y="3203575"/>
            <a:ext cx="4735512" cy="3413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4035" name="Title 4"/>
          <p:cNvSpPr>
            <a:spLocks noGrp="1"/>
          </p:cNvSpPr>
          <p:nvPr>
            <p:ph type="title"/>
          </p:nvPr>
        </p:nvSpPr>
        <p:spPr>
          <a:xfrm>
            <a:off x="882650" y="87313"/>
            <a:ext cx="7418388" cy="646112"/>
          </a:xfrm>
        </p:spPr>
        <p:txBody>
          <a:bodyPr wrap="none">
            <a:spAutoFit/>
          </a:bodyPr>
          <a:lstStyle/>
          <a:p>
            <a:r>
              <a:rPr lang="en-US" altLang="de-DE" sz="3600" b="1" smtClean="0">
                <a:solidFill>
                  <a:srgbClr val="0000FF"/>
                </a:solidFill>
                <a:latin typeface="ArialMT"/>
              </a:rPr>
              <a:t>Typical MasterClass Day Agenda</a:t>
            </a:r>
            <a:endParaRPr lang="en-US" altLang="de-DE" sz="3600" b="1" smtClean="0"/>
          </a:p>
        </p:txBody>
      </p:sp>
      <p:sp>
        <p:nvSpPr>
          <p:cNvPr id="44036" name="Rectangle 7"/>
          <p:cNvSpPr>
            <a:spLocks noChangeArrowheads="1"/>
          </p:cNvSpPr>
          <p:nvPr/>
        </p:nvSpPr>
        <p:spPr bwMode="auto">
          <a:xfrm>
            <a:off x="160338" y="3359150"/>
            <a:ext cx="2620962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de-DE">
                <a:solidFill>
                  <a:srgbClr val="0000FF"/>
                </a:solidFill>
                <a:latin typeface="ArialMT"/>
              </a:rPr>
              <a:t>CERN: 12-17 years old </a:t>
            </a:r>
          </a:p>
          <a:p>
            <a:r>
              <a:rPr lang="en-US" altLang="de-DE">
                <a:solidFill>
                  <a:srgbClr val="0000FF"/>
                </a:solidFill>
                <a:latin typeface="ArialMT"/>
              </a:rPr>
              <a:t>HD DKFZ: 17 years old</a:t>
            </a:r>
          </a:p>
        </p:txBody>
      </p:sp>
      <p:sp>
        <p:nvSpPr>
          <p:cNvPr id="44037" name="Rectangle 8"/>
          <p:cNvSpPr>
            <a:spLocks noChangeArrowheads="1"/>
          </p:cNvSpPr>
          <p:nvPr/>
        </p:nvSpPr>
        <p:spPr bwMode="auto">
          <a:xfrm>
            <a:off x="1331913" y="4062413"/>
            <a:ext cx="274955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de-DE">
                <a:solidFill>
                  <a:srgbClr val="0000FF"/>
                </a:solidFill>
                <a:latin typeface="ArialMT"/>
              </a:rPr>
              <a:t>GSI: 15 to NN years old  </a:t>
            </a:r>
          </a:p>
        </p:txBody>
      </p:sp>
      <p:pic>
        <p:nvPicPr>
          <p:cNvPr id="44038" name="Picture 10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54150" y="4489450"/>
            <a:ext cx="2370138" cy="2368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4039" name="Rectangle 11"/>
          <p:cNvSpPr>
            <a:spLocks noChangeArrowheads="1"/>
          </p:cNvSpPr>
          <p:nvPr/>
        </p:nvSpPr>
        <p:spPr bwMode="auto">
          <a:xfrm>
            <a:off x="4627563" y="760413"/>
            <a:ext cx="3890962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GB" altLang="de-DE">
                <a:solidFill>
                  <a:srgbClr val="000000"/>
                </a:solidFill>
                <a:latin typeface="Helvetica" panose="020B0604020202020204" pitchFamily="34" charset="0"/>
                <a:cs typeface="Times New Roman" panose="02020603050405020304" pitchFamily="18" charset="0"/>
              </a:rPr>
              <a:t>https://indico.cern.ch/event/808272/</a:t>
            </a:r>
            <a:r>
              <a:rPr lang="en-GB" altLang="de-DE"/>
              <a:t> </a:t>
            </a:r>
            <a:endParaRPr lang="en-US" altLang="de-DE"/>
          </a:p>
        </p:txBody>
      </p:sp>
      <p:pic>
        <p:nvPicPr>
          <p:cNvPr id="44040" name="Picture 12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3438" y="1143000"/>
            <a:ext cx="2312987" cy="1925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7048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7" name="Picture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45075" y="1927225"/>
            <a:ext cx="3519488" cy="3517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5058" name="Title 4"/>
          <p:cNvSpPr>
            <a:spLocks noGrp="1"/>
          </p:cNvSpPr>
          <p:nvPr>
            <p:ph type="title"/>
          </p:nvPr>
        </p:nvSpPr>
        <p:spPr>
          <a:xfrm>
            <a:off x="2062163" y="119063"/>
            <a:ext cx="4492625" cy="646112"/>
          </a:xfrm>
        </p:spPr>
        <p:txBody>
          <a:bodyPr wrap="none">
            <a:spAutoFit/>
          </a:bodyPr>
          <a:lstStyle/>
          <a:p>
            <a:r>
              <a:rPr lang="en-US" altLang="de-DE" sz="3600" b="1" smtClean="0">
                <a:solidFill>
                  <a:srgbClr val="0000FF"/>
                </a:solidFill>
                <a:latin typeface="ArialMT"/>
              </a:rPr>
              <a:t>Treatment Planning</a:t>
            </a:r>
            <a:endParaRPr lang="en-US" altLang="de-DE" sz="3600" b="1" smtClean="0"/>
          </a:p>
        </p:txBody>
      </p:sp>
      <p:sp>
        <p:nvSpPr>
          <p:cNvPr id="45059" name="Rectangle 5"/>
          <p:cNvSpPr>
            <a:spLocks noChangeArrowheads="1"/>
          </p:cNvSpPr>
          <p:nvPr/>
        </p:nvSpPr>
        <p:spPr bwMode="auto">
          <a:xfrm>
            <a:off x="301625" y="784225"/>
            <a:ext cx="8051800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de-DE">
                <a:solidFill>
                  <a:srgbClr val="0000FF"/>
                </a:solidFill>
                <a:latin typeface="ArialMT"/>
              </a:rPr>
              <a:t>Based on professional open source treatment planning: matRad</a:t>
            </a:r>
          </a:p>
          <a:p>
            <a:r>
              <a:rPr lang="en-US" altLang="de-DE">
                <a:solidFill>
                  <a:srgbClr val="0000FF"/>
                </a:solidFill>
                <a:latin typeface="ArialMT"/>
              </a:rPr>
              <a:t>developed by Heidelberg DKFZ </a:t>
            </a:r>
            <a:r>
              <a:rPr lang="en-GB" altLang="de-DE" u="sng">
                <a:hlinkClick r:id="rId3"/>
              </a:rPr>
              <a:t>www.matrad.org</a:t>
            </a:r>
            <a:endParaRPr lang="en-US" altLang="de-DE">
              <a:solidFill>
                <a:srgbClr val="0000FF"/>
              </a:solidFill>
              <a:latin typeface="ArialMT"/>
            </a:endParaRPr>
          </a:p>
          <a:p>
            <a:endParaRPr lang="en-US" altLang="de-DE">
              <a:solidFill>
                <a:srgbClr val="0000FF"/>
              </a:solidFill>
              <a:latin typeface="ArialMT"/>
            </a:endParaRPr>
          </a:p>
        </p:txBody>
      </p:sp>
      <p:sp>
        <p:nvSpPr>
          <p:cNvPr id="45060" name="Rectangle 6"/>
          <p:cNvSpPr>
            <a:spLocks noChangeArrowheads="1"/>
          </p:cNvSpPr>
          <p:nvPr/>
        </p:nvSpPr>
        <p:spPr bwMode="auto">
          <a:xfrm>
            <a:off x="503238" y="2208213"/>
            <a:ext cx="3351212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de-DE">
                <a:solidFill>
                  <a:srgbClr val="0000FF"/>
                </a:solidFill>
                <a:latin typeface="ArialMT"/>
              </a:rPr>
              <a:t>First contact proposed by C.G.</a:t>
            </a:r>
          </a:p>
          <a:p>
            <a:r>
              <a:rPr lang="en-US" altLang="de-DE">
                <a:solidFill>
                  <a:srgbClr val="0000FF"/>
                </a:solidFill>
                <a:latin typeface="ArialMT"/>
              </a:rPr>
              <a:t>Simplified version by HD DKFZ</a:t>
            </a:r>
            <a:endParaRPr lang="en-US" altLang="de-DE"/>
          </a:p>
        </p:txBody>
      </p:sp>
      <p:sp>
        <p:nvSpPr>
          <p:cNvPr id="45061" name="Rectangle 7"/>
          <p:cNvSpPr>
            <a:spLocks noChangeArrowheads="1"/>
          </p:cNvSpPr>
          <p:nvPr/>
        </p:nvSpPr>
        <p:spPr bwMode="auto">
          <a:xfrm>
            <a:off x="263525" y="5527675"/>
            <a:ext cx="862965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GB" altLang="de-DE" sz="1600" u="sng">
                <a:solidFill>
                  <a:srgbClr val="0000FF"/>
                </a:solidFill>
                <a:cs typeface="Times New Roman" panose="02020603050405020304" pitchFamily="18" charset="0"/>
                <a:hlinkClick r:id="rId4"/>
              </a:rPr>
              <a:t>https://www.dropbox.com/s/m75u80ev3a5clvp/AAPM_matRad_screenGrab_take3.wmv?dl=0</a:t>
            </a:r>
            <a:r>
              <a:rPr lang="en-GB" altLang="de-DE" sz="1600"/>
              <a:t> </a:t>
            </a:r>
            <a:endParaRPr lang="en-US" altLang="de-DE" sz="1600"/>
          </a:p>
        </p:txBody>
      </p:sp>
      <p:pic>
        <p:nvPicPr>
          <p:cNvPr id="45062" name="Picture 8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1625" y="2940050"/>
            <a:ext cx="4132263" cy="2520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53599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Inhaltsplatzhalter 4"/>
          <p:cNvSpPr>
            <a:spLocks noGrp="1"/>
          </p:cNvSpPr>
          <p:nvPr>
            <p:ph idx="1"/>
          </p:nvPr>
        </p:nvSpPr>
        <p:spPr>
          <a:xfrm>
            <a:off x="457200" y="1287464"/>
            <a:ext cx="8543292" cy="4769827"/>
          </a:xfrm>
        </p:spPr>
        <p:txBody>
          <a:bodyPr/>
          <a:lstStyle/>
          <a:p>
            <a:pPr marL="0" indent="0">
              <a:buNone/>
            </a:pPr>
            <a:r>
              <a:rPr lang="de-DE" sz="2400" dirty="0"/>
              <a:t>ATLAS</a:t>
            </a:r>
          </a:p>
          <a:p>
            <a:r>
              <a:rPr lang="de-DE" sz="2400" dirty="0"/>
              <a:t>U. of Sheffield, UK</a:t>
            </a:r>
          </a:p>
          <a:p>
            <a:r>
              <a:rPr lang="de-DE" sz="2400" dirty="0"/>
              <a:t>U. of </a:t>
            </a:r>
            <a:r>
              <a:rPr lang="de-DE" sz="2400" dirty="0" err="1"/>
              <a:t>M´Sila</a:t>
            </a:r>
            <a:r>
              <a:rPr lang="de-DE" sz="2400" dirty="0"/>
              <a:t>, </a:t>
            </a:r>
            <a:r>
              <a:rPr lang="de-DE" sz="2400" dirty="0" err="1"/>
              <a:t>Algeria</a:t>
            </a:r>
            <a:endParaRPr lang="de-DE" sz="2400" dirty="0"/>
          </a:p>
          <a:p>
            <a:pPr marL="0" indent="0">
              <a:buNone/>
            </a:pPr>
            <a:endParaRPr lang="de-DE" sz="2400" dirty="0"/>
          </a:p>
          <a:p>
            <a:pPr marL="0" indent="0">
              <a:buNone/>
            </a:pPr>
            <a:r>
              <a:rPr lang="de-DE" sz="2400" dirty="0"/>
              <a:t>CMS</a:t>
            </a:r>
          </a:p>
          <a:p>
            <a:r>
              <a:rPr lang="de-DE" sz="2400" dirty="0"/>
              <a:t>Kaunas, U. of Technology, </a:t>
            </a:r>
            <a:r>
              <a:rPr lang="de-DE" sz="2400" dirty="0" err="1"/>
              <a:t>Lithuania</a:t>
            </a:r>
            <a:endParaRPr lang="de-DE" sz="2400" dirty="0"/>
          </a:p>
          <a:p>
            <a:r>
              <a:rPr lang="de-DE" sz="2400" dirty="0"/>
              <a:t>Tomsk, </a:t>
            </a:r>
            <a:r>
              <a:rPr lang="de-DE" sz="2400" dirty="0" err="1"/>
              <a:t>Polytechnic</a:t>
            </a:r>
            <a:r>
              <a:rPr lang="de-DE" sz="2400" dirty="0"/>
              <a:t> University, </a:t>
            </a:r>
            <a:r>
              <a:rPr lang="de-DE" sz="2400" dirty="0" err="1"/>
              <a:t>Russia</a:t>
            </a:r>
            <a:endParaRPr lang="de-DE" sz="2400" dirty="0"/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New </a:t>
            </a:r>
            <a:r>
              <a:rPr lang="de-DE" dirty="0" err="1"/>
              <a:t>physics</a:t>
            </a:r>
            <a:r>
              <a:rPr lang="de-DE" dirty="0"/>
              <a:t> </a:t>
            </a:r>
            <a:r>
              <a:rPr lang="de-DE" dirty="0" err="1"/>
              <a:t>institutes</a:t>
            </a:r>
            <a:r>
              <a:rPr lang="de-DE" dirty="0"/>
              <a:t> in IMC19</a:t>
            </a:r>
          </a:p>
        </p:txBody>
      </p:sp>
      <p:sp>
        <p:nvSpPr>
          <p:cNvPr id="2" name="Datumsplatzhalt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23.05.2019</a:t>
            </a: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IPPOG meeting GSI</a:t>
            </a:r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67563" y="4653300"/>
            <a:ext cx="2915557" cy="1476000"/>
          </a:xfrm>
          <a:prstGeom prst="rect">
            <a:avLst/>
          </a:prstGeom>
        </p:spPr>
      </p:pic>
      <p:pic>
        <p:nvPicPr>
          <p:cNvPr id="8" name="Grafik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30226" y="4653300"/>
            <a:ext cx="1968000" cy="1476000"/>
          </a:xfrm>
          <a:prstGeom prst="rect">
            <a:avLst/>
          </a:prstGeom>
        </p:spPr>
      </p:pic>
      <p:pic>
        <p:nvPicPr>
          <p:cNvPr id="9" name="Grafik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12909" y="4653300"/>
            <a:ext cx="2229603" cy="1476000"/>
          </a:xfrm>
          <a:prstGeom prst="rect">
            <a:avLst/>
          </a:prstGeom>
        </p:spPr>
      </p:pic>
      <p:pic>
        <p:nvPicPr>
          <p:cNvPr id="10" name="Grafik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72300" y="4653300"/>
            <a:ext cx="2021918" cy="147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753924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1" name="Picture 3" descr="v3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950" y="887413"/>
            <a:ext cx="4291013" cy="3095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6082" name="Picture 4" descr="../Downloads/p11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30738" y="4044950"/>
            <a:ext cx="4295775" cy="2681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6083" name="Title 4"/>
          <p:cNvSpPr>
            <a:spLocks noGrp="1"/>
          </p:cNvSpPr>
          <p:nvPr>
            <p:ph type="title"/>
          </p:nvPr>
        </p:nvSpPr>
        <p:spPr>
          <a:xfrm>
            <a:off x="1716088" y="123825"/>
            <a:ext cx="5981700" cy="647700"/>
          </a:xfrm>
        </p:spPr>
        <p:txBody>
          <a:bodyPr wrap="none">
            <a:spAutoFit/>
          </a:bodyPr>
          <a:lstStyle/>
          <a:p>
            <a:r>
              <a:rPr lang="en-US" altLang="de-DE" sz="3600" b="1" smtClean="0">
                <a:solidFill>
                  <a:srgbClr val="0000FF"/>
                </a:solidFill>
                <a:latin typeface="ArialMT"/>
              </a:rPr>
              <a:t>Common vidyoconference</a:t>
            </a:r>
            <a:endParaRPr lang="en-US" altLang="de-DE" sz="3600" b="1" smtClean="0"/>
          </a:p>
        </p:txBody>
      </p:sp>
      <p:pic>
        <p:nvPicPr>
          <p:cNvPr id="46084" name="Picture 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89463" y="922338"/>
            <a:ext cx="4378325" cy="2757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6085" name="Rectangle 7"/>
          <p:cNvSpPr>
            <a:spLocks noChangeArrowheads="1"/>
          </p:cNvSpPr>
          <p:nvPr/>
        </p:nvSpPr>
        <p:spPr bwMode="auto">
          <a:xfrm>
            <a:off x="276225" y="4244975"/>
            <a:ext cx="3954463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de-DE">
                <a:solidFill>
                  <a:srgbClr val="0000FF"/>
                </a:solidFill>
                <a:latin typeface="ArialMT"/>
              </a:rPr>
              <a:t>Common discussion: intuitive, visual</a:t>
            </a:r>
          </a:p>
          <a:p>
            <a:r>
              <a:rPr lang="en-US" altLang="de-DE">
                <a:solidFill>
                  <a:srgbClr val="0000FF"/>
                </a:solidFill>
                <a:latin typeface="ArialMT"/>
              </a:rPr>
              <a:t>comparisons of photos, protons, ions</a:t>
            </a:r>
          </a:p>
        </p:txBody>
      </p:sp>
      <p:sp>
        <p:nvSpPr>
          <p:cNvPr id="46086" name="Rectangle 8"/>
          <p:cNvSpPr>
            <a:spLocks noChangeArrowheads="1"/>
          </p:cNvSpPr>
          <p:nvPr/>
        </p:nvSpPr>
        <p:spPr bwMode="auto">
          <a:xfrm>
            <a:off x="276225" y="5154613"/>
            <a:ext cx="4017963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de-DE">
                <a:solidFill>
                  <a:srgbClr val="0000FF"/>
                </a:solidFill>
                <a:latin typeface="ArialMT"/>
              </a:rPr>
              <a:t>Survey: positive results from students</a:t>
            </a:r>
          </a:p>
          <a:p>
            <a:r>
              <a:rPr lang="en-US" altLang="de-DE">
                <a:solidFill>
                  <a:srgbClr val="0000FF"/>
                </a:solidFill>
                <a:latin typeface="ArialMT"/>
              </a:rPr>
              <a:t>Feedback from observers</a:t>
            </a:r>
          </a:p>
          <a:p>
            <a:r>
              <a:rPr lang="en-US" altLang="de-DE">
                <a:solidFill>
                  <a:srgbClr val="0000FF"/>
                </a:solidFill>
                <a:latin typeface="ArialMT"/>
              </a:rPr>
              <a:t>(different disciplines)</a:t>
            </a:r>
            <a:endParaRPr lang="en-US" altLang="de-DE"/>
          </a:p>
        </p:txBody>
      </p:sp>
    </p:spTree>
    <p:extLst>
      <p:ext uri="{BB962C8B-B14F-4D97-AF65-F5344CB8AC3E}">
        <p14:creationId xmlns:p14="http://schemas.microsoft.com/office/powerpoint/2010/main" val="3034071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5" name="Picture 19" descr="../Downloads/IMG_5877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38" y="1357313"/>
            <a:ext cx="4498975" cy="2957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" name="Rectangle 20"/>
          <p:cNvSpPr/>
          <p:nvPr/>
        </p:nvSpPr>
        <p:spPr>
          <a:xfrm>
            <a:off x="3513138" y="6454775"/>
            <a:ext cx="808037" cy="24923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013" dirty="0" err="1">
                <a:solidFill>
                  <a:schemeClr val="bg1"/>
                </a:solidFill>
                <a:latin typeface="Helvetica" charset="0"/>
                <a:ea typeface="Times New Roman" charset="0"/>
                <a:cs typeface="Helvetica" charset="0"/>
              </a:rPr>
              <a:t>Yiota</a:t>
            </a:r>
            <a:r>
              <a:rPr lang="en-US" sz="1013" dirty="0">
                <a:solidFill>
                  <a:schemeClr val="bg1"/>
                </a:solidFill>
                <a:latin typeface="Helvetica" charset="0"/>
                <a:ea typeface="Times New Roman" charset="0"/>
                <a:cs typeface="Helvetica" charset="0"/>
              </a:rPr>
              <a:t> </a:t>
            </a:r>
            <a:r>
              <a:rPr lang="en-US" sz="1013" dirty="0" err="1">
                <a:solidFill>
                  <a:schemeClr val="bg1"/>
                </a:solidFill>
                <a:latin typeface="Helvetica" charset="0"/>
                <a:ea typeface="Times New Roman" charset="0"/>
                <a:cs typeface="Helvetica" charset="0"/>
              </a:rPr>
              <a:t>Foka</a:t>
            </a:r>
            <a:endParaRPr lang="en-GB" sz="1013" dirty="0">
              <a:solidFill>
                <a:schemeClr val="bg1"/>
              </a:solidFill>
              <a:latin typeface="Helvetica" charset="0"/>
              <a:ea typeface="Times New Roman" charset="0"/>
              <a:cs typeface="Helvetica" charset="0"/>
            </a:endParaRPr>
          </a:p>
        </p:txBody>
      </p:sp>
      <p:sp>
        <p:nvSpPr>
          <p:cNvPr id="47107" name="Slide Number Placeholder 2"/>
          <p:cNvSpPr txBox="1">
            <a:spLocks/>
          </p:cNvSpPr>
          <p:nvPr/>
        </p:nvSpPr>
        <p:spPr bwMode="auto">
          <a:xfrm>
            <a:off x="6875463" y="6426200"/>
            <a:ext cx="2133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1pPr>
            <a:lvl2pPr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6pPr>
            <a:lvl7pPr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7pPr>
            <a:lvl8pPr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8pPr>
            <a:lvl9pPr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en-US" altLang="de-DE" sz="1200" b="1">
                <a:solidFill>
                  <a:schemeClr val="bg1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</a:rPr>
              <a:t>8</a:t>
            </a:r>
            <a:endParaRPr lang="ru-RU" altLang="de-DE" sz="1200" b="1">
              <a:solidFill>
                <a:schemeClr val="bg1"/>
              </a:solidFill>
              <a:latin typeface="Helvetica" panose="020B0604020202020204" pitchFamily="34" charset="0"/>
              <a:ea typeface="Helvetica" panose="020B0604020202020204" pitchFamily="34" charset="0"/>
              <a:cs typeface="Helvetica" panose="020B0604020202020204" pitchFamily="34" charset="0"/>
            </a:endParaRPr>
          </a:p>
        </p:txBody>
      </p:sp>
      <p:pic>
        <p:nvPicPr>
          <p:cNvPr id="47108" name="Picture 2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59338" y="3883025"/>
            <a:ext cx="3478212" cy="2987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7109" name="Picture 26" descr="../Downloads/IMG_5828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38" y="4314825"/>
            <a:ext cx="4498975" cy="254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7110" name="Picture 4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19775" y="1019175"/>
            <a:ext cx="3290888" cy="2411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" name="Title 4"/>
          <p:cNvSpPr txBox="1">
            <a:spLocks/>
          </p:cNvSpPr>
          <p:nvPr/>
        </p:nvSpPr>
        <p:spPr bwMode="auto">
          <a:xfrm>
            <a:off x="1916113" y="60325"/>
            <a:ext cx="539115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wrap="none" anchor="ctr">
            <a:sp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9pPr>
          </a:lstStyle>
          <a:p>
            <a:pPr>
              <a:defRPr/>
            </a:pPr>
            <a:r>
              <a:rPr lang="en-US" sz="3600" b="1" kern="0" dirty="0" smtClean="0">
                <a:solidFill>
                  <a:srgbClr val="0000FF"/>
                </a:solidFill>
                <a:latin typeface="ArialMT" charset="0"/>
              </a:rPr>
              <a:t>Tests: </a:t>
            </a:r>
            <a:r>
              <a:rPr lang="en-US" sz="3600" b="1" kern="0" dirty="0" err="1" smtClean="0">
                <a:solidFill>
                  <a:srgbClr val="0000FF"/>
                </a:solidFill>
                <a:latin typeface="ArialMT" charset="0"/>
              </a:rPr>
              <a:t>CURIEocity</a:t>
            </a:r>
            <a:r>
              <a:rPr lang="en-US" sz="3600" b="1" kern="0" dirty="0" smtClean="0">
                <a:solidFill>
                  <a:srgbClr val="0000FF"/>
                </a:solidFill>
                <a:latin typeface="ArialMT" charset="0"/>
              </a:rPr>
              <a:t> team</a:t>
            </a:r>
            <a:endParaRPr lang="en-US" sz="3600" b="1" kern="0" dirty="0"/>
          </a:p>
        </p:txBody>
      </p:sp>
      <p:sp>
        <p:nvSpPr>
          <p:cNvPr id="47112" name="Rectangle 6"/>
          <p:cNvSpPr>
            <a:spLocks noChangeArrowheads="1"/>
          </p:cNvSpPr>
          <p:nvPr/>
        </p:nvSpPr>
        <p:spPr bwMode="auto">
          <a:xfrm>
            <a:off x="34925" y="971550"/>
            <a:ext cx="135255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de-DE">
                <a:solidFill>
                  <a:srgbClr val="0000FF"/>
                </a:solidFill>
                <a:latin typeface="ArialMT"/>
              </a:rPr>
              <a:t>From Crete</a:t>
            </a:r>
            <a:endParaRPr lang="en-US" altLang="de-DE"/>
          </a:p>
        </p:txBody>
      </p:sp>
      <p:sp>
        <p:nvSpPr>
          <p:cNvPr id="47113" name="Rectangle 27"/>
          <p:cNvSpPr>
            <a:spLocks noChangeArrowheads="1"/>
          </p:cNvSpPr>
          <p:nvPr/>
        </p:nvSpPr>
        <p:spPr bwMode="auto">
          <a:xfrm>
            <a:off x="5819775" y="708025"/>
            <a:ext cx="13906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mr-IN" altLang="de-DE">
                <a:solidFill>
                  <a:srgbClr val="0000FF"/>
                </a:solidFill>
                <a:latin typeface="ArialMT"/>
              </a:rPr>
              <a:t>…</a:t>
            </a:r>
            <a:r>
              <a:rPr lang="en-US" altLang="de-DE">
                <a:solidFill>
                  <a:srgbClr val="0000FF"/>
                </a:solidFill>
                <a:latin typeface="ArialMT"/>
              </a:rPr>
              <a:t> to CERN</a:t>
            </a:r>
            <a:endParaRPr lang="en-US" altLang="de-DE"/>
          </a:p>
        </p:txBody>
      </p:sp>
      <p:sp>
        <p:nvSpPr>
          <p:cNvPr id="47114" name="Rectangle 28"/>
          <p:cNvSpPr>
            <a:spLocks noChangeArrowheads="1"/>
          </p:cNvSpPr>
          <p:nvPr/>
        </p:nvSpPr>
        <p:spPr bwMode="auto">
          <a:xfrm>
            <a:off x="4787900" y="3563938"/>
            <a:ext cx="113347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mr-IN" altLang="de-DE">
                <a:solidFill>
                  <a:srgbClr val="0000FF"/>
                </a:solidFill>
                <a:latin typeface="ArialMT"/>
              </a:rPr>
              <a:t>…</a:t>
            </a:r>
            <a:r>
              <a:rPr lang="en-US" altLang="de-DE">
                <a:solidFill>
                  <a:srgbClr val="0000FF"/>
                </a:solidFill>
                <a:latin typeface="ArialMT"/>
              </a:rPr>
              <a:t> to GSI</a:t>
            </a:r>
            <a:endParaRPr lang="en-US" altLang="de-DE"/>
          </a:p>
        </p:txBody>
      </p:sp>
    </p:spTree>
    <p:extLst>
      <p:ext uri="{BB962C8B-B14F-4D97-AF65-F5344CB8AC3E}">
        <p14:creationId xmlns:p14="http://schemas.microsoft.com/office/powerpoint/2010/main" val="2230942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53" name="Pictur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43000" y="852488"/>
            <a:ext cx="6858000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9154" name="Picture 81" descr="../Downloads/IMG_6408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27588" y="3213100"/>
            <a:ext cx="3173412" cy="1952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9155" name="Picture 2" descr="Ideas and technologies for a next generation medical research and therapy facility with ions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43000" y="857250"/>
            <a:ext cx="1852613" cy="963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9156" name="Заголовок 1"/>
          <p:cNvSpPr>
            <a:spLocks noGrp="1"/>
          </p:cNvSpPr>
          <p:nvPr>
            <p:ph type="title"/>
          </p:nvPr>
        </p:nvSpPr>
        <p:spPr>
          <a:xfrm>
            <a:off x="4194175" y="836613"/>
            <a:ext cx="4802188" cy="560387"/>
          </a:xfrm>
        </p:spPr>
        <p:txBody>
          <a:bodyPr/>
          <a:lstStyle/>
          <a:p>
            <a:r>
              <a:rPr lang="en-GB" altLang="de-DE" sz="1800" b="1" smtClean="0">
                <a:solidFill>
                  <a:srgbClr val="FFC000"/>
                </a:solidFill>
              </a:rPr>
              <a:t>Ions for </a:t>
            </a:r>
            <a:br>
              <a:rPr lang="en-GB" altLang="de-DE" sz="1800" b="1" smtClean="0">
                <a:solidFill>
                  <a:srgbClr val="FFC000"/>
                </a:solidFill>
              </a:rPr>
            </a:br>
            <a:r>
              <a:rPr lang="en-GB" altLang="de-DE" sz="1800" b="1" smtClean="0">
                <a:solidFill>
                  <a:srgbClr val="FFC000"/>
                </a:solidFill>
              </a:rPr>
              <a:t>cancer therapy</a:t>
            </a:r>
            <a:endParaRPr lang="ru-RU" altLang="de-DE" sz="1800" smtClean="0">
              <a:solidFill>
                <a:srgbClr val="FFC000"/>
              </a:solidFill>
            </a:endParaRPr>
          </a:p>
        </p:txBody>
      </p:sp>
      <p:pic>
        <p:nvPicPr>
          <p:cNvPr id="49157" name="Picture 78" descr="../Downloads/IMG_5975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27588" y="1371600"/>
            <a:ext cx="3173412" cy="1919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9158" name="Picture 34" descr="Manjit.png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-5400000">
            <a:off x="4921250" y="2701925"/>
            <a:ext cx="563563" cy="614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9159" name="Rectangle 2"/>
          <p:cNvSpPr>
            <a:spLocks noChangeArrowheads="1"/>
          </p:cNvSpPr>
          <p:nvPr/>
        </p:nvSpPr>
        <p:spPr bwMode="auto">
          <a:xfrm>
            <a:off x="4943475" y="3260725"/>
            <a:ext cx="3105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GB" altLang="de-DE" b="1">
                <a:solidFill>
                  <a:srgbClr val="FFFF00"/>
                </a:solidFill>
              </a:rPr>
              <a:t>BIOMAT and BIOPHYSICS </a:t>
            </a:r>
            <a:endParaRPr lang="en-US" altLang="de-DE" b="1">
              <a:solidFill>
                <a:srgbClr val="FFFF00"/>
              </a:solidFill>
            </a:endParaRPr>
          </a:p>
        </p:txBody>
      </p:sp>
      <p:pic>
        <p:nvPicPr>
          <p:cNvPr id="15" name="Picture 14"/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82688" y="5662613"/>
            <a:ext cx="6858000" cy="354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17" name="Rectangle 16"/>
          <p:cNvSpPr/>
          <p:nvPr/>
        </p:nvSpPr>
        <p:spPr>
          <a:xfrm>
            <a:off x="1147763" y="5662613"/>
            <a:ext cx="2506662" cy="33496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788" dirty="0">
                <a:solidFill>
                  <a:schemeClr val="bg1"/>
                </a:solidFill>
                <a:latin typeface="Helvetica" charset="0"/>
                <a:ea typeface="Times New Roman" charset="0"/>
                <a:cs typeface="Helvetica" charset="0"/>
              </a:rPr>
              <a:t>Ideas and technologies for a next-generation facility</a:t>
            </a:r>
          </a:p>
          <a:p>
            <a:pPr>
              <a:defRPr/>
            </a:pPr>
            <a:r>
              <a:rPr lang="en-US" sz="788" dirty="0">
                <a:solidFill>
                  <a:schemeClr val="bg1"/>
                </a:solidFill>
                <a:latin typeface="Helvetica" charset="0"/>
                <a:ea typeface="Times New Roman" charset="0"/>
                <a:cs typeface="Helvetica" charset="0"/>
              </a:rPr>
              <a:t> for medical research and therapy with ions</a:t>
            </a:r>
            <a:endParaRPr lang="en-GB" sz="788" dirty="0">
              <a:solidFill>
                <a:schemeClr val="bg1"/>
              </a:solidFill>
              <a:latin typeface="Helvetica" charset="0"/>
              <a:ea typeface="Times New Roman" charset="0"/>
              <a:cs typeface="Helvetica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3778250" y="5699125"/>
            <a:ext cx="652463" cy="2095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760" dirty="0" err="1">
                <a:solidFill>
                  <a:schemeClr val="bg1"/>
                </a:solidFill>
                <a:latin typeface="Helvetica" charset="0"/>
                <a:ea typeface="Times New Roman" charset="0"/>
                <a:cs typeface="Helvetica" charset="0"/>
              </a:rPr>
              <a:t>Yiota</a:t>
            </a:r>
            <a:r>
              <a:rPr lang="en-US" sz="760" dirty="0">
                <a:solidFill>
                  <a:schemeClr val="bg1"/>
                </a:solidFill>
                <a:latin typeface="Helvetica" charset="0"/>
                <a:ea typeface="Times New Roman" charset="0"/>
                <a:cs typeface="Helvetica" charset="0"/>
              </a:rPr>
              <a:t> </a:t>
            </a:r>
            <a:r>
              <a:rPr lang="en-US" sz="760" dirty="0" err="1">
                <a:solidFill>
                  <a:schemeClr val="bg1"/>
                </a:solidFill>
                <a:latin typeface="Helvetica" charset="0"/>
                <a:ea typeface="Times New Roman" charset="0"/>
                <a:cs typeface="Helvetica" charset="0"/>
              </a:rPr>
              <a:t>Foka</a:t>
            </a:r>
            <a:endParaRPr lang="en-GB" sz="760" dirty="0">
              <a:solidFill>
                <a:schemeClr val="bg1"/>
              </a:solidFill>
              <a:latin typeface="Helvetica" charset="0"/>
              <a:ea typeface="Times New Roman" charset="0"/>
              <a:cs typeface="Helvetica" charset="0"/>
            </a:endParaRPr>
          </a:p>
        </p:txBody>
      </p:sp>
      <p:sp>
        <p:nvSpPr>
          <p:cNvPr id="49163" name="Rectangle 18"/>
          <p:cNvSpPr>
            <a:spLocks noChangeArrowheads="1"/>
          </p:cNvSpPr>
          <p:nvPr/>
        </p:nvSpPr>
        <p:spPr bwMode="auto">
          <a:xfrm>
            <a:off x="5341938" y="5702300"/>
            <a:ext cx="1466850" cy="230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de-DE" sz="900">
                <a:solidFill>
                  <a:schemeClr val="bg1"/>
                </a:solidFill>
                <a:latin typeface="Helvetica" panose="020B0604020202020204" pitchFamily="34" charset="0"/>
                <a:ea typeface="Times New Roman" panose="02020603050405020304" pitchFamily="18" charset="0"/>
                <a:cs typeface="Helvetica" panose="020B0604020202020204" pitchFamily="34" charset="0"/>
              </a:rPr>
              <a:t>Archamps, 19 June 2018</a:t>
            </a:r>
            <a:endParaRPr lang="en-US" altLang="de-DE" sz="900">
              <a:solidFill>
                <a:schemeClr val="bg1"/>
              </a:solidFill>
              <a:cs typeface="Helvetica" panose="020B0604020202020204" pitchFamily="34" charset="0"/>
            </a:endParaRPr>
          </a:p>
        </p:txBody>
      </p:sp>
      <p:pic>
        <p:nvPicPr>
          <p:cNvPr id="49164" name="Picture 49" descr="POSTER-CHANIA-nosponsors.pn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43000" y="857250"/>
            <a:ext cx="3684588" cy="5140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9165" name="Slide Number Placeholder 2"/>
          <p:cNvSpPr txBox="1">
            <a:spLocks/>
          </p:cNvSpPr>
          <p:nvPr/>
        </p:nvSpPr>
        <p:spPr bwMode="auto">
          <a:xfrm>
            <a:off x="6300788" y="5676900"/>
            <a:ext cx="160020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1pPr>
            <a:lvl2pPr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6pPr>
            <a:lvl7pPr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7pPr>
            <a:lvl8pPr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8pPr>
            <a:lvl9pPr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en-US" altLang="de-DE" sz="900" b="1">
                <a:solidFill>
                  <a:schemeClr val="bg1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</a:rPr>
              <a:t>6</a:t>
            </a:r>
            <a:endParaRPr lang="ru-RU" altLang="de-DE" sz="900" b="1">
              <a:solidFill>
                <a:schemeClr val="bg1"/>
              </a:solidFill>
              <a:latin typeface="Helvetica" panose="020B0604020202020204" pitchFamily="34" charset="0"/>
              <a:ea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49166" name="Rectangle 3"/>
          <p:cNvSpPr>
            <a:spLocks noChangeArrowheads="1"/>
          </p:cNvSpPr>
          <p:nvPr/>
        </p:nvSpPr>
        <p:spPr bwMode="auto">
          <a:xfrm>
            <a:off x="4814888" y="5224463"/>
            <a:ext cx="45720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GB" altLang="de-DE" b="1">
                <a:solidFill>
                  <a:srgbClr val="C00000"/>
                </a:solidFill>
              </a:rPr>
              <a:t>Focus on medical applications</a:t>
            </a:r>
          </a:p>
        </p:txBody>
      </p:sp>
      <p:sp>
        <p:nvSpPr>
          <p:cNvPr id="16" name="Title 4"/>
          <p:cNvSpPr txBox="1">
            <a:spLocks/>
          </p:cNvSpPr>
          <p:nvPr/>
        </p:nvSpPr>
        <p:spPr bwMode="auto">
          <a:xfrm>
            <a:off x="211138" y="6148388"/>
            <a:ext cx="6186487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wrap="none" anchor="ctr">
            <a:sp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9pPr>
          </a:lstStyle>
          <a:p>
            <a:pPr>
              <a:defRPr/>
            </a:pPr>
            <a:r>
              <a:rPr lang="en-US" sz="3600" b="1" kern="0" dirty="0" smtClean="0">
                <a:solidFill>
                  <a:srgbClr val="0000FF"/>
                </a:solidFill>
                <a:latin typeface="ArialMT" charset="0"/>
              </a:rPr>
              <a:t>Theme: benefits for society</a:t>
            </a:r>
            <a:endParaRPr lang="en-US" sz="3600" b="1" kern="0" dirty="0"/>
          </a:p>
        </p:txBody>
      </p:sp>
      <p:sp>
        <p:nvSpPr>
          <p:cNvPr id="21" name="Title 4"/>
          <p:cNvSpPr txBox="1">
            <a:spLocks/>
          </p:cNvSpPr>
          <p:nvPr/>
        </p:nvSpPr>
        <p:spPr bwMode="auto">
          <a:xfrm>
            <a:off x="2411413" y="44450"/>
            <a:ext cx="4519612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wrap="none" anchor="ctr">
            <a:sp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9pPr>
          </a:lstStyle>
          <a:p>
            <a:pPr>
              <a:defRPr/>
            </a:pPr>
            <a:r>
              <a:rPr lang="en-US" sz="3600" b="1" kern="0" smtClean="0">
                <a:solidFill>
                  <a:srgbClr val="0000FF"/>
                </a:solidFill>
                <a:latin typeface="ArialMT" charset="0"/>
              </a:rPr>
              <a:t>Acknowledgements</a:t>
            </a:r>
            <a:endParaRPr lang="en-US" sz="3600" b="1" kern="0" dirty="0"/>
          </a:p>
        </p:txBody>
      </p:sp>
    </p:spTree>
    <p:extLst>
      <p:ext uri="{BB962C8B-B14F-4D97-AF65-F5344CB8AC3E}">
        <p14:creationId xmlns:p14="http://schemas.microsoft.com/office/powerpoint/2010/main" val="217608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Rectangle 3"/>
          <p:cNvSpPr>
            <a:spLocks noChangeArrowheads="1"/>
          </p:cNvSpPr>
          <p:nvPr/>
        </p:nvSpPr>
        <p:spPr bwMode="auto">
          <a:xfrm>
            <a:off x="107950" y="735013"/>
            <a:ext cx="4319588" cy="6186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GB" altLang="de-DE" sz="1400" b="1" u="sng"/>
              <a:t>DKFZ Heidelberg</a:t>
            </a:r>
            <a:endParaRPr lang="en-GB" altLang="de-DE" sz="1400"/>
          </a:p>
          <a:p>
            <a:r>
              <a:rPr lang="en-GB" altLang="de-DE" sz="1400">
                <a:cs typeface="Times New Roman" panose="02020603050405020304" pitchFamily="18" charset="0"/>
              </a:rPr>
              <a:t>  </a:t>
            </a:r>
            <a:endParaRPr lang="en-GB" altLang="de-DE" sz="1400"/>
          </a:p>
          <a:p>
            <a:r>
              <a:rPr lang="fr-CH" altLang="de-DE" sz="1400">
                <a:cs typeface="Times New Roman" panose="02020603050405020304" pitchFamily="18" charset="0"/>
              </a:rPr>
              <a:t>Bangert, Mark" </a:t>
            </a:r>
            <a:r>
              <a:rPr lang="fr-CH" altLang="de-DE" sz="1400" u="sng">
                <a:solidFill>
                  <a:srgbClr val="0000FF"/>
                </a:solidFill>
                <a:cs typeface="Times New Roman" panose="02020603050405020304" pitchFamily="18" charset="0"/>
                <a:hlinkClick r:id="rId2"/>
              </a:rPr>
              <a:t>m.bangert@dkfz-heidelberg.de</a:t>
            </a:r>
            <a:endParaRPr lang="en-GB" altLang="de-DE" sz="1400"/>
          </a:p>
          <a:p>
            <a:r>
              <a:rPr lang="fr-CH" altLang="de-DE" sz="1400" b="1">
                <a:cs typeface="Times New Roman" panose="02020603050405020304" pitchFamily="18" charset="0"/>
              </a:rPr>
              <a:t>Wahl, Niklas &lt;</a:t>
            </a:r>
            <a:r>
              <a:rPr lang="fr-CH" altLang="de-DE" sz="1400" b="1" u="sng">
                <a:solidFill>
                  <a:srgbClr val="800080"/>
                </a:solidFill>
                <a:cs typeface="Times New Roman" panose="02020603050405020304" pitchFamily="18" charset="0"/>
                <a:hlinkClick r:id="rId3"/>
              </a:rPr>
              <a:t>n.wahl@dkfz-heidelberg.de</a:t>
            </a:r>
            <a:r>
              <a:rPr lang="fr-CH" altLang="de-DE" sz="1400" b="1">
                <a:cs typeface="Times New Roman" panose="02020603050405020304" pitchFamily="18" charset="0"/>
              </a:rPr>
              <a:t>&gt;</a:t>
            </a:r>
            <a:endParaRPr lang="en-GB" altLang="de-DE" sz="1400"/>
          </a:p>
          <a:p>
            <a:r>
              <a:rPr lang="de-DE" altLang="de-DE" sz="1400">
                <a:solidFill>
                  <a:srgbClr val="000000"/>
                </a:solidFill>
              </a:rPr>
              <a:t>Katrin Platzer</a:t>
            </a:r>
            <a:endParaRPr lang="en-GB" altLang="de-DE" sz="1400"/>
          </a:p>
          <a:p>
            <a:r>
              <a:rPr lang="de-DE" altLang="de-DE" sz="1400">
                <a:solidFill>
                  <a:srgbClr val="000000"/>
                </a:solidFill>
              </a:rPr>
              <a:t>Malte Ellerbrock</a:t>
            </a:r>
            <a:endParaRPr lang="en-GB" altLang="de-DE" sz="1400"/>
          </a:p>
          <a:p>
            <a:r>
              <a:rPr lang="en-GB" altLang="de-DE" sz="1400">
                <a:cs typeface="Times New Roman" panose="02020603050405020304" pitchFamily="18" charset="0"/>
              </a:rPr>
              <a:t>Noa Homolka </a:t>
            </a:r>
            <a:endParaRPr lang="en-GB" altLang="de-DE" sz="1400"/>
          </a:p>
          <a:p>
            <a:r>
              <a:rPr lang="en-GB" altLang="de-DE" sz="1400">
                <a:cs typeface="Times New Roman" panose="02020603050405020304" pitchFamily="18" charset="0"/>
              </a:rPr>
              <a:t>Amit Ben </a:t>
            </a:r>
            <a:endParaRPr lang="en-GB" altLang="de-DE" sz="1400"/>
          </a:p>
          <a:p>
            <a:r>
              <a:rPr lang="en-GB" altLang="de-DE" sz="1400">
                <a:cs typeface="Times New Roman" panose="02020603050405020304" pitchFamily="18" charset="0"/>
              </a:rPr>
              <a:t>Antony Bennan</a:t>
            </a:r>
            <a:endParaRPr lang="en-GB" altLang="de-DE" sz="1400"/>
          </a:p>
          <a:p>
            <a:r>
              <a:rPr lang="en-GB" altLang="de-DE" sz="1400">
                <a:cs typeface="Times New Roman" panose="02020603050405020304" pitchFamily="18" charset="0"/>
              </a:rPr>
              <a:t> </a:t>
            </a:r>
            <a:endParaRPr lang="en-GB" altLang="de-DE" sz="1400"/>
          </a:p>
          <a:p>
            <a:r>
              <a:rPr lang="en-GB" altLang="de-DE" sz="1400" b="1">
                <a:cs typeface="Times New Roman" panose="02020603050405020304" pitchFamily="18" charset="0"/>
              </a:rPr>
              <a:t>Hans-Peter Wieser &lt;h.wieser@lmu.de&gt;</a:t>
            </a:r>
            <a:endParaRPr lang="en-GB" altLang="de-DE" sz="1400"/>
          </a:p>
          <a:p>
            <a:r>
              <a:rPr lang="en-GB" altLang="de-DE" sz="1400">
                <a:cs typeface="Times New Roman" panose="02020603050405020304" pitchFamily="18" charset="0"/>
              </a:rPr>
              <a:t>Currently LMU Garching (Catia Parodi group)</a:t>
            </a:r>
            <a:endParaRPr lang="en-GB" altLang="de-DE" sz="1400"/>
          </a:p>
          <a:p>
            <a:r>
              <a:rPr lang="en-GB" altLang="de-DE" sz="1400">
                <a:cs typeface="Times New Roman" panose="02020603050405020304" pitchFamily="18" charset="0"/>
              </a:rPr>
              <a:t> </a:t>
            </a:r>
            <a:endParaRPr lang="en-GB" altLang="de-DE" sz="1400"/>
          </a:p>
          <a:p>
            <a:r>
              <a:rPr lang="en-GB" altLang="de-DE" sz="1400" b="1" u="sng"/>
              <a:t>GSI </a:t>
            </a:r>
            <a:endParaRPr lang="en-GB" altLang="de-DE" sz="1400"/>
          </a:p>
          <a:p>
            <a:r>
              <a:rPr lang="en-GB" altLang="de-DE" sz="1400">
                <a:cs typeface="Times New Roman" panose="02020603050405020304" pitchFamily="18" charset="0"/>
              </a:rPr>
              <a:t> </a:t>
            </a:r>
            <a:endParaRPr lang="en-GB" altLang="de-DE" sz="1400"/>
          </a:p>
          <a:p>
            <a:r>
              <a:rPr lang="en-GB" altLang="de-DE" sz="1400">
                <a:cs typeface="Times New Roman" panose="02020603050405020304" pitchFamily="18" charset="0"/>
              </a:rPr>
              <a:t>GSI Biophysics: </a:t>
            </a:r>
            <a:endParaRPr lang="en-GB" altLang="de-DE" sz="1400"/>
          </a:p>
          <a:p>
            <a:r>
              <a:rPr lang="en-GB" altLang="de-DE" sz="1400">
                <a:cs typeface="Times New Roman" panose="02020603050405020304" pitchFamily="18" charset="0"/>
              </a:rPr>
              <a:t>Graeff, Christian Dr." &lt;C.Graeff@gsi.de&gt;</a:t>
            </a:r>
            <a:endParaRPr lang="en-GB" altLang="de-DE" sz="1400"/>
          </a:p>
          <a:p>
            <a:r>
              <a:rPr lang="en-GB" altLang="de-DE" sz="1400">
                <a:cs typeface="Times New Roman" panose="02020603050405020304" pitchFamily="18" charset="0"/>
              </a:rPr>
              <a:t>Pleskac, Radek Dr." &lt;R.Pleskac@gsi.de&gt;</a:t>
            </a:r>
            <a:endParaRPr lang="en-GB" altLang="de-DE" sz="1400"/>
          </a:p>
          <a:p>
            <a:r>
              <a:rPr lang="en-GB" altLang="de-DE" sz="1400">
                <a:cs typeface="Times New Roman" panose="02020603050405020304" pitchFamily="18" charset="0"/>
              </a:rPr>
              <a:t> </a:t>
            </a:r>
            <a:endParaRPr lang="en-GB" altLang="de-DE" sz="1400"/>
          </a:p>
          <a:p>
            <a:r>
              <a:rPr lang="en-GB" altLang="de-DE" sz="1400">
                <a:cs typeface="Times New Roman" panose="02020603050405020304" pitchFamily="18" charset="0"/>
              </a:rPr>
              <a:t>GSI ALICE, EMMI : </a:t>
            </a:r>
            <a:endParaRPr lang="en-GB" altLang="de-DE" sz="1400"/>
          </a:p>
          <a:p>
            <a:r>
              <a:rPr lang="en-GB" altLang="de-DE" sz="1400">
                <a:cs typeface="Times New Roman" panose="02020603050405020304" pitchFamily="18" charset="0"/>
              </a:rPr>
              <a:t>Ralf Averbeck &lt;R.Averbeck@gsi.de&gt;</a:t>
            </a:r>
            <a:endParaRPr lang="en-GB" altLang="de-DE" sz="1400"/>
          </a:p>
          <a:p>
            <a:r>
              <a:rPr lang="en-GB" altLang="de-DE" sz="1400">
                <a:cs typeface="Times New Roman" panose="02020603050405020304" pitchFamily="18" charset="0"/>
              </a:rPr>
              <a:t>Malzacher, Peter" &lt;P.Malzacher@GSI.DE&gt;</a:t>
            </a:r>
            <a:endParaRPr lang="en-GB" altLang="de-DE" sz="1400"/>
          </a:p>
          <a:p>
            <a:r>
              <a:rPr lang="en-GB" altLang="de-DE" sz="1400">
                <a:cs typeface="Times New Roman" panose="02020603050405020304" pitchFamily="18" charset="0"/>
              </a:rPr>
              <a:t> </a:t>
            </a:r>
            <a:endParaRPr lang="en-GB" altLang="de-DE" sz="1400"/>
          </a:p>
          <a:p>
            <a:r>
              <a:rPr lang="en-GB" altLang="de-DE" sz="1400">
                <a:cs typeface="Times New Roman" panose="02020603050405020304" pitchFamily="18" charset="0"/>
              </a:rPr>
              <a:t>GSI IT : </a:t>
            </a:r>
            <a:endParaRPr lang="en-GB" altLang="de-DE" sz="1400"/>
          </a:p>
          <a:p>
            <a:r>
              <a:rPr lang="en-GB" altLang="de-DE" sz="1400">
                <a:cs typeface="Times New Roman" panose="02020603050405020304" pitchFamily="18" charset="0"/>
              </a:rPr>
              <a:t>Thorsten Kollegger &lt;t.kollegger@gsi.de&gt;</a:t>
            </a:r>
            <a:endParaRPr lang="en-GB" altLang="de-DE" sz="1400"/>
          </a:p>
          <a:p>
            <a:r>
              <a:rPr lang="en-GB" altLang="de-DE" sz="1400">
                <a:cs typeface="Times New Roman" panose="02020603050405020304" pitchFamily="18" charset="0"/>
              </a:rPr>
              <a:t>Behnert, Katharina" &lt;K.Behnert@gsi.de&gt;</a:t>
            </a:r>
            <a:endParaRPr lang="en-GB" altLang="de-DE" sz="1400"/>
          </a:p>
          <a:p>
            <a:r>
              <a:rPr lang="en-GB" altLang="de-DE" sz="1400">
                <a:cs typeface="Times New Roman" panose="02020603050405020304" pitchFamily="18" charset="0"/>
              </a:rPr>
              <a:t>Osdoba, Sascha" &lt;S.Osdoba@gsi.de&gt;</a:t>
            </a:r>
            <a:endParaRPr lang="en-GB" altLang="de-DE" sz="1400"/>
          </a:p>
          <a:p>
            <a:r>
              <a:rPr lang="en-GB" altLang="de-DE">
                <a:cs typeface="Times New Roman" panose="02020603050405020304" pitchFamily="18" charset="0"/>
              </a:rPr>
              <a:t> </a:t>
            </a:r>
            <a:endParaRPr lang="en-GB" altLang="de-DE">
              <a:latin typeface="Times New Roman" panose="02020603050405020304" pitchFamily="18" charset="0"/>
            </a:endParaRPr>
          </a:p>
        </p:txBody>
      </p:sp>
      <p:sp>
        <p:nvSpPr>
          <p:cNvPr id="51202" name="Rectangle 4"/>
          <p:cNvSpPr>
            <a:spLocks noChangeArrowheads="1"/>
          </p:cNvSpPr>
          <p:nvPr/>
        </p:nvSpPr>
        <p:spPr bwMode="auto">
          <a:xfrm>
            <a:off x="4291013" y="771525"/>
            <a:ext cx="4852987" cy="5908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GB" altLang="de-DE" sz="1400" b="1" u="sng"/>
              <a:t>CERN (staff and users)</a:t>
            </a:r>
            <a:endParaRPr lang="en-GB" altLang="de-DE" sz="1400"/>
          </a:p>
          <a:p>
            <a:r>
              <a:rPr lang="en-GB" altLang="de-DE" sz="1400" b="1"/>
              <a:t> </a:t>
            </a:r>
            <a:endParaRPr lang="en-GB" altLang="de-DE" sz="1400"/>
          </a:p>
          <a:p>
            <a:r>
              <a:rPr lang="en-GB" altLang="de-DE" sz="1400">
                <a:cs typeface="Times New Roman" panose="02020603050405020304" pitchFamily="18" charset="0"/>
              </a:rPr>
              <a:t>CERN: tutors</a:t>
            </a:r>
            <a:endParaRPr lang="en-GB" altLang="de-DE" sz="1400"/>
          </a:p>
          <a:p>
            <a:r>
              <a:rPr lang="en-GB" altLang="de-DE" sz="1400" b="1">
                <a:cs typeface="Times New Roman" panose="02020603050405020304" pitchFamily="18" charset="0"/>
              </a:rPr>
              <a:t>Nikolaos Charitonidis </a:t>
            </a:r>
            <a:r>
              <a:rPr lang="en-GB" altLang="de-DE" sz="1400" b="1" u="sng">
                <a:solidFill>
                  <a:srgbClr val="0000FF"/>
                </a:solidFill>
                <a:cs typeface="Times New Roman" panose="02020603050405020304" pitchFamily="18" charset="0"/>
                <a:hlinkClick r:id="rId4"/>
              </a:rPr>
              <a:t>nikolaos.charitonidis@cern.ch</a:t>
            </a:r>
            <a:endParaRPr lang="en-GB" altLang="de-DE" sz="1400"/>
          </a:p>
          <a:p>
            <a:r>
              <a:rPr lang="en-GB" altLang="de-DE" sz="1400">
                <a:cs typeface="Times New Roman" panose="02020603050405020304" pitchFamily="18" charset="0"/>
              </a:rPr>
              <a:t>Alexander Gerbershagen &lt;a.ge@cern.ch&gt;</a:t>
            </a:r>
            <a:endParaRPr lang="en-GB" altLang="de-DE" sz="1400"/>
          </a:p>
          <a:p>
            <a:r>
              <a:rPr lang="en-GB" altLang="de-DE" sz="1400">
                <a:cs typeface="Times New Roman" panose="02020603050405020304" pitchFamily="18" charset="0"/>
              </a:rPr>
              <a:t>Evangelia Dimovasili </a:t>
            </a:r>
            <a:r>
              <a:rPr lang="en-GB" altLang="de-DE" sz="1400" u="sng">
                <a:solidFill>
                  <a:srgbClr val="0000FF"/>
                </a:solidFill>
                <a:cs typeface="Times New Roman" panose="02020603050405020304" pitchFamily="18" charset="0"/>
                <a:hlinkClick r:id="rId5"/>
              </a:rPr>
              <a:t>Evangelia.Dimovasili@cern.ch</a:t>
            </a:r>
            <a:endParaRPr lang="en-GB" altLang="de-DE" sz="1400"/>
          </a:p>
          <a:p>
            <a:r>
              <a:rPr lang="en-GB" altLang="de-DE" sz="1400">
                <a:cs typeface="Times New Roman" panose="02020603050405020304" pitchFamily="18" charset="0"/>
              </a:rPr>
              <a:t>Elena Benedetto </a:t>
            </a:r>
            <a:r>
              <a:rPr lang="en-GB" altLang="de-DE" sz="1400" u="sng">
                <a:solidFill>
                  <a:srgbClr val="0000FF"/>
                </a:solidFill>
                <a:cs typeface="Times New Roman" panose="02020603050405020304" pitchFamily="18" charset="0"/>
                <a:hlinkClick r:id="rId6"/>
              </a:rPr>
              <a:t>Elena.Benedetto@cern.ch</a:t>
            </a:r>
            <a:endParaRPr lang="en-GB" altLang="de-DE" sz="1400"/>
          </a:p>
          <a:p>
            <a:endParaRPr lang="fr-CH" altLang="de-DE" sz="1400"/>
          </a:p>
          <a:p>
            <a:r>
              <a:rPr lang="fr-CH" altLang="de-DE" sz="1400"/>
              <a:t>CERN/ARIES: </a:t>
            </a:r>
            <a:r>
              <a:rPr lang="fr-CH" altLang="de-DE" sz="1400">
                <a:cs typeface="Times New Roman" panose="02020603050405020304" pitchFamily="18" charset="0"/>
              </a:rPr>
              <a:t>Maurizio Vretenar </a:t>
            </a:r>
            <a:r>
              <a:rPr lang="fr-CH" altLang="de-DE" sz="1400" u="sng">
                <a:solidFill>
                  <a:srgbClr val="0000FF"/>
                </a:solidFill>
                <a:cs typeface="Times New Roman" panose="02020603050405020304" pitchFamily="18" charset="0"/>
                <a:hlinkClick r:id="rId7"/>
              </a:rPr>
              <a:t>Maurizio.Vretenar@cern.ch</a:t>
            </a:r>
            <a:endParaRPr lang="en-GB" altLang="de-DE" sz="1400"/>
          </a:p>
          <a:p>
            <a:r>
              <a:rPr lang="fr-CH" altLang="de-DE" sz="1400">
                <a:cs typeface="Times New Roman" panose="02020603050405020304" pitchFamily="18" charset="0"/>
              </a:rPr>
              <a:t>Valerie Brunner &lt;Valerie.Brunner@cern.ch&gt;</a:t>
            </a:r>
            <a:endParaRPr lang="en-GB" altLang="de-DE" sz="1400"/>
          </a:p>
          <a:p>
            <a:r>
              <a:rPr lang="fr-CH" altLang="de-DE" sz="1400"/>
              <a:t> </a:t>
            </a:r>
            <a:endParaRPr lang="en-GB" altLang="de-DE" sz="1400"/>
          </a:p>
          <a:p>
            <a:r>
              <a:rPr lang="en-GB" altLang="de-DE" sz="1400">
                <a:solidFill>
                  <a:srgbClr val="000000"/>
                </a:solidFill>
                <a:cs typeface="Times New Roman" panose="02020603050405020304" pitchFamily="18" charset="0"/>
              </a:rPr>
              <a:t>CERN/ENLIGHT:</a:t>
            </a:r>
            <a:r>
              <a:rPr lang="en-GB" altLang="de-DE" sz="1400" b="1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en-GB" altLang="de-DE" sz="1400" b="1">
                <a:cs typeface="Times New Roman" panose="02020603050405020304" pitchFamily="18" charset="0"/>
              </a:rPr>
              <a:t>Manjit Dosanjh </a:t>
            </a:r>
            <a:r>
              <a:rPr lang="en-GB" altLang="de-DE" sz="1400" u="sng">
                <a:solidFill>
                  <a:srgbClr val="0000FF"/>
                </a:solidFill>
                <a:cs typeface="Times New Roman" panose="02020603050405020304" pitchFamily="18" charset="0"/>
                <a:hlinkClick r:id="rId8"/>
              </a:rPr>
              <a:t>Manjit.Dosanjh@cern.ch</a:t>
            </a:r>
            <a:endParaRPr lang="en-GB" altLang="de-DE" sz="1400"/>
          </a:p>
          <a:p>
            <a:r>
              <a:rPr lang="en-GB" altLang="de-DE" sz="1400">
                <a:cs typeface="Times New Roman" panose="02020603050405020304" pitchFamily="18" charset="0"/>
              </a:rPr>
              <a:t>Petya Georgieva &lt;petya.georgieva@cern.ch&gt;</a:t>
            </a:r>
            <a:endParaRPr lang="en-GB" altLang="de-DE" sz="1400"/>
          </a:p>
          <a:p>
            <a:r>
              <a:rPr lang="en-GB" altLang="de-DE" sz="1400">
                <a:cs typeface="Times New Roman" panose="02020603050405020304" pitchFamily="18" charset="0"/>
              </a:rPr>
              <a:t> </a:t>
            </a:r>
            <a:endParaRPr lang="en-GB" altLang="de-DE" sz="1400"/>
          </a:p>
          <a:p>
            <a:r>
              <a:rPr lang="fr-CH" altLang="de-DE" sz="1400">
                <a:cs typeface="Times New Roman" panose="02020603050405020304" pitchFamily="18" charset="0"/>
              </a:rPr>
              <a:t>CERN/KT: Manuela Cirilli &lt;Manuela.Cirilli@cern.ch&gt;</a:t>
            </a:r>
            <a:endParaRPr lang="en-GB" altLang="de-DE" sz="1400"/>
          </a:p>
          <a:p>
            <a:r>
              <a:rPr lang="fr-CH" altLang="de-DE" sz="1400">
                <a:cs typeface="Times New Roman" panose="02020603050405020304" pitchFamily="18" charset="0"/>
              </a:rPr>
              <a:t>Anais Rassat &lt;anais.rassat@cern.ch&gt; </a:t>
            </a:r>
            <a:endParaRPr lang="en-GB" altLang="de-DE" sz="1400"/>
          </a:p>
          <a:p>
            <a:r>
              <a:rPr lang="fr-CH" altLang="de-DE" sz="1400">
                <a:cs typeface="Times New Roman" panose="02020603050405020304" pitchFamily="18" charset="0"/>
              </a:rPr>
              <a:t>Rita Ferreira &lt;rita.ferreira@cern.ch&gt;</a:t>
            </a:r>
            <a:endParaRPr lang="en-GB" altLang="de-DE" sz="1400"/>
          </a:p>
          <a:p>
            <a:r>
              <a:rPr lang="fr-CH" altLang="de-DE" sz="1400">
                <a:cs typeface="Times New Roman" panose="02020603050405020304" pitchFamily="18" charset="0"/>
              </a:rPr>
              <a:t>Giovanni Porcellana </a:t>
            </a:r>
            <a:r>
              <a:rPr lang="fr-CH" altLang="de-DE" sz="1400" u="sng">
                <a:solidFill>
                  <a:srgbClr val="0000FF"/>
                </a:solidFill>
                <a:cs typeface="Times New Roman" panose="02020603050405020304" pitchFamily="18" charset="0"/>
                <a:hlinkClick r:id="rId9"/>
              </a:rPr>
              <a:t>giovanni.porcellana@cern.ch</a:t>
            </a:r>
            <a:endParaRPr lang="en-GB" altLang="de-DE" sz="1400"/>
          </a:p>
          <a:p>
            <a:r>
              <a:rPr lang="fr-CH" altLang="de-DE" sz="1400">
                <a:cs typeface="Times New Roman" panose="02020603050405020304" pitchFamily="18" charset="0"/>
              </a:rPr>
              <a:t> </a:t>
            </a:r>
            <a:r>
              <a:rPr lang="en-GB" altLang="de-DE" sz="1400">
                <a:cs typeface="Times New Roman" panose="02020603050405020304" pitchFamily="18" charset="0"/>
              </a:rPr>
              <a:t>  </a:t>
            </a:r>
            <a:endParaRPr lang="en-GB" altLang="de-DE" sz="1400"/>
          </a:p>
          <a:p>
            <a:r>
              <a:rPr lang="en-GB" altLang="de-DE" sz="1400">
                <a:cs typeface="Times New Roman" panose="02020603050405020304" pitchFamily="18" charset="0"/>
              </a:rPr>
              <a:t>CERN: Visits Service </a:t>
            </a:r>
            <a:r>
              <a:rPr lang="en-GB" altLang="de-DE" sz="1400" u="sng">
                <a:solidFill>
                  <a:srgbClr val="0000FF"/>
                </a:solidFill>
                <a:cs typeface="Times New Roman" panose="02020603050405020304" pitchFamily="18" charset="0"/>
                <a:hlinkClick r:id="rId10"/>
              </a:rPr>
              <a:t>Visits.Service@cern.ch</a:t>
            </a:r>
            <a:endParaRPr lang="en-GB" altLang="de-DE" sz="1400"/>
          </a:p>
          <a:p>
            <a:r>
              <a:rPr lang="en-GB" altLang="de-DE" sz="1400">
                <a:cs typeface="Times New Roman" panose="02020603050405020304" pitchFamily="18" charset="0"/>
              </a:rPr>
              <a:t>Erwan Harrouch </a:t>
            </a:r>
            <a:r>
              <a:rPr lang="en-GB" altLang="de-DE" sz="1400" u="sng">
                <a:solidFill>
                  <a:srgbClr val="0000FF"/>
                </a:solidFill>
                <a:cs typeface="Times New Roman" panose="02020603050405020304" pitchFamily="18" charset="0"/>
                <a:hlinkClick r:id="rId11"/>
              </a:rPr>
              <a:t>erwan.harrouch@cern.ch</a:t>
            </a:r>
            <a:endParaRPr lang="en-GB" altLang="de-DE" sz="1400"/>
          </a:p>
          <a:p>
            <a:r>
              <a:rPr lang="fr-CH" altLang="de-DE" sz="1400">
                <a:cs typeface="Times New Roman" panose="02020603050405020304" pitchFamily="18" charset="0"/>
              </a:rPr>
              <a:t>Francois Butin </a:t>
            </a:r>
            <a:r>
              <a:rPr lang="fr-CH" altLang="de-DE" sz="1400" u="sng">
                <a:solidFill>
                  <a:srgbClr val="0000FF"/>
                </a:solidFill>
                <a:cs typeface="Times New Roman" panose="02020603050405020304" pitchFamily="18" charset="0"/>
                <a:hlinkClick r:id="rId12"/>
              </a:rPr>
              <a:t>Francois.Butin@cern.ch</a:t>
            </a:r>
            <a:endParaRPr lang="en-GB" altLang="de-DE" sz="1400"/>
          </a:p>
          <a:p>
            <a:r>
              <a:rPr lang="fr-CH" altLang="de-DE" sz="1400">
                <a:cs typeface="Times New Roman" panose="02020603050405020304" pitchFamily="18" charset="0"/>
              </a:rPr>
              <a:t> </a:t>
            </a:r>
            <a:endParaRPr lang="en-GB" altLang="de-DE" sz="1400"/>
          </a:p>
          <a:p>
            <a:r>
              <a:rPr lang="en-GB" altLang="de-DE" sz="1400">
                <a:cs typeface="Times New Roman" panose="02020603050405020304" pitchFamily="18" charset="0"/>
              </a:rPr>
              <a:t>CERN: Training Centre: </a:t>
            </a:r>
            <a:r>
              <a:rPr lang="en-GB" altLang="de-DE" sz="1400" u="sng">
                <a:solidFill>
                  <a:srgbClr val="0000FF"/>
                </a:solidFill>
                <a:cs typeface="Times New Roman" panose="02020603050405020304" pitchFamily="18" charset="0"/>
                <a:hlinkClick r:id="rId13"/>
              </a:rPr>
              <a:t>Technical.Training@cern.ch</a:t>
            </a:r>
            <a:endParaRPr lang="en-GB" altLang="de-DE" sz="1400"/>
          </a:p>
          <a:p>
            <a:r>
              <a:rPr lang="en-GB" altLang="de-DE" sz="1400">
                <a:solidFill>
                  <a:srgbClr val="000000"/>
                </a:solidFill>
                <a:cs typeface="Times New Roman" panose="02020603050405020304" pitchFamily="18" charset="0"/>
              </a:rPr>
              <a:t>Eric Bonnefoy </a:t>
            </a:r>
            <a:r>
              <a:rPr lang="en-GB" altLang="de-DE" sz="1400" u="sng">
                <a:solidFill>
                  <a:srgbClr val="000000"/>
                </a:solidFill>
                <a:cs typeface="Times New Roman" panose="02020603050405020304" pitchFamily="18" charset="0"/>
                <a:hlinkClick r:id="rId14"/>
              </a:rPr>
              <a:t>Eric.Bonnefoy@cern.ch</a:t>
            </a:r>
            <a:endParaRPr lang="en-GB" altLang="de-DE" sz="1400"/>
          </a:p>
          <a:p>
            <a:r>
              <a:rPr lang="en-GB" altLang="de-DE" sz="1400">
                <a:solidFill>
                  <a:srgbClr val="000000"/>
                </a:solidFill>
                <a:cs typeface="Times New Roman" panose="02020603050405020304" pitchFamily="18" charset="0"/>
              </a:rPr>
              <a:t>Marie-Laure LECOQ</a:t>
            </a:r>
            <a:endParaRPr lang="en-GB" altLang="de-DE" sz="1400"/>
          </a:p>
        </p:txBody>
      </p:sp>
      <p:sp>
        <p:nvSpPr>
          <p:cNvPr id="51203" name="Title 4"/>
          <p:cNvSpPr>
            <a:spLocks noGrp="1"/>
          </p:cNvSpPr>
          <p:nvPr>
            <p:ph type="title"/>
          </p:nvPr>
        </p:nvSpPr>
        <p:spPr>
          <a:xfrm>
            <a:off x="2447925" y="123825"/>
            <a:ext cx="4519613" cy="647700"/>
          </a:xfrm>
        </p:spPr>
        <p:txBody>
          <a:bodyPr wrap="none">
            <a:spAutoFit/>
          </a:bodyPr>
          <a:lstStyle/>
          <a:p>
            <a:r>
              <a:rPr lang="en-US" altLang="de-DE" sz="3600" b="1" smtClean="0">
                <a:solidFill>
                  <a:srgbClr val="0000FF"/>
                </a:solidFill>
                <a:latin typeface="ArialMT"/>
              </a:rPr>
              <a:t>Acknowledgements</a:t>
            </a:r>
            <a:endParaRPr lang="en-US" altLang="de-DE" sz="3600" b="1" smtClean="0"/>
          </a:p>
        </p:txBody>
      </p:sp>
    </p:spTree>
    <p:extLst>
      <p:ext uri="{BB962C8B-B14F-4D97-AF65-F5344CB8AC3E}">
        <p14:creationId xmlns:p14="http://schemas.microsoft.com/office/powerpoint/2010/main" val="3913988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Inhaltsplatzhalter 4"/>
          <p:cNvSpPr>
            <a:spLocks noGrp="1"/>
          </p:cNvSpPr>
          <p:nvPr>
            <p:ph idx="1"/>
          </p:nvPr>
        </p:nvSpPr>
        <p:spPr>
          <a:xfrm>
            <a:off x="457200" y="1287464"/>
            <a:ext cx="4631849" cy="5201876"/>
          </a:xfrm>
        </p:spPr>
        <p:txBody>
          <a:bodyPr/>
          <a:lstStyle/>
          <a:p>
            <a:pPr marL="0" indent="0">
              <a:buNone/>
            </a:pPr>
            <a:r>
              <a:rPr lang="de-DE" sz="2400" dirty="0"/>
              <a:t>LHCb</a:t>
            </a:r>
          </a:p>
          <a:p>
            <a:r>
              <a:rPr lang="de-DE" sz="2400" dirty="0"/>
              <a:t>UNAH, Tegucigalpa, Honduras</a:t>
            </a:r>
          </a:p>
          <a:p>
            <a:r>
              <a:rPr lang="de-DE" sz="2400" dirty="0" err="1"/>
              <a:t>KazNU</a:t>
            </a:r>
            <a:r>
              <a:rPr lang="de-DE" sz="2400" dirty="0"/>
              <a:t>, Almaty, </a:t>
            </a:r>
            <a:r>
              <a:rPr lang="de-DE" sz="2400" dirty="0" err="1"/>
              <a:t>Kazakhstan</a:t>
            </a:r>
            <a:endParaRPr lang="de-DE" sz="2400" dirty="0"/>
          </a:p>
          <a:p>
            <a:r>
              <a:rPr lang="de-DE" sz="2400" dirty="0"/>
              <a:t>EPFL, Lausanne, </a:t>
            </a:r>
            <a:r>
              <a:rPr lang="de-DE" sz="2400" dirty="0" err="1"/>
              <a:t>Switzerland</a:t>
            </a:r>
            <a:endParaRPr lang="de-DE" sz="2400" dirty="0"/>
          </a:p>
          <a:p>
            <a:r>
              <a:rPr lang="de-DE" sz="2400" dirty="0"/>
              <a:t>MISIS, </a:t>
            </a:r>
            <a:r>
              <a:rPr lang="de-DE" sz="2400" dirty="0" err="1"/>
              <a:t>Moscow</a:t>
            </a:r>
            <a:r>
              <a:rPr lang="de-DE" sz="2400" dirty="0"/>
              <a:t>, </a:t>
            </a:r>
            <a:r>
              <a:rPr lang="de-DE" sz="2400" dirty="0" err="1"/>
              <a:t>Russia</a:t>
            </a:r>
            <a:r>
              <a:rPr lang="de-DE" sz="2400" dirty="0"/>
              <a:t> </a:t>
            </a:r>
          </a:p>
          <a:p>
            <a:pPr marL="0" indent="0">
              <a:buNone/>
            </a:pPr>
            <a:endParaRPr lang="de-DE" sz="2400" dirty="0"/>
          </a:p>
          <a:p>
            <a:pPr marL="0" indent="0">
              <a:buNone/>
            </a:pPr>
            <a:r>
              <a:rPr lang="de-DE" sz="2400" dirty="0"/>
              <a:t>ALICE</a:t>
            </a:r>
          </a:p>
          <a:p>
            <a:r>
              <a:rPr lang="de-DE" sz="2400" dirty="0"/>
              <a:t>U. of Sarajevo, </a:t>
            </a:r>
            <a:r>
              <a:rPr lang="de-DE" sz="2400" dirty="0" err="1"/>
              <a:t>Bosnia</a:t>
            </a:r>
            <a:r>
              <a:rPr lang="de-DE" sz="2400" dirty="0"/>
              <a:t> and </a:t>
            </a:r>
            <a:r>
              <a:rPr lang="de-DE" sz="2400" dirty="0" err="1"/>
              <a:t>Herzegovina</a:t>
            </a:r>
            <a:endParaRPr lang="de-DE" sz="2400" dirty="0"/>
          </a:p>
          <a:p>
            <a:r>
              <a:rPr lang="de-DE" sz="2400" dirty="0"/>
              <a:t>U. of Montenegro, Podgorica</a:t>
            </a:r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More </a:t>
            </a:r>
            <a:r>
              <a:rPr lang="de-DE" dirty="0" err="1"/>
              <a:t>new</a:t>
            </a:r>
            <a:r>
              <a:rPr lang="de-DE" dirty="0"/>
              <a:t> </a:t>
            </a:r>
            <a:r>
              <a:rPr lang="de-DE" dirty="0" err="1"/>
              <a:t>physics</a:t>
            </a:r>
            <a:r>
              <a:rPr lang="de-DE" dirty="0"/>
              <a:t> </a:t>
            </a:r>
            <a:r>
              <a:rPr lang="de-DE" dirty="0" err="1"/>
              <a:t>institutes</a:t>
            </a:r>
            <a:r>
              <a:rPr lang="de-DE" dirty="0"/>
              <a:t> in IMC19</a:t>
            </a:r>
          </a:p>
        </p:txBody>
      </p:sp>
      <p:sp>
        <p:nvSpPr>
          <p:cNvPr id="2" name="Datumsplatzhalt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23.05.2019</a:t>
            </a: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IPPOG meeting GSI</a:t>
            </a:r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14933" y="1335763"/>
            <a:ext cx="2052000" cy="1368000"/>
          </a:xfrm>
          <a:prstGeom prst="rect">
            <a:avLst/>
          </a:prstGeom>
        </p:spPr>
      </p:pic>
      <p:pic>
        <p:nvPicPr>
          <p:cNvPr id="7" name="Grafik 6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"/>
          <a:stretch/>
        </p:blipFill>
        <p:spPr>
          <a:xfrm>
            <a:off x="7218892" y="4617284"/>
            <a:ext cx="2052000" cy="1368000"/>
          </a:xfrm>
          <a:prstGeom prst="rect">
            <a:avLst/>
          </a:prstGeom>
        </p:spPr>
      </p:pic>
      <p:pic>
        <p:nvPicPr>
          <p:cNvPr id="8" name="Grafik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80592" y="2841344"/>
            <a:ext cx="2052000" cy="1368000"/>
          </a:xfrm>
          <a:prstGeom prst="rect">
            <a:avLst/>
          </a:prstGeom>
        </p:spPr>
      </p:pic>
      <p:pic>
        <p:nvPicPr>
          <p:cNvPr id="9" name="Grafik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89049" y="1330179"/>
            <a:ext cx="2052002" cy="1368000"/>
          </a:xfrm>
          <a:prstGeom prst="rect">
            <a:avLst/>
          </a:prstGeom>
        </p:spPr>
      </p:pic>
      <p:pic>
        <p:nvPicPr>
          <p:cNvPr id="10" name="Grafik 9"/>
          <p:cNvPicPr>
            <a:picLocks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243"/>
          <a:stretch/>
        </p:blipFill>
        <p:spPr>
          <a:xfrm>
            <a:off x="7218892" y="2849199"/>
            <a:ext cx="2052000" cy="1368000"/>
          </a:xfrm>
          <a:prstGeom prst="rect">
            <a:avLst/>
          </a:prstGeom>
        </p:spPr>
      </p:pic>
      <p:pic>
        <p:nvPicPr>
          <p:cNvPr id="11" name="Grafik 10"/>
          <p:cNvPicPr>
            <a:picLocks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089048" y="4604537"/>
            <a:ext cx="2052000" cy="136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34824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Inhaltsplatzhalter 4"/>
          <p:cNvSpPr>
            <a:spLocks noGrp="1"/>
          </p:cNvSpPr>
          <p:nvPr>
            <p:ph idx="1"/>
          </p:nvPr>
        </p:nvSpPr>
        <p:spPr>
          <a:xfrm>
            <a:off x="457199" y="1287465"/>
            <a:ext cx="4397633" cy="4579936"/>
          </a:xfrm>
        </p:spPr>
        <p:txBody>
          <a:bodyPr/>
          <a:lstStyle/>
          <a:p>
            <a:r>
              <a:rPr lang="en-US" dirty="0" err="1"/>
              <a:t>MINERvA</a:t>
            </a:r>
            <a:r>
              <a:rPr lang="en-US" dirty="0"/>
              <a:t> Masterclass – passed tests and part of IMC2019</a:t>
            </a:r>
          </a:p>
          <a:p>
            <a:r>
              <a:rPr lang="en-US" dirty="0" err="1"/>
              <a:t>MicroBooNE</a:t>
            </a:r>
            <a:r>
              <a:rPr lang="en-US" dirty="0"/>
              <a:t> – expected for IMC2020</a:t>
            </a:r>
          </a:p>
          <a:p>
            <a:r>
              <a:rPr lang="en-US" dirty="0"/>
              <a:t>Plans and inquiries for more</a:t>
            </a:r>
            <a:endParaRPr lang="de-DE" dirty="0"/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New: Neutrino Masterclasses</a:t>
            </a:r>
          </a:p>
        </p:txBody>
      </p:sp>
      <p:sp>
        <p:nvSpPr>
          <p:cNvPr id="2" name="Datumsplatzhalt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23.05.2019</a:t>
            </a: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IPPOG meeting GSI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="" xmlns:a16="http://schemas.microsoft.com/office/drawing/2014/main" id="{3E3FB2F0-E14B-4AC5-BC71-9CF73E7FBC2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07431" y="1030017"/>
            <a:ext cx="3898196" cy="2357559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="" xmlns:a16="http://schemas.microsoft.com/office/drawing/2014/main" id="{D55F3EE7-20DB-41E2-8C7D-EEE3B9BDC10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0" y="3470425"/>
            <a:ext cx="4591105" cy="2490276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="" xmlns:a16="http://schemas.microsoft.com/office/drawing/2014/main" id="{E3313271-0F67-4B43-B38C-7EEFC8A8336A}"/>
              </a:ext>
            </a:extLst>
          </p:cNvPr>
          <p:cNvSpPr/>
          <p:nvPr/>
        </p:nvSpPr>
        <p:spPr>
          <a:xfrm>
            <a:off x="5188040" y="5893261"/>
            <a:ext cx="333697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More at </a:t>
            </a:r>
            <a:r>
              <a:rPr lang="en-US" dirty="0">
                <a:hlinkClick r:id="rId4"/>
              </a:rPr>
              <a:t>http://tiny.cc/y7d16y</a:t>
            </a:r>
            <a:r>
              <a:rPr lang="en-US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26026405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="" xmlns:a16="http://schemas.microsoft.com/office/drawing/2014/main" id="{86793586-8862-49B2-9B0F-1DA3026A37C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287465"/>
            <a:ext cx="7103132" cy="2789607"/>
          </a:xfrm>
        </p:spPr>
        <p:txBody>
          <a:bodyPr/>
          <a:lstStyle/>
          <a:p>
            <a:r>
              <a:rPr lang="en-US" dirty="0"/>
              <a:t>Students made good analyses</a:t>
            </a:r>
          </a:p>
          <a:p>
            <a:r>
              <a:rPr lang="en-US" dirty="0" err="1"/>
              <a:t>Videocons</a:t>
            </a:r>
            <a:r>
              <a:rPr lang="en-US" dirty="0"/>
              <a:t> in ROC West went well</a:t>
            </a:r>
          </a:p>
          <a:p>
            <a:r>
              <a:rPr lang="en-US" dirty="0"/>
              <a:t>Students, teachers, tutors generally satisfied</a:t>
            </a:r>
          </a:p>
          <a:p>
            <a:r>
              <a:rPr lang="en-US" dirty="0"/>
              <a:t>May need to add to measurement</a:t>
            </a:r>
          </a:p>
        </p:txBody>
      </p:sp>
      <p:sp>
        <p:nvSpPr>
          <p:cNvPr id="3" name="Title 2">
            <a:extLst>
              <a:ext uri="{FF2B5EF4-FFF2-40B4-BE49-F238E27FC236}">
                <a16:creationId xmlns="" xmlns:a16="http://schemas.microsoft.com/office/drawing/2014/main" id="{F7C93644-C14C-45CF-8B49-6D389BD19C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MINERvA</a:t>
            </a:r>
            <a:r>
              <a:rPr lang="en-US" dirty="0"/>
              <a:t> success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CBCECFC3-21CA-45EE-A0F1-AC04858B34E6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/>
              <a:t>23.05.2019</a:t>
            </a:r>
            <a:endParaRPr lang="de-DE" dirty="0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6F799F4F-51D7-462E-A543-D7EC41FE977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DE"/>
              <a:t>IPPOG meeting GSI</a:t>
            </a:r>
            <a:endParaRPr lang="de-DE" dirty="0"/>
          </a:p>
        </p:txBody>
      </p:sp>
      <p:pic>
        <p:nvPicPr>
          <p:cNvPr id="6" name="Picture 5">
            <a:extLst>
              <a:ext uri="{FF2B5EF4-FFF2-40B4-BE49-F238E27FC236}">
                <a16:creationId xmlns="" xmlns:a16="http://schemas.microsoft.com/office/drawing/2014/main" id="{F1D3251A-22F4-429C-A8BD-64D1924BC3F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543" y="4077072"/>
            <a:ext cx="8173775" cy="22792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257992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itel 1"/>
          <p:cNvSpPr>
            <a:spLocks noGrp="1"/>
          </p:cNvSpPr>
          <p:nvPr>
            <p:ph type="title" idx="4294967295"/>
          </p:nvPr>
        </p:nvSpPr>
        <p:spPr>
          <a:xfrm>
            <a:off x="649288" y="260350"/>
            <a:ext cx="7523162" cy="1362075"/>
          </a:xfrm>
        </p:spPr>
        <p:txBody>
          <a:bodyPr anchor="t"/>
          <a:lstStyle/>
          <a:p>
            <a:pPr algn="l" eaLnBrk="1" hangingPunct="1"/>
            <a:r>
              <a:rPr lang="de-DE" altLang="de-DE" sz="3600" dirty="0">
                <a:solidFill>
                  <a:srgbClr val="0CC6DE"/>
                </a:solidFill>
              </a:rPr>
              <a:t>IMC19 – the </a:t>
            </a:r>
            <a:r>
              <a:rPr lang="de-DE" altLang="de-DE" sz="3600" dirty="0" err="1">
                <a:solidFill>
                  <a:srgbClr val="0CC6DE"/>
                </a:solidFill>
              </a:rPr>
              <a:t>whole</a:t>
            </a:r>
            <a:r>
              <a:rPr lang="de-DE" altLang="de-DE" sz="3600" dirty="0">
                <a:solidFill>
                  <a:srgbClr val="0CC6DE"/>
                </a:solidFill>
              </a:rPr>
              <a:t> </a:t>
            </a:r>
            <a:r>
              <a:rPr lang="de-DE" altLang="de-DE" sz="3600" dirty="0" err="1">
                <a:solidFill>
                  <a:srgbClr val="0CC6DE"/>
                </a:solidFill>
              </a:rPr>
              <a:t>picture</a:t>
            </a:r>
            <a:r>
              <a:rPr lang="de-DE" altLang="de-DE" sz="3600" b="1" dirty="0">
                <a:solidFill>
                  <a:srgbClr val="0CC6DE"/>
                </a:solidFill>
              </a:rPr>
              <a:t> </a:t>
            </a:r>
          </a:p>
        </p:txBody>
      </p:sp>
      <p:sp>
        <p:nvSpPr>
          <p:cNvPr id="28675" name="Text Box 3"/>
          <p:cNvSpPr txBox="1">
            <a:spLocks noChangeArrowheads="1"/>
          </p:cNvSpPr>
          <p:nvPr/>
        </p:nvSpPr>
        <p:spPr bwMode="auto">
          <a:xfrm>
            <a:off x="684213" y="3717032"/>
            <a:ext cx="4392612" cy="339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180975" indent="-180975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628650" indent="-180975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defTabSz="914400" eaLnBrk="1" hangingPunct="1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de-DE" altLang="de-DE" sz="1800" dirty="0" err="1">
                <a:solidFill>
                  <a:srgbClr val="003478"/>
                </a:solidFill>
              </a:rPr>
              <a:t>Coord</a:t>
            </a:r>
            <a:r>
              <a:rPr lang="de-DE" altLang="de-DE" sz="1800" dirty="0">
                <a:solidFill>
                  <a:srgbClr val="003478"/>
                </a:solidFill>
              </a:rPr>
              <a:t>.: QuarkNet / TU Dresden </a:t>
            </a:r>
          </a:p>
        </p:txBody>
      </p:sp>
      <p:sp>
        <p:nvSpPr>
          <p:cNvPr id="28676" name="Text Box 6"/>
          <p:cNvSpPr txBox="1">
            <a:spLocks noChangeArrowheads="1"/>
          </p:cNvSpPr>
          <p:nvPr/>
        </p:nvSpPr>
        <p:spPr bwMode="auto">
          <a:xfrm>
            <a:off x="806658" y="4312829"/>
            <a:ext cx="3572758" cy="20005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180975" indent="-180975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628650" indent="-1714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defTabSz="914400" eaLnBrk="1" hangingPunct="1">
              <a:spcBef>
                <a:spcPct val="0"/>
              </a:spcBef>
            </a:pPr>
            <a:r>
              <a:rPr lang="de-DE" altLang="de-DE" sz="1800" dirty="0">
                <a:solidFill>
                  <a:srgbClr val="003478"/>
                </a:solidFill>
              </a:rPr>
              <a:t>51 </a:t>
            </a:r>
            <a:r>
              <a:rPr lang="de-DE" altLang="de-DE" sz="1800" dirty="0" err="1">
                <a:solidFill>
                  <a:srgbClr val="003478"/>
                </a:solidFill>
              </a:rPr>
              <a:t>institutes</a:t>
            </a:r>
            <a:r>
              <a:rPr lang="de-DE" altLang="de-DE" sz="1800" dirty="0">
                <a:solidFill>
                  <a:srgbClr val="003478"/>
                </a:solidFill>
              </a:rPr>
              <a:t> (48)</a:t>
            </a:r>
          </a:p>
          <a:p>
            <a:pPr defTabSz="914400" eaLnBrk="1" hangingPunct="1">
              <a:spcBef>
                <a:spcPct val="0"/>
              </a:spcBef>
            </a:pPr>
            <a:r>
              <a:rPr lang="de-DE" altLang="de-DE" sz="1800" dirty="0">
                <a:solidFill>
                  <a:srgbClr val="003478"/>
                </a:solidFill>
              </a:rPr>
              <a:t>54 LHC Masterclasses (50)</a:t>
            </a:r>
          </a:p>
          <a:p>
            <a:pPr lvl="1" defTabSz="914400">
              <a:spcBef>
                <a:spcPct val="0"/>
              </a:spcBef>
              <a:buFontTx/>
              <a:buChar char="•"/>
            </a:pPr>
            <a:r>
              <a:rPr lang="de-DE" altLang="de-DE" sz="1600" dirty="0">
                <a:solidFill>
                  <a:srgbClr val="003478"/>
                </a:solidFill>
              </a:rPr>
              <a:t>22 ATLAS (19)</a:t>
            </a:r>
          </a:p>
          <a:p>
            <a:pPr lvl="1" defTabSz="914400" eaLnBrk="1" hangingPunct="1">
              <a:spcBef>
                <a:spcPct val="0"/>
              </a:spcBef>
              <a:buFontTx/>
              <a:buChar char="•"/>
            </a:pPr>
            <a:r>
              <a:rPr lang="de-DE" altLang="de-DE" sz="1600" dirty="0">
                <a:solidFill>
                  <a:srgbClr val="003478"/>
                </a:solidFill>
              </a:rPr>
              <a:t>32 CMS</a:t>
            </a:r>
            <a:r>
              <a:rPr lang="de-DE" altLang="de-DE" sz="1800" dirty="0">
                <a:solidFill>
                  <a:srgbClr val="003478"/>
                </a:solidFill>
              </a:rPr>
              <a:t> </a:t>
            </a:r>
            <a:r>
              <a:rPr lang="de-DE" altLang="de-DE" sz="1600" dirty="0">
                <a:solidFill>
                  <a:srgbClr val="003478"/>
                </a:solidFill>
              </a:rPr>
              <a:t>(31)</a:t>
            </a:r>
          </a:p>
          <a:p>
            <a:pPr marL="9525" indent="0" defTabSz="444500">
              <a:spcBef>
                <a:spcPct val="0"/>
              </a:spcBef>
              <a:buNone/>
            </a:pPr>
            <a:r>
              <a:rPr lang="de-DE" altLang="de-DE" sz="1800" dirty="0">
                <a:solidFill>
                  <a:srgbClr val="003478"/>
                </a:solidFill>
              </a:rPr>
              <a:t>	(</a:t>
            </a:r>
            <a:r>
              <a:rPr lang="de-DE" altLang="de-DE" sz="1600" dirty="0">
                <a:solidFill>
                  <a:srgbClr val="003478"/>
                </a:solidFill>
              </a:rPr>
              <a:t>Incl. TRIUMF </a:t>
            </a:r>
            <a:r>
              <a:rPr lang="de-DE" altLang="de-DE" sz="1600" dirty="0" err="1">
                <a:solidFill>
                  <a:srgbClr val="003478"/>
                </a:solidFill>
              </a:rPr>
              <a:t>program</a:t>
            </a:r>
            <a:r>
              <a:rPr lang="de-DE" altLang="de-DE" sz="1600" dirty="0">
                <a:solidFill>
                  <a:srgbClr val="003478"/>
                </a:solidFill>
              </a:rPr>
              <a:t>)</a:t>
            </a:r>
          </a:p>
          <a:p>
            <a:pPr marL="176213" indent="-166688" defTabSz="914400">
              <a:spcBef>
                <a:spcPct val="0"/>
              </a:spcBef>
            </a:pPr>
            <a:r>
              <a:rPr lang="de-DE" altLang="de-DE" sz="1800" dirty="0">
                <a:solidFill>
                  <a:srgbClr val="003478"/>
                </a:solidFill>
              </a:rPr>
              <a:t>12 </a:t>
            </a:r>
            <a:r>
              <a:rPr lang="de-DE" altLang="de-DE" sz="1800" dirty="0" err="1">
                <a:solidFill>
                  <a:srgbClr val="003478"/>
                </a:solidFill>
              </a:rPr>
              <a:t>MINERvA</a:t>
            </a:r>
            <a:r>
              <a:rPr lang="de-DE" altLang="de-DE" sz="1800" dirty="0">
                <a:solidFill>
                  <a:srgbClr val="003478"/>
                </a:solidFill>
              </a:rPr>
              <a:t> Masterclasses</a:t>
            </a:r>
          </a:p>
          <a:p>
            <a:pPr marL="295275" indent="-285750" defTabSz="914400">
              <a:spcBef>
                <a:spcPct val="0"/>
              </a:spcBef>
            </a:pPr>
            <a:endParaRPr lang="de-DE" altLang="de-DE" sz="1800" dirty="0">
              <a:solidFill>
                <a:srgbClr val="003478"/>
              </a:solidFill>
            </a:endParaRPr>
          </a:p>
        </p:txBody>
      </p:sp>
      <p:sp>
        <p:nvSpPr>
          <p:cNvPr id="28677" name="Rectangle 7"/>
          <p:cNvSpPr>
            <a:spLocks noChangeArrowheads="1"/>
          </p:cNvSpPr>
          <p:nvPr/>
        </p:nvSpPr>
        <p:spPr bwMode="auto">
          <a:xfrm>
            <a:off x="5625480" y="3886895"/>
            <a:ext cx="3411015" cy="2123656"/>
          </a:xfrm>
          <a:prstGeom prst="rect">
            <a:avLst/>
          </a:prstGeom>
          <a:noFill/>
          <a:ln w="12700">
            <a:solidFill>
              <a:srgbClr val="0CC6DE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de-DE" altLang="de-DE" sz="1800"/>
          </a:p>
        </p:txBody>
      </p:sp>
      <p:sp>
        <p:nvSpPr>
          <p:cNvPr id="28678" name="Rectangle 8"/>
          <p:cNvSpPr>
            <a:spLocks noChangeArrowheads="1"/>
          </p:cNvSpPr>
          <p:nvPr/>
        </p:nvSpPr>
        <p:spPr bwMode="auto">
          <a:xfrm>
            <a:off x="755650" y="4272781"/>
            <a:ext cx="3384302" cy="1737772"/>
          </a:xfrm>
          <a:prstGeom prst="rect">
            <a:avLst/>
          </a:prstGeom>
          <a:noFill/>
          <a:ln w="12700">
            <a:solidFill>
              <a:srgbClr val="0CC6DE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de-DE" altLang="de-DE" sz="1800"/>
          </a:p>
        </p:txBody>
      </p:sp>
      <p:sp>
        <p:nvSpPr>
          <p:cNvPr id="28679" name="Text Box 9"/>
          <p:cNvSpPr txBox="1">
            <a:spLocks noChangeArrowheads="1"/>
          </p:cNvSpPr>
          <p:nvPr/>
        </p:nvSpPr>
        <p:spPr bwMode="auto">
          <a:xfrm>
            <a:off x="5671720" y="3886894"/>
            <a:ext cx="3652808" cy="21236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180975" indent="-180975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628650" indent="-1714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de-DE" altLang="de-DE" sz="1800" dirty="0">
                <a:solidFill>
                  <a:srgbClr val="003478"/>
                </a:solidFill>
              </a:rPr>
              <a:t>188 </a:t>
            </a:r>
            <a:r>
              <a:rPr lang="de-DE" altLang="de-DE" sz="1800" dirty="0" err="1">
                <a:solidFill>
                  <a:srgbClr val="003478"/>
                </a:solidFill>
              </a:rPr>
              <a:t>institutes</a:t>
            </a:r>
            <a:r>
              <a:rPr lang="en-US" altLang="de-DE" sz="1800" dirty="0">
                <a:solidFill>
                  <a:srgbClr val="003478"/>
                </a:solidFill>
              </a:rPr>
              <a:t> (177)</a:t>
            </a:r>
          </a:p>
          <a:p>
            <a:pPr eaLnBrk="1" hangingPunct="1">
              <a:spcBef>
                <a:spcPct val="0"/>
              </a:spcBef>
            </a:pPr>
            <a:r>
              <a:rPr lang="de-DE" altLang="de-DE" sz="1800" dirty="0">
                <a:solidFill>
                  <a:srgbClr val="003478"/>
                </a:solidFill>
              </a:rPr>
              <a:t>266 LHC Masterclasses (257)</a:t>
            </a:r>
          </a:p>
          <a:p>
            <a:pPr lvl="1" eaLnBrk="1" hangingPunct="1">
              <a:spcBef>
                <a:spcPct val="0"/>
              </a:spcBef>
              <a:buFontTx/>
              <a:buChar char="•"/>
            </a:pPr>
            <a:r>
              <a:rPr lang="de-DE" altLang="de-DE" sz="1600" dirty="0">
                <a:solidFill>
                  <a:srgbClr val="003478"/>
                </a:solidFill>
              </a:rPr>
              <a:t>30 ATLAS W (35)</a:t>
            </a:r>
          </a:p>
          <a:p>
            <a:pPr lvl="1" eaLnBrk="1" hangingPunct="1">
              <a:spcBef>
                <a:spcPct val="0"/>
              </a:spcBef>
              <a:buFontTx/>
              <a:buChar char="•"/>
            </a:pPr>
            <a:r>
              <a:rPr lang="de-DE" altLang="de-DE" sz="1600" dirty="0">
                <a:solidFill>
                  <a:srgbClr val="003478"/>
                </a:solidFill>
              </a:rPr>
              <a:t>101 ATLAS Z (104)</a:t>
            </a:r>
          </a:p>
          <a:p>
            <a:pPr lvl="1" eaLnBrk="1" hangingPunct="1">
              <a:spcBef>
                <a:spcPct val="0"/>
              </a:spcBef>
              <a:buFontTx/>
              <a:buChar char="•"/>
            </a:pPr>
            <a:r>
              <a:rPr lang="de-DE" altLang="de-DE" sz="1600" dirty="0">
                <a:solidFill>
                  <a:srgbClr val="003478"/>
                </a:solidFill>
              </a:rPr>
              <a:t>64 CMS (58)</a:t>
            </a:r>
          </a:p>
          <a:p>
            <a:pPr lvl="1" eaLnBrk="1" hangingPunct="1">
              <a:spcBef>
                <a:spcPct val="0"/>
              </a:spcBef>
              <a:buFontTx/>
              <a:buChar char="•"/>
            </a:pPr>
            <a:r>
              <a:rPr lang="de-DE" altLang="de-DE" sz="1600" dirty="0">
                <a:solidFill>
                  <a:srgbClr val="003478"/>
                </a:solidFill>
              </a:rPr>
              <a:t>41 LHCb (39)</a:t>
            </a:r>
          </a:p>
          <a:p>
            <a:pPr lvl="1" eaLnBrk="1" hangingPunct="1">
              <a:spcBef>
                <a:spcPct val="0"/>
              </a:spcBef>
              <a:buFontTx/>
              <a:buChar char="•"/>
            </a:pPr>
            <a:r>
              <a:rPr lang="de-DE" altLang="de-DE" sz="1600" dirty="0">
                <a:solidFill>
                  <a:srgbClr val="003478"/>
                </a:solidFill>
              </a:rPr>
              <a:t>27 ALICE SP (18)</a:t>
            </a:r>
          </a:p>
          <a:p>
            <a:pPr lvl="1" eaLnBrk="1" hangingPunct="1">
              <a:spcBef>
                <a:spcPct val="0"/>
              </a:spcBef>
              <a:buFontTx/>
              <a:buChar char="•"/>
            </a:pPr>
            <a:r>
              <a:rPr lang="de-DE" altLang="de-DE" sz="1600" dirty="0">
                <a:solidFill>
                  <a:srgbClr val="003478"/>
                </a:solidFill>
              </a:rPr>
              <a:t>  3 ALICE R_AA (3)</a:t>
            </a:r>
          </a:p>
        </p:txBody>
      </p:sp>
      <p:sp>
        <p:nvSpPr>
          <p:cNvPr id="28680" name="Text Box 10"/>
          <p:cNvSpPr txBox="1">
            <a:spLocks noChangeArrowheads="1"/>
          </p:cNvSpPr>
          <p:nvPr/>
        </p:nvSpPr>
        <p:spPr bwMode="auto">
          <a:xfrm>
            <a:off x="3779912" y="1208974"/>
            <a:ext cx="2848079" cy="25760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180975" indent="-180975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0" indent="0" eaLnBrk="1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de-DE" altLang="de-DE" sz="2000" dirty="0">
                <a:solidFill>
                  <a:srgbClr val="003478"/>
                </a:solidFill>
              </a:rPr>
              <a:t>7.3. - 16.4.2019</a:t>
            </a:r>
          </a:p>
          <a:p>
            <a:pPr marL="0" indent="0" eaLnBrk="1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de-DE" altLang="de-DE" sz="1800" dirty="0">
                <a:solidFill>
                  <a:srgbClr val="003478"/>
                </a:solidFill>
              </a:rPr>
              <a:t>+ </a:t>
            </a:r>
            <a:r>
              <a:rPr lang="de-DE" altLang="de-DE" sz="1800" dirty="0" err="1">
                <a:solidFill>
                  <a:srgbClr val="003478"/>
                </a:solidFill>
              </a:rPr>
              <a:t>satellite</a:t>
            </a:r>
            <a:r>
              <a:rPr lang="de-DE" altLang="de-DE" sz="1800" dirty="0">
                <a:solidFill>
                  <a:srgbClr val="003478"/>
                </a:solidFill>
              </a:rPr>
              <a:t> </a:t>
            </a:r>
            <a:r>
              <a:rPr lang="de-DE" altLang="de-DE" sz="1800" dirty="0" err="1">
                <a:solidFill>
                  <a:srgbClr val="003478"/>
                </a:solidFill>
              </a:rPr>
              <a:t>dates</a:t>
            </a:r>
            <a:endParaRPr lang="de-DE" altLang="de-DE" sz="1800" dirty="0">
              <a:solidFill>
                <a:srgbClr val="003478"/>
              </a:solidFill>
            </a:endParaRPr>
          </a:p>
          <a:p>
            <a:pPr marL="0" indent="0" eaLnBrk="1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de-DE" altLang="de-DE" sz="1800" dirty="0">
                <a:solidFill>
                  <a:srgbClr val="003478"/>
                </a:solidFill>
              </a:rPr>
              <a:t>+ </a:t>
            </a:r>
            <a:r>
              <a:rPr lang="de-DE" altLang="de-DE" sz="1800" dirty="0" err="1">
                <a:solidFill>
                  <a:srgbClr val="003478"/>
                </a:solidFill>
              </a:rPr>
              <a:t>Spanish</a:t>
            </a:r>
            <a:r>
              <a:rPr lang="de-DE" altLang="de-DE" sz="1800" dirty="0">
                <a:solidFill>
                  <a:srgbClr val="003478"/>
                </a:solidFill>
              </a:rPr>
              <a:t> VCs</a:t>
            </a:r>
          </a:p>
          <a:p>
            <a:pPr marL="0" indent="0" eaLnBrk="1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de-DE" altLang="de-DE" sz="1800" dirty="0">
                <a:solidFill>
                  <a:srgbClr val="003478"/>
                </a:solidFill>
              </a:rPr>
              <a:t>(</a:t>
            </a:r>
            <a:r>
              <a:rPr lang="de-DE" altLang="de-DE" sz="1800" dirty="0" err="1">
                <a:solidFill>
                  <a:srgbClr val="003478"/>
                </a:solidFill>
              </a:rPr>
              <a:t>to</a:t>
            </a:r>
            <a:r>
              <a:rPr lang="de-DE" altLang="de-DE" sz="1800" dirty="0">
                <a:solidFill>
                  <a:srgbClr val="003478"/>
                </a:solidFill>
              </a:rPr>
              <a:t> </a:t>
            </a:r>
            <a:r>
              <a:rPr lang="de-DE" altLang="de-DE" sz="1800" dirty="0" err="1">
                <a:solidFill>
                  <a:srgbClr val="003478"/>
                </a:solidFill>
              </a:rPr>
              <a:t>accomodate</a:t>
            </a:r>
            <a:r>
              <a:rPr lang="de-DE" altLang="de-DE" sz="1800" dirty="0">
                <a:solidFill>
                  <a:srgbClr val="003478"/>
                </a:solidFill>
              </a:rPr>
              <a:t> all </a:t>
            </a:r>
            <a:r>
              <a:rPr lang="de-DE" altLang="de-DE" sz="1800" dirty="0" err="1">
                <a:solidFill>
                  <a:srgbClr val="003478"/>
                </a:solidFill>
              </a:rPr>
              <a:t>needs</a:t>
            </a:r>
            <a:r>
              <a:rPr lang="de-DE" altLang="de-DE" sz="1800" dirty="0">
                <a:solidFill>
                  <a:srgbClr val="003478"/>
                </a:solidFill>
              </a:rPr>
              <a:t>)</a:t>
            </a:r>
          </a:p>
          <a:p>
            <a:pPr marL="0" indent="0" eaLnBrk="1" hangingPunct="1">
              <a:lnSpc>
                <a:spcPct val="120000"/>
              </a:lnSpc>
              <a:spcBef>
                <a:spcPct val="0"/>
              </a:spcBef>
              <a:buNone/>
            </a:pPr>
            <a:endParaRPr lang="de-DE" altLang="de-DE" sz="1800" dirty="0">
              <a:solidFill>
                <a:srgbClr val="003478"/>
              </a:solidFill>
            </a:endParaRPr>
          </a:p>
          <a:p>
            <a:pPr marL="0" indent="0" eaLnBrk="1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de-DE" altLang="de-DE" sz="2000" dirty="0">
                <a:solidFill>
                  <a:srgbClr val="003478"/>
                </a:solidFill>
              </a:rPr>
              <a:t>54 countries </a:t>
            </a:r>
            <a:r>
              <a:rPr lang="de-DE" altLang="de-DE" sz="2000" dirty="0" err="1">
                <a:solidFill>
                  <a:srgbClr val="003478"/>
                </a:solidFill>
              </a:rPr>
              <a:t>involved</a:t>
            </a:r>
            <a:endParaRPr lang="de-DE" altLang="de-DE" sz="2000" dirty="0">
              <a:solidFill>
                <a:srgbClr val="003478"/>
              </a:solidFill>
            </a:endParaRPr>
          </a:p>
          <a:p>
            <a:pPr eaLnBrk="1" hangingPunct="1">
              <a:spcBef>
                <a:spcPct val="50000"/>
              </a:spcBef>
              <a:buFontTx/>
              <a:buNone/>
            </a:pPr>
            <a:endParaRPr lang="de-DE" altLang="de-DE" sz="1800" dirty="0"/>
          </a:p>
        </p:txBody>
      </p:sp>
      <p:sp>
        <p:nvSpPr>
          <p:cNvPr id="28681" name="Line 11"/>
          <p:cNvSpPr>
            <a:spLocks noChangeShapeType="1"/>
          </p:cNvSpPr>
          <p:nvPr/>
        </p:nvSpPr>
        <p:spPr bwMode="auto">
          <a:xfrm>
            <a:off x="4139952" y="3912741"/>
            <a:ext cx="1333177" cy="0"/>
          </a:xfrm>
          <a:prstGeom prst="line">
            <a:avLst/>
          </a:prstGeom>
          <a:noFill/>
          <a:ln w="38100">
            <a:solidFill>
              <a:srgbClr val="0CC6DE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28682" name="Line 12"/>
          <p:cNvSpPr>
            <a:spLocks noChangeShapeType="1"/>
          </p:cNvSpPr>
          <p:nvPr/>
        </p:nvSpPr>
        <p:spPr bwMode="auto">
          <a:xfrm>
            <a:off x="1976517" y="4034803"/>
            <a:ext cx="0" cy="190650"/>
          </a:xfrm>
          <a:prstGeom prst="line">
            <a:avLst/>
          </a:prstGeom>
          <a:noFill/>
          <a:ln w="38100">
            <a:solidFill>
              <a:srgbClr val="0CC6DE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23.05.2019</a:t>
            </a:r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IPPOG meeting GSI</a:t>
            </a:r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51599" y="862320"/>
            <a:ext cx="2376885" cy="2971106"/>
          </a:xfrm>
          <a:prstGeom prst="rect">
            <a:avLst/>
          </a:prstGeom>
        </p:spPr>
      </p:pic>
      <p:pic>
        <p:nvPicPr>
          <p:cNvPr id="7" name="Grafik 6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532"/>
          <a:stretch/>
        </p:blipFill>
        <p:spPr>
          <a:xfrm>
            <a:off x="395536" y="1175361"/>
            <a:ext cx="3391068" cy="2238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083043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Inhaltsplatzhalter 3"/>
          <p:cNvSpPr>
            <a:spLocks noGrp="1"/>
          </p:cNvSpPr>
          <p:nvPr>
            <p:ph idx="1"/>
          </p:nvPr>
        </p:nvSpPr>
        <p:spPr>
          <a:xfrm>
            <a:off x="457200" y="1121936"/>
            <a:ext cx="4150804" cy="4454625"/>
          </a:xfrm>
        </p:spPr>
        <p:txBody>
          <a:bodyPr/>
          <a:lstStyle/>
          <a:p>
            <a:pPr>
              <a:spcBef>
                <a:spcPts val="1200"/>
              </a:spcBef>
            </a:pPr>
            <a:r>
              <a:rPr lang="en-US" altLang="de-DE" sz="2000" dirty="0"/>
              <a:t>59 video conf. with CERN (61), 50 moderators</a:t>
            </a:r>
          </a:p>
          <a:p>
            <a:pPr>
              <a:spcBef>
                <a:spcPts val="1200"/>
              </a:spcBef>
            </a:pPr>
            <a:r>
              <a:rPr lang="de-DE" sz="2000" dirty="0"/>
              <a:t>18 with Fermilab (18),           	 28 moderators</a:t>
            </a:r>
          </a:p>
          <a:p>
            <a:pPr>
              <a:spcBef>
                <a:spcPts val="1200"/>
              </a:spcBef>
            </a:pPr>
            <a:r>
              <a:rPr lang="de-DE" sz="2000" dirty="0"/>
              <a:t>1 with TRIUMF (1)</a:t>
            </a:r>
          </a:p>
          <a:p>
            <a:pPr>
              <a:spcBef>
                <a:spcPts val="1200"/>
              </a:spcBef>
            </a:pPr>
            <a:r>
              <a:rPr lang="de-DE" sz="2000" dirty="0"/>
              <a:t>Spanish language VCs:</a:t>
            </a:r>
          </a:p>
          <a:p>
            <a:pPr marL="347472" indent="-347472">
              <a:spcBef>
                <a:spcPts val="300"/>
              </a:spcBef>
              <a:buNone/>
            </a:pPr>
            <a:r>
              <a:rPr lang="de-DE" sz="2000" dirty="0"/>
              <a:t>     add 1.5 to CERN, 0.5 to FNAL,</a:t>
            </a:r>
          </a:p>
          <a:p>
            <a:pPr marL="347472" indent="-347472">
              <a:spcBef>
                <a:spcPts val="300"/>
              </a:spcBef>
              <a:buNone/>
            </a:pPr>
            <a:r>
              <a:rPr lang="de-DE" sz="2000" dirty="0"/>
              <a:t>     2 moderators</a:t>
            </a:r>
          </a:p>
          <a:p>
            <a:pPr>
              <a:spcBef>
                <a:spcPts val="600"/>
              </a:spcBef>
            </a:pPr>
            <a:endParaRPr lang="de-DE" sz="2000" dirty="0"/>
          </a:p>
          <a:p>
            <a:pPr>
              <a:spcBef>
                <a:spcPts val="1200"/>
              </a:spcBef>
            </a:pPr>
            <a:endParaRPr lang="de-DE" sz="2000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457200" y="284703"/>
            <a:ext cx="8229600" cy="669927"/>
          </a:xfrm>
        </p:spPr>
        <p:txBody>
          <a:bodyPr/>
          <a:lstStyle/>
          <a:p>
            <a:r>
              <a:rPr lang="de-DE" dirty="0"/>
              <a:t>Video </a:t>
            </a:r>
            <a:r>
              <a:rPr lang="de-DE" dirty="0" err="1"/>
              <a:t>conference</a:t>
            </a:r>
            <a:endParaRPr lang="en-US" dirty="0"/>
          </a:p>
        </p:txBody>
      </p:sp>
      <p:sp>
        <p:nvSpPr>
          <p:cNvPr id="2" name="Datumsplatzhalt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23.05.2019</a:t>
            </a:r>
            <a:endParaRPr lang="de-DE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DE"/>
              <a:t>IPPOG meeting GSI</a:t>
            </a:r>
            <a:endParaRPr lang="de-DE" dirty="0"/>
          </a:p>
        </p:txBody>
      </p:sp>
      <p:pic>
        <p:nvPicPr>
          <p:cNvPr id="9" name="Grafik 8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484"/>
          <a:stretch/>
        </p:blipFill>
        <p:spPr>
          <a:xfrm>
            <a:off x="4749006" y="1160747"/>
            <a:ext cx="4431507" cy="2104967"/>
          </a:xfrm>
          <a:prstGeom prst="rect">
            <a:avLst/>
          </a:prstGeom>
        </p:spPr>
      </p:pic>
      <p:pic>
        <p:nvPicPr>
          <p:cNvPr id="13" name="Grafik 12"/>
          <p:cNvPicPr/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479"/>
          <a:stretch/>
        </p:blipFill>
        <p:spPr>
          <a:xfrm>
            <a:off x="4842030" y="3781095"/>
            <a:ext cx="4356484" cy="2340260"/>
          </a:xfrm>
          <a:prstGeom prst="rect">
            <a:avLst/>
          </a:prstGeom>
        </p:spPr>
      </p:pic>
      <p:pic>
        <p:nvPicPr>
          <p:cNvPr id="5" name="Grafik 4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298189" y="4236995"/>
            <a:ext cx="2453509" cy="1884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412580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>
          <a:xfrm>
            <a:off x="457200" y="908720"/>
            <a:ext cx="8867328" cy="4579936"/>
          </a:xfrm>
        </p:spPr>
        <p:txBody>
          <a:bodyPr/>
          <a:lstStyle/>
          <a:p>
            <a:r>
              <a:rPr lang="de-DE" sz="2000" dirty="0" err="1"/>
              <a:t>Stable</a:t>
            </a:r>
            <a:r>
              <a:rPr lang="de-DE" sz="2000" dirty="0"/>
              <a:t> </a:t>
            </a:r>
            <a:r>
              <a:rPr lang="de-DE" sz="2000" dirty="0" err="1"/>
              <a:t>measurements</a:t>
            </a:r>
            <a:r>
              <a:rPr lang="de-DE" sz="2000" dirty="0"/>
              <a:t> (</a:t>
            </a:r>
            <a:r>
              <a:rPr lang="de-DE" sz="2000" dirty="0" err="1"/>
              <a:t>no</a:t>
            </a:r>
            <a:r>
              <a:rPr lang="de-DE" sz="2000" dirty="0"/>
              <a:t> </a:t>
            </a:r>
            <a:r>
              <a:rPr lang="de-DE" sz="2000" dirty="0" err="1"/>
              <a:t>changes</a:t>
            </a:r>
            <a:r>
              <a:rPr lang="de-DE" sz="2000" dirty="0"/>
              <a:t>)</a:t>
            </a:r>
          </a:p>
          <a:p>
            <a:r>
              <a:rPr lang="de-DE" sz="2000" dirty="0"/>
              <a:t>Not </a:t>
            </a:r>
            <a:r>
              <a:rPr lang="de-DE" sz="2000" dirty="0" err="1"/>
              <a:t>too</a:t>
            </a:r>
            <a:r>
              <a:rPr lang="de-DE" sz="2000" dirty="0"/>
              <a:t> </a:t>
            </a:r>
            <a:r>
              <a:rPr lang="de-DE" sz="2000" dirty="0" err="1"/>
              <a:t>many</a:t>
            </a:r>
            <a:r>
              <a:rPr lang="de-DE" sz="2000" dirty="0"/>
              <a:t> </a:t>
            </a:r>
            <a:r>
              <a:rPr lang="de-DE" sz="2000" dirty="0" err="1"/>
              <a:t>special</a:t>
            </a:r>
            <a:r>
              <a:rPr lang="de-DE" sz="2000" dirty="0"/>
              <a:t> </a:t>
            </a:r>
            <a:r>
              <a:rPr lang="de-DE" sz="2000" dirty="0" err="1"/>
              <a:t>requests</a:t>
            </a:r>
            <a:r>
              <a:rPr lang="de-DE" sz="2000" dirty="0"/>
              <a:t> </a:t>
            </a:r>
            <a:r>
              <a:rPr lang="de-DE" sz="2000" dirty="0" err="1"/>
              <a:t>from</a:t>
            </a:r>
            <a:r>
              <a:rPr lang="de-DE" sz="2000" dirty="0"/>
              <a:t> </a:t>
            </a:r>
            <a:r>
              <a:rPr lang="de-DE" sz="2000" dirty="0" err="1"/>
              <a:t>institutes</a:t>
            </a:r>
            <a:endParaRPr lang="de-DE" sz="2000" dirty="0"/>
          </a:p>
          <a:p>
            <a:r>
              <a:rPr lang="de-DE" sz="2000" dirty="0" err="1"/>
              <a:t>Comprehensive</a:t>
            </a:r>
            <a:r>
              <a:rPr lang="de-DE" sz="2000" dirty="0"/>
              <a:t> </a:t>
            </a:r>
            <a:r>
              <a:rPr lang="de-DE" sz="2000" dirty="0" err="1"/>
              <a:t>preparation</a:t>
            </a:r>
            <a:r>
              <a:rPr lang="de-DE" sz="2000" dirty="0"/>
              <a:t> for </a:t>
            </a:r>
            <a:r>
              <a:rPr lang="de-DE" sz="2000" dirty="0" err="1"/>
              <a:t>institutes</a:t>
            </a:r>
            <a:endParaRPr lang="de-DE" sz="2000" dirty="0"/>
          </a:p>
          <a:p>
            <a:pPr lvl="1">
              <a:spcBef>
                <a:spcPts val="0"/>
              </a:spcBef>
            </a:pPr>
            <a:r>
              <a:rPr lang="de-DE" sz="1800" dirty="0"/>
              <a:t>23 </a:t>
            </a:r>
            <a:r>
              <a:rPr lang="de-DE" sz="1800" dirty="0" err="1"/>
              <a:t>circulars</a:t>
            </a:r>
            <a:r>
              <a:rPr lang="de-DE" sz="1800" dirty="0"/>
              <a:t> </a:t>
            </a:r>
            <a:r>
              <a:rPr lang="de-DE" sz="1200" dirty="0">
                <a:hlinkClick r:id="rId3"/>
              </a:rPr>
              <a:t>http://physicsmasterclasses.org/index.php?cat=local_organisation&amp;page=organisation</a:t>
            </a:r>
            <a:r>
              <a:rPr lang="de-DE" sz="1200" dirty="0"/>
              <a:t> </a:t>
            </a:r>
          </a:p>
          <a:p>
            <a:pPr lvl="1">
              <a:spcBef>
                <a:spcPts val="0"/>
              </a:spcBef>
            </a:pPr>
            <a:r>
              <a:rPr lang="de-DE" sz="1800" dirty="0"/>
              <a:t>Manual for </a:t>
            </a:r>
            <a:r>
              <a:rPr lang="de-DE" sz="1800" dirty="0" err="1"/>
              <a:t>videoconference</a:t>
            </a:r>
            <a:r>
              <a:rPr lang="de-DE" sz="1800" dirty="0"/>
              <a:t> </a:t>
            </a:r>
            <a:r>
              <a:rPr lang="de-DE" sz="1200" dirty="0">
                <a:hlinkClick r:id="rId4"/>
              </a:rPr>
              <a:t>https://physicsmasterclasses.org/downloads/manual_local_organizers_2019_01_24.pdf</a:t>
            </a:r>
            <a:r>
              <a:rPr lang="de-DE" sz="1200" dirty="0"/>
              <a:t> </a:t>
            </a:r>
          </a:p>
          <a:p>
            <a:pPr lvl="1">
              <a:spcBef>
                <a:spcPts val="0"/>
              </a:spcBef>
            </a:pPr>
            <a:r>
              <a:rPr lang="de-DE" sz="1800" dirty="0"/>
              <a:t>„</a:t>
            </a:r>
            <a:r>
              <a:rPr lang="de-DE" sz="1800" dirty="0" err="1"/>
              <a:t>Question</a:t>
            </a:r>
            <a:r>
              <a:rPr lang="de-DE" sz="1800" dirty="0"/>
              <a:t> time“</a:t>
            </a:r>
          </a:p>
          <a:p>
            <a:pPr lvl="1">
              <a:spcBef>
                <a:spcPts val="0"/>
              </a:spcBef>
            </a:pPr>
            <a:r>
              <a:rPr lang="de-DE" sz="1800" dirty="0"/>
              <a:t>Orientation for Fermilab </a:t>
            </a:r>
            <a:r>
              <a:rPr lang="de-DE" sz="1800" dirty="0" err="1"/>
              <a:t>institutes</a:t>
            </a:r>
            <a:endParaRPr lang="de-DE" sz="1800" dirty="0"/>
          </a:p>
          <a:p>
            <a:pPr>
              <a:spcBef>
                <a:spcPts val="0"/>
              </a:spcBef>
            </a:pPr>
            <a:r>
              <a:rPr lang="de-DE" sz="2000" dirty="0"/>
              <a:t>WG </a:t>
            </a:r>
            <a:r>
              <a:rPr lang="de-DE" sz="2000" dirty="0" err="1"/>
              <a:t>videoconference</a:t>
            </a:r>
            <a:r>
              <a:rPr lang="de-DE" sz="2000" dirty="0"/>
              <a:t> (Ina Carli, Katharine Leney, Uta)</a:t>
            </a:r>
          </a:p>
          <a:p>
            <a:pPr lvl="1">
              <a:spcBef>
                <a:spcPts val="0"/>
              </a:spcBef>
            </a:pPr>
            <a:r>
              <a:rPr lang="de-DE" sz="1800" dirty="0"/>
              <a:t>Training for </a:t>
            </a:r>
            <a:r>
              <a:rPr lang="de-DE" sz="1800" dirty="0" err="1"/>
              <a:t>moderators</a:t>
            </a:r>
            <a:r>
              <a:rPr lang="de-DE" sz="1800" dirty="0"/>
              <a:t> (2 h) </a:t>
            </a:r>
            <a:r>
              <a:rPr lang="de-DE" sz="1200" dirty="0">
                <a:hlinkClick r:id="rId5"/>
              </a:rPr>
              <a:t>https://indico.cern.ch/event/796348/</a:t>
            </a:r>
            <a:r>
              <a:rPr lang="de-DE" sz="1200" dirty="0"/>
              <a:t> </a:t>
            </a:r>
          </a:p>
          <a:p>
            <a:pPr lvl="1">
              <a:spcBef>
                <a:spcPts val="0"/>
              </a:spcBef>
            </a:pPr>
            <a:r>
              <a:rPr lang="de-DE" sz="1800" dirty="0" err="1"/>
              <a:t>twiki</a:t>
            </a:r>
            <a:r>
              <a:rPr lang="de-DE" sz="1800" dirty="0"/>
              <a:t>, </a:t>
            </a:r>
            <a:r>
              <a:rPr lang="de-DE" sz="1800" dirty="0" err="1"/>
              <a:t>manual</a:t>
            </a:r>
            <a:r>
              <a:rPr lang="de-DE" sz="1800" dirty="0"/>
              <a:t> </a:t>
            </a:r>
            <a:endParaRPr lang="de-DE" sz="1200" dirty="0"/>
          </a:p>
          <a:p>
            <a:pPr lvl="1">
              <a:spcBef>
                <a:spcPts val="0"/>
              </a:spcBef>
            </a:pPr>
            <a:r>
              <a:rPr lang="de-DE" sz="1800" dirty="0" err="1"/>
              <a:t>Prepared</a:t>
            </a:r>
            <a:r>
              <a:rPr lang="de-DE" sz="1800" dirty="0"/>
              <a:t> </a:t>
            </a:r>
            <a:r>
              <a:rPr lang="de-DE" sz="1800" dirty="0" err="1"/>
              <a:t>rooms</a:t>
            </a:r>
            <a:r>
              <a:rPr lang="de-DE" sz="1800" dirty="0"/>
              <a:t> at CERN</a:t>
            </a:r>
          </a:p>
          <a:p>
            <a:r>
              <a:rPr lang="de-DE" sz="2000" dirty="0" err="1"/>
              <a:t>Vidyo</a:t>
            </a:r>
            <a:r>
              <a:rPr lang="de-DE" sz="2000" dirty="0"/>
              <a:t> team / Ruben Aparicio + </a:t>
            </a:r>
            <a:r>
              <a:rPr lang="de-DE" sz="2000" dirty="0" err="1"/>
              <a:t>videoconference</a:t>
            </a:r>
            <a:r>
              <a:rPr lang="de-DE" sz="2000" dirty="0"/>
              <a:t> team at Fermilab</a:t>
            </a:r>
          </a:p>
          <a:p>
            <a:pPr lvl="1">
              <a:spcBef>
                <a:spcPts val="0"/>
              </a:spcBef>
            </a:pPr>
            <a:r>
              <a:rPr lang="de-DE" sz="1800" dirty="0" err="1"/>
              <a:t>Room</a:t>
            </a:r>
            <a:r>
              <a:rPr lang="de-DE" sz="1800" dirty="0"/>
              <a:t> 31-S-27</a:t>
            </a:r>
          </a:p>
          <a:p>
            <a:pPr lvl="1">
              <a:spcBef>
                <a:spcPts val="0"/>
              </a:spcBef>
            </a:pPr>
            <a:r>
              <a:rPr lang="de-DE" sz="1800" dirty="0" err="1"/>
              <a:t>Vidyo</a:t>
            </a:r>
            <a:r>
              <a:rPr lang="de-DE" sz="1800" dirty="0"/>
              <a:t> </a:t>
            </a:r>
            <a:r>
              <a:rPr lang="de-DE" sz="1800" dirty="0" err="1"/>
              <a:t>support</a:t>
            </a:r>
            <a:r>
              <a:rPr lang="de-DE" sz="1800" dirty="0"/>
              <a:t> for </a:t>
            </a:r>
            <a:r>
              <a:rPr lang="de-DE" sz="1800" dirty="0" err="1"/>
              <a:t>every</a:t>
            </a:r>
            <a:r>
              <a:rPr lang="de-DE" sz="1800" dirty="0"/>
              <a:t> </a:t>
            </a:r>
            <a:r>
              <a:rPr lang="de-DE" sz="1800" dirty="0" err="1"/>
              <a:t>session</a:t>
            </a:r>
            <a:r>
              <a:rPr lang="de-DE" sz="1800" dirty="0"/>
              <a:t> + </a:t>
            </a:r>
            <a:r>
              <a:rPr lang="de-DE" sz="1800" dirty="0" err="1"/>
              <a:t>preliminary</a:t>
            </a:r>
            <a:r>
              <a:rPr lang="de-DE" sz="1800" dirty="0"/>
              <a:t> </a:t>
            </a:r>
            <a:r>
              <a:rPr lang="de-DE" sz="1800" dirty="0" err="1"/>
              <a:t>Vidyo</a:t>
            </a:r>
            <a:r>
              <a:rPr lang="de-DE" sz="1800" dirty="0"/>
              <a:t> </a:t>
            </a:r>
            <a:r>
              <a:rPr lang="de-DE" sz="1800" dirty="0" err="1"/>
              <a:t>tests</a:t>
            </a:r>
            <a:endParaRPr lang="de-DE" sz="1800" dirty="0"/>
          </a:p>
          <a:p>
            <a:r>
              <a:rPr lang="de-DE" sz="2000" dirty="0"/>
              <a:t>Maureen</a:t>
            </a:r>
          </a:p>
          <a:p>
            <a:pPr lvl="1">
              <a:spcBef>
                <a:spcPts val="0"/>
              </a:spcBef>
            </a:pPr>
            <a:r>
              <a:rPr lang="de-DE" sz="1800" dirty="0" err="1"/>
              <a:t>Room</a:t>
            </a:r>
            <a:r>
              <a:rPr lang="de-DE" sz="1800" dirty="0"/>
              <a:t> 33-R-16</a:t>
            </a:r>
          </a:p>
          <a:p>
            <a:pPr lvl="1">
              <a:spcBef>
                <a:spcPts val="0"/>
              </a:spcBef>
            </a:pPr>
            <a:r>
              <a:rPr lang="de-DE" sz="1800" dirty="0"/>
              <a:t>Shirts </a:t>
            </a:r>
            <a:r>
              <a:rPr lang="de-DE" sz="1800" dirty="0" err="1"/>
              <a:t>for</a:t>
            </a:r>
            <a:r>
              <a:rPr lang="de-DE" sz="1800" dirty="0"/>
              <a:t> </a:t>
            </a:r>
            <a:r>
              <a:rPr lang="de-DE" sz="1800" dirty="0" err="1"/>
              <a:t>moderators</a:t>
            </a:r>
            <a:endParaRPr lang="de-DE" sz="1800" dirty="0"/>
          </a:p>
          <a:p>
            <a:endParaRPr lang="de-DE" sz="2000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Key </a:t>
            </a:r>
            <a:r>
              <a:rPr lang="de-DE" dirty="0" err="1"/>
              <a:t>factors</a:t>
            </a:r>
            <a:r>
              <a:rPr lang="de-DE" dirty="0"/>
              <a:t> for </a:t>
            </a:r>
            <a:r>
              <a:rPr lang="de-DE" dirty="0" err="1"/>
              <a:t>success</a:t>
            </a:r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/>
              <a:t>23.05.2019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DE"/>
              <a:t>IPPOG meeting GSI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15405515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>
          <a:xfrm>
            <a:off x="457200" y="1412775"/>
            <a:ext cx="5770984" cy="4454625"/>
          </a:xfrm>
        </p:spPr>
        <p:txBody>
          <a:bodyPr/>
          <a:lstStyle/>
          <a:p>
            <a:r>
              <a:rPr lang="de-DE" sz="2400" dirty="0"/>
              <a:t>Twitter @</a:t>
            </a:r>
            <a:r>
              <a:rPr lang="de-DE" sz="2000" dirty="0" err="1"/>
              <a:t>physicsIMC</a:t>
            </a:r>
            <a:endParaRPr lang="de-DE" sz="2000" dirty="0"/>
          </a:p>
          <a:p>
            <a:pPr lvl="1"/>
            <a:r>
              <a:rPr lang="de-DE" sz="2000" dirty="0"/>
              <a:t>#LHCIMC</a:t>
            </a:r>
          </a:p>
          <a:p>
            <a:pPr lvl="1"/>
            <a:r>
              <a:rPr lang="de-DE" sz="2000" dirty="0"/>
              <a:t>Team: Kate, Ken, Uta</a:t>
            </a:r>
          </a:p>
          <a:p>
            <a:pPr lvl="1"/>
            <a:r>
              <a:rPr lang="de-DE" sz="2000" dirty="0"/>
              <a:t>Schedule (Feb – April)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External</a:t>
            </a:r>
            <a:r>
              <a:rPr lang="de-DE" dirty="0"/>
              <a:t> Communication</a:t>
            </a:r>
            <a:endParaRPr lang="en-US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/>
              <a:t>23.05.2019</a:t>
            </a:r>
            <a:endParaRPr lang="de-DE" dirty="0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DE"/>
              <a:t>IPPOG meeting GSI</a:t>
            </a:r>
            <a:endParaRPr lang="de-DE" dirty="0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881509" y="1690936"/>
            <a:ext cx="4248472" cy="4176464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8" name="Grafik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8428" y="4828195"/>
            <a:ext cx="3305175" cy="581025"/>
          </a:xfrm>
          <a:prstGeom prst="rect">
            <a:avLst/>
          </a:prstGeom>
          <a:ln w="19050">
            <a:solidFill>
              <a:schemeClr val="accent1"/>
            </a:solidFill>
          </a:ln>
        </p:spPr>
      </p:pic>
      <p:sp>
        <p:nvSpPr>
          <p:cNvPr id="10" name="Textfeld 9"/>
          <p:cNvSpPr txBox="1"/>
          <p:nvPr/>
        </p:nvSpPr>
        <p:spPr>
          <a:xfrm>
            <a:off x="179512" y="4396146"/>
            <a:ext cx="20913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>
                <a:solidFill>
                  <a:srgbClr val="1F497D"/>
                </a:solidFill>
              </a:rPr>
              <a:t>May 2019:</a:t>
            </a:r>
          </a:p>
          <a:p>
            <a:endParaRPr lang="de-DE" dirty="0">
              <a:solidFill>
                <a:srgbClr val="1F497D"/>
              </a:solidFill>
            </a:endParaRPr>
          </a:p>
        </p:txBody>
      </p:sp>
      <p:sp>
        <p:nvSpPr>
          <p:cNvPr id="11" name="Textfeld 10"/>
          <p:cNvSpPr txBox="1"/>
          <p:nvPr/>
        </p:nvSpPr>
        <p:spPr>
          <a:xfrm>
            <a:off x="177145" y="2996952"/>
            <a:ext cx="209131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de-DE" dirty="0">
              <a:solidFill>
                <a:srgbClr val="1F497D"/>
              </a:solidFill>
            </a:endParaRPr>
          </a:p>
          <a:p>
            <a:r>
              <a:rPr lang="de-DE" dirty="0">
                <a:solidFill>
                  <a:srgbClr val="1F497D"/>
                </a:solidFill>
              </a:rPr>
              <a:t>April 2018:</a:t>
            </a:r>
          </a:p>
          <a:p>
            <a:endParaRPr lang="de-DE" dirty="0">
              <a:solidFill>
                <a:srgbClr val="1F497D"/>
              </a:solidFill>
            </a:endParaRPr>
          </a:p>
        </p:txBody>
      </p:sp>
      <p:pic>
        <p:nvPicPr>
          <p:cNvPr id="12" name="Grafik 11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67544" y="3717032"/>
            <a:ext cx="2669418" cy="529098"/>
          </a:xfrm>
          <a:prstGeom prst="rect">
            <a:avLst/>
          </a:prstGeo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73336889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899</Words>
  <Application>Microsoft Office PowerPoint</Application>
  <PresentationFormat>Bildschirmpräsentation (4:3)</PresentationFormat>
  <Paragraphs>258</Paragraphs>
  <Slides>23</Slides>
  <Notes>8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6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23</vt:i4>
      </vt:variant>
    </vt:vector>
  </HeadingPairs>
  <TitlesOfParts>
    <vt:vector size="30" baseType="lpstr">
      <vt:lpstr>ＭＳ Ｐゴシック</vt:lpstr>
      <vt:lpstr>Arial</vt:lpstr>
      <vt:lpstr>ArialMT</vt:lpstr>
      <vt:lpstr>Calibri</vt:lpstr>
      <vt:lpstr>Helvetica</vt:lpstr>
      <vt:lpstr>Times New Roman</vt:lpstr>
      <vt:lpstr>Office-Design</vt:lpstr>
      <vt:lpstr>PowerPoint-Präsentation</vt:lpstr>
      <vt:lpstr>New physics institutes in IMC19</vt:lpstr>
      <vt:lpstr>More new physics institutes in IMC19</vt:lpstr>
      <vt:lpstr>New: Neutrino Masterclasses</vt:lpstr>
      <vt:lpstr>MINERvA success</vt:lpstr>
      <vt:lpstr>IMC19 – the whole picture </vt:lpstr>
      <vt:lpstr>Video conference</vt:lpstr>
      <vt:lpstr>Key factors for success</vt:lpstr>
      <vt:lpstr>External Communication</vt:lpstr>
      <vt:lpstr>Twitter impressions</vt:lpstr>
      <vt:lpstr>Int. Day of Women and Girls in Science</vt:lpstr>
      <vt:lpstr>Int. Day of Women and Girls in Science</vt:lpstr>
      <vt:lpstr>World Wide Data Day</vt:lpstr>
      <vt:lpstr>World Wide Data Day</vt:lpstr>
      <vt:lpstr>News from SG meeting </vt:lpstr>
      <vt:lpstr>PowerPoint-Präsentation</vt:lpstr>
      <vt:lpstr>Executive Summary</vt:lpstr>
      <vt:lpstr>Typical MasterClass Day Agenda</vt:lpstr>
      <vt:lpstr>Treatment Planning</vt:lpstr>
      <vt:lpstr>Common vidyoconference</vt:lpstr>
      <vt:lpstr>PowerPoint-Präsentation</vt:lpstr>
      <vt:lpstr>Ions for  cancer therapy</vt:lpstr>
      <vt:lpstr>Acknowledgements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Uta Bilow</dc:creator>
  <cp:lastModifiedBy>Uta Bilow</cp:lastModifiedBy>
  <cp:revision>331</cp:revision>
  <dcterms:created xsi:type="dcterms:W3CDTF">2011-11-01T11:56:59Z</dcterms:created>
  <dcterms:modified xsi:type="dcterms:W3CDTF">2019-05-23T09:46:41Z</dcterms:modified>
</cp:coreProperties>
</file>