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embeddings/oleObject1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19" r:id="rId3"/>
    <p:sldId id="320" r:id="rId4"/>
    <p:sldId id="297" r:id="rId5"/>
    <p:sldId id="313" r:id="rId6"/>
    <p:sldId id="277" r:id="rId7"/>
    <p:sldId id="278" r:id="rId8"/>
    <p:sldId id="268" r:id="rId9"/>
    <p:sldId id="315" r:id="rId10"/>
    <p:sldId id="329" r:id="rId11"/>
    <p:sldId id="292" r:id="rId12"/>
    <p:sldId id="304" r:id="rId13"/>
    <p:sldId id="302" r:id="rId14"/>
    <p:sldId id="301" r:id="rId15"/>
    <p:sldId id="330" r:id="rId16"/>
    <p:sldId id="321" r:id="rId17"/>
    <p:sldId id="331" r:id="rId18"/>
    <p:sldId id="322" r:id="rId19"/>
    <p:sldId id="323" r:id="rId20"/>
    <p:sldId id="324" r:id="rId21"/>
    <p:sldId id="298" r:id="rId22"/>
    <p:sldId id="300" r:id="rId23"/>
    <p:sldId id="279" r:id="rId24"/>
    <p:sldId id="317" r:id="rId25"/>
    <p:sldId id="306" r:id="rId26"/>
    <p:sldId id="318" r:id="rId27"/>
    <p:sldId id="327" r:id="rId28"/>
    <p:sldId id="328" r:id="rId29"/>
    <p:sldId id="325" r:id="rId30"/>
    <p:sldId id="296" r:id="rId31"/>
    <p:sldId id="326" r:id="rId32"/>
    <p:sldId id="312" r:id="rId33"/>
    <p:sldId id="303" r:id="rId34"/>
    <p:sldId id="28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FDC09-8960-44A2-95F0-A33DD23DA4D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C58E-7D47-4AF4-8798-C2C8E8909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535113" indent="-2143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992313" indent="-2143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449513" indent="-2143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906713" indent="-2143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F47ECDF-C7AE-4330-828E-31076E894782}" type="slidenum">
              <a:rPr lang="en-GB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</a:t>
            </a:fld>
            <a:endParaRPr lang="en-GB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801688"/>
            <a:ext cx="5346700" cy="4010025"/>
          </a:xfrm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5200" cy="48117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1745508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F7E6C88-A34B-451D-AF58-B9FACFB77566}" type="slidenum">
              <a:rPr lang="de-DE" altLang="en-US"/>
              <a:pPr eaLnBrk="1" hangingPunct="1">
                <a:spcBef>
                  <a:spcPct val="0"/>
                </a:spcBef>
              </a:pPr>
              <a:t>17</a:t>
            </a:fld>
            <a:endParaRPr lang="de-DE" alt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4026383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>
              <a:spcBef>
                <a:spcPct val="0"/>
              </a:spcBef>
              <a:buSzPct val="45000"/>
              <a:buFont typeface="Wingdings" pitchFamily="2" charset="2"/>
              <a:buNone/>
            </a:pPr>
            <a:fld id="{6D0AFEFC-FAEC-4417-9E14-EA54326D9903}" type="slidenum">
              <a:rPr lang="en-GB" altLang="en-US" sz="1400" smtClean="0">
                <a:cs typeface="Arial" pitchFamily="34" charset="0"/>
              </a:rPr>
              <a:pPr eaLnBrk="1"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18</a:t>
            </a:fld>
            <a:endParaRPr lang="en-GB" altLang="en-US" sz="1400" smtClean="0">
              <a:cs typeface="Arial" pitchFamily="34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803275"/>
            <a:ext cx="5346700" cy="4008438"/>
          </a:xfrm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5200" cy="48101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1095063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>
              <a:spcBef>
                <a:spcPct val="0"/>
              </a:spcBef>
              <a:buSzPct val="45000"/>
              <a:buFont typeface="Wingdings" pitchFamily="2" charset="2"/>
              <a:buNone/>
            </a:pPr>
            <a:fld id="{630B8040-AFC0-4E69-8EB0-A3ED8C84A27A}" type="slidenum">
              <a:rPr lang="en-GB" altLang="en-US" sz="1400" smtClean="0">
                <a:cs typeface="Arial" pitchFamily="34" charset="0"/>
              </a:rPr>
              <a:pPr eaLnBrk="1"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19</a:t>
            </a:fld>
            <a:endParaRPr lang="en-GB" altLang="en-US" sz="1400" smtClean="0">
              <a:cs typeface="Arial" pitchFamily="34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803275"/>
            <a:ext cx="5346700" cy="4008438"/>
          </a:xfrm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5200" cy="48101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370731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78F79B-BDDE-4E77-8F73-CE2EC675C48D}" type="slidenum">
              <a:rPr lang="de-DE" altLang="de-DE" smtClean="0"/>
              <a:pPr eaLnBrk="1" hangingPunct="1">
                <a:spcBef>
                  <a:spcPct val="0"/>
                </a:spcBef>
              </a:pPr>
              <a:t>22</a:t>
            </a:fld>
            <a:endParaRPr lang="de-DE" altLang="de-DE" smtClean="0"/>
          </a:p>
        </p:txBody>
      </p:sp>
      <p:sp>
        <p:nvSpPr>
          <p:cNvPr id="7782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98D6D71-6A99-4439-A79F-4BBBC97F7600}" type="slidenum">
              <a:rPr lang="de-DE" altLang="de-DE">
                <a:latin typeface="Calibri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de-DE" altLang="de-DE">
              <a:latin typeface="Calibri" pitchFamily="34" charset="0"/>
            </a:endParaRPr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de-DE" smtClean="0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93EA77-1C73-4462-8AB9-39BE0B91315F}" type="slidenum">
              <a:rPr lang="de-DE" altLang="de-DE" smtClean="0"/>
              <a:pPr eaLnBrk="1" hangingPunct="1">
                <a:spcBef>
                  <a:spcPct val="0"/>
                </a:spcBef>
              </a:pPr>
              <a:t>25</a:t>
            </a:fld>
            <a:endParaRPr lang="de-DE" altLang="de-DE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4537" cy="3416300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0"/>
              </a:spcBef>
            </a:pPr>
            <a:fld id="{FD35148E-6963-4DEF-B019-79EAECB66F6F}" type="slidenum">
              <a:rPr lang="de-DE" altLang="en-US" smtClean="0">
                <a:latin typeface="Times" panose="02020603050405020304" pitchFamily="18" charset="0"/>
                <a:ea typeface="MS PGothic" panose="020B0600070205080204" pitchFamily="34" charset="-128"/>
              </a:rPr>
              <a:pPr eaLnBrk="0" hangingPunct="0">
                <a:spcBef>
                  <a:spcPct val="0"/>
                </a:spcBef>
              </a:pPr>
              <a:t>28</a:t>
            </a:fld>
            <a:endParaRPr lang="de-DE" altLang="en-US" smtClean="0">
              <a:latin typeface="Times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9613"/>
            <a:ext cx="4541838" cy="3406775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330700"/>
            <a:ext cx="5030788" cy="4117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9892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F6BE17B-8199-4A11-96E2-F2EF2FB55799}" type="slidenum">
              <a:rPr lang="de-DE" altLang="de-DE" smtClean="0"/>
              <a:pPr eaLnBrk="1" hangingPunct="1">
                <a:spcBef>
                  <a:spcPct val="0"/>
                </a:spcBef>
              </a:pPr>
              <a:t>33</a:t>
            </a:fld>
            <a:endParaRPr lang="de-DE" altLang="de-DE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583409-1C20-4533-834D-391DE9F57409}" type="slidenum">
              <a:rPr lang="de-DE" altLang="de-DE" smtClean="0"/>
              <a:pPr eaLnBrk="1" hangingPunct="1">
                <a:spcBef>
                  <a:spcPct val="0"/>
                </a:spcBef>
              </a:pPr>
              <a:t>6</a:t>
            </a:fld>
            <a:endParaRPr lang="de-DE" altLang="de-DE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6438"/>
            <a:ext cx="4519613" cy="3389312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78325"/>
            <a:ext cx="5035550" cy="4094163"/>
          </a:xfrm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7812164-2585-4B6E-9E97-F5523C5CED7D}" type="slidenum">
              <a:rPr lang="de-DE" altLang="de-DE" smtClean="0"/>
              <a:pPr eaLnBrk="1" hangingPunct="1">
                <a:spcBef>
                  <a:spcPct val="0"/>
                </a:spcBef>
              </a:pPr>
              <a:t>7</a:t>
            </a:fld>
            <a:endParaRPr lang="de-DE" altLang="de-DE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4800"/>
          </a:xfrm>
          <a:noFill/>
        </p:spPr>
        <p:txBody>
          <a:bodyPr/>
          <a:lstStyle/>
          <a:p>
            <a:pPr eaLnBrk="1" hangingPunct="1"/>
            <a:r>
              <a:rPr lang="de-DE" altLang="de-DE" smtClean="0"/>
              <a:t>Evtl Animation</a:t>
            </a:r>
          </a:p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0EF800B-0331-49D9-B606-BD2B795C6646}" type="slidenum">
              <a:rPr lang="de-DE" altLang="de-DE" smtClean="0"/>
              <a:pPr eaLnBrk="1" hangingPunct="1">
                <a:spcBef>
                  <a:spcPct val="0"/>
                </a:spcBef>
              </a:pPr>
              <a:t>8</a:t>
            </a:fld>
            <a:endParaRPr lang="de-DE" altLang="de-DE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F4F6A99-C98E-4F99-A04C-A74CFFE2074A}" type="slidenum">
              <a:rPr lang="de-DE" altLang="de-DE" smtClean="0"/>
              <a:pPr eaLnBrk="1" hangingPunct="1">
                <a:spcBef>
                  <a:spcPct val="0"/>
                </a:spcBef>
              </a:pPr>
              <a:t>12</a:t>
            </a:fld>
            <a:endParaRPr lang="de-DE" altLang="de-DE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04A6CF-F76A-4E5E-8A40-40A26143C28C}" type="slidenum">
              <a:rPr lang="de-DE" altLang="de-DE" smtClean="0"/>
              <a:pPr eaLnBrk="1" hangingPunct="1">
                <a:spcBef>
                  <a:spcPct val="0"/>
                </a:spcBef>
              </a:pPr>
              <a:t>13</a:t>
            </a:fld>
            <a:endParaRPr lang="de-DE" altLang="de-DE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B07616C-9901-4E91-A146-5EF214062B3F}" type="slidenum">
              <a:rPr lang="de-DE" altLang="de-DE" smtClean="0"/>
              <a:pPr eaLnBrk="1" hangingPunct="1">
                <a:spcBef>
                  <a:spcPct val="0"/>
                </a:spcBef>
              </a:pPr>
              <a:t>14</a:t>
            </a:fld>
            <a:endParaRPr lang="de-DE" altLang="de-DE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39EFCC-82AF-419B-A4E3-5B7A529CF450}" type="slidenum">
              <a:rPr lang="de-DE" altLang="en-US" smtClean="0"/>
              <a:pPr>
                <a:spcBef>
                  <a:spcPct val="0"/>
                </a:spcBef>
              </a:pPr>
              <a:t>15</a:t>
            </a:fld>
            <a:endParaRPr lang="de-DE" alt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3702781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>
              <a:spcBef>
                <a:spcPct val="0"/>
              </a:spcBef>
              <a:buSzPct val="45000"/>
              <a:buFont typeface="Wingdings" pitchFamily="2" charset="2"/>
              <a:buNone/>
            </a:pPr>
            <a:fld id="{D42A794D-1FAA-4605-A182-971CC54E7587}" type="slidenum">
              <a:rPr lang="en-GB" altLang="en-US" sz="1400" smtClean="0">
                <a:cs typeface="Arial" pitchFamily="34" charset="0"/>
              </a:rPr>
              <a:pPr eaLnBrk="1"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16</a:t>
            </a:fld>
            <a:endParaRPr lang="en-GB" altLang="en-US" sz="1400" smtClean="0">
              <a:cs typeface="Arial" pitchFamily="34" charset="0"/>
            </a:endParaRPr>
          </a:p>
        </p:txBody>
      </p:sp>
      <p:sp>
        <p:nvSpPr>
          <p:cNvPr id="962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812800"/>
            <a:ext cx="5345113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5200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128054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476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1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66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el, Text und Medien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925" y="595313"/>
            <a:ext cx="82296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69925" y="1844675"/>
            <a:ext cx="4038600" cy="4394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Medienplatzhalter 3"/>
          <p:cNvSpPr>
            <a:spLocks noGrp="1"/>
          </p:cNvSpPr>
          <p:nvPr>
            <p:ph type="media" sz="half" idx="2"/>
          </p:nvPr>
        </p:nvSpPr>
        <p:spPr>
          <a:xfrm>
            <a:off x="4860925" y="1844675"/>
            <a:ext cx="4038600" cy="43942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5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69A95-A550-446F-A652-DE9C953FB909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6670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1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1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9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88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0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33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3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0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387D6-AFFD-4074-A9A0-10A275FBAF83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6A93B-6B6C-478F-B0A5-99C62DCC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41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4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5" Type="http://schemas.openxmlformats.org/officeDocument/2006/relationships/image" Target="../media/image48.gif"/><Relationship Id="rId6" Type="http://schemas.openxmlformats.org/officeDocument/2006/relationships/image" Target="../media/image49.gi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13.png"/><Relationship Id="rId6" Type="http://schemas.openxmlformats.org/officeDocument/2006/relationships/image" Target="../media/image4.emf"/><Relationship Id="rId7" Type="http://schemas.openxmlformats.org/officeDocument/2006/relationships/image" Target="../media/image14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de-DE" dirty="0" smtClean="0"/>
              <a:t>Tumor  </a:t>
            </a:r>
            <a:r>
              <a:rPr lang="de-DE" dirty="0" err="1" smtClean="0"/>
              <a:t>Therapy</a:t>
            </a:r>
            <a:r>
              <a:rPr lang="de-DE" dirty="0" smtClean="0"/>
              <a:t> @ GSI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306737"/>
            <a:ext cx="6400800" cy="2058367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Gerhard Kraft</a:t>
            </a:r>
          </a:p>
          <a:p>
            <a:r>
              <a:rPr lang="de-DE" dirty="0" err="1" smtClean="0">
                <a:solidFill>
                  <a:schemeClr val="tx1"/>
                </a:solidFill>
              </a:rPr>
              <a:t>Biophysics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Dep</a:t>
            </a:r>
            <a:r>
              <a:rPr lang="de-DE" dirty="0" smtClean="0">
                <a:solidFill>
                  <a:schemeClr val="tx1"/>
                </a:solidFill>
              </a:rPr>
              <a:t>. GSI Darmstadt Germany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275856" y="4221088"/>
            <a:ext cx="18582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Motivation</a:t>
            </a:r>
          </a:p>
          <a:p>
            <a:r>
              <a:rPr lang="de-DE" sz="2800" dirty="0" smtClean="0"/>
              <a:t>Realisation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2092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Carbon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Higher precision =&gt; greater dose to tumor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=&gt; smaller dose to normal tissue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Greater biological effectiveness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but restricted to the </a:t>
            </a:r>
            <a:r>
              <a:rPr lang="en-US" dirty="0"/>
              <a:t>t</a:t>
            </a:r>
            <a:r>
              <a:rPr lang="en-US" dirty="0" smtClean="0"/>
              <a:t>arget volume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staying low in the normal tissue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279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8" y="788988"/>
            <a:ext cx="8963025" cy="527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6842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linetrack"/>
          <p:cNvPicPr>
            <a:picLocks noChangeAspect="1" noChangeArrowheads="1"/>
          </p:cNvPicPr>
          <p:nvPr/>
        </p:nvPicPr>
        <p:blipFill>
          <a:blip r:embed="rId3" cstate="screen">
            <a:lum contras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0"/>
            <a:ext cx="4846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2371" name="Picture 3" descr="DNA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762000"/>
            <a:ext cx="9144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33400" y="533400"/>
            <a:ext cx="3276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de-DE"/>
              <a:t>Dose distribution</a:t>
            </a:r>
            <a:br>
              <a:rPr lang="de-DE" altLang="de-DE"/>
            </a:br>
            <a:r>
              <a:rPr lang="de-DE" altLang="de-DE"/>
              <a:t>in </a:t>
            </a:r>
            <a:br>
              <a:rPr lang="de-DE" altLang="de-DE"/>
            </a:br>
            <a:r>
              <a:rPr lang="de-DE" altLang="de-DE"/>
              <a:t>nanometer scale</a:t>
            </a:r>
            <a:endParaRPr lang="en-US" altLang="de-DE"/>
          </a:p>
        </p:txBody>
      </p:sp>
      <p:pic>
        <p:nvPicPr>
          <p:cNvPr id="442373" name="Picture 5" descr="DNA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1052513"/>
            <a:ext cx="9144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6083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50900"/>
          </a:xfrm>
        </p:spPr>
        <p:txBody>
          <a:bodyPr/>
          <a:lstStyle/>
          <a:p>
            <a:pPr eaLnBrk="1" hangingPunct="1"/>
            <a:r>
              <a:rPr lang="de-DE" altLang="de-DE" smtClean="0"/>
              <a:t> Protons versus Carbon: </a:t>
            </a:r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4211638" y="3141663"/>
            <a:ext cx="4570412" cy="3170237"/>
            <a:chOff x="4" y="1354"/>
            <a:chExt cx="2792" cy="1964"/>
          </a:xfrm>
        </p:grpSpPr>
        <p:pic>
          <p:nvPicPr>
            <p:cNvPr id="26636" name="Picture 4" descr="hit_erfindu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" y="1354"/>
              <a:ext cx="2724" cy="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7" name="Text Box 5"/>
            <p:cNvSpPr txBox="1">
              <a:spLocks noChangeArrowheads="1"/>
            </p:cNvSpPr>
            <p:nvPr/>
          </p:nvSpPr>
          <p:spPr bwMode="auto">
            <a:xfrm rot="-5400000">
              <a:off x="-193" y="2123"/>
              <a:ext cx="618" cy="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de-DE" altLang="de-DE" sz="1800">
                  <a:latin typeface="Arial" pitchFamily="34" charset="0"/>
                </a:rPr>
                <a:t>Survival</a:t>
              </a:r>
            </a:p>
          </p:txBody>
        </p:sp>
      </p:grpSp>
      <p:pic>
        <p:nvPicPr>
          <p:cNvPr id="2662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141663"/>
            <a:ext cx="3995738" cy="2851150"/>
          </a:xfrm>
          <a:noFill/>
        </p:spPr>
      </p:pic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7596188" y="5157788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i="1">
                <a:latin typeface="Arial" pitchFamily="34" charset="0"/>
              </a:rPr>
              <a:t>Carbon</a:t>
            </a: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7596188" y="4365625"/>
            <a:ext cx="85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i="1">
                <a:latin typeface="Arial" pitchFamily="34" charset="0"/>
              </a:rPr>
              <a:t>Proton</a:t>
            </a: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323850" y="1700213"/>
            <a:ext cx="247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1" i="1">
                <a:latin typeface="Arial" pitchFamily="34" charset="0"/>
              </a:rPr>
              <a:t> </a:t>
            </a:r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179388" y="1412875"/>
            <a:ext cx="830103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1" i="1" dirty="0" err="1">
                <a:latin typeface="Arial" pitchFamily="34" charset="0"/>
              </a:rPr>
              <a:t>Calculations</a:t>
            </a:r>
            <a:r>
              <a:rPr lang="de-DE" altLang="de-DE" sz="1800" b="1" i="1" dirty="0">
                <a:latin typeface="Arial" pitchFamily="34" charset="0"/>
              </a:rPr>
              <a:t> : LEM  IV Model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1" i="1" dirty="0">
                <a:latin typeface="Arial" pitchFamily="34" charset="0"/>
              </a:rPr>
              <a:t>Experiment  at HIT : same  </a:t>
            </a:r>
            <a:r>
              <a:rPr lang="de-DE" altLang="de-DE" sz="1800" b="1" i="1" dirty="0" err="1">
                <a:latin typeface="Arial" pitchFamily="34" charset="0"/>
              </a:rPr>
              <a:t>parameters</a:t>
            </a:r>
            <a:r>
              <a:rPr lang="de-DE" altLang="de-DE" sz="1800" b="1" i="1" dirty="0">
                <a:latin typeface="Arial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1" i="1" dirty="0">
                <a:latin typeface="Arial" pitchFamily="34" charset="0"/>
              </a:rPr>
              <a:t>                                     Protons </a:t>
            </a:r>
            <a:r>
              <a:rPr lang="de-DE" altLang="de-DE" sz="1800" b="1" i="1" dirty="0" err="1">
                <a:latin typeface="Arial" pitchFamily="34" charset="0"/>
              </a:rPr>
              <a:t>and</a:t>
            </a:r>
            <a:r>
              <a:rPr lang="de-DE" altLang="de-DE" sz="1800" b="1" i="1" dirty="0">
                <a:latin typeface="Arial" pitchFamily="34" charset="0"/>
              </a:rPr>
              <a:t> Carbon </a:t>
            </a:r>
            <a:r>
              <a:rPr lang="de-DE" altLang="de-DE" sz="1800" b="1" i="1" dirty="0" err="1">
                <a:latin typeface="Arial" pitchFamily="34" charset="0"/>
              </a:rPr>
              <a:t>beams</a:t>
            </a:r>
            <a:r>
              <a:rPr lang="de-DE" altLang="de-DE" sz="1800" b="1" i="1" dirty="0">
                <a:latin typeface="Arial" pitchFamily="34" charset="0"/>
              </a:rPr>
              <a:t> </a:t>
            </a:r>
            <a:r>
              <a:rPr lang="de-DE" altLang="de-DE" sz="1800" b="1" i="1" dirty="0" err="1">
                <a:latin typeface="Arial" pitchFamily="34" charset="0"/>
              </a:rPr>
              <a:t>alternating</a:t>
            </a:r>
            <a:endParaRPr lang="de-DE" altLang="de-DE" sz="1800" b="1" i="1" dirty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1" i="1" dirty="0">
                <a:latin typeface="Arial" pitchFamily="34" charset="0"/>
              </a:rPr>
              <a:t>                                     CHO </a:t>
            </a:r>
            <a:r>
              <a:rPr lang="de-DE" altLang="de-DE" sz="1800" b="1" i="1" dirty="0" err="1">
                <a:latin typeface="Arial" pitchFamily="34" charset="0"/>
              </a:rPr>
              <a:t>cells</a:t>
            </a:r>
            <a:endParaRPr lang="de-DE" altLang="de-DE" sz="1800" b="1" i="1" dirty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1" i="1" dirty="0">
                <a:latin typeface="Arial" pitchFamily="34" charset="0"/>
              </a:rPr>
              <a:t>                                    </a:t>
            </a:r>
            <a:r>
              <a:rPr lang="de-DE" altLang="de-DE" sz="1800" b="1" i="1" dirty="0" err="1">
                <a:latin typeface="Arial" pitchFamily="34" charset="0"/>
              </a:rPr>
              <a:t>Normalized</a:t>
            </a:r>
            <a:r>
              <a:rPr lang="de-DE" altLang="de-DE" sz="1800" b="1" i="1" dirty="0">
                <a:latin typeface="Arial" pitchFamily="34" charset="0"/>
              </a:rPr>
              <a:t> :  same  </a:t>
            </a:r>
            <a:r>
              <a:rPr lang="de-DE" altLang="de-DE" sz="1800" b="1" i="1" dirty="0" err="1">
                <a:latin typeface="Arial" pitchFamily="34" charset="0"/>
              </a:rPr>
              <a:t>effect</a:t>
            </a:r>
            <a:r>
              <a:rPr lang="de-DE" altLang="de-DE" sz="1800" b="1" i="1" dirty="0">
                <a:latin typeface="Arial" pitchFamily="34" charset="0"/>
              </a:rPr>
              <a:t> in </a:t>
            </a:r>
            <a:r>
              <a:rPr lang="de-DE" altLang="de-DE" sz="1800" b="1" i="1" dirty="0" err="1">
                <a:latin typeface="Arial" pitchFamily="34" charset="0"/>
              </a:rPr>
              <a:t>the</a:t>
            </a:r>
            <a:r>
              <a:rPr lang="de-DE" altLang="de-DE" sz="1800" b="1" i="1" dirty="0">
                <a:latin typeface="Arial" pitchFamily="34" charset="0"/>
              </a:rPr>
              <a:t> </a:t>
            </a:r>
            <a:r>
              <a:rPr lang="de-DE" altLang="de-DE" sz="1800" b="1" i="1" dirty="0" err="1">
                <a:latin typeface="Arial" pitchFamily="34" charset="0"/>
              </a:rPr>
              <a:t>entrance</a:t>
            </a:r>
            <a:r>
              <a:rPr lang="de-DE" altLang="de-DE" sz="1800" b="1" i="1" dirty="0">
                <a:latin typeface="Arial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1" i="1" dirty="0">
                <a:latin typeface="Arial" pitchFamily="34" charset="0"/>
              </a:rPr>
              <a:t>                                                                              </a:t>
            </a:r>
          </a:p>
        </p:txBody>
      </p:sp>
      <p:sp>
        <p:nvSpPr>
          <p:cNvPr id="26633" name="Text Box 11"/>
          <p:cNvSpPr txBox="1">
            <a:spLocks noChangeArrowheads="1"/>
          </p:cNvSpPr>
          <p:nvPr/>
        </p:nvSpPr>
        <p:spPr bwMode="auto">
          <a:xfrm>
            <a:off x="5795963" y="6381750"/>
            <a:ext cx="2428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b="1" i="1">
                <a:latin typeface="Arial" pitchFamily="34" charset="0"/>
              </a:rPr>
              <a:t>W.K.Weyrather et al.@ GSI</a:t>
            </a:r>
          </a:p>
        </p:txBody>
      </p:sp>
      <p:sp>
        <p:nvSpPr>
          <p:cNvPr id="26634" name="Line 12"/>
          <p:cNvSpPr>
            <a:spLocks noChangeShapeType="1"/>
          </p:cNvSpPr>
          <p:nvPr/>
        </p:nvSpPr>
        <p:spPr bwMode="auto">
          <a:xfrm flipH="1">
            <a:off x="7235825" y="4652963"/>
            <a:ext cx="108108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5" name="Line 13"/>
          <p:cNvSpPr>
            <a:spLocks noChangeShapeType="1"/>
          </p:cNvSpPr>
          <p:nvPr/>
        </p:nvSpPr>
        <p:spPr bwMode="auto">
          <a:xfrm flipH="1">
            <a:off x="7308850" y="5445125"/>
            <a:ext cx="1150938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916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DE" altLang="de-DE" dirty="0" smtClean="0"/>
              <a:t>Dose  &amp; RBE </a:t>
            </a:r>
            <a:r>
              <a:rPr lang="de-DE" altLang="de-DE" dirty="0" err="1" smtClean="0"/>
              <a:t>for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protons</a:t>
            </a:r>
            <a:r>
              <a:rPr lang="de-DE" altLang="de-DE" dirty="0" smtClean="0"/>
              <a:t>, </a:t>
            </a:r>
            <a:r>
              <a:rPr lang="de-DE" altLang="de-DE" dirty="0" err="1" smtClean="0"/>
              <a:t>carbon</a:t>
            </a:r>
            <a:r>
              <a:rPr lang="de-DE" altLang="de-DE" dirty="0" smtClean="0"/>
              <a:t>, </a:t>
            </a:r>
            <a:r>
              <a:rPr lang="de-DE" altLang="de-DE" dirty="0" err="1" smtClean="0"/>
              <a:t>neon</a:t>
            </a:r>
            <a:endParaRPr lang="de-DE" altLang="de-DE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altLang="de-DE" dirty="0" smtClean="0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653433"/>
            <a:ext cx="6551612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400"/>
          </a:p>
        </p:txBody>
      </p:sp>
      <p:sp>
        <p:nvSpPr>
          <p:cNvPr id="2" name="Textfeld 1"/>
          <p:cNvSpPr txBox="1"/>
          <p:nvPr/>
        </p:nvSpPr>
        <p:spPr>
          <a:xfrm rot="16200000">
            <a:off x="-1237525" y="3064592"/>
            <a:ext cx="3456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in  </a:t>
            </a:r>
            <a:r>
              <a:rPr lang="de-DE" sz="3200" dirty="0" err="1" smtClean="0"/>
              <a:t>color</a:t>
            </a:r>
            <a:r>
              <a:rPr lang="de-DE" sz="3200" dirty="0" smtClean="0"/>
              <a:t>:  dose</a:t>
            </a:r>
            <a:endParaRPr lang="en-US" sz="3200" dirty="0"/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6084168" y="249289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>
            <a:off x="6157595" y="1844824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5972312" y="3068960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5853962" y="5085185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7524328" y="2465276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7524328" y="2435751"/>
            <a:ext cx="15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RBE </a:t>
            </a:r>
            <a:r>
              <a:rPr lang="de-DE" dirty="0" err="1" smtClean="0"/>
              <a:t>maximum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8586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3" descr="Cave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5338" y="2332038"/>
            <a:ext cx="3268662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9941" name="Group 21"/>
          <p:cNvGrpSpPr>
            <a:grpSpLocks/>
          </p:cNvGrpSpPr>
          <p:nvPr/>
        </p:nvGrpSpPr>
        <p:grpSpPr bwMode="auto">
          <a:xfrm>
            <a:off x="4211638" y="1412875"/>
            <a:ext cx="3600450" cy="1655763"/>
            <a:chOff x="1247" y="1026"/>
            <a:chExt cx="2976" cy="771"/>
          </a:xfrm>
        </p:grpSpPr>
        <p:sp>
          <p:nvSpPr>
            <p:cNvPr id="80922" name="Line 6"/>
            <p:cNvSpPr>
              <a:spLocks noChangeShapeType="1"/>
            </p:cNvSpPr>
            <p:nvPr/>
          </p:nvSpPr>
          <p:spPr bwMode="auto">
            <a:xfrm>
              <a:off x="2772" y="1253"/>
              <a:ext cx="1451" cy="54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923" name="Rectangle 13"/>
            <p:cNvSpPr>
              <a:spLocks noChangeArrowheads="1"/>
            </p:cNvSpPr>
            <p:nvPr/>
          </p:nvSpPr>
          <p:spPr bwMode="auto">
            <a:xfrm>
              <a:off x="1247" y="1026"/>
              <a:ext cx="147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Röntgenröhre</a:t>
              </a:r>
            </a:p>
          </p:txBody>
        </p:sp>
      </p:grpSp>
      <p:grpSp>
        <p:nvGrpSpPr>
          <p:cNvPr id="209942" name="Group 22"/>
          <p:cNvGrpSpPr>
            <a:grpSpLocks/>
          </p:cNvGrpSpPr>
          <p:nvPr/>
        </p:nvGrpSpPr>
        <p:grpSpPr bwMode="auto">
          <a:xfrm>
            <a:off x="3419475" y="3357563"/>
            <a:ext cx="3457575" cy="504825"/>
            <a:chOff x="1247" y="1434"/>
            <a:chExt cx="2205" cy="511"/>
          </a:xfrm>
        </p:grpSpPr>
        <p:sp>
          <p:nvSpPr>
            <p:cNvPr id="80920" name="Line 5"/>
            <p:cNvSpPr>
              <a:spLocks noChangeShapeType="1"/>
            </p:cNvSpPr>
            <p:nvPr/>
          </p:nvSpPr>
          <p:spPr bwMode="auto">
            <a:xfrm>
              <a:off x="2772" y="1616"/>
              <a:ext cx="680" cy="18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921" name="Rectangle 14"/>
            <p:cNvSpPr>
              <a:spLocks noChangeArrowheads="1"/>
            </p:cNvSpPr>
            <p:nvPr/>
          </p:nvSpPr>
          <p:spPr bwMode="auto">
            <a:xfrm>
              <a:off x="1247" y="1434"/>
              <a:ext cx="1474" cy="5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Bildverstärker</a:t>
              </a:r>
            </a:p>
          </p:txBody>
        </p:sp>
      </p:grpSp>
      <p:grpSp>
        <p:nvGrpSpPr>
          <p:cNvPr id="209943" name="Group 23"/>
          <p:cNvGrpSpPr>
            <a:grpSpLocks/>
          </p:cNvGrpSpPr>
          <p:nvPr/>
        </p:nvGrpSpPr>
        <p:grpSpPr bwMode="auto">
          <a:xfrm>
            <a:off x="3203575" y="3716338"/>
            <a:ext cx="4032250" cy="1225550"/>
            <a:chOff x="1247" y="1752"/>
            <a:chExt cx="2522" cy="907"/>
          </a:xfrm>
        </p:grpSpPr>
        <p:sp>
          <p:nvSpPr>
            <p:cNvPr id="80918" name="Line 10"/>
            <p:cNvSpPr>
              <a:spLocks noChangeShapeType="1"/>
            </p:cNvSpPr>
            <p:nvPr/>
          </p:nvSpPr>
          <p:spPr bwMode="auto">
            <a:xfrm>
              <a:off x="2772" y="1979"/>
              <a:ext cx="997" cy="68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919" name="Rectangle 15"/>
            <p:cNvSpPr>
              <a:spLocks noChangeArrowheads="1"/>
            </p:cNvSpPr>
            <p:nvPr/>
          </p:nvSpPr>
          <p:spPr bwMode="auto">
            <a:xfrm>
              <a:off x="1247" y="1752"/>
              <a:ext cx="1474" cy="3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Patientenmaske</a:t>
              </a:r>
            </a:p>
          </p:txBody>
        </p:sp>
      </p:grpSp>
      <p:grpSp>
        <p:nvGrpSpPr>
          <p:cNvPr id="209944" name="Group 24"/>
          <p:cNvGrpSpPr>
            <a:grpSpLocks/>
          </p:cNvGrpSpPr>
          <p:nvPr/>
        </p:nvGrpSpPr>
        <p:grpSpPr bwMode="auto">
          <a:xfrm>
            <a:off x="2627313" y="4005263"/>
            <a:ext cx="3571875" cy="792162"/>
            <a:chOff x="1247" y="2115"/>
            <a:chExt cx="2250" cy="499"/>
          </a:xfrm>
        </p:grpSpPr>
        <p:sp>
          <p:nvSpPr>
            <p:cNvPr id="80916" name="Line 9"/>
            <p:cNvSpPr>
              <a:spLocks noChangeShapeType="1"/>
            </p:cNvSpPr>
            <p:nvPr/>
          </p:nvSpPr>
          <p:spPr bwMode="auto">
            <a:xfrm>
              <a:off x="2772" y="2296"/>
              <a:ext cx="725" cy="31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917" name="Rectangle 16"/>
            <p:cNvSpPr>
              <a:spLocks noChangeArrowheads="1"/>
            </p:cNvSpPr>
            <p:nvPr/>
          </p:nvSpPr>
          <p:spPr bwMode="auto">
            <a:xfrm>
              <a:off x="1247" y="2115"/>
              <a:ext cx="1474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Strahlaustrittsfenster</a:t>
              </a:r>
            </a:p>
          </p:txBody>
        </p:sp>
      </p:grpSp>
      <p:grpSp>
        <p:nvGrpSpPr>
          <p:cNvPr id="209945" name="Group 25"/>
          <p:cNvGrpSpPr>
            <a:grpSpLocks/>
          </p:cNvGrpSpPr>
          <p:nvPr/>
        </p:nvGrpSpPr>
        <p:grpSpPr bwMode="auto">
          <a:xfrm>
            <a:off x="3779838" y="4652963"/>
            <a:ext cx="2852737" cy="504825"/>
            <a:chOff x="1247" y="2432"/>
            <a:chExt cx="1797" cy="318"/>
          </a:xfrm>
        </p:grpSpPr>
        <p:sp>
          <p:nvSpPr>
            <p:cNvPr id="80914" name="Line 8"/>
            <p:cNvSpPr>
              <a:spLocks noChangeShapeType="1"/>
            </p:cNvSpPr>
            <p:nvPr/>
          </p:nvSpPr>
          <p:spPr bwMode="auto">
            <a:xfrm flipV="1">
              <a:off x="2772" y="2659"/>
              <a:ext cx="27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915" name="Rectangle 17"/>
            <p:cNvSpPr>
              <a:spLocks noChangeArrowheads="1"/>
            </p:cNvSpPr>
            <p:nvPr/>
          </p:nvSpPr>
          <p:spPr bwMode="auto">
            <a:xfrm>
              <a:off x="1247" y="2432"/>
              <a:ext cx="1474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Patientenmonitor</a:t>
              </a:r>
            </a:p>
          </p:txBody>
        </p:sp>
      </p:grpSp>
      <p:grpSp>
        <p:nvGrpSpPr>
          <p:cNvPr id="209946" name="Group 26"/>
          <p:cNvGrpSpPr>
            <a:grpSpLocks/>
          </p:cNvGrpSpPr>
          <p:nvPr/>
        </p:nvGrpSpPr>
        <p:grpSpPr bwMode="auto">
          <a:xfrm>
            <a:off x="2843213" y="5084763"/>
            <a:ext cx="4364037" cy="504825"/>
            <a:chOff x="1202" y="2795"/>
            <a:chExt cx="2749" cy="318"/>
          </a:xfrm>
        </p:grpSpPr>
        <p:sp>
          <p:nvSpPr>
            <p:cNvPr id="80912" name="Line 12"/>
            <p:cNvSpPr>
              <a:spLocks noChangeShapeType="1"/>
            </p:cNvSpPr>
            <p:nvPr/>
          </p:nvSpPr>
          <p:spPr bwMode="auto">
            <a:xfrm flipV="1">
              <a:off x="2772" y="2795"/>
              <a:ext cx="1179" cy="18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913" name="Rectangle 18"/>
            <p:cNvSpPr>
              <a:spLocks noChangeArrowheads="1"/>
            </p:cNvSpPr>
            <p:nvPr/>
          </p:nvSpPr>
          <p:spPr bwMode="auto">
            <a:xfrm>
              <a:off x="1202" y="2795"/>
              <a:ext cx="1474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Patient</a:t>
              </a:r>
            </a:p>
          </p:txBody>
        </p:sp>
      </p:grpSp>
      <p:grpSp>
        <p:nvGrpSpPr>
          <p:cNvPr id="209947" name="Group 27"/>
          <p:cNvGrpSpPr>
            <a:grpSpLocks/>
          </p:cNvGrpSpPr>
          <p:nvPr/>
        </p:nvGrpSpPr>
        <p:grpSpPr bwMode="auto">
          <a:xfrm>
            <a:off x="3203575" y="5589588"/>
            <a:ext cx="4146550" cy="504825"/>
            <a:chOff x="1202" y="3158"/>
            <a:chExt cx="2612" cy="318"/>
          </a:xfrm>
        </p:grpSpPr>
        <p:sp>
          <p:nvSpPr>
            <p:cNvPr id="80910" name="Line 7"/>
            <p:cNvSpPr>
              <a:spLocks noChangeShapeType="1"/>
            </p:cNvSpPr>
            <p:nvPr/>
          </p:nvSpPr>
          <p:spPr bwMode="auto">
            <a:xfrm flipV="1">
              <a:off x="2772" y="3203"/>
              <a:ext cx="1042" cy="13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911" name="Rectangle 19"/>
            <p:cNvSpPr>
              <a:spLocks noChangeArrowheads="1"/>
            </p:cNvSpPr>
            <p:nvPr/>
          </p:nvSpPr>
          <p:spPr bwMode="auto">
            <a:xfrm>
              <a:off x="1202" y="3158"/>
              <a:ext cx="1474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PET-Kamera</a:t>
              </a:r>
            </a:p>
          </p:txBody>
        </p:sp>
      </p:grpSp>
      <p:grpSp>
        <p:nvGrpSpPr>
          <p:cNvPr id="209948" name="Group 28"/>
          <p:cNvGrpSpPr>
            <a:grpSpLocks/>
          </p:cNvGrpSpPr>
          <p:nvPr/>
        </p:nvGrpSpPr>
        <p:grpSpPr bwMode="auto">
          <a:xfrm>
            <a:off x="3203575" y="5805488"/>
            <a:ext cx="5083175" cy="793750"/>
            <a:chOff x="1247" y="3339"/>
            <a:chExt cx="3202" cy="500"/>
          </a:xfrm>
        </p:grpSpPr>
        <p:sp>
          <p:nvSpPr>
            <p:cNvPr id="80908" name="Line 11"/>
            <p:cNvSpPr>
              <a:spLocks noChangeShapeType="1"/>
            </p:cNvSpPr>
            <p:nvPr/>
          </p:nvSpPr>
          <p:spPr bwMode="auto">
            <a:xfrm flipV="1">
              <a:off x="2772" y="3339"/>
              <a:ext cx="1677" cy="36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909" name="Rectangle 20"/>
            <p:cNvSpPr>
              <a:spLocks noChangeArrowheads="1"/>
            </p:cNvSpPr>
            <p:nvPr/>
          </p:nvSpPr>
          <p:spPr bwMode="auto">
            <a:xfrm>
              <a:off x="1247" y="3521"/>
              <a:ext cx="1474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de-DE" altLang="en-US" sz="1800">
                  <a:latin typeface="Arial" panose="020B0604020202020204" pitchFamily="34" charset="0"/>
                </a:rPr>
                <a:t>Patiententisch</a:t>
              </a:r>
            </a:p>
          </p:txBody>
        </p:sp>
      </p:grpSp>
      <p:pic>
        <p:nvPicPr>
          <p:cNvPr id="80907" name="Picture 29"/>
          <p:cNvPicPr>
            <a:picLocks noGrp="1" noChangeAspect="1" noChangeArrowheads="1"/>
          </p:cNvPicPr>
          <p:nvPr>
            <p:ph type="title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8913"/>
            <a:ext cx="4465638" cy="3349625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5941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589590"/>
            <a:ext cx="8231040" cy="516423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altLang="en-US" sz="3356"/>
              <a:t>X-ray Imaging in Treatment Position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6481" y="1747081"/>
            <a:ext cx="4330080" cy="440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2369" b="928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681" y="1747081"/>
            <a:ext cx="3183840" cy="440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grayscl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7491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etra-mit-patien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8499" y="0"/>
            <a:ext cx="7524750" cy="1440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en-US" sz="4400" dirty="0" smtClean="0">
                <a:solidFill>
                  <a:schemeClr val="bg1"/>
                </a:solidFill>
              </a:rPr>
              <a:t>Quality&amp; beam </a:t>
            </a:r>
            <a:r>
              <a:rPr lang="de-DE" altLang="en-US" sz="4400" dirty="0" err="1" smtClean="0">
                <a:solidFill>
                  <a:schemeClr val="bg1"/>
                </a:solidFill>
              </a:rPr>
              <a:t>control</a:t>
            </a:r>
            <a:r>
              <a:rPr lang="de-DE" altLang="en-US" sz="4400" dirty="0" smtClean="0">
                <a:solidFill>
                  <a:schemeClr val="bg1"/>
                </a:solidFill>
              </a:rPr>
              <a:t>: </a:t>
            </a:r>
            <a:endParaRPr lang="de-DE" altLang="en-US" sz="4400" dirty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de-DE" altLang="en-US" sz="2400" dirty="0" smtClean="0">
                <a:solidFill>
                  <a:schemeClr val="bg1"/>
                </a:solidFill>
              </a:rPr>
              <a:t>Ionisation- </a:t>
            </a:r>
            <a:r>
              <a:rPr lang="de-DE" altLang="en-US" sz="2400" dirty="0">
                <a:solidFill>
                  <a:schemeClr val="bg1"/>
                </a:solidFill>
              </a:rPr>
              <a:t>/ </a:t>
            </a:r>
            <a:r>
              <a:rPr lang="de-DE" altLang="en-US" sz="2400" dirty="0" err="1" smtClean="0">
                <a:solidFill>
                  <a:schemeClr val="bg1"/>
                </a:solidFill>
              </a:rPr>
              <a:t>multiwire</a:t>
            </a:r>
            <a:r>
              <a:rPr lang="de-DE" altLang="en-US" sz="2400" dirty="0" smtClean="0">
                <a:solidFill>
                  <a:schemeClr val="bg1"/>
                </a:solidFill>
              </a:rPr>
              <a:t> Chambers </a:t>
            </a:r>
            <a:endParaRPr lang="de-DE" altLang="en-US" sz="2400" dirty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de-DE" altLang="en-US" sz="2400" dirty="0">
                <a:solidFill>
                  <a:schemeClr val="bg1"/>
                </a:solidFill>
              </a:rPr>
              <a:t>        &gt;10 000  </a:t>
            </a:r>
            <a:r>
              <a:rPr lang="de-DE" altLang="en-US" sz="2400" dirty="0" err="1" smtClean="0">
                <a:solidFill>
                  <a:schemeClr val="bg1"/>
                </a:solidFill>
              </a:rPr>
              <a:t>measurements</a:t>
            </a:r>
            <a:r>
              <a:rPr lang="de-DE" altLang="en-US" sz="2400" dirty="0" smtClean="0">
                <a:solidFill>
                  <a:schemeClr val="bg1"/>
                </a:solidFill>
              </a:rPr>
              <a:t> / sec   </a:t>
            </a:r>
            <a:endParaRPr lang="de-DE" altLang="en-US" sz="2400" dirty="0">
              <a:solidFill>
                <a:schemeClr val="bg1"/>
              </a:solidFill>
            </a:endParaRPr>
          </a:p>
        </p:txBody>
      </p:sp>
      <p:sp>
        <p:nvSpPr>
          <p:cNvPr id="18436" name="Rectangle 14"/>
          <p:cNvSpPr>
            <a:spLocks noChangeArrowheads="1"/>
          </p:cNvSpPr>
          <p:nvPr/>
        </p:nvSpPr>
        <p:spPr bwMode="auto">
          <a:xfrm>
            <a:off x="2051050" y="1341438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sz="1000"/>
          </a:p>
        </p:txBody>
      </p:sp>
      <p:sp>
        <p:nvSpPr>
          <p:cNvPr id="18437" name="Text Box 17"/>
          <p:cNvSpPr txBox="1">
            <a:spLocks noChangeArrowheads="1"/>
          </p:cNvSpPr>
          <p:nvPr/>
        </p:nvSpPr>
        <p:spPr bwMode="auto">
          <a:xfrm>
            <a:off x="2915816" y="5517232"/>
            <a:ext cx="61817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en-US" sz="2800" dirty="0" smtClean="0">
                <a:solidFill>
                  <a:schemeClr val="bg1"/>
                </a:solidFill>
              </a:rPr>
              <a:t>Patient </a:t>
            </a:r>
            <a:r>
              <a:rPr lang="de-DE" altLang="en-US" sz="2800" dirty="0" err="1" smtClean="0">
                <a:solidFill>
                  <a:schemeClr val="bg1"/>
                </a:solidFill>
              </a:rPr>
              <a:t>fixation</a:t>
            </a:r>
            <a:r>
              <a:rPr lang="de-DE" altLang="en-US" sz="2800" dirty="0" smtClean="0">
                <a:solidFill>
                  <a:schemeClr val="bg1"/>
                </a:solidFill>
              </a:rPr>
              <a:t> </a:t>
            </a:r>
            <a:endParaRPr lang="de-DE" altLang="en-US" sz="2800" dirty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de-DE" altLang="en-US" sz="2800" dirty="0">
                <a:solidFill>
                  <a:schemeClr val="bg1"/>
                </a:solidFill>
              </a:rPr>
              <a:t>In vivo </a:t>
            </a:r>
            <a:r>
              <a:rPr lang="de-DE" altLang="en-US" sz="2800" dirty="0" err="1" smtClean="0">
                <a:solidFill>
                  <a:schemeClr val="bg1"/>
                </a:solidFill>
              </a:rPr>
              <a:t>beamcontrol</a:t>
            </a:r>
            <a:r>
              <a:rPr lang="de-DE" altLang="en-US" sz="2800" dirty="0" smtClean="0">
                <a:solidFill>
                  <a:schemeClr val="bg1"/>
                </a:solidFill>
              </a:rPr>
              <a:t> </a:t>
            </a:r>
            <a:r>
              <a:rPr lang="de-DE" altLang="en-US" sz="2800" dirty="0" err="1" smtClean="0">
                <a:solidFill>
                  <a:schemeClr val="bg1"/>
                </a:solidFill>
              </a:rPr>
              <a:t>with</a:t>
            </a:r>
            <a:r>
              <a:rPr lang="de-DE" altLang="en-US" sz="2800" dirty="0" smtClean="0">
                <a:solidFill>
                  <a:schemeClr val="bg1"/>
                </a:solidFill>
              </a:rPr>
              <a:t> PET </a:t>
            </a:r>
            <a:endParaRPr lang="de-DE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595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onoc12_dosi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601" y="1532521"/>
            <a:ext cx="3598560" cy="1628640"/>
          </a:xfrm>
          <a:noFill/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441" y="153001"/>
            <a:ext cx="7773120" cy="1141920"/>
          </a:xfrm>
        </p:spPr>
        <p:txBody>
          <a:bodyPr/>
          <a:lstStyle/>
          <a:p>
            <a:pPr eaLnBrk="1" hangingPunct="1"/>
            <a:r>
              <a:rPr lang="de-DE" altLang="en-US" smtClean="0"/>
              <a:t>PET-control of treatment</a:t>
            </a:r>
            <a:endParaRPr lang="en-US" altLang="en-US" smtClean="0"/>
          </a:p>
        </p:txBody>
      </p:sp>
      <p:pic>
        <p:nvPicPr>
          <p:cNvPr id="21508" name="Picture 4" descr="monoc12_pe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21" y="3741480"/>
            <a:ext cx="3598560" cy="212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PET-Bastei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4321" y="1294921"/>
            <a:ext cx="4027680" cy="487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134080" y="4205161"/>
            <a:ext cx="2666880" cy="3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defTabSz="495300" eaLnBrk="0" hangingPunct="0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itchFamily="34" charset="0"/>
              </a:defRPr>
            </a:lvl1pPr>
            <a:lvl2pPr marL="476250" indent="-238125" defTabSz="495300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pitchFamily="34" charset="0"/>
              </a:defRPr>
            </a:lvl2pPr>
            <a:lvl3pPr marL="714375" indent="-238125" defTabSz="495300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3pPr>
            <a:lvl4pPr marL="952500" indent="-238125" defTabSz="49530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1190625" indent="-238125" defTabSz="495300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16478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1050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25622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0194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814">
                <a:solidFill>
                  <a:srgbClr val="FF0000"/>
                </a:solidFill>
                <a:latin typeface="Times New Roman" pitchFamily="18" charset="0"/>
              </a:rPr>
              <a:t>projectile</a:t>
            </a:r>
            <a:endParaRPr lang="en-US" altLang="en-US" sz="1814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666880" y="4737961"/>
            <a:ext cx="2666880" cy="3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defTabSz="495300" eaLnBrk="0" hangingPunct="0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itchFamily="34" charset="0"/>
              </a:defRPr>
            </a:lvl1pPr>
            <a:lvl2pPr marL="476250" indent="-238125" defTabSz="495300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pitchFamily="34" charset="0"/>
              </a:defRPr>
            </a:lvl2pPr>
            <a:lvl3pPr marL="714375" indent="-238125" defTabSz="495300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3pPr>
            <a:lvl4pPr marL="952500" indent="-238125" defTabSz="49530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1190625" indent="-238125" defTabSz="495300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16478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1050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25622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0194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814">
                <a:solidFill>
                  <a:srgbClr val="0000FF"/>
                </a:solidFill>
                <a:latin typeface="Times New Roman" pitchFamily="18" charset="0"/>
              </a:rPr>
              <a:t>target</a:t>
            </a:r>
            <a:endParaRPr lang="en-US" altLang="en-US" sz="1814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76321" y="6172201"/>
            <a:ext cx="3048480" cy="34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defTabSz="495300" eaLnBrk="0" hangingPunct="0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itchFamily="34" charset="0"/>
              </a:defRPr>
            </a:lvl1pPr>
            <a:lvl2pPr marL="476250" indent="-238125" defTabSz="495300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pitchFamily="34" charset="0"/>
              </a:defRPr>
            </a:lvl2pPr>
            <a:lvl3pPr marL="714375" indent="-238125" defTabSz="495300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3pPr>
            <a:lvl4pPr marL="952500" indent="-238125" defTabSz="49530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1190625" indent="-238125" defTabSz="495300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16478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1050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25622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0194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33"/>
              <a:t>[Enghardt et al. Rossendorf]</a:t>
            </a:r>
          </a:p>
        </p:txBody>
      </p:sp>
    </p:spTree>
    <p:extLst>
      <p:ext uri="{BB962C8B-B14F-4D97-AF65-F5344CB8AC3E}">
        <p14:creationId xmlns:p14="http://schemas.microsoft.com/office/powerpoint/2010/main" val="205833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9361" y="275401"/>
            <a:ext cx="8228160" cy="1141920"/>
          </a:xfrm>
        </p:spPr>
        <p:txBody>
          <a:bodyPr/>
          <a:lstStyle/>
          <a:p>
            <a:pPr eaLnBrk="1" hangingPunct="1"/>
            <a:r>
              <a:rPr lang="de-DE" altLang="en-US" smtClean="0"/>
              <a:t>Dose verification with PET</a:t>
            </a:r>
          </a:p>
        </p:txBody>
      </p:sp>
      <p:pic>
        <p:nvPicPr>
          <p:cNvPr id="79875" name="Picture 3" descr="pet1farb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721" y="3790440"/>
            <a:ext cx="2760480" cy="1814400"/>
          </a:xfrm>
        </p:spPr>
      </p:pic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468001" y="5589001"/>
            <a:ext cx="2736000" cy="399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marL="819150" indent="-315913" defTabSz="1008063" eaLnBrk="0" hangingPunct="0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itchFamily="34" charset="0"/>
              </a:defRPr>
            </a:lvl1pPr>
            <a:lvl2pPr marL="503238" indent="-315913" defTabSz="1008063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pitchFamily="34" charset="0"/>
              </a:defRPr>
            </a:lvl2pPr>
            <a:lvl3pPr marL="1008063" indent="-252413" defTabSz="1008063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3pPr>
            <a:lvl4pPr marL="1511300" indent="-252413" defTabSz="1008063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2016125" indent="-252413" defTabSz="1008063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24733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9305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33877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8449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en-US" sz="1996"/>
              <a:t>Treatment plan</a:t>
            </a:r>
          </a:p>
        </p:txBody>
      </p:sp>
      <p:pic>
        <p:nvPicPr>
          <p:cNvPr id="79877" name="Picture 5" descr="pet3farb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01" y="3789001"/>
            <a:ext cx="2753280" cy="181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3348001" y="5589001"/>
            <a:ext cx="2737440" cy="70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marL="819150" indent="-315913" defTabSz="1008063" eaLnBrk="0" hangingPunct="0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itchFamily="34" charset="0"/>
              </a:defRPr>
            </a:lvl1pPr>
            <a:lvl2pPr marL="503238" indent="-315913" defTabSz="1008063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pitchFamily="34" charset="0"/>
              </a:defRPr>
            </a:lvl2pPr>
            <a:lvl3pPr marL="1008063" indent="-252413" defTabSz="1008063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3pPr>
            <a:lvl4pPr marL="1511300" indent="-252413" defTabSz="1008063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2016125" indent="-252413" defTabSz="1008063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24733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9305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33877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8449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en-US" sz="1996"/>
              <a:t>Predicted </a:t>
            </a:r>
            <a:r>
              <a:rPr lang="de-DE" altLang="en-US" sz="1996">
                <a:latin typeface="Symbol" pitchFamily="18" charset="2"/>
              </a:rPr>
              <a:t>b</a:t>
            </a:r>
            <a:r>
              <a:rPr lang="de-DE" altLang="en-US" sz="1996" baseline="30000"/>
              <a:t>+</a:t>
            </a:r>
            <a:r>
              <a:rPr lang="de-DE" altLang="en-US" sz="1996"/>
              <a:t>-activity</a:t>
            </a:r>
          </a:p>
        </p:txBody>
      </p:sp>
      <p:pic>
        <p:nvPicPr>
          <p:cNvPr id="79879" name="Picture 7" descr="pet2farb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2161" y="3789001"/>
            <a:ext cx="2751840" cy="181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6228001" y="5573161"/>
            <a:ext cx="2736000" cy="70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marL="819150" indent="-315913" defTabSz="1008063" eaLnBrk="0" hangingPunct="0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itchFamily="34" charset="0"/>
              </a:defRPr>
            </a:lvl1pPr>
            <a:lvl2pPr marL="503238" indent="-315913" defTabSz="1008063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pitchFamily="34" charset="0"/>
              </a:defRPr>
            </a:lvl2pPr>
            <a:lvl3pPr marL="1008063" indent="-252413" defTabSz="1008063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3pPr>
            <a:lvl4pPr marL="1511300" indent="-252413" defTabSz="1008063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2016125" indent="-252413" defTabSz="1008063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24733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9305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33877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8449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en-US" sz="1996"/>
              <a:t>Measured </a:t>
            </a:r>
            <a:r>
              <a:rPr lang="de-DE" altLang="en-US" sz="1996">
                <a:latin typeface="Symbol" pitchFamily="18" charset="2"/>
              </a:rPr>
              <a:t>b</a:t>
            </a:r>
            <a:r>
              <a:rPr lang="de-DE" altLang="en-US" sz="1996" baseline="30000"/>
              <a:t>+</a:t>
            </a:r>
            <a:r>
              <a:rPr lang="de-DE" altLang="en-US" sz="1996"/>
              <a:t>-activity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12641" y="1505161"/>
            <a:ext cx="8402400" cy="16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marL="255588" indent="-255588" defTabSz="1008063" eaLnBrk="0" hangingPunct="0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itchFamily="34" charset="0"/>
              </a:defRPr>
            </a:lvl1pPr>
            <a:lvl2pPr marL="757238" indent="-315913" defTabSz="1008063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pitchFamily="34" charset="0"/>
              </a:defRPr>
            </a:lvl2pPr>
            <a:lvl3pPr marL="1008063" indent="-252413" defTabSz="1008063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3pPr>
            <a:lvl4pPr marL="1511300" indent="-252413" defTabSz="1008063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2016125" indent="-252413" defTabSz="1008063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24733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9305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33877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844925" indent="-252413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en-US" sz="2358"/>
              <a:t>3D reconstruction by back projection</a:t>
            </a:r>
          </a:p>
          <a:p>
            <a:pPr eaLnBrk="1" hangingPunct="1"/>
            <a:r>
              <a:rPr lang="de-DE" altLang="en-US" sz="2358"/>
              <a:t>Positron emitter distribution neither proportional nor equivalent to the dose distribution</a:t>
            </a:r>
          </a:p>
          <a:p>
            <a:pPr eaLnBrk="1" hangingPunct="1"/>
            <a:r>
              <a:rPr lang="de-DE" altLang="en-US" sz="2358"/>
              <a:t>Comparison with expected positrion emitter distribution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76321" y="6172201"/>
            <a:ext cx="3048480" cy="34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defTabSz="495300" eaLnBrk="0" hangingPunct="0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itchFamily="34" charset="0"/>
              </a:defRPr>
            </a:lvl1pPr>
            <a:lvl2pPr marL="476250" indent="-238125" defTabSz="495300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pitchFamily="34" charset="0"/>
              </a:defRPr>
            </a:lvl2pPr>
            <a:lvl3pPr marL="714375" indent="-238125" defTabSz="495300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3pPr>
            <a:lvl4pPr marL="952500" indent="-238125" defTabSz="49530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1190625" indent="-238125" defTabSz="495300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16478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1050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25622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019425" indent="-238125" defTabSz="495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33"/>
              <a:t>[Enghardt et al. Rossendorf]</a:t>
            </a:r>
          </a:p>
        </p:txBody>
      </p:sp>
    </p:spTree>
    <p:extLst>
      <p:ext uri="{BB962C8B-B14F-4D97-AF65-F5344CB8AC3E}">
        <p14:creationId xmlns:p14="http://schemas.microsoft.com/office/powerpoint/2010/main" val="2070091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/>
      <p:bldP spid="79878" grpId="0"/>
      <p:bldP spid="798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521" y="1185481"/>
            <a:ext cx="7076160" cy="577440"/>
          </a:xfrm>
        </p:spPr>
        <p:txBody>
          <a:bodyPr/>
          <a:lstStyle/>
          <a:p>
            <a:pPr>
              <a:tabLst>
                <a:tab pos="1141937" algn="l"/>
              </a:tabLst>
            </a:pPr>
            <a:r>
              <a:rPr lang="de-DE" altLang="de-DE" sz="2540"/>
              <a:t>Death  in Germany  (2007)</a:t>
            </a:r>
          </a:p>
        </p:txBody>
      </p:sp>
      <p:pic>
        <p:nvPicPr>
          <p:cNvPr id="4099" name="Picture 2" descr="https://upload.wikimedia.org/wikipedia/commons/thumb/0/01/Todesursachen_01.svg/550px-Todesursachen_01.sv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0" y="2775241"/>
            <a:ext cx="8156160" cy="329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83841" y="6237001"/>
            <a:ext cx="5362388" cy="455169"/>
          </a:xfrm>
          <a:prstGeom prst="rect">
            <a:avLst/>
          </a:prstGeom>
          <a:noFill/>
        </p:spPr>
        <p:txBody>
          <a:bodyPr wrap="none" lIns="91419" tIns="45710" rIns="91419" bIns="45710">
            <a:spAutoFit/>
          </a:bodyPr>
          <a:lstStyle/>
          <a:p>
            <a:pPr defTabSz="407484">
              <a:defRPr/>
            </a:pPr>
            <a:r>
              <a:rPr lang="de-DE" sz="2358" dirty="0">
                <a:solidFill>
                  <a:srgbClr val="FF0000"/>
                </a:solidFill>
                <a:latin typeface="+mj-lt"/>
                <a:cs typeface="Arial" charset="0"/>
              </a:rPr>
              <a:t>Cancer </a:t>
            </a:r>
            <a:r>
              <a:rPr lang="de-DE" sz="2358" dirty="0" err="1">
                <a:solidFill>
                  <a:srgbClr val="FF0000"/>
                </a:solidFill>
                <a:latin typeface="+mj-lt"/>
                <a:cs typeface="Arial" charset="0"/>
              </a:rPr>
              <a:t>is</a:t>
            </a:r>
            <a:r>
              <a:rPr lang="de-DE" sz="2358" dirty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de-DE" sz="2358" dirty="0" err="1">
                <a:solidFill>
                  <a:srgbClr val="FF0000"/>
                </a:solidFill>
                <a:latin typeface="+mj-lt"/>
                <a:cs typeface="Arial" charset="0"/>
              </a:rPr>
              <a:t>the</a:t>
            </a:r>
            <a:r>
              <a:rPr lang="de-DE" sz="2358" dirty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de-DE" sz="2358" dirty="0" err="1">
                <a:solidFill>
                  <a:srgbClr val="FF0000"/>
                </a:solidFill>
                <a:latin typeface="+mj-lt"/>
                <a:cs typeface="Arial" charset="0"/>
              </a:rPr>
              <a:t>second</a:t>
            </a:r>
            <a:r>
              <a:rPr lang="de-DE" sz="2358" dirty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de-DE" sz="2358" dirty="0" err="1">
                <a:solidFill>
                  <a:srgbClr val="FF0000"/>
                </a:solidFill>
                <a:latin typeface="+mj-lt"/>
                <a:cs typeface="Arial" charset="0"/>
              </a:rPr>
              <a:t>most</a:t>
            </a:r>
            <a:r>
              <a:rPr lang="de-DE" sz="2358" dirty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de-DE" sz="2358" dirty="0" err="1">
                <a:solidFill>
                  <a:srgbClr val="FF0000"/>
                </a:solidFill>
                <a:latin typeface="+mj-lt"/>
                <a:cs typeface="Arial" charset="0"/>
              </a:rPr>
              <a:t>cause</a:t>
            </a:r>
            <a:r>
              <a:rPr lang="de-DE" sz="2358" dirty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de-DE" sz="2358" dirty="0" err="1">
                <a:solidFill>
                  <a:srgbClr val="FF0000"/>
                </a:solidFill>
                <a:latin typeface="+mj-lt"/>
                <a:cs typeface="Arial" charset="0"/>
              </a:rPr>
              <a:t>for</a:t>
            </a:r>
            <a:r>
              <a:rPr lang="de-DE" sz="2358" dirty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de-DE" sz="2358" dirty="0" err="1">
                <a:solidFill>
                  <a:srgbClr val="FF0000"/>
                </a:solidFill>
                <a:latin typeface="+mj-lt"/>
                <a:cs typeface="Arial" charset="0"/>
              </a:rPr>
              <a:t>death</a:t>
            </a:r>
            <a:endParaRPr lang="de-DE" sz="2358" dirty="0">
              <a:solidFill>
                <a:srgbClr val="FF0000"/>
              </a:solidFill>
              <a:latin typeface="+mj-lt"/>
              <a:cs typeface="Arial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081121" y="6237001"/>
            <a:ext cx="3024000" cy="273773"/>
          </a:xfrm>
          <a:prstGeom prst="rect">
            <a:avLst/>
          </a:prstGeom>
        </p:spPr>
        <p:txBody>
          <a:bodyPr lIns="91419" tIns="45710" rIns="91419" bIns="45710">
            <a:spAutoFit/>
          </a:bodyPr>
          <a:lstStyle/>
          <a:p>
            <a:pPr defTabSz="407484">
              <a:defRPr/>
            </a:pPr>
            <a:r>
              <a:rPr lang="de-DE" sz="1179" dirty="0">
                <a:latin typeface="+mj-lt"/>
                <a:cs typeface="Arial" charset="0"/>
              </a:rPr>
              <a:t>https://de.wikipedia.org/wiki/Todesursache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03361" y="1796041"/>
            <a:ext cx="6681338" cy="455169"/>
          </a:xfrm>
          <a:prstGeom prst="rect">
            <a:avLst/>
          </a:prstGeom>
          <a:noFill/>
        </p:spPr>
        <p:txBody>
          <a:bodyPr wrap="none" lIns="91419" tIns="45710" rIns="91419" bIns="45710">
            <a:spAutoFit/>
          </a:bodyPr>
          <a:lstStyle/>
          <a:p>
            <a:pPr defTabSz="407484">
              <a:defRPr/>
            </a:pPr>
            <a:r>
              <a:rPr lang="de-DE" sz="2358" b="1" dirty="0">
                <a:latin typeface="+mj-lt"/>
                <a:cs typeface="Arial" charset="0"/>
              </a:rPr>
              <a:t>live </a:t>
            </a:r>
            <a:r>
              <a:rPr lang="de-DE" sz="2358" b="1" dirty="0" err="1">
                <a:latin typeface="+mj-lt"/>
                <a:cs typeface="Arial" charset="0"/>
              </a:rPr>
              <a:t>expectance</a:t>
            </a:r>
            <a:r>
              <a:rPr lang="de-DE" sz="2358" b="1" dirty="0">
                <a:latin typeface="+mj-lt"/>
                <a:cs typeface="Arial" charset="0"/>
              </a:rPr>
              <a:t> :  </a:t>
            </a:r>
            <a:r>
              <a:rPr lang="de-DE" sz="2358" b="1" dirty="0" err="1">
                <a:latin typeface="+mj-lt"/>
                <a:cs typeface="Arial" charset="0"/>
              </a:rPr>
              <a:t>Men</a:t>
            </a:r>
            <a:r>
              <a:rPr lang="de-DE" sz="2358" b="1" dirty="0">
                <a:latin typeface="+mj-lt"/>
                <a:cs typeface="Arial" charset="0"/>
              </a:rPr>
              <a:t> </a:t>
            </a:r>
            <a:r>
              <a:rPr lang="de-DE" sz="2358" dirty="0">
                <a:latin typeface="+mj-lt"/>
                <a:cs typeface="Arial" charset="0"/>
              </a:rPr>
              <a:t>: 78 </a:t>
            </a:r>
            <a:r>
              <a:rPr lang="de-DE" sz="2358" dirty="0" err="1">
                <a:latin typeface="+mj-lt"/>
                <a:cs typeface="Arial" charset="0"/>
              </a:rPr>
              <a:t>years</a:t>
            </a:r>
            <a:r>
              <a:rPr lang="de-DE" sz="2358" dirty="0">
                <a:latin typeface="+mj-lt"/>
                <a:cs typeface="Arial" charset="0"/>
              </a:rPr>
              <a:t>  </a:t>
            </a:r>
            <a:r>
              <a:rPr lang="de-DE" sz="2358" b="1" dirty="0">
                <a:latin typeface="+mj-lt"/>
                <a:cs typeface="Arial" charset="0"/>
              </a:rPr>
              <a:t>/ </a:t>
            </a:r>
            <a:r>
              <a:rPr lang="de-DE" sz="2358" b="1" dirty="0" err="1">
                <a:latin typeface="+mj-lt"/>
                <a:cs typeface="Arial" charset="0"/>
              </a:rPr>
              <a:t>women</a:t>
            </a:r>
            <a:r>
              <a:rPr lang="de-DE" sz="2358" dirty="0">
                <a:latin typeface="+mj-lt"/>
                <a:cs typeface="Arial" charset="0"/>
              </a:rPr>
              <a:t>: 83 Jahre</a:t>
            </a:r>
          </a:p>
        </p:txBody>
      </p:sp>
      <p:sp>
        <p:nvSpPr>
          <p:cNvPr id="12" name="Rechteck 11"/>
          <p:cNvSpPr/>
          <p:nvPr/>
        </p:nvSpPr>
        <p:spPr>
          <a:xfrm>
            <a:off x="5868001" y="1197001"/>
            <a:ext cx="2583360" cy="273773"/>
          </a:xfrm>
          <a:prstGeom prst="rect">
            <a:avLst/>
          </a:prstGeom>
        </p:spPr>
        <p:txBody>
          <a:bodyPr lIns="91419" tIns="45710" rIns="91419" bIns="45710">
            <a:spAutoFit/>
          </a:bodyPr>
          <a:lstStyle/>
          <a:p>
            <a:pPr defTabSz="407484">
              <a:defRPr/>
            </a:pPr>
            <a:r>
              <a:rPr lang="de-DE" sz="1179" dirty="0">
                <a:latin typeface="+mj-lt"/>
                <a:cs typeface="Arial" charset="0"/>
              </a:rPr>
              <a:t>Statistisches Bundesamt (2012/14)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979201" y="554761"/>
            <a:ext cx="5767741" cy="58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5" tIns="41468" rIns="82935" bIns="41468">
            <a:spAutoFit/>
          </a:bodyPr>
          <a:lstStyle/>
          <a:p>
            <a:r>
              <a:rPr lang="de-DE" altLang="en-US" sz="3266"/>
              <a:t>Motivation for ion beam therapy</a:t>
            </a:r>
            <a:r>
              <a:rPr lang="de-DE" altLang="en-US" sz="1633"/>
              <a:t> </a:t>
            </a:r>
            <a:endParaRPr lang="en-US" altLang="en-US" sz="1633"/>
          </a:p>
        </p:txBody>
      </p:sp>
      <p:sp>
        <p:nvSpPr>
          <p:cNvPr id="4105" name="Textfeld 1"/>
          <p:cNvSpPr txBox="1">
            <a:spLocks noChangeArrowheads="1"/>
          </p:cNvSpPr>
          <p:nvPr/>
        </p:nvSpPr>
        <p:spPr bwMode="auto">
          <a:xfrm>
            <a:off x="2246401" y="4997160"/>
            <a:ext cx="731619" cy="3350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5" tIns="41468" rIns="82935" bIns="41468">
            <a:spAutoFit/>
          </a:bodyPr>
          <a:lstStyle/>
          <a:p>
            <a:r>
              <a:rPr lang="de-DE" altLang="en-US" sz="1633"/>
              <a:t>cancer</a:t>
            </a:r>
            <a:endParaRPr lang="en-US" altLang="en-US" sz="1633"/>
          </a:p>
        </p:txBody>
      </p:sp>
      <p:sp>
        <p:nvSpPr>
          <p:cNvPr id="4106" name="Textfeld 2"/>
          <p:cNvSpPr txBox="1">
            <a:spLocks noChangeArrowheads="1"/>
          </p:cNvSpPr>
          <p:nvPr/>
        </p:nvSpPr>
        <p:spPr bwMode="auto">
          <a:xfrm>
            <a:off x="6192001" y="4930920"/>
            <a:ext cx="731619" cy="3350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5" tIns="41468" rIns="82935" bIns="41468">
            <a:spAutoFit/>
          </a:bodyPr>
          <a:lstStyle/>
          <a:p>
            <a:r>
              <a:rPr lang="de-DE" altLang="en-US" sz="1633"/>
              <a:t>cancer</a:t>
            </a:r>
            <a:endParaRPr lang="en-US" altLang="en-US" sz="1633"/>
          </a:p>
        </p:txBody>
      </p:sp>
    </p:spTree>
    <p:extLst>
      <p:ext uri="{BB962C8B-B14F-4D97-AF65-F5344CB8AC3E}">
        <p14:creationId xmlns:p14="http://schemas.microsoft.com/office/powerpoint/2010/main" val="369233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86163" y="1491327"/>
            <a:ext cx="5235714" cy="13582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000" dirty="0" smtClean="0"/>
              <a:t>39 </a:t>
            </a:r>
            <a:r>
              <a:rPr lang="de-DE" sz="2000" dirty="0" err="1" smtClean="0"/>
              <a:t>patient</a:t>
            </a:r>
            <a:r>
              <a:rPr lang="de-DE" sz="2000" dirty="0" err="1"/>
              <a:t>s</a:t>
            </a:r>
            <a:endParaRPr lang="de-DE" sz="2000" dirty="0" smtClean="0"/>
          </a:p>
          <a:p>
            <a:pPr lvl="1"/>
            <a:r>
              <a:rPr lang="de-DE" sz="1600" dirty="0" smtClean="0"/>
              <a:t>High </a:t>
            </a:r>
            <a:r>
              <a:rPr lang="de-DE" sz="1600" dirty="0" err="1" smtClean="0"/>
              <a:t>precision</a:t>
            </a:r>
            <a:r>
              <a:rPr lang="de-DE" sz="1600" dirty="0" smtClean="0"/>
              <a:t> </a:t>
            </a:r>
            <a:r>
              <a:rPr lang="de-DE" sz="1600" dirty="0" err="1" smtClean="0"/>
              <a:t>treatment</a:t>
            </a:r>
            <a:r>
              <a:rPr lang="de-DE" sz="1600" dirty="0" smtClean="0"/>
              <a:t> </a:t>
            </a:r>
            <a:r>
              <a:rPr lang="de-DE" sz="1600" dirty="0" err="1" smtClean="0"/>
              <a:t>using</a:t>
            </a:r>
            <a:r>
              <a:rPr lang="de-DE" sz="1600" dirty="0" smtClean="0"/>
              <a:t> </a:t>
            </a:r>
            <a:r>
              <a:rPr lang="de-DE" sz="1600" dirty="0" err="1" smtClean="0"/>
              <a:t>rasterscan</a:t>
            </a:r>
            <a:endParaRPr lang="de-DE" sz="1600" dirty="0" smtClean="0"/>
          </a:p>
          <a:p>
            <a:pPr lvl="1"/>
            <a:r>
              <a:rPr lang="de-DE" sz="1600" dirty="0" err="1" smtClean="0"/>
              <a:t>precission</a:t>
            </a:r>
            <a:r>
              <a:rPr lang="de-DE" sz="1600" dirty="0" smtClean="0"/>
              <a:t> </a:t>
            </a:r>
            <a:r>
              <a:rPr lang="de-DE" sz="1600" dirty="0" err="1" smtClean="0"/>
              <a:t>spares</a:t>
            </a:r>
            <a:r>
              <a:rPr lang="de-DE" sz="1600" dirty="0" smtClean="0"/>
              <a:t> </a:t>
            </a:r>
            <a:r>
              <a:rPr lang="de-DE" sz="1600" dirty="0" err="1" smtClean="0"/>
              <a:t>critical</a:t>
            </a:r>
            <a:r>
              <a:rPr lang="de-DE" sz="1600" dirty="0" smtClean="0"/>
              <a:t> </a:t>
            </a:r>
            <a:r>
              <a:rPr lang="de-DE" sz="1600" dirty="0" err="1" smtClean="0"/>
              <a:t>structures</a:t>
            </a:r>
            <a:endParaRPr lang="de-DE" sz="1600" dirty="0" smtClean="0"/>
          </a:p>
          <a:p>
            <a:pPr lvl="1"/>
            <a:r>
              <a:rPr lang="de-DE" sz="1600" dirty="0" smtClean="0"/>
              <a:t>Push </a:t>
            </a:r>
            <a:r>
              <a:rPr lang="de-DE" sz="1600" dirty="0" err="1" smtClean="0"/>
              <a:t>button</a:t>
            </a:r>
            <a:r>
              <a:rPr lang="de-DE" sz="1600" dirty="0" smtClean="0"/>
              <a:t> </a:t>
            </a:r>
            <a:r>
              <a:rPr lang="de-DE" sz="1600" dirty="0" err="1" smtClean="0"/>
              <a:t>experiment</a:t>
            </a:r>
            <a:r>
              <a:rPr lang="de-DE" sz="1600" dirty="0" smtClean="0"/>
              <a:t> </a:t>
            </a:r>
          </a:p>
          <a:p>
            <a:pPr marL="457200" lvl="1" indent="0">
              <a:buNone/>
            </a:pPr>
            <a:r>
              <a:rPr lang="de-DE" sz="1600" dirty="0"/>
              <a:t> </a:t>
            </a:r>
            <a:r>
              <a:rPr lang="de-DE" sz="1600" dirty="0" smtClean="0"/>
              <a:t>                     </a:t>
            </a:r>
            <a:r>
              <a:rPr lang="de-DE" sz="1600" dirty="0" err="1" smtClean="0"/>
              <a:t>correlates</a:t>
            </a:r>
            <a:r>
              <a:rPr lang="de-DE" sz="1600" dirty="0" smtClean="0"/>
              <a:t> </a:t>
            </a:r>
            <a:r>
              <a:rPr lang="de-DE" sz="1600" dirty="0" err="1"/>
              <a:t>f</a:t>
            </a:r>
            <a:r>
              <a:rPr lang="de-DE" sz="1600" dirty="0" err="1" smtClean="0"/>
              <a:t>lashes</a:t>
            </a:r>
            <a:r>
              <a:rPr lang="de-DE" sz="1600" dirty="0" smtClean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scan</a:t>
            </a:r>
            <a:r>
              <a:rPr lang="de-DE" sz="1600" dirty="0"/>
              <a:t> </a:t>
            </a:r>
            <a:r>
              <a:rPr lang="de-DE" sz="1600" dirty="0" err="1"/>
              <a:t>position</a:t>
            </a:r>
            <a:endParaRPr lang="de-DE" sz="1200" dirty="0"/>
          </a:p>
          <a:p>
            <a:pPr lvl="1"/>
            <a:endParaRPr lang="de-DE" sz="1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78807"/>
            <a:ext cx="1803600" cy="178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6110152" y="3380422"/>
            <a:ext cx="2920620" cy="3007963"/>
            <a:chOff x="1406" y="726"/>
            <a:chExt cx="3401" cy="3417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6" y="743"/>
              <a:ext cx="3402" cy="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528" y="726"/>
              <a:ext cx="2502" cy="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3389" y="1286"/>
              <a:ext cx="100" cy="100"/>
            </a:xfrm>
            <a:prstGeom prst="ellipse">
              <a:avLst/>
            </a:prstGeom>
            <a:solidFill>
              <a:srgbClr val="FF0000"/>
            </a:solidFill>
            <a:ln w="360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Oval 8"/>
            <p:cNvSpPr>
              <a:spLocks noChangeArrowheads="1"/>
            </p:cNvSpPr>
            <p:nvPr/>
          </p:nvSpPr>
          <p:spPr bwMode="auto">
            <a:xfrm>
              <a:off x="3589" y="1386"/>
              <a:ext cx="100" cy="100"/>
            </a:xfrm>
            <a:prstGeom prst="ellipse">
              <a:avLst/>
            </a:prstGeom>
            <a:solidFill>
              <a:srgbClr val="FF0000"/>
            </a:solidFill>
            <a:ln w="360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149" y="1206"/>
              <a:ext cx="100" cy="100"/>
            </a:xfrm>
            <a:prstGeom prst="ellipse">
              <a:avLst/>
            </a:prstGeom>
            <a:solidFill>
              <a:srgbClr val="FF0000"/>
            </a:solidFill>
            <a:ln w="360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4349" y="1386"/>
              <a:ext cx="100" cy="100"/>
            </a:xfrm>
            <a:prstGeom prst="ellipse">
              <a:avLst/>
            </a:prstGeom>
            <a:solidFill>
              <a:srgbClr val="FF0000"/>
            </a:solidFill>
            <a:ln w="360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" name="Oval 11"/>
            <p:cNvSpPr>
              <a:spLocks noChangeArrowheads="1"/>
            </p:cNvSpPr>
            <p:nvPr/>
          </p:nvSpPr>
          <p:spPr bwMode="auto">
            <a:xfrm>
              <a:off x="4249" y="1006"/>
              <a:ext cx="100" cy="100"/>
            </a:xfrm>
            <a:prstGeom prst="ellipse">
              <a:avLst/>
            </a:prstGeom>
            <a:solidFill>
              <a:srgbClr val="FF0000"/>
            </a:solidFill>
            <a:ln w="360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3009" y="1286"/>
              <a:ext cx="100" cy="100"/>
            </a:xfrm>
            <a:prstGeom prst="ellipse">
              <a:avLst/>
            </a:prstGeom>
            <a:solidFill>
              <a:srgbClr val="FF0000"/>
            </a:solidFill>
            <a:ln w="360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047" y="826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Oval 14"/>
            <p:cNvSpPr>
              <a:spLocks noChangeArrowheads="1"/>
            </p:cNvSpPr>
            <p:nvPr/>
          </p:nvSpPr>
          <p:spPr bwMode="auto">
            <a:xfrm>
              <a:off x="4007" y="826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4047" y="1006"/>
              <a:ext cx="100" cy="100"/>
            </a:xfrm>
            <a:prstGeom prst="ellipse">
              <a:avLst/>
            </a:prstGeom>
            <a:solidFill>
              <a:srgbClr val="00FF00"/>
            </a:solidFill>
            <a:ln w="360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Oval 16"/>
            <p:cNvSpPr>
              <a:spLocks noChangeArrowheads="1"/>
            </p:cNvSpPr>
            <p:nvPr/>
          </p:nvSpPr>
          <p:spPr bwMode="auto">
            <a:xfrm>
              <a:off x="4267" y="826"/>
              <a:ext cx="100" cy="100"/>
            </a:xfrm>
            <a:prstGeom prst="ellipse">
              <a:avLst/>
            </a:prstGeom>
            <a:solidFill>
              <a:srgbClr val="00FF00"/>
            </a:solidFill>
            <a:ln w="360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Oval 17"/>
            <p:cNvSpPr>
              <a:spLocks noChangeArrowheads="1"/>
            </p:cNvSpPr>
            <p:nvPr/>
          </p:nvSpPr>
          <p:spPr bwMode="auto">
            <a:xfrm>
              <a:off x="4287" y="1006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4347" y="1006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23" name="Group 19"/>
          <p:cNvGrpSpPr>
            <a:grpSpLocks/>
          </p:cNvGrpSpPr>
          <p:nvPr/>
        </p:nvGrpSpPr>
        <p:grpSpPr bwMode="auto">
          <a:xfrm>
            <a:off x="5271422" y="3064872"/>
            <a:ext cx="2347912" cy="1225669"/>
            <a:chOff x="4671" y="927"/>
            <a:chExt cx="1631" cy="796"/>
          </a:xfrm>
        </p:grpSpPr>
        <p:sp>
          <p:nvSpPr>
            <p:cNvPr id="24" name="Oval 20"/>
            <p:cNvSpPr>
              <a:spLocks noChangeArrowheads="1"/>
            </p:cNvSpPr>
            <p:nvPr/>
          </p:nvSpPr>
          <p:spPr bwMode="auto">
            <a:xfrm>
              <a:off x="4671" y="987"/>
              <a:ext cx="114" cy="114"/>
            </a:xfrm>
            <a:prstGeom prst="ellipse">
              <a:avLst/>
            </a:prstGeom>
            <a:solidFill>
              <a:srgbClr val="FF0000"/>
            </a:solidFill>
            <a:ln w="360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4808" y="927"/>
              <a:ext cx="1076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1639" tIns="40820" rIns="81639" bIns="40820">
              <a:spAutoFit/>
            </a:bodyPr>
            <a:lstStyle>
              <a:lvl1pPr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92113" indent="-196850"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587375" indent="-195263"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782638" indent="-195263"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979488" indent="-196850"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436688" indent="-196850" defTabSz="40798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1893888" indent="-196850" defTabSz="40798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351088" indent="-196850" defTabSz="40798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2808288" indent="-196850" defTabSz="40798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altLang="de-DE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Patient signal</a:t>
              </a:r>
            </a:p>
          </p:txBody>
        </p:sp>
        <p:sp>
          <p:nvSpPr>
            <p:cNvPr id="26" name="Oval 22"/>
            <p:cNvSpPr>
              <a:spLocks noChangeArrowheads="1"/>
            </p:cNvSpPr>
            <p:nvPr/>
          </p:nvSpPr>
          <p:spPr bwMode="auto">
            <a:xfrm>
              <a:off x="4671" y="1191"/>
              <a:ext cx="114" cy="114"/>
            </a:xfrm>
            <a:prstGeom prst="ellipse">
              <a:avLst/>
            </a:prstGeom>
            <a:solidFill>
              <a:srgbClr val="00FF00"/>
            </a:solidFill>
            <a:ln w="360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4808" y="1131"/>
              <a:ext cx="1496" cy="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1639" tIns="40820" rIns="81639" bIns="40820">
              <a:spAutoFit/>
            </a:bodyPr>
            <a:lstStyle>
              <a:lvl1pPr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92113" indent="-196850"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587375" indent="-195263"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782638" indent="-195263"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979488" indent="-196850" defTabSz="407988" eaLnBrk="0" hangingPunct="0">
                <a:spcBef>
                  <a:spcPct val="0"/>
                </a:spcBef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1436688" indent="-196850" defTabSz="40798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1893888" indent="-196850" defTabSz="40798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2351088" indent="-196850" defTabSz="40798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2808288" indent="-196850" defTabSz="40798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altLang="de-DE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Patient signal </a:t>
              </a:r>
            </a:p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altLang="de-DE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taking into account </a:t>
              </a:r>
            </a:p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altLang="de-DE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reaction time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281572" y="3446672"/>
            <a:ext cx="4695884" cy="1720506"/>
            <a:chOff x="137373" y="4911682"/>
            <a:chExt cx="3965668" cy="1485876"/>
          </a:xfrm>
        </p:grpSpPr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62" t="-882"/>
            <a:stretch>
              <a:fillRect/>
            </a:stretch>
          </p:blipFill>
          <p:spPr bwMode="auto">
            <a:xfrm>
              <a:off x="137373" y="4911682"/>
              <a:ext cx="3965668" cy="148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16"/>
            <p:cNvSpPr>
              <a:spLocks/>
            </p:cNvSpPr>
            <p:nvPr/>
          </p:nvSpPr>
          <p:spPr bwMode="auto">
            <a:xfrm rot="1343950">
              <a:off x="861518" y="5014009"/>
              <a:ext cx="398911" cy="162481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2400">
                <a:latin typeface="Times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31" name="Inhaltsplatzhalter 2"/>
          <p:cNvSpPr txBox="1">
            <a:spLocks/>
          </p:cNvSpPr>
          <p:nvPr/>
        </p:nvSpPr>
        <p:spPr>
          <a:xfrm>
            <a:off x="-17696" y="3119941"/>
            <a:ext cx="4933476" cy="771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000" dirty="0" smtClean="0"/>
          </a:p>
        </p:txBody>
      </p:sp>
      <p:cxnSp>
        <p:nvCxnSpPr>
          <p:cNvPr id="32" name="Gerade Verbindung mit Pfeil 31"/>
          <p:cNvCxnSpPr/>
          <p:nvPr/>
        </p:nvCxnSpPr>
        <p:spPr>
          <a:xfrm flipH="1">
            <a:off x="2236504" y="2645293"/>
            <a:ext cx="2443590" cy="21293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99332" y="424636"/>
            <a:ext cx="5584535" cy="787557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Treatment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tumors</a:t>
            </a:r>
            <a:r>
              <a:rPr lang="de-DE" dirty="0" smtClean="0"/>
              <a:t> </a:t>
            </a:r>
            <a:r>
              <a:rPr lang="de-DE" dirty="0" err="1" smtClean="0"/>
              <a:t>close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eye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4" name="Rechteck 33"/>
          <p:cNvSpPr/>
          <p:nvPr/>
        </p:nvSpPr>
        <p:spPr>
          <a:xfrm>
            <a:off x="272956" y="5637906"/>
            <a:ext cx="6946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Light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flashes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  <a:r>
              <a:rPr lang="de-DE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retina</a:t>
            </a:r>
            <a:endParaRPr lang="de-DE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direct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stimulation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optic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nerves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61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103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80" y="260648"/>
            <a:ext cx="6479536" cy="254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499267"/>
            <a:ext cx="2360960" cy="293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6992423" y="4651395"/>
            <a:ext cx="1152128" cy="31293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395536" y="2852936"/>
            <a:ext cx="6092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Carbon </a:t>
            </a:r>
            <a:r>
              <a:rPr lang="de-DE" dirty="0" err="1" smtClean="0"/>
              <a:t>treatment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recurrent</a:t>
            </a:r>
            <a:r>
              <a:rPr lang="de-DE" dirty="0" smtClean="0"/>
              <a:t> </a:t>
            </a:r>
            <a:r>
              <a:rPr lang="de-DE" dirty="0" err="1" smtClean="0"/>
              <a:t>chordoma</a:t>
            </a:r>
            <a:r>
              <a:rPr lang="de-DE" dirty="0" smtClean="0"/>
              <a:t> in a 5 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old</a:t>
            </a:r>
            <a:r>
              <a:rPr lang="de-DE" dirty="0" smtClean="0"/>
              <a:t> </a:t>
            </a:r>
            <a:r>
              <a:rPr lang="de-DE" dirty="0" err="1" smtClean="0"/>
              <a:t>child</a:t>
            </a:r>
            <a:endParaRPr lang="de-DE" dirty="0" smtClean="0"/>
          </a:p>
          <a:p>
            <a:r>
              <a:rPr lang="de-DE" dirty="0" smtClean="0"/>
              <a:t>After 5 </a:t>
            </a:r>
            <a:r>
              <a:rPr lang="de-DE" dirty="0" err="1" smtClean="0"/>
              <a:t>years</a:t>
            </a:r>
            <a:r>
              <a:rPr lang="de-DE" dirty="0" smtClean="0"/>
              <a:t>                               8 </a:t>
            </a:r>
            <a:r>
              <a:rPr lang="de-DE" dirty="0" err="1" smtClean="0"/>
              <a:t>years</a:t>
            </a:r>
            <a:r>
              <a:rPr lang="de-DE" dirty="0" smtClean="0"/>
              <a:t>                              12 </a:t>
            </a:r>
            <a:r>
              <a:rPr lang="de-DE" dirty="0" err="1" smtClean="0"/>
              <a:t>years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2771800" y="6429395"/>
            <a:ext cx="4577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comparison</a:t>
            </a:r>
            <a:r>
              <a:rPr lang="de-DE" dirty="0" smtClean="0"/>
              <a:t> : IMRT </a:t>
            </a:r>
            <a:r>
              <a:rPr lang="de-DE" dirty="0" err="1" smtClean="0"/>
              <a:t>treatment</a:t>
            </a:r>
            <a:r>
              <a:rPr lang="de-DE" dirty="0" smtClean="0"/>
              <a:t> after 5 </a:t>
            </a:r>
            <a:r>
              <a:rPr lang="de-DE" dirty="0" err="1" smtClean="0"/>
              <a:t>years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73832" y="3915311"/>
            <a:ext cx="608256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 smtClean="0"/>
              <a:t>Sparing</a:t>
            </a:r>
            <a:r>
              <a:rPr lang="de-DE" sz="3200" dirty="0" smtClean="0"/>
              <a:t> 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bone</a:t>
            </a:r>
            <a:r>
              <a:rPr lang="de-DE" sz="3200" dirty="0" smtClean="0"/>
              <a:t> </a:t>
            </a:r>
            <a:r>
              <a:rPr lang="de-DE" sz="3200" dirty="0" err="1" smtClean="0"/>
              <a:t>sutures</a:t>
            </a:r>
            <a:r>
              <a:rPr lang="de-DE" sz="3200" dirty="0" smtClean="0"/>
              <a:t> in </a:t>
            </a:r>
            <a:r>
              <a:rPr lang="de-DE" sz="3200" dirty="0" err="1" smtClean="0"/>
              <a:t>children</a:t>
            </a:r>
            <a:endParaRPr lang="de-DE" sz="3200" dirty="0" smtClean="0"/>
          </a:p>
          <a:p>
            <a:r>
              <a:rPr lang="de-DE" sz="2000" dirty="0" err="1" smtClean="0"/>
              <a:t>No</a:t>
            </a:r>
            <a:r>
              <a:rPr lang="de-DE" sz="2000" dirty="0" smtClean="0"/>
              <a:t> </a:t>
            </a:r>
            <a:r>
              <a:rPr lang="de-DE" sz="2000" dirty="0" err="1" smtClean="0"/>
              <a:t>asymetric</a:t>
            </a:r>
            <a:r>
              <a:rPr lang="de-DE" sz="2000" dirty="0" smtClean="0"/>
              <a:t> </a:t>
            </a:r>
            <a:r>
              <a:rPr lang="de-DE" sz="2000" dirty="0" err="1" smtClean="0"/>
              <a:t>growth</a:t>
            </a:r>
            <a:r>
              <a:rPr lang="de-DE" sz="2000" dirty="0" smtClean="0"/>
              <a:t> after </a:t>
            </a:r>
            <a:r>
              <a:rPr lang="de-DE" sz="2000" dirty="0" err="1"/>
              <a:t>p</a:t>
            </a:r>
            <a:r>
              <a:rPr lang="de-DE" sz="2000" dirty="0" err="1" smtClean="0"/>
              <a:t>article</a:t>
            </a:r>
            <a:r>
              <a:rPr lang="de-DE" sz="2000" dirty="0" smtClean="0"/>
              <a:t> RT</a:t>
            </a:r>
            <a:endParaRPr lang="en-US" sz="2000" dirty="0"/>
          </a:p>
        </p:txBody>
      </p:sp>
      <p:sp>
        <p:nvSpPr>
          <p:cNvPr id="10" name="Textfeld 9"/>
          <p:cNvSpPr txBox="1"/>
          <p:nvPr/>
        </p:nvSpPr>
        <p:spPr>
          <a:xfrm>
            <a:off x="373832" y="6309320"/>
            <a:ext cx="142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J.Debus</a:t>
            </a:r>
            <a:r>
              <a:rPr lang="de-DE" dirty="0" smtClean="0"/>
              <a:t>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092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57226" y="367804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de-DE" altLang="de-DE" sz="3600" dirty="0" err="1" smtClean="0"/>
              <a:t>Absorbed</a:t>
            </a:r>
            <a:r>
              <a:rPr lang="de-DE" altLang="de-DE" sz="3600" dirty="0" smtClean="0"/>
              <a:t> dose </a:t>
            </a:r>
            <a:r>
              <a:rPr lang="de-DE" altLang="de-DE" sz="3600" dirty="0" err="1" smtClean="0"/>
              <a:t>along</a:t>
            </a:r>
            <a:r>
              <a:rPr lang="de-DE" altLang="de-DE" sz="3600" dirty="0" smtClean="0"/>
              <a:t> </a:t>
            </a:r>
            <a:r>
              <a:rPr lang="de-DE" altLang="de-DE" sz="3600" dirty="0" err="1" smtClean="0"/>
              <a:t>the</a:t>
            </a:r>
            <a:r>
              <a:rPr lang="de-DE" altLang="de-DE" sz="3600" dirty="0" smtClean="0"/>
              <a:t>  spinal </a:t>
            </a:r>
            <a:r>
              <a:rPr lang="de-DE" altLang="de-DE" sz="3600" dirty="0" err="1" smtClean="0"/>
              <a:t>cord</a:t>
            </a:r>
            <a:r>
              <a:rPr lang="de-DE" altLang="de-DE" sz="3600" dirty="0" smtClean="0"/>
              <a:t> in  a human  </a:t>
            </a:r>
            <a:r>
              <a:rPr lang="de-DE" altLang="de-DE" sz="3600" dirty="0" err="1"/>
              <a:t>p</a:t>
            </a:r>
            <a:r>
              <a:rPr lang="de-DE" altLang="de-DE" sz="3600" dirty="0" err="1" smtClean="0"/>
              <a:t>hantom</a:t>
            </a:r>
            <a:endParaRPr lang="de-DE" altLang="de-DE" sz="3600" dirty="0" smtClean="0"/>
          </a:p>
        </p:txBody>
      </p:sp>
      <p:pic>
        <p:nvPicPr>
          <p:cNvPr id="17411" name="Picture 11" descr="DSCN174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1238" y="2420938"/>
            <a:ext cx="2084387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12"/>
          <p:cNvSpPr>
            <a:spLocks noChangeShapeType="1"/>
          </p:cNvSpPr>
          <p:nvPr/>
        </p:nvSpPr>
        <p:spPr bwMode="auto">
          <a:xfrm>
            <a:off x="7138988" y="1700213"/>
            <a:ext cx="0" cy="90011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Text Box 13"/>
          <p:cNvSpPr txBox="1">
            <a:spLocks noChangeArrowheads="1"/>
          </p:cNvSpPr>
          <p:nvPr/>
        </p:nvSpPr>
        <p:spPr bwMode="auto">
          <a:xfrm>
            <a:off x="5867400" y="1331913"/>
            <a:ext cx="2532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800">
                <a:latin typeface="Arial" pitchFamily="34" charset="0"/>
              </a:rPr>
              <a:t>Measurement direction</a:t>
            </a: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-44450" y="1412875"/>
          <a:ext cx="6777038" cy="474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Graph" r:id="rId5" imgW="4136746" imgH="2895600" progId="">
                  <p:embed/>
                </p:oleObj>
              </mc:Choice>
              <mc:Fallback>
                <p:oleObj name="Graph" r:id="rId5" imgW="4136746" imgH="2895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4450" y="1412875"/>
                        <a:ext cx="6777038" cy="474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22"/>
          <p:cNvSpPr txBox="1">
            <a:spLocks noChangeArrowheads="1"/>
          </p:cNvSpPr>
          <p:nvPr/>
        </p:nvSpPr>
        <p:spPr bwMode="auto">
          <a:xfrm>
            <a:off x="3569650" y="6220757"/>
            <a:ext cx="47879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latin typeface="Calibri" pitchFamily="34" charset="0"/>
              </a:rPr>
              <a:t>La Tessa </a:t>
            </a:r>
            <a:r>
              <a:rPr lang="de-DE" altLang="de-DE" sz="1400" dirty="0" smtClean="0">
                <a:latin typeface="Calibri" pitchFamily="34" charset="0"/>
              </a:rPr>
              <a:t>,</a:t>
            </a:r>
            <a:r>
              <a:rPr lang="de-DE" altLang="de-DE" sz="1400" dirty="0" err="1" smtClean="0">
                <a:latin typeface="Calibri" pitchFamily="34" charset="0"/>
              </a:rPr>
              <a:t>Kaderka</a:t>
            </a:r>
            <a:r>
              <a:rPr lang="de-DE" altLang="de-DE" sz="1400" dirty="0" smtClean="0">
                <a:latin typeface="Calibri" pitchFamily="34" charset="0"/>
              </a:rPr>
              <a:t> </a:t>
            </a:r>
            <a:r>
              <a:rPr lang="de-DE" altLang="de-DE" sz="1400" dirty="0">
                <a:latin typeface="Calibri" pitchFamily="34" charset="0"/>
              </a:rPr>
              <a:t>et al.,</a:t>
            </a:r>
            <a:r>
              <a:rPr lang="de-DE" altLang="de-DE" sz="1400" i="1" dirty="0">
                <a:latin typeface="Calibri" pitchFamily="34" charset="0"/>
              </a:rPr>
              <a:t> </a:t>
            </a:r>
            <a:r>
              <a:rPr lang="de-DE" altLang="de-DE" sz="1400" i="1" dirty="0" err="1">
                <a:latin typeface="Calibri" pitchFamily="34" charset="0"/>
              </a:rPr>
              <a:t>Radiother</a:t>
            </a:r>
            <a:r>
              <a:rPr lang="de-DE" altLang="de-DE" sz="1400" i="1" dirty="0">
                <a:latin typeface="Calibri" pitchFamily="34" charset="0"/>
              </a:rPr>
              <a:t> </a:t>
            </a:r>
            <a:r>
              <a:rPr lang="de-DE" altLang="de-DE" sz="1400" i="1" dirty="0" err="1">
                <a:latin typeface="Calibri" pitchFamily="34" charset="0"/>
              </a:rPr>
              <a:t>Oncol</a:t>
            </a:r>
            <a:r>
              <a:rPr lang="de-DE" altLang="de-DE" sz="1400" i="1" dirty="0">
                <a:latin typeface="Calibri" pitchFamily="34" charset="0"/>
              </a:rPr>
              <a:t> , </a:t>
            </a:r>
            <a:r>
              <a:rPr lang="de-DE" altLang="de-DE" sz="1400" dirty="0">
                <a:latin typeface="Calibri" pitchFamily="34" charset="0"/>
              </a:rPr>
              <a:t>2012</a:t>
            </a:r>
          </a:p>
        </p:txBody>
      </p:sp>
      <p:sp>
        <p:nvSpPr>
          <p:cNvPr id="17416" name="Line 12"/>
          <p:cNvSpPr>
            <a:spLocks noChangeShapeType="1"/>
          </p:cNvSpPr>
          <p:nvPr/>
        </p:nvSpPr>
        <p:spPr bwMode="auto">
          <a:xfrm flipH="1">
            <a:off x="7524750" y="2924175"/>
            <a:ext cx="719138" cy="2174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Text Box 13"/>
          <p:cNvSpPr txBox="1">
            <a:spLocks noChangeArrowheads="1"/>
          </p:cNvSpPr>
          <p:nvPr/>
        </p:nvSpPr>
        <p:spPr bwMode="auto">
          <a:xfrm>
            <a:off x="8161338" y="2566988"/>
            <a:ext cx="1057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800">
                <a:latin typeface="Arial" pitchFamily="34" charset="0"/>
              </a:rPr>
              <a:t>Beam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800">
                <a:latin typeface="Arial" pitchFamily="34" charset="0"/>
              </a:rPr>
              <a:t>direction</a:t>
            </a:r>
          </a:p>
        </p:txBody>
      </p:sp>
    </p:spTree>
    <p:extLst>
      <p:ext uri="{BB962C8B-B14F-4D97-AF65-F5344CB8AC3E}">
        <p14:creationId xmlns:p14="http://schemas.microsoft.com/office/powerpoint/2010/main" val="842071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Treatment plan: </a:t>
            </a:r>
            <a:r>
              <a:rPr lang="de-DE" dirty="0" err="1" smtClean="0"/>
              <a:t>medulloblastoma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201" y="1412776"/>
            <a:ext cx="6839297" cy="498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971600" y="1196752"/>
            <a:ext cx="754937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Intention </a:t>
            </a: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treat</a:t>
            </a:r>
            <a:r>
              <a:rPr lang="de-DE" sz="3200" dirty="0" smtClean="0"/>
              <a:t> spinal </a:t>
            </a:r>
            <a:r>
              <a:rPr lang="de-DE" sz="3200" dirty="0" err="1" smtClean="0"/>
              <a:t>cord</a:t>
            </a:r>
            <a:r>
              <a:rPr lang="de-DE" sz="3200" dirty="0" smtClean="0"/>
              <a:t>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err="1" smtClean="0"/>
              <a:t>brain</a:t>
            </a:r>
            <a:r>
              <a:rPr lang="de-DE" sz="3200" dirty="0" smtClean="0"/>
              <a:t> </a:t>
            </a:r>
            <a:r>
              <a:rPr lang="de-DE" sz="3200" dirty="0" err="1" smtClean="0"/>
              <a:t>only</a:t>
            </a:r>
            <a:endParaRPr lang="de-DE" sz="3200" dirty="0" smtClean="0"/>
          </a:p>
          <a:p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590527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sz="3200" dirty="0" smtClean="0"/>
              <a:t>Differential RBE in </a:t>
            </a:r>
            <a:r>
              <a:rPr lang="de-DE" sz="3200" dirty="0" err="1" smtClean="0"/>
              <a:t>patients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      High RBE in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tumor</a:t>
            </a:r>
            <a:r>
              <a:rPr lang="de-DE" sz="3200" dirty="0" smtClean="0"/>
              <a:t>, </a:t>
            </a:r>
            <a:r>
              <a:rPr lang="de-DE" sz="3200" dirty="0" err="1" smtClean="0"/>
              <a:t>low</a:t>
            </a:r>
            <a:r>
              <a:rPr lang="de-DE" sz="3200" dirty="0" smtClean="0"/>
              <a:t> RBE </a:t>
            </a:r>
            <a:r>
              <a:rPr lang="de-DE" sz="3200" dirty="0" err="1" smtClean="0"/>
              <a:t>for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skin</a:t>
            </a:r>
            <a:r>
              <a:rPr lang="de-DE" sz="3200" dirty="0" smtClean="0"/>
              <a:t> </a:t>
            </a:r>
            <a:br>
              <a:rPr lang="de-DE" sz="3200" dirty="0" smtClean="0"/>
            </a:br>
            <a:endParaRPr lang="de-DE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892" y="1600200"/>
            <a:ext cx="627821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13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figure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13145"/>
            <a:ext cx="5248275" cy="417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xfrm>
            <a:off x="430213" y="152400"/>
            <a:ext cx="8281987" cy="1143000"/>
          </a:xfrm>
        </p:spPr>
        <p:txBody>
          <a:bodyPr/>
          <a:lstStyle/>
          <a:p>
            <a:pPr eaLnBrk="1" hangingPunct="1"/>
            <a:r>
              <a:rPr lang="de-DE" altLang="de-DE" b="1" dirty="0" smtClean="0">
                <a:solidFill>
                  <a:srgbClr val="003366"/>
                </a:solidFill>
              </a:rPr>
              <a:t>Tumor </a:t>
            </a:r>
            <a:r>
              <a:rPr lang="de-DE" altLang="de-DE" b="1" dirty="0">
                <a:solidFill>
                  <a:srgbClr val="003366"/>
                </a:solidFill>
              </a:rPr>
              <a:t>C</a:t>
            </a:r>
            <a:r>
              <a:rPr lang="de-DE" altLang="de-DE" b="1" dirty="0" smtClean="0">
                <a:solidFill>
                  <a:srgbClr val="003366"/>
                </a:solidFill>
              </a:rPr>
              <a:t>ontrol  Rates: Chordomas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5849143" y="1285581"/>
            <a:ext cx="2443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400" i="1" dirty="0">
                <a:latin typeface="Arial" pitchFamily="34" charset="0"/>
              </a:rPr>
              <a:t>Schulz-</a:t>
            </a:r>
            <a:r>
              <a:rPr lang="de-DE" altLang="de-DE" sz="1400" i="1" dirty="0" err="1">
                <a:latin typeface="Arial" pitchFamily="34" charset="0"/>
              </a:rPr>
              <a:t>Ertner</a:t>
            </a:r>
            <a:r>
              <a:rPr lang="de-DE" altLang="de-DE" sz="1400" i="1" dirty="0">
                <a:latin typeface="Arial" pitchFamily="34" charset="0"/>
              </a:rPr>
              <a:t>, IJROBP 2007</a:t>
            </a:r>
          </a:p>
        </p:txBody>
      </p:sp>
      <p:sp>
        <p:nvSpPr>
          <p:cNvPr id="400389" name="Oval 5"/>
          <p:cNvSpPr>
            <a:spLocks noChangeArrowheads="1"/>
          </p:cNvSpPr>
          <p:nvPr/>
        </p:nvSpPr>
        <p:spPr bwMode="auto">
          <a:xfrm>
            <a:off x="2772568" y="3435660"/>
            <a:ext cx="1238250" cy="790575"/>
          </a:xfrm>
          <a:prstGeom prst="ellipse">
            <a:avLst/>
          </a:prstGeom>
          <a:solidFill>
            <a:srgbClr val="66FFCC">
              <a:alpha val="50195"/>
            </a:srgbClr>
          </a:solidFill>
          <a:ln w="12700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2400"/>
          </a:p>
        </p:txBody>
      </p:sp>
      <p:sp>
        <p:nvSpPr>
          <p:cNvPr id="400390" name="Oval 6"/>
          <p:cNvSpPr>
            <a:spLocks noChangeArrowheads="1"/>
          </p:cNvSpPr>
          <p:nvPr/>
        </p:nvSpPr>
        <p:spPr bwMode="auto">
          <a:xfrm>
            <a:off x="3637293" y="2057400"/>
            <a:ext cx="728663" cy="1223963"/>
          </a:xfrm>
          <a:prstGeom prst="ellipse">
            <a:avLst/>
          </a:prstGeom>
          <a:solidFill>
            <a:srgbClr val="FFCCFF">
              <a:alpha val="50195"/>
            </a:srgbClr>
          </a:solidFill>
          <a:ln w="12700">
            <a:solidFill>
              <a:srgbClr val="FF99CC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2400"/>
          </a:p>
        </p:txBody>
      </p:sp>
      <p:sp>
        <p:nvSpPr>
          <p:cNvPr id="400391" name="Oval 7"/>
          <p:cNvSpPr>
            <a:spLocks noChangeArrowheads="1"/>
          </p:cNvSpPr>
          <p:nvPr/>
        </p:nvSpPr>
        <p:spPr bwMode="auto">
          <a:xfrm rot="2400000">
            <a:off x="4332890" y="1111642"/>
            <a:ext cx="727075" cy="2014537"/>
          </a:xfrm>
          <a:prstGeom prst="ellipse">
            <a:avLst/>
          </a:prstGeom>
          <a:solidFill>
            <a:srgbClr val="FF99CC">
              <a:alpha val="50195"/>
            </a:srgbClr>
          </a:solidFill>
          <a:ln w="12700">
            <a:solidFill>
              <a:srgbClr val="FF0066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2400"/>
          </a:p>
        </p:txBody>
      </p: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6466322" y="2057400"/>
            <a:ext cx="2151063" cy="1752600"/>
            <a:chOff x="4176" y="2160"/>
            <a:chExt cx="1355" cy="1104"/>
          </a:xfrm>
        </p:grpSpPr>
        <p:sp>
          <p:nvSpPr>
            <p:cNvPr id="47113" name="Text Box 9"/>
            <p:cNvSpPr txBox="1">
              <a:spLocks noChangeArrowheads="1"/>
            </p:cNvSpPr>
            <p:nvPr/>
          </p:nvSpPr>
          <p:spPr bwMode="auto">
            <a:xfrm>
              <a:off x="4464" y="3024"/>
              <a:ext cx="106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de-DE" sz="1600">
                  <a:solidFill>
                    <a:srgbClr val="006600"/>
                  </a:solidFill>
                  <a:latin typeface="Arial" pitchFamily="34" charset="0"/>
                </a:rPr>
                <a:t>Conventional RT</a:t>
              </a:r>
            </a:p>
          </p:txBody>
        </p:sp>
        <p:grpSp>
          <p:nvGrpSpPr>
            <p:cNvPr id="47114" name="Group 10"/>
            <p:cNvGrpSpPr>
              <a:grpSpLocks/>
            </p:cNvGrpSpPr>
            <p:nvPr/>
          </p:nvGrpSpPr>
          <p:grpSpPr bwMode="auto">
            <a:xfrm>
              <a:off x="4176" y="2160"/>
              <a:ext cx="835" cy="1104"/>
              <a:chOff x="4320" y="2160"/>
              <a:chExt cx="835" cy="1104"/>
            </a:xfrm>
          </p:grpSpPr>
          <p:sp>
            <p:nvSpPr>
              <p:cNvPr id="47115" name="Oval 11"/>
              <p:cNvSpPr>
                <a:spLocks noChangeArrowheads="1"/>
              </p:cNvSpPr>
              <p:nvPr/>
            </p:nvSpPr>
            <p:spPr bwMode="auto">
              <a:xfrm>
                <a:off x="4320" y="3024"/>
                <a:ext cx="288" cy="240"/>
              </a:xfrm>
              <a:prstGeom prst="ellipse">
                <a:avLst/>
              </a:prstGeom>
              <a:solidFill>
                <a:srgbClr val="66FFCC">
                  <a:alpha val="50195"/>
                </a:srgbClr>
              </a:solidFill>
              <a:ln w="12700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de-DE" altLang="de-DE" sz="2400"/>
              </a:p>
            </p:txBody>
          </p:sp>
          <p:sp>
            <p:nvSpPr>
              <p:cNvPr id="47116" name="Oval 12"/>
              <p:cNvSpPr>
                <a:spLocks noChangeArrowheads="1"/>
              </p:cNvSpPr>
              <p:nvPr/>
            </p:nvSpPr>
            <p:spPr bwMode="auto">
              <a:xfrm>
                <a:off x="4320" y="2592"/>
                <a:ext cx="288" cy="240"/>
              </a:xfrm>
              <a:prstGeom prst="ellipse">
                <a:avLst/>
              </a:prstGeom>
              <a:solidFill>
                <a:srgbClr val="FFCCFF">
                  <a:alpha val="50195"/>
                </a:srgbClr>
              </a:solidFill>
              <a:ln w="12700">
                <a:solidFill>
                  <a:srgbClr val="FF99CC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de-DE" altLang="de-DE" sz="2400"/>
              </a:p>
            </p:txBody>
          </p:sp>
          <p:sp>
            <p:nvSpPr>
              <p:cNvPr id="47117" name="Oval 13"/>
              <p:cNvSpPr>
                <a:spLocks noChangeArrowheads="1"/>
              </p:cNvSpPr>
              <p:nvPr/>
            </p:nvSpPr>
            <p:spPr bwMode="auto">
              <a:xfrm>
                <a:off x="4320" y="2160"/>
                <a:ext cx="288" cy="240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12700">
                <a:solidFill>
                  <a:srgbClr val="FF00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de-DE" altLang="de-DE" sz="2400"/>
              </a:p>
            </p:txBody>
          </p:sp>
          <p:sp>
            <p:nvSpPr>
              <p:cNvPr id="47118" name="Text Box 14"/>
              <p:cNvSpPr txBox="1">
                <a:spLocks noChangeArrowheads="1"/>
              </p:cNvSpPr>
              <p:nvPr/>
            </p:nvSpPr>
            <p:spPr bwMode="auto">
              <a:xfrm>
                <a:off x="4598" y="2620"/>
                <a:ext cx="55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de-DE" sz="1600">
                    <a:solidFill>
                      <a:srgbClr val="CC66FF"/>
                    </a:solidFill>
                    <a:latin typeface="Arial" pitchFamily="34" charset="0"/>
                  </a:rPr>
                  <a:t>Protons</a:t>
                </a:r>
              </a:p>
            </p:txBody>
          </p:sp>
          <p:sp>
            <p:nvSpPr>
              <p:cNvPr id="47119" name="Text Box 15"/>
              <p:cNvSpPr txBox="1">
                <a:spLocks noChangeArrowheads="1"/>
              </p:cNvSpPr>
              <p:nvPr/>
            </p:nvSpPr>
            <p:spPr bwMode="auto">
              <a:xfrm>
                <a:off x="4608" y="2198"/>
                <a:ext cx="493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de-DE" sz="1600">
                    <a:solidFill>
                      <a:srgbClr val="CC0099"/>
                    </a:solidFill>
                    <a:latin typeface="Arial" pitchFamily="34" charset="0"/>
                  </a:rPr>
                  <a:t>C-Ions</a:t>
                </a:r>
              </a:p>
            </p:txBody>
          </p:sp>
        </p:grpSp>
      </p:grpSp>
      <p:sp>
        <p:nvSpPr>
          <p:cNvPr id="2" name="Textfeld 1"/>
          <p:cNvSpPr txBox="1"/>
          <p:nvPr/>
        </p:nvSpPr>
        <p:spPr>
          <a:xfrm>
            <a:off x="381503" y="5492646"/>
            <a:ext cx="81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:</a:t>
            </a:r>
          </a:p>
          <a:p>
            <a:r>
              <a:rPr lang="de-DE" dirty="0" smtClean="0"/>
              <a:t>                    </a:t>
            </a: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dose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sparing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normal </a:t>
            </a:r>
            <a:r>
              <a:rPr lang="de-DE" dirty="0" err="1" smtClean="0"/>
              <a:t>tissue</a:t>
            </a:r>
            <a:r>
              <a:rPr lang="de-DE" dirty="0" smtClean="0"/>
              <a:t> : </a:t>
            </a:r>
            <a:r>
              <a:rPr lang="de-DE" dirty="0" err="1" smtClean="0"/>
              <a:t>physical</a:t>
            </a:r>
            <a:r>
              <a:rPr lang="de-DE" dirty="0" smtClean="0"/>
              <a:t> </a:t>
            </a:r>
            <a:r>
              <a:rPr lang="de-DE" dirty="0" err="1" smtClean="0"/>
              <a:t>selectivity</a:t>
            </a:r>
            <a:r>
              <a:rPr lang="de-DE" dirty="0" smtClean="0"/>
              <a:t>   </a:t>
            </a:r>
          </a:p>
          <a:p>
            <a:r>
              <a:rPr lang="de-DE" dirty="0"/>
              <a:t> </a:t>
            </a:r>
            <a:r>
              <a:rPr lang="de-DE" dirty="0" smtClean="0"/>
              <a:t>                            </a:t>
            </a:r>
            <a:r>
              <a:rPr lang="de-DE" dirty="0" err="1"/>
              <a:t>g</a:t>
            </a:r>
            <a:r>
              <a:rPr lang="de-DE" dirty="0" err="1" smtClean="0"/>
              <a:t>reater</a:t>
            </a:r>
            <a:r>
              <a:rPr lang="de-DE" dirty="0" smtClean="0"/>
              <a:t>  </a:t>
            </a:r>
            <a:r>
              <a:rPr lang="de-DE" dirty="0" err="1" smtClean="0"/>
              <a:t>biological</a:t>
            </a:r>
            <a:r>
              <a:rPr lang="de-DE" dirty="0" smtClean="0"/>
              <a:t> </a:t>
            </a:r>
            <a:r>
              <a:rPr lang="de-DE" dirty="0" err="1" smtClean="0"/>
              <a:t>effectiveness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tumor</a:t>
            </a:r>
            <a:r>
              <a:rPr lang="de-DE" dirty="0" smtClean="0"/>
              <a:t>   : </a:t>
            </a:r>
            <a:r>
              <a:rPr lang="de-DE" dirty="0" err="1" smtClean="0"/>
              <a:t>biological</a:t>
            </a:r>
            <a:r>
              <a:rPr lang="de-DE" dirty="0" smtClean="0"/>
              <a:t> </a:t>
            </a:r>
            <a:r>
              <a:rPr lang="de-DE" dirty="0" err="1" smtClean="0"/>
              <a:t>selectivity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45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9" grpId="0" animBg="1"/>
      <p:bldP spid="400390" grpId="0" animBg="1"/>
      <p:bldP spid="40039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Rational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RT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de-DE" dirty="0" smtClean="0"/>
              <a:t>Higher </a:t>
            </a:r>
            <a:r>
              <a:rPr lang="de-DE" dirty="0" err="1" smtClean="0"/>
              <a:t>conformity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volume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Smaller</a:t>
            </a:r>
            <a:r>
              <a:rPr lang="de-DE" dirty="0" smtClean="0"/>
              <a:t> </a:t>
            </a:r>
            <a:r>
              <a:rPr lang="de-DE" dirty="0" err="1" smtClean="0"/>
              <a:t>scattering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normal </a:t>
            </a:r>
            <a:r>
              <a:rPr lang="de-DE" dirty="0" err="1" smtClean="0"/>
              <a:t>tissue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Increased</a:t>
            </a:r>
            <a:r>
              <a:rPr lang="de-DE" dirty="0" smtClean="0"/>
              <a:t> </a:t>
            </a:r>
            <a:r>
              <a:rPr lang="de-DE" dirty="0" err="1" smtClean="0"/>
              <a:t>effectivenes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radioresitant</a:t>
            </a:r>
            <a:r>
              <a:rPr lang="de-DE" dirty="0" smtClean="0"/>
              <a:t> </a:t>
            </a:r>
            <a:r>
              <a:rPr lang="de-DE" dirty="0" err="1" smtClean="0"/>
              <a:t>tumors</a:t>
            </a:r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 But :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         More </a:t>
            </a:r>
            <a:r>
              <a:rPr lang="de-DE" dirty="0" err="1" smtClean="0"/>
              <a:t>complex</a:t>
            </a:r>
            <a:r>
              <a:rPr lang="de-DE" dirty="0" smtClean="0"/>
              <a:t> beam </a:t>
            </a:r>
            <a:r>
              <a:rPr lang="de-DE" dirty="0" err="1" smtClean="0"/>
              <a:t>delivery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                sensitive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motion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053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792163"/>
          </a:xfrm>
        </p:spPr>
        <p:txBody>
          <a:bodyPr/>
          <a:lstStyle/>
          <a:p>
            <a:pPr eaLnBrk="1" hangingPunct="1"/>
            <a:r>
              <a:rPr lang="en-US" altLang="en-US" smtClean="0"/>
              <a:t>Heidelberg Ion Beam Therapy (HIT)</a:t>
            </a:r>
          </a:p>
        </p:txBody>
      </p:sp>
      <p:sp>
        <p:nvSpPr>
          <p:cNvPr id="84995" name="Inhaltsplatzhalter 7"/>
          <p:cNvSpPr>
            <a:spLocks noGrp="1"/>
          </p:cNvSpPr>
          <p:nvPr>
            <p:ph idx="1"/>
          </p:nvPr>
        </p:nvSpPr>
        <p:spPr>
          <a:xfrm>
            <a:off x="611188" y="1052513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altLang="en-US" sz="2800" smtClean="0"/>
              <a:t>Proposal 1998 – start 2003 – first patient 2009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altLang="en-US" sz="2800" smtClean="0"/>
              <a:t>Proton, Carbon, (Helium, Oxygen) @ 100 – 400 MeV/u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altLang="en-US" sz="2400" smtClean="0"/>
              <a:t>GSI: hardware, Siemens: software, medical product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altLang="en-US" sz="2800" smtClean="0"/>
              <a:t>2 horizontal beams,</a:t>
            </a:r>
            <a:br>
              <a:rPr lang="de-DE" altLang="en-US" sz="2800" smtClean="0"/>
            </a:br>
            <a:r>
              <a:rPr lang="de-DE" altLang="en-US" sz="2800" smtClean="0"/>
              <a:t>1 gantry,</a:t>
            </a:r>
            <a:br>
              <a:rPr lang="de-DE" altLang="en-US" sz="2800" smtClean="0"/>
            </a:br>
            <a:r>
              <a:rPr lang="de-DE" altLang="en-US" sz="2800" smtClean="0"/>
              <a:t>1 research beam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altLang="en-US" sz="2800" smtClean="0"/>
              <a:t>&gt;3500 patients treated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altLang="en-US" sz="2400" smtClean="0"/>
              <a:t>~700 / year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altLang="en-US" sz="2400" smtClean="0"/>
              <a:t>up to 16h per day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altLang="en-US" sz="2400" smtClean="0"/>
              <a:t>&gt;300 days / year</a:t>
            </a:r>
          </a:p>
        </p:txBody>
      </p:sp>
      <p:sp>
        <p:nvSpPr>
          <p:cNvPr id="849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fld id="{8F31E3D6-97F6-4DA7-8AD7-C50F4E60771B}" type="slidenum">
              <a:rPr lang="de-DE" altLang="en-US" sz="1400" smtClean="0">
                <a:latin typeface="Arial" panose="020B0604020202020204" pitchFamily="34" charset="0"/>
              </a:rPr>
              <a:pPr eaLnBrk="0" hangingPunct="0">
                <a:spcBef>
                  <a:spcPct val="0"/>
                </a:spcBef>
                <a:buFontTx/>
                <a:buNone/>
              </a:pPr>
              <a:t>27</a:t>
            </a:fld>
            <a:endParaRPr lang="de-DE" altLang="en-US" sz="1400" smtClean="0">
              <a:latin typeface="Arial" panose="020B0604020202020204" pitchFamily="34" charset="0"/>
            </a:endParaRPr>
          </a:p>
        </p:txBody>
      </p:sp>
      <p:pic>
        <p:nvPicPr>
          <p:cNvPr id="84997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3068638"/>
            <a:ext cx="495300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59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84200"/>
          </a:xfrm>
          <a:solidFill>
            <a:srgbClr val="0052D6"/>
          </a:solidFill>
        </p:spPr>
        <p:txBody>
          <a:bodyPr/>
          <a:lstStyle/>
          <a:p>
            <a:pPr eaLnBrk="1" hangingPunct="1"/>
            <a:r>
              <a:rPr lang="en-US" altLang="en-US" sz="3200" smtClean="0">
                <a:solidFill>
                  <a:srgbClr val="FFFFFF"/>
                </a:solidFill>
                <a:ea typeface="MS PGothic" panose="020B0600070205080204" pitchFamily="34" charset="-128"/>
              </a:rPr>
              <a:t>IGRT in der Partikeltherapie</a:t>
            </a:r>
            <a:endParaRPr lang="en-US" altLang="en-US" sz="3200" i="1" smtClean="0">
              <a:solidFill>
                <a:srgbClr val="FFFFFF"/>
              </a:solidFill>
              <a:ea typeface="MS PGothic" panose="020B0600070205080204" pitchFamily="34" charset="-128"/>
            </a:endParaRPr>
          </a:p>
        </p:txBody>
      </p:sp>
      <p:sp>
        <p:nvSpPr>
          <p:cNvPr id="86019" name="Text Box 4"/>
          <p:cNvSpPr txBox="1">
            <a:spLocks noChangeArrowheads="1"/>
          </p:cNvSpPr>
          <p:nvPr/>
        </p:nvSpPr>
        <p:spPr bwMode="auto">
          <a:xfrm>
            <a:off x="2787650" y="3719513"/>
            <a:ext cx="1573213" cy="1539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000">
                <a:latin typeface="Times" panose="02020603050405020304" pitchFamily="18" charset="0"/>
                <a:ea typeface="MS PGothic" panose="020B0600070205080204" pitchFamily="34" charset="-128"/>
              </a:rPr>
              <a:t>Isocentric Rotation +/-100°</a:t>
            </a:r>
          </a:p>
        </p:txBody>
      </p:sp>
      <p:grpSp>
        <p:nvGrpSpPr>
          <p:cNvPr id="86020" name="Group 11"/>
          <p:cNvGrpSpPr>
            <a:grpSpLocks/>
          </p:cNvGrpSpPr>
          <p:nvPr/>
        </p:nvGrpSpPr>
        <p:grpSpPr bwMode="auto">
          <a:xfrm>
            <a:off x="4873625" y="3962400"/>
            <a:ext cx="3529013" cy="2582863"/>
            <a:chOff x="3196" y="2511"/>
            <a:chExt cx="2223" cy="1627"/>
          </a:xfrm>
        </p:grpSpPr>
        <p:pic>
          <p:nvPicPr>
            <p:cNvPr id="86025" name="Picture 12" descr="RZ_Roll_mit_pat_03_sRGB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6" y="2511"/>
              <a:ext cx="2223" cy="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026" name="Text Box 13"/>
            <p:cNvSpPr txBox="1">
              <a:spLocks noChangeArrowheads="1"/>
            </p:cNvSpPr>
            <p:nvPr/>
          </p:nvSpPr>
          <p:spPr bwMode="auto">
            <a:xfrm>
              <a:off x="4715" y="4041"/>
              <a:ext cx="698" cy="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sz="1000">
                  <a:latin typeface="Times" panose="02020603050405020304" pitchFamily="18" charset="0"/>
                  <a:ea typeface="MS PGothic" panose="020B0600070205080204" pitchFamily="34" charset="-128"/>
                </a:rPr>
                <a:t> Roll max. +/-15°</a:t>
              </a:r>
            </a:p>
          </p:txBody>
        </p:sp>
      </p:grp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5518150" y="714375"/>
            <a:ext cx="3092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7931725" indent="-37474525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2400">
                <a:latin typeface="Arial" panose="020B0604020202020204" pitchFamily="34" charset="0"/>
                <a:ea typeface="MS PGothic" panose="020B0600070205080204" pitchFamily="34" charset="-128"/>
              </a:rPr>
              <a:t> Roboter zur </a:t>
            </a:r>
            <a:br>
              <a:rPr lang="de-DE" altLang="en-US" sz="2400">
                <a:latin typeface="Arial" panose="020B0604020202020204" pitchFamily="34" charset="0"/>
                <a:ea typeface="MS PGothic" panose="020B0600070205080204" pitchFamily="34" charset="-128"/>
              </a:rPr>
            </a:br>
            <a:r>
              <a:rPr lang="de-DE" altLang="en-US" sz="2400">
                <a:latin typeface="Arial" panose="020B0604020202020204" pitchFamily="34" charset="0"/>
                <a:ea typeface="MS PGothic" panose="020B0600070205080204" pitchFamily="34" charset="-128"/>
              </a:rPr>
              <a:t>	- Positionierung</a:t>
            </a:r>
            <a:br>
              <a:rPr lang="de-DE" altLang="en-US" sz="2400">
                <a:latin typeface="Arial" panose="020B0604020202020204" pitchFamily="34" charset="0"/>
                <a:ea typeface="MS PGothic" panose="020B0600070205080204" pitchFamily="34" charset="-128"/>
              </a:rPr>
            </a:br>
            <a:r>
              <a:rPr lang="de-DE" altLang="en-US" sz="2400">
                <a:latin typeface="Arial" panose="020B0604020202020204" pitchFamily="34" charset="0"/>
                <a:ea typeface="MS PGothic" panose="020B0600070205080204" pitchFamily="34" charset="-128"/>
              </a:rPr>
              <a:t>	- Bildsteuerung</a:t>
            </a:r>
          </a:p>
        </p:txBody>
      </p:sp>
      <p:pic>
        <p:nvPicPr>
          <p:cNvPr id="8602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5313" y="6553200"/>
            <a:ext cx="928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86023" name="Picture 3" descr="100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5580063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4" name="Picture 10" descr="Imager-mit-Patient"/>
          <p:cNvPicPr>
            <a:picLocks noChangeAspect="1" noChangeArrowheads="1" noCrop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113" y="2643188"/>
            <a:ext cx="6719887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864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Ion beam  therapies  worldwide</a:t>
            </a:r>
          </a:p>
        </p:txBody>
      </p:sp>
      <p:grpSp>
        <p:nvGrpSpPr>
          <p:cNvPr id="92163" name="Gruppieren 54"/>
          <p:cNvGrpSpPr>
            <a:grpSpLocks/>
          </p:cNvGrpSpPr>
          <p:nvPr/>
        </p:nvGrpSpPr>
        <p:grpSpPr bwMode="auto">
          <a:xfrm>
            <a:off x="422275" y="1446213"/>
            <a:ext cx="8397875" cy="4641850"/>
            <a:chOff x="-1488" y="772324"/>
            <a:chExt cx="9151520" cy="5335334"/>
          </a:xfrm>
        </p:grpSpPr>
        <p:pic>
          <p:nvPicPr>
            <p:cNvPr id="92165" name="Inhaltsplatzhalter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4" y="772324"/>
              <a:ext cx="9139758" cy="5335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Ellipse 56"/>
            <p:cNvSpPr/>
            <p:nvPr/>
          </p:nvSpPr>
          <p:spPr>
            <a:xfrm>
              <a:off x="1415355" y="3122498"/>
              <a:ext cx="72659" cy="72987"/>
            </a:xfrm>
            <a:prstGeom prst="ellips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67" name="Textfeld 57"/>
            <p:cNvSpPr txBox="1">
              <a:spLocks noChangeArrowheads="1"/>
            </p:cNvSpPr>
            <p:nvPr/>
          </p:nvSpPr>
          <p:spPr bwMode="auto">
            <a:xfrm>
              <a:off x="436430" y="1956688"/>
              <a:ext cx="101181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000">
                  <a:solidFill>
                    <a:schemeClr val="accent2"/>
                  </a:solidFill>
                </a:rPr>
                <a:t>MIT </a:t>
              </a:r>
              <a:r>
                <a:rPr lang="de-DE" altLang="en-US" sz="1200">
                  <a:solidFill>
                    <a:schemeClr val="accent2"/>
                  </a:solidFill>
                </a:rPr>
                <a:t>(2015)</a:t>
              </a:r>
              <a:endParaRPr lang="de-DE" altLang="en-US" sz="1000">
                <a:solidFill>
                  <a:schemeClr val="accent2"/>
                </a:solidFill>
              </a:endParaRPr>
            </a:p>
          </p:txBody>
        </p:sp>
        <p:cxnSp>
          <p:nvCxnSpPr>
            <p:cNvPr id="59" name="Gerade Verbindung 58"/>
            <p:cNvCxnSpPr>
              <a:endCxn id="57" idx="1"/>
            </p:cNvCxnSpPr>
            <p:nvPr/>
          </p:nvCxnSpPr>
          <p:spPr>
            <a:xfrm>
              <a:off x="785647" y="2259429"/>
              <a:ext cx="640087" cy="874017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Ellipse 59"/>
            <p:cNvSpPr/>
            <p:nvPr/>
          </p:nvSpPr>
          <p:spPr>
            <a:xfrm>
              <a:off x="1403244" y="3230153"/>
              <a:ext cx="72659" cy="71163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70" name="Textfeld 60"/>
            <p:cNvSpPr txBox="1">
              <a:spLocks noChangeArrowheads="1"/>
            </p:cNvSpPr>
            <p:nvPr/>
          </p:nvSpPr>
          <p:spPr bwMode="auto">
            <a:xfrm>
              <a:off x="-1488" y="2847554"/>
              <a:ext cx="59182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000">
                  <a:solidFill>
                    <a:schemeClr val="accent2"/>
                  </a:solidFill>
                </a:rPr>
                <a:t>HIT </a:t>
              </a:r>
            </a:p>
            <a:p>
              <a:pPr eaLnBrk="1" hangingPunct="1"/>
              <a:r>
                <a:rPr lang="de-DE" altLang="en-US" sz="1200">
                  <a:solidFill>
                    <a:schemeClr val="accent2"/>
                  </a:solidFill>
                </a:rPr>
                <a:t>(2009)</a:t>
              </a:r>
              <a:endParaRPr lang="de-DE" altLang="en-US" sz="1000">
                <a:solidFill>
                  <a:schemeClr val="accent2"/>
                </a:solidFill>
              </a:endParaRPr>
            </a:p>
          </p:txBody>
        </p:sp>
        <p:cxnSp>
          <p:nvCxnSpPr>
            <p:cNvPr id="62" name="Gerade Verbindung 61"/>
            <p:cNvCxnSpPr>
              <a:stCxn id="92170" idx="3"/>
              <a:endCxn id="60" idx="2"/>
            </p:cNvCxnSpPr>
            <p:nvPr/>
          </p:nvCxnSpPr>
          <p:spPr>
            <a:xfrm>
              <a:off x="590160" y="3124323"/>
              <a:ext cx="813084" cy="142324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Ellipse 66"/>
            <p:cNvSpPr/>
            <p:nvPr/>
          </p:nvSpPr>
          <p:spPr>
            <a:xfrm>
              <a:off x="1396325" y="3443640"/>
              <a:ext cx="72659" cy="7298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73" name="Textfeld 67"/>
            <p:cNvSpPr txBox="1">
              <a:spLocks noChangeArrowheads="1"/>
            </p:cNvSpPr>
            <p:nvPr/>
          </p:nvSpPr>
          <p:spPr bwMode="auto">
            <a:xfrm>
              <a:off x="0" y="3567634"/>
              <a:ext cx="73994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000">
                  <a:solidFill>
                    <a:schemeClr val="accent2"/>
                  </a:solidFill>
                </a:rPr>
                <a:t>CNAO</a:t>
              </a:r>
            </a:p>
            <a:p>
              <a:pPr eaLnBrk="1" hangingPunct="1"/>
              <a:r>
                <a:rPr lang="de-DE" altLang="en-US" sz="1200">
                  <a:solidFill>
                    <a:schemeClr val="accent2"/>
                  </a:solidFill>
                </a:rPr>
                <a:t>(2012)</a:t>
              </a:r>
            </a:p>
          </p:txBody>
        </p:sp>
        <p:cxnSp>
          <p:nvCxnSpPr>
            <p:cNvPr id="69" name="Gerade Verbindung 68"/>
            <p:cNvCxnSpPr>
              <a:stCxn id="92173" idx="3"/>
              <a:endCxn id="67" idx="2"/>
            </p:cNvCxnSpPr>
            <p:nvPr/>
          </p:nvCxnSpPr>
          <p:spPr>
            <a:xfrm flipV="1">
              <a:off x="740668" y="3480134"/>
              <a:ext cx="655657" cy="364934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Ellipse 69"/>
            <p:cNvSpPr/>
            <p:nvPr/>
          </p:nvSpPr>
          <p:spPr>
            <a:xfrm>
              <a:off x="1692149" y="3310439"/>
              <a:ext cx="70928" cy="72987"/>
            </a:xfrm>
            <a:prstGeom prst="ellipse">
              <a:avLst/>
            </a:prstGeom>
            <a:ln w="1270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76" name="Textfeld 70"/>
            <p:cNvSpPr txBox="1">
              <a:spLocks noChangeArrowheads="1"/>
            </p:cNvSpPr>
            <p:nvPr/>
          </p:nvSpPr>
          <p:spPr bwMode="auto">
            <a:xfrm>
              <a:off x="2483769" y="2666514"/>
              <a:ext cx="1027614" cy="537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000">
                  <a:solidFill>
                    <a:schemeClr val="accent2"/>
                  </a:solidFill>
                </a:rPr>
                <a:t>Med. Austron</a:t>
              </a:r>
            </a:p>
            <a:p>
              <a:pPr eaLnBrk="1" hangingPunct="1"/>
              <a:r>
                <a:rPr lang="de-DE" altLang="en-US" sz="1200">
                  <a:solidFill>
                    <a:schemeClr val="accent2"/>
                  </a:solidFill>
                </a:rPr>
                <a:t>(2016 )</a:t>
              </a:r>
            </a:p>
          </p:txBody>
        </p:sp>
        <p:cxnSp>
          <p:nvCxnSpPr>
            <p:cNvPr id="72" name="Gerade Verbindung 71"/>
            <p:cNvCxnSpPr>
              <a:stCxn id="70" idx="7"/>
              <a:endCxn id="92176" idx="1"/>
            </p:cNvCxnSpPr>
            <p:nvPr/>
          </p:nvCxnSpPr>
          <p:spPr>
            <a:xfrm flipV="1">
              <a:off x="1752697" y="2934557"/>
              <a:ext cx="731776" cy="386830"/>
            </a:xfrm>
            <a:prstGeom prst="line">
              <a:avLst/>
            </a:prstGeom>
            <a:ln w="127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Ellipse 80"/>
            <p:cNvSpPr/>
            <p:nvPr/>
          </p:nvSpPr>
          <p:spPr>
            <a:xfrm>
              <a:off x="6063773" y="4184456"/>
              <a:ext cx="70929" cy="7298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79" name="Textfeld 81"/>
            <p:cNvSpPr txBox="1">
              <a:spLocks noChangeArrowheads="1"/>
            </p:cNvSpPr>
            <p:nvPr/>
          </p:nvSpPr>
          <p:spPr bwMode="auto">
            <a:xfrm>
              <a:off x="4644627" y="4005896"/>
              <a:ext cx="969961" cy="63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de-DE" altLang="en-US" sz="1000">
                  <a:solidFill>
                    <a:schemeClr val="accent2"/>
                  </a:solidFill>
                </a:rPr>
                <a:t>SPHIC</a:t>
              </a:r>
            </a:p>
            <a:p>
              <a:pPr algn="r" eaLnBrk="1" hangingPunct="1"/>
              <a:r>
                <a:rPr lang="de-DE" altLang="en-US" sz="1200">
                  <a:solidFill>
                    <a:schemeClr val="accent2"/>
                  </a:solidFill>
                </a:rPr>
                <a:t>(2012)</a:t>
              </a:r>
            </a:p>
          </p:txBody>
        </p:sp>
        <p:cxnSp>
          <p:nvCxnSpPr>
            <p:cNvPr id="83" name="Gerade Verbindung 82"/>
            <p:cNvCxnSpPr>
              <a:stCxn id="92179" idx="3"/>
              <a:endCxn id="81" idx="2"/>
            </p:cNvCxnSpPr>
            <p:nvPr/>
          </p:nvCxnSpPr>
          <p:spPr>
            <a:xfrm flipV="1">
              <a:off x="5613982" y="4220950"/>
              <a:ext cx="449791" cy="104006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Ellipse 83"/>
            <p:cNvSpPr/>
            <p:nvPr/>
          </p:nvSpPr>
          <p:spPr>
            <a:xfrm>
              <a:off x="5435796" y="3941775"/>
              <a:ext cx="72659" cy="7298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82" name="Textfeld 84"/>
            <p:cNvSpPr txBox="1">
              <a:spLocks noChangeArrowheads="1"/>
            </p:cNvSpPr>
            <p:nvPr/>
          </p:nvSpPr>
          <p:spPr bwMode="auto">
            <a:xfrm>
              <a:off x="4217358" y="3427210"/>
              <a:ext cx="99097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000">
                  <a:solidFill>
                    <a:schemeClr val="accent2"/>
                  </a:solidFill>
                </a:rPr>
                <a:t>IMP-CAS</a:t>
              </a:r>
            </a:p>
            <a:p>
              <a:pPr eaLnBrk="1" hangingPunct="1"/>
              <a:r>
                <a:rPr lang="de-DE" altLang="en-US" sz="1200">
                  <a:solidFill>
                    <a:schemeClr val="accent2"/>
                  </a:solidFill>
                </a:rPr>
                <a:t>(2012)</a:t>
              </a:r>
            </a:p>
          </p:txBody>
        </p:sp>
        <p:cxnSp>
          <p:nvCxnSpPr>
            <p:cNvPr id="86" name="Gerade Verbindung 85"/>
            <p:cNvCxnSpPr>
              <a:endCxn id="84" idx="2"/>
            </p:cNvCxnSpPr>
            <p:nvPr/>
          </p:nvCxnSpPr>
          <p:spPr>
            <a:xfrm>
              <a:off x="5129591" y="3835944"/>
              <a:ext cx="306205" cy="142324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Ellipse 86"/>
            <p:cNvSpPr/>
            <p:nvPr/>
          </p:nvSpPr>
          <p:spPr>
            <a:xfrm>
              <a:off x="6894156" y="3958197"/>
              <a:ext cx="72659" cy="71162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85" name="Textfeld 87"/>
            <p:cNvSpPr txBox="1">
              <a:spLocks noChangeArrowheads="1"/>
            </p:cNvSpPr>
            <p:nvPr/>
          </p:nvSpPr>
          <p:spPr bwMode="auto">
            <a:xfrm>
              <a:off x="7422051" y="3472997"/>
              <a:ext cx="1011890" cy="63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de-DE" altLang="en-US" sz="1000">
                  <a:solidFill>
                    <a:schemeClr val="accent2"/>
                  </a:solidFill>
                </a:rPr>
                <a:t>HIMAC</a:t>
              </a:r>
            </a:p>
            <a:p>
              <a:pPr algn="r" eaLnBrk="1" hangingPunct="1"/>
              <a:r>
                <a:rPr lang="de-DE" altLang="en-US" sz="1200">
                  <a:solidFill>
                    <a:schemeClr val="accent2"/>
                  </a:solidFill>
                </a:rPr>
                <a:t>(1994)</a:t>
              </a:r>
            </a:p>
          </p:txBody>
        </p:sp>
        <p:cxnSp>
          <p:nvCxnSpPr>
            <p:cNvPr id="89" name="Gerade Verbindung 88"/>
            <p:cNvCxnSpPr>
              <a:stCxn id="92185" idx="1"/>
              <a:endCxn id="87" idx="6"/>
            </p:cNvCxnSpPr>
            <p:nvPr/>
          </p:nvCxnSpPr>
          <p:spPr>
            <a:xfrm flipH="1">
              <a:off x="6966815" y="3792152"/>
              <a:ext cx="454982" cy="202539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Ellipse 89"/>
            <p:cNvSpPr/>
            <p:nvPr/>
          </p:nvSpPr>
          <p:spPr>
            <a:xfrm>
              <a:off x="6619092" y="3992865"/>
              <a:ext cx="70928" cy="71163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88" name="Textfeld 90"/>
            <p:cNvSpPr txBox="1">
              <a:spLocks noChangeArrowheads="1"/>
            </p:cNvSpPr>
            <p:nvPr/>
          </p:nvSpPr>
          <p:spPr bwMode="auto">
            <a:xfrm>
              <a:off x="6892502" y="4713297"/>
              <a:ext cx="1011890" cy="63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de-DE" altLang="en-US" sz="1000">
                  <a:solidFill>
                    <a:schemeClr val="accent2"/>
                  </a:solidFill>
                </a:rPr>
                <a:t>HIBMC</a:t>
              </a:r>
            </a:p>
            <a:p>
              <a:pPr algn="r" eaLnBrk="1" hangingPunct="1"/>
              <a:r>
                <a:rPr lang="de-DE" altLang="en-US" sz="1200">
                  <a:solidFill>
                    <a:schemeClr val="accent2"/>
                  </a:solidFill>
                </a:rPr>
                <a:t>(2002)</a:t>
              </a:r>
            </a:p>
          </p:txBody>
        </p:sp>
        <p:cxnSp>
          <p:nvCxnSpPr>
            <p:cNvPr id="92" name="Gerade Verbindung 91"/>
            <p:cNvCxnSpPr>
              <a:stCxn id="92188" idx="0"/>
              <a:endCxn id="90" idx="5"/>
            </p:cNvCxnSpPr>
            <p:nvPr/>
          </p:nvCxnSpPr>
          <p:spPr>
            <a:xfrm flipH="1" flipV="1">
              <a:off x="6679641" y="4053080"/>
              <a:ext cx="719666" cy="66053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Ellipse 92"/>
            <p:cNvSpPr/>
            <p:nvPr/>
          </p:nvSpPr>
          <p:spPr>
            <a:xfrm>
              <a:off x="6859557" y="3835944"/>
              <a:ext cx="70929" cy="71163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91" name="Textfeld 93"/>
            <p:cNvSpPr txBox="1">
              <a:spLocks noChangeArrowheads="1"/>
            </p:cNvSpPr>
            <p:nvPr/>
          </p:nvSpPr>
          <p:spPr bwMode="auto">
            <a:xfrm>
              <a:off x="6228184" y="2966298"/>
              <a:ext cx="795411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000">
                  <a:solidFill>
                    <a:schemeClr val="accent2"/>
                  </a:solidFill>
                </a:rPr>
                <a:t>GHMC</a:t>
              </a:r>
            </a:p>
            <a:p>
              <a:pPr eaLnBrk="1" hangingPunct="1"/>
              <a:r>
                <a:rPr lang="de-DE" altLang="en-US" sz="1200">
                  <a:solidFill>
                    <a:schemeClr val="accent2"/>
                  </a:solidFill>
                </a:rPr>
                <a:t>(2010)</a:t>
              </a:r>
            </a:p>
          </p:txBody>
        </p:sp>
        <p:cxnSp>
          <p:nvCxnSpPr>
            <p:cNvPr id="95" name="Gerade Verbindung 94"/>
            <p:cNvCxnSpPr>
              <a:stCxn id="92191" idx="2"/>
              <a:endCxn id="93" idx="1"/>
            </p:cNvCxnSpPr>
            <p:nvPr/>
          </p:nvCxnSpPr>
          <p:spPr>
            <a:xfrm>
              <a:off x="6626012" y="3520276"/>
              <a:ext cx="243925" cy="326615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Ellipse 95"/>
            <p:cNvSpPr/>
            <p:nvPr/>
          </p:nvSpPr>
          <p:spPr>
            <a:xfrm>
              <a:off x="6468585" y="4082275"/>
              <a:ext cx="72659" cy="71162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94" name="Textfeld 96"/>
            <p:cNvSpPr txBox="1">
              <a:spLocks noChangeArrowheads="1"/>
            </p:cNvSpPr>
            <p:nvPr/>
          </p:nvSpPr>
          <p:spPr bwMode="auto">
            <a:xfrm>
              <a:off x="5301342" y="4448977"/>
              <a:ext cx="1747957" cy="63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de-DE" altLang="en-US" sz="1000">
                  <a:solidFill>
                    <a:schemeClr val="accent2"/>
                  </a:solidFill>
                </a:rPr>
                <a:t>SAGA-HIMAT</a:t>
              </a:r>
            </a:p>
            <a:p>
              <a:pPr algn="r" eaLnBrk="1" hangingPunct="1"/>
              <a:r>
                <a:rPr lang="de-DE" altLang="en-US" sz="1200">
                  <a:solidFill>
                    <a:schemeClr val="accent2"/>
                  </a:solidFill>
                </a:rPr>
                <a:t>(2013)</a:t>
              </a:r>
            </a:p>
          </p:txBody>
        </p:sp>
        <p:cxnSp>
          <p:nvCxnSpPr>
            <p:cNvPr id="98" name="Gerade Verbindung 97"/>
            <p:cNvCxnSpPr>
              <a:stCxn id="92194" idx="0"/>
              <a:endCxn id="96" idx="3"/>
            </p:cNvCxnSpPr>
            <p:nvPr/>
          </p:nvCxnSpPr>
          <p:spPr>
            <a:xfrm flipV="1">
              <a:off x="6174491" y="4144313"/>
              <a:ext cx="304474" cy="304719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e 98"/>
            <p:cNvSpPr/>
            <p:nvPr/>
          </p:nvSpPr>
          <p:spPr>
            <a:xfrm>
              <a:off x="6859557" y="3996515"/>
              <a:ext cx="70929" cy="72987"/>
            </a:xfrm>
            <a:prstGeom prst="ellipse">
              <a:avLst/>
            </a:prstGeom>
            <a:ln w="12700">
              <a:prstDash val="soli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197" name="Textfeld 99"/>
            <p:cNvSpPr txBox="1">
              <a:spLocks noChangeArrowheads="1"/>
            </p:cNvSpPr>
            <p:nvPr/>
          </p:nvSpPr>
          <p:spPr bwMode="auto">
            <a:xfrm>
              <a:off x="7340595" y="4082102"/>
              <a:ext cx="1067795" cy="63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de-DE" altLang="en-US" sz="1000">
                  <a:solidFill>
                    <a:schemeClr val="accent2"/>
                  </a:solidFill>
                </a:rPr>
                <a:t>i-ROCK</a:t>
              </a:r>
            </a:p>
            <a:p>
              <a:pPr algn="r" eaLnBrk="1" hangingPunct="1"/>
              <a:r>
                <a:rPr lang="de-DE" altLang="en-US" sz="1200">
                  <a:solidFill>
                    <a:schemeClr val="accent2"/>
                  </a:solidFill>
                </a:rPr>
                <a:t>(2015)</a:t>
              </a:r>
            </a:p>
          </p:txBody>
        </p:sp>
        <p:cxnSp>
          <p:nvCxnSpPr>
            <p:cNvPr id="101" name="Gerade Verbindung 100"/>
            <p:cNvCxnSpPr>
              <a:stCxn id="99" idx="4"/>
              <a:endCxn id="92197" idx="1"/>
            </p:cNvCxnSpPr>
            <p:nvPr/>
          </p:nvCxnSpPr>
          <p:spPr>
            <a:xfrm>
              <a:off x="6894156" y="4069501"/>
              <a:ext cx="446331" cy="330266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/>
            <p:cNvSpPr/>
            <p:nvPr/>
          </p:nvSpPr>
          <p:spPr>
            <a:xfrm>
              <a:off x="6428796" y="3958197"/>
              <a:ext cx="72659" cy="71162"/>
            </a:xfrm>
            <a:prstGeom prst="ellipse">
              <a:avLst/>
            </a:prstGeom>
            <a:ln w="1270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de-DE"/>
            </a:p>
          </p:txBody>
        </p:sp>
        <p:sp>
          <p:nvSpPr>
            <p:cNvPr id="92200" name="Textfeld 102"/>
            <p:cNvSpPr txBox="1">
              <a:spLocks noChangeArrowheads="1"/>
            </p:cNvSpPr>
            <p:nvPr/>
          </p:nvSpPr>
          <p:spPr bwMode="auto">
            <a:xfrm>
              <a:off x="5247340" y="2232337"/>
              <a:ext cx="109408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000">
                  <a:solidFill>
                    <a:schemeClr val="accent2"/>
                  </a:solidFill>
                </a:rPr>
                <a:t>KHIMA</a:t>
              </a:r>
            </a:p>
            <a:p>
              <a:pPr eaLnBrk="1" hangingPunct="1"/>
              <a:r>
                <a:rPr lang="de-DE" altLang="en-US" sz="1200">
                  <a:solidFill>
                    <a:schemeClr val="accent2"/>
                  </a:solidFill>
                </a:rPr>
                <a:t>(2018 geplant)</a:t>
              </a:r>
            </a:p>
          </p:txBody>
        </p:sp>
        <p:cxnSp>
          <p:nvCxnSpPr>
            <p:cNvPr id="104" name="Gerade Verbindung 103"/>
            <p:cNvCxnSpPr>
              <a:stCxn id="102" idx="0"/>
            </p:cNvCxnSpPr>
            <p:nvPr/>
          </p:nvCxnSpPr>
          <p:spPr>
            <a:xfrm flipH="1" flipV="1">
              <a:off x="5793898" y="2786759"/>
              <a:ext cx="671227" cy="1171438"/>
            </a:xfrm>
            <a:prstGeom prst="line">
              <a:avLst/>
            </a:prstGeom>
            <a:ln w="127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164" name="Textfeld 105"/>
          <p:cNvSpPr txBox="1">
            <a:spLocks noChangeArrowheads="1"/>
          </p:cNvSpPr>
          <p:nvPr/>
        </p:nvSpPr>
        <p:spPr bwMode="auto">
          <a:xfrm>
            <a:off x="296863" y="5795963"/>
            <a:ext cx="5114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FDBB63"/>
              </a:buClr>
              <a:buFont typeface="Wingdings" panose="05000000000000000000" pitchFamily="2" charset="2"/>
              <a:buChar char="§"/>
            </a:pPr>
            <a:r>
              <a:rPr lang="de-DE" altLang="en-US" sz="1000"/>
              <a:t>&gt; 60 proton centers not shown, ~25 in the US</a:t>
            </a:r>
          </a:p>
          <a:p>
            <a:pPr eaLnBrk="1" hangingPunct="1">
              <a:buClr>
                <a:srgbClr val="FDBB63"/>
              </a:buClr>
              <a:buFont typeface="Wingdings" panose="05000000000000000000" pitchFamily="2" charset="2"/>
              <a:buChar char="§"/>
            </a:pPr>
            <a:r>
              <a:rPr lang="de-DE" altLang="en-US" sz="1000"/>
              <a:t>2 carbon centers in the US in planning stage</a:t>
            </a:r>
          </a:p>
        </p:txBody>
      </p:sp>
    </p:spTree>
    <p:extLst>
      <p:ext uri="{BB962C8B-B14F-4D97-AF65-F5344CB8AC3E}">
        <p14:creationId xmlns:p14="http://schemas.microsoft.com/office/powerpoint/2010/main" val="4195044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ancer-statisics-9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360" y="723240"/>
            <a:ext cx="7488000" cy="55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502561" y="220681"/>
            <a:ext cx="2028559" cy="5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26" tIns="41464" rIns="82926" bIns="41464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17488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535113" indent="-217488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992313" indent="-217488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449513" indent="-217488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906713" indent="-217488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DE" altLang="en-US" sz="2903" b="1"/>
              <a:t>Motivation</a:t>
            </a: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522721" y="6041161"/>
            <a:ext cx="8229600" cy="47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5" tIns="41468" rIns="82935" bIns="4146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535113" indent="-214313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992313" indent="-214313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449513" indent="-214313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906713" indent="-214313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DE" altLang="en-US" sz="2540"/>
              <a:t>Higher precision = better cure +less side effects  ?</a:t>
            </a:r>
          </a:p>
        </p:txBody>
      </p:sp>
    </p:spTree>
    <p:extLst>
      <p:ext uri="{BB962C8B-B14F-4D97-AF65-F5344CB8AC3E}">
        <p14:creationId xmlns:p14="http://schemas.microsoft.com/office/powerpoint/2010/main" val="33137161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erhard\Desktop\P10601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3416" y="625624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erhard\Desktop\P10601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19955" y="3968017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erhard\Desktop\P10601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62508" y="3648336"/>
            <a:ext cx="364840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" y="188640"/>
            <a:ext cx="4061711" cy="2733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63799" y="269403"/>
            <a:ext cx="15354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GSI Darmstadt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5904812" y="113806"/>
            <a:ext cx="2848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oldest</a:t>
            </a:r>
            <a:r>
              <a:rPr lang="de-DE" dirty="0" smtClean="0"/>
              <a:t> </a:t>
            </a:r>
            <a:r>
              <a:rPr lang="de-DE" dirty="0" err="1" smtClean="0"/>
              <a:t>building</a:t>
            </a:r>
            <a:r>
              <a:rPr lang="de-DE" dirty="0" smtClean="0"/>
              <a:t> at Darmstadt</a:t>
            </a:r>
          </a:p>
          <a:p>
            <a:r>
              <a:rPr lang="de-DE" dirty="0"/>
              <a:t> </a:t>
            </a:r>
            <a:r>
              <a:rPr lang="de-DE" dirty="0" smtClean="0"/>
              <a:t>                 900 </a:t>
            </a:r>
            <a:r>
              <a:rPr lang="de-DE" dirty="0" err="1" smtClean="0"/>
              <a:t>years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6286658" y="3192285"/>
            <a:ext cx="271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DNA, dose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cell</a:t>
            </a:r>
            <a:r>
              <a:rPr lang="de-DE" dirty="0" smtClean="0"/>
              <a:t> </a:t>
            </a:r>
            <a:r>
              <a:rPr lang="de-DE" dirty="0" err="1" smtClean="0"/>
              <a:t>survival</a:t>
            </a:r>
            <a:endParaRPr lang="en-US" dirty="0"/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2987824" y="1628800"/>
            <a:ext cx="259228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1547664" y="4005064"/>
            <a:ext cx="2160240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05565" y="1367480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 km </a:t>
            </a:r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687316" y="4341578"/>
            <a:ext cx="1849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Ion beam </a:t>
            </a:r>
            <a:r>
              <a:rPr lang="de-DE" dirty="0" err="1" smtClean="0"/>
              <a:t>therapy</a:t>
            </a: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window</a:t>
            </a:r>
            <a:r>
              <a:rPr lang="de-DE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5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altLang="en-US" smtClean="0"/>
          </a:p>
        </p:txBody>
      </p:sp>
      <p:pic>
        <p:nvPicPr>
          <p:cNvPr id="95235" name="Picture 2" descr="C:\Users\Gerhard\Desktop\P10207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-100013"/>
            <a:ext cx="9153525" cy="686435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e 3"/>
          <p:cNvSpPr/>
          <p:nvPr/>
        </p:nvSpPr>
        <p:spPr>
          <a:xfrm>
            <a:off x="5191125" y="1844675"/>
            <a:ext cx="2017713" cy="1490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de-DE" sz="2400" dirty="0"/>
              <a:t>Danke  fürs 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de-DE" sz="2400" dirty="0"/>
              <a:t>  Zuhören </a:t>
            </a:r>
          </a:p>
        </p:txBody>
      </p:sp>
    </p:spTree>
    <p:extLst>
      <p:ext uri="{BB962C8B-B14F-4D97-AF65-F5344CB8AC3E}">
        <p14:creationId xmlns:p14="http://schemas.microsoft.com/office/powerpoint/2010/main" val="2799517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4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772400" cy="1143000"/>
          </a:xfrm>
        </p:spPr>
        <p:txBody>
          <a:bodyPr/>
          <a:lstStyle/>
          <a:p>
            <a:pPr eaLnBrk="1" hangingPunct="1"/>
            <a:r>
              <a:rPr lang="de-DE" altLang="de-DE" sz="2800" b="1" smtClean="0">
                <a:latin typeface="Arial" pitchFamily="34" charset="0"/>
              </a:rPr>
              <a:t>Energy-Deposition in Micrometer-Scale</a:t>
            </a:r>
          </a:p>
        </p:txBody>
      </p:sp>
      <p:pic>
        <p:nvPicPr>
          <p:cNvPr id="27651" name="Picture 3" descr="3_hmre11_80grad_13m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325" y="3711575"/>
            <a:ext cx="23209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 descr="localdos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88"/>
          <a:stretch>
            <a:fillRect/>
          </a:stretch>
        </p:blipFill>
        <p:spPr bwMode="auto">
          <a:xfrm>
            <a:off x="965200" y="1484313"/>
            <a:ext cx="2311400" cy="213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 descr="localdos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271"/>
          <a:stretch>
            <a:fillRect/>
          </a:stretch>
        </p:blipFill>
        <p:spPr bwMode="auto">
          <a:xfrm>
            <a:off x="4716463" y="1412875"/>
            <a:ext cx="2592387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4" name="Picture 6" descr="kern-inhomogen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0963" y="3711575"/>
            <a:ext cx="232092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5" name="Group 7"/>
          <p:cNvGrpSpPr>
            <a:grpSpLocks/>
          </p:cNvGrpSpPr>
          <p:nvPr/>
        </p:nvGrpSpPr>
        <p:grpSpPr bwMode="auto">
          <a:xfrm>
            <a:off x="1042988" y="3711575"/>
            <a:ext cx="2309812" cy="2238375"/>
            <a:chOff x="867" y="2076"/>
            <a:chExt cx="1927" cy="1850"/>
          </a:xfrm>
        </p:grpSpPr>
        <p:pic>
          <p:nvPicPr>
            <p:cNvPr id="27656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" y="2076"/>
              <a:ext cx="1927" cy="1850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57" name="Text Box 9"/>
            <p:cNvSpPr txBox="1">
              <a:spLocks noChangeArrowheads="1"/>
            </p:cNvSpPr>
            <p:nvPr/>
          </p:nvSpPr>
          <p:spPr bwMode="auto">
            <a:xfrm>
              <a:off x="1840" y="3303"/>
              <a:ext cx="938" cy="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762000" eaLnBrk="0" hangingPunct="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762000" eaLnBrk="0" hangingPunct="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762000" eaLnBrk="0" hangingPunct="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de-DE" altLang="de-DE" sz="1800">
                  <a:solidFill>
                    <a:schemeClr val="bg1"/>
                  </a:solidFill>
                  <a:latin typeface="Arial" pitchFamily="34" charset="0"/>
                </a:rPr>
                <a:t>Zellkerne</a:t>
              </a:r>
              <a:endParaRPr lang="en-US" altLang="de-DE" sz="1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27658" name="Line 10"/>
            <p:cNvSpPr>
              <a:spLocks noChangeShapeType="1"/>
            </p:cNvSpPr>
            <p:nvPr/>
          </p:nvSpPr>
          <p:spPr bwMode="auto">
            <a:xfrm flipV="1">
              <a:off x="2288" y="3216"/>
              <a:ext cx="8" cy="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9" name="Line 11"/>
            <p:cNvSpPr>
              <a:spLocks noChangeShapeType="1"/>
            </p:cNvSpPr>
            <p:nvPr/>
          </p:nvSpPr>
          <p:spPr bwMode="auto">
            <a:xfrm flipH="1" flipV="1">
              <a:off x="2304" y="2936"/>
              <a:ext cx="24" cy="384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0" name="Line 12"/>
            <p:cNvSpPr>
              <a:spLocks noChangeShapeType="1"/>
            </p:cNvSpPr>
            <p:nvPr/>
          </p:nvSpPr>
          <p:spPr bwMode="auto">
            <a:xfrm flipH="1" flipV="1">
              <a:off x="1680" y="3152"/>
              <a:ext cx="624" cy="1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1" name="Line 13"/>
            <p:cNvSpPr>
              <a:spLocks noChangeShapeType="1"/>
            </p:cNvSpPr>
            <p:nvPr/>
          </p:nvSpPr>
          <p:spPr bwMode="auto">
            <a:xfrm flipH="1" flipV="1">
              <a:off x="1664" y="3192"/>
              <a:ext cx="664" cy="136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40047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treatment</a:t>
            </a:r>
            <a:r>
              <a:rPr lang="de-DE" dirty="0" smtClean="0"/>
              <a:t> </a:t>
            </a:r>
            <a:r>
              <a:rPr lang="de-DE" dirty="0" err="1" smtClean="0"/>
              <a:t>plans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2778"/>
            <a:ext cx="6912768" cy="792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194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1" y="274638"/>
            <a:ext cx="6570214" cy="1143000"/>
          </a:xfrm>
        </p:spPr>
        <p:txBody>
          <a:bodyPr>
            <a:normAutofit fontScale="90000"/>
          </a:bodyPr>
          <a:lstStyle/>
          <a:p>
            <a:r>
              <a:rPr lang="de-DE" sz="4000" b="1" dirty="0" smtClean="0"/>
              <a:t>Rational </a:t>
            </a:r>
            <a:r>
              <a:rPr lang="de-DE" sz="4000" b="1" dirty="0" err="1" smtClean="0"/>
              <a:t>for</a:t>
            </a:r>
            <a:r>
              <a:rPr lang="de-DE" sz="4000" b="1" dirty="0" smtClean="0"/>
              <a:t> </a:t>
            </a:r>
            <a:r>
              <a:rPr lang="de-DE" sz="4000" b="1" dirty="0" err="1" smtClean="0"/>
              <a:t>particle</a:t>
            </a:r>
            <a:r>
              <a:rPr lang="de-DE" sz="4000" b="1" dirty="0" smtClean="0"/>
              <a:t> </a:t>
            </a:r>
            <a:r>
              <a:rPr lang="de-DE" sz="4000" b="1" dirty="0" err="1" smtClean="0"/>
              <a:t>therapy</a:t>
            </a:r>
            <a:r>
              <a:rPr lang="de-DE" dirty="0" smtClean="0"/>
              <a:t>:</a:t>
            </a:r>
            <a:br>
              <a:rPr lang="de-DE" dirty="0" smtClean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217443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800" b="1" dirty="0" err="1" smtClean="0"/>
              <a:t>Physical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advantages</a:t>
            </a:r>
            <a:r>
              <a:rPr lang="de-DE" sz="2800" b="1" dirty="0" smtClean="0"/>
              <a:t>:</a:t>
            </a:r>
          </a:p>
          <a:p>
            <a:pPr marL="0" indent="0">
              <a:buNone/>
            </a:pPr>
            <a:r>
              <a:rPr lang="de-DE" sz="2800" dirty="0" smtClean="0"/>
              <a:t>High dose at </a:t>
            </a:r>
            <a:r>
              <a:rPr lang="de-DE" sz="2800" dirty="0" err="1" smtClean="0"/>
              <a:t>the</a:t>
            </a:r>
            <a:r>
              <a:rPr lang="de-DE" sz="2800" dirty="0" smtClean="0"/>
              <a:t> end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range</a:t>
            </a:r>
            <a:r>
              <a:rPr lang="de-DE" sz="2800" dirty="0" smtClean="0"/>
              <a:t> </a:t>
            </a:r>
          </a:p>
          <a:p>
            <a:pPr marL="0" indent="0">
              <a:buNone/>
            </a:pPr>
            <a:r>
              <a:rPr lang="de-DE" sz="2800" dirty="0" err="1" smtClean="0"/>
              <a:t>small</a:t>
            </a:r>
            <a:r>
              <a:rPr lang="de-DE" sz="2800" dirty="0" smtClean="0"/>
              <a:t> lateral </a:t>
            </a:r>
            <a:r>
              <a:rPr lang="de-DE" sz="2800" dirty="0" err="1" smtClean="0"/>
              <a:t>scattering</a:t>
            </a:r>
            <a:endParaRPr lang="de-DE" sz="2800" dirty="0" smtClean="0"/>
          </a:p>
          <a:p>
            <a:pPr marL="0" indent="0">
              <a:buNone/>
            </a:pPr>
            <a:endParaRPr lang="de-DE" sz="2800" dirty="0" smtClean="0"/>
          </a:p>
          <a:p>
            <a:pPr marL="0" indent="0">
              <a:buNone/>
            </a:pPr>
            <a:r>
              <a:rPr lang="de-DE" sz="2800" b="1" dirty="0" smtClean="0"/>
              <a:t>Biological </a:t>
            </a:r>
            <a:r>
              <a:rPr lang="de-DE" sz="2800" b="1" dirty="0" err="1" smtClean="0"/>
              <a:t>advantages</a:t>
            </a:r>
            <a:endParaRPr lang="en-US" sz="2800" b="1" dirty="0"/>
          </a:p>
          <a:p>
            <a:pPr marL="0" indent="0">
              <a:buNone/>
            </a:pPr>
            <a:r>
              <a:rPr lang="de-DE" sz="2800" dirty="0" err="1" smtClean="0"/>
              <a:t>elevated</a:t>
            </a:r>
            <a:r>
              <a:rPr lang="de-DE" sz="2800" dirty="0" smtClean="0"/>
              <a:t> relative </a:t>
            </a:r>
            <a:r>
              <a:rPr lang="de-DE" sz="2800" dirty="0" err="1" smtClean="0"/>
              <a:t>biological</a:t>
            </a:r>
            <a:r>
              <a:rPr lang="de-DE" sz="2800" dirty="0" smtClean="0"/>
              <a:t> </a:t>
            </a:r>
            <a:r>
              <a:rPr lang="de-DE" sz="2800" dirty="0" err="1" smtClean="0"/>
              <a:t>effectiveness</a:t>
            </a:r>
            <a:r>
              <a:rPr lang="de-DE" sz="2800" dirty="0" smtClean="0"/>
              <a:t> RBE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tumor</a:t>
            </a:r>
            <a:r>
              <a:rPr lang="de-DE" sz="2800" dirty="0" smtClean="0"/>
              <a:t> </a:t>
            </a:r>
            <a:endParaRPr lang="en-US" sz="28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3968" y="839665"/>
            <a:ext cx="363537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IonsX_DDD2"/>
          <p:cNvPicPr>
            <a:picLocks noChangeAspect="1" noChangeArrowheads="1"/>
          </p:cNvPicPr>
          <p:nvPr/>
        </p:nvPicPr>
        <p:blipFill>
          <a:blip r:embed="rId3" cstate="screen">
            <a:lum contras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175649" y="1249287"/>
            <a:ext cx="2039552" cy="3374642"/>
          </a:xfrm>
          <a:prstGeom prst="rect">
            <a:avLst/>
          </a:prstGeom>
          <a:noFill/>
        </p:spPr>
      </p:pic>
      <p:pic>
        <p:nvPicPr>
          <p:cNvPr id="9" name="Picture 5" descr="localdos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271"/>
          <a:stretch>
            <a:fillRect/>
          </a:stretch>
        </p:blipFill>
        <p:spPr bwMode="auto">
          <a:xfrm>
            <a:off x="107504" y="4646718"/>
            <a:ext cx="2592387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 descr="kern-inhomogen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163" y="4809077"/>
            <a:ext cx="1687321" cy="191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7526" y="4463677"/>
            <a:ext cx="2570898" cy="225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6653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txBody>
          <a:bodyPr/>
          <a:lstStyle/>
          <a:p>
            <a:r>
              <a:rPr lang="de-DE" dirty="0" smtClean="0"/>
              <a:t>Technical </a:t>
            </a:r>
            <a:r>
              <a:rPr lang="de-DE" dirty="0" err="1" smtClean="0"/>
              <a:t>problems</a:t>
            </a:r>
            <a:r>
              <a:rPr lang="de-DE" dirty="0" smtClean="0"/>
              <a:t> 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 1-dimensional  </a:t>
            </a:r>
            <a:r>
              <a:rPr lang="de-DE" dirty="0" err="1" smtClean="0"/>
              <a:t>monoenergetic</a:t>
            </a:r>
            <a:r>
              <a:rPr lang="de-DE" dirty="0" smtClean="0"/>
              <a:t> beam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tumorconform</a:t>
            </a:r>
            <a:r>
              <a:rPr lang="de-DE" dirty="0" smtClean="0"/>
              <a:t> </a:t>
            </a:r>
            <a:r>
              <a:rPr lang="de-DE" dirty="0" err="1" smtClean="0"/>
              <a:t>treatment</a:t>
            </a:r>
            <a:r>
              <a:rPr lang="de-DE" dirty="0" smtClean="0"/>
              <a:t> </a:t>
            </a:r>
            <a:r>
              <a:rPr lang="de-DE" dirty="0" err="1" smtClean="0"/>
              <a:t>volume</a:t>
            </a:r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332656"/>
            <a:ext cx="363537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399" y="3212976"/>
            <a:ext cx="8053299" cy="361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5724128" y="3356992"/>
            <a:ext cx="2952328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 </a:t>
            </a:r>
            <a:r>
              <a:rPr lang="de-DE" dirty="0" err="1" smtClean="0"/>
              <a:t>possibilities</a:t>
            </a:r>
            <a:r>
              <a:rPr lang="de-DE" dirty="0" smtClean="0"/>
              <a:t> 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</a:p>
          <a:p>
            <a:r>
              <a:rPr lang="de-DE" dirty="0" smtClean="0"/>
              <a:t>                           beam </a:t>
            </a:r>
            <a:r>
              <a:rPr lang="de-DE" dirty="0" err="1" smtClean="0"/>
              <a:t>shaping</a:t>
            </a:r>
            <a:r>
              <a:rPr lang="de-DE" dirty="0" smtClean="0"/>
              <a:t>  </a:t>
            </a:r>
          </a:p>
          <a:p>
            <a:endParaRPr lang="de-DE" dirty="0" smtClean="0"/>
          </a:p>
          <a:p>
            <a:r>
              <a:rPr lang="de-DE" dirty="0"/>
              <a:t> </a:t>
            </a:r>
            <a:r>
              <a:rPr lang="de-DE" b="1" dirty="0" smtClean="0"/>
              <a:t>Passive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 </a:t>
            </a:r>
          </a:p>
          <a:p>
            <a:r>
              <a:rPr lang="de-DE" dirty="0"/>
              <a:t> </a:t>
            </a:r>
            <a:r>
              <a:rPr lang="de-DE" dirty="0" smtClean="0"/>
              <a:t>              </a:t>
            </a:r>
            <a:r>
              <a:rPr lang="de-DE" sz="1600" dirty="0" err="1" smtClean="0"/>
              <a:t>absorber</a:t>
            </a:r>
            <a:r>
              <a:rPr lang="de-DE" sz="1600" dirty="0" smtClean="0"/>
              <a:t> , </a:t>
            </a:r>
            <a:r>
              <a:rPr lang="de-DE" sz="1600" dirty="0" err="1" smtClean="0"/>
              <a:t>collimators</a:t>
            </a:r>
            <a:endParaRPr lang="de-DE" sz="1600" dirty="0" smtClean="0"/>
          </a:p>
          <a:p>
            <a:endParaRPr lang="de-DE" dirty="0" smtClean="0"/>
          </a:p>
          <a:p>
            <a:r>
              <a:rPr lang="de-DE" b="1" dirty="0"/>
              <a:t> </a:t>
            </a:r>
            <a:r>
              <a:rPr lang="de-DE" b="1" dirty="0" err="1" smtClean="0"/>
              <a:t>Active</a:t>
            </a:r>
            <a:r>
              <a:rPr lang="de-DE" b="1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:</a:t>
            </a:r>
          </a:p>
          <a:p>
            <a:r>
              <a:rPr lang="de-DE" dirty="0"/>
              <a:t> </a:t>
            </a:r>
            <a:r>
              <a:rPr lang="de-DE" dirty="0" smtClean="0"/>
              <a:t>   Scanning ,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endParaRPr lang="de-DE" dirty="0" smtClean="0"/>
          </a:p>
          <a:p>
            <a:endParaRPr lang="de-DE" dirty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115616" y="3717032"/>
            <a:ext cx="89178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IMRT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635896" y="3573016"/>
            <a:ext cx="123925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Particles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65736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mitSche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565400"/>
            <a:ext cx="457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 descr="mitSchei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868738"/>
            <a:ext cx="4572000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2390775" y="821868"/>
            <a:ext cx="2066925" cy="766762"/>
            <a:chOff x="773" y="2059"/>
            <a:chExt cx="1302" cy="483"/>
          </a:xfrm>
        </p:grpSpPr>
        <p:sp>
          <p:nvSpPr>
            <p:cNvPr id="16402" name="Text Box 5"/>
            <p:cNvSpPr txBox="1">
              <a:spLocks noChangeArrowheads="1"/>
            </p:cNvSpPr>
            <p:nvPr/>
          </p:nvSpPr>
          <p:spPr bwMode="auto">
            <a:xfrm>
              <a:off x="773" y="2350"/>
              <a:ext cx="130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de-DE" sz="1400">
                  <a:latin typeface="Verdana" pitchFamily="34" charset="0"/>
                </a:rPr>
                <a:t>Intense ion beam</a:t>
              </a:r>
            </a:p>
          </p:txBody>
        </p:sp>
        <p:sp>
          <p:nvSpPr>
            <p:cNvPr id="16403" name="AutoShape 6"/>
            <p:cNvSpPr>
              <a:spLocks noChangeArrowheads="1"/>
            </p:cNvSpPr>
            <p:nvPr/>
          </p:nvSpPr>
          <p:spPr bwMode="auto">
            <a:xfrm>
              <a:off x="840" y="2059"/>
              <a:ext cx="1008" cy="280"/>
            </a:xfrm>
            <a:prstGeom prst="rightArrow">
              <a:avLst>
                <a:gd name="adj1" fmla="val 50000"/>
                <a:gd name="adj2" fmla="val 90000"/>
              </a:avLst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de-DE" sz="2400"/>
            </a:p>
          </p:txBody>
        </p:sp>
      </p:grp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100806" y="364668"/>
            <a:ext cx="4335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de-DE" sz="2400" b="1" dirty="0">
                <a:latin typeface="Arial" pitchFamily="34" charset="0"/>
              </a:rPr>
              <a:t>Principle  of  beam scanning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4784685" y="2349500"/>
            <a:ext cx="4032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 err="1">
                <a:latin typeface="Verdana" pitchFamily="34" charset="0"/>
              </a:rPr>
              <a:t>Phatom</a:t>
            </a:r>
            <a:r>
              <a:rPr lang="de-DE" altLang="de-DE" sz="1400" dirty="0">
                <a:latin typeface="Verdana" pitchFamily="34" charset="0"/>
              </a:rPr>
              <a:t> </a:t>
            </a:r>
            <a:r>
              <a:rPr lang="de-DE" altLang="de-DE" sz="1400" dirty="0" err="1">
                <a:latin typeface="Verdana" pitchFamily="34" charset="0"/>
              </a:rPr>
              <a:t>of</a:t>
            </a:r>
            <a:r>
              <a:rPr lang="de-DE" altLang="de-DE" sz="1400" dirty="0">
                <a:latin typeface="Verdana" pitchFamily="34" charset="0"/>
              </a:rPr>
              <a:t> solid mater</a:t>
            </a:r>
          </a:p>
        </p:txBody>
      </p:sp>
      <p:pic>
        <p:nvPicPr>
          <p:cNvPr id="333833" name="Picture 9" descr="mitSchein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644900"/>
            <a:ext cx="4572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3132138" y="2349500"/>
            <a:ext cx="453707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2400"/>
          </a:p>
        </p:txBody>
      </p:sp>
      <p:pic>
        <p:nvPicPr>
          <p:cNvPr id="333835" name="Picture 11" descr="mitSchein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4149725"/>
            <a:ext cx="4464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3836" name="Picture 12" descr="mitSchein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781300"/>
            <a:ext cx="25209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3837" name="Picture 13" descr="mitSchein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3357563"/>
            <a:ext cx="25209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3838" name="Picture 14" descr="mitSchein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924175"/>
            <a:ext cx="19446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3839" name="Picture 15" descr="mitSchein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4437063"/>
            <a:ext cx="25209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3840" name="Picture 16" descr="mitSchein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3860800"/>
            <a:ext cx="25209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Oval 17"/>
          <p:cNvSpPr>
            <a:spLocks noChangeArrowheads="1"/>
          </p:cNvSpPr>
          <p:nvPr/>
        </p:nvSpPr>
        <p:spPr bwMode="auto">
          <a:xfrm>
            <a:off x="4716463" y="2708275"/>
            <a:ext cx="2376487" cy="2376488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2400"/>
          </a:p>
        </p:txBody>
      </p:sp>
      <p:sp>
        <p:nvSpPr>
          <p:cNvPr id="16400" name="Rectangle 18"/>
          <p:cNvSpPr>
            <a:spLocks noChangeArrowheads="1"/>
          </p:cNvSpPr>
          <p:nvPr/>
        </p:nvSpPr>
        <p:spPr bwMode="auto">
          <a:xfrm>
            <a:off x="7667625" y="2276475"/>
            <a:ext cx="576263" cy="2951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2400"/>
          </a:p>
        </p:txBody>
      </p:sp>
      <p:sp>
        <p:nvSpPr>
          <p:cNvPr id="16401" name="Rectangle 19"/>
          <p:cNvSpPr>
            <a:spLocks noChangeArrowheads="1"/>
          </p:cNvSpPr>
          <p:nvPr/>
        </p:nvSpPr>
        <p:spPr bwMode="auto">
          <a:xfrm>
            <a:off x="2268538" y="2349500"/>
            <a:ext cx="1079500" cy="2951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2400"/>
          </a:p>
        </p:txBody>
      </p:sp>
      <p:pic>
        <p:nvPicPr>
          <p:cNvPr id="20" name="Picture 7" descr="mitSche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0708" y="39262"/>
            <a:ext cx="457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2856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4" y="0"/>
            <a:ext cx="8785671" cy="968375"/>
          </a:xfrm>
        </p:spPr>
        <p:txBody>
          <a:bodyPr/>
          <a:lstStyle/>
          <a:p>
            <a:pPr eaLnBrk="1" hangingPunct="1"/>
            <a:r>
              <a:rPr lang="de-DE" altLang="de-DE" sz="2800" b="1" dirty="0" err="1" smtClean="0"/>
              <a:t>Active</a:t>
            </a:r>
            <a:r>
              <a:rPr lang="de-DE" altLang="de-DE" sz="2800" b="1" dirty="0" smtClean="0"/>
              <a:t> beam </a:t>
            </a:r>
            <a:r>
              <a:rPr lang="de-DE" altLang="de-DE" sz="2800" b="1" dirty="0" err="1" smtClean="0"/>
              <a:t>delivery</a:t>
            </a:r>
            <a:r>
              <a:rPr lang="de-DE" altLang="de-DE" sz="2800" b="1" dirty="0" smtClean="0"/>
              <a:t>: </a:t>
            </a:r>
            <a:r>
              <a:rPr lang="de-DE" altLang="de-DE" sz="2800" b="1" dirty="0" err="1" smtClean="0"/>
              <a:t>Principles</a:t>
            </a:r>
            <a:r>
              <a:rPr lang="de-DE" altLang="de-DE" sz="2800" b="1" dirty="0" smtClean="0"/>
              <a:t> </a:t>
            </a:r>
            <a:r>
              <a:rPr lang="de-DE" altLang="de-DE" sz="2800" b="1" dirty="0" err="1" smtClean="0"/>
              <a:t>of</a:t>
            </a:r>
            <a:r>
              <a:rPr lang="de-DE" altLang="de-DE" sz="2800" b="1" dirty="0" smtClean="0"/>
              <a:t> Beam </a:t>
            </a:r>
            <a:r>
              <a:rPr lang="de-DE" altLang="de-DE" sz="2800" b="1" dirty="0" err="1" smtClean="0"/>
              <a:t>scanning</a:t>
            </a:r>
            <a:endParaRPr lang="de-DE" altLang="de-DE" sz="2800" b="1" dirty="0" smtClean="0"/>
          </a:p>
        </p:txBody>
      </p:sp>
      <p:pic>
        <p:nvPicPr>
          <p:cNvPr id="17412" name="Picture 5" descr="raster2"/>
          <p:cNvPicPr>
            <a:picLocks noChangeAspect="1" noChangeArrowheads="1"/>
          </p:cNvPicPr>
          <p:nvPr/>
        </p:nvPicPr>
        <p:blipFill>
          <a:blip r:embed="rId5" cstate="screen">
            <a:lum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5508625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5292725" y="6564313"/>
            <a:ext cx="1268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>
                <a:solidFill>
                  <a:schemeClr val="bg1"/>
                </a:solidFill>
                <a:latin typeface="Arial" pitchFamily="34" charset="0"/>
              </a:rPr>
              <a:t>O.Jaekel  DKFZ</a:t>
            </a:r>
          </a:p>
        </p:txBody>
      </p:sp>
      <p:pic>
        <p:nvPicPr>
          <p:cNvPr id="6" name="Picture 3" descr="IonsX_DDD2"/>
          <p:cNvPicPr>
            <a:picLocks noChangeAspect="1" noChangeArrowheads="1"/>
          </p:cNvPicPr>
          <p:nvPr/>
        </p:nvPicPr>
        <p:blipFill>
          <a:blip r:embed="rId6" cstate="screen">
            <a:lum contras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446175" y="3486770"/>
            <a:ext cx="3062486" cy="3600400"/>
          </a:xfrm>
          <a:prstGeom prst="rect">
            <a:avLst/>
          </a:prstGeom>
          <a:noFill/>
        </p:spPr>
      </p:pic>
      <p:pic>
        <p:nvPicPr>
          <p:cNvPr id="3" name="TOM_converte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0" y="3441281"/>
            <a:ext cx="4503389" cy="337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pPr eaLnBrk="1" hangingPunct="1"/>
            <a:r>
              <a:rPr lang="de-DE" altLang="de-DE" sz="4000" smtClean="0"/>
              <a:t>Comparison of Treatment Plans</a:t>
            </a:r>
            <a:endParaRPr lang="de-DE" altLang="de-DE" sz="2800" smtClean="0"/>
          </a:p>
        </p:txBody>
      </p:sp>
      <p:pic>
        <p:nvPicPr>
          <p:cNvPr id="7171" name="Picture 4" descr="dosedistrib_12C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2133600"/>
            <a:ext cx="3124200" cy="3386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7" descr="dosedistrib_IMRT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7313" y="2133600"/>
            <a:ext cx="3173412" cy="3381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1371600" y="1676400"/>
            <a:ext cx="2389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>
                <a:solidFill>
                  <a:schemeClr val="tx2"/>
                </a:solidFill>
              </a:rPr>
              <a:t>Heavy Ions (2 Fields)</a:t>
            </a:r>
            <a:endParaRPr lang="en-US" altLang="de-DE" sz="2000">
              <a:solidFill>
                <a:schemeClr val="tx2"/>
              </a:solidFill>
            </a:endParaRPr>
          </a:p>
        </p:txBody>
      </p:sp>
      <p:sp>
        <p:nvSpPr>
          <p:cNvPr id="7174" name="Rectangle 11"/>
          <p:cNvSpPr>
            <a:spLocks noChangeArrowheads="1"/>
          </p:cNvSpPr>
          <p:nvPr/>
        </p:nvSpPr>
        <p:spPr bwMode="auto">
          <a:xfrm>
            <a:off x="5835650" y="1676400"/>
            <a:ext cx="1860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>
                <a:solidFill>
                  <a:schemeClr val="tx2"/>
                </a:solidFill>
              </a:rPr>
              <a:t>IMRT (9 Fields)</a:t>
            </a:r>
            <a:endParaRPr lang="en-US" altLang="de-DE" sz="2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7502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75" y="620688"/>
            <a:ext cx="8424863" cy="535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917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806</Words>
  <Application>Microsoft Macintosh PowerPoint</Application>
  <PresentationFormat>On-screen Show (4:3)</PresentationFormat>
  <Paragraphs>209</Paragraphs>
  <Slides>34</Slides>
  <Notes>16</Notes>
  <HiddenSlides>1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Larissa</vt:lpstr>
      <vt:lpstr>Graph</vt:lpstr>
      <vt:lpstr>Tumor  Therapy @ GSI</vt:lpstr>
      <vt:lpstr>Death  in Germany  (2007)</vt:lpstr>
      <vt:lpstr>PowerPoint Presentation</vt:lpstr>
      <vt:lpstr>Rational for particle therapy: </vt:lpstr>
      <vt:lpstr>Technical problems  </vt:lpstr>
      <vt:lpstr>PowerPoint Presentation</vt:lpstr>
      <vt:lpstr>Active beam delivery: Principles of Beam scanning</vt:lpstr>
      <vt:lpstr>Comparison of Treatment Plans</vt:lpstr>
      <vt:lpstr>PowerPoint Presentation</vt:lpstr>
      <vt:lpstr>Advantages of Carbon</vt:lpstr>
      <vt:lpstr>PowerPoint Presentation</vt:lpstr>
      <vt:lpstr>PowerPoint Presentation</vt:lpstr>
      <vt:lpstr> Protons versus Carbon: </vt:lpstr>
      <vt:lpstr>Dose  &amp; RBE for protons, carbon, neon</vt:lpstr>
      <vt:lpstr>PowerPoint Presentation</vt:lpstr>
      <vt:lpstr>X-ray Imaging in Treatment Position</vt:lpstr>
      <vt:lpstr>PowerPoint Presentation</vt:lpstr>
      <vt:lpstr>PET-control of treatment</vt:lpstr>
      <vt:lpstr>Dose verification with PET</vt:lpstr>
      <vt:lpstr>Treatment of tumors close to the eye </vt:lpstr>
      <vt:lpstr>PowerPoint Presentation</vt:lpstr>
      <vt:lpstr>Absorbed dose along the  spinal cord in  a human  phantom</vt:lpstr>
      <vt:lpstr>Treatment plan: medulloblastoma </vt:lpstr>
      <vt:lpstr>Differential RBE in patients       High RBE in the tumor, low RBE for the skin  </vt:lpstr>
      <vt:lpstr>Tumor Control  Rates: Chordomas</vt:lpstr>
      <vt:lpstr>Summary Rational for Particle RT</vt:lpstr>
      <vt:lpstr>Heidelberg Ion Beam Therapy (HIT)</vt:lpstr>
      <vt:lpstr>IGRT in der Partikeltherapie</vt:lpstr>
      <vt:lpstr>Ion beam  therapies  worldwide</vt:lpstr>
      <vt:lpstr>PowerPoint Presentation</vt:lpstr>
      <vt:lpstr>PowerPoint Presentation</vt:lpstr>
      <vt:lpstr>PowerPoint Presentation</vt:lpstr>
      <vt:lpstr>Energy-Deposition in Micrometer-Scale</vt:lpstr>
      <vt:lpstr>Comparison of treatment plans 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 of Particle Therapy</dc:title>
  <dc:creator>Kraft, Gerhard Prof. Dr.</dc:creator>
  <cp:lastModifiedBy>Claudia Marcelloni</cp:lastModifiedBy>
  <cp:revision>47</cp:revision>
  <dcterms:created xsi:type="dcterms:W3CDTF">2016-04-28T09:39:36Z</dcterms:created>
  <dcterms:modified xsi:type="dcterms:W3CDTF">2019-05-23T15:30:59Z</dcterms:modified>
</cp:coreProperties>
</file>