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70" r:id="rId3"/>
    <p:sldId id="257" r:id="rId4"/>
    <p:sldId id="267" r:id="rId5"/>
    <p:sldId id="265" r:id="rId6"/>
    <p:sldId id="273" r:id="rId7"/>
    <p:sldId id="271" r:id="rId8"/>
    <p:sldId id="272" r:id="rId9"/>
    <p:sldId id="264" r:id="rId10"/>
    <p:sldId id="268" r:id="rId11"/>
    <p:sldId id="266" r:id="rId12"/>
    <p:sldId id="262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3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62" y="13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28/11/2018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28/11/2018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28/11/2018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28/11/2018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28/11/2018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HEPTap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System </a:t>
            </a:r>
            <a:r>
              <a:rPr lang="en-GB" sz="3200" dirty="0"/>
              <a:t>performance and </a:t>
            </a:r>
            <a:r>
              <a:rPr lang="en-GB" sz="3200" dirty="0" smtClean="0"/>
              <a:t>cost modelling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Established a connection to the “SPACM” WG.</a:t>
            </a:r>
          </a:p>
          <a:p>
            <a:r>
              <a:rPr lang="en-GB" dirty="0" smtClean="0"/>
              <a:t>The “make the most of tape” story is motivated by its lower cost.</a:t>
            </a:r>
          </a:p>
          <a:p>
            <a:pPr lvl="1"/>
            <a:r>
              <a:rPr lang="en-GB" dirty="0" smtClean="0"/>
              <a:t>The advantage must be demonstrated before sites will make significant further investments</a:t>
            </a:r>
          </a:p>
          <a:p>
            <a:r>
              <a:rPr lang="en-GB" dirty="0" smtClean="0"/>
              <a:t>Have started to discuss how to model the costs of tape systems </a:t>
            </a:r>
          </a:p>
          <a:p>
            <a:pPr lvl="1"/>
            <a:r>
              <a:rPr lang="en-GB" dirty="0" smtClean="0"/>
              <a:t>Driven by IN2P3 (Renaud </a:t>
            </a:r>
            <a:r>
              <a:rPr lang="en-GB" dirty="0" err="1" smtClean="0"/>
              <a:t>Vernet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Many questions about what to take into account and what timescales to amortise over</a:t>
            </a:r>
          </a:p>
          <a:p>
            <a:pPr lvl="1"/>
            <a:r>
              <a:rPr lang="en-GB" dirty="0" smtClean="0"/>
              <a:t>All T1s will be asked for a report</a:t>
            </a:r>
          </a:p>
          <a:p>
            <a:pPr lvl="2"/>
            <a:r>
              <a:rPr lang="en-GB" dirty="0" smtClean="0"/>
              <a:t>Discussion will be scheduled with the WG</a:t>
            </a:r>
          </a:p>
          <a:p>
            <a:r>
              <a:rPr lang="en-GB" dirty="0" smtClean="0"/>
              <a:t>WG will evaluate the Carousel model in this context and collaborate with “SPACMWG”.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907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Topic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Client optimisation and survey – closed</a:t>
            </a:r>
          </a:p>
          <a:p>
            <a:pPr lvl="1"/>
            <a:r>
              <a:rPr lang="en-GB" dirty="0" smtClean="0"/>
              <a:t>FTS modifications are on their way</a:t>
            </a:r>
          </a:p>
          <a:p>
            <a:r>
              <a:rPr lang="en-GB" dirty="0" smtClean="0"/>
              <a:t>Metrics – finalising</a:t>
            </a:r>
          </a:p>
          <a:p>
            <a:pPr lvl="1"/>
            <a:r>
              <a:rPr lang="en-GB" dirty="0" smtClean="0"/>
              <a:t>Summarised in </a:t>
            </a:r>
            <a:r>
              <a:rPr lang="en-GB" dirty="0" err="1" smtClean="0"/>
              <a:t>Vlado’s</a:t>
            </a:r>
            <a:r>
              <a:rPr lang="en-GB" dirty="0" smtClean="0"/>
              <a:t> contribution</a:t>
            </a:r>
          </a:p>
          <a:p>
            <a:pPr lvl="1"/>
            <a:r>
              <a:rPr lang="en-GB" dirty="0" smtClean="0"/>
              <a:t>More metrics will be added as required</a:t>
            </a:r>
            <a:endParaRPr lang="en-GB" dirty="0"/>
          </a:p>
          <a:p>
            <a:r>
              <a:rPr lang="en-GB" dirty="0" smtClean="0"/>
              <a:t>Carousel R&amp;D – ongoing</a:t>
            </a:r>
          </a:p>
          <a:p>
            <a:pPr lvl="1"/>
            <a:r>
              <a:rPr lang="en-GB" dirty="0" smtClean="0"/>
              <a:t>New rounds of testing scheduled</a:t>
            </a:r>
          </a:p>
          <a:p>
            <a:r>
              <a:rPr lang="en-GB" dirty="0" smtClean="0"/>
              <a:t>Cost modelling – starting up</a:t>
            </a:r>
          </a:p>
          <a:p>
            <a:r>
              <a:rPr lang="en-GB" dirty="0" smtClean="0"/>
              <a:t>Open for other topics and contact with DOMA activities where required</a:t>
            </a:r>
          </a:p>
          <a:p>
            <a:pPr lvl="1"/>
            <a:r>
              <a:rPr lang="en-GB" dirty="0" smtClean="0"/>
              <a:t>Post-SRM data management interfaces?</a:t>
            </a:r>
          </a:p>
          <a:p>
            <a:pPr lvl="1"/>
            <a:r>
              <a:rPr lang="en-GB" dirty="0" smtClean="0"/>
              <a:t>Input to </a:t>
            </a:r>
            <a:r>
              <a:rPr lang="en-GB" dirty="0" err="1" smtClean="0"/>
              <a:t>QoS</a:t>
            </a:r>
            <a:r>
              <a:rPr lang="en-GB" dirty="0" smtClean="0"/>
              <a:t> </a:t>
            </a:r>
            <a:r>
              <a:rPr lang="en-GB" dirty="0" smtClean="0"/>
              <a:t>WG</a:t>
            </a:r>
          </a:p>
          <a:p>
            <a:pPr lvl="2"/>
            <a:r>
              <a:rPr lang="en-GB" dirty="0" smtClean="0"/>
              <a:t>Use of non-tape archival storage?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673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twiki.cern.ch/HEPTape</a:t>
            </a:r>
            <a:endParaRPr lang="en-US" dirty="0" smtClean="0"/>
          </a:p>
          <a:p>
            <a:r>
              <a:rPr lang="en-US" dirty="0" smtClean="0"/>
              <a:t>Join the group – </a:t>
            </a:r>
          </a:p>
          <a:p>
            <a:pPr lvl="1"/>
            <a:r>
              <a:rPr lang="en-US" sz="2000" dirty="0" smtClean="0"/>
              <a:t>https</a:t>
            </a:r>
            <a:r>
              <a:rPr lang="en-US" sz="2000" dirty="0"/>
              <a:t>://e-groups.cern.ch/e-groups/EgroupsSubscription.do?egroupName=wlcg-data-archival-storage</a:t>
            </a:r>
          </a:p>
          <a:p>
            <a:r>
              <a:rPr lang="en-US" dirty="0" smtClean="0"/>
              <a:t>Contact Oliver Keeble (CERN) or </a:t>
            </a:r>
            <a:r>
              <a:rPr lang="en-US" dirty="0" err="1" smtClean="0"/>
              <a:t>Vlado</a:t>
            </a:r>
            <a:r>
              <a:rPr lang="en-US" dirty="0" smtClean="0"/>
              <a:t> </a:t>
            </a:r>
            <a:r>
              <a:rPr lang="en-US" dirty="0" err="1" smtClean="0"/>
              <a:t>Bahyl</a:t>
            </a:r>
            <a:r>
              <a:rPr lang="en-US" dirty="0" smtClean="0"/>
              <a:t> (CERN)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03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Archival Storage WG </a:t>
            </a:r>
            <a:r>
              <a:rPr lang="en-GB" dirty="0" smtClean="0"/>
              <a:t>Activities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Oliver Keeble on behalf of the WG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9343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Archival WG -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6561"/>
            <a:ext cx="8229600" cy="356543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Experiments have been asked to exploit archival storage as much as possible</a:t>
            </a:r>
          </a:p>
          <a:p>
            <a:pPr lvl="1"/>
            <a:r>
              <a:rPr lang="en-US" dirty="0" smtClean="0"/>
              <a:t>Cost advantages</a:t>
            </a:r>
          </a:p>
          <a:p>
            <a:r>
              <a:rPr lang="en-US" dirty="0" smtClean="0"/>
              <a:t>WLCG Archival Storage Group created to follow up</a:t>
            </a:r>
          </a:p>
          <a:p>
            <a:pPr lvl="1"/>
            <a:r>
              <a:rPr lang="en-US" dirty="0" smtClean="0"/>
              <a:t>Launched with two main topics</a:t>
            </a:r>
          </a:p>
          <a:p>
            <a:pPr lvl="2"/>
            <a:r>
              <a:rPr lang="en-US" dirty="0" smtClean="0"/>
              <a:t>Optimal exploitation of archival systems by experiments</a:t>
            </a:r>
          </a:p>
          <a:p>
            <a:pPr lvl="2"/>
            <a:r>
              <a:rPr lang="en-US" dirty="0" smtClean="0"/>
              <a:t>Metric identification and reporting </a:t>
            </a:r>
          </a:p>
          <a:p>
            <a:pPr lvl="1"/>
            <a:r>
              <a:rPr lang="en-US" dirty="0" smtClean="0"/>
              <a:t>Since added</a:t>
            </a:r>
          </a:p>
          <a:p>
            <a:pPr lvl="2"/>
            <a:r>
              <a:rPr lang="en-US" dirty="0" smtClean="0"/>
              <a:t>Atlas Carousel tests</a:t>
            </a:r>
          </a:p>
          <a:p>
            <a:pPr lvl="2"/>
            <a:r>
              <a:rPr lang="en-US" dirty="0" smtClean="0"/>
              <a:t>Cost modelling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54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Archival site survey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22" y="959427"/>
            <a:ext cx="3873702" cy="3881222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955" y="959427"/>
            <a:ext cx="3858613" cy="388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601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Archival site </a:t>
            </a:r>
            <a:r>
              <a:rPr lang="en-GB" dirty="0" smtClean="0"/>
              <a:t>survey -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4046902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Results for each question have been summarised on the </a:t>
            </a:r>
            <a:r>
              <a:rPr lang="en-GB" dirty="0" err="1" smtClean="0"/>
              <a:t>twiki</a:t>
            </a:r>
            <a:endParaRPr lang="en-GB" dirty="0" smtClean="0"/>
          </a:p>
          <a:p>
            <a:pPr lvl="1"/>
            <a:r>
              <a:rPr lang="en-GB" dirty="0" smtClean="0"/>
              <a:t>Discussed </a:t>
            </a:r>
            <a:r>
              <a:rPr lang="en-GB" dirty="0"/>
              <a:t>at June GDB - https://indico.cern.ch/event/651354</a:t>
            </a:r>
            <a:r>
              <a:rPr lang="en-GB" dirty="0" smtClean="0"/>
              <a:t>/</a:t>
            </a:r>
          </a:p>
          <a:p>
            <a:r>
              <a:rPr lang="en-GB" dirty="0" smtClean="0"/>
              <a:t>Advice can be classified under</a:t>
            </a:r>
          </a:p>
          <a:p>
            <a:pPr lvl="1"/>
            <a:r>
              <a:rPr lang="en-GB" dirty="0" smtClean="0"/>
              <a:t>Campaign planning</a:t>
            </a:r>
          </a:p>
          <a:p>
            <a:pPr lvl="2"/>
            <a:r>
              <a:rPr lang="en-GB" dirty="0" smtClean="0"/>
              <a:t>Planning, grouping, sync with processing, managing priorities</a:t>
            </a:r>
          </a:p>
          <a:p>
            <a:pPr lvl="1"/>
            <a:r>
              <a:rPr lang="en-GB" dirty="0" smtClean="0"/>
              <a:t>Client behaviour</a:t>
            </a:r>
          </a:p>
          <a:p>
            <a:pPr lvl="2"/>
            <a:r>
              <a:rPr lang="en-GB" dirty="0"/>
              <a:t>Fill up queues and use bulk </a:t>
            </a:r>
            <a:r>
              <a:rPr lang="en-GB" dirty="0" smtClean="0"/>
              <a:t>submission</a:t>
            </a:r>
          </a:p>
          <a:p>
            <a:pPr lvl="1"/>
            <a:r>
              <a:rPr lang="en-GB" dirty="0" smtClean="0"/>
              <a:t>Write operations</a:t>
            </a:r>
          </a:p>
          <a:p>
            <a:pPr lvl="2"/>
            <a:r>
              <a:rPr lang="en-GB" dirty="0" smtClean="0"/>
              <a:t>Write the way you want to read. </a:t>
            </a:r>
          </a:p>
          <a:p>
            <a:pPr lvl="2"/>
            <a:r>
              <a:rPr lang="en-GB" dirty="0" smtClean="0"/>
              <a:t>Investigating dataset awareness.</a:t>
            </a:r>
          </a:p>
          <a:p>
            <a:r>
              <a:rPr lang="en-GB" dirty="0" smtClean="0"/>
              <a:t>https</a:t>
            </a:r>
            <a:r>
              <a:rPr lang="en-GB" dirty="0"/>
              <a:t>://</a:t>
            </a:r>
            <a:r>
              <a:rPr lang="en-GB" dirty="0" smtClean="0"/>
              <a:t>twiki.cern.ch/twiki/bin/view/HEPTape/Survey_Conclusions</a:t>
            </a:r>
            <a:endParaRPr lang="en-GB" dirty="0"/>
          </a:p>
          <a:p>
            <a:pPr lvl="1"/>
            <a:r>
              <a:rPr lang="en-GB" dirty="0"/>
              <a:t>Archival sites are diverse and universal advice is hard to </a:t>
            </a:r>
            <a:r>
              <a:rPr lang="en-GB" dirty="0" smtClean="0"/>
              <a:t>identify</a:t>
            </a:r>
          </a:p>
          <a:p>
            <a:r>
              <a:rPr lang="en-GB" dirty="0" smtClean="0"/>
              <a:t>Actions</a:t>
            </a:r>
          </a:p>
          <a:p>
            <a:pPr lvl="1"/>
            <a:r>
              <a:rPr lang="en-GB" dirty="0" smtClean="0"/>
              <a:t>FTS</a:t>
            </a:r>
          </a:p>
          <a:p>
            <a:pPr lvl="2"/>
            <a:r>
              <a:rPr lang="en-GB" dirty="0" smtClean="0"/>
              <a:t>fts3-pilot.cern.ch </a:t>
            </a:r>
            <a:r>
              <a:rPr lang="en-GB" dirty="0"/>
              <a:t>has been reconfigured to use larger bulks (1000</a:t>
            </a:r>
            <a:r>
              <a:rPr lang="en-GB" dirty="0" smtClean="0"/>
              <a:t>)</a:t>
            </a:r>
          </a:p>
          <a:p>
            <a:pPr lvl="3"/>
            <a:r>
              <a:rPr lang="en-GB" dirty="0" smtClean="0"/>
              <a:t>Trying to quantify the effect</a:t>
            </a:r>
            <a:endParaRPr lang="en-GB" dirty="0"/>
          </a:p>
          <a:p>
            <a:pPr lvl="2"/>
            <a:r>
              <a:rPr lang="en-GB" dirty="0"/>
              <a:t>Optimisations are planned to allow better filling of </a:t>
            </a:r>
            <a:r>
              <a:rPr lang="en-GB" dirty="0" smtClean="0"/>
              <a:t>queues</a:t>
            </a:r>
          </a:p>
          <a:p>
            <a:pPr lvl="3"/>
            <a:r>
              <a:rPr lang="en-GB" dirty="0" smtClean="0"/>
              <a:t>Updating logic on queue state detection</a:t>
            </a:r>
            <a:endParaRPr lang="en-GB" dirty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000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Monitoring and metrics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Capacity and pledges</a:t>
            </a:r>
          </a:p>
          <a:p>
            <a:pPr lvl="1"/>
            <a:r>
              <a:rPr lang="en-GB" dirty="0" smtClean="0"/>
              <a:t>all sites contributing</a:t>
            </a:r>
          </a:p>
          <a:p>
            <a:r>
              <a:rPr lang="en-GB" dirty="0" smtClean="0"/>
              <a:t>Remounts</a:t>
            </a:r>
          </a:p>
          <a:p>
            <a:pPr lvl="1"/>
            <a:r>
              <a:rPr lang="en-GB" dirty="0" smtClean="0"/>
              <a:t>a number of sites contributing</a:t>
            </a:r>
          </a:p>
          <a:p>
            <a:r>
              <a:rPr lang="en-GB" dirty="0" smtClean="0"/>
              <a:t>Read and write volumes</a:t>
            </a:r>
          </a:p>
          <a:p>
            <a:pPr lvl="1"/>
            <a:r>
              <a:rPr lang="en-GB" dirty="0" smtClean="0"/>
              <a:t>very few sites contributing</a:t>
            </a:r>
          </a:p>
          <a:p>
            <a:r>
              <a:rPr lang="en-GB" dirty="0"/>
              <a:t>http://cern.ch/go/8bNm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435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21" y="175121"/>
            <a:ext cx="7593336" cy="4684542"/>
          </a:xfrm>
        </p:spPr>
      </p:pic>
    </p:spTree>
    <p:extLst>
      <p:ext uri="{BB962C8B-B14F-4D97-AF65-F5344CB8AC3E}">
        <p14:creationId xmlns:p14="http://schemas.microsoft.com/office/powerpoint/2010/main" val="2403360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Remounts, reads, writes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1394"/>
            <a:ext cx="9061338" cy="257214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486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Atlas Carousel R&amp;D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886714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The WG has acted as a forum for discussion on the ongoing Atlas R&amp;D on Carousels</a:t>
            </a:r>
          </a:p>
          <a:p>
            <a:pPr lvl="1"/>
            <a:r>
              <a:rPr lang="en-GB" dirty="0" smtClean="0"/>
              <a:t>A “Carousel” is a moving window of disk residency for a large tape archive</a:t>
            </a:r>
          </a:p>
          <a:p>
            <a:pPr lvl="2"/>
            <a:r>
              <a:rPr lang="en-GB" dirty="0" smtClean="0"/>
              <a:t>Atlas has tested this workflow on all 10 of their T1s</a:t>
            </a:r>
          </a:p>
          <a:p>
            <a:pPr lvl="2"/>
            <a:r>
              <a:rPr lang="en-GB" dirty="0" smtClean="0"/>
              <a:t>Xin Zhao presented results at WG meetings</a:t>
            </a:r>
          </a:p>
          <a:p>
            <a:pPr lvl="1"/>
            <a:r>
              <a:rPr lang="en-GB" dirty="0" smtClean="0"/>
              <a:t>Focused discussions between sites, Atlas and storage </a:t>
            </a:r>
            <a:r>
              <a:rPr lang="en-GB" dirty="0" err="1" smtClean="0"/>
              <a:t>devs</a:t>
            </a:r>
            <a:r>
              <a:rPr lang="en-GB" dirty="0" smtClean="0"/>
              <a:t> (</a:t>
            </a:r>
            <a:r>
              <a:rPr lang="en-GB" dirty="0" err="1" smtClean="0"/>
              <a:t>dCache</a:t>
            </a:r>
            <a:r>
              <a:rPr lang="en-GB" dirty="0" smtClean="0"/>
              <a:t> in particular)</a:t>
            </a:r>
          </a:p>
          <a:p>
            <a:pPr lvl="2"/>
            <a:r>
              <a:rPr lang="en-GB" dirty="0" smtClean="0"/>
              <a:t>Comparison of site performance, configuration, disk buffers, tape families, hardware </a:t>
            </a:r>
            <a:r>
              <a:rPr lang="en-GB" dirty="0" err="1" smtClean="0"/>
              <a:t>etc</a:t>
            </a:r>
            <a:endParaRPr lang="en-GB" dirty="0" smtClean="0"/>
          </a:p>
          <a:p>
            <a:pPr lvl="3"/>
            <a:r>
              <a:rPr lang="en-GB" dirty="0" smtClean="0"/>
              <a:t>Understanding bottlenecks, improving metrics</a:t>
            </a:r>
          </a:p>
          <a:p>
            <a:pPr lvl="1"/>
            <a:r>
              <a:rPr lang="en-GB" dirty="0" smtClean="0"/>
              <a:t>WG will follow up on further tests and try to track performance improvements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28/11/2018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WLCG Archival Storage Group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052945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CERNCobranding16-9</Template>
  <TotalTime>326</TotalTime>
  <Words>563</Words>
  <Application>Microsoft Office PowerPoint</Application>
  <PresentationFormat>On-screen Show (16:9)</PresentationFormat>
  <Paragraphs>108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CERN2Corporate16-9</vt:lpstr>
      <vt:lpstr>PowerPoint Presentation</vt:lpstr>
      <vt:lpstr>Archival Storage WG Activities</vt:lpstr>
      <vt:lpstr>Archival WG - overview</vt:lpstr>
      <vt:lpstr>Archival site survey</vt:lpstr>
      <vt:lpstr>Archival site survey - conclusions</vt:lpstr>
      <vt:lpstr>Monitoring and metrics</vt:lpstr>
      <vt:lpstr>PowerPoint Presentation</vt:lpstr>
      <vt:lpstr>Remounts, reads, writes</vt:lpstr>
      <vt:lpstr>Atlas Carousel R&amp;D</vt:lpstr>
      <vt:lpstr>System performance and cost modelling </vt:lpstr>
      <vt:lpstr>Topic status</vt:lpstr>
      <vt:lpstr>More Information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Keeble</dc:creator>
  <cp:lastModifiedBy>Oliver Keeble</cp:lastModifiedBy>
  <cp:revision>84</cp:revision>
  <dcterms:created xsi:type="dcterms:W3CDTF">2017-05-08T12:25:50Z</dcterms:created>
  <dcterms:modified xsi:type="dcterms:W3CDTF">2018-11-28T14:51:11Z</dcterms:modified>
</cp:coreProperties>
</file>