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4"/>
  </p:sldMasterIdLst>
  <p:notesMasterIdLst>
    <p:notesMasterId r:id="rId30"/>
  </p:notesMasterIdLst>
  <p:handoutMasterIdLst>
    <p:handoutMasterId r:id="rId31"/>
  </p:handoutMasterIdLst>
  <p:sldIdLst>
    <p:sldId id="319" r:id="rId5"/>
    <p:sldId id="322" r:id="rId6"/>
    <p:sldId id="329" r:id="rId7"/>
    <p:sldId id="323" r:id="rId8"/>
    <p:sldId id="330" r:id="rId9"/>
    <p:sldId id="332" r:id="rId10"/>
    <p:sldId id="328" r:id="rId11"/>
    <p:sldId id="333" r:id="rId12"/>
    <p:sldId id="334" r:id="rId13"/>
    <p:sldId id="335" r:id="rId14"/>
    <p:sldId id="337" r:id="rId15"/>
    <p:sldId id="336" r:id="rId16"/>
    <p:sldId id="338" r:id="rId17"/>
    <p:sldId id="339" r:id="rId18"/>
    <p:sldId id="340" r:id="rId19"/>
    <p:sldId id="341" r:id="rId20"/>
    <p:sldId id="342" r:id="rId21"/>
    <p:sldId id="343" r:id="rId22"/>
    <p:sldId id="344" r:id="rId23"/>
    <p:sldId id="346" r:id="rId24"/>
    <p:sldId id="348" r:id="rId25"/>
    <p:sldId id="349" r:id="rId26"/>
    <p:sldId id="351" r:id="rId27"/>
    <p:sldId id="352" r:id="rId28"/>
    <p:sldId id="350" r:id="rId29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BFBFBF"/>
    <a:srgbClr val="D9D9D9"/>
    <a:srgbClr val="66FF33"/>
    <a:srgbClr val="808184"/>
    <a:srgbClr val="9A9B9D"/>
    <a:srgbClr val="AEB0AF"/>
    <a:srgbClr val="CEC7C1"/>
    <a:srgbClr val="8C8D90"/>
    <a:srgbClr val="D253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3" autoAdjust="0"/>
    <p:restoredTop sz="78437" autoAdjust="0"/>
  </p:normalViewPr>
  <p:slideViewPr>
    <p:cSldViewPr snapToGrid="0" showGuides="1">
      <p:cViewPr varScale="1">
        <p:scale>
          <a:sx n="71" d="100"/>
          <a:sy n="71" d="100"/>
        </p:scale>
        <p:origin x="507" y="3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0" d="100"/>
        <a:sy n="120" d="100"/>
      </p:scale>
      <p:origin x="0" y="-10614"/>
    </p:cViewPr>
  </p:sorterViewPr>
  <p:notesViewPr>
    <p:cSldViewPr snapToGrid="0" showGuides="1">
      <p:cViewPr>
        <p:scale>
          <a:sx n="50" d="100"/>
          <a:sy n="50" d="100"/>
        </p:scale>
        <p:origin x="4524" y="150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+mn-lt"/>
              </a:rPr>
              <a:pPr algn="l"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D7992059-949A-4D84-A84D-82EB5F97947B}" type="datetimeFigureOut">
              <a:rPr lang="en-US" smtClean="0"/>
              <a:pPr/>
              <a:t>7/10/2019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30 minutes total including Q&amp;A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5698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Both Jet-flow designs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Target 16: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lang="en-US" sz="1200" baseline="-25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avg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 968 kW ;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1200" baseline="-25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total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1780 MWh</a:t>
            </a:r>
          </a:p>
          <a:p>
            <a:pPr>
              <a:spcAft>
                <a:spcPts val="0"/>
              </a:spcAft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Target 20: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lang="en-US" sz="1200" baseline="-25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avg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1287 kW;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1200" baseline="-25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total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2231 MWh;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1200" baseline="-25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avg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0.57 SLPM (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1200" baseline="-25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0.8 SLPM)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310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Groundbreaking in late 1999. First beam on target: 2006.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SNS Cost: $1.4B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Now operating T22 at 1.4 MW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Major offline R&amp;D / experimentation was also performed, including 3 purpose-built test loops for thermal-hydraulic.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00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in-beam experiment campaigns at LANSCE – 9 at WNR, 1 at </a:t>
            </a:r>
            <a:r>
              <a:rPr lang="en-US" dirty="0" err="1"/>
              <a:t>pRad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WNR 1997, 1999, 2000, 2001 x2, 2002, 2005, 2006 (</a:t>
            </a:r>
            <a:r>
              <a:rPr lang="en-US" dirty="0" err="1"/>
              <a:t>pRad</a:t>
            </a:r>
            <a:r>
              <a:rPr lang="en-US" dirty="0"/>
              <a:t>), 2008, 2011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These were ‘hands-on’ experiments. Dose management a key limitation factor.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Targets scaled to ca. 1/3</a:t>
            </a:r>
            <a:r>
              <a:rPr lang="en-US" baseline="30000" dirty="0"/>
              <a:t>rd</a:t>
            </a:r>
            <a:r>
              <a:rPr lang="en-US" dirty="0"/>
              <a:t> that of SNS were similar </a:t>
            </a:r>
            <a:r>
              <a:rPr lang="en-US" dirty="0" err="1"/>
              <a:t>wrt</a:t>
            </a:r>
            <a:r>
              <a:rPr lang="en-US" dirty="0"/>
              <a:t> beam – target size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294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We had clues that cavitation was occurring from the pulse. </a:t>
            </a:r>
          </a:p>
          <a:p>
            <a:pPr marL="228600" indent="-228600">
              <a:buAutoNum type="arabicPeriod"/>
            </a:pPr>
            <a:r>
              <a:rPr lang="en-US" dirty="0"/>
              <a:t>A bit of gas phase changes the mercury sound speed a lot, which affects modeling estimates</a:t>
            </a:r>
          </a:p>
          <a:p>
            <a:pPr marL="228600" indent="-228600">
              <a:buAutoNum type="arabicPeriod"/>
            </a:pPr>
            <a:r>
              <a:rPr lang="en-US" dirty="0"/>
              <a:t>Large effects’ responses looked slow vs. simulation. Strains were large – reaching yield</a:t>
            </a:r>
          </a:p>
          <a:p>
            <a:pPr marL="228600" indent="-228600">
              <a:buAutoNum type="arabicPeriod"/>
            </a:pPr>
            <a:r>
              <a:rPr lang="en-US" dirty="0"/>
              <a:t>Developed simulation method became basis for SNS (and JSNS) target fatigue stress estimation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218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JAERI finding shared at Nov. 2000 workshop</a:t>
            </a:r>
          </a:p>
          <a:p>
            <a:r>
              <a:rPr lang="en-US" dirty="0"/>
              <a:t>July 2001 WNR test after inspection of 2000 target flanges failed to reveal damage – surfaces were machine rough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890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Local energy deposition was not necessarily</a:t>
            </a:r>
            <a:r>
              <a:rPr lang="en-US" baseline="0" dirty="0"/>
              <a:t> the driving cause of local damage</a:t>
            </a:r>
          </a:p>
          <a:p>
            <a:r>
              <a:rPr lang="en-US" baseline="0" dirty="0"/>
              <a:t>Clues that the global target vessel – fluid interaction response had to be considered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176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June 2002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6258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Central region has a diameter of 25 mm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417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r>
              <a:rPr lang="en-US" dirty="0"/>
              <a:t>Targets were exchanged … connection to pump module was remade each case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Damaged area fraction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Maximum pit depth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Mean depth of erosion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872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321" y="1074420"/>
            <a:ext cx="11334582" cy="42332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67160" y="5343835"/>
            <a:ext cx="5384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28736" y="1388962"/>
            <a:ext cx="8678194" cy="978729"/>
          </a:xfrm>
        </p:spPr>
        <p:txBody>
          <a:bodyPr/>
          <a:lstStyle>
            <a:lvl1pPr algn="l">
              <a:defRPr sz="32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47481" y="3013455"/>
            <a:ext cx="5440514" cy="2028101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7030A5-C7D7-48D4-B261-45DC936EE5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4576" y="5409488"/>
            <a:ext cx="1603756" cy="3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82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48055" y="1280160"/>
            <a:ext cx="11430000" cy="4937760"/>
          </a:xfrm>
        </p:spPr>
        <p:txBody>
          <a:bodyPr>
            <a:normAutofit/>
          </a:bodyPr>
          <a:lstStyle>
            <a:lvl1pPr marL="288925" indent="-288925">
              <a:spcBef>
                <a:spcPts val="6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spcBef>
                <a:spcPts val="6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spcBef>
                <a:spcPts val="6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0" y="6492240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b="1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5298622-4D3C-4849-B0FA-4101271A78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3A1AE5-746F-4057-86D7-F0AA4F73942C}"/>
              </a:ext>
            </a:extLst>
          </p:cNvPr>
          <p:cNvSpPr txBox="1"/>
          <p:nvPr userDrawn="1"/>
        </p:nvSpPr>
        <p:spPr>
          <a:xfrm>
            <a:off x="9735053" y="6302222"/>
            <a:ext cx="23167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International HiRadMat Workshop</a:t>
            </a:r>
          </a:p>
          <a:p>
            <a:pPr algn="l"/>
            <a:r>
              <a:rPr lang="en-US" sz="1000" b="0" baseline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Riemer – SNS In-Beam Experiments</a:t>
            </a:r>
          </a:p>
          <a:p>
            <a:pPr algn="l"/>
            <a:r>
              <a:rPr lang="en-US" sz="1000" b="0" baseline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July 10-12,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F3EBC-9FD3-40CB-8B67-DFDDC76AC0C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def</a:t>
            </a:r>
          </a:p>
        </p:txBody>
      </p:sp>
    </p:spTree>
    <p:extLst>
      <p:ext uri="{BB962C8B-B14F-4D97-AF65-F5344CB8AC3E}">
        <p14:creationId xmlns:p14="http://schemas.microsoft.com/office/powerpoint/2010/main" val="222745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535531"/>
          </a:xfrm>
        </p:spPr>
        <p:txBody>
          <a:bodyPr/>
          <a:lstStyle>
            <a:lvl1pPr>
              <a:lnSpc>
                <a:spcPct val="90000"/>
              </a:lnSpc>
              <a:defRPr sz="3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0" y="6492240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b="1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Rectangle 256">
            <a:extLst>
              <a:ext uri="{FF2B5EF4-FFF2-40B4-BE49-F238E27FC236}">
                <a16:creationId xmlns:a16="http://schemas.microsoft.com/office/drawing/2014/main" id="{BF6A1C92-1EE6-4390-85D8-ACD208CF9DB8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0DD0A2A-0355-AA49-9A3F-AB977E14FC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1D149D-A088-4BB4-817F-96DE585504EC}"/>
              </a:ext>
            </a:extLst>
          </p:cNvPr>
          <p:cNvSpPr txBox="1"/>
          <p:nvPr userDrawn="1"/>
        </p:nvSpPr>
        <p:spPr>
          <a:xfrm>
            <a:off x="9821917" y="6302222"/>
            <a:ext cx="22666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International HiRadMat Workshop</a:t>
            </a:r>
          </a:p>
          <a:p>
            <a:pPr algn="l"/>
            <a:r>
              <a:rPr lang="en-US" sz="1000" b="0" baseline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Riemer – SNS In-Beam Experiments</a:t>
            </a:r>
          </a:p>
          <a:p>
            <a:pPr algn="l"/>
            <a:r>
              <a:rPr lang="en-US" sz="1000" b="0" baseline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July 10-12, 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EBAFC3-528D-4641-8834-3805EF0C75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ghi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582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862842F-612F-3641-9908-4224FD3698B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0"/>
            <a:ext cx="114300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4" y="1650029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0" y="6492240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b="1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120E19-8932-43D2-8486-22CBE0B2C373}"/>
              </a:ext>
            </a:extLst>
          </p:cNvPr>
          <p:cNvSpPr txBox="1"/>
          <p:nvPr userDrawn="1"/>
        </p:nvSpPr>
        <p:spPr>
          <a:xfrm>
            <a:off x="9735053" y="6302222"/>
            <a:ext cx="22435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International HiRadMat Workshop</a:t>
            </a:r>
          </a:p>
          <a:p>
            <a:pPr algn="l"/>
            <a:r>
              <a:rPr lang="en-US" sz="1000" b="0" baseline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Riemer – SNS In-Beam Experiments</a:t>
            </a:r>
          </a:p>
          <a:p>
            <a:pPr algn="l"/>
            <a:r>
              <a:rPr lang="en-US" sz="1000" b="0" baseline="0" dirty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July 10-12, 2019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882D77D-DA0E-420B-8104-F21DD33B25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77840" y="6400800"/>
            <a:ext cx="109728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/>
              <a:t>abc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7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32" r:id="rId2"/>
    <p:sldLayoutId id="2147483736" r:id="rId3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87338" indent="-287338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8975" indent="-2857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030288" indent="-2857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emf"/><Relationship Id="rId5" Type="http://schemas.openxmlformats.org/officeDocument/2006/relationships/image" Target="../media/image50.emf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13" Type="http://schemas.microsoft.com/office/2007/relationships/hdphoto" Target="../media/hdphoto6.wdp"/><Relationship Id="rId18" Type="http://schemas.openxmlformats.org/officeDocument/2006/relationships/image" Target="../media/image68.png"/><Relationship Id="rId3" Type="http://schemas.openxmlformats.org/officeDocument/2006/relationships/image" Target="../media/image58.png"/><Relationship Id="rId7" Type="http://schemas.openxmlformats.org/officeDocument/2006/relationships/image" Target="../media/image61.jpeg"/><Relationship Id="rId12" Type="http://schemas.openxmlformats.org/officeDocument/2006/relationships/image" Target="../media/image65.png"/><Relationship Id="rId17" Type="http://schemas.microsoft.com/office/2007/relationships/hdphoto" Target="../media/hdphoto8.wdp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11" Type="http://schemas.microsoft.com/office/2007/relationships/hdphoto" Target="../media/hdphoto5.wdp"/><Relationship Id="rId5" Type="http://schemas.openxmlformats.org/officeDocument/2006/relationships/image" Target="../media/image60.png"/><Relationship Id="rId15" Type="http://schemas.microsoft.com/office/2007/relationships/hdphoto" Target="../media/hdphoto7.wdp"/><Relationship Id="rId10" Type="http://schemas.openxmlformats.org/officeDocument/2006/relationships/image" Target="../media/image64.png"/><Relationship Id="rId19" Type="http://schemas.microsoft.com/office/2007/relationships/hdphoto" Target="../media/hdphoto9.wdp"/><Relationship Id="rId4" Type="http://schemas.openxmlformats.org/officeDocument/2006/relationships/image" Target="../media/image59.jpeg"/><Relationship Id="rId9" Type="http://schemas.openxmlformats.org/officeDocument/2006/relationships/image" Target="../media/image63.jpeg"/><Relationship Id="rId14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060" y="4196443"/>
            <a:ext cx="4702700" cy="1036313"/>
          </a:xfrm>
        </p:spPr>
        <p:txBody>
          <a:bodyPr/>
          <a:lstStyle/>
          <a:p>
            <a:r>
              <a:rPr lang="en-US" b="1" dirty="0"/>
              <a:t>International HiRadMat Workshop</a:t>
            </a:r>
          </a:p>
          <a:p>
            <a:r>
              <a:rPr lang="en-US" b="1" dirty="0"/>
              <a:t>CERN </a:t>
            </a:r>
          </a:p>
          <a:p>
            <a:r>
              <a:rPr lang="en-US" dirty="0"/>
              <a:t>July 10 – 12, 2019</a:t>
            </a:r>
            <a:endParaRPr lang="en-US" b="1" dirty="0"/>
          </a:p>
          <a:p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72314AD-83B8-6E4A-B9A7-E11C3868B27F}"/>
              </a:ext>
            </a:extLst>
          </p:cNvPr>
          <p:cNvSpPr txBox="1">
            <a:spLocks/>
          </p:cNvSpPr>
          <p:nvPr/>
        </p:nvSpPr>
        <p:spPr bwMode="auto">
          <a:xfrm>
            <a:off x="340594" y="3194726"/>
            <a:ext cx="5702131" cy="755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indent="0" algn="ctr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Bernie Riemer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  <a:latin typeface="Century Gothic" panose="020B0502020202020204" pitchFamily="34" charset="0"/>
              </a:rPr>
              <a:t>SNS Upgrades Office</a:t>
            </a:r>
            <a:endParaRPr lang="en-US" sz="1600" dirty="0"/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CF42CF9-0429-4A09-BCDF-CF9E3487102D}"/>
              </a:ext>
            </a:extLst>
          </p:cNvPr>
          <p:cNvGrpSpPr/>
          <p:nvPr/>
        </p:nvGrpSpPr>
        <p:grpSpPr>
          <a:xfrm>
            <a:off x="6664003" y="1467358"/>
            <a:ext cx="3240473" cy="3273716"/>
            <a:chOff x="6945943" y="1033555"/>
            <a:chExt cx="3750440" cy="379951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4A4EB3-0E48-456A-BC84-EC0BC3DC6208}"/>
                </a:ext>
              </a:extLst>
            </p:cNvPr>
            <p:cNvPicPr preferRelativeResize="0">
              <a:picLocks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945943" y="1033555"/>
              <a:ext cx="2382192" cy="2382192"/>
            </a:xfrm>
            <a:prstGeom prst="ellipse">
              <a:avLst/>
            </a:prstGeom>
            <a:noFill/>
            <a:ln w="76200">
              <a:solidFill>
                <a:schemeClr val="bg2">
                  <a:lumMod val="95000"/>
                  <a:alpha val="65000"/>
                </a:schemeClr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6B269DE-4986-46AB-B747-CCA1CE35B3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47"/>
            <a:stretch/>
          </p:blipFill>
          <p:spPr>
            <a:xfrm>
              <a:off x="8628438" y="1658698"/>
              <a:ext cx="2067945" cy="2067945"/>
            </a:xfrm>
            <a:prstGeom prst="ellipse">
              <a:avLst/>
            </a:prstGeom>
            <a:noFill/>
            <a:ln w="76200">
              <a:solidFill>
                <a:schemeClr val="bg2">
                  <a:lumMod val="95000"/>
                  <a:alpha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7A3A831-DC07-4E67-B120-C5F7EA1E8B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78631" y="2998273"/>
              <a:ext cx="1834794" cy="1834794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76200">
              <a:solidFill>
                <a:schemeClr val="bg2">
                  <a:lumMod val="95000"/>
                  <a:alpha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6589B06-3CAE-4C9F-BA9C-B8C39C4D7B4B}"/>
              </a:ext>
            </a:extLst>
          </p:cNvPr>
          <p:cNvSpPr txBox="1"/>
          <p:nvPr/>
        </p:nvSpPr>
        <p:spPr>
          <a:xfrm>
            <a:off x="428736" y="1327150"/>
            <a:ext cx="603885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dirty="0">
                <a:solidFill>
                  <a:schemeClr val="bg1"/>
                </a:solidFill>
                <a:latin typeface="+mj-lt"/>
              </a:rPr>
              <a:t>Why In-Beam Testing and Development Is Important – The SNS Target Example</a:t>
            </a:r>
          </a:p>
        </p:txBody>
      </p:sp>
    </p:spTree>
    <p:extLst>
      <p:ext uri="{BB962C8B-B14F-4D97-AF65-F5344CB8AC3E}">
        <p14:creationId xmlns:p14="http://schemas.microsoft.com/office/powerpoint/2010/main" val="4185276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2001 SNS was 5 years away from first beam on target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282534"/>
            <a:ext cx="11430000" cy="50196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Change from a mercury based design was barely possible  </a:t>
            </a:r>
          </a:p>
          <a:p>
            <a:r>
              <a:rPr lang="en-US" dirty="0"/>
              <a:t>Project leadership established October 2002 deadline for deciding whether to keep mercury or pursue alternative design</a:t>
            </a:r>
          </a:p>
          <a:p>
            <a:r>
              <a:rPr lang="en-US" dirty="0"/>
              <a:t>Simulation / modeling alone was far from being able to capture all relevant physics of the pulsed mercury target to predict if it can survive desired lifetime</a:t>
            </a:r>
          </a:p>
          <a:p>
            <a:pPr lvl="1"/>
            <a:r>
              <a:rPr lang="en-US" dirty="0"/>
              <a:t>Fluid-structure interaction</a:t>
            </a:r>
          </a:p>
          <a:p>
            <a:pPr lvl="1"/>
            <a:r>
              <a:rPr lang="en-US" dirty="0"/>
              <a:t>Thermal-shock loading</a:t>
            </a:r>
          </a:p>
          <a:p>
            <a:pPr lvl="1"/>
            <a:r>
              <a:rPr lang="en-US" dirty="0"/>
              <a:t>Multiphase fluid (cavitation vapor, injected gas), flow</a:t>
            </a:r>
          </a:p>
          <a:p>
            <a:endParaRPr lang="en-US" dirty="0"/>
          </a:p>
          <a:p>
            <a:r>
              <a:rPr lang="en-US" dirty="0"/>
              <a:t>Six months after the 2</a:t>
            </a:r>
            <a:r>
              <a:rPr lang="en-US" baseline="30000" dirty="0"/>
              <a:t>nd</a:t>
            </a:r>
            <a:r>
              <a:rPr lang="en-US" dirty="0"/>
              <a:t> 2001 WNR test … another in-beam test campaign</a:t>
            </a:r>
          </a:p>
        </p:txBody>
      </p:sp>
    </p:spTree>
    <p:extLst>
      <p:ext uri="{BB962C8B-B14F-4D97-AF65-F5344CB8AC3E}">
        <p14:creationId xmlns:p14="http://schemas.microsoft.com/office/powerpoint/2010/main" val="293139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8773037" cy="978729"/>
          </a:xfrm>
        </p:spPr>
        <p:txBody>
          <a:bodyPr/>
          <a:lstStyle/>
          <a:p>
            <a:r>
              <a:rPr lang="en-US" dirty="0"/>
              <a:t>WNR </a:t>
            </a:r>
            <a:r>
              <a:rPr lang="en-US" b="1" dirty="0"/>
              <a:t>2002 experiment </a:t>
            </a:r>
            <a:r>
              <a:rPr lang="en-US" dirty="0"/>
              <a:t>investigated damage dependence 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514" y="1364104"/>
            <a:ext cx="4622709" cy="2325853"/>
          </a:xfrm>
        </p:spPr>
        <p:txBody>
          <a:bodyPr/>
          <a:lstStyle/>
          <a:p>
            <a:r>
              <a:rPr lang="en-US" sz="2400" dirty="0"/>
              <a:t>Target geometry </a:t>
            </a:r>
          </a:p>
          <a:p>
            <a:r>
              <a:rPr lang="en-US" sz="2400" dirty="0"/>
              <a:t>Intensity (</a:t>
            </a:r>
            <a:r>
              <a:rPr lang="en-US" sz="2400" dirty="0" err="1"/>
              <a:t>ppp</a:t>
            </a:r>
            <a:r>
              <a:rPr lang="en-US" sz="2400" dirty="0"/>
              <a:t>)</a:t>
            </a:r>
          </a:p>
          <a:p>
            <a:r>
              <a:rPr lang="en-US" sz="2400" dirty="0"/>
              <a:t>Damage resistant materials and surface treatments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65991" y="6486823"/>
            <a:ext cx="38908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i="1" dirty="0"/>
              <a:t>J.R. Haines et al. / Journal of Nuclear Materials 343 (2005) 58–69</a:t>
            </a:r>
            <a:endParaRPr lang="en-US" sz="1000" i="1" dirty="0">
              <a:latin typeface="+mn-lt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33636" y="3689957"/>
            <a:ext cx="4877760" cy="272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Key outcomes:</a:t>
            </a:r>
          </a:p>
          <a:p>
            <a:r>
              <a:rPr lang="en-US" sz="2400" dirty="0"/>
              <a:t>Damage strongly non-linear with intensity </a:t>
            </a:r>
          </a:p>
          <a:p>
            <a:r>
              <a:rPr lang="en-US" sz="2400" dirty="0"/>
              <a:t>Materials &amp; treatments can help but not stop damage</a:t>
            </a:r>
          </a:p>
          <a:p>
            <a:r>
              <a:rPr lang="en-US" sz="2400" dirty="0"/>
              <a:t>Gas injection promising, but </a:t>
            </a:r>
          </a:p>
          <a:p>
            <a:pPr marL="0" indent="0">
              <a:buNone/>
            </a:pPr>
            <a:r>
              <a:rPr lang="en-US" sz="2400" b="1" dirty="0"/>
              <a:t>	R&amp;D must continue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732362" y="1282515"/>
            <a:ext cx="4848875" cy="2228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Gas bubble injection </a:t>
            </a:r>
          </a:p>
          <a:p>
            <a:r>
              <a:rPr lang="en-US" sz="2400" dirty="0"/>
              <a:t>Gas layer injection</a:t>
            </a:r>
          </a:p>
          <a:p>
            <a:r>
              <a:rPr lang="en-US" sz="2400" b="1" dirty="0"/>
              <a:t>Total of 19 target tests </a:t>
            </a:r>
          </a:p>
          <a:p>
            <a:pPr lvl="1"/>
            <a:r>
              <a:rPr lang="en-US" sz="2000" dirty="0"/>
              <a:t>100 pulses/test</a:t>
            </a:r>
          </a:p>
          <a:p>
            <a:pPr lvl="1"/>
            <a:r>
              <a:rPr lang="en-US" sz="2000" dirty="0"/>
              <a:t>1 test @ 1000 pulses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B2C4B52-1E52-43BC-9D7B-A52379392F51}"/>
              </a:ext>
            </a:extLst>
          </p:cNvPr>
          <p:cNvGrpSpPr/>
          <p:nvPr/>
        </p:nvGrpSpPr>
        <p:grpSpPr>
          <a:xfrm>
            <a:off x="5083130" y="139700"/>
            <a:ext cx="6985409" cy="6542085"/>
            <a:chOff x="5083130" y="139700"/>
            <a:chExt cx="6985409" cy="654208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429C3DE-BF87-43F9-B5C4-B2BECAF3A7F8}"/>
                </a:ext>
              </a:extLst>
            </p:cNvPr>
            <p:cNvGrpSpPr/>
            <p:nvPr/>
          </p:nvGrpSpPr>
          <p:grpSpPr>
            <a:xfrm>
              <a:off x="7558510" y="139700"/>
              <a:ext cx="4510029" cy="3657600"/>
              <a:chOff x="7558510" y="139700"/>
              <a:chExt cx="4510029" cy="3657600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325339" y="139700"/>
                <a:ext cx="2743200" cy="3657600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5209722-F3E7-437F-A0FC-85FF294D8A78}"/>
                  </a:ext>
                </a:extLst>
              </p:cNvPr>
              <p:cNvSpPr txBox="1"/>
              <p:nvPr/>
            </p:nvSpPr>
            <p:spPr>
              <a:xfrm>
                <a:off x="7558510" y="636224"/>
                <a:ext cx="1766829" cy="480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ct val="90000"/>
                  </a:lnSpc>
                </a:pPr>
                <a:r>
                  <a:rPr lang="en-US" sz="1400" dirty="0">
                    <a:latin typeface="+mn-lt"/>
                  </a:rPr>
                  <a:t>Small gas bubbles</a:t>
                </a:r>
              </a:p>
              <a:p>
                <a:pPr algn="r">
                  <a:lnSpc>
                    <a:spcPct val="90000"/>
                  </a:lnSpc>
                </a:pPr>
                <a:r>
                  <a:rPr lang="en-US" sz="1400" dirty="0">
                    <a:latin typeface="+mn-lt"/>
                  </a:rPr>
                  <a:t>(H. </a:t>
                </a:r>
                <a:r>
                  <a:rPr lang="en-US" sz="1400" dirty="0" err="1">
                    <a:latin typeface="+mn-lt"/>
                  </a:rPr>
                  <a:t>Soltner</a:t>
                </a:r>
                <a:r>
                  <a:rPr lang="en-US" sz="1400" dirty="0">
                    <a:latin typeface="+mn-lt"/>
                  </a:rPr>
                  <a:t> - </a:t>
                </a:r>
                <a:r>
                  <a:rPr lang="en-US" sz="1400" dirty="0" err="1">
                    <a:latin typeface="+mn-lt"/>
                  </a:rPr>
                  <a:t>FzJ</a:t>
                </a:r>
                <a:r>
                  <a:rPr lang="en-US" sz="1400" dirty="0">
                    <a:latin typeface="+mn-lt"/>
                  </a:rPr>
                  <a:t>)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2A05E45-5710-472B-AD3F-47D0F397B313}"/>
                </a:ext>
              </a:extLst>
            </p:cNvPr>
            <p:cNvGrpSpPr/>
            <p:nvPr/>
          </p:nvGrpSpPr>
          <p:grpSpPr>
            <a:xfrm>
              <a:off x="6995148" y="4355876"/>
              <a:ext cx="2743200" cy="2325909"/>
              <a:chOff x="6995148" y="4355876"/>
              <a:chExt cx="2743200" cy="2325909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995148" y="4355876"/>
                <a:ext cx="2743200" cy="2057400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05BF3AE-BF1C-4663-8AB1-E02F4BDA52D1}"/>
                  </a:ext>
                </a:extLst>
              </p:cNvPr>
              <p:cNvSpPr txBox="1"/>
              <p:nvPr/>
            </p:nvSpPr>
            <p:spPr>
              <a:xfrm>
                <a:off x="7613816" y="6395553"/>
                <a:ext cx="1697901" cy="2862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1400" dirty="0">
                    <a:latin typeface="+mn-lt"/>
                  </a:rPr>
                  <a:t>ASTE2 target (</a:t>
                </a:r>
                <a:r>
                  <a:rPr lang="en-US" sz="1400" dirty="0" err="1">
                    <a:latin typeface="+mn-lt"/>
                  </a:rPr>
                  <a:t>FzJ</a:t>
                </a:r>
                <a:r>
                  <a:rPr lang="en-US" sz="1400" dirty="0">
                    <a:latin typeface="+mn-lt"/>
                  </a:rPr>
                  <a:t>)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F53B8E6-90D1-46F9-99F4-8D7A4DBCA816}"/>
                </a:ext>
              </a:extLst>
            </p:cNvPr>
            <p:cNvGrpSpPr/>
            <p:nvPr/>
          </p:nvGrpSpPr>
          <p:grpSpPr>
            <a:xfrm>
              <a:off x="9325339" y="3998084"/>
              <a:ext cx="2743200" cy="2343632"/>
              <a:chOff x="9325339" y="3998084"/>
              <a:chExt cx="2743200" cy="2343632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325339" y="3998084"/>
                <a:ext cx="2743200" cy="2057400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2637E58-5159-4CE0-969D-E66CD6AD320D}"/>
                  </a:ext>
                </a:extLst>
              </p:cNvPr>
              <p:cNvSpPr txBox="1"/>
              <p:nvPr/>
            </p:nvSpPr>
            <p:spPr>
              <a:xfrm>
                <a:off x="10097255" y="6055484"/>
                <a:ext cx="1199367" cy="2862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1400" dirty="0">
                    <a:latin typeface="+mn-lt"/>
                  </a:rPr>
                  <a:t>RECT target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9F773BF-72B1-42DD-91EF-AEEF37BC48B9}"/>
                </a:ext>
              </a:extLst>
            </p:cNvPr>
            <p:cNvGrpSpPr/>
            <p:nvPr/>
          </p:nvGrpSpPr>
          <p:grpSpPr>
            <a:xfrm>
              <a:off x="5083130" y="3460713"/>
              <a:ext cx="2743200" cy="2360191"/>
              <a:chOff x="5083130" y="3460713"/>
              <a:chExt cx="2743200" cy="2360191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083130" y="3763504"/>
                <a:ext cx="2743200" cy="2057400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8B3DE3B-5F95-413C-B1CD-84D40418D5A0}"/>
                  </a:ext>
                </a:extLst>
              </p:cNvPr>
              <p:cNvSpPr txBox="1"/>
              <p:nvPr/>
            </p:nvSpPr>
            <p:spPr>
              <a:xfrm>
                <a:off x="5316541" y="3460713"/>
                <a:ext cx="2337499" cy="2862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1400" dirty="0">
                    <a:latin typeface="+mn-lt"/>
                  </a:rPr>
                  <a:t>Bubble diagnostic target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2C38F8C-BF77-46E3-AB8E-AF8DCE106E00}"/>
                </a:ext>
              </a:extLst>
            </p:cNvPr>
            <p:cNvGrpSpPr/>
            <p:nvPr/>
          </p:nvGrpSpPr>
          <p:grpSpPr>
            <a:xfrm>
              <a:off x="7901161" y="2589914"/>
              <a:ext cx="2312977" cy="1765962"/>
              <a:chOff x="7901161" y="2589914"/>
              <a:chExt cx="2312977" cy="1765962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910817" y="2621214"/>
                <a:ext cx="2303321" cy="1734662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0B7D9A6-0F73-4EE2-B753-5470B465477F}"/>
                  </a:ext>
                </a:extLst>
              </p:cNvPr>
              <p:cNvSpPr txBox="1"/>
              <p:nvPr/>
            </p:nvSpPr>
            <p:spPr>
              <a:xfrm>
                <a:off x="7901161" y="2589914"/>
                <a:ext cx="1467390" cy="6740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1400" dirty="0">
                    <a:latin typeface="+mn-lt"/>
                  </a:rPr>
                  <a:t>Wave deflection target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3485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dirty="0"/>
              <a:t>In-beam tests contributed to decision to keep mercury for the SNS target design, with caveat that R&amp;D continue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438656"/>
            <a:ext cx="11430000" cy="4863566"/>
          </a:xfrm>
        </p:spPr>
        <p:txBody>
          <a:bodyPr/>
          <a:lstStyle/>
          <a:p>
            <a:r>
              <a:rPr lang="en-US" dirty="0"/>
              <a:t>Collaboration with J-Parc strengthened (ESS – </a:t>
            </a:r>
            <a:r>
              <a:rPr lang="en-US" dirty="0" err="1"/>
              <a:t>FzJ</a:t>
            </a:r>
            <a:r>
              <a:rPr lang="en-US" dirty="0"/>
              <a:t> halted)</a:t>
            </a:r>
          </a:p>
          <a:p>
            <a:r>
              <a:rPr lang="en-US" dirty="0"/>
              <a:t>Emphasis on injection of small gas bubbles</a:t>
            </a:r>
          </a:p>
          <a:p>
            <a:r>
              <a:rPr lang="en-US" dirty="0"/>
              <a:t>J-Parc contributed greatly with MIMTM experiments </a:t>
            </a:r>
          </a:p>
          <a:p>
            <a:pPr marL="398463" lvl="1" indent="0">
              <a:buNone/>
            </a:pPr>
            <a:r>
              <a:rPr lang="en-US" dirty="0"/>
              <a:t>(Magnetic Impact Test Machine)</a:t>
            </a:r>
          </a:p>
          <a:p>
            <a:pPr lvl="1"/>
            <a:r>
              <a:rPr lang="en-US" dirty="0"/>
              <a:t>Offline device for generating pulsed cavitation in mercury</a:t>
            </a:r>
          </a:p>
          <a:p>
            <a:pPr lvl="1"/>
            <a:r>
              <a:rPr lang="en-US" dirty="0"/>
              <a:t>High cycles, many materials, gas injection, diagnostic correlation to damage (aka, cavitation damage potential)</a:t>
            </a:r>
          </a:p>
          <a:p>
            <a:r>
              <a:rPr lang="en-US" dirty="0"/>
              <a:t>SNS repurposed the Target Test Facility (TTF) for offline gas injection development</a:t>
            </a:r>
          </a:p>
          <a:p>
            <a:pPr lvl="1"/>
            <a:r>
              <a:rPr lang="en-US" dirty="0"/>
              <a:t>Full scale, SNS prototypic mercury test loop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05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dirty="0"/>
              <a:t>Next round of in-beam testing pursued effects of mercury flow, gas injection and energy density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536192"/>
            <a:ext cx="8229600" cy="4766030"/>
          </a:xfrm>
        </p:spPr>
        <p:txBody>
          <a:bodyPr/>
          <a:lstStyle/>
          <a:p>
            <a:r>
              <a:rPr lang="en-US" sz="2400" b="1" dirty="0"/>
              <a:t>2005 WNR campaign </a:t>
            </a:r>
            <a:r>
              <a:rPr lang="en-US" sz="2400" dirty="0"/>
              <a:t>we introduced a small flowing mercury loop with a bubbler: the In-Beam Bubble Test Loop IBBTL</a:t>
            </a:r>
          </a:p>
          <a:p>
            <a:pPr lvl="1"/>
            <a:r>
              <a:rPr lang="en-US" sz="2000" dirty="0"/>
              <a:t>Rectangular flow channel, exchangeable damage specimens at beam spot, flow speed of 0.4 m/s</a:t>
            </a:r>
          </a:p>
          <a:p>
            <a:pPr lvl="1"/>
            <a:r>
              <a:rPr lang="en-US" sz="2000" dirty="0"/>
              <a:t>Compared stagnant vs. flow vs. flow + bubbles</a:t>
            </a:r>
          </a:p>
          <a:p>
            <a:r>
              <a:rPr lang="en-US" sz="2400" dirty="0"/>
              <a:t>Rectangular targets used for energy density investigations</a:t>
            </a:r>
          </a:p>
          <a:p>
            <a:pPr lvl="1"/>
            <a:r>
              <a:rPr lang="en-US" sz="2000" dirty="0"/>
              <a:t>Protons/pulse fixed, spot size changed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7655" y="1253049"/>
            <a:ext cx="3200400" cy="48241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4944" y="1691059"/>
            <a:ext cx="3200400" cy="39481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5978" y="4879678"/>
            <a:ext cx="4572000" cy="15189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90265" y="6627168"/>
            <a:ext cx="39405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i="1" dirty="0"/>
              <a:t>B. Riemer et al. / Journal of Nuclear Materials 377 (2008) 162–173</a:t>
            </a:r>
            <a:endParaRPr lang="en-US" sz="10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876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2005 in-beam test results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Flow reduced damage vs. stagnant mercury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Injection of small bubbles w/flow reduced damage vs. flow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Bubble injection reduced vessel strain, especially at measuring points at distance from the beam spot</a:t>
            </a:r>
          </a:p>
          <a:p>
            <a:pPr lvl="1"/>
            <a:r>
              <a:rPr lang="en-US" dirty="0"/>
              <a:t>Less reduction near / at the beam spot</a:t>
            </a:r>
          </a:p>
          <a:p>
            <a:pPr lvl="1"/>
            <a:r>
              <a:rPr lang="en-US" dirty="0"/>
              <a:t>We did not understand the bubble population we created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LDV vibration response was attenuated with gas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LDV derived data correlated with observed damage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Acoustic measures of wave propagation in bubbly mercury indicated scattering vs. attenuation of sound</a:t>
            </a:r>
          </a:p>
          <a:p>
            <a:pPr lvl="1"/>
            <a:r>
              <a:rPr lang="en-US" dirty="0"/>
              <a:t>Suggesting bubbles were somewhat large</a:t>
            </a:r>
          </a:p>
          <a:p>
            <a:endParaRPr lang="en-US" dirty="0"/>
          </a:p>
          <a:p>
            <a:r>
              <a:rPr lang="en-US" dirty="0"/>
              <a:t>Beam flux intensity tests results were confusing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1581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A1880-0EA5-439C-9A80-B2BFD95AB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b="1" dirty="0"/>
              <a:t>Proton radiography 2006 </a:t>
            </a:r>
            <a:r>
              <a:rPr lang="en-US" dirty="0"/>
              <a:t>at LANSCE attempted to measure bubbles population in flowing mercury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035833-F959-4F7D-936D-560A70895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735282"/>
            <a:ext cx="11430000" cy="4482638"/>
          </a:xfrm>
        </p:spPr>
        <p:txBody>
          <a:bodyPr/>
          <a:lstStyle/>
          <a:p>
            <a:r>
              <a:rPr lang="en-US" dirty="0"/>
              <a:t>Repurposed the IBBTL for this experiment</a:t>
            </a:r>
          </a:p>
        </p:txBody>
      </p:sp>
      <p:pic>
        <p:nvPicPr>
          <p:cNvPr id="7" name="Picture 6" descr="A group of people standing in a kitchen preparing food&#10;&#10;Description automatically generated">
            <a:extLst>
              <a:ext uri="{FF2B5EF4-FFF2-40B4-BE49-F238E27FC236}">
                <a16:creationId xmlns:a16="http://schemas.microsoft.com/office/drawing/2014/main" id="{B5022FC5-ADE0-4FCA-9347-69B73B5B57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2233" y="2429884"/>
            <a:ext cx="5201353" cy="33370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5E237E-F3E7-4D39-9F5F-F737B6C41E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7422" y="2429884"/>
            <a:ext cx="6028256" cy="333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0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A1880-0EA5-439C-9A80-B2BFD95AB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dirty="0"/>
              <a:t>Proton radiography 2006 at LANSCE </a:t>
            </a:r>
            <a:br>
              <a:rPr lang="en-US" dirty="0"/>
            </a:br>
            <a:r>
              <a:rPr lang="en-US" dirty="0"/>
              <a:t>imaged bubbles injected into mercury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E7AAD2-08B2-4A93-893A-29712EA2A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496179"/>
            <a:ext cx="8644129" cy="2447014"/>
          </a:xfrm>
        </p:spPr>
        <p:txBody>
          <a:bodyPr>
            <a:normAutofit/>
          </a:bodyPr>
          <a:lstStyle/>
          <a:p>
            <a:r>
              <a:rPr lang="en-US" sz="2400" dirty="0"/>
              <a:t>Visualized through either 22 mm or 6 mm of Hg</a:t>
            </a:r>
          </a:p>
          <a:p>
            <a:r>
              <a:rPr lang="en-US" sz="2400" dirty="0"/>
              <a:t>Mercury stagnant or flowing at 0.4 m/s</a:t>
            </a:r>
          </a:p>
          <a:p>
            <a:r>
              <a:rPr lang="en-US" sz="2400" dirty="0"/>
              <a:t>Three bubblers tested; three gases: He, </a:t>
            </a:r>
            <a:r>
              <a:rPr lang="en-US" sz="2400" dirty="0" err="1"/>
              <a:t>Ar</a:t>
            </a:r>
            <a:r>
              <a:rPr lang="en-US" sz="2400" dirty="0"/>
              <a:t>, </a:t>
            </a:r>
            <a:r>
              <a:rPr lang="en-US" sz="2400" dirty="0" err="1"/>
              <a:t>Xe</a:t>
            </a:r>
            <a:endParaRPr lang="en-US" sz="2400" dirty="0"/>
          </a:p>
          <a:p>
            <a:r>
              <a:rPr lang="en-US" sz="2400" dirty="0"/>
              <a:t>Acoustic measures</a:t>
            </a:r>
          </a:p>
          <a:p>
            <a:r>
              <a:rPr lang="en-US" sz="2400" dirty="0"/>
              <a:t>Key findings: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36B0C1-9252-4D57-8309-48D5ADBB585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1618" y="266374"/>
            <a:ext cx="2887988" cy="3460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C8D0B5-3804-4058-8E92-936953845D8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801"/>
          <a:stretch/>
        </p:blipFill>
        <p:spPr>
          <a:xfrm>
            <a:off x="8678549" y="3880893"/>
            <a:ext cx="3311057" cy="2166687"/>
          </a:xfrm>
          <a:prstGeom prst="rect">
            <a:avLst/>
          </a:prstGeom>
        </p:spPr>
      </p:pic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6F02BA60-3057-4B8A-9872-0873B069ECE5}"/>
              </a:ext>
            </a:extLst>
          </p:cNvPr>
          <p:cNvSpPr txBox="1">
            <a:spLocks/>
          </p:cNvSpPr>
          <p:nvPr/>
        </p:nvSpPr>
        <p:spPr bwMode="auto">
          <a:xfrm>
            <a:off x="448056" y="3574431"/>
            <a:ext cx="7672214" cy="151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800" dirty="0"/>
              <a:t>Credible bubble size distribution data</a:t>
            </a:r>
          </a:p>
          <a:p>
            <a:pPr lvl="1"/>
            <a:r>
              <a:rPr lang="en-US" sz="1800" dirty="0"/>
              <a:t>Smallest visible bubble size: R~ 0.24 mm  </a:t>
            </a:r>
          </a:p>
          <a:p>
            <a:pPr lvl="1"/>
            <a:r>
              <a:rPr lang="en-US" sz="1800" dirty="0"/>
              <a:t>Total volume of small bubbles determined ~0.1%</a:t>
            </a:r>
          </a:p>
          <a:p>
            <a:pPr lvl="1"/>
            <a:endParaRPr lang="en-US" sz="1800" dirty="0"/>
          </a:p>
          <a:p>
            <a:endParaRPr lang="en-US" sz="2000" dirty="0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78A7FE64-8469-4886-BD58-6A75D8B8FD54}"/>
              </a:ext>
            </a:extLst>
          </p:cNvPr>
          <p:cNvSpPr txBox="1">
            <a:spLocks/>
          </p:cNvSpPr>
          <p:nvPr/>
        </p:nvSpPr>
        <p:spPr bwMode="auto">
          <a:xfrm>
            <a:off x="429767" y="4522305"/>
            <a:ext cx="7153790" cy="151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800" dirty="0"/>
              <a:t>Good agreement between acoustic measures &amp; theory </a:t>
            </a:r>
          </a:p>
          <a:p>
            <a:pPr lvl="1"/>
            <a:r>
              <a:rPr lang="en-US" sz="1800" dirty="0"/>
              <a:t>No value added in using Argon or Xenon</a:t>
            </a:r>
          </a:p>
          <a:p>
            <a:pPr lvl="1"/>
            <a:endParaRPr lang="en-US" sz="1800" dirty="0"/>
          </a:p>
          <a:p>
            <a:endParaRPr lang="en-US" sz="20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93A6E2D-AF4C-4BE7-A744-D86F33BC55D0}"/>
              </a:ext>
            </a:extLst>
          </p:cNvPr>
          <p:cNvGrpSpPr/>
          <p:nvPr/>
        </p:nvGrpSpPr>
        <p:grpSpPr>
          <a:xfrm>
            <a:off x="5562238" y="4844610"/>
            <a:ext cx="2800625" cy="1639360"/>
            <a:chOff x="5562238" y="4844610"/>
            <a:chExt cx="2800625" cy="163936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D861080-AC21-4F68-87F2-8C0B15AF82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23119" y="4844610"/>
              <a:ext cx="1539744" cy="163936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AE626CE-EE80-404B-BA92-25FFAB0B56FE}"/>
                </a:ext>
              </a:extLst>
            </p:cNvPr>
            <p:cNvSpPr txBox="1"/>
            <p:nvPr/>
          </p:nvSpPr>
          <p:spPr>
            <a:xfrm>
              <a:off x="5562238" y="5535024"/>
              <a:ext cx="1358064" cy="258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200" dirty="0">
                  <a:latin typeface="+mn-lt"/>
                </a:rPr>
                <a:t>Needle bubbler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D99746-5A3A-4D22-A6D6-98A353DC358F}"/>
              </a:ext>
            </a:extLst>
          </p:cNvPr>
          <p:cNvSpPr txBox="1"/>
          <p:nvPr/>
        </p:nvSpPr>
        <p:spPr>
          <a:xfrm>
            <a:off x="10756799" y="1738242"/>
            <a:ext cx="1095172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latin typeface="+mn-lt"/>
              </a:rPr>
              <a:t>Jet bubblers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68057E-5A19-4324-94EC-93F05EAC3083}"/>
              </a:ext>
            </a:extLst>
          </p:cNvPr>
          <p:cNvSpPr txBox="1"/>
          <p:nvPr/>
        </p:nvSpPr>
        <p:spPr>
          <a:xfrm>
            <a:off x="2790560" y="6381915"/>
            <a:ext cx="36631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B. Riemer, et al., Proc. ICANS-XVIII, Dongguan, China, 2007</a:t>
            </a:r>
          </a:p>
          <a:p>
            <a:r>
              <a:rPr lang="en-US" sz="1000" i="1" dirty="0"/>
              <a:t>B. Riemer, et al., Proc. AccApp'07, Pocatello, Idaho, 2007</a:t>
            </a:r>
          </a:p>
        </p:txBody>
      </p:sp>
    </p:spTree>
    <p:extLst>
      <p:ext uri="{BB962C8B-B14F-4D97-AF65-F5344CB8AC3E}">
        <p14:creationId xmlns:p14="http://schemas.microsoft.com/office/powerpoint/2010/main" val="1259841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D3523-A79D-417A-A324-1435F324E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480131"/>
          </a:xfrm>
        </p:spPr>
        <p:txBody>
          <a:bodyPr/>
          <a:lstStyle/>
          <a:p>
            <a:r>
              <a:rPr lang="en-US" sz="2800" dirty="0"/>
              <a:t>We returned to the </a:t>
            </a:r>
            <a:r>
              <a:rPr lang="en-US" sz="2800" b="1" dirty="0"/>
              <a:t>WNR in 2008 </a:t>
            </a:r>
            <a:r>
              <a:rPr lang="en-US" sz="2800" dirty="0"/>
              <a:t>to further investigate cavitation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7FBF5-323D-4A81-83E2-06999F126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987136"/>
            <a:ext cx="11430000" cy="523078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Damage in mercury cooling channel feature of SNS target  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Water (stagnant) also tried in channel 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Damage dependence on proton flux intensity in rectangular targets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Damage on a target with a gas layer enhanced by surface texture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LDV vibration data to estimate ‘Cavitation Damage Potential’ (CDP) and correlation to observed damage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Acoustic sensing of cavitation 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Beam fluorescence of chromium-doped alumina sprayed onto steel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A long-pulse test for cavitation damage 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12 test targets in all, 72 hours of beam time</a:t>
            </a:r>
          </a:p>
          <a:p>
            <a:pPr>
              <a:spcAft>
                <a:spcPts val="600"/>
              </a:spcAft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17399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AC4B475-022A-448A-BC52-C9213DAD7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114075"/>
            <a:ext cx="11425236" cy="535531"/>
          </a:xfrm>
        </p:spPr>
        <p:txBody>
          <a:bodyPr/>
          <a:lstStyle/>
          <a:p>
            <a:r>
              <a:rPr lang="en-US" dirty="0"/>
              <a:t>Tests on SNS flow channel used several targets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F4F2521-5D2E-41F9-A6F7-6D0D6BC33737}"/>
              </a:ext>
            </a:extLst>
          </p:cNvPr>
          <p:cNvGrpSpPr/>
          <p:nvPr/>
        </p:nvGrpSpPr>
        <p:grpSpPr>
          <a:xfrm>
            <a:off x="429768" y="1609142"/>
            <a:ext cx="3749040" cy="4705638"/>
            <a:chOff x="429768" y="1518836"/>
            <a:chExt cx="3749040" cy="470563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6A0D619-3D0E-4226-8875-A4C447FAEC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9768" y="1518836"/>
              <a:ext cx="3749040" cy="268804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27B1A33-85A6-49F7-84F1-4D6BAC5BB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9768" y="3969986"/>
              <a:ext cx="3749040" cy="2254488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D2F7B375-B71E-49C3-AAA3-2CD1F306C6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1872" y="1609142"/>
            <a:ext cx="3657600" cy="4009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D25B50-97F6-46A0-B1B8-3D686CF3275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084"/>
          <a:stretch/>
        </p:blipFill>
        <p:spPr>
          <a:xfrm>
            <a:off x="8430480" y="1609142"/>
            <a:ext cx="3657600" cy="4387014"/>
          </a:xfrm>
          <a:prstGeom prst="rect">
            <a:avLst/>
          </a:prstGeom>
        </p:spPr>
      </p:pic>
      <p:sp>
        <p:nvSpPr>
          <p:cNvPr id="9" name="Arrow: Notched Right 8">
            <a:extLst>
              <a:ext uri="{FF2B5EF4-FFF2-40B4-BE49-F238E27FC236}">
                <a16:creationId xmlns:a16="http://schemas.microsoft.com/office/drawing/2014/main" id="{97E58372-0A0C-4149-B329-2032C02C41BA}"/>
              </a:ext>
            </a:extLst>
          </p:cNvPr>
          <p:cNvSpPr/>
          <p:nvPr/>
        </p:nvSpPr>
        <p:spPr>
          <a:xfrm>
            <a:off x="528507" y="636891"/>
            <a:ext cx="10838576" cy="1021512"/>
          </a:xfrm>
          <a:prstGeom prst="notchedRightArrow">
            <a:avLst/>
          </a:prstGeom>
          <a:gradFill flip="none" rotWithShape="1">
            <a:gsLst>
              <a:gs pos="0">
                <a:srgbClr val="FF66FF"/>
              </a:gs>
              <a:gs pos="74000">
                <a:schemeClr val="accent3">
                  <a:lumMod val="45000"/>
                  <a:lumOff val="55000"/>
                </a:schemeClr>
              </a:gs>
              <a:gs pos="38000">
                <a:schemeClr val="accent3">
                  <a:lumMod val="45000"/>
                  <a:lumOff val="55000"/>
                </a:schemeClr>
              </a:gs>
              <a:gs pos="100000">
                <a:srgbClr val="7030A0"/>
              </a:gs>
            </a:gsLst>
            <a:lin ang="0" scaled="0"/>
            <a:tileRect/>
          </a:gra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solidFill>
                  <a:schemeClr val="tx1"/>
                </a:solidFill>
              </a:rPr>
              <a:t>Test target design and setup		Stage 1 PIE			Stage 2 PIE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1DA292-D734-4F5B-8B82-65E278658266}"/>
              </a:ext>
            </a:extLst>
          </p:cNvPr>
          <p:cNvSpPr txBox="1"/>
          <p:nvPr/>
        </p:nvSpPr>
        <p:spPr>
          <a:xfrm>
            <a:off x="4394934" y="5860180"/>
            <a:ext cx="3921266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7475" indent="-117475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Channel damage less than bulk side</a:t>
            </a:r>
          </a:p>
          <a:p>
            <a:pPr marL="117475" indent="-117475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latin typeface="+mn-lt"/>
              </a:rPr>
              <a:t>Flow speed helps … to a point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A36CBD-EDE3-40E4-813B-E404597AC028}"/>
              </a:ext>
            </a:extLst>
          </p:cNvPr>
          <p:cNvSpPr txBox="1"/>
          <p:nvPr/>
        </p:nvSpPr>
        <p:spPr>
          <a:xfrm>
            <a:off x="5882684" y="6457450"/>
            <a:ext cx="3972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B. Riemer, et al., Proc. ICANS-XIX, Grindelwald, Switzerland, 2010</a:t>
            </a:r>
          </a:p>
          <a:p>
            <a:r>
              <a:rPr lang="en-US" sz="1000" i="1" dirty="0"/>
              <a:t>B. Riemer, et al., </a:t>
            </a:r>
            <a:r>
              <a:rPr lang="en-US" sz="1000" i="1" dirty="0" err="1"/>
              <a:t>Jnl</a:t>
            </a:r>
            <a:r>
              <a:rPr lang="en-US" sz="1000" i="1" dirty="0"/>
              <a:t>. of </a:t>
            </a:r>
            <a:r>
              <a:rPr lang="en-US" sz="1000" i="1" dirty="0" err="1"/>
              <a:t>Nucl</a:t>
            </a:r>
            <a:r>
              <a:rPr lang="en-US" sz="1000" i="1" dirty="0"/>
              <a:t>. Mat. 398 (2010) 207</a:t>
            </a:r>
          </a:p>
        </p:txBody>
      </p:sp>
    </p:spTree>
    <p:extLst>
      <p:ext uri="{BB962C8B-B14F-4D97-AF65-F5344CB8AC3E}">
        <p14:creationId xmlns:p14="http://schemas.microsoft.com/office/powerpoint/2010/main" val="325337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9F97232E-6ABB-45C2-B6AE-9231E33CB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8358943" cy="978729"/>
          </a:xfrm>
        </p:spPr>
        <p:txBody>
          <a:bodyPr/>
          <a:lstStyle/>
          <a:p>
            <a:r>
              <a:rPr lang="en-US" dirty="0"/>
              <a:t>Beam flux test fixed total energy deposited in each rectangular target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F744209E-630C-4817-BFDA-6A64EF028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280160"/>
            <a:ext cx="8308853" cy="1426167"/>
          </a:xfrm>
        </p:spPr>
        <p:txBody>
          <a:bodyPr/>
          <a:lstStyle/>
          <a:p>
            <a:r>
              <a:rPr lang="en-US" dirty="0"/>
              <a:t>Flux varied by changing beam spot size</a:t>
            </a:r>
          </a:p>
          <a:p>
            <a:r>
              <a:rPr lang="en-US" dirty="0"/>
              <a:t>Maximum pit depth scaled by about the </a:t>
            </a:r>
            <a:r>
              <a:rPr lang="en-US" i="1" dirty="0"/>
              <a:t>square of peak proton flux </a:t>
            </a:r>
          </a:p>
          <a:p>
            <a:endParaRPr lang="en-US" dirty="0"/>
          </a:p>
        </p:txBody>
      </p:sp>
      <p:pic>
        <p:nvPicPr>
          <p:cNvPr id="3" name="Picture 4" descr="100_1129">
            <a:extLst>
              <a:ext uri="{FF2B5EF4-FFF2-40B4-BE49-F238E27FC236}">
                <a16:creationId xmlns:a16="http://schemas.microsoft.com/office/drawing/2014/main" id="{4A9C7133-3F16-40AF-AC79-C0267CDBDB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88710" y="184869"/>
            <a:ext cx="3200400" cy="2166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2">
            <a:extLst>
              <a:ext uri="{FF2B5EF4-FFF2-40B4-BE49-F238E27FC236}">
                <a16:creationId xmlns:a16="http://schemas.microsoft.com/office/drawing/2014/main" id="{0472A867-B640-470D-8432-611164E7168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790298" y="3415858"/>
            <a:ext cx="3198812" cy="1536700"/>
            <a:chOff x="83" y="1767"/>
            <a:chExt cx="2395" cy="1151"/>
          </a:xfrm>
        </p:grpSpPr>
        <p:pic>
          <p:nvPicPr>
            <p:cNvPr id="5" name="Picture 3">
              <a:extLst>
                <a:ext uri="{FF2B5EF4-FFF2-40B4-BE49-F238E27FC236}">
                  <a16:creationId xmlns:a16="http://schemas.microsoft.com/office/drawing/2014/main" id="{127E33ED-8694-4856-8618-187E242C44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" y="1767"/>
              <a:ext cx="2395" cy="11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673484A6-F4CD-4C9A-B1DC-91F912BC87D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35" y="2190"/>
              <a:ext cx="755" cy="251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FF00">
                    <a:alpha val="75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" name="Group 5">
            <a:extLst>
              <a:ext uri="{FF2B5EF4-FFF2-40B4-BE49-F238E27FC236}">
                <a16:creationId xmlns:a16="http://schemas.microsoft.com/office/drawing/2014/main" id="{44A636D1-80BF-4A1C-84AC-97C11AC09EF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790298" y="4977407"/>
            <a:ext cx="3198812" cy="1536700"/>
            <a:chOff x="83" y="2961"/>
            <a:chExt cx="2395" cy="1151"/>
          </a:xfrm>
        </p:grpSpPr>
        <p:pic>
          <p:nvPicPr>
            <p:cNvPr id="8" name="Picture 6">
              <a:extLst>
                <a:ext uri="{FF2B5EF4-FFF2-40B4-BE49-F238E27FC236}">
                  <a16:creationId xmlns:a16="http://schemas.microsoft.com/office/drawing/2014/main" id="{3093D58C-641E-4A04-AF8D-08FD9F5759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" y="2961"/>
              <a:ext cx="2395" cy="11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E82D7011-B743-48FD-8AF0-F0C52AD8BCE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46" y="3384"/>
              <a:ext cx="933" cy="31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FF00">
                    <a:alpha val="45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" name="Group 8">
            <a:extLst>
              <a:ext uri="{FF2B5EF4-FFF2-40B4-BE49-F238E27FC236}">
                <a16:creationId xmlns:a16="http://schemas.microsoft.com/office/drawing/2014/main" id="{14DB2112-32F7-4A4C-99CE-78CE850FA6C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790298" y="1851893"/>
            <a:ext cx="3198812" cy="1541463"/>
            <a:chOff x="83" y="583"/>
            <a:chExt cx="2395" cy="1151"/>
          </a:xfrm>
        </p:grpSpPr>
        <p:pic>
          <p:nvPicPr>
            <p:cNvPr id="11" name="Picture 9">
              <a:extLst>
                <a:ext uri="{FF2B5EF4-FFF2-40B4-BE49-F238E27FC236}">
                  <a16:creationId xmlns:a16="http://schemas.microsoft.com/office/drawing/2014/main" id="{495AE8B8-5B56-4503-8C31-F9C2E95177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" y="583"/>
              <a:ext cx="2395" cy="11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Oval 10">
              <a:extLst>
                <a:ext uri="{FF2B5EF4-FFF2-40B4-BE49-F238E27FC236}">
                  <a16:creationId xmlns:a16="http://schemas.microsoft.com/office/drawing/2014/main" id="{95EC0A3E-C7FB-472B-BAC6-A3F367E46DA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05" y="1083"/>
              <a:ext cx="415" cy="138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E3EE6689-88F8-437B-B1FA-D64ED67AA81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9108" y="2575449"/>
            <a:ext cx="5486400" cy="1807230"/>
          </a:xfrm>
          <a:prstGeom prst="rect">
            <a:avLst/>
          </a:prstGeom>
        </p:spPr>
      </p:pic>
      <p:sp>
        <p:nvSpPr>
          <p:cNvPr id="18" name="Content Placeholder 13">
            <a:extLst>
              <a:ext uri="{FF2B5EF4-FFF2-40B4-BE49-F238E27FC236}">
                <a16:creationId xmlns:a16="http://schemas.microsoft.com/office/drawing/2014/main" id="{CE9FBBA7-17AA-401D-B778-B774AAFA063D}"/>
              </a:ext>
            </a:extLst>
          </p:cNvPr>
          <p:cNvSpPr txBox="1">
            <a:spLocks/>
          </p:cNvSpPr>
          <p:nvPr/>
        </p:nvSpPr>
        <p:spPr bwMode="auto">
          <a:xfrm>
            <a:off x="448056" y="4497106"/>
            <a:ext cx="5117858" cy="180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Gas layer target:</a:t>
            </a:r>
          </a:p>
          <a:p>
            <a:pPr lvl="1"/>
            <a:r>
              <a:rPr lang="en-US" dirty="0"/>
              <a:t>No damage observed </a:t>
            </a:r>
          </a:p>
          <a:p>
            <a:r>
              <a:rPr lang="en-US" dirty="0"/>
              <a:t>Long-pulse</a:t>
            </a:r>
          </a:p>
          <a:p>
            <a:pPr lvl="1"/>
            <a:r>
              <a:rPr lang="en-US" dirty="0"/>
              <a:t>No clear damage evidence</a:t>
            </a:r>
          </a:p>
          <a:p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7A66117-9034-46C2-952A-AC0BD30685BB}"/>
              </a:ext>
            </a:extLst>
          </p:cNvPr>
          <p:cNvGrpSpPr/>
          <p:nvPr/>
        </p:nvGrpSpPr>
        <p:grpSpPr>
          <a:xfrm>
            <a:off x="5475308" y="4497106"/>
            <a:ext cx="3200400" cy="2360894"/>
            <a:chOff x="4869021" y="4497106"/>
            <a:chExt cx="3200400" cy="236089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5538E8F-A675-4238-8F3F-929B28267F7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69021" y="4497106"/>
              <a:ext cx="3200400" cy="1793817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7852473-E752-4C8B-9857-C3D0274221D3}"/>
                </a:ext>
              </a:extLst>
            </p:cNvPr>
            <p:cNvSpPr txBox="1"/>
            <p:nvPr/>
          </p:nvSpPr>
          <p:spPr>
            <a:xfrm>
              <a:off x="5019872" y="6267069"/>
              <a:ext cx="2898699" cy="590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Gas layer with acrylic textured wall in pretest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441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6FCBC-0EB9-4B84-98E2-42F5D1A89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dirty="0"/>
              <a:t>The SNS mercury target is a first-of-a-kind design:</a:t>
            </a:r>
            <a:br>
              <a:rPr lang="en-US" dirty="0"/>
            </a:br>
            <a:r>
              <a:rPr lang="en-US" dirty="0"/>
              <a:t>MW-class, short-pulse, liquid-metal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8E2C6A-C138-4436-A10A-CD7236E25B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501628"/>
            <a:ext cx="11430000" cy="2231473"/>
          </a:xfrm>
        </p:spPr>
        <p:txBody>
          <a:bodyPr/>
          <a:lstStyle/>
          <a:p>
            <a:r>
              <a:rPr lang="en-US" dirty="0"/>
              <a:t>Target R&amp;D during the design &amp; construction phase – and into early SNS operations – obtained critical findings from </a:t>
            </a:r>
            <a:r>
              <a:rPr lang="en-US" b="1" dirty="0"/>
              <a:t>in-beam experiments with mercury test targets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A close up of a machine&#10;&#10;Description automatically generated">
            <a:extLst>
              <a:ext uri="{FF2B5EF4-FFF2-40B4-BE49-F238E27FC236}">
                <a16:creationId xmlns:a16="http://schemas.microsoft.com/office/drawing/2014/main" id="{0BDBC9BC-9BA6-4E94-96C8-7CDD9604CBA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5503" y="3331831"/>
            <a:ext cx="3840480" cy="256032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2716915-8C7B-4CA9-9642-337F87C43CFD}"/>
              </a:ext>
            </a:extLst>
          </p:cNvPr>
          <p:cNvSpPr txBox="1">
            <a:spLocks/>
          </p:cNvSpPr>
          <p:nvPr/>
        </p:nvSpPr>
        <p:spPr bwMode="auto">
          <a:xfrm>
            <a:off x="448055" y="3331831"/>
            <a:ext cx="7605376" cy="263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In-beam experiments were generally aimed at understanding: </a:t>
            </a:r>
          </a:p>
          <a:p>
            <a:pPr lvl="1"/>
            <a:r>
              <a:rPr lang="en-US" dirty="0"/>
              <a:t>‘thermal-shock’ response of the target vessel </a:t>
            </a:r>
          </a:p>
          <a:p>
            <a:pPr lvl="2"/>
            <a:r>
              <a:rPr lang="en-US" dirty="0"/>
              <a:t>needed for fatigue life evaluation </a:t>
            </a:r>
          </a:p>
          <a:p>
            <a:pPr lvl="2"/>
            <a:r>
              <a:rPr lang="en-US" dirty="0"/>
              <a:t>target lifetime pulses 10</a:t>
            </a:r>
            <a:r>
              <a:rPr lang="en-US" baseline="30000" dirty="0"/>
              <a:t>8</a:t>
            </a:r>
            <a:r>
              <a:rPr lang="en-US" dirty="0"/>
              <a:t> ~10</a:t>
            </a:r>
            <a:r>
              <a:rPr lang="en-US" baseline="30000" dirty="0"/>
              <a:t>9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cavitation damage – an issue which became real at an awkward project time </a:t>
            </a:r>
          </a:p>
          <a:p>
            <a:pPr marL="0" indent="0">
              <a:buFont typeface="Century Gothic" panose="020B0502020202020204" pitchFamily="34" charset="0"/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04EA05-FA1E-4C55-BF62-A58E31702225}"/>
              </a:ext>
            </a:extLst>
          </p:cNvPr>
          <p:cNvSpPr txBox="1"/>
          <p:nvPr/>
        </p:nvSpPr>
        <p:spPr>
          <a:xfrm>
            <a:off x="8155475" y="5340398"/>
            <a:ext cx="3730508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  <a:latin typeface="+mn-lt"/>
              </a:rPr>
              <a:t>SNS Mercury Target Module</a:t>
            </a:r>
          </a:p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  <a:latin typeface="+mn-lt"/>
              </a:rPr>
              <a:t>1.4 MW, 1.0 GeV p, 60 Hz, 0.7 </a:t>
            </a:r>
            <a:r>
              <a:rPr lang="en-US" dirty="0">
                <a:solidFill>
                  <a:schemeClr val="bg1"/>
                </a:solidFill>
                <a:latin typeface="+mn-lt"/>
                <a:sym typeface="Symbol" panose="05050102010706020507" pitchFamily="18" charset="2"/>
              </a:rPr>
              <a:t>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70448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FFC60-B85E-43E8-8724-BC171EC69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5531"/>
          </a:xfrm>
        </p:spPr>
        <p:txBody>
          <a:bodyPr/>
          <a:lstStyle/>
          <a:p>
            <a:r>
              <a:rPr lang="en-US" dirty="0"/>
              <a:t>Laser Doppler Vibrometer detection of cavitation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F8C12-9435-422E-B27F-D62B87B52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031681"/>
            <a:ext cx="11430000" cy="4937760"/>
          </a:xfrm>
        </p:spPr>
        <p:txBody>
          <a:bodyPr/>
          <a:lstStyle/>
          <a:p>
            <a:r>
              <a:rPr lang="en-US" dirty="0"/>
              <a:t>Remote optical sensing of vibrations associated with cavity collapse gave indications of cavitation intensity</a:t>
            </a:r>
          </a:p>
          <a:p>
            <a:pPr lvl="1"/>
            <a:r>
              <a:rPr lang="en-US" dirty="0"/>
              <a:t>Technique pioneered by J-Parc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0F4966-A072-480C-A6A0-2C9EEE7AB9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215" y="2402832"/>
            <a:ext cx="4114800" cy="28807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5E0B9E-7C26-4FC8-90D7-0DF1588BA24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7686" y="2680677"/>
            <a:ext cx="4114800" cy="290474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A7B2BF1-94EB-4E0B-84ED-29C84241D7B6}"/>
              </a:ext>
            </a:extLst>
          </p:cNvPr>
          <p:cNvGrpSpPr/>
          <p:nvPr/>
        </p:nvGrpSpPr>
        <p:grpSpPr>
          <a:xfrm>
            <a:off x="8344295" y="3177158"/>
            <a:ext cx="3657600" cy="3067873"/>
            <a:chOff x="8344295" y="3177158"/>
            <a:chExt cx="3657600" cy="306787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03A860E-914E-4E73-BFD4-B3B3A73A80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44295" y="3680842"/>
              <a:ext cx="3657600" cy="256418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3899D33-FDC8-4FB8-AB2F-35C5E1ABC849}"/>
                </a:ext>
              </a:extLst>
            </p:cNvPr>
            <p:cNvSpPr txBox="1"/>
            <p:nvPr/>
          </p:nvSpPr>
          <p:spPr>
            <a:xfrm>
              <a:off x="9040033" y="3177158"/>
              <a:ext cx="2603598" cy="424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68275" indent="-168275" algn="l">
                <a:lnSpc>
                  <a:spcPct val="90000"/>
                </a:lnSpc>
                <a:buFont typeface="+mj-lt"/>
                <a:buAutoNum type="arabicPeriod"/>
              </a:pPr>
              <a:r>
                <a:rPr lang="en-US" sz="1200" dirty="0">
                  <a:latin typeface="+mn-lt"/>
                </a:rPr>
                <a:t>Band pass 15 kHz – 300 kHz</a:t>
              </a:r>
            </a:p>
            <a:p>
              <a:pPr marL="168275" indent="-168275" algn="l">
                <a:lnSpc>
                  <a:spcPct val="90000"/>
                </a:lnSpc>
                <a:buFont typeface="+mj-lt"/>
                <a:buAutoNum type="arabicPeriod"/>
              </a:pPr>
              <a:r>
                <a:rPr lang="en-US" sz="1200" dirty="0">
                  <a:latin typeface="+mn-lt"/>
                </a:rPr>
                <a:t>Time integrate filtered velocity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4881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E412-1A6A-4295-AE81-77B264EF6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9896990" cy="978729"/>
          </a:xfrm>
        </p:spPr>
        <p:txBody>
          <a:bodyPr/>
          <a:lstStyle/>
          <a:p>
            <a:r>
              <a:rPr lang="en-US" dirty="0"/>
              <a:t>Successful demonstration test of flame-sprayed Cr-doped alumina on steel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0C9CD-F811-439C-99EA-DE7BC47F1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570382"/>
            <a:ext cx="11430000" cy="4647537"/>
          </a:xfrm>
        </p:spPr>
        <p:txBody>
          <a:bodyPr/>
          <a:lstStyle/>
          <a:p>
            <a:r>
              <a:rPr lang="en-US" dirty="0"/>
              <a:t>Process used on SNS targets, aka ‘Target Imaging System’</a:t>
            </a:r>
          </a:p>
        </p:txBody>
      </p:sp>
      <p:grpSp>
        <p:nvGrpSpPr>
          <p:cNvPr id="4" name="Group 16">
            <a:extLst>
              <a:ext uri="{FF2B5EF4-FFF2-40B4-BE49-F238E27FC236}">
                <a16:creationId xmlns:a16="http://schemas.microsoft.com/office/drawing/2014/main" id="{9AC62369-747E-4E0D-9E0D-AC59E81B71F0}"/>
              </a:ext>
            </a:extLst>
          </p:cNvPr>
          <p:cNvGrpSpPr>
            <a:grpSpLocks/>
          </p:cNvGrpSpPr>
          <p:nvPr/>
        </p:nvGrpSpPr>
        <p:grpSpPr bwMode="auto">
          <a:xfrm>
            <a:off x="3662320" y="2374259"/>
            <a:ext cx="5001469" cy="4229299"/>
            <a:chOff x="891" y="623"/>
            <a:chExt cx="3828" cy="3237"/>
          </a:xfrm>
        </p:grpSpPr>
        <p:grpSp>
          <p:nvGrpSpPr>
            <p:cNvPr id="5" name="Group 15">
              <a:extLst>
                <a:ext uri="{FF2B5EF4-FFF2-40B4-BE49-F238E27FC236}">
                  <a16:creationId xmlns:a16="http://schemas.microsoft.com/office/drawing/2014/main" id="{F1B79153-5ABE-41F8-8C46-F087FC0164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3" y="623"/>
              <a:ext cx="3823" cy="1375"/>
              <a:chOff x="893" y="623"/>
              <a:chExt cx="3823" cy="1375"/>
            </a:xfrm>
          </p:grpSpPr>
          <p:pic>
            <p:nvPicPr>
              <p:cNvPr id="7" name="Picture 4" descr="IMG_0061">
                <a:extLst>
                  <a:ext uri="{FF2B5EF4-FFF2-40B4-BE49-F238E27FC236}">
                    <a16:creationId xmlns:a16="http://schemas.microsoft.com/office/drawing/2014/main" id="{387A3D5D-8686-4C46-AB4E-5C8C12E3D3F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screen">
                <a:lum bright="12000"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3" y="623"/>
                <a:ext cx="3823" cy="13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" name="Text Box 5">
                <a:extLst>
                  <a:ext uri="{FF2B5EF4-FFF2-40B4-BE49-F238E27FC236}">
                    <a16:creationId xmlns:a16="http://schemas.microsoft.com/office/drawing/2014/main" id="{D156F5BA-C7B8-4A96-BA50-EF34643DE2BB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2952" y="1514"/>
                <a:ext cx="100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1200">
                    <a:solidFill>
                      <a:schemeClr val="bg1"/>
                    </a:solidFill>
                  </a:rPr>
                  <a:t>2.5% Chromia D-gun</a:t>
                </a:r>
              </a:p>
            </p:txBody>
          </p:sp>
          <p:sp>
            <p:nvSpPr>
              <p:cNvPr id="9" name="Text Box 6">
                <a:extLst>
                  <a:ext uri="{FF2B5EF4-FFF2-40B4-BE49-F238E27FC236}">
                    <a16:creationId xmlns:a16="http://schemas.microsoft.com/office/drawing/2014/main" id="{97FD5796-725C-45B2-A55C-AA5DB104C940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2952" y="1771"/>
                <a:ext cx="100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1200">
                    <a:solidFill>
                      <a:schemeClr val="bg1"/>
                    </a:solidFill>
                  </a:rPr>
                  <a:t>2.5% Chromia D-gun</a:t>
                </a:r>
              </a:p>
            </p:txBody>
          </p:sp>
          <p:sp>
            <p:nvSpPr>
              <p:cNvPr id="10" name="Line 7">
                <a:extLst>
                  <a:ext uri="{FF2B5EF4-FFF2-40B4-BE49-F238E27FC236}">
                    <a16:creationId xmlns:a16="http://schemas.microsoft.com/office/drawing/2014/main" id="{238A448F-E0DE-45A7-AD28-F37F11CD066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1142" y="1861"/>
                <a:ext cx="15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Text Box 8">
                <a:extLst>
                  <a:ext uri="{FF2B5EF4-FFF2-40B4-BE49-F238E27FC236}">
                    <a16:creationId xmlns:a16="http://schemas.microsoft.com/office/drawing/2014/main" id="{7E666FED-C266-4851-8CCB-2501D5E1093D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1034" y="787"/>
                <a:ext cx="137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1400"/>
                  <a:t>1% Chromia, flame spray</a:t>
                </a:r>
              </a:p>
            </p:txBody>
          </p:sp>
          <p:sp>
            <p:nvSpPr>
              <p:cNvPr id="12" name="Text Box 9">
                <a:extLst>
                  <a:ext uri="{FF2B5EF4-FFF2-40B4-BE49-F238E27FC236}">
                    <a16:creationId xmlns:a16="http://schemas.microsoft.com/office/drawing/2014/main" id="{82BB3415-37E9-4C56-9673-11878E819EB8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1034" y="1399"/>
                <a:ext cx="1463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1400"/>
                  <a:t>0.5% Chromia, flame spray</a:t>
                </a:r>
              </a:p>
            </p:txBody>
          </p:sp>
          <p:sp>
            <p:nvSpPr>
              <p:cNvPr id="13" name="Text Box 10">
                <a:extLst>
                  <a:ext uri="{FF2B5EF4-FFF2-40B4-BE49-F238E27FC236}">
                    <a16:creationId xmlns:a16="http://schemas.microsoft.com/office/drawing/2014/main" id="{4B38B6B7-17E3-46D6-B06D-71BEF5D0546D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2926" y="787"/>
                <a:ext cx="137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1400"/>
                  <a:t>5% Chromia, flame spray</a:t>
                </a:r>
              </a:p>
            </p:txBody>
          </p:sp>
          <p:sp>
            <p:nvSpPr>
              <p:cNvPr id="14" name="Oval 11">
                <a:extLst>
                  <a:ext uri="{FF2B5EF4-FFF2-40B4-BE49-F238E27FC236}">
                    <a16:creationId xmlns:a16="http://schemas.microsoft.com/office/drawing/2014/main" id="{A0621B6B-A2EE-4A65-A5EB-E653546B42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16" y="1151"/>
                <a:ext cx="1437" cy="388"/>
              </a:xfrm>
              <a:prstGeom prst="ellipse">
                <a:avLst/>
              </a:prstGeom>
              <a:gradFill rotWithShape="0">
                <a:gsLst>
                  <a:gs pos="0">
                    <a:srgbClr val="FF0000">
                      <a:alpha val="50000"/>
                    </a:srgbClr>
                  </a:gs>
                  <a:gs pos="100000">
                    <a:srgbClr val="FF0000">
                      <a:gamma/>
                      <a:tint val="0"/>
                      <a:invGamma/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Text Box 12">
                <a:extLst>
                  <a:ext uri="{FF2B5EF4-FFF2-40B4-BE49-F238E27FC236}">
                    <a16:creationId xmlns:a16="http://schemas.microsoft.com/office/drawing/2014/main" id="{6EC7A77F-5526-4A32-A416-67BD4D79B055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1274" y="1799"/>
                <a:ext cx="360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1000"/>
                  <a:t>10 mm</a:t>
                </a:r>
              </a:p>
            </p:txBody>
          </p:sp>
        </p:grpSp>
        <p:pic>
          <p:nvPicPr>
            <p:cNvPr id="6" name="Picture 13" descr="080714_102708">
              <a:extLst>
                <a:ext uri="{FF2B5EF4-FFF2-40B4-BE49-F238E27FC236}">
                  <a16:creationId xmlns:a16="http://schemas.microsoft.com/office/drawing/2014/main" id="{5D99CE52-48CC-4527-9F77-A0FD440AFF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lum bright="24000" contrast="1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1" y="1994"/>
              <a:ext cx="3828" cy="1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341552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87180-8F5F-4D0E-9CA4-F7FF2F27C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b="1" dirty="0"/>
              <a:t>Final SNS in-beam experiment in 2011 </a:t>
            </a:r>
            <a:r>
              <a:rPr lang="en-US" dirty="0"/>
              <a:t>investigated gas bubble injection for reducing pulse damage and fatigue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A0D4A-E99E-4FA9-A7E2-18B5BB9061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New flowing mercury test loop used exchangeable damage test specimens (beam windows) and 3 types of bubblers</a:t>
            </a:r>
          </a:p>
          <a:p>
            <a:pPr>
              <a:spcAft>
                <a:spcPts val="600"/>
              </a:spcAft>
            </a:pPr>
            <a:r>
              <a:rPr lang="en-US" dirty="0"/>
              <a:t>Variable mercury flow speed and gas injection rates</a:t>
            </a:r>
          </a:p>
          <a:p>
            <a:pPr>
              <a:spcAft>
                <a:spcPts val="600"/>
              </a:spcAft>
            </a:pPr>
            <a:r>
              <a:rPr lang="en-US" dirty="0"/>
              <a:t>Small bubble populations were assessed by novel offline method prior to beam testing </a:t>
            </a:r>
          </a:p>
          <a:p>
            <a:pPr>
              <a:spcAft>
                <a:spcPts val="600"/>
              </a:spcAft>
            </a:pPr>
            <a:r>
              <a:rPr lang="en-US" dirty="0"/>
              <a:t>Online measurements for strain, vibration (LDV), cavitation acoustic emission, pressure, sound</a:t>
            </a:r>
          </a:p>
          <a:p>
            <a:pPr>
              <a:spcAft>
                <a:spcPts val="600"/>
              </a:spcAft>
            </a:pPr>
            <a:r>
              <a:rPr lang="en-US" dirty="0"/>
              <a:t>PIE of damage test specimens: 19 cases x 2 specimens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Automated scanning optical microscopy (1800 images / case)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3D laser profiling microscopy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385093-D646-4AF6-98BA-DB2520695144}"/>
              </a:ext>
            </a:extLst>
          </p:cNvPr>
          <p:cNvSpPr txBox="1"/>
          <p:nvPr/>
        </p:nvSpPr>
        <p:spPr>
          <a:xfrm>
            <a:off x="2764866" y="6399014"/>
            <a:ext cx="7021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i="1" dirty="0"/>
              <a:t>B.W. Riemer et al. / Journal of Nuclear Materials 450 (2014) 192–203</a:t>
            </a:r>
          </a:p>
          <a:p>
            <a:pPr>
              <a:lnSpc>
                <a:spcPct val="90000"/>
              </a:lnSpc>
            </a:pPr>
            <a:r>
              <a:rPr lang="en-US" sz="1000" i="1" dirty="0">
                <a:latin typeface="+mn-lt"/>
              </a:rPr>
              <a:t>M. Wendel eat al. / Measurements of Gas Bubble Size Distributions in Flowing Liquid Mercury, FEDSM2012-72015 </a:t>
            </a:r>
          </a:p>
        </p:txBody>
      </p:sp>
    </p:spTree>
    <p:extLst>
      <p:ext uri="{BB962C8B-B14F-4D97-AF65-F5344CB8AC3E}">
        <p14:creationId xmlns:p14="http://schemas.microsoft.com/office/powerpoint/2010/main" val="33387364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CBC1F-1F40-4E30-BFC6-6E1603B5F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560" y="274320"/>
            <a:ext cx="11856439" cy="978729"/>
          </a:xfrm>
        </p:spPr>
        <p:txBody>
          <a:bodyPr/>
          <a:lstStyle/>
          <a:p>
            <a:r>
              <a:rPr lang="en-US" dirty="0"/>
              <a:t>Multi Bubbler Test Loop was assembled and tested at ORNL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40AB1-1FE5-4824-BCEC-8B6992C8B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960120"/>
            <a:ext cx="11430000" cy="4937760"/>
          </a:xfrm>
        </p:spPr>
        <p:txBody>
          <a:bodyPr>
            <a:normAutofit/>
          </a:bodyPr>
          <a:lstStyle/>
          <a:p>
            <a:r>
              <a:rPr lang="en-US" sz="2400" dirty="0"/>
              <a:t>Flow cross-section of 47.8 x 22.4 mm</a:t>
            </a:r>
          </a:p>
          <a:p>
            <a:r>
              <a:rPr lang="en-US" sz="2400" dirty="0"/>
              <a:t>Mercury flow speeds from 0 to 1.7 m/s</a:t>
            </a:r>
          </a:p>
          <a:p>
            <a:r>
              <a:rPr lang="en-US" sz="2400" dirty="0"/>
              <a:t>Helium gas injection rates from 0 to 0.8 SLPM</a:t>
            </a:r>
          </a:p>
          <a:p>
            <a:r>
              <a:rPr lang="en-US" sz="2400" dirty="0"/>
              <a:t>Pule intensities from 1.45 to 3.40 x10</a:t>
            </a:r>
            <a:r>
              <a:rPr lang="en-US" sz="2400" baseline="30000" dirty="0"/>
              <a:t>13</a:t>
            </a:r>
            <a:r>
              <a:rPr lang="en-US" sz="2400" dirty="0"/>
              <a:t> /pulse; 100 pulses per case</a:t>
            </a:r>
          </a:p>
          <a:p>
            <a:pPr lvl="1"/>
            <a:r>
              <a:rPr lang="en-US" dirty="0"/>
              <a:t>Beam profile: </a:t>
            </a:r>
            <a:r>
              <a:rPr lang="en-US" dirty="0">
                <a:sym typeface="Symbol" panose="05050102010706020507" pitchFamily="18" charset="2"/>
              </a:rPr>
              <a:t></a:t>
            </a:r>
            <a:r>
              <a:rPr lang="en-US" baseline="-25000" dirty="0"/>
              <a:t>X</a:t>
            </a:r>
            <a:r>
              <a:rPr lang="en-US" dirty="0"/>
              <a:t> = 7 mm, </a:t>
            </a:r>
            <a:r>
              <a:rPr lang="en-US" dirty="0">
                <a:sym typeface="Symbol" panose="05050102010706020507" pitchFamily="18" charset="2"/>
              </a:rPr>
              <a:t></a:t>
            </a:r>
            <a:r>
              <a:rPr lang="en-US" baseline="-25000" dirty="0"/>
              <a:t>Y</a:t>
            </a:r>
            <a:r>
              <a:rPr lang="en-US" dirty="0"/>
              <a:t> = 17 mm</a:t>
            </a:r>
          </a:p>
          <a:p>
            <a:pPr lvl="1"/>
            <a:r>
              <a:rPr lang="en-US" sz="2000" dirty="0"/>
              <a:t>Flux intensities comparable to SNS, JSNS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5AFB88E-F217-4983-9B1D-6690597F6E9E}"/>
              </a:ext>
            </a:extLst>
          </p:cNvPr>
          <p:cNvGrpSpPr>
            <a:grpSpLocks noChangeAspect="1"/>
          </p:cNvGrpSpPr>
          <p:nvPr/>
        </p:nvGrpSpPr>
        <p:grpSpPr>
          <a:xfrm>
            <a:off x="2231471" y="3320582"/>
            <a:ext cx="8229600" cy="3321820"/>
            <a:chOff x="1426128" y="2604020"/>
            <a:chExt cx="9144000" cy="369091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A58AA0A-2724-4395-927C-7BB2341DF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26128" y="2604020"/>
              <a:ext cx="9144000" cy="340467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645FB6D-CD50-4470-9E9D-91816986F5B6}"/>
                </a:ext>
              </a:extLst>
            </p:cNvPr>
            <p:cNvSpPr txBox="1"/>
            <p:nvPr/>
          </p:nvSpPr>
          <p:spPr>
            <a:xfrm>
              <a:off x="2667700" y="5998414"/>
              <a:ext cx="2047099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/>
                <a:t>MBTL pre-beam testing</a:t>
              </a:r>
              <a:endParaRPr lang="en-US" sz="1400" dirty="0"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33E5C62-7B1F-414E-BD1F-4E98965FB5C6}"/>
                </a:ext>
              </a:extLst>
            </p:cNvPr>
            <p:cNvSpPr txBox="1"/>
            <p:nvPr/>
          </p:nvSpPr>
          <p:spPr>
            <a:xfrm>
              <a:off x="7272877" y="6008699"/>
              <a:ext cx="2260299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/>
                <a:t>MBTL in WNR Blue Room</a:t>
              </a:r>
              <a:endParaRPr lang="en-US" sz="14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0970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97992-428E-4E78-8D7F-6E2C05CB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dirty="0"/>
              <a:t>Key findings from in-beam experiments illuminated path forward for high power SNS operation, with gas injection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54032-52A1-4A11-A4E8-71197747A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337725"/>
            <a:ext cx="4699000" cy="81542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Fatigue life enhancement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7AC0643-B1E0-4EF8-B336-78C3C4B00212}"/>
              </a:ext>
            </a:extLst>
          </p:cNvPr>
          <p:cNvGrpSpPr/>
          <p:nvPr/>
        </p:nvGrpSpPr>
        <p:grpSpPr>
          <a:xfrm>
            <a:off x="407999" y="2237829"/>
            <a:ext cx="4572000" cy="3301744"/>
            <a:chOff x="365945" y="2027173"/>
            <a:chExt cx="4572000" cy="330174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EA6E71A-9044-4ED1-8898-A5E21F99D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5945" y="2027173"/>
              <a:ext cx="4572000" cy="3301744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C2BDA47-702F-4E5E-AE99-5E80C8E4C0F5}"/>
                </a:ext>
              </a:extLst>
            </p:cNvPr>
            <p:cNvSpPr txBox="1"/>
            <p:nvPr/>
          </p:nvSpPr>
          <p:spPr>
            <a:xfrm>
              <a:off x="365945" y="2030684"/>
              <a:ext cx="3172386" cy="674031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3500000" scaled="1"/>
              <a:tileRect/>
            </a:gradFill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dirty="0">
                  <a:latin typeface="+mn-lt"/>
                </a:rPr>
                <a:t>SNS Target T20</a:t>
              </a:r>
            </a:p>
            <a:p>
              <a:pPr>
                <a:lnSpc>
                  <a:spcPct val="90000"/>
                </a:lnSpc>
              </a:pPr>
              <a:r>
                <a:rPr lang="en-US" sz="1400" dirty="0">
                  <a:latin typeface="+mn-lt"/>
                </a:rPr>
                <a:t>Reduction in measured strain with gas injection from 1.4 MW pulses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03C41DA-6C13-4AF9-AF03-36692C09BA63}"/>
              </a:ext>
            </a:extLst>
          </p:cNvPr>
          <p:cNvGrpSpPr/>
          <p:nvPr/>
        </p:nvGrpSpPr>
        <p:grpSpPr>
          <a:xfrm>
            <a:off x="5212080" y="1832294"/>
            <a:ext cx="6858000" cy="3838105"/>
            <a:chOff x="5212080" y="2249032"/>
            <a:chExt cx="6858000" cy="383810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372FBE6-ABA7-44AD-9C00-E1B9422C60EA}"/>
                </a:ext>
              </a:extLst>
            </p:cNvPr>
            <p:cNvSpPr txBox="1"/>
            <p:nvPr/>
          </p:nvSpPr>
          <p:spPr>
            <a:xfrm>
              <a:off x="7492727" y="2575449"/>
              <a:ext cx="2863939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b="1" dirty="0">
                  <a:latin typeface="+mn-lt"/>
                </a:rPr>
                <a:t>Target 16 – no gas injection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BA22CDB-E629-4359-BB18-C3704859C5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12080" y="2830594"/>
              <a:ext cx="6858000" cy="1474845"/>
              <a:chOff x="720968" y="3661167"/>
              <a:chExt cx="12090438" cy="2600097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F08F4A3-D36C-4432-90BD-A7C4E70935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905301" y="3725873"/>
                <a:ext cx="2291788" cy="2535391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4C1533E7-1C16-4BBB-84FB-5F00210FFF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20968" y="3661167"/>
                <a:ext cx="2489293" cy="2491028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67A3FB72-3063-4598-9890-440203CFA6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6938" y="3720734"/>
                <a:ext cx="2237839" cy="2463334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1B80E155-6CEF-49CB-911D-1829810612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59979" y="3720733"/>
                <a:ext cx="2257461" cy="2518182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B1827A57-2464-45DC-A93C-0FFF32A7B0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284950" y="3720733"/>
                <a:ext cx="2526456" cy="2540531"/>
              </a:xfrm>
              <a:prstGeom prst="rect">
                <a:avLst/>
              </a:prstGeom>
            </p:spPr>
          </p:pic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EE34802-BE51-43FD-81B2-6D88477AD00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12080" y="4720713"/>
              <a:ext cx="6858000" cy="1366424"/>
              <a:chOff x="187994" y="2217998"/>
              <a:chExt cx="12070997" cy="2405089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BB345479-0FD8-4464-9F9E-FF7580A2063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colorTemperature colorTemp="59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008378" y="2222787"/>
                <a:ext cx="2362201" cy="2400300"/>
              </a:xfrm>
              <a:prstGeom prst="ellipse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01A23686-1A53-4E03-90BD-714DF9AC87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screen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colorTemperature colorTemp="7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2606257" y="2222786"/>
                <a:ext cx="2362203" cy="2368848"/>
              </a:xfrm>
              <a:prstGeom prst="ellipse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0C6F97F-6054-4FE6-8379-1E310854B6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 cstate="screen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colorTemperature colorTemp="59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11622" y="2222787"/>
                <a:ext cx="2387600" cy="2400300"/>
              </a:xfrm>
              <a:prstGeom prst="ellipse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A5C36048-3E96-4972-8549-5B5A2D07A7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 cstate="screen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harpenSoften amount="2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7994" y="2217998"/>
                <a:ext cx="2362202" cy="2386775"/>
              </a:xfrm>
              <a:prstGeom prst="ellipse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15BDD974-7113-4FC6-AFE3-03ADE1ED398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screen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sharpenSoften amount="2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863914" y="2222788"/>
                <a:ext cx="2395077" cy="2392302"/>
              </a:xfrm>
              <a:prstGeom prst="ellipse">
                <a:avLst/>
              </a:prstGeom>
            </p:spPr>
          </p:pic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D662023-E6D1-423D-90C6-1254772E4421}"/>
                </a:ext>
              </a:extLst>
            </p:cNvPr>
            <p:cNvSpPr txBox="1"/>
            <p:nvPr/>
          </p:nvSpPr>
          <p:spPr>
            <a:xfrm>
              <a:off x="7492727" y="4423258"/>
              <a:ext cx="2930487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b="1" dirty="0">
                  <a:latin typeface="+mn-lt"/>
                </a:rPr>
                <a:t>Target 20 – with gas injection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F709998-8B96-40E8-B857-2E0309A3F763}"/>
                </a:ext>
              </a:extLst>
            </p:cNvPr>
            <p:cNvSpPr txBox="1"/>
            <p:nvPr/>
          </p:nvSpPr>
          <p:spPr>
            <a:xfrm>
              <a:off x="5212080" y="2249032"/>
              <a:ext cx="6858000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b="1" dirty="0">
                  <a:latin typeface="+mn-lt"/>
                </a:rPr>
                <a:t>PIE specimens cut from SNS inner beam window</a:t>
              </a:r>
            </a:p>
          </p:txBody>
        </p:sp>
      </p:grp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DF74C825-DFC8-4CDF-9323-B418B91D035D}"/>
              </a:ext>
            </a:extLst>
          </p:cNvPr>
          <p:cNvSpPr txBox="1">
            <a:spLocks/>
          </p:cNvSpPr>
          <p:nvPr/>
        </p:nvSpPr>
        <p:spPr bwMode="auto">
          <a:xfrm>
            <a:off x="429767" y="5662811"/>
            <a:ext cx="11430000" cy="81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entury Gothic" panose="020B0502020202020204" pitchFamily="34" charset="0"/>
              <a:buNone/>
            </a:pPr>
            <a:r>
              <a:rPr lang="fr-FR" sz="2400" dirty="0"/>
              <a:t>SNS </a:t>
            </a:r>
            <a:r>
              <a:rPr lang="fr-FR" sz="2400" dirty="0" err="1"/>
              <a:t>targets</a:t>
            </a:r>
            <a:r>
              <a:rPr lang="fr-FR" sz="2400" dirty="0"/>
              <a:t> have been reliable at 1.4 MW </a:t>
            </a:r>
            <a:r>
              <a:rPr lang="fr-FR" sz="2400" dirty="0" err="1"/>
              <a:t>with</a:t>
            </a:r>
            <a:r>
              <a:rPr lang="fr-FR" sz="2400" dirty="0"/>
              <a:t> </a:t>
            </a:r>
            <a:r>
              <a:rPr lang="fr-FR" sz="2400" dirty="0" err="1"/>
              <a:t>gas</a:t>
            </a:r>
            <a:r>
              <a:rPr lang="fr-FR" sz="2400" dirty="0"/>
              <a:t> injection</a:t>
            </a:r>
          </a:p>
          <a:p>
            <a:pPr marL="0" indent="0" algn="ctr">
              <a:buFont typeface="Century Gothic" panose="020B0502020202020204" pitchFamily="34" charset="0"/>
              <a:buNone/>
            </a:pPr>
            <a:r>
              <a:rPr lang="fr-FR" sz="2400" dirty="0"/>
              <a:t>2MW </a:t>
            </a:r>
            <a:r>
              <a:rPr lang="fr-FR" sz="2400" dirty="0" err="1"/>
              <a:t>operation</a:t>
            </a:r>
            <a:r>
              <a:rPr lang="fr-FR" sz="2400" dirty="0"/>
              <a:t> of the SNS </a:t>
            </a:r>
            <a:r>
              <a:rPr lang="fr-FR" sz="2400" dirty="0" err="1"/>
              <a:t>mercury</a:t>
            </a:r>
            <a:r>
              <a:rPr lang="fr-FR" sz="2400" dirty="0"/>
              <a:t> </a:t>
            </a:r>
            <a:r>
              <a:rPr lang="fr-FR" sz="2400" dirty="0" err="1"/>
              <a:t>target</a:t>
            </a:r>
            <a:r>
              <a:rPr lang="fr-FR" sz="2400" dirty="0"/>
              <a:t> </a:t>
            </a:r>
            <a:r>
              <a:rPr lang="fr-FR" sz="2400" dirty="0" err="1"/>
              <a:t>coming</a:t>
            </a:r>
            <a:r>
              <a:rPr lang="fr-FR" sz="2400" dirty="0"/>
              <a:t> in 2024 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E3370297-A756-4310-8B17-9BDEEF803DDD}"/>
              </a:ext>
            </a:extLst>
          </p:cNvPr>
          <p:cNvSpPr txBox="1">
            <a:spLocks/>
          </p:cNvSpPr>
          <p:nvPr/>
        </p:nvSpPr>
        <p:spPr bwMode="auto">
          <a:xfrm>
            <a:off x="4601172" y="1329339"/>
            <a:ext cx="7258595" cy="81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entury Gothic" panose="020B0502020202020204" pitchFamily="34" charset="0"/>
              <a:buNone/>
            </a:pPr>
            <a:r>
              <a:rPr lang="fr-FR" dirty="0"/>
              <a:t>&amp;   cavitation damage </a:t>
            </a:r>
            <a:r>
              <a:rPr lang="fr-FR" dirty="0" err="1"/>
              <a:t>reduction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5724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7" grpId="0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6382F-CB8E-4FB6-B546-E630CB818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945" y="274320"/>
            <a:ext cx="11784269" cy="1421928"/>
          </a:xfrm>
        </p:spPr>
        <p:txBody>
          <a:bodyPr/>
          <a:lstStyle/>
          <a:p>
            <a:r>
              <a:rPr lang="en-US" dirty="0"/>
              <a:t>In-beam experiments were a major part of SNS target development &amp; solving challenges in meeting power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53463-1AC3-4489-92AB-7517175DC2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696248"/>
            <a:ext cx="11430000" cy="4521672"/>
          </a:xfrm>
        </p:spPr>
        <p:txBody>
          <a:bodyPr/>
          <a:lstStyle/>
          <a:p>
            <a:r>
              <a:rPr lang="en-US" dirty="0"/>
              <a:t>New target / beam intercepting device technologies – tasked with unprecedented operating requirements – </a:t>
            </a:r>
            <a:r>
              <a:rPr lang="en-US" u="sng" dirty="0"/>
              <a:t>need relevant in-beam test data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Determine behavior of materials and designs when simulations cannot  </a:t>
            </a:r>
          </a:p>
          <a:p>
            <a:pPr lvl="1"/>
            <a:r>
              <a:rPr lang="en-US" dirty="0"/>
              <a:t>Develop and verify simulation techniques</a:t>
            </a:r>
          </a:p>
          <a:p>
            <a:endParaRPr lang="en-US" dirty="0"/>
          </a:p>
          <a:p>
            <a:r>
              <a:rPr lang="en-US" b="1" dirty="0"/>
              <a:t>Facilities like HiRadMat are vital to the Target / BID community </a:t>
            </a:r>
          </a:p>
          <a:p>
            <a:pPr lvl="1"/>
            <a:r>
              <a:rPr lang="en-US" b="1" dirty="0"/>
              <a:t>New performance challenges are persistent</a:t>
            </a:r>
          </a:p>
          <a:p>
            <a:pPr lvl="1"/>
            <a:r>
              <a:rPr lang="en-US" b="1" dirty="0"/>
              <a:t>Failure to meet reliability requirements has bigger consequences with growing costs of new </a:t>
            </a:r>
            <a:r>
              <a:rPr lang="en-US" b="1"/>
              <a:t>&amp; upgraded </a:t>
            </a:r>
            <a:r>
              <a:rPr lang="en-US" b="1" dirty="0"/>
              <a:t>science </a:t>
            </a:r>
            <a:r>
              <a:rPr lang="en-US" b="1"/>
              <a:t>facilities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1972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72F69-6F30-474A-A056-0B89C4FBA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dirty="0"/>
              <a:t>SNS in-beam target experiments started in the late 1990s and continued into 2011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5FE5E-EA2B-4087-A3C7-C6F03D462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359015"/>
            <a:ext cx="7533040" cy="5050174"/>
          </a:xfrm>
        </p:spPr>
        <p:txBody>
          <a:bodyPr>
            <a:normAutofit/>
          </a:bodyPr>
          <a:lstStyle/>
          <a:p>
            <a:r>
              <a:rPr lang="en-US" dirty="0"/>
              <a:t>Most of these tests were performed at </a:t>
            </a:r>
            <a:r>
              <a:rPr lang="en-US" b="1" dirty="0"/>
              <a:t>LANSCE – WNR</a:t>
            </a:r>
            <a:r>
              <a:rPr lang="en-US" dirty="0"/>
              <a:t> in the ‘Blue Room’</a:t>
            </a:r>
          </a:p>
          <a:p>
            <a:pPr marL="398463" lvl="1" indent="0">
              <a:buNone/>
            </a:pPr>
            <a:r>
              <a:rPr lang="en-US" sz="1500" dirty="0"/>
              <a:t>(Los Alamos Neutron Science Center - Weapons Neutron Research) </a:t>
            </a:r>
          </a:p>
          <a:p>
            <a:pPr marL="398463" lvl="1" indent="0">
              <a:buNone/>
            </a:pPr>
            <a:endParaRPr lang="en-US" sz="1500" dirty="0"/>
          </a:p>
          <a:p>
            <a:r>
              <a:rPr lang="en-US" dirty="0"/>
              <a:t>Typical beam parameters:</a:t>
            </a:r>
          </a:p>
          <a:p>
            <a:pPr lvl="1"/>
            <a:r>
              <a:rPr lang="en-US" dirty="0"/>
              <a:t>800 MeV protons; 0.3 </a:t>
            </a:r>
            <a:r>
              <a:rPr lang="en-US" dirty="0">
                <a:sym typeface="Symbol" panose="05050102010706020507" pitchFamily="18" charset="2"/>
              </a:rPr>
              <a:t></a:t>
            </a:r>
            <a:r>
              <a:rPr lang="en-US" dirty="0"/>
              <a:t>s pulse length</a:t>
            </a:r>
          </a:p>
          <a:p>
            <a:pPr lvl="1"/>
            <a:r>
              <a:rPr lang="en-US" dirty="0"/>
              <a:t>0.5 to 3.5 x10</a:t>
            </a:r>
            <a:r>
              <a:rPr lang="en-US" baseline="30000" dirty="0"/>
              <a:t>13</a:t>
            </a:r>
            <a:r>
              <a:rPr lang="en-US" dirty="0"/>
              <a:t> protons / pulse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Beam size:</a:t>
            </a:r>
          </a:p>
          <a:p>
            <a:pPr lvl="2"/>
            <a:r>
              <a:rPr lang="en-US" dirty="0">
                <a:sym typeface="Symbol" panose="05050102010706020507" pitchFamily="18" charset="2"/>
              </a:rPr>
              <a:t>Circular </a:t>
            </a:r>
            <a:r>
              <a:rPr lang="en-US" baseline="-25000" dirty="0">
                <a:sym typeface="Symbol" panose="05050102010706020507" pitchFamily="18" charset="2"/>
              </a:rPr>
              <a:t>r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/>
              <a:t>~ 10 mm, or </a:t>
            </a:r>
          </a:p>
          <a:p>
            <a:pPr lvl="2"/>
            <a:r>
              <a:rPr lang="en-US" dirty="0"/>
              <a:t>Elliptical </a:t>
            </a:r>
            <a:r>
              <a:rPr lang="en-US" dirty="0">
                <a:sym typeface="Symbol" panose="05050102010706020507" pitchFamily="18" charset="2"/>
              </a:rPr>
              <a:t>up to ~ 10 mm x 30 mm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Max. energy density similar to SNS @ 3+ MW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Max. pulse repetition rate: 2 per minute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Typical pulses on target: 100 (max. 1000)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5" name="Picture 14" descr="A picture containing outdoor, sky, table&#10;&#10;Description automatically generated">
            <a:extLst>
              <a:ext uri="{FF2B5EF4-FFF2-40B4-BE49-F238E27FC236}">
                <a16:creationId xmlns:a16="http://schemas.microsoft.com/office/drawing/2014/main" id="{86617971-B0B2-40D3-AB36-EB6CD96E8C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3953" y="3429000"/>
            <a:ext cx="3840480" cy="2880360"/>
          </a:xfrm>
          <a:prstGeom prst="rect">
            <a:avLst/>
          </a:prstGeom>
        </p:spPr>
      </p:pic>
      <p:pic>
        <p:nvPicPr>
          <p:cNvPr id="25" name="Picture 24" descr="A fire truck parked in a parking lot&#10;&#10;Description automatically generated">
            <a:extLst>
              <a:ext uri="{FF2B5EF4-FFF2-40B4-BE49-F238E27FC236}">
                <a16:creationId xmlns:a16="http://schemas.microsoft.com/office/drawing/2014/main" id="{2C893E6A-23F9-4237-B3EE-39EF52F4A5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3953" y="1033091"/>
            <a:ext cx="3840480" cy="20237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972B7F0-0964-4F25-9B29-5CC133E76984}"/>
              </a:ext>
            </a:extLst>
          </p:cNvPr>
          <p:cNvSpPr txBox="1"/>
          <p:nvPr/>
        </p:nvSpPr>
        <p:spPr>
          <a:xfrm>
            <a:off x="7814578" y="763684"/>
            <a:ext cx="179889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LANSCE - WNR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F1E2F4-3475-4FE9-8393-6215AB0AE9FF}"/>
              </a:ext>
            </a:extLst>
          </p:cNvPr>
          <p:cNvSpPr txBox="1"/>
          <p:nvPr/>
        </p:nvSpPr>
        <p:spPr>
          <a:xfrm>
            <a:off x="7814578" y="6288288"/>
            <a:ext cx="213712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WNR ‘Blue Room’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20A6D5-B482-443B-81E0-E7CED55B9AB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7184" y="3429000"/>
            <a:ext cx="3840480" cy="288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79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72F69-6F30-474A-A056-0B89C4FBA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dirty="0"/>
              <a:t>WNR experiments in late 1990s attempted high-speed strain and pressure measurements of pulse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5FE5E-EA2B-4087-A3C7-C6F03D462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518407"/>
            <a:ext cx="8119872" cy="2691326"/>
          </a:xfrm>
        </p:spPr>
        <p:txBody>
          <a:bodyPr/>
          <a:lstStyle/>
          <a:p>
            <a:r>
              <a:rPr lang="en-US" dirty="0"/>
              <a:t>Small, cylindrical mercury test targets</a:t>
            </a:r>
          </a:p>
          <a:p>
            <a:r>
              <a:rPr lang="en-US" dirty="0"/>
              <a:t>Conventional strain gauges went numb after pulse for a few </a:t>
            </a:r>
            <a:r>
              <a:rPr lang="en-US" dirty="0" err="1"/>
              <a:t>ms</a:t>
            </a:r>
            <a:endParaRPr lang="en-US" dirty="0"/>
          </a:p>
          <a:p>
            <a:pPr lvl="1"/>
            <a:r>
              <a:rPr lang="en-US" dirty="0"/>
              <a:t>All the important response finished by then</a:t>
            </a:r>
          </a:p>
          <a:p>
            <a:r>
              <a:rPr lang="en-US" dirty="0"/>
              <a:t>Fiber optic sensors were the best option, but needed development </a:t>
            </a:r>
          </a:p>
        </p:txBody>
      </p:sp>
      <p:grpSp>
        <p:nvGrpSpPr>
          <p:cNvPr id="26" name="Group 19">
            <a:extLst>
              <a:ext uri="{FF2B5EF4-FFF2-40B4-BE49-F238E27FC236}">
                <a16:creationId xmlns:a16="http://schemas.microsoft.com/office/drawing/2014/main" id="{A8131A81-9E54-40DE-B6F7-C41E43E047CD}"/>
              </a:ext>
            </a:extLst>
          </p:cNvPr>
          <p:cNvGrpSpPr>
            <a:grpSpLocks/>
          </p:cNvGrpSpPr>
          <p:nvPr/>
        </p:nvGrpSpPr>
        <p:grpSpPr bwMode="auto">
          <a:xfrm>
            <a:off x="8567927" y="3729710"/>
            <a:ext cx="3291840" cy="2538248"/>
            <a:chOff x="2304" y="2400"/>
            <a:chExt cx="1968" cy="1495"/>
          </a:xfrm>
        </p:grpSpPr>
        <p:pic>
          <p:nvPicPr>
            <p:cNvPr id="27" name="Picture 9" descr="\\Dawnts1\applefiles\ Cates 2-28-00\Cates 2-28-0009">
              <a:extLst>
                <a:ext uri="{FF2B5EF4-FFF2-40B4-BE49-F238E27FC236}">
                  <a16:creationId xmlns:a16="http://schemas.microsoft.com/office/drawing/2014/main" id="{92C3ADC5-084A-4B41-9A7D-0A0CC34E38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2400"/>
              <a:ext cx="1968" cy="1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 Box 11">
              <a:extLst>
                <a:ext uri="{FF2B5EF4-FFF2-40B4-BE49-F238E27FC236}">
                  <a16:creationId xmlns:a16="http://schemas.microsoft.com/office/drawing/2014/main" id="{A3C2B2B7-7482-42DB-B95F-B7780055AA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4" y="3696"/>
              <a:ext cx="1968" cy="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600" dirty="0"/>
                <a:t>Target ‘A’- 1999</a:t>
              </a:r>
            </a:p>
          </p:txBody>
        </p:sp>
      </p:grp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134DB442-41C2-4881-9CA2-26FB75069E6C}"/>
              </a:ext>
            </a:extLst>
          </p:cNvPr>
          <p:cNvSpPr txBox="1">
            <a:spLocks/>
          </p:cNvSpPr>
          <p:nvPr/>
        </p:nvSpPr>
        <p:spPr bwMode="auto">
          <a:xfrm>
            <a:off x="448056" y="4050335"/>
            <a:ext cx="8007176" cy="1698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Hg pressure measurement was unsuccessful </a:t>
            </a:r>
          </a:p>
          <a:p>
            <a:r>
              <a:rPr lang="en-US" dirty="0"/>
              <a:t>Key outcome: </a:t>
            </a:r>
          </a:p>
          <a:p>
            <a:pPr lvl="1"/>
            <a:r>
              <a:rPr lang="en-US" dirty="0"/>
              <a:t>Commercial fiber sensors / signal processor from FISO Technologies were most promising for dynamic strain measurement needs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567927" y="1127745"/>
            <a:ext cx="3291840" cy="2450990"/>
            <a:chOff x="4557346" y="2864070"/>
            <a:chExt cx="3291840" cy="245099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57346" y="2864070"/>
              <a:ext cx="3291840" cy="2450990"/>
            </a:xfrm>
            <a:prstGeom prst="rect">
              <a:avLst/>
            </a:prstGeom>
          </p:spPr>
        </p:pic>
        <p:sp>
          <p:nvSpPr>
            <p:cNvPr id="9" name="Text Box 11">
              <a:extLst>
                <a:ext uri="{FF2B5EF4-FFF2-40B4-BE49-F238E27FC236}">
                  <a16:creationId xmlns:a16="http://schemas.microsoft.com/office/drawing/2014/main" id="{A3C2B2B7-7482-42DB-B95F-B7780055AA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57346" y="2864070"/>
              <a:ext cx="3291840" cy="3378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600" dirty="0"/>
                <a:t>1</a:t>
              </a:r>
              <a:r>
                <a:rPr lang="en-US" altLang="en-US" sz="1600" baseline="30000" dirty="0"/>
                <a:t>st</a:t>
              </a:r>
              <a:r>
                <a:rPr lang="en-US" altLang="en-US" sz="1600" dirty="0"/>
                <a:t> Test Target - 1997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592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>
            <a:extLst>
              <a:ext uri="{FF2B5EF4-FFF2-40B4-BE49-F238E27FC236}">
                <a16:creationId xmlns:a16="http://schemas.microsoft.com/office/drawing/2014/main" id="{A20A85ED-551D-4AB7-B98D-63DFFD690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853"/>
          <a:stretch>
            <a:fillRect/>
          </a:stretch>
        </p:blipFill>
        <p:spPr bwMode="auto">
          <a:xfrm>
            <a:off x="8884061" y="1253049"/>
            <a:ext cx="3200973" cy="321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872F69-6F30-474A-A056-0B89C4FBA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dirty="0"/>
              <a:t>Experiment campaign in August 2000 produced credible sets of dynamic strain data on mercury and solid targets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5FE5E-EA2B-4087-A3C7-C6F03D462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392572"/>
            <a:ext cx="7675439" cy="2514600"/>
          </a:xfrm>
        </p:spPr>
        <p:txBody>
          <a:bodyPr>
            <a:normAutofit/>
          </a:bodyPr>
          <a:lstStyle/>
          <a:p>
            <a:r>
              <a:rPr lang="en-US" dirty="0"/>
              <a:t>Four mercury targets were tested for pulse response behavior</a:t>
            </a:r>
          </a:p>
          <a:p>
            <a:pPr lvl="1"/>
            <a:r>
              <a:rPr lang="en-US" dirty="0"/>
              <a:t>Two cylindrical ‘Large Effects’ targets</a:t>
            </a:r>
          </a:p>
          <a:p>
            <a:pPr lvl="1"/>
            <a:r>
              <a:rPr lang="en-US" dirty="0"/>
              <a:t>Two ‘Prototypic Shape’ targets</a:t>
            </a:r>
          </a:p>
          <a:p>
            <a:r>
              <a:rPr lang="en-US" b="1" dirty="0"/>
              <a:t>Parallel modeling work now had data to benchmark simulation results against </a:t>
            </a:r>
          </a:p>
          <a:p>
            <a:endParaRPr lang="en-US" dirty="0"/>
          </a:p>
        </p:txBody>
      </p:sp>
      <p:pic>
        <p:nvPicPr>
          <p:cNvPr id="21" name="Picture 20" descr="A close up of a machine&#10;&#10;Description automatically generated">
            <a:extLst>
              <a:ext uri="{FF2B5EF4-FFF2-40B4-BE49-F238E27FC236}">
                <a16:creationId xmlns:a16="http://schemas.microsoft.com/office/drawing/2014/main" id="{9E0C426E-E8F1-46F4-9C3F-F257A41030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120" y="4046695"/>
            <a:ext cx="3169920" cy="2377440"/>
          </a:xfrm>
          <a:prstGeom prst="rect">
            <a:avLst/>
          </a:prstGeom>
        </p:spPr>
      </p:pic>
      <p:pic>
        <p:nvPicPr>
          <p:cNvPr id="5" name="Picture 4" descr="A picture containing indoor, wall, floor, blue&#10;&#10;Description automatically generated">
            <a:extLst>
              <a:ext uri="{FF2B5EF4-FFF2-40B4-BE49-F238E27FC236}">
                <a16:creationId xmlns:a16="http://schemas.microsoft.com/office/drawing/2014/main" id="{321D8BDD-EEE2-4440-BC50-737DFBE2EEC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4478" y="4046695"/>
            <a:ext cx="2854949" cy="23774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6A32C18-A45E-4441-8689-A1A776E1E29D}"/>
              </a:ext>
            </a:extLst>
          </p:cNvPr>
          <p:cNvSpPr txBox="1"/>
          <p:nvPr/>
        </p:nvSpPr>
        <p:spPr>
          <a:xfrm>
            <a:off x="2447593" y="4466637"/>
            <a:ext cx="1624163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b="1" dirty="0">
                <a:latin typeface="+mn-lt"/>
              </a:rPr>
              <a:t>Large Effects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F6CEEF-FA5A-4068-8AEE-798BA9ADFB2E}"/>
              </a:ext>
            </a:extLst>
          </p:cNvPr>
          <p:cNvSpPr txBox="1"/>
          <p:nvPr/>
        </p:nvSpPr>
        <p:spPr>
          <a:xfrm>
            <a:off x="5142791" y="6055767"/>
            <a:ext cx="2109873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Prototypic Shape</a:t>
            </a:r>
          </a:p>
        </p:txBody>
      </p:sp>
      <p:pic>
        <p:nvPicPr>
          <p:cNvPr id="17" name="Picture 7" descr="model_1">
            <a:extLst>
              <a:ext uri="{FF2B5EF4-FFF2-40B4-BE49-F238E27FC236}">
                <a16:creationId xmlns:a16="http://schemas.microsoft.com/office/drawing/2014/main" id="{9F9AB3B5-F185-4C22-9386-CF1B80B55B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80977" y="4046695"/>
            <a:ext cx="3328988" cy="2514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1163F9F-F169-4EA6-9C19-C5B3612C8F96}"/>
              </a:ext>
            </a:extLst>
          </p:cNvPr>
          <p:cNvSpPr txBox="1"/>
          <p:nvPr/>
        </p:nvSpPr>
        <p:spPr>
          <a:xfrm>
            <a:off x="5799921" y="6627168"/>
            <a:ext cx="36455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i="1" dirty="0"/>
              <a:t>B.W. Riemer / Journal of Nuclear Materials 343 (2005) 81–91</a:t>
            </a:r>
            <a:endParaRPr lang="en-US" sz="10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1068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72F69-6F30-474A-A056-0B89C4FBA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dirty="0"/>
              <a:t>WNR 2000 test campaign also examined pulse response of solid targets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5FE5E-EA2B-4087-A3C7-C6F03D462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392572"/>
            <a:ext cx="11430000" cy="4909650"/>
          </a:xfrm>
        </p:spPr>
        <p:txBody>
          <a:bodyPr/>
          <a:lstStyle/>
          <a:p>
            <a:r>
              <a:rPr lang="en-US" dirty="0"/>
              <a:t>Simpler to model, but FISO system was pushed to limits to produce useful data</a:t>
            </a:r>
          </a:p>
          <a:p>
            <a:r>
              <a:rPr lang="en-US" dirty="0"/>
              <a:t>Graphite rod simulated response match data well when offset beam condition was included </a:t>
            </a:r>
          </a:p>
        </p:txBody>
      </p:sp>
      <p:pic>
        <p:nvPicPr>
          <p:cNvPr id="19" name="Picture 18" descr="A picture containing indoor, wall, person&#10;&#10;Description automatically generated">
            <a:extLst>
              <a:ext uri="{FF2B5EF4-FFF2-40B4-BE49-F238E27FC236}">
                <a16:creationId xmlns:a16="http://schemas.microsoft.com/office/drawing/2014/main" id="{40FD03E2-A2D2-48AA-897A-295D3E0843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55" y="3483516"/>
            <a:ext cx="3657600" cy="2743200"/>
          </a:xfrm>
          <a:prstGeom prst="rect">
            <a:avLst/>
          </a:prstGeom>
        </p:spPr>
      </p:pic>
      <p:pic>
        <p:nvPicPr>
          <p:cNvPr id="23" name="Picture 22" descr="A picture containing indoor, sitting, table&#10;&#10;Description automatically generated">
            <a:extLst>
              <a:ext uri="{FF2B5EF4-FFF2-40B4-BE49-F238E27FC236}">
                <a16:creationId xmlns:a16="http://schemas.microsoft.com/office/drawing/2014/main" id="{F3AAFA4C-A83A-4729-ADA0-A2F405F0BC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2543" y="3483516"/>
            <a:ext cx="3657600" cy="2743200"/>
          </a:xfrm>
          <a:prstGeom prst="rect">
            <a:avLst/>
          </a:prstGeom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22455D59-C05C-4AEC-A155-A78613E06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3295" y="3789733"/>
            <a:ext cx="4023360" cy="2484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9380440-BAB9-4342-A84D-AD355CF3FD7E}"/>
              </a:ext>
            </a:extLst>
          </p:cNvPr>
          <p:cNvSpPr txBox="1"/>
          <p:nvPr/>
        </p:nvSpPr>
        <p:spPr>
          <a:xfrm>
            <a:off x="448055" y="3494268"/>
            <a:ext cx="3657600" cy="590931"/>
          </a:xfrm>
          <a:prstGeom prst="rect">
            <a:avLst/>
          </a:prstGeom>
          <a:solidFill>
            <a:srgbClr val="D9D9D9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latin typeface="+mn-lt"/>
              </a:rPr>
              <a:t>Tungsten, tantalum and zirconium disks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842E3B-36C8-44BB-AE50-EBD0857AF28F}"/>
              </a:ext>
            </a:extLst>
          </p:cNvPr>
          <p:cNvSpPr txBox="1"/>
          <p:nvPr/>
        </p:nvSpPr>
        <p:spPr>
          <a:xfrm>
            <a:off x="4334255" y="3472764"/>
            <a:ext cx="3657600" cy="341632"/>
          </a:xfrm>
          <a:prstGeom prst="rect">
            <a:avLst/>
          </a:prstGeom>
          <a:solidFill>
            <a:srgbClr val="D9D9D9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latin typeface="+mn-lt"/>
              </a:rPr>
              <a:t>Graphite rod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0BB182-1827-41F6-86F3-62656900F450}"/>
              </a:ext>
            </a:extLst>
          </p:cNvPr>
          <p:cNvSpPr txBox="1"/>
          <p:nvPr/>
        </p:nvSpPr>
        <p:spPr>
          <a:xfrm>
            <a:off x="8115299" y="3483516"/>
            <a:ext cx="3657600" cy="341632"/>
          </a:xfrm>
          <a:prstGeom prst="rect">
            <a:avLst/>
          </a:prstGeom>
          <a:solidFill>
            <a:srgbClr val="D9D9D9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>
                <a:latin typeface="+mn-lt"/>
              </a:rPr>
              <a:t>Graphite rod measured strain</a:t>
            </a:r>
          </a:p>
        </p:txBody>
      </p:sp>
    </p:spTree>
    <p:extLst>
      <p:ext uri="{BB962C8B-B14F-4D97-AF65-F5344CB8AC3E}">
        <p14:creationId xmlns:p14="http://schemas.microsoft.com/office/powerpoint/2010/main" val="1151020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72F69-6F30-474A-A056-0B89C4FBA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5531"/>
          </a:xfrm>
        </p:spPr>
        <p:txBody>
          <a:bodyPr/>
          <a:lstStyle/>
          <a:p>
            <a:r>
              <a:rPr lang="en-US" dirty="0"/>
              <a:t>ASTE – AGS Spallation Target Experiments 1997 &amp; 2001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5FE5E-EA2B-4087-A3C7-C6F03D462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233406"/>
            <a:ext cx="8125930" cy="4783815"/>
          </a:xfrm>
        </p:spPr>
        <p:txBody>
          <a:bodyPr/>
          <a:lstStyle/>
          <a:p>
            <a:r>
              <a:rPr lang="en-US" dirty="0"/>
              <a:t>A collaboration formed around mercury spallation target projects at the time</a:t>
            </a:r>
          </a:p>
          <a:p>
            <a:pPr lvl="1"/>
            <a:r>
              <a:rPr lang="en-US" dirty="0"/>
              <a:t>The SNS in Oak Ridge, Tennessee</a:t>
            </a:r>
          </a:p>
          <a:p>
            <a:pPr lvl="1"/>
            <a:r>
              <a:rPr lang="en-US" dirty="0"/>
              <a:t>The JSNS (J-</a:t>
            </a:r>
            <a:r>
              <a:rPr lang="en-US" dirty="0" err="1"/>
              <a:t>Parc</a:t>
            </a:r>
            <a:r>
              <a:rPr lang="en-US" dirty="0"/>
              <a:t>) in Tokai, Japan</a:t>
            </a:r>
          </a:p>
          <a:p>
            <a:pPr lvl="1"/>
            <a:r>
              <a:rPr lang="en-US" dirty="0"/>
              <a:t>The ESS in </a:t>
            </a:r>
            <a:r>
              <a:rPr lang="en-US" dirty="0" err="1"/>
              <a:t>Jülich</a:t>
            </a:r>
            <a:r>
              <a:rPr lang="en-US" dirty="0"/>
              <a:t>, Germany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2E1060E-73FE-421D-B58D-BC9EC39FC1DD}"/>
              </a:ext>
            </a:extLst>
          </p:cNvPr>
          <p:cNvSpPr txBox="1">
            <a:spLocks/>
          </p:cNvSpPr>
          <p:nvPr/>
        </p:nvSpPr>
        <p:spPr bwMode="auto">
          <a:xfrm>
            <a:off x="448055" y="3431432"/>
            <a:ext cx="7441160" cy="2585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 single, large mercury target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 = 20 cm, L = 130 cm</a:t>
            </a:r>
          </a:p>
          <a:p>
            <a:r>
              <a:rPr lang="en-US" dirty="0"/>
              <a:t>Alternating Gradient Synchrotron (AGS) at Brookhaven National Laboratory</a:t>
            </a:r>
          </a:p>
          <a:p>
            <a:pPr lvl="1"/>
            <a:r>
              <a:rPr lang="en-US" dirty="0"/>
              <a:t>23 GeV protons</a:t>
            </a:r>
          </a:p>
          <a:p>
            <a:pPr lvl="1"/>
            <a:r>
              <a:rPr lang="en-US" dirty="0"/>
              <a:t>~1 to 3 x10</a:t>
            </a:r>
            <a:r>
              <a:rPr lang="en-US" baseline="30000" dirty="0"/>
              <a:t>12</a:t>
            </a:r>
            <a:r>
              <a:rPr lang="en-US" dirty="0"/>
              <a:t> </a:t>
            </a:r>
            <a:r>
              <a:rPr lang="en-US" dirty="0" err="1"/>
              <a:t>ppp</a:t>
            </a:r>
            <a:endParaRPr lang="en-US" dirty="0"/>
          </a:p>
          <a:p>
            <a:pPr lvl="1"/>
            <a:r>
              <a:rPr lang="en-US" dirty="0">
                <a:sym typeface="Symbol" panose="05050102010706020507" pitchFamily="18" charset="2"/>
              </a:rPr>
              <a:t>Beam size: circular </a:t>
            </a:r>
            <a:r>
              <a:rPr lang="en-US" baseline="-25000" dirty="0">
                <a:sym typeface="Symbol" panose="05050102010706020507" pitchFamily="18" charset="2"/>
              </a:rPr>
              <a:t>r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/>
              <a:t>~ 15 mm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341267" y="1714770"/>
            <a:ext cx="3121152" cy="2682496"/>
            <a:chOff x="8172057" y="3542130"/>
            <a:chExt cx="3121152" cy="268249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4759EE4-EFEB-4AE0-B7BF-E1763E9B247A}"/>
                </a:ext>
              </a:extLst>
            </p:cNvPr>
            <p:cNvSpPr txBox="1"/>
            <p:nvPr/>
          </p:nvSpPr>
          <p:spPr>
            <a:xfrm>
              <a:off x="8518198" y="5882994"/>
              <a:ext cx="2428870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ASTE mercury target</a:t>
              </a:r>
            </a:p>
          </p:txBody>
        </p:sp>
        <p:pic>
          <p:nvPicPr>
            <p:cNvPr id="8" name="Picture 7" descr="A person standing in a room&#10;&#10;Description automatically generated">
              <a:extLst>
                <a:ext uri="{FF2B5EF4-FFF2-40B4-BE49-F238E27FC236}">
                  <a16:creationId xmlns:a16="http://schemas.microsoft.com/office/drawing/2014/main" id="{8A7E7919-9CB5-4C9C-B312-B66E1B49C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72057" y="3542130"/>
              <a:ext cx="3121152" cy="2340864"/>
            </a:xfrm>
            <a:prstGeom prst="rect">
              <a:avLst/>
            </a:prstGeom>
          </p:spPr>
        </p:pic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CB5FE5E-EA2B-4087-A3C7-C6F03D462CB2}"/>
              </a:ext>
            </a:extLst>
          </p:cNvPr>
          <p:cNvSpPr txBox="1">
            <a:spLocks/>
          </p:cNvSpPr>
          <p:nvPr/>
        </p:nvSpPr>
        <p:spPr bwMode="auto">
          <a:xfrm>
            <a:off x="8127509" y="4858987"/>
            <a:ext cx="3945737" cy="1158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Thermal shock tests</a:t>
            </a:r>
          </a:p>
          <a:p>
            <a:pPr lvl="1"/>
            <a:r>
              <a:rPr lang="en-US" sz="1600" dirty="0"/>
              <a:t>Strain sensors &amp; LDV</a:t>
            </a:r>
          </a:p>
          <a:p>
            <a:r>
              <a:rPr lang="en-US" sz="2000" dirty="0"/>
              <a:t>Shielding / neutronics tests</a:t>
            </a:r>
          </a:p>
        </p:txBody>
      </p:sp>
    </p:spTree>
    <p:extLst>
      <p:ext uri="{BB962C8B-B14F-4D97-AF65-F5344CB8AC3E}">
        <p14:creationId xmlns:p14="http://schemas.microsoft.com/office/powerpoint/2010/main" val="2791174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dirty="0"/>
              <a:t>Beam induced cavitation damage and its mitigation became topic of mercury target R&amp;D in late 2000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372672"/>
            <a:ext cx="11430000" cy="4639677"/>
          </a:xfrm>
        </p:spPr>
        <p:txBody>
          <a:bodyPr/>
          <a:lstStyle/>
          <a:p>
            <a:r>
              <a:rPr lang="en-US" dirty="0"/>
              <a:t>J-PARC offline investigations of wave propagation through mercury produced disturbing result with pressure and rise time similar to spallation target </a:t>
            </a:r>
            <a:r>
              <a:rPr lang="en-US" sz="1200" dirty="0"/>
              <a:t>(M. Futakawa et al. / International Journal of Impact Engineering 28 (2003) 123–135)</a:t>
            </a:r>
          </a:p>
          <a:p>
            <a:r>
              <a:rPr lang="en-US" b="1" dirty="0"/>
              <a:t>July 2001 </a:t>
            </a:r>
            <a:r>
              <a:rPr lang="en-US" dirty="0"/>
              <a:t>WNR experiment confirmed damage cause by beam pulse using Large Effects targets  </a:t>
            </a:r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9464" y="3572591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245" y="3572591"/>
            <a:ext cx="3657600" cy="2743200"/>
          </a:xfrm>
          <a:prstGeom prst="rect">
            <a:avLst/>
          </a:prstGeom>
        </p:spPr>
      </p:pic>
      <p:pic>
        <p:nvPicPr>
          <p:cNvPr id="8" name="pulse07c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648371" y="6315791"/>
            <a:ext cx="609600" cy="6096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8CF721B-CF4A-4DEC-8651-5421F1281A94}"/>
              </a:ext>
            </a:extLst>
          </p:cNvPr>
          <p:cNvGrpSpPr/>
          <p:nvPr/>
        </p:nvGrpSpPr>
        <p:grpSpPr>
          <a:xfrm>
            <a:off x="8310418" y="3230959"/>
            <a:ext cx="3603288" cy="3084832"/>
            <a:chOff x="8310418" y="3230959"/>
            <a:chExt cx="3603288" cy="308483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10418" y="3572591"/>
              <a:ext cx="3603288" cy="27432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740247" y="3230959"/>
              <a:ext cx="2972289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latin typeface="+mn-lt"/>
                </a:rPr>
                <a:t>Damage after 200 pulses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491464" y="6534480"/>
            <a:ext cx="4248279" cy="237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50" i="1" dirty="0"/>
              <a:t>B.W. Riemer et al. / Journal of Nuclear Materials 318 (2003) 92–101</a:t>
            </a:r>
            <a:endParaRPr lang="en-US" sz="1050" i="1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479700" y="1739673"/>
            <a:ext cx="3969356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dvPSTim"/>
              </a:rPr>
              <a:t>July 2001:</a:t>
            </a:r>
          </a:p>
          <a:p>
            <a:r>
              <a:rPr lang="en-US" sz="1200" dirty="0">
                <a:latin typeface="AdvPSTim"/>
              </a:rPr>
              <a:t>A summary of the major findings of the July tests can</a:t>
            </a:r>
          </a:p>
          <a:p>
            <a:r>
              <a:rPr lang="en-US" sz="1200" dirty="0">
                <a:latin typeface="AdvPSTim"/>
              </a:rPr>
              <a:t>be made:</a:t>
            </a:r>
          </a:p>
          <a:p>
            <a:r>
              <a:rPr lang="en-US" sz="1200" dirty="0">
                <a:latin typeface="AdvPSSym"/>
              </a:rPr>
              <a:t>• </a:t>
            </a:r>
            <a:r>
              <a:rPr lang="en-US" sz="1200" dirty="0">
                <a:latin typeface="AdvPSTim"/>
              </a:rPr>
              <a:t>All flange surfaces had large, visible pit clusters.</a:t>
            </a:r>
          </a:p>
          <a:p>
            <a:r>
              <a:rPr lang="en-US" sz="1200" dirty="0">
                <a:latin typeface="AdvPSTim"/>
              </a:rPr>
              <a:t>These clusters were located near, but a few mm below</a:t>
            </a:r>
          </a:p>
          <a:p>
            <a:r>
              <a:rPr lang="en-US" sz="1200" dirty="0">
                <a:latin typeface="AdvPSTim"/>
              </a:rPr>
              <a:t>the geometric centers.</a:t>
            </a:r>
          </a:p>
          <a:p>
            <a:r>
              <a:rPr lang="en-US" sz="1200" dirty="0">
                <a:latin typeface="AdvPSSym"/>
              </a:rPr>
              <a:t>• </a:t>
            </a:r>
            <a:r>
              <a:rPr lang="en-US" sz="1200" dirty="0">
                <a:latin typeface="AdvPSTim"/>
              </a:rPr>
              <a:t>It was determined that the beam entered above center</a:t>
            </a:r>
          </a:p>
          <a:p>
            <a:r>
              <a:rPr lang="en-US" sz="1200" dirty="0">
                <a:latin typeface="AdvPSTim"/>
              </a:rPr>
              <a:t>on both targets at roughly half this distance.</a:t>
            </a:r>
          </a:p>
          <a:p>
            <a:r>
              <a:rPr lang="en-US" sz="1200" dirty="0">
                <a:latin typeface="AdvPSSym"/>
              </a:rPr>
              <a:t>• </a:t>
            </a:r>
            <a:r>
              <a:rPr lang="en-US" sz="1200" dirty="0">
                <a:latin typeface="AdvPSTim"/>
              </a:rPr>
              <a:t>The sizes of the damage clusters on the rear flanges</a:t>
            </a:r>
          </a:p>
          <a:p>
            <a:r>
              <a:rPr lang="en-US" sz="1200" dirty="0">
                <a:latin typeface="AdvPSTim"/>
              </a:rPr>
              <a:t>were less than on the front, but the smaller sizes were</a:t>
            </a:r>
          </a:p>
          <a:p>
            <a:r>
              <a:rPr lang="en-US" sz="1200" dirty="0">
                <a:latin typeface="AdvPSTim"/>
              </a:rPr>
              <a:t>not in proportion to the proton beam intensity. In</a:t>
            </a:r>
          </a:p>
          <a:p>
            <a:r>
              <a:rPr lang="en-US" sz="1200" dirty="0">
                <a:latin typeface="AdvPSTim"/>
              </a:rPr>
              <a:t>fact, beam intensity at the rear flange surface was less</a:t>
            </a:r>
          </a:p>
          <a:p>
            <a:r>
              <a:rPr lang="en-US" sz="1200" dirty="0">
                <a:latin typeface="AdvPSTim"/>
              </a:rPr>
              <a:t>than 10% of its value at the front.</a:t>
            </a:r>
          </a:p>
          <a:p>
            <a:r>
              <a:rPr lang="en-US" sz="1200" dirty="0">
                <a:latin typeface="AdvPSSym"/>
              </a:rPr>
              <a:t>• </a:t>
            </a:r>
            <a:r>
              <a:rPr lang="en-US" sz="1200" dirty="0">
                <a:latin typeface="AdvPSTim"/>
              </a:rPr>
              <a:t>Evidence of damage could be found generally over all</a:t>
            </a:r>
          </a:p>
          <a:p>
            <a:r>
              <a:rPr lang="en-US" sz="1200" dirty="0">
                <a:latin typeface="AdvPSTim"/>
              </a:rPr>
              <a:t>of the annealed surfaces using optical microscopes</a:t>
            </a:r>
          </a:p>
          <a:p>
            <a:r>
              <a:rPr lang="en-US" sz="1200" dirty="0">
                <a:latin typeface="AdvPSTim"/>
              </a:rPr>
              <a:t>and SEM. Although the size and density of pits varied</a:t>
            </a:r>
          </a:p>
          <a:p>
            <a:r>
              <a:rPr lang="en-US" sz="1200" dirty="0">
                <a:latin typeface="AdvPSTim"/>
              </a:rPr>
              <a:t>over these surfaces, they could be found far from</a:t>
            </a:r>
          </a:p>
          <a:p>
            <a:r>
              <a:rPr lang="en-US" sz="1200" dirty="0">
                <a:latin typeface="AdvPSTim"/>
              </a:rPr>
              <a:t>the center.</a:t>
            </a:r>
          </a:p>
          <a:p>
            <a:r>
              <a:rPr lang="en-US" sz="1200" dirty="0">
                <a:latin typeface="AdvPSSym"/>
              </a:rPr>
              <a:t>• </a:t>
            </a:r>
            <a:r>
              <a:rPr lang="en-US" sz="1200" dirty="0">
                <a:latin typeface="AdvPSTim"/>
              </a:rPr>
              <a:t>The hardened surface did notably better as very little</a:t>
            </a:r>
          </a:p>
          <a:p>
            <a:r>
              <a:rPr lang="en-US" sz="1200" dirty="0">
                <a:latin typeface="AdvPSTim"/>
              </a:rPr>
              <a:t>damage could be found aside from the 2 mm pit cluster.</a:t>
            </a:r>
          </a:p>
          <a:p>
            <a:r>
              <a:rPr lang="en-US" sz="1200" dirty="0">
                <a:latin typeface="AdvPSTim"/>
              </a:rPr>
              <a:t>Damage within the cluster was more comparable</a:t>
            </a:r>
          </a:p>
          <a:p>
            <a:r>
              <a:rPr lang="en-US" sz="1200" dirty="0">
                <a:latin typeface="AdvPSTim"/>
              </a:rPr>
              <a:t>to the annealed surface damage clusters.</a:t>
            </a:r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9237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4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9494521" cy="978729"/>
          </a:xfrm>
        </p:spPr>
        <p:txBody>
          <a:bodyPr/>
          <a:lstStyle/>
          <a:p>
            <a:r>
              <a:rPr lang="en-US" dirty="0"/>
              <a:t>A 2nd WNR experiment in </a:t>
            </a:r>
            <a:r>
              <a:rPr lang="en-US" b="1" dirty="0"/>
              <a:t>December 2001 </a:t>
            </a:r>
            <a:r>
              <a:rPr lang="en-US" dirty="0"/>
              <a:t>investigated damage dependence 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364104"/>
            <a:ext cx="4365245" cy="2325853"/>
          </a:xfrm>
        </p:spPr>
        <p:txBody>
          <a:bodyPr/>
          <a:lstStyle/>
          <a:p>
            <a:r>
              <a:rPr lang="en-US" sz="2400" dirty="0"/>
              <a:t>Target geometry </a:t>
            </a:r>
          </a:p>
          <a:p>
            <a:r>
              <a:rPr lang="en-US" sz="2400" dirty="0"/>
              <a:t>Damage resistant materials &amp; surface treatments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9774" y="6476776"/>
            <a:ext cx="3719288" cy="237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50" i="1" dirty="0"/>
              <a:t>B. Riemer, Journal of Nuclear Materials 318 (2003) 92–101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11039" y="1357230"/>
            <a:ext cx="4953595" cy="2228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100 &amp; 20 test pulses vs. 200</a:t>
            </a:r>
          </a:p>
          <a:p>
            <a:r>
              <a:rPr lang="en-US" sz="2400" dirty="0"/>
              <a:t>A lead-bismuth eutectic target was also tested for LANL 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88486" y="3440194"/>
            <a:ext cx="4877760" cy="3223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Key outcomes:</a:t>
            </a:r>
          </a:p>
          <a:p>
            <a:r>
              <a:rPr lang="en-US" sz="2400" dirty="0"/>
              <a:t>Materials &amp; treatments alone helped  but did not stop damage</a:t>
            </a:r>
          </a:p>
          <a:p>
            <a:r>
              <a:rPr lang="en-US" sz="2400" dirty="0"/>
              <a:t>Geometry mattered </a:t>
            </a:r>
          </a:p>
          <a:p>
            <a:r>
              <a:rPr lang="en-US" sz="2400" dirty="0"/>
              <a:t>100 pulses enough</a:t>
            </a:r>
          </a:p>
          <a:p>
            <a:pPr lvl="1"/>
            <a:r>
              <a:rPr lang="en-US" sz="2000" dirty="0"/>
              <a:t>20 too few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7589" y="3515933"/>
            <a:ext cx="3657600" cy="27432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692170" y="750123"/>
            <a:ext cx="3694805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2912" y="3515933"/>
            <a:ext cx="3657600" cy="27432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472144" y="3569103"/>
            <a:ext cx="138691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b="1" dirty="0">
                <a:latin typeface="+mn-lt"/>
              </a:rPr>
              <a:t>Cylindrical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64896" y="5917501"/>
            <a:ext cx="1545616" cy="3416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b="1" dirty="0">
                <a:latin typeface="+mn-lt"/>
              </a:rPr>
              <a:t>Rectangular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140188" y="3148677"/>
            <a:ext cx="540533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LBE</a:t>
            </a:r>
          </a:p>
        </p:txBody>
      </p:sp>
    </p:spTree>
    <p:extLst>
      <p:ext uri="{BB962C8B-B14F-4D97-AF65-F5344CB8AC3E}">
        <p14:creationId xmlns:p14="http://schemas.microsoft.com/office/powerpoint/2010/main" val="3301687408"/>
      </p:ext>
    </p:extLst>
  </p:cSld>
  <p:clrMapOvr>
    <a:masterClrMapping/>
  </p:clrMapOvr>
</p:sld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38100">
          <a:solidFill>
            <a:schemeClr val="bg2"/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 16x9 template 180719" id="{91F5A9DE-0FF5-42D2-8B71-414341298470}" vid="{19B61368-BE15-4FF9-B836-7A1A3976FBB8}"/>
    </a:ext>
  </a:extLst>
</a:theme>
</file>

<file path=ppt/theme/theme2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75B17BC858B94FAA5409F11FF9B884" ma:contentTypeVersion="0" ma:contentTypeDescription="Create a new document." ma:contentTypeScope="" ma:versionID="ba30602e445ba7bd833ef2f532e4a59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50AF3C-223B-4322-9D84-8F5422CEAF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FF1CA81-B025-421E-9746-B1FF59551E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6F5DE5-FF42-42F2-9962-F83010572F4E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2495</Words>
  <Application>Microsoft Office PowerPoint</Application>
  <PresentationFormat>Widescreen</PresentationFormat>
  <Paragraphs>295</Paragraphs>
  <Slides>25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AdvPSSym</vt:lpstr>
      <vt:lpstr>AdvPSTim</vt:lpstr>
      <vt:lpstr>Arial</vt:lpstr>
      <vt:lpstr>Arial Black</vt:lpstr>
      <vt:lpstr>Century Gothic</vt:lpstr>
      <vt:lpstr>Courier New</vt:lpstr>
      <vt:lpstr>ORNL</vt:lpstr>
      <vt:lpstr>PowerPoint Presentation</vt:lpstr>
      <vt:lpstr>The SNS mercury target is a first-of-a-kind design: MW-class, short-pulse, liquid-metal</vt:lpstr>
      <vt:lpstr>SNS in-beam target experiments started in the late 1990s and continued into 2011</vt:lpstr>
      <vt:lpstr>WNR experiments in late 1990s attempted high-speed strain and pressure measurements of pulse response</vt:lpstr>
      <vt:lpstr>Experiment campaign in August 2000 produced credible sets of dynamic strain data on mercury and solid targets</vt:lpstr>
      <vt:lpstr>WNR 2000 test campaign also examined pulse response of solid targets</vt:lpstr>
      <vt:lpstr>ASTE – AGS Spallation Target Experiments 1997 &amp; 2001</vt:lpstr>
      <vt:lpstr>Beam induced cavitation damage and its mitigation became topic of mercury target R&amp;D in late 2000</vt:lpstr>
      <vt:lpstr>A 2nd WNR experiment in December 2001 investigated damage dependence on:</vt:lpstr>
      <vt:lpstr>In 2001 SNS was 5 years away from first beam on target</vt:lpstr>
      <vt:lpstr>WNR 2002 experiment investigated damage dependence on:</vt:lpstr>
      <vt:lpstr>In-beam tests contributed to decision to keep mercury for the SNS target design, with caveat that R&amp;D continue</vt:lpstr>
      <vt:lpstr>Next round of in-beam testing pursued effects of mercury flow, gas injection and energy density</vt:lpstr>
      <vt:lpstr>Key 2005 in-beam test results </vt:lpstr>
      <vt:lpstr>Proton radiography 2006 at LANSCE attempted to measure bubbles population in flowing mercury</vt:lpstr>
      <vt:lpstr>Proton radiography 2006 at LANSCE  imaged bubbles injected into mercury</vt:lpstr>
      <vt:lpstr>We returned to the WNR in 2008 to further investigate cavitation</vt:lpstr>
      <vt:lpstr>Tests on SNS flow channel used several targets</vt:lpstr>
      <vt:lpstr>Beam flux test fixed total energy deposited in each rectangular target</vt:lpstr>
      <vt:lpstr>Laser Doppler Vibrometer detection of cavitation</vt:lpstr>
      <vt:lpstr>Successful demonstration test of flame-sprayed Cr-doped alumina on steel</vt:lpstr>
      <vt:lpstr>Final SNS in-beam experiment in 2011 investigated gas bubble injection for reducing pulse damage and fatigue</vt:lpstr>
      <vt:lpstr>Multi Bubbler Test Loop was assembled and tested at ORNL</vt:lpstr>
      <vt:lpstr>Key findings from in-beam experiments illuminated path forward for high power SNS operation, with gas injection</vt:lpstr>
      <vt:lpstr>In-beam experiments were a major part of SNS target development &amp; solving challenges in meeting power goals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2018-07-12T19:30:01Z</dcterms:created>
  <dcterms:modified xsi:type="dcterms:W3CDTF">2019-07-10T04:08:08Z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0x0101003975B17BC858B94FAA5409F11FF9B884</vt:lpwstr>
  </property>
</Properties>
</file>