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(null)" ContentType="image/x-emf"/>
  <Default Extension="wdp" ContentType="image/vnd.ms-photo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6" r:id="rId2"/>
  </p:sldMasterIdLst>
  <p:notesMasterIdLst>
    <p:notesMasterId r:id="rId20"/>
  </p:notesMasterIdLst>
  <p:sldIdLst>
    <p:sldId id="349" r:id="rId3"/>
    <p:sldId id="369" r:id="rId4"/>
    <p:sldId id="368" r:id="rId5"/>
    <p:sldId id="350" r:id="rId6"/>
    <p:sldId id="370" r:id="rId7"/>
    <p:sldId id="371" r:id="rId8"/>
    <p:sldId id="372" r:id="rId9"/>
    <p:sldId id="373" r:id="rId10"/>
    <p:sldId id="374" r:id="rId11"/>
    <p:sldId id="375" r:id="rId12"/>
    <p:sldId id="376" r:id="rId13"/>
    <p:sldId id="379" r:id="rId14"/>
    <p:sldId id="378" r:id="rId15"/>
    <p:sldId id="377" r:id="rId16"/>
    <p:sldId id="391" r:id="rId17"/>
    <p:sldId id="380" r:id="rId18"/>
    <p:sldId id="291" r:id="rId19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3" orient="horz" pos="11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  <a:srgbClr val="BFBFBF"/>
    <a:srgbClr val="1E9FDB"/>
    <a:srgbClr val="76D6FF"/>
    <a:srgbClr val="0094CA"/>
    <a:srgbClr val="13A1DD"/>
    <a:srgbClr val="FFFFFF"/>
    <a:srgbClr val="13A0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017" autoAdjust="0"/>
    <p:restoredTop sz="93243" autoAdjust="0"/>
  </p:normalViewPr>
  <p:slideViewPr>
    <p:cSldViewPr>
      <p:cViewPr varScale="1">
        <p:scale>
          <a:sx n="107" d="100"/>
          <a:sy n="107" d="100"/>
        </p:scale>
        <p:origin x="200" y="384"/>
      </p:cViewPr>
      <p:guideLst>
        <p:guide pos="3840"/>
        <p:guide orient="horz" pos="11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55" d="100"/>
          <a:sy n="155" d="100"/>
        </p:scale>
        <p:origin x="-6728" y="-10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9F57FC-B3FF-4DF2-9417-962901C07B3B}" type="datetimeFigureOut">
              <a:rPr lang="sv-SE" smtClean="0"/>
              <a:t>2019-07-10</a:t>
            </a:fld>
            <a:endParaRPr lang="sv-S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1A53A7-64CD-4D0E-AAE8-1AC9C79D7085}" type="slidenum">
              <a:rPr lang="sv-SE" smtClean="0"/>
              <a:t>‹#›</a:t>
            </a:fld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284655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bg>
      <p:bgPr>
        <a:solidFill>
          <a:srgbClr val="13A0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>
            <a:normAutofit/>
          </a:bodyPr>
          <a:lstStyle>
            <a:lvl1pPr algn="ctr">
              <a:defRPr sz="320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dirty="0"/>
              <a:t>Presenter name</a:t>
            </a:r>
            <a:endParaRPr lang="en-GB" noProof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ED7AC81-318B-4D49-A602-9E30227C87EC}" type="datetime1">
              <a:rPr lang="en-GB" smtClean="0"/>
              <a:pPr/>
              <a:t>10/07/2019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Bildobjekt 7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4407" y="260651"/>
            <a:ext cx="2208245" cy="88605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B77A986-290F-D34E-872B-A89DF3BE59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9219135" y="260651"/>
            <a:ext cx="2972865" cy="1316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9884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1939"/>
            </a:lvl1pPr>
            <a:lvl2pPr>
              <a:defRPr sz="1661"/>
            </a:lvl2pPr>
            <a:lvl3pPr>
              <a:defRPr sz="1385"/>
            </a:lvl3pPr>
            <a:lvl4pPr>
              <a:defRPr sz="1247"/>
            </a:lvl4pPr>
            <a:lvl5pPr>
              <a:defRPr sz="1247"/>
            </a:lvl5pPr>
            <a:lvl6pPr>
              <a:defRPr sz="1247"/>
            </a:lvl6pPr>
            <a:lvl7pPr>
              <a:defRPr sz="1247"/>
            </a:lvl7pPr>
            <a:lvl8pPr>
              <a:defRPr sz="1247"/>
            </a:lvl8pPr>
            <a:lvl9pPr>
              <a:defRPr sz="1247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1939"/>
            </a:lvl1pPr>
            <a:lvl2pPr>
              <a:defRPr sz="1661"/>
            </a:lvl2pPr>
            <a:lvl3pPr>
              <a:defRPr sz="1385"/>
            </a:lvl3pPr>
            <a:lvl4pPr>
              <a:defRPr sz="1247"/>
            </a:lvl4pPr>
            <a:lvl5pPr>
              <a:defRPr sz="1247"/>
            </a:lvl5pPr>
            <a:lvl6pPr>
              <a:defRPr sz="1247"/>
            </a:lvl6pPr>
            <a:lvl7pPr>
              <a:defRPr sz="1247"/>
            </a:lvl7pPr>
            <a:lvl8pPr>
              <a:defRPr sz="1247"/>
            </a:lvl8pPr>
            <a:lvl9pPr>
              <a:defRPr sz="1247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712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4" y="1535116"/>
            <a:ext cx="5386917" cy="639762"/>
          </a:xfrm>
        </p:spPr>
        <p:txBody>
          <a:bodyPr anchor="b"/>
          <a:lstStyle>
            <a:lvl1pPr marL="0" indent="0">
              <a:buNone/>
              <a:defRPr sz="1661" b="1"/>
            </a:lvl1pPr>
            <a:lvl2pPr marL="315314" indent="0">
              <a:buNone/>
              <a:defRPr sz="1385" b="1"/>
            </a:lvl2pPr>
            <a:lvl3pPr marL="630630" indent="0">
              <a:buNone/>
              <a:defRPr sz="1247" b="1"/>
            </a:lvl3pPr>
            <a:lvl4pPr marL="945947" indent="0">
              <a:buNone/>
              <a:defRPr sz="1108" b="1"/>
            </a:lvl4pPr>
            <a:lvl5pPr marL="1261265" indent="0">
              <a:buNone/>
              <a:defRPr sz="1108" b="1"/>
            </a:lvl5pPr>
            <a:lvl6pPr marL="1576588" indent="0">
              <a:buNone/>
              <a:defRPr sz="1108" b="1"/>
            </a:lvl6pPr>
            <a:lvl7pPr marL="1891904" indent="0">
              <a:buNone/>
              <a:defRPr sz="1108" b="1"/>
            </a:lvl7pPr>
            <a:lvl8pPr marL="2207225" indent="0">
              <a:buNone/>
              <a:defRPr sz="1108" b="1"/>
            </a:lvl8pPr>
            <a:lvl9pPr marL="2522543" indent="0">
              <a:buNone/>
              <a:defRPr sz="1108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/>
          <p:cNvSpPr>
            <a:spLocks noGrp="1"/>
          </p:cNvSpPr>
          <p:nvPr>
            <p:ph sz="half" idx="2"/>
          </p:nvPr>
        </p:nvSpPr>
        <p:spPr>
          <a:xfrm>
            <a:off x="609604" y="2174878"/>
            <a:ext cx="5386917" cy="3951288"/>
          </a:xfr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/>
          <p:cNvSpPr>
            <a:spLocks noGrp="1"/>
          </p:cNvSpPr>
          <p:nvPr>
            <p:ph type="body" sz="quarter" idx="3"/>
          </p:nvPr>
        </p:nvSpPr>
        <p:spPr>
          <a:xfrm>
            <a:off x="6193374" y="1535116"/>
            <a:ext cx="5389033" cy="639762"/>
          </a:xfrm>
        </p:spPr>
        <p:txBody>
          <a:bodyPr anchor="b"/>
          <a:lstStyle>
            <a:lvl1pPr marL="0" indent="0">
              <a:buNone/>
              <a:defRPr sz="1661" b="1"/>
            </a:lvl1pPr>
            <a:lvl2pPr marL="315314" indent="0">
              <a:buNone/>
              <a:defRPr sz="1385" b="1"/>
            </a:lvl2pPr>
            <a:lvl3pPr marL="630630" indent="0">
              <a:buNone/>
              <a:defRPr sz="1247" b="1"/>
            </a:lvl3pPr>
            <a:lvl4pPr marL="945947" indent="0">
              <a:buNone/>
              <a:defRPr sz="1108" b="1"/>
            </a:lvl4pPr>
            <a:lvl5pPr marL="1261265" indent="0">
              <a:buNone/>
              <a:defRPr sz="1108" b="1"/>
            </a:lvl5pPr>
            <a:lvl6pPr marL="1576588" indent="0">
              <a:buNone/>
              <a:defRPr sz="1108" b="1"/>
            </a:lvl6pPr>
            <a:lvl7pPr marL="1891904" indent="0">
              <a:buNone/>
              <a:defRPr sz="1108" b="1"/>
            </a:lvl7pPr>
            <a:lvl8pPr marL="2207225" indent="0">
              <a:buNone/>
              <a:defRPr sz="1108" b="1"/>
            </a:lvl8pPr>
            <a:lvl9pPr marL="2522543" indent="0">
              <a:buNone/>
              <a:defRPr sz="1108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/>
          <p:cNvSpPr>
            <a:spLocks noGrp="1"/>
          </p:cNvSpPr>
          <p:nvPr>
            <p:ph sz="quarter" idx="4"/>
          </p:nvPr>
        </p:nvSpPr>
        <p:spPr>
          <a:xfrm>
            <a:off x="6193374" y="2174878"/>
            <a:ext cx="5389033" cy="3951288"/>
          </a:xfrm>
        </p:spPr>
        <p:txBody>
          <a:bodyPr/>
          <a:lstStyle>
            <a:lvl1pPr>
              <a:defRPr sz="1661"/>
            </a:lvl1pPr>
            <a:lvl2pPr>
              <a:defRPr sz="1385"/>
            </a:lvl2pPr>
            <a:lvl3pPr>
              <a:defRPr sz="1247"/>
            </a:lvl3pPr>
            <a:lvl4pPr>
              <a:defRPr sz="1108"/>
            </a:lvl4pPr>
            <a:lvl5pPr>
              <a:defRPr sz="1108"/>
            </a:lvl5pPr>
            <a:lvl6pPr>
              <a:defRPr sz="1108"/>
            </a:lvl6pPr>
            <a:lvl7pPr>
              <a:defRPr sz="1108"/>
            </a:lvl7pPr>
            <a:lvl8pPr>
              <a:defRPr sz="1108"/>
            </a:lvl8pPr>
            <a:lvl9pPr>
              <a:defRPr sz="1108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Platshållare för sidfo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Platshållare för bild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8446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sidfo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bild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2161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Platshållare för sidfo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2342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ehåll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609611" y="273052"/>
            <a:ext cx="4011084" cy="1162050"/>
          </a:xfr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4766743" y="273401"/>
            <a:ext cx="6815668" cy="5853113"/>
          </a:xfrm>
        </p:spPr>
        <p:txBody>
          <a:bodyPr/>
          <a:lstStyle>
            <a:lvl1pPr>
              <a:defRPr sz="2216"/>
            </a:lvl1pPr>
            <a:lvl2pPr>
              <a:defRPr sz="1939"/>
            </a:lvl2pPr>
            <a:lvl3pPr>
              <a:defRPr sz="1661"/>
            </a:lvl3pPr>
            <a:lvl4pPr>
              <a:defRPr sz="1385"/>
            </a:lvl4pPr>
            <a:lvl5pPr>
              <a:defRPr sz="1385"/>
            </a:lvl5pPr>
            <a:lvl6pPr>
              <a:defRPr sz="1385"/>
            </a:lvl6pPr>
            <a:lvl7pPr>
              <a:defRPr sz="1385"/>
            </a:lvl7pPr>
            <a:lvl8pPr>
              <a:defRPr sz="1385"/>
            </a:lvl8pPr>
            <a:lvl9pPr>
              <a:defRPr sz="1385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609611" y="1435104"/>
            <a:ext cx="4011084" cy="4691063"/>
          </a:xfrm>
        </p:spPr>
        <p:txBody>
          <a:bodyPr/>
          <a:lstStyle>
            <a:lvl1pPr marL="0" indent="0">
              <a:buNone/>
              <a:defRPr sz="969"/>
            </a:lvl1pPr>
            <a:lvl2pPr marL="315314" indent="0">
              <a:buNone/>
              <a:defRPr sz="831"/>
            </a:lvl2pPr>
            <a:lvl3pPr marL="630630" indent="0">
              <a:buNone/>
              <a:defRPr sz="692"/>
            </a:lvl3pPr>
            <a:lvl4pPr marL="945947" indent="0">
              <a:buNone/>
              <a:defRPr sz="623"/>
            </a:lvl4pPr>
            <a:lvl5pPr marL="1261265" indent="0">
              <a:buNone/>
              <a:defRPr sz="623"/>
            </a:lvl5pPr>
            <a:lvl6pPr marL="1576588" indent="0">
              <a:buNone/>
              <a:defRPr sz="623"/>
            </a:lvl6pPr>
            <a:lvl7pPr marL="1891904" indent="0">
              <a:buNone/>
              <a:defRPr sz="623"/>
            </a:lvl7pPr>
            <a:lvl8pPr marL="2207225" indent="0">
              <a:buNone/>
              <a:defRPr sz="623"/>
            </a:lvl8pPr>
            <a:lvl9pPr marL="2522543" indent="0">
              <a:buNone/>
              <a:defRPr sz="623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1530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2389717" y="4800603"/>
            <a:ext cx="7315200" cy="566738"/>
          </a:xfrm>
        </p:spPr>
        <p:txBody>
          <a:bodyPr anchor="b"/>
          <a:lstStyle>
            <a:lvl1pPr algn="l">
              <a:defRPr sz="1385" b="1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bild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2216"/>
            </a:lvl1pPr>
            <a:lvl2pPr marL="315314" indent="0">
              <a:buNone/>
              <a:defRPr sz="1939"/>
            </a:lvl2pPr>
            <a:lvl3pPr marL="630630" indent="0">
              <a:buNone/>
              <a:defRPr sz="1661"/>
            </a:lvl3pPr>
            <a:lvl4pPr marL="945947" indent="0">
              <a:buNone/>
              <a:defRPr sz="1385"/>
            </a:lvl4pPr>
            <a:lvl5pPr marL="1261265" indent="0">
              <a:buNone/>
              <a:defRPr sz="1385"/>
            </a:lvl5pPr>
            <a:lvl6pPr marL="1576588" indent="0">
              <a:buNone/>
              <a:defRPr sz="1385"/>
            </a:lvl6pPr>
            <a:lvl7pPr marL="1891904" indent="0">
              <a:buNone/>
              <a:defRPr sz="1385"/>
            </a:lvl7pPr>
            <a:lvl8pPr marL="2207225" indent="0">
              <a:buNone/>
              <a:defRPr sz="1385"/>
            </a:lvl8pPr>
            <a:lvl9pPr marL="2522543" indent="0">
              <a:buNone/>
              <a:defRPr sz="1385"/>
            </a:lvl9pPr>
          </a:lstStyle>
          <a:p>
            <a:endParaRPr lang="sv-SE"/>
          </a:p>
        </p:txBody>
      </p:sp>
      <p:sp>
        <p:nvSpPr>
          <p:cNvPr id="4" name="Platshållare för text 3"/>
          <p:cNvSpPr>
            <a:spLocks noGrp="1"/>
          </p:cNvSpPr>
          <p:nvPr>
            <p:ph type="body" sz="half" idx="2"/>
          </p:nvPr>
        </p:nvSpPr>
        <p:spPr>
          <a:xfrm>
            <a:off x="2389717" y="5367341"/>
            <a:ext cx="7315200" cy="804862"/>
          </a:xfrm>
        </p:spPr>
        <p:txBody>
          <a:bodyPr/>
          <a:lstStyle>
            <a:lvl1pPr marL="0" indent="0">
              <a:buNone/>
              <a:defRPr sz="969"/>
            </a:lvl1pPr>
            <a:lvl2pPr marL="315314" indent="0">
              <a:buNone/>
              <a:defRPr sz="831"/>
            </a:lvl2pPr>
            <a:lvl3pPr marL="630630" indent="0">
              <a:buNone/>
              <a:defRPr sz="692"/>
            </a:lvl3pPr>
            <a:lvl4pPr marL="945947" indent="0">
              <a:buNone/>
              <a:defRPr sz="623"/>
            </a:lvl4pPr>
            <a:lvl5pPr marL="1261265" indent="0">
              <a:buNone/>
              <a:defRPr sz="623"/>
            </a:lvl5pPr>
            <a:lvl6pPr marL="1576588" indent="0">
              <a:buNone/>
              <a:defRPr sz="623"/>
            </a:lvl6pPr>
            <a:lvl7pPr marL="1891904" indent="0">
              <a:buNone/>
              <a:defRPr sz="623"/>
            </a:lvl7pPr>
            <a:lvl8pPr marL="2207225" indent="0">
              <a:buNone/>
              <a:defRPr sz="623"/>
            </a:lvl8pPr>
            <a:lvl9pPr marL="2522543" indent="0">
              <a:buNone/>
              <a:defRPr sz="623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2225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0471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/>
          <p:cNvSpPr>
            <a:spLocks noGrp="1"/>
          </p:cNvSpPr>
          <p:nvPr>
            <p:ph type="title" orient="vert"/>
          </p:nvPr>
        </p:nvSpPr>
        <p:spPr>
          <a:xfrm>
            <a:off x="8839200" y="275036"/>
            <a:ext cx="2743200" cy="5851525"/>
          </a:xfrm>
        </p:spPr>
        <p:txBody>
          <a:bodyPr vert="eaVert"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lodrät text 2"/>
          <p:cNvSpPr>
            <a:spLocks noGrp="1"/>
          </p:cNvSpPr>
          <p:nvPr>
            <p:ph type="body" orient="vert" idx="1"/>
          </p:nvPr>
        </p:nvSpPr>
        <p:spPr>
          <a:xfrm>
            <a:off x="609600" y="275036"/>
            <a:ext cx="8026400" cy="5851525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0039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ubrikbild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791349" y="301"/>
            <a:ext cx="7683499" cy="1441451"/>
          </a:xfrm>
        </p:spPr>
        <p:txBody>
          <a:bodyPr/>
          <a:lstStyle/>
          <a:p>
            <a:r>
              <a:rPr lang="sv-SE"/>
              <a:t>Klicka här för att ändra format</a:t>
            </a:r>
          </a:p>
        </p:txBody>
      </p:sp>
      <p:cxnSp>
        <p:nvCxnSpPr>
          <p:cNvPr id="3" name="Rak 7"/>
          <p:cNvCxnSpPr/>
          <p:nvPr userDrawn="1"/>
        </p:nvCxnSpPr>
        <p:spPr>
          <a:xfrm>
            <a:off x="-434760" y="1452400"/>
            <a:ext cx="12928527" cy="0"/>
          </a:xfrm>
          <a:prstGeom prst="line">
            <a:avLst/>
          </a:prstGeom>
          <a:ln w="63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9735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76DC40F-55C4-384F-A14E-20FF4C53AB90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D684BB-AC49-4844-95DA-6540E04D6D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781000"/>
            <a:ext cx="10972800" cy="4345166"/>
          </a:xfrm>
        </p:spPr>
        <p:txBody>
          <a:bodyPr lIns="90000">
            <a:noAutofit/>
          </a:bodyPr>
          <a:lstStyle>
            <a:lvl1pPr marL="342900" indent="-3429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8011E48-F5AC-104B-BB7F-6322AAB1F2D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3510992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vå innehålls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1E636088-FAD8-024C-A1D7-D74763A458C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0" y="1781000"/>
            <a:ext cx="5384800" cy="43451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0" y="1781000"/>
            <a:ext cx="5384800" cy="4345166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en-US" noProof="0" dirty="0"/>
              <a:t>Avoid text less than 16 points.  Always use Calibri font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48251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737600" y="6448251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E7D9470-03DC-FB43-B831-D8BEB33949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51282D3D-8FD4-E041-9B14-07B58C6C3A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lIns="90000"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sp>
        <p:nvSpPr>
          <p:cNvPr id="16" name="Text Placeholder 16">
            <a:extLst>
              <a:ext uri="{FF2B5EF4-FFF2-40B4-BE49-F238E27FC236}">
                <a16:creationId xmlns:a16="http://schemas.microsoft.com/office/drawing/2014/main" id="{2852DFA2-0FC7-BC44-83D5-11A0ECDA594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 lIns="90000">
            <a:no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36283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noProof="0" dirty="0"/>
              <a:t>Avoid text less than 16 points.</a:t>
            </a:r>
          </a:p>
          <a:p>
            <a:pPr lvl="0"/>
            <a:r>
              <a:rPr lang="en-US" noProof="0" dirty="0"/>
              <a:t>Always use Calibri font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/>
              <a:t>© European Spallation Source ERIC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1115BC-487E-4422-894C-CB7CD3E7922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2497403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F669E2A3-BE71-6440-9127-D0B8B7CC9739}"/>
              </a:ext>
            </a:extLst>
          </p:cNvPr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13A0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09600" y="6453336"/>
            <a:ext cx="2844800" cy="365125"/>
          </a:xfrm>
        </p:spPr>
        <p:txBody>
          <a:bodyPr anchor="b"/>
          <a:lstStyle/>
          <a:p>
            <a:fld id="{3C7D23FA-05C4-4CC1-B281-2F815585BC1C}" type="datetime1">
              <a:rPr lang="en-GB" noProof="0" smtClean="0"/>
              <a:t>10/07/2019</a:t>
            </a:fld>
            <a:endParaRPr lang="en-GB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165600" y="6453336"/>
            <a:ext cx="3860800" cy="365125"/>
          </a:xfrm>
        </p:spPr>
        <p:txBody>
          <a:bodyPr anchor="b"/>
          <a:lstStyle/>
          <a:p>
            <a:r>
              <a:rPr lang="en-GB" dirty="0"/>
              <a:t>© European Spallation Source ERIC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737600" y="6453336"/>
            <a:ext cx="2844800" cy="365125"/>
          </a:xfrm>
        </p:spPr>
        <p:txBody>
          <a:bodyPr anchor="b"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169E67-0A12-B74D-AF26-4E88E2ACDB9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09600" y="346646"/>
            <a:ext cx="9518848" cy="562074"/>
          </a:xfrm>
        </p:spPr>
        <p:txBody>
          <a:bodyPr anchor="b">
            <a:noAutofit/>
          </a:bodyPr>
          <a:lstStyle>
            <a:lvl1pPr algn="l">
              <a:defRPr sz="3200" b="1" baseline="0"/>
            </a:lvl1pPr>
          </a:lstStyle>
          <a:p>
            <a:r>
              <a:rPr lang="sv-SE" noProof="0" dirty="0" err="1"/>
              <a:t>Headline</a:t>
            </a:r>
            <a:r>
              <a:rPr lang="sv-SE" noProof="0" dirty="0"/>
              <a:t>, </a:t>
            </a:r>
            <a:r>
              <a:rPr lang="sv-SE" noProof="0" dirty="0" err="1"/>
              <a:t>type</a:t>
            </a:r>
            <a:r>
              <a:rPr lang="sv-SE" noProof="0" dirty="0"/>
              <a:t> </a:t>
            </a:r>
            <a:r>
              <a:rPr lang="sv-SE" noProof="0" dirty="0" err="1"/>
              <a:t>Calibri</a:t>
            </a:r>
            <a:r>
              <a:rPr lang="sv-SE" noProof="0" dirty="0"/>
              <a:t>, </a:t>
            </a:r>
            <a:r>
              <a:rPr lang="sv-SE" noProof="0" dirty="0" err="1"/>
              <a:t>Size</a:t>
            </a:r>
            <a:r>
              <a:rPr lang="sv-SE" noProof="0" dirty="0"/>
              <a:t> 32</a:t>
            </a:r>
            <a:endParaRPr lang="en-GB" noProof="0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EC61DED-7621-EB4E-8EAC-F939BC061D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75" b="16409"/>
          <a:stretch/>
        </p:blipFill>
        <p:spPr>
          <a:xfrm>
            <a:off x="10128448" y="256034"/>
            <a:ext cx="2018336" cy="894048"/>
          </a:xfrm>
          <a:prstGeom prst="rect">
            <a:avLst/>
          </a:prstGeom>
          <a:solidFill>
            <a:srgbClr val="0094CA"/>
          </a:solidFill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A616A99C-711C-4B40-89A4-39C8721F15D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09600" y="797780"/>
            <a:ext cx="9518848" cy="590550"/>
          </a:xfrm>
        </p:spPr>
        <p:txBody>
          <a:bodyPr>
            <a:normAutofit/>
          </a:bodyPr>
          <a:lstStyle>
            <a:lvl1pPr marL="0" indent="0">
              <a:buNone/>
              <a:defRPr lang="sv-SE" sz="2400" kern="120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sv-SE" dirty="0" err="1"/>
              <a:t>Sub</a:t>
            </a:r>
            <a:r>
              <a:rPr lang="sv-SE" dirty="0"/>
              <a:t> </a:t>
            </a:r>
            <a:r>
              <a:rPr lang="sv-SE" dirty="0" err="1"/>
              <a:t>headline</a:t>
            </a:r>
            <a:r>
              <a:rPr lang="sv-SE" dirty="0"/>
              <a:t>, </a:t>
            </a:r>
            <a:r>
              <a:rPr lang="sv-SE" dirty="0" err="1"/>
              <a:t>type</a:t>
            </a:r>
            <a:r>
              <a:rPr lang="sv-SE" dirty="0"/>
              <a:t> </a:t>
            </a:r>
            <a:r>
              <a:rPr lang="sv-SE" dirty="0" err="1"/>
              <a:t>Calibri</a:t>
            </a:r>
            <a:r>
              <a:rPr lang="sv-SE" dirty="0"/>
              <a:t>, </a:t>
            </a:r>
            <a:r>
              <a:rPr lang="sv-SE" dirty="0" err="1"/>
              <a:t>Size</a:t>
            </a:r>
            <a:r>
              <a:rPr lang="sv-SE" dirty="0"/>
              <a:t> 24</a:t>
            </a:r>
          </a:p>
        </p:txBody>
      </p:sp>
    </p:spTree>
    <p:extLst>
      <p:ext uri="{BB962C8B-B14F-4D97-AF65-F5344CB8AC3E}">
        <p14:creationId xmlns:p14="http://schemas.microsoft.com/office/powerpoint/2010/main" val="14988016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ktangel 6"/>
          <p:cNvSpPr/>
          <p:nvPr userDrawn="1"/>
        </p:nvSpPr>
        <p:spPr>
          <a:xfrm>
            <a:off x="0" y="0"/>
            <a:ext cx="12192000" cy="1434354"/>
          </a:xfrm>
          <a:prstGeom prst="rect">
            <a:avLst/>
          </a:prstGeom>
          <a:solidFill>
            <a:srgbClr val="0094CA"/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 w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 noProof="0">
              <a:solidFill>
                <a:srgbClr val="0094CA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B99CB0-346B-43FA-9EE6-F90C3F3BC0BA}" type="datetime1">
              <a:rPr lang="en-GB" noProof="0" smtClean="0"/>
              <a:t>10/07/2019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  <p:pic>
        <p:nvPicPr>
          <p:cNvPr id="8" name="Bildobjekt 5" descr="ESS-vit-logga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5344" y="319530"/>
            <a:ext cx="1827307" cy="733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928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derrubrik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30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4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612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765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91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072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225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/>
              <a:t>Klicka här för att ändra format på underrubrik i bakgrunden</a:t>
            </a:r>
          </a:p>
        </p:txBody>
      </p:sp>
    </p:spTree>
    <p:extLst>
      <p:ext uri="{BB962C8B-B14F-4D97-AF65-F5344CB8AC3E}">
        <p14:creationId xmlns:p14="http://schemas.microsoft.com/office/powerpoint/2010/main" val="28836089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9831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/>
          <p:cNvSpPr>
            <a:spLocks noGrp="1"/>
          </p:cNvSpPr>
          <p:nvPr>
            <p:ph type="title"/>
          </p:nvPr>
        </p:nvSpPr>
        <p:spPr>
          <a:xfrm>
            <a:off x="963087" y="4407120"/>
            <a:ext cx="10363200" cy="1362076"/>
          </a:xfrm>
        </p:spPr>
        <p:txBody>
          <a:bodyPr anchor="t"/>
          <a:lstStyle>
            <a:lvl1pPr algn="l">
              <a:defRPr sz="2700" b="1" cap="all"/>
            </a:lvl1pPr>
          </a:lstStyle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963087" y="2906723"/>
            <a:ext cx="10363200" cy="1500187"/>
          </a:xfrm>
        </p:spPr>
        <p:txBody>
          <a:bodyPr anchor="b"/>
          <a:lstStyle>
            <a:lvl1pPr marL="0" indent="0">
              <a:buNone/>
              <a:defRPr sz="1385">
                <a:solidFill>
                  <a:schemeClr val="tx1">
                    <a:tint val="75000"/>
                  </a:schemeClr>
                </a:solidFill>
              </a:defRPr>
            </a:lvl1pPr>
            <a:lvl2pPr marL="315314" indent="0">
              <a:buNone/>
              <a:defRPr sz="1247">
                <a:solidFill>
                  <a:schemeClr val="tx1">
                    <a:tint val="75000"/>
                  </a:schemeClr>
                </a:solidFill>
              </a:defRPr>
            </a:lvl2pPr>
            <a:lvl3pPr marL="630630" indent="0">
              <a:buNone/>
              <a:defRPr sz="1108">
                <a:solidFill>
                  <a:schemeClr val="tx1">
                    <a:tint val="75000"/>
                  </a:schemeClr>
                </a:solidFill>
              </a:defRPr>
            </a:lvl3pPr>
            <a:lvl4pPr marL="945947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4pPr>
            <a:lvl5pPr marL="1261265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5pPr>
            <a:lvl6pPr marL="1576588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6pPr>
            <a:lvl7pPr marL="1891904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7pPr>
            <a:lvl8pPr marL="2207225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8pPr>
            <a:lvl9pPr marL="2522543" indent="0">
              <a:buNone/>
              <a:defRPr sz="96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2019-07-10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815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noProof="0"/>
              <a:t>Klicka här för att ändra format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03233B-D569-4A6E-878F-CDE152514C47}" type="datetime1">
              <a:rPr lang="en-GB" noProof="0" smtClean="0"/>
              <a:t>10/07/2019</a:t>
            </a:fld>
            <a:endParaRPr lang="en-GB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115BC-487E-4422-894C-CB7CD3E79223}" type="slidenum">
              <a:rPr lang="en-GB" noProof="0" smtClean="0"/>
              <a:t>‹#›</a:t>
            </a:fld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806408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69" r:id="rId5"/>
    <p:sldLayoutId id="2147483670" r:id="rId6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2400" kern="1200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35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090" tIns="45549" rIns="91090" bIns="45549" rtlCol="0" anchor="ctr">
            <a:normAutofit/>
          </a:bodyPr>
          <a:lstStyle/>
          <a:p>
            <a:r>
              <a:rPr lang="sv-SE"/>
              <a:t>Klicka här för att ändra format</a:t>
            </a:r>
          </a:p>
        </p:txBody>
      </p:sp>
      <p:sp>
        <p:nvSpPr>
          <p:cNvPr id="3" name="Platshållare för text 2"/>
          <p:cNvSpPr>
            <a:spLocks noGrp="1"/>
          </p:cNvSpPr>
          <p:nvPr>
            <p:ph type="body" idx="1"/>
          </p:nvPr>
        </p:nvSpPr>
        <p:spPr>
          <a:xfrm>
            <a:off x="609600" y="1600206"/>
            <a:ext cx="10972800" cy="4525963"/>
          </a:xfrm>
          <a:prstGeom prst="rect">
            <a:avLst/>
          </a:prstGeom>
        </p:spPr>
        <p:txBody>
          <a:bodyPr vert="horz" lIns="91090" tIns="45549" rIns="91090" bIns="45549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/>
          <p:cNvSpPr>
            <a:spLocks noGrp="1"/>
          </p:cNvSpPr>
          <p:nvPr>
            <p:ph type="dt" sz="half" idx="2"/>
          </p:nvPr>
        </p:nvSpPr>
        <p:spPr>
          <a:xfrm>
            <a:off x="609604" y="6356748"/>
            <a:ext cx="28448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l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15314"/>
            <a:fld id="{49A5678A-D05F-FD42-9890-CCECCD9C8C54}" type="datetimeFigureOut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315314"/>
              <a:t>2019-07-10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Platshållare för sidfot 4"/>
          <p:cNvSpPr>
            <a:spLocks noGrp="1"/>
          </p:cNvSpPr>
          <p:nvPr>
            <p:ph type="ftr" sz="quarter" idx="3"/>
          </p:nvPr>
        </p:nvSpPr>
        <p:spPr>
          <a:xfrm>
            <a:off x="4165600" y="6356748"/>
            <a:ext cx="38608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ct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15314"/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Platshållare för bildnummer 5"/>
          <p:cNvSpPr>
            <a:spLocks noGrp="1"/>
          </p:cNvSpPr>
          <p:nvPr>
            <p:ph type="sldNum" sz="quarter" idx="4"/>
          </p:nvPr>
        </p:nvSpPr>
        <p:spPr>
          <a:xfrm>
            <a:off x="8737600" y="6356748"/>
            <a:ext cx="2844800" cy="365125"/>
          </a:xfrm>
          <a:prstGeom prst="rect">
            <a:avLst/>
          </a:prstGeom>
        </p:spPr>
        <p:txBody>
          <a:bodyPr vert="horz" lIns="91090" tIns="45549" rIns="91090" bIns="45549" rtlCol="0" anchor="ctr"/>
          <a:lstStyle>
            <a:lvl1pPr algn="r">
              <a:defRPr sz="8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315314"/>
            <a:fld id="{276797C7-3D02-2A4F-97AD-9EB2A99A67F0}" type="slidenum">
              <a:rPr lang="sv-SE" smtClean="0">
                <a:solidFill>
                  <a:prstClr val="black">
                    <a:tint val="75000"/>
                  </a:prstClr>
                </a:solidFill>
              </a:rPr>
              <a:pPr defTabSz="315314"/>
              <a:t>‹#›</a:t>
            </a:fld>
            <a:endParaRPr lang="sv-S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8207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ctr" defTabSz="315314" rtl="0" eaLnBrk="1" latinLnBrk="0" hangingPunct="1">
        <a:spcBef>
          <a:spcPct val="0"/>
        </a:spcBef>
        <a:buNone/>
        <a:defRPr sz="304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36484" indent="-236484" algn="l" defTabSz="315314" rtl="0" eaLnBrk="1" latinLnBrk="0" hangingPunct="1">
        <a:spcBef>
          <a:spcPct val="20000"/>
        </a:spcBef>
        <a:buFont typeface="Arial"/>
        <a:buChar char="•"/>
        <a:defRPr sz="2216" kern="1200">
          <a:solidFill>
            <a:schemeClr val="tx1"/>
          </a:solidFill>
          <a:latin typeface="+mn-lt"/>
          <a:ea typeface="+mn-ea"/>
          <a:cs typeface="+mn-cs"/>
        </a:defRPr>
      </a:lvl1pPr>
      <a:lvl2pPr marL="512390" indent="-197066" algn="l" defTabSz="315314" rtl="0" eaLnBrk="1" latinLnBrk="0" hangingPunct="1">
        <a:spcBef>
          <a:spcPct val="20000"/>
        </a:spcBef>
        <a:buFont typeface="Arial"/>
        <a:buChar char="–"/>
        <a:defRPr sz="1939" kern="1200">
          <a:solidFill>
            <a:schemeClr val="tx1"/>
          </a:solidFill>
          <a:latin typeface="+mn-lt"/>
          <a:ea typeface="+mn-ea"/>
          <a:cs typeface="+mn-cs"/>
        </a:defRPr>
      </a:lvl2pPr>
      <a:lvl3pPr marL="788276" indent="-157655" algn="l" defTabSz="315314" rtl="0" eaLnBrk="1" latinLnBrk="0" hangingPunct="1">
        <a:spcBef>
          <a:spcPct val="20000"/>
        </a:spcBef>
        <a:buFont typeface="Arial"/>
        <a:buChar char="•"/>
        <a:defRPr sz="1661" kern="1200">
          <a:solidFill>
            <a:schemeClr val="tx1"/>
          </a:solidFill>
          <a:latin typeface="+mn-lt"/>
          <a:ea typeface="+mn-ea"/>
          <a:cs typeface="+mn-cs"/>
        </a:defRPr>
      </a:lvl3pPr>
      <a:lvl4pPr marL="1103609" indent="-157655" algn="l" defTabSz="315314" rtl="0" eaLnBrk="1" latinLnBrk="0" hangingPunct="1">
        <a:spcBef>
          <a:spcPct val="20000"/>
        </a:spcBef>
        <a:buFont typeface="Arial"/>
        <a:buChar char="–"/>
        <a:defRPr sz="1385" kern="1200">
          <a:solidFill>
            <a:schemeClr val="tx1"/>
          </a:solidFill>
          <a:latin typeface="+mn-lt"/>
          <a:ea typeface="+mn-ea"/>
          <a:cs typeface="+mn-cs"/>
        </a:defRPr>
      </a:lvl4pPr>
      <a:lvl5pPr marL="1418929" indent="-157655" algn="l" defTabSz="315314" rtl="0" eaLnBrk="1" latinLnBrk="0" hangingPunct="1">
        <a:spcBef>
          <a:spcPct val="20000"/>
        </a:spcBef>
        <a:buFont typeface="Arial"/>
        <a:buChar char="»"/>
        <a:defRPr sz="1385" kern="1200">
          <a:solidFill>
            <a:schemeClr val="tx1"/>
          </a:solidFill>
          <a:latin typeface="+mn-lt"/>
          <a:ea typeface="+mn-ea"/>
          <a:cs typeface="+mn-cs"/>
        </a:defRPr>
      </a:lvl5pPr>
      <a:lvl6pPr marL="1734244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6pPr>
      <a:lvl7pPr marL="2049560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7pPr>
      <a:lvl8pPr marL="2364882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8pPr>
      <a:lvl9pPr marL="2680197" indent="-157655" algn="l" defTabSz="315314" rtl="0" eaLnBrk="1" latinLnBrk="0" hangingPunct="1">
        <a:spcBef>
          <a:spcPct val="20000"/>
        </a:spcBef>
        <a:buFont typeface="Arial"/>
        <a:buChar char="•"/>
        <a:defRPr sz="13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1pPr>
      <a:lvl2pPr marL="315314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2pPr>
      <a:lvl3pPr marL="630630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3pPr>
      <a:lvl4pPr marL="945947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4pPr>
      <a:lvl5pPr marL="1261265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5pPr>
      <a:lvl6pPr marL="1576588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6pPr>
      <a:lvl7pPr marL="1891904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7pPr>
      <a:lvl8pPr marL="2207225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8pPr>
      <a:lvl9pPr marL="2522543" algn="l" defTabSz="315314" rtl="0" eaLnBrk="1" latinLnBrk="0" hangingPunct="1">
        <a:defRPr sz="124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emf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(null)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localhost/Users/heine/Dropbox/rasterAPT/scans/raster_anim_path.gif" TargetMode="Externa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(null)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(null)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tif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62CE98-D5A2-0648-AD18-116338EADBE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br>
              <a:rPr lang="sv-SE" dirty="0"/>
            </a:br>
            <a:br>
              <a:rPr lang="sv-SE" dirty="0"/>
            </a:br>
            <a:r>
              <a:rPr lang="sv-SE" dirty="0"/>
              <a:t> </a:t>
            </a:r>
            <a:r>
              <a:rPr lang="sv-SE" b="1" dirty="0"/>
              <a:t>Fast </a:t>
            </a:r>
            <a:r>
              <a:rPr lang="sv-SE" b="1" dirty="0" err="1"/>
              <a:t>Transient</a:t>
            </a:r>
            <a:r>
              <a:rPr lang="sv-SE" b="1" dirty="0"/>
              <a:t> </a:t>
            </a:r>
            <a:r>
              <a:rPr lang="sv-SE" b="1" dirty="0" err="1"/>
              <a:t>Beam-Matter</a:t>
            </a:r>
            <a:r>
              <a:rPr lang="sv-SE" b="1" dirty="0"/>
              <a:t> </a:t>
            </a:r>
            <a:r>
              <a:rPr lang="sv-SE" b="1" dirty="0" err="1"/>
              <a:t>Interactions</a:t>
            </a:r>
            <a:r>
              <a:rPr lang="sv-SE" b="1" dirty="0"/>
              <a:t> at the </a:t>
            </a:r>
            <a:br>
              <a:rPr lang="sv-SE" b="1" dirty="0"/>
            </a:br>
            <a:r>
              <a:rPr lang="sv-SE" b="1" dirty="0" err="1"/>
              <a:t>European</a:t>
            </a:r>
            <a:r>
              <a:rPr lang="sv-SE" b="1" dirty="0"/>
              <a:t> </a:t>
            </a:r>
            <a:r>
              <a:rPr lang="sv-SE" b="1" dirty="0" err="1"/>
              <a:t>Spallation</a:t>
            </a:r>
            <a:r>
              <a:rPr lang="sv-SE" b="1" dirty="0"/>
              <a:t> Source </a:t>
            </a:r>
            <a:br>
              <a:rPr lang="sv-SE" b="1" dirty="0"/>
            </a:br>
            <a:br>
              <a:rPr lang="en-GB" b="1" dirty="0">
                <a:solidFill>
                  <a:srgbClr val="FFFFFF"/>
                </a:solidFill>
              </a:rPr>
            </a:br>
            <a:endParaRPr lang="sv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547BB3A-0D99-9D43-ADAF-EC7E12B7F5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2438400"/>
          </a:xfrm>
        </p:spPr>
        <p:txBody>
          <a:bodyPr>
            <a:normAutofit/>
          </a:bodyPr>
          <a:lstStyle/>
          <a:p>
            <a:pPr defTabSz="315314"/>
            <a:endParaRPr lang="en-GB" sz="2400" b="1" dirty="0">
              <a:solidFill>
                <a:prstClr val="white"/>
              </a:solidFill>
            </a:endParaRPr>
          </a:p>
          <a:p>
            <a:pPr defTabSz="315314"/>
            <a:r>
              <a:rPr lang="sv-SE" sz="1800" b="1" dirty="0" err="1">
                <a:solidFill>
                  <a:srgbClr val="FFFFFF"/>
                </a:solidFill>
              </a:rPr>
              <a:t>Yong</a:t>
            </a:r>
            <a:r>
              <a:rPr lang="sv-SE" sz="1800" b="1" dirty="0">
                <a:solidFill>
                  <a:srgbClr val="FFFFFF"/>
                </a:solidFill>
              </a:rPr>
              <a:t> </a:t>
            </a:r>
            <a:r>
              <a:rPr lang="sv-SE" sz="1800" b="1" dirty="0" err="1">
                <a:solidFill>
                  <a:srgbClr val="FFFFFF"/>
                </a:solidFill>
              </a:rPr>
              <a:t>Joong</a:t>
            </a:r>
            <a:r>
              <a:rPr lang="sv-SE" sz="1800" b="1" dirty="0">
                <a:solidFill>
                  <a:srgbClr val="FFFFFF"/>
                </a:solidFill>
              </a:rPr>
              <a:t> LEE </a:t>
            </a:r>
          </a:p>
          <a:p>
            <a:pPr defTabSz="315314"/>
            <a:endParaRPr lang="en-GB" sz="1400" dirty="0">
              <a:solidFill>
                <a:srgbClr val="FFFFFF"/>
              </a:solidFill>
            </a:endParaRPr>
          </a:p>
          <a:p>
            <a:pPr defTabSz="315314"/>
            <a:r>
              <a:rPr lang="en-GB" sz="1400" dirty="0">
                <a:solidFill>
                  <a:srgbClr val="FFFFFF"/>
                </a:solidFill>
              </a:rPr>
              <a:t>European Spallation Source ERIC</a:t>
            </a:r>
          </a:p>
          <a:p>
            <a:pPr defTabSz="315314"/>
            <a:endParaRPr lang="en-GB" sz="1400" dirty="0">
              <a:solidFill>
                <a:srgbClr val="FFFFFF"/>
              </a:solidFill>
            </a:endParaRPr>
          </a:p>
          <a:p>
            <a:pPr defTabSz="315314"/>
            <a:endParaRPr lang="en-GB" sz="1400" dirty="0">
              <a:solidFill>
                <a:srgbClr val="FFFFFF"/>
              </a:solidFill>
            </a:endParaRPr>
          </a:p>
          <a:p>
            <a:pPr defTabSz="315314"/>
            <a:endParaRPr lang="en-GB" sz="1400" dirty="0">
              <a:solidFill>
                <a:srgbClr val="FFFFFF"/>
              </a:solidFill>
            </a:endParaRPr>
          </a:p>
          <a:p>
            <a:pPr defTabSz="315314"/>
            <a:r>
              <a:rPr lang="en-GB" sz="1400" dirty="0">
                <a:solidFill>
                  <a:srgbClr val="FFFFFF"/>
                </a:solidFill>
              </a:rPr>
              <a:t>International </a:t>
            </a:r>
            <a:r>
              <a:rPr lang="en-GB" sz="1400" dirty="0" err="1">
                <a:solidFill>
                  <a:srgbClr val="FFFFFF"/>
                </a:solidFill>
              </a:rPr>
              <a:t>HiRadMat</a:t>
            </a:r>
            <a:r>
              <a:rPr lang="en-GB" sz="1400" dirty="0">
                <a:solidFill>
                  <a:srgbClr val="FFFFFF"/>
                </a:solidFill>
              </a:rPr>
              <a:t> Workshop, July 11, 2019, CERN</a:t>
            </a:r>
            <a:endParaRPr lang="en-GB" sz="1200" dirty="0">
              <a:solidFill>
                <a:srgbClr val="FFFFFF"/>
              </a:solidFill>
            </a:endParaRP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638474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CD4CE-C93C-1947-B55C-C1F7BB8E14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</a:t>
            </a:r>
            <a:r>
              <a:rPr lang="en-GB" dirty="0" err="1"/>
              <a:t>HiRadMat</a:t>
            </a:r>
            <a:r>
              <a:rPr lang="en-GB" dirty="0"/>
              <a:t> Application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E729CC-B2E4-3247-9836-04ABC963E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A9630B-9B98-BF4C-A3C5-6EDED5A892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In Beam Fatigue Tests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BBD98D1-E550-AD4D-A687-0EFE8E664E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7694" y="4077559"/>
            <a:ext cx="3767212" cy="241063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D28C85A-A24E-CD41-85C5-5E02D07B981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4593" y="4078482"/>
            <a:ext cx="2147817" cy="2353318"/>
          </a:xfrm>
          <a:prstGeom prst="rect">
            <a:avLst/>
          </a:prstGeom>
        </p:spPr>
      </p:pic>
      <p:pic>
        <p:nvPicPr>
          <p:cNvPr id="15" name="Picture 14" descr="C:\Users\jemilahabainy\Documents\GSI\GSI beam time Nov 2015\GSI PICs\Equipment\20151025_101142.jpg">
            <a:extLst>
              <a:ext uri="{FF2B5EF4-FFF2-40B4-BE49-F238E27FC236}">
                <a16:creationId xmlns:a16="http://schemas.microsoft.com/office/drawing/2014/main" id="{FD452304-EC49-304A-8727-8F9DD79823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4593" y="1615797"/>
            <a:ext cx="3803629" cy="21395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050DDDFC-D241-6244-9FA8-AD55B7F5A56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1615797"/>
            <a:ext cx="6248400" cy="4937403"/>
          </a:xfrm>
        </p:spPr>
        <p:txBody>
          <a:bodyPr/>
          <a:lstStyle/>
          <a:p>
            <a:r>
              <a:rPr lang="sv-SE" dirty="0"/>
              <a:t>Uranium </a:t>
            </a:r>
            <a:r>
              <a:rPr lang="sv-SE" dirty="0" err="1"/>
              <a:t>beam</a:t>
            </a:r>
            <a:r>
              <a:rPr lang="sv-SE" dirty="0"/>
              <a:t> </a:t>
            </a:r>
            <a:r>
              <a:rPr lang="sv-SE" dirty="0" err="1"/>
              <a:t>irradiation</a:t>
            </a:r>
            <a:r>
              <a:rPr lang="sv-SE" dirty="0"/>
              <a:t> at M3-beamline </a:t>
            </a:r>
            <a:r>
              <a:rPr lang="sv-SE" dirty="0" err="1"/>
              <a:t>of</a:t>
            </a:r>
            <a:r>
              <a:rPr lang="sv-SE" dirty="0"/>
              <a:t> GSI-UNILAC </a:t>
            </a:r>
            <a:r>
              <a:rPr lang="en-US" dirty="0"/>
              <a:t>on tungsten coins</a:t>
            </a:r>
          </a:p>
          <a:p>
            <a:pPr lvl="1"/>
            <a:r>
              <a:rPr lang="en-US" dirty="0"/>
              <a:t>Beam energy: 4.8 MeV/u</a:t>
            </a:r>
          </a:p>
          <a:p>
            <a:pPr lvl="1"/>
            <a:r>
              <a:rPr lang="en-US" dirty="0"/>
              <a:t>Ion flux: Max. 1e10 ions/cm</a:t>
            </a:r>
            <a:r>
              <a:rPr lang="en-US" baseline="30000" dirty="0"/>
              <a:t>2</a:t>
            </a:r>
            <a:r>
              <a:rPr lang="en-US" dirty="0"/>
              <a:t>/pulse</a:t>
            </a:r>
          </a:p>
          <a:p>
            <a:pPr lvl="1"/>
            <a:r>
              <a:rPr lang="en-US" dirty="0"/>
              <a:t>Pulse length: 100 us</a:t>
            </a:r>
          </a:p>
          <a:p>
            <a:pPr lvl="1"/>
            <a:r>
              <a:rPr lang="en-US" dirty="0"/>
              <a:t>Repetition rate: 1 Hz</a:t>
            </a:r>
          </a:p>
          <a:p>
            <a:r>
              <a:rPr lang="en-US" dirty="0"/>
              <a:t>Beam pulse created stress waves with lose boundary fixture</a:t>
            </a:r>
          </a:p>
          <a:p>
            <a:pPr lvl="1"/>
            <a:r>
              <a:rPr lang="en-US" dirty="0"/>
              <a:t>Virtual ~100 fatigue cycles per pulse, with a stress amplitude of 50 </a:t>
            </a:r>
            <a:r>
              <a:rPr lang="en-US" dirty="0" err="1"/>
              <a:t>MPa</a:t>
            </a:r>
            <a:endParaRPr lang="en-US" dirty="0"/>
          </a:p>
          <a:p>
            <a:pPr lvl="1"/>
            <a:r>
              <a:rPr lang="en-US" dirty="0"/>
              <a:t>The maximum design stress amplitude of tungsten brick in ESS target is 50 </a:t>
            </a:r>
            <a:r>
              <a:rPr lang="en-US" dirty="0" err="1"/>
              <a:t>MPa</a:t>
            </a:r>
            <a:endParaRPr lang="en-US" dirty="0"/>
          </a:p>
          <a:p>
            <a:r>
              <a:rPr lang="en-US" b="1" dirty="0" err="1">
                <a:solidFill>
                  <a:schemeClr val="accent3">
                    <a:lumMod val="50000"/>
                  </a:schemeClr>
                </a:solidFill>
              </a:rPr>
              <a:t>HiRadMat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could simulate in situ fatigue loads by smartly design a target</a:t>
            </a:r>
          </a:p>
          <a:p>
            <a:pPr lvl="1"/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Progressive radiation damage in W: 10</a:t>
            </a:r>
            <a:r>
              <a:rPr lang="en-US" b="1" baseline="30000" dirty="0">
                <a:solidFill>
                  <a:schemeClr val="accent3">
                    <a:lumMod val="50000"/>
                  </a:schemeClr>
                </a:solidFill>
              </a:rPr>
              <a:t>-5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US" b="1">
                <a:solidFill>
                  <a:schemeClr val="accent3">
                    <a:lumMod val="50000"/>
                  </a:schemeClr>
                </a:solidFill>
              </a:rPr>
              <a:t>– 10</a:t>
            </a:r>
            <a:r>
              <a:rPr lang="en-US" b="1" baseline="30000">
                <a:solidFill>
                  <a:schemeClr val="accent3">
                    <a:lumMod val="50000"/>
                  </a:schemeClr>
                </a:solidFill>
              </a:rPr>
              <a:t>-4 </a:t>
            </a:r>
            <a:r>
              <a:rPr lang="en-US" b="1" dirty="0">
                <a:solidFill>
                  <a:schemeClr val="accent3">
                    <a:lumMod val="50000"/>
                  </a:schemeClr>
                </a:solidFill>
              </a:rPr>
              <a:t>dpa/Pulse</a:t>
            </a:r>
          </a:p>
          <a:p>
            <a:endParaRPr lang="en-US" dirty="0"/>
          </a:p>
          <a:p>
            <a:endParaRPr lang="en-GB" dirty="0"/>
          </a:p>
        </p:txBody>
      </p:sp>
      <p:pic>
        <p:nvPicPr>
          <p:cNvPr id="18" name="Picture 2" descr="C:\Users\jemilahabainy\Documents\GSI\20161027_183928.jpg">
            <a:extLst>
              <a:ext uri="{FF2B5EF4-FFF2-40B4-BE49-F238E27FC236}">
                <a16:creationId xmlns:a16="http://schemas.microsoft.com/office/drawing/2014/main" id="{8C085414-E24B-F64F-998A-96CC94182FF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297" t="28436" r="32686" b="20041"/>
          <a:stretch/>
        </p:blipFill>
        <p:spPr bwMode="auto">
          <a:xfrm>
            <a:off x="9067800" y="1938018"/>
            <a:ext cx="2667000" cy="1515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5015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97334-E9A3-8A46-B89D-F86336DF0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</a:t>
            </a:r>
            <a:r>
              <a:rPr lang="en-GB" dirty="0" err="1"/>
              <a:t>HiRadMat</a:t>
            </a:r>
            <a:r>
              <a:rPr lang="en-GB" dirty="0"/>
              <a:t>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9391F-52D0-F944-8FD7-01D003AB9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81000"/>
            <a:ext cx="5638800" cy="4672336"/>
          </a:xfrm>
        </p:spPr>
        <p:txBody>
          <a:bodyPr/>
          <a:lstStyle/>
          <a:p>
            <a:r>
              <a:rPr lang="en-GB" dirty="0"/>
              <a:t>During operation, oxidation of unprotected tungsten surface could cause problems of corrosion and erosion</a:t>
            </a:r>
          </a:p>
          <a:p>
            <a:pPr lvl="1"/>
            <a:r>
              <a:rPr lang="en-GB" dirty="0"/>
              <a:t>Study on corrosion resistant coating of tungsten could be in need </a:t>
            </a:r>
          </a:p>
          <a:p>
            <a:r>
              <a:rPr lang="en-GB" dirty="0"/>
              <a:t>As tungsten becomes brittle with increasing radiation damage, beam induced thermal stress could induce surface cracks and disintegration in tungsten  </a:t>
            </a:r>
          </a:p>
          <a:p>
            <a:pPr lvl="1"/>
            <a:r>
              <a:rPr lang="en-GB" dirty="0"/>
              <a:t>Study on coating solutions which provide ductile surface layer on tungsten could be in need</a:t>
            </a:r>
          </a:p>
          <a:p>
            <a:r>
              <a:rPr lang="en-GB" b="1" dirty="0" err="1">
                <a:solidFill>
                  <a:schemeClr val="accent3">
                    <a:lumMod val="50000"/>
                  </a:schemeClr>
                </a:solidFill>
              </a:rPr>
              <a:t>HiRadMat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 could be applied to create volumetric stress impulse to study the adhesion of coating layer during beam pulse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68281-BFA1-6E47-BF56-1DD7C07C1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1BDC41-861C-FB41-B958-5F9CCD4458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Tungsten Coating Characterisation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F0291FE-B8DB-FD44-8F63-0FF2F881D3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036" y="2133599"/>
            <a:ext cx="5518443" cy="361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6648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7041C1-CA91-194C-9A96-158339729B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</a:t>
            </a:r>
            <a:r>
              <a:rPr lang="en-GB" dirty="0" err="1"/>
              <a:t>HiRadMat</a:t>
            </a:r>
            <a:r>
              <a:rPr lang="en-GB" dirty="0"/>
              <a:t>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6048F4C-E451-9044-9763-C18C56702A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81000"/>
            <a:ext cx="5715000" cy="4467400"/>
          </a:xfrm>
        </p:spPr>
        <p:txBody>
          <a:bodyPr/>
          <a:lstStyle/>
          <a:p>
            <a:r>
              <a:rPr lang="en-GB" dirty="0"/>
              <a:t>There are two physical mechanisms by which spallation products can reach the helium. </a:t>
            </a:r>
          </a:p>
          <a:p>
            <a:pPr lvl="1"/>
            <a:r>
              <a:rPr lang="en-GB" dirty="0"/>
              <a:t>Direct ejection from the tungsten of the recoiling nucleus at the end of the spallation reaction that created it. </a:t>
            </a:r>
          </a:p>
          <a:p>
            <a:pPr lvl="1"/>
            <a:r>
              <a:rPr lang="en-GB" dirty="0"/>
              <a:t>Spallation products can be released is via diffusion of the trace element atoms through the tungsten matrix.</a:t>
            </a:r>
          </a:p>
          <a:p>
            <a:r>
              <a:rPr lang="en-GB" dirty="0"/>
              <a:t>Calculations show that release fractions for the great majority of elements are based solely on the ejection fraction (E. Pitcher).</a:t>
            </a:r>
          </a:p>
          <a:p>
            <a:r>
              <a:rPr lang="en-GB" b="1" dirty="0" err="1">
                <a:solidFill>
                  <a:schemeClr val="accent3">
                    <a:lumMod val="50000"/>
                  </a:schemeClr>
                </a:solidFill>
              </a:rPr>
              <a:t>HiRadMat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 could be used to study the mechanism of spallation products release induced by beam driven direct ejection.</a:t>
            </a:r>
            <a:r>
              <a:rPr lang="sv-SE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4EBF88-C39A-F249-AA21-E7C633078B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530660A-FB55-FF4E-B5A3-758AF091F1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Study of elemental ejection of radioactive isotopes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2F4643-E744-E843-9B93-AA4DA49EDC9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7509467" y="1600200"/>
            <a:ext cx="3717331" cy="199139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3884C83-B07E-C344-A0EE-CC8C7A084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9468" y="3811029"/>
            <a:ext cx="3717331" cy="278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973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97334-E9A3-8A46-B89D-F86336DF0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</a:t>
            </a:r>
            <a:r>
              <a:rPr lang="en-GB" dirty="0" err="1"/>
              <a:t>HiRadMat</a:t>
            </a:r>
            <a:r>
              <a:rPr lang="en-GB" dirty="0"/>
              <a:t> 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C59391F-52D0-F944-8FD7-01D003AB90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81000"/>
            <a:ext cx="5105400" cy="1916450"/>
          </a:xfrm>
        </p:spPr>
        <p:txBody>
          <a:bodyPr/>
          <a:lstStyle/>
          <a:p>
            <a:r>
              <a:rPr lang="en-GB" dirty="0"/>
              <a:t>Muon Radiography:</a:t>
            </a:r>
          </a:p>
          <a:p>
            <a:pPr lvl="1"/>
            <a:r>
              <a:rPr lang="en-GB" dirty="0"/>
              <a:t>A potential way to monitor the soundness of tungsten bricks inside the target wheel </a:t>
            </a:r>
          </a:p>
          <a:p>
            <a:pPr lvl="1"/>
            <a:r>
              <a:rPr lang="en-GB" b="1" dirty="0" err="1">
                <a:solidFill>
                  <a:schemeClr val="accent3">
                    <a:lumMod val="50000"/>
                  </a:schemeClr>
                </a:solidFill>
              </a:rPr>
              <a:t>HiRadMat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 could be used to study muon radiography using secondary muons.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68281-BFA1-6E47-BF56-1DD7C07C1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1BDC41-861C-FB41-B958-5F9CCD4458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Study of Muon Radiography of Target Internal Structure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C063817-3361-2A4E-A522-C71B1D7B18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873877"/>
            <a:ext cx="5716384" cy="437352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BC7F68F-A60B-7C43-98C1-6EB91C590F4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" t="8332" r="1" b="10115"/>
          <a:stretch/>
        </p:blipFill>
        <p:spPr>
          <a:xfrm>
            <a:off x="4341203" y="4267200"/>
            <a:ext cx="4955197" cy="24657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E96E29-0063-B040-89E4-8DA2E5EB92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609" y="3782961"/>
            <a:ext cx="3970194" cy="2942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9131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197334-E9A3-8A46-B89D-F86336DF0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</a:t>
            </a:r>
            <a:r>
              <a:rPr lang="en-GB" dirty="0" err="1"/>
              <a:t>HiRadMat</a:t>
            </a:r>
            <a:r>
              <a:rPr lang="en-GB" dirty="0"/>
              <a:t> Application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868281-BFA1-6E47-BF56-1DD7C07C1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1BDC41-861C-FB41-B958-5F9CCD4458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Characterisation of beam monitoring devices 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CBA8AF37-7991-4C46-A373-52C524487912}"/>
              </a:ext>
            </a:extLst>
          </p:cNvPr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defPPr>
              <a:defRPr lang="sv-SE"/>
            </a:defPPr>
            <a:lvl1pPr marL="0" algn="r" defTabSz="914400" rtl="0" eaLnBrk="1" latinLnBrk="0" hangingPunct="1">
              <a:defRPr sz="9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51115BC-487E-4422-894C-CB7CD3E79223}" type="slidenum">
              <a:rPr lang="en-GB" smtClean="0"/>
              <a:pPr/>
              <a:t>14</a:t>
            </a:fld>
            <a:endParaRPr lang="en-GB"/>
          </a:p>
        </p:txBody>
      </p:sp>
      <p:pic>
        <p:nvPicPr>
          <p:cNvPr id="7" name="Content Placeholder 4">
            <a:extLst>
              <a:ext uri="{FF2B5EF4-FFF2-40B4-BE49-F238E27FC236}">
                <a16:creationId xmlns:a16="http://schemas.microsoft.com/office/drawing/2014/main" id="{89EEE911-071F-A24E-B928-063B1CB779D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931"/>
          <a:stretch/>
        </p:blipFill>
        <p:spPr>
          <a:xfrm>
            <a:off x="1752600" y="1663497"/>
            <a:ext cx="5505940" cy="3497795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419234E-A1D5-654D-87A2-7BBD3EFEBC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58" t="11747" r="15976" b="17921"/>
          <a:stretch/>
        </p:blipFill>
        <p:spPr>
          <a:xfrm>
            <a:off x="4593196" y="4854757"/>
            <a:ext cx="2480553" cy="1598579"/>
          </a:xfrm>
          <a:prstGeom prst="rect">
            <a:avLst/>
          </a:prstGeom>
          <a:ln w="63500">
            <a:solidFill>
              <a:schemeClr val="accent1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A81C257-5323-FF4B-851E-A3989C95185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756" t="14370" r="28537" b="21871"/>
          <a:stretch/>
        </p:blipFill>
        <p:spPr>
          <a:xfrm>
            <a:off x="867291" y="1839464"/>
            <a:ext cx="2087735" cy="2004503"/>
          </a:xfrm>
          <a:prstGeom prst="rect">
            <a:avLst/>
          </a:prstGeom>
          <a:ln w="63500">
            <a:solidFill>
              <a:schemeClr val="accent1"/>
            </a:solidFill>
          </a:ln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8B753CF3-5712-EA49-B671-FD892104E16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7" t="5571" r="7979" b="3489"/>
          <a:stretch/>
        </p:blipFill>
        <p:spPr bwMode="auto">
          <a:xfrm>
            <a:off x="8075592" y="4037406"/>
            <a:ext cx="3540355" cy="25212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 descr="fig_proton.png">
            <a:extLst>
              <a:ext uri="{FF2B5EF4-FFF2-40B4-BE49-F238E27FC236}">
                <a16:creationId xmlns:a16="http://schemas.microsoft.com/office/drawing/2014/main" id="{B1DB319A-3454-BB49-8315-D6D73628DE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5593" y="1507136"/>
            <a:ext cx="3506807" cy="2448335"/>
          </a:xfrm>
          <a:prstGeom prst="rect">
            <a:avLst/>
          </a:prstGeom>
        </p:spPr>
      </p:pic>
      <p:pic>
        <p:nvPicPr>
          <p:cNvPr id="12" name="Picture 11" descr="q_Hwires.png">
            <a:extLst>
              <a:ext uri="{FF2B5EF4-FFF2-40B4-BE49-F238E27FC236}">
                <a16:creationId xmlns:a16="http://schemas.microsoft.com/office/drawing/2014/main" id="{ACC9F5DA-8733-D94B-938F-C8F66B63981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80" y="4037405"/>
            <a:ext cx="3575179" cy="252128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1EAF45E-7D8B-5D42-81AE-A7D6EBFBD964}"/>
              </a:ext>
            </a:extLst>
          </p:cNvPr>
          <p:cNvSpPr txBox="1"/>
          <p:nvPr/>
        </p:nvSpPr>
        <p:spPr>
          <a:xfrm>
            <a:off x="2743200" y="3493978"/>
            <a:ext cx="7040329" cy="10156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GB" sz="2000" b="1" dirty="0"/>
              <a:t>Elena </a:t>
            </a:r>
            <a:r>
              <a:rPr lang="en-GB" sz="2000" b="1" dirty="0" err="1"/>
              <a:t>Donegani</a:t>
            </a:r>
            <a:r>
              <a:rPr lang="en-GB" sz="2000" b="1" dirty="0"/>
              <a:t> (ESS), “</a:t>
            </a:r>
            <a:r>
              <a:rPr lang="sv-SE" sz="2000" b="1" dirty="0"/>
              <a:t>Challenges for the </a:t>
            </a:r>
            <a:r>
              <a:rPr lang="sv-SE" sz="2000" b="1" dirty="0" err="1"/>
              <a:t>beam</a:t>
            </a:r>
            <a:r>
              <a:rPr lang="sv-SE" sz="2000" b="1" dirty="0"/>
              <a:t> instrumentation </a:t>
            </a:r>
            <a:r>
              <a:rPr lang="sv-SE" sz="2000" b="1" dirty="0" err="1"/>
              <a:t>of</a:t>
            </a:r>
            <a:r>
              <a:rPr lang="sv-SE" sz="2000" b="1" dirty="0"/>
              <a:t> the ESS </a:t>
            </a:r>
            <a:r>
              <a:rPr lang="sv-SE" sz="2000" b="1" dirty="0" err="1"/>
              <a:t>target</a:t>
            </a:r>
            <a:r>
              <a:rPr lang="sv-SE" sz="2000" b="1" dirty="0"/>
              <a:t> and the </a:t>
            </a:r>
            <a:r>
              <a:rPr lang="sv-SE" sz="2000" b="1" dirty="0" err="1"/>
              <a:t>role</a:t>
            </a:r>
            <a:r>
              <a:rPr lang="sv-SE" sz="2000" b="1" dirty="0"/>
              <a:t> </a:t>
            </a:r>
            <a:r>
              <a:rPr lang="sv-SE" sz="2000" b="1" dirty="0" err="1"/>
              <a:t>of</a:t>
            </a:r>
            <a:r>
              <a:rPr lang="sv-SE" sz="2000" b="1" dirty="0"/>
              <a:t> the </a:t>
            </a:r>
            <a:r>
              <a:rPr lang="sv-SE" sz="2000" b="1" dirty="0" err="1"/>
              <a:t>HiRadMat</a:t>
            </a:r>
            <a:r>
              <a:rPr lang="sv-SE" sz="2000" b="1" dirty="0"/>
              <a:t> </a:t>
            </a:r>
            <a:r>
              <a:rPr lang="sv-SE" sz="2000" b="1" dirty="0" err="1"/>
              <a:t>facility</a:t>
            </a:r>
            <a:r>
              <a:rPr lang="en-GB" sz="2000" b="1" dirty="0"/>
              <a:t>”, </a:t>
            </a:r>
            <a:r>
              <a:rPr lang="sv-SE" sz="2000" b="1" dirty="0" err="1"/>
              <a:t>Remote</a:t>
            </a:r>
            <a:r>
              <a:rPr lang="sv-SE" sz="2000" b="1" dirty="0"/>
              <a:t> </a:t>
            </a:r>
            <a:r>
              <a:rPr lang="sv-SE" sz="2000" b="1" dirty="0" err="1"/>
              <a:t>Sensing</a:t>
            </a:r>
            <a:r>
              <a:rPr lang="sv-SE" sz="2000" b="1" dirty="0"/>
              <a:t> &amp; </a:t>
            </a:r>
            <a:r>
              <a:rPr lang="sv-SE" sz="2000" b="1" dirty="0" err="1"/>
              <a:t>Beam</a:t>
            </a:r>
            <a:r>
              <a:rPr lang="sv-SE" sz="2000" b="1" dirty="0"/>
              <a:t> Instrumentation</a:t>
            </a:r>
            <a:r>
              <a:rPr lang="en-GB" sz="2000" b="1" dirty="0"/>
              <a:t> (10:50 MON)</a:t>
            </a:r>
            <a:endParaRPr lang="sv-SE" sz="2000" b="1" dirty="0"/>
          </a:p>
        </p:txBody>
      </p:sp>
    </p:spTree>
    <p:extLst>
      <p:ext uri="{BB962C8B-B14F-4D97-AF65-F5344CB8AC3E}">
        <p14:creationId xmlns:p14="http://schemas.microsoft.com/office/powerpoint/2010/main" val="948381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9827E-DC57-E74C-B527-5279564459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Proposals for Future </a:t>
            </a:r>
            <a:r>
              <a:rPr lang="en-GB" dirty="0" err="1"/>
              <a:t>HiRadMat</a:t>
            </a:r>
            <a:r>
              <a:rPr lang="en-GB" dirty="0"/>
              <a:t> Facility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F6C2F-309C-BD40-AA21-D12CCED68F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15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C176503-8119-BF4D-BD53-B4231EADAF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Capability of handling and testing pre-irradiated material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0802F46-7BC7-3148-A7D3-E78575B05B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428738" y="355660"/>
            <a:ext cx="5384679" cy="76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9BE728E-8442-4C47-B6F6-0E87BFEF954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17638"/>
            <a:ext cx="4260569" cy="32000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C503C31-52E5-5944-AD53-D5CB78CB152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6065" y="1862697"/>
            <a:ext cx="4437925" cy="333327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584FEA4-DB1E-4847-B26E-1A34872D66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1024" y="2291285"/>
            <a:ext cx="4604289" cy="34532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AC0F64-7835-A04C-99A8-AD11825AD22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788" y="2895630"/>
            <a:ext cx="4585541" cy="34441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7A2BC49-AAFE-134B-835B-C2C32A3FD8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7477" y="3613412"/>
            <a:ext cx="4267201" cy="32050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2328031-D66D-A548-B685-CBBF88C35E31}"/>
              </a:ext>
            </a:extLst>
          </p:cNvPr>
          <p:cNvSpPr txBox="1"/>
          <p:nvPr/>
        </p:nvSpPr>
        <p:spPr>
          <a:xfrm>
            <a:off x="2807461" y="3302884"/>
            <a:ext cx="5734654" cy="9144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wrap="square" lIns="91440" tIns="45720" rIns="91440" bIns="45720" rtlCol="0" anchor="t">
            <a:normAutofit fontScale="92500" lnSpcReduction="10000"/>
          </a:bodyPr>
          <a:lstStyle/>
          <a:p>
            <a:pPr algn="ctr"/>
            <a:r>
              <a:rPr lang="en-GB" sz="3200" b="1" dirty="0"/>
              <a:t>Irradiation Module for Spallation and Fusion Materials Study</a:t>
            </a:r>
          </a:p>
        </p:txBody>
      </p:sp>
    </p:spTree>
    <p:extLst>
      <p:ext uri="{BB962C8B-B14F-4D97-AF65-F5344CB8AC3E}">
        <p14:creationId xmlns:p14="http://schemas.microsoft.com/office/powerpoint/2010/main" val="3189393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C3C0DB-A380-5B41-9705-97583A3960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C86431-9B2F-FB4D-A173-A328B1056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81000"/>
            <a:ext cx="10972800" cy="4007251"/>
          </a:xfrm>
        </p:spPr>
        <p:txBody>
          <a:bodyPr>
            <a:spAutoFit/>
          </a:bodyPr>
          <a:lstStyle/>
          <a:p>
            <a:r>
              <a:rPr lang="en-GB" sz="2400" dirty="0"/>
              <a:t>Potential research area using </a:t>
            </a:r>
            <a:r>
              <a:rPr lang="en-GB" sz="2400" dirty="0" err="1"/>
              <a:t>HiRadMat</a:t>
            </a:r>
            <a:r>
              <a:rPr lang="en-GB" sz="2400" dirty="0"/>
              <a:t> for beam intercepting devices at ESS :</a:t>
            </a:r>
          </a:p>
          <a:p>
            <a:pPr lvl="1"/>
            <a:r>
              <a:rPr lang="en-GB" sz="2400" dirty="0"/>
              <a:t>Beam raster failure and its structural impact on beam intercepting devices</a:t>
            </a:r>
          </a:p>
          <a:p>
            <a:pPr lvl="1"/>
            <a:r>
              <a:rPr lang="en-GB" sz="2400" dirty="0"/>
              <a:t>Study of dynamic stress wave in beam intercepting devices</a:t>
            </a:r>
          </a:p>
          <a:p>
            <a:pPr lvl="1"/>
            <a:r>
              <a:rPr lang="en-GB" sz="2400" dirty="0"/>
              <a:t>In beam fatigue tests of materials with mild and extensive radiation damages</a:t>
            </a:r>
          </a:p>
          <a:p>
            <a:pPr lvl="1"/>
            <a:r>
              <a:rPr lang="en-GB" sz="2400" dirty="0"/>
              <a:t>Development of coating for beam intercepting devices</a:t>
            </a:r>
          </a:p>
          <a:p>
            <a:pPr lvl="1"/>
            <a:r>
              <a:rPr lang="en-GB" sz="2400" dirty="0"/>
              <a:t>Study of elemental ejection of radioactive isotopes from BIDs</a:t>
            </a:r>
          </a:p>
          <a:p>
            <a:pPr lvl="1"/>
            <a:r>
              <a:rPr lang="en-GB" sz="2400" dirty="0"/>
              <a:t>Study of muon/gamma radiography of target internal structure</a:t>
            </a:r>
          </a:p>
          <a:p>
            <a:pPr lvl="1"/>
            <a:r>
              <a:rPr lang="en-GB" sz="2400" dirty="0"/>
              <a:t>Characterisation of beam monitoring devices</a:t>
            </a:r>
          </a:p>
          <a:p>
            <a:pPr lvl="1"/>
            <a:r>
              <a:rPr lang="en-GB" sz="2400" dirty="0"/>
              <a:t>...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CACC019-3237-EC41-91D2-8D6DF1131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16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165440-77EA-8D47-84B2-F701498E16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7AAFF6-65D2-DC40-9C81-1353386E985C}"/>
              </a:ext>
            </a:extLst>
          </p:cNvPr>
          <p:cNvSpPr txBox="1"/>
          <p:nvPr/>
        </p:nvSpPr>
        <p:spPr>
          <a:xfrm>
            <a:off x="609600" y="2743200"/>
            <a:ext cx="10972800" cy="1752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wrap="square" lIns="91440" tIns="45720" rIns="91440" bIns="45720" rtlCol="0" anchor="t"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3">
                    <a:lumMod val="50000"/>
                  </a:schemeClr>
                </a:solidFill>
              </a:rPr>
              <a:t>As ESS gradually moves into initial operation, proposals for research projects utilising </a:t>
            </a:r>
            <a:r>
              <a:rPr lang="en-GB" sz="2400" b="1" dirty="0" err="1">
                <a:solidFill>
                  <a:schemeClr val="accent3">
                    <a:lumMod val="50000"/>
                  </a:schemeClr>
                </a:solidFill>
              </a:rPr>
              <a:t>HiRadMat</a:t>
            </a:r>
            <a:r>
              <a:rPr lang="en-GB" sz="2400" b="1" dirty="0">
                <a:solidFill>
                  <a:schemeClr val="accent3">
                    <a:lumMod val="50000"/>
                  </a:schemeClr>
                </a:solidFill>
              </a:rPr>
              <a:t> facility will be consolidated.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chemeClr val="accent3">
                    <a:lumMod val="50000"/>
                  </a:schemeClr>
                </a:solidFill>
              </a:rPr>
              <a:t>It would be desirable if pre-irradiated materials to a high dose could be handled and tested at future </a:t>
            </a:r>
            <a:r>
              <a:rPr lang="en-GB" sz="2400" b="1" dirty="0" err="1">
                <a:solidFill>
                  <a:schemeClr val="accent3">
                    <a:lumMod val="50000"/>
                  </a:schemeClr>
                </a:solidFill>
              </a:rPr>
              <a:t>HiRadMat</a:t>
            </a:r>
            <a:r>
              <a:rPr lang="en-GB" sz="2400" b="1" dirty="0">
                <a:solidFill>
                  <a:schemeClr val="accent3">
                    <a:lumMod val="50000"/>
                  </a:schemeClr>
                </a:solidFill>
              </a:rPr>
              <a:t> facility.</a:t>
            </a:r>
          </a:p>
          <a:p>
            <a:pPr algn="l"/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98691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sv-SE" smtClean="0"/>
              <a:t>17</a:t>
            </a:fld>
            <a:endParaRPr lang="sv-SE" dirty="0"/>
          </a:p>
        </p:txBody>
      </p:sp>
      <p:pic>
        <p:nvPicPr>
          <p:cNvPr id="8" name="Content Placeholder 4" descr="Big bird Final new_sm.jpg">
            <a:extLst>
              <a:ext uri="{FF2B5EF4-FFF2-40B4-BE49-F238E27FC236}">
                <a16:creationId xmlns:a16="http://schemas.microsoft.com/office/drawing/2014/main" id="{26B8C1DE-4787-C447-A7C7-8049B51283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58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8177A4A-5FAB-0E4B-AB1A-9AF7C30E38FB}"/>
              </a:ext>
            </a:extLst>
          </p:cNvPr>
          <p:cNvSpPr txBox="1"/>
          <p:nvPr/>
        </p:nvSpPr>
        <p:spPr>
          <a:xfrm>
            <a:off x="609600" y="2662279"/>
            <a:ext cx="10972800" cy="1107996"/>
          </a:xfrm>
          <a:prstGeom prst="rect">
            <a:avLst/>
          </a:prstGeom>
          <a:solidFill>
            <a:srgbClr val="CCFFCC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Thank you for your attention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5B6AF23-2841-9442-82A1-F6CE5B48E262}"/>
              </a:ext>
            </a:extLst>
          </p:cNvPr>
          <p:cNvSpPr txBox="1"/>
          <p:nvPr/>
        </p:nvSpPr>
        <p:spPr>
          <a:xfrm>
            <a:off x="624840" y="2662279"/>
            <a:ext cx="10972800" cy="1107996"/>
          </a:xfrm>
          <a:prstGeom prst="rect">
            <a:avLst/>
          </a:prstGeom>
          <a:solidFill>
            <a:srgbClr val="CCFFCC">
              <a:alpha val="50000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Any Suggestions and Advices?</a:t>
            </a:r>
          </a:p>
        </p:txBody>
      </p:sp>
    </p:spTree>
    <p:extLst>
      <p:ext uri="{BB962C8B-B14F-4D97-AF65-F5344CB8AC3E}">
        <p14:creationId xmlns:p14="http://schemas.microsoft.com/office/powerpoint/2010/main" val="727767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6FFB0A-A398-0E44-82B7-98E1D42295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324ABA-03CD-944C-8AED-56DCA749B3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857987-7E37-D147-BC4B-515710D4A1E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 descr="ess target station">
            <a:extLst>
              <a:ext uri="{FF2B5EF4-FFF2-40B4-BE49-F238E27FC236}">
                <a16:creationId xmlns:a16="http://schemas.microsoft.com/office/drawing/2014/main" id="{ABA8049F-FE38-7648-9066-F28848DB6A42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0" y="0"/>
            <a:ext cx="13792200" cy="689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4C48923-0596-FF43-963A-DFB11A4C1B27}"/>
              </a:ext>
            </a:extLst>
          </p:cNvPr>
          <p:cNvSpPr txBox="1"/>
          <p:nvPr/>
        </p:nvSpPr>
        <p:spPr>
          <a:xfrm>
            <a:off x="7467600" y="346646"/>
            <a:ext cx="4495800" cy="107721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wrap="square" lIns="91440" tIns="45720" rIns="91440" bIns="45720" rtlCol="0" anchor="t">
            <a:spAutoFit/>
          </a:bodyPr>
          <a:lstStyle/>
          <a:p>
            <a:r>
              <a:rPr lang="en-GB" sz="2400" b="1" dirty="0">
                <a:solidFill>
                  <a:schemeClr val="accent5">
                    <a:lumMod val="50000"/>
                  </a:schemeClr>
                </a:solidFill>
              </a:rPr>
              <a:t>Progress as of June 2019</a:t>
            </a:r>
            <a:endParaRPr lang="en-GB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marL="342900" indent="-342900" algn="l">
              <a:buFont typeface="Wingdings" pitchFamily="2" charset="2"/>
              <a:buChar char="ü"/>
            </a:pP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ESS Project: 60% Completion</a:t>
            </a:r>
          </a:p>
          <a:p>
            <a:pPr marL="342900" indent="-342900" algn="l">
              <a:buFont typeface="Wingdings" pitchFamily="2" charset="2"/>
              <a:buChar char="ü"/>
            </a:pPr>
            <a:r>
              <a:rPr lang="en-GB" sz="2000" b="1" dirty="0">
                <a:solidFill>
                  <a:schemeClr val="accent5">
                    <a:lumMod val="50000"/>
                  </a:schemeClr>
                </a:solidFill>
              </a:rPr>
              <a:t>Target Sub-Project: 46% Completion</a:t>
            </a:r>
          </a:p>
        </p:txBody>
      </p:sp>
    </p:spTree>
    <p:extLst>
      <p:ext uri="{BB962C8B-B14F-4D97-AF65-F5344CB8AC3E}">
        <p14:creationId xmlns:p14="http://schemas.microsoft.com/office/powerpoint/2010/main" val="3789041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396F5-A69F-404E-A7B3-5314924422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ESS Target Environment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93528A-C59A-C545-8F7E-F5E312D2F7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C11863A-CA32-BC4A-B10F-1D7EA0ABDF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Content Placeholder 5" descr="Monolith.png">
            <a:extLst>
              <a:ext uri="{FF2B5EF4-FFF2-40B4-BE49-F238E27FC236}">
                <a16:creationId xmlns:a16="http://schemas.microsoft.com/office/drawing/2014/main" id="{7CAB70C5-E52F-494A-8E33-54974D39C95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85107" y="1600329"/>
            <a:ext cx="5297714" cy="5181600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AE0E467-FA92-A847-B69F-15A4256E9900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3148040" y="4581674"/>
            <a:ext cx="647607" cy="1357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67309F25-B949-0A4C-A0C5-DF6B156EFF5C}"/>
              </a:ext>
            </a:extLst>
          </p:cNvPr>
          <p:cNvSpPr txBox="1"/>
          <p:nvPr/>
        </p:nvSpPr>
        <p:spPr>
          <a:xfrm>
            <a:off x="124933" y="4397008"/>
            <a:ext cx="30231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Proton beam (2 GeV/5 MW)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D2D70D8-55B9-5443-91FD-AFF6D84851CD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3156901" y="3407828"/>
            <a:ext cx="2329499" cy="120510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EA311C1-9C66-0E4C-B597-3CE34EA8026F}"/>
              </a:ext>
            </a:extLst>
          </p:cNvPr>
          <p:cNvCxnSpPr>
            <a:cxnSpLocks/>
            <a:stCxn id="14" idx="3"/>
          </p:cNvCxnSpPr>
          <p:nvPr/>
        </p:nvCxnSpPr>
        <p:spPr>
          <a:xfrm flipV="1">
            <a:off x="3157427" y="4688530"/>
            <a:ext cx="3682491" cy="831538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BF7AF5A-F6AA-D548-A79C-2FB895D32625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3157426" y="4649769"/>
            <a:ext cx="4039084" cy="1840850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FBF33A2E-F1E5-1F4C-9EA7-23AD488D6FD1}"/>
              </a:ext>
            </a:extLst>
          </p:cNvPr>
          <p:cNvSpPr txBox="1"/>
          <p:nvPr/>
        </p:nvSpPr>
        <p:spPr>
          <a:xfrm>
            <a:off x="133793" y="2250706"/>
            <a:ext cx="3023108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Proton Beam Instrumentation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C1514C-C1EC-1149-8E38-499907B59748}"/>
              </a:ext>
            </a:extLst>
          </p:cNvPr>
          <p:cNvSpPr txBox="1"/>
          <p:nvPr/>
        </p:nvSpPr>
        <p:spPr>
          <a:xfrm>
            <a:off x="133793" y="3223162"/>
            <a:ext cx="3023108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Proton Beam Window (PBW)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6A115F7-3E8B-2144-8288-70F96938F2A0}"/>
              </a:ext>
            </a:extLst>
          </p:cNvPr>
          <p:cNvSpPr txBox="1"/>
          <p:nvPr/>
        </p:nvSpPr>
        <p:spPr>
          <a:xfrm>
            <a:off x="134318" y="5335402"/>
            <a:ext cx="3023109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Moderator Reflector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A1C7A08-2BF2-EA41-9688-1CF17A303160}"/>
              </a:ext>
            </a:extLst>
          </p:cNvPr>
          <p:cNvSpPr txBox="1"/>
          <p:nvPr/>
        </p:nvSpPr>
        <p:spPr>
          <a:xfrm>
            <a:off x="134318" y="6305953"/>
            <a:ext cx="3023108" cy="369332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Target Wheel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923068D-0C40-3D45-AFB4-AB3C24DFE712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3156901" y="2435372"/>
            <a:ext cx="3162764" cy="215987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5255D894-DF0D-7E47-A801-667172A2E5CD}"/>
              </a:ext>
            </a:extLst>
          </p:cNvPr>
          <p:cNvSpPr txBox="1"/>
          <p:nvPr/>
        </p:nvSpPr>
        <p:spPr>
          <a:xfrm>
            <a:off x="9448800" y="2451471"/>
            <a:ext cx="2590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Target Wheel Drive Unit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3E30F71-7B7E-E94F-B329-74694551BBA5}"/>
              </a:ext>
            </a:extLst>
          </p:cNvPr>
          <p:cNvCxnSpPr>
            <a:cxnSpLocks/>
            <a:stCxn id="29" idx="1"/>
          </p:cNvCxnSpPr>
          <p:nvPr/>
        </p:nvCxnSpPr>
        <p:spPr>
          <a:xfrm flipH="1" flipV="1">
            <a:off x="7467600" y="2516365"/>
            <a:ext cx="1981200" cy="119772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6AD63A5E-414D-F24F-8265-BF013AF623D7}"/>
              </a:ext>
            </a:extLst>
          </p:cNvPr>
          <p:cNvSpPr txBox="1"/>
          <p:nvPr/>
        </p:nvSpPr>
        <p:spPr>
          <a:xfrm>
            <a:off x="9448800" y="4955969"/>
            <a:ext cx="2590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Beam Extraction Unit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6E0BD69-1D3A-7D4D-A856-D71452CB82B7}"/>
              </a:ext>
            </a:extLst>
          </p:cNvPr>
          <p:cNvCxnSpPr>
            <a:cxnSpLocks/>
          </p:cNvCxnSpPr>
          <p:nvPr/>
        </p:nvCxnSpPr>
        <p:spPr>
          <a:xfrm flipH="1" flipV="1">
            <a:off x="8263520" y="4267200"/>
            <a:ext cx="1194245" cy="873435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9647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animBg="1"/>
      <p:bldP spid="13" grpId="0" animBg="1"/>
      <p:bldP spid="14" grpId="0" animBg="1"/>
      <p:bldP spid="15" grpId="0" animBg="1"/>
      <p:bldP spid="29" grpId="0" animBg="1"/>
      <p:bldP spid="4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EEB5C7-599C-1B46-B63E-974118B0D5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Level Beam Parameters: ESS vs </a:t>
            </a:r>
            <a:r>
              <a:rPr lang="en-GB" dirty="0" err="1"/>
              <a:t>HiRadMat</a:t>
            </a:r>
            <a:endParaRPr lang="en-GB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C5A1AF2-5170-0949-90C2-B3A96B822C4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03111290"/>
              </p:ext>
            </p:extLst>
          </p:nvPr>
        </p:nvGraphicFramePr>
        <p:xfrm>
          <a:off x="1143000" y="1834548"/>
          <a:ext cx="9982200" cy="4427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>
                  <a:extLst>
                    <a:ext uri="{9D8B030D-6E8A-4147-A177-3AD203B41FA5}">
                      <a16:colId xmlns:a16="http://schemas.microsoft.com/office/drawing/2014/main" val="3326678089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84114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3733992326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499026428"/>
                    </a:ext>
                  </a:extLst>
                </a:gridCol>
              </a:tblGrid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Units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err="1"/>
                        <a:t>Value@ESS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err="1"/>
                        <a:t>Value@HiRadMat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4791214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440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7482671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Current during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62.5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696.4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3587187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Protons per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1.1∙10</a:t>
                      </a:r>
                      <a:r>
                        <a:rPr lang="en-GB" sz="2000" baseline="30000" dirty="0"/>
                        <a:t>15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3.46∙10</a:t>
                      </a:r>
                      <a:r>
                        <a:rPr lang="en-GB" sz="2000" baseline="30000" dirty="0"/>
                        <a:t>13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5989183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Average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mA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9771712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Macro-pulse length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 err="1"/>
                        <a:t>ms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2.86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7.95∙10</a:t>
                      </a:r>
                      <a:r>
                        <a:rPr lang="en-GB" sz="2000" baseline="30000" dirty="0"/>
                        <a:t>-3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0050750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Bunching 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352.21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36.23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66242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Pulse repetition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8078709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Average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10446746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GB" sz="2000" dirty="0"/>
                        <a:t>Power during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MW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125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/>
                        <a:t>3.1∙10</a:t>
                      </a:r>
                      <a:r>
                        <a:rPr lang="en-GB" sz="2000" baseline="30000" dirty="0"/>
                        <a:t>5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2013598"/>
                  </a:ext>
                </a:extLst>
              </a:tr>
              <a:tr h="403167">
                <a:tc>
                  <a:txBody>
                    <a:bodyPr/>
                    <a:lstStyle/>
                    <a:p>
                      <a:r>
                        <a:rPr lang="en-GB" sz="2000" dirty="0"/>
                        <a:t>Energy per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kJ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357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2000" dirty="0"/>
                        <a:t>2436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272111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729294-037D-554D-92C3-515551AEB9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noProof="0" smtClean="0"/>
              <a:t>4</a:t>
            </a:fld>
            <a:endParaRPr lang="en-GB" noProof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B9121C-D607-7542-93FF-48514E77284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B90442A-6941-EA4E-8139-6FA2490F7E19}"/>
              </a:ext>
            </a:extLst>
          </p:cNvPr>
          <p:cNvSpPr txBox="1"/>
          <p:nvPr/>
        </p:nvSpPr>
        <p:spPr>
          <a:xfrm>
            <a:off x="2590373" y="3325228"/>
            <a:ext cx="7087453" cy="144655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ctr"/>
            <a:r>
              <a:rPr lang="en-GB" sz="3200" b="1" u="sng" dirty="0"/>
              <a:t>Long pulse vs Short pulse</a:t>
            </a:r>
            <a:r>
              <a:rPr lang="en-GB" sz="3200" b="1" dirty="0"/>
              <a:t>: </a:t>
            </a:r>
          </a:p>
          <a:p>
            <a:pPr algn="ctr"/>
            <a:r>
              <a:rPr lang="en-GB" sz="2800" dirty="0"/>
              <a:t>What are the cases where fast transient </a:t>
            </a:r>
          </a:p>
          <a:p>
            <a:pPr algn="ctr"/>
            <a:r>
              <a:rPr lang="en-GB" sz="2800" dirty="0"/>
              <a:t>beam-matter interaction is of a concern at ESS?</a:t>
            </a:r>
          </a:p>
        </p:txBody>
      </p:sp>
    </p:spTree>
    <p:extLst>
      <p:ext uri="{BB962C8B-B14F-4D97-AF65-F5344CB8AC3E}">
        <p14:creationId xmlns:p14="http://schemas.microsoft.com/office/powerpoint/2010/main" val="527374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2E7288-2FF5-AC41-8131-0000E81D5F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ESS Beam Raster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EDDFB2-1533-2547-A104-4975F5ED37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C7E741-C0D4-754B-8435-ADCD7166F1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" name="raster_anim_path.gif" descr="/Users/heine/Dropbox/rasterAPT/scans/raster_anim_path.gif">
            <a:extLst>
              <a:ext uri="{FF2B5EF4-FFF2-40B4-BE49-F238E27FC236}">
                <a16:creationId xmlns:a16="http://schemas.microsoft.com/office/drawing/2014/main" id="{45D758AA-5D8F-4C44-A4A7-8F760AB2015E}"/>
              </a:ext>
            </a:extLst>
          </p:cNvPr>
          <p:cNvPicPr>
            <a:picLocks noChangeAspect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205" b="-3205"/>
          <a:stretch>
            <a:fillRect/>
          </a:stretch>
        </p:blipFill>
        <p:spPr>
          <a:xfrm>
            <a:off x="6629400" y="1475331"/>
            <a:ext cx="4842739" cy="5153194"/>
          </a:xfrm>
          <a:prstGeom prst="rect">
            <a:avLst/>
          </a:prstGeom>
        </p:spPr>
      </p:pic>
      <p:pic>
        <p:nvPicPr>
          <p:cNvPr id="7" name="Content Placeholder 5">
            <a:extLst>
              <a:ext uri="{FF2B5EF4-FFF2-40B4-BE49-F238E27FC236}">
                <a16:creationId xmlns:a16="http://schemas.microsoft.com/office/drawing/2014/main" id="{A564BE89-7C5A-0240-B82B-54CF91EA668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428" y="1600200"/>
            <a:ext cx="5314924" cy="2819400"/>
          </a:xfrm>
          <a:prstGeom prst="rect">
            <a:avLst/>
          </a:prstGeom>
        </p:spPr>
      </p:pic>
      <p:graphicFrame>
        <p:nvGraphicFramePr>
          <p:cNvPr id="8" name="Content Placeholder 6">
            <a:extLst>
              <a:ext uri="{FF2B5EF4-FFF2-40B4-BE49-F238E27FC236}">
                <a16:creationId xmlns:a16="http://schemas.microsoft.com/office/drawing/2014/main" id="{DED3E3F5-B429-8E40-BB94-B282F40852C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3946622"/>
              </p:ext>
            </p:extLst>
          </p:nvPr>
        </p:nvGraphicFramePr>
        <p:xfrm>
          <a:off x="609600" y="4631470"/>
          <a:ext cx="5201752" cy="1464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58203">
                  <a:extLst>
                    <a:ext uri="{9D8B030D-6E8A-4147-A177-3AD203B41FA5}">
                      <a16:colId xmlns:a16="http://schemas.microsoft.com/office/drawing/2014/main" val="2499453019"/>
                    </a:ext>
                  </a:extLst>
                </a:gridCol>
                <a:gridCol w="1643549">
                  <a:extLst>
                    <a:ext uri="{9D8B030D-6E8A-4147-A177-3AD203B41FA5}">
                      <a16:colId xmlns:a16="http://schemas.microsoft.com/office/drawing/2014/main" val="3530402102"/>
                    </a:ext>
                  </a:extLst>
                </a:gridCol>
              </a:tblGrid>
              <a:tr h="475808">
                <a:tc>
                  <a:txBody>
                    <a:bodyPr/>
                    <a:lstStyle/>
                    <a:p>
                      <a:r>
                        <a:rPr lang="en-US" sz="20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1569581"/>
                  </a:ext>
                </a:extLst>
              </a:tr>
              <a:tr h="475808">
                <a:tc>
                  <a:txBody>
                    <a:bodyPr/>
                    <a:lstStyle/>
                    <a:p>
                      <a:r>
                        <a:rPr lang="en-US" sz="2000" dirty="0"/>
                        <a:t>Sweep frequency - horizontal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39.55 kHz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8048025"/>
                  </a:ext>
                </a:extLst>
              </a:tr>
              <a:tr h="512915">
                <a:tc>
                  <a:txBody>
                    <a:bodyPr/>
                    <a:lstStyle/>
                    <a:p>
                      <a:r>
                        <a:rPr lang="en-US" sz="2000" dirty="0"/>
                        <a:t>Sweep frequency - vertical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29.05 kHz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847383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806419F-73EB-794F-89BA-1094EC6396A9}"/>
              </a:ext>
            </a:extLst>
          </p:cNvPr>
          <p:cNvSpPr txBox="1"/>
          <p:nvPr/>
        </p:nvSpPr>
        <p:spPr>
          <a:xfrm>
            <a:off x="4100704" y="6307871"/>
            <a:ext cx="4018448" cy="381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vert="horz" wrap="none" lIns="91440" tIns="45720" rIns="91440" bIns="45720" rtlCol="0" anchor="t">
            <a:normAutofit lnSpcReduction="10000"/>
          </a:bodyPr>
          <a:lstStyle/>
          <a:p>
            <a:pPr algn="l"/>
            <a:r>
              <a:rPr lang="en-GB" sz="2000" dirty="0"/>
              <a:t>Animation courtesy by H. D. Thomsen</a:t>
            </a:r>
          </a:p>
        </p:txBody>
      </p:sp>
    </p:spTree>
    <p:extLst>
      <p:ext uri="{BB962C8B-B14F-4D97-AF65-F5344CB8AC3E}">
        <p14:creationId xmlns:p14="http://schemas.microsoft.com/office/powerpoint/2010/main" val="1970945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313DD-3C95-E74C-BF68-C0629EE4AA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on Proton Beam Window (PBW)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7B5D6B5-A3B8-1F4F-9376-581204672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CDC2C2-5CD8-C24C-94F0-FF707CA76B9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F3BA3AFD-023D-0041-8B17-DAA8FC61714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42237480"/>
              </p:ext>
            </p:extLst>
          </p:nvPr>
        </p:nvGraphicFramePr>
        <p:xfrm>
          <a:off x="609600" y="1931276"/>
          <a:ext cx="6476999" cy="308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6732">
                  <a:extLst>
                    <a:ext uri="{9D8B030D-6E8A-4147-A177-3AD203B41FA5}">
                      <a16:colId xmlns:a16="http://schemas.microsoft.com/office/drawing/2014/main" val="2909565300"/>
                    </a:ext>
                  </a:extLst>
                </a:gridCol>
                <a:gridCol w="1368668">
                  <a:extLst>
                    <a:ext uri="{9D8B030D-6E8A-4147-A177-3AD203B41FA5}">
                      <a16:colId xmlns:a16="http://schemas.microsoft.com/office/drawing/2014/main" val="3703671913"/>
                    </a:ext>
                  </a:extLst>
                </a:gridCol>
                <a:gridCol w="1371599">
                  <a:extLst>
                    <a:ext uri="{9D8B030D-6E8A-4147-A177-3AD203B41FA5}">
                      <a16:colId xmlns:a16="http://schemas.microsoft.com/office/drawing/2014/main" val="129485480"/>
                    </a:ext>
                  </a:extLst>
                </a:gridCol>
              </a:tblGrid>
              <a:tr h="3088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2333461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Material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Al6061-T651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7088189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r>
                        <a:rPr lang="en-US" sz="1400" dirty="0"/>
                        <a:t>Raster deflection, horizontal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47.4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784376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Raster deflection, vertical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15.8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4770977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r>
                        <a:rPr lang="en-US" sz="1400" dirty="0"/>
                        <a:t>Beam RMS, horizontal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/>
                        <a:t>10.67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205927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Beam RMS, vertical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6955121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r>
                        <a:rPr lang="en-US" sz="1400" dirty="0"/>
                        <a:t>Peak current density (</a:t>
                      </a:r>
                      <a:r>
                        <a:rPr lang="en-US" sz="1400" dirty="0" err="1"/>
                        <a:t>Rastered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mA/cm</a:t>
                      </a:r>
                      <a:r>
                        <a:rPr lang="en-US" sz="1400" baseline="300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1.66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236167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r>
                        <a:rPr lang="en-US" sz="1400" dirty="0"/>
                        <a:t>Peak current density (</a:t>
                      </a:r>
                      <a:r>
                        <a:rPr lang="en-US" sz="1400" dirty="0" err="1"/>
                        <a:t>Unrastered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mA/cm</a:t>
                      </a:r>
                      <a:r>
                        <a:rPr lang="en-US" sz="1400" baseline="300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23.36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948545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r>
                        <a:rPr lang="en-US" sz="1400" dirty="0"/>
                        <a:t>Peak charge density per pulse  (</a:t>
                      </a:r>
                      <a:r>
                        <a:rPr lang="en-US" sz="1400" dirty="0" err="1"/>
                        <a:t>Rastered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µC/cm</a:t>
                      </a:r>
                      <a:r>
                        <a:rPr lang="en-US" sz="1400" baseline="300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5232280"/>
                  </a:ext>
                </a:extLst>
              </a:tr>
              <a:tr h="308824">
                <a:tc>
                  <a:txBody>
                    <a:bodyPr/>
                    <a:lstStyle/>
                    <a:p>
                      <a:r>
                        <a:rPr lang="en-US" sz="1400" dirty="0"/>
                        <a:t>Peak charge density per pulse (</a:t>
                      </a:r>
                      <a:r>
                        <a:rPr lang="en-US" sz="1400" dirty="0" err="1"/>
                        <a:t>Unrastered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µC/cm</a:t>
                      </a:r>
                      <a:r>
                        <a:rPr lang="en-US" sz="1400" baseline="300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66.7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4927601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E6A360CC-3740-414C-85C4-43204E2FA00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83" t="3637" r="13514" b="9091"/>
          <a:stretch/>
        </p:blipFill>
        <p:spPr>
          <a:xfrm>
            <a:off x="8077199" y="4142173"/>
            <a:ext cx="2743201" cy="268721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AD3B508-A797-9A45-A208-C39AA36905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125581" y="1431210"/>
            <a:ext cx="2646437" cy="27432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6CDD513-49A7-3D4E-9A92-8288B3539648}"/>
              </a:ext>
            </a:extLst>
          </p:cNvPr>
          <p:cNvSpPr txBox="1"/>
          <p:nvPr/>
        </p:nvSpPr>
        <p:spPr>
          <a:xfrm>
            <a:off x="1075221" y="5129225"/>
            <a:ext cx="5761834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2000" dirty="0"/>
              <a:t>Reference peak charge density per pulse at </a:t>
            </a:r>
            <a:r>
              <a:rPr lang="en-GB" sz="2000" dirty="0" err="1"/>
              <a:t>HiRadMat</a:t>
            </a:r>
            <a:endParaRPr lang="en-GB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DBB6A3-AAAD-CB46-A72B-61B563A8366C}"/>
              </a:ext>
            </a:extLst>
          </p:cNvPr>
          <p:cNvSpPr txBox="1"/>
          <p:nvPr/>
        </p:nvSpPr>
        <p:spPr>
          <a:xfrm>
            <a:off x="1905000" y="1498970"/>
            <a:ext cx="4102277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2000" dirty="0"/>
              <a:t>Peak charge density per pulse at PBW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70691350-63E0-F54D-9313-CC1A471595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142081"/>
              </p:ext>
            </p:extLst>
          </p:nvPr>
        </p:nvGraphicFramePr>
        <p:xfrm>
          <a:off x="609600" y="5529335"/>
          <a:ext cx="6476996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249">
                  <a:extLst>
                    <a:ext uri="{9D8B030D-6E8A-4147-A177-3AD203B41FA5}">
                      <a16:colId xmlns:a16="http://schemas.microsoft.com/office/drawing/2014/main" val="2852986706"/>
                    </a:ext>
                  </a:extLst>
                </a:gridCol>
                <a:gridCol w="1619249">
                  <a:extLst>
                    <a:ext uri="{9D8B030D-6E8A-4147-A177-3AD203B41FA5}">
                      <a16:colId xmlns:a16="http://schemas.microsoft.com/office/drawing/2014/main" val="696287846"/>
                    </a:ext>
                  </a:extLst>
                </a:gridCol>
                <a:gridCol w="1619249">
                  <a:extLst>
                    <a:ext uri="{9D8B030D-6E8A-4147-A177-3AD203B41FA5}">
                      <a16:colId xmlns:a16="http://schemas.microsoft.com/office/drawing/2014/main" val="2511671431"/>
                    </a:ext>
                  </a:extLst>
                </a:gridCol>
                <a:gridCol w="1619249">
                  <a:extLst>
                    <a:ext uri="{9D8B030D-6E8A-4147-A177-3AD203B41FA5}">
                      <a16:colId xmlns:a16="http://schemas.microsoft.com/office/drawing/2014/main" val="331737430"/>
                    </a:ext>
                  </a:extLst>
                </a:gridCol>
              </a:tblGrid>
              <a:tr h="32957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Reference 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630195"/>
                  </a:ext>
                </a:extLst>
              </a:tr>
              <a:tr h="329577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Peak charge density per pulse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µC/cm</a:t>
                      </a:r>
                      <a:r>
                        <a:rPr lang="en-US" sz="1600" baseline="30000" dirty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352.5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2454608"/>
                  </a:ext>
                </a:extLst>
              </a:tr>
              <a:tr h="32957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2.0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µC/cm</a:t>
                      </a:r>
                      <a:r>
                        <a:rPr lang="en-US" sz="1600" baseline="30000" dirty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624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830194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71FB3-FDE6-6F47-848E-CBAE888E9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on Target: Beam Entrance Window (BEW)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A10A82-80AD-B14B-B6B2-D457491DF7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CBA464-078D-8540-A86A-9E4A66C96A6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6" name="Content Placeholder 4">
            <a:extLst>
              <a:ext uri="{FF2B5EF4-FFF2-40B4-BE49-F238E27FC236}">
                <a16:creationId xmlns:a16="http://schemas.microsoft.com/office/drawing/2014/main" id="{E12A018D-71E5-E845-AC9A-4B51ACC7C3D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48575139"/>
              </p:ext>
            </p:extLst>
          </p:nvPr>
        </p:nvGraphicFramePr>
        <p:xfrm>
          <a:off x="609600" y="1981200"/>
          <a:ext cx="6096000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29000">
                  <a:extLst>
                    <a:ext uri="{9D8B030D-6E8A-4147-A177-3AD203B41FA5}">
                      <a16:colId xmlns:a16="http://schemas.microsoft.com/office/drawing/2014/main" val="290956530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70367191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893609157"/>
                    </a:ext>
                  </a:extLst>
                </a:gridCol>
              </a:tblGrid>
              <a:tr h="27349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2333461"/>
                  </a:ext>
                </a:extLst>
              </a:tr>
              <a:tr h="273493">
                <a:tc>
                  <a:txBody>
                    <a:bodyPr/>
                    <a:lstStyle/>
                    <a:p>
                      <a:r>
                        <a:rPr lang="en-US" sz="1400" dirty="0"/>
                        <a:t>Raster deflection, horizontal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784376"/>
                  </a:ext>
                </a:extLst>
              </a:tr>
              <a:tr h="2734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Raster deflection, vertical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20.0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4770977"/>
                  </a:ext>
                </a:extLst>
              </a:tr>
              <a:tr h="273493">
                <a:tc>
                  <a:txBody>
                    <a:bodyPr/>
                    <a:lstStyle/>
                    <a:p>
                      <a:r>
                        <a:rPr lang="en-US" sz="1400" dirty="0" err="1"/>
                        <a:t>Beamlet</a:t>
                      </a:r>
                      <a:r>
                        <a:rPr lang="en-US" sz="1400" dirty="0"/>
                        <a:t> RMS, horizontal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2205927"/>
                  </a:ext>
                </a:extLst>
              </a:tr>
              <a:tr h="2734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Beamlet</a:t>
                      </a:r>
                      <a:r>
                        <a:rPr lang="en-US" sz="1400" dirty="0"/>
                        <a:t> RMS, vertical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6955121"/>
                  </a:ext>
                </a:extLst>
              </a:tr>
              <a:tr h="273493">
                <a:tc>
                  <a:txBody>
                    <a:bodyPr/>
                    <a:lstStyle/>
                    <a:p>
                      <a:r>
                        <a:rPr lang="en-US" sz="1400" dirty="0"/>
                        <a:t>Peak current density (</a:t>
                      </a:r>
                      <a:r>
                        <a:rPr lang="en-US" sz="1400" dirty="0" err="1"/>
                        <a:t>Rastered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mA/cm</a:t>
                      </a:r>
                      <a:r>
                        <a:rPr lang="en-US" sz="1400" baseline="300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9236167"/>
                  </a:ext>
                </a:extLst>
              </a:tr>
              <a:tr h="271367">
                <a:tc>
                  <a:txBody>
                    <a:bodyPr/>
                    <a:lstStyle/>
                    <a:p>
                      <a:r>
                        <a:rPr lang="en-US" sz="1400" dirty="0"/>
                        <a:t>Peak current density (</a:t>
                      </a:r>
                      <a:r>
                        <a:rPr lang="en-US" sz="1400" dirty="0" err="1"/>
                        <a:t>Unrastered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mA/cm</a:t>
                      </a:r>
                      <a:r>
                        <a:rPr lang="en-US" sz="1400" baseline="300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14.6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3621745"/>
                  </a:ext>
                </a:extLst>
              </a:tr>
              <a:tr h="271367">
                <a:tc>
                  <a:txBody>
                    <a:bodyPr/>
                    <a:lstStyle/>
                    <a:p>
                      <a:r>
                        <a:rPr lang="en-US" sz="1400" dirty="0"/>
                        <a:t>Peak charge density per pulse  (</a:t>
                      </a:r>
                      <a:r>
                        <a:rPr lang="en-US" sz="1400" dirty="0" err="1"/>
                        <a:t>Rastered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µC/cm</a:t>
                      </a:r>
                      <a:r>
                        <a:rPr lang="en-US" sz="1400" baseline="300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35258095"/>
                  </a:ext>
                </a:extLst>
              </a:tr>
              <a:tr h="133185">
                <a:tc>
                  <a:txBody>
                    <a:bodyPr/>
                    <a:lstStyle/>
                    <a:p>
                      <a:r>
                        <a:rPr lang="en-US" sz="1400" dirty="0"/>
                        <a:t>Peak charge density per pulse (</a:t>
                      </a:r>
                      <a:r>
                        <a:rPr lang="en-US" sz="1400" dirty="0" err="1"/>
                        <a:t>Unrastered</a:t>
                      </a:r>
                      <a:r>
                        <a:rPr lang="en-US" sz="1400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µC/cm</a:t>
                      </a:r>
                      <a:r>
                        <a:rPr lang="en-US" sz="1400" baseline="30000" dirty="0"/>
                        <a:t>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1390761"/>
                  </a:ext>
                </a:extLst>
              </a:tr>
            </a:tbl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826F90E2-8E99-164D-80D1-2A06DB818B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32825" y="1540889"/>
            <a:ext cx="2528527" cy="262097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10556DF-0BA5-3B44-942E-D5EAE72409C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251" t="2905" r="5730" b="1167"/>
          <a:stretch/>
        </p:blipFill>
        <p:spPr>
          <a:xfrm>
            <a:off x="9872002" y="1470027"/>
            <a:ext cx="1938997" cy="5251452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5E45439-1D43-A74A-A305-2176C8589B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3878" y="4319342"/>
            <a:ext cx="2626420" cy="2196642"/>
          </a:xfrm>
          <a:prstGeom prst="rect">
            <a:avLst/>
          </a:prstGeom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8517907A-A239-024E-B6D2-3E61E6527996}"/>
              </a:ext>
            </a:extLst>
          </p:cNvPr>
          <p:cNvSpPr txBox="1"/>
          <p:nvPr/>
        </p:nvSpPr>
        <p:spPr>
          <a:xfrm>
            <a:off x="1606461" y="1508677"/>
            <a:ext cx="4097275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2000" dirty="0"/>
              <a:t>Peak charge density per pulse at BEW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E164D27-88FF-A54A-9AB9-E8CD1854B8E4}"/>
              </a:ext>
            </a:extLst>
          </p:cNvPr>
          <p:cNvSpPr txBox="1"/>
          <p:nvPr/>
        </p:nvSpPr>
        <p:spPr>
          <a:xfrm>
            <a:off x="774181" y="4890121"/>
            <a:ext cx="5761834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2000" dirty="0"/>
              <a:t>Reference peak charge density per pulse at </a:t>
            </a:r>
            <a:r>
              <a:rPr lang="en-GB" sz="2000" dirty="0" err="1"/>
              <a:t>HiRadMat</a:t>
            </a:r>
            <a:endParaRPr lang="en-GB" sz="2000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0EBA46F3-0F2B-3047-A088-A5D1E04DF1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3877066"/>
              </p:ext>
            </p:extLst>
          </p:nvPr>
        </p:nvGraphicFramePr>
        <p:xfrm>
          <a:off x="609600" y="5396007"/>
          <a:ext cx="6096000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19249">
                  <a:extLst>
                    <a:ext uri="{9D8B030D-6E8A-4147-A177-3AD203B41FA5}">
                      <a16:colId xmlns:a16="http://schemas.microsoft.com/office/drawing/2014/main" val="2852986706"/>
                    </a:ext>
                  </a:extLst>
                </a:gridCol>
                <a:gridCol w="1809751">
                  <a:extLst>
                    <a:ext uri="{9D8B030D-6E8A-4147-A177-3AD203B41FA5}">
                      <a16:colId xmlns:a16="http://schemas.microsoft.com/office/drawing/2014/main" val="696287846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51167143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31737430"/>
                    </a:ext>
                  </a:extLst>
                </a:gridCol>
              </a:tblGrid>
              <a:tr h="329577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Reference RMS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Unit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8630195"/>
                  </a:ext>
                </a:extLst>
              </a:tr>
              <a:tr h="329577">
                <a:tc rowSpan="2"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Peak charge density per pulse 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0.5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µC/cm</a:t>
                      </a:r>
                      <a:r>
                        <a:rPr lang="en-US" sz="1600" baseline="30000" dirty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352.5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52454608"/>
                  </a:ext>
                </a:extLst>
              </a:tr>
              <a:tr h="329577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2.0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µC/cm</a:t>
                      </a:r>
                      <a:r>
                        <a:rPr lang="en-US" sz="1600" baseline="30000" dirty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22.0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36244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54902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083DCB-C741-F148-A11A-BA936DCA7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</a:t>
            </a:r>
            <a:r>
              <a:rPr lang="en-GB" dirty="0" err="1"/>
              <a:t>HiRadMat</a:t>
            </a:r>
            <a:r>
              <a:rPr lang="en-GB" dirty="0"/>
              <a:t> Application: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6CF452-B292-EE41-B7D6-D9D460D964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82522"/>
            <a:ext cx="10972800" cy="1952800"/>
          </a:xfrm>
        </p:spPr>
        <p:txBody>
          <a:bodyPr/>
          <a:lstStyle/>
          <a:p>
            <a:r>
              <a:rPr lang="en-US" dirty="0"/>
              <a:t>The BEW and PBW shall not lose its mechanical properties during a full pulse in case of a total failure of beam raster.</a:t>
            </a:r>
          </a:p>
          <a:p>
            <a:r>
              <a:rPr lang="en-GB" dirty="0"/>
              <a:t>Pressure vessel design codes in general recommend:</a:t>
            </a:r>
          </a:p>
          <a:p>
            <a:pPr lvl="1"/>
            <a:r>
              <a:rPr lang="en-US" dirty="0"/>
              <a:t>SA SS-316L: Precipitation of chromium-rich carbides at grain boundaries at above 550 </a:t>
            </a:r>
            <a:r>
              <a:rPr lang="en-US" baseline="30000" dirty="0"/>
              <a:t>o</a:t>
            </a:r>
            <a:r>
              <a:rPr lang="en-US" dirty="0"/>
              <a:t>C.</a:t>
            </a:r>
          </a:p>
          <a:p>
            <a:pPr lvl="1"/>
            <a:r>
              <a:rPr lang="en-US" dirty="0"/>
              <a:t>Al6061-T6: Thermal aging becomes an issue at the temperatures above 250 </a:t>
            </a:r>
            <a:r>
              <a:rPr lang="en-US" baseline="30000" dirty="0"/>
              <a:t>o</a:t>
            </a:r>
            <a:r>
              <a:rPr lang="en-US" dirty="0"/>
              <a:t>C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CDFFCB-25D1-A340-B42F-851BBEF28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17B2FF-9349-DE47-8AD7-21627A03206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Raster Failure Study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FAD6F785-C393-E942-A818-CB8A296395BC}"/>
              </a:ext>
            </a:extLst>
          </p:cNvPr>
          <p:cNvSpPr txBox="1">
            <a:spLocks/>
          </p:cNvSpPr>
          <p:nvPr/>
        </p:nvSpPr>
        <p:spPr>
          <a:xfrm>
            <a:off x="609600" y="5181600"/>
            <a:ext cx="10972800" cy="1271736"/>
          </a:xfrm>
          <a:prstGeom prst="rect">
            <a:avLst/>
          </a:prstGeom>
        </p:spPr>
        <p:txBody>
          <a:bodyPr vert="horz" lIns="90000" tIns="45720" rIns="91440" bIns="45720" rtlCol="0">
            <a:noAutofit/>
          </a:bodyPr>
          <a:lstStyle>
            <a:lvl1pPr marL="342900" indent="-34290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1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3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materials property change for short beam impulse is not within the scope of design codes.</a:t>
            </a:r>
          </a:p>
          <a:p>
            <a:r>
              <a:rPr lang="en-GB" b="1" dirty="0" err="1">
                <a:solidFill>
                  <a:schemeClr val="accent3">
                    <a:lumMod val="50000"/>
                  </a:schemeClr>
                </a:solidFill>
              </a:rPr>
              <a:t>HiRadMat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 could be used to identify the minimum allowed RMS size of </a:t>
            </a:r>
            <a:r>
              <a:rPr lang="en-GB" b="1" dirty="0" err="1">
                <a:solidFill>
                  <a:schemeClr val="accent3">
                    <a:lumMod val="50000"/>
                  </a:schemeClr>
                </a:solidFill>
              </a:rPr>
              <a:t>unrastered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 beam, considering that high temperature is reached only for several milliseconds.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AA2D7DE-0EE7-3748-9558-B5D92D29D1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3929515"/>
            <a:ext cx="2590800" cy="744318"/>
          </a:xfrm>
          <a:prstGeom prst="rect">
            <a:avLst/>
          </a:prstGeom>
          <a:noFill/>
          <a:ln w="25400">
            <a:solidFill>
              <a:schemeClr val="accent1"/>
            </a:solidFill>
          </a:ln>
        </p:spPr>
      </p:pic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5571CB1-A523-0841-82D6-F6786B8C0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8621605"/>
              </p:ext>
            </p:extLst>
          </p:nvPr>
        </p:nvGraphicFramePr>
        <p:xfrm>
          <a:off x="612058" y="3693194"/>
          <a:ext cx="8229600" cy="12638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402604747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961428457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75574376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697700494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462054402"/>
                    </a:ext>
                  </a:extLst>
                </a:gridCol>
              </a:tblGrid>
              <a:tr h="62426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Component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Max. temperature 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Temperature limit during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Max. </a:t>
                      </a:r>
                      <a:r>
                        <a:rPr lang="en-US" sz="1400" dirty="0" err="1"/>
                        <a:t>dE</a:t>
                      </a:r>
                      <a:r>
                        <a:rPr lang="en-US" sz="1400" dirty="0"/>
                        <a:t>/</a:t>
                      </a:r>
                      <a:r>
                        <a:rPr lang="en-US" sz="1400" dirty="0" err="1"/>
                        <a:t>dz</a:t>
                      </a:r>
                      <a:r>
                        <a:rPr lang="en-US" sz="1400" dirty="0"/>
                        <a:t> [MeV/cm]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Min. allowed </a:t>
                      </a:r>
                    </a:p>
                    <a:p>
                      <a:pPr algn="ctr"/>
                      <a:r>
                        <a:rPr lang="en-US" sz="1400" baseline="0" dirty="0" err="1"/>
                        <a:t>RMSx</a:t>
                      </a:r>
                      <a:r>
                        <a:rPr lang="en-US" sz="1400" baseline="0" dirty="0"/>
                        <a:t> * </a:t>
                      </a:r>
                      <a:r>
                        <a:rPr lang="en-US" sz="1400" baseline="0" dirty="0" err="1"/>
                        <a:t>RMSy</a:t>
                      </a:r>
                      <a:endParaRPr lang="en-US" sz="1400" baseline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107185"/>
                  </a:ext>
                </a:extLst>
              </a:tr>
              <a:tr h="260110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BEW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160 </a:t>
                      </a:r>
                      <a:r>
                        <a:rPr lang="en-US" sz="1400" baseline="30000" dirty="0"/>
                        <a:t>o</a:t>
                      </a:r>
                      <a:r>
                        <a:rPr lang="en-US" sz="1400" baseline="0" dirty="0"/>
                        <a:t>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550 </a:t>
                      </a:r>
                      <a:r>
                        <a:rPr lang="en-US" sz="1400" b="1" baseline="30000" dirty="0">
                          <a:solidFill>
                            <a:srgbClr val="FF0000"/>
                          </a:solidFill>
                        </a:rPr>
                        <a:t>o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</a:rPr>
                        <a:t>C (?)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33.5 mm</a:t>
                      </a:r>
                      <a:r>
                        <a:rPr lang="en-US" sz="1400" b="1" baseline="30000" dirty="0">
                          <a:solidFill>
                            <a:srgbClr val="FF0000"/>
                          </a:solidFill>
                        </a:rPr>
                        <a:t>2 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</a:rPr>
                        <a:t>(?)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2598615"/>
                  </a:ext>
                </a:extLst>
              </a:tr>
              <a:tr h="334827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/>
                        <a:t>PBW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60 </a:t>
                      </a:r>
                      <a:r>
                        <a:rPr lang="en-US" sz="1400" baseline="30000" dirty="0"/>
                        <a:t>o</a:t>
                      </a:r>
                      <a:r>
                        <a:rPr lang="en-US" sz="1400" baseline="0" dirty="0"/>
                        <a:t>C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250 </a:t>
                      </a:r>
                      <a:r>
                        <a:rPr lang="en-US" sz="1400" b="1" baseline="30000" dirty="0">
                          <a:solidFill>
                            <a:srgbClr val="FF0000"/>
                          </a:solidFill>
                        </a:rPr>
                        <a:t>o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</a:rPr>
                        <a:t>C (?)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0000"/>
                          </a:solidFill>
                        </a:rPr>
                        <a:t>32.6 mm</a:t>
                      </a:r>
                      <a:r>
                        <a:rPr lang="en-US" sz="1400" b="1" baseline="30000" dirty="0">
                          <a:solidFill>
                            <a:srgbClr val="FF0000"/>
                          </a:solidFill>
                        </a:rPr>
                        <a:t>2 </a:t>
                      </a:r>
                      <a:r>
                        <a:rPr lang="en-US" sz="1400" b="1" baseline="0" dirty="0">
                          <a:solidFill>
                            <a:srgbClr val="FF0000"/>
                          </a:solidFill>
                        </a:rPr>
                        <a:t>(?)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887472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5346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2F00FB-0787-B14B-8F83-715263251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781001"/>
            <a:ext cx="11049000" cy="1647999"/>
          </a:xfrm>
        </p:spPr>
        <p:txBody>
          <a:bodyPr/>
          <a:lstStyle/>
          <a:p>
            <a:r>
              <a:rPr lang="en-GB" dirty="0"/>
              <a:t>High frequency beam raster induces short pulse effect on individual tungsten brick</a:t>
            </a:r>
          </a:p>
          <a:p>
            <a:r>
              <a:rPr lang="en-US" dirty="0"/>
              <a:t>Resonance mode identified at 41.2 kHz which is only 4% off from the horizontal raster frequency (39.55 kHz)</a:t>
            </a:r>
          </a:p>
          <a:p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The dynamics of </a:t>
            </a:r>
            <a:r>
              <a:rPr lang="en-GB" b="1" dirty="0" err="1">
                <a:solidFill>
                  <a:schemeClr val="accent3">
                    <a:lumMod val="50000"/>
                  </a:schemeClr>
                </a:solidFill>
              </a:rPr>
              <a:t>rastered</a:t>
            </a:r>
            <a:r>
              <a:rPr lang="en-GB" b="1" dirty="0">
                <a:solidFill>
                  <a:schemeClr val="accent3">
                    <a:lumMod val="50000"/>
                  </a:schemeClr>
                </a:solidFill>
              </a:rPr>
              <a:t> beam with a short pulse character could be studied at </a:t>
            </a:r>
            <a:r>
              <a:rPr lang="en-GB" b="1" dirty="0" err="1">
                <a:solidFill>
                  <a:schemeClr val="accent3">
                    <a:lumMod val="50000"/>
                  </a:schemeClr>
                </a:solidFill>
              </a:rPr>
              <a:t>HiRadMat</a:t>
            </a:r>
            <a:endParaRPr lang="en-GB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D67C94-8FFE-194E-B9F0-80B61F9F4A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115BC-487E-4422-894C-CB7CD3E79223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6" name="IMAGE" descr="C:\Users\yongjoonglee\AppData\Roaming\Ansys\v190\preview.png">
            <a:extLst>
              <a:ext uri="{FF2B5EF4-FFF2-40B4-BE49-F238E27FC236}">
                <a16:creationId xmlns:a16="http://schemas.microsoft.com/office/drawing/2014/main" id="{9E3DFA3D-B096-BA44-9E9A-BB030AF1D14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7385" y="3670451"/>
            <a:ext cx="3705230" cy="2703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FED8904-9F50-6746-A153-0E68DC2F99E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0" y="3581400"/>
            <a:ext cx="4343401" cy="27927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A726ECD-8F1B-6043-A8B3-EAE347B5A88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781" y="3581891"/>
            <a:ext cx="4342638" cy="2792220"/>
          </a:xfrm>
          <a:prstGeom prst="rect">
            <a:avLst/>
          </a:prstGeom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8BFE15AB-DAD6-2D46-90CA-131BD231BB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Potential </a:t>
            </a:r>
            <a:r>
              <a:rPr lang="en-GB" dirty="0" err="1"/>
              <a:t>HiRadMat</a:t>
            </a:r>
            <a:r>
              <a:rPr lang="en-GB" dirty="0"/>
              <a:t> Application: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6DAFA221-F67B-0B4A-9CAA-6FBE46070905}"/>
              </a:ext>
            </a:extLst>
          </p:cNvPr>
          <p:cNvSpPr txBox="1">
            <a:spLocks/>
          </p:cNvSpPr>
          <p:nvPr/>
        </p:nvSpPr>
        <p:spPr>
          <a:xfrm>
            <a:off x="609600" y="346646"/>
            <a:ext cx="9518848" cy="562074"/>
          </a:xfrm>
          <a:prstGeom prst="rect">
            <a:avLst/>
          </a:prstGeom>
        </p:spPr>
        <p:txBody>
          <a:bodyPr vert="horz" lIns="90000" tIns="45720" rIns="91440" bIns="45720" rtlCol="0" anchor="b">
            <a:noAutofit/>
          </a:bodyPr>
          <a:lstStyle>
            <a:lvl1pPr algn="l" defTabSz="685800" rtl="0" eaLnBrk="1" latinLnBrk="0" hangingPunct="1">
              <a:spcBef>
                <a:spcPct val="0"/>
              </a:spcBef>
              <a:buNone/>
              <a:defRPr sz="3200" b="1" kern="1200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dirty="0"/>
          </a:p>
        </p:txBody>
      </p:sp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309DF781-CF8F-6D4B-94F3-94728F92726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797780"/>
            <a:ext cx="9518848" cy="590550"/>
          </a:xfrm>
        </p:spPr>
        <p:txBody>
          <a:bodyPr/>
          <a:lstStyle/>
          <a:p>
            <a:r>
              <a:rPr lang="en-GB" dirty="0"/>
              <a:t>Study of Dynamic Stress Wave in Tungsten</a:t>
            </a:r>
          </a:p>
        </p:txBody>
      </p:sp>
    </p:spTree>
    <p:extLst>
      <p:ext uri="{BB962C8B-B14F-4D97-AF65-F5344CB8AC3E}">
        <p14:creationId xmlns:p14="http://schemas.microsoft.com/office/powerpoint/2010/main" val="22628544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t">
        <a:norm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837FB91F-CDC5-4BC6-A162-22F8370E1EC4}" vid="{C4EAEFBE-156F-4FEE-9F2B-BE5A854A00D8}"/>
    </a:ext>
  </a:extLst>
</a:theme>
</file>

<file path=ppt/theme/theme2.xml><?xml version="1.0" encoding="utf-8"?>
<a:theme xmlns:a="http://schemas.openxmlformats.org/drawingml/2006/main" name="2_Anpassad formgivning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5" id="{837FB91F-CDC5-4BC6-A162-22F8370E1EC4}" vid="{76958EC4-F568-4D68-98B3-6BA4183AD248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Office-tema</Template>
  <TotalTime>2275</TotalTime>
  <Words>1183</Words>
  <Application>Microsoft Macintosh PowerPoint</Application>
  <PresentationFormat>Widescreen</PresentationFormat>
  <Paragraphs>257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Wingdings</vt:lpstr>
      <vt:lpstr>Office-tema</vt:lpstr>
      <vt:lpstr>2_Anpassad formgivning</vt:lpstr>
      <vt:lpstr>   Fast Transient Beam-Matter Interactions at the  European Spallation Source   </vt:lpstr>
      <vt:lpstr>PowerPoint Presentation</vt:lpstr>
      <vt:lpstr>ESS Target Environment</vt:lpstr>
      <vt:lpstr>High Level Beam Parameters: ESS vs HiRadMat</vt:lpstr>
      <vt:lpstr>ESS Beam Raster</vt:lpstr>
      <vt:lpstr>Beam on Proton Beam Window (PBW)</vt:lpstr>
      <vt:lpstr>Beam on Target: Beam Entrance Window (BEW)</vt:lpstr>
      <vt:lpstr>Potential HiRadMat Application:</vt:lpstr>
      <vt:lpstr>Potential HiRadMat Application:</vt:lpstr>
      <vt:lpstr>Potential HiRadMat Application</vt:lpstr>
      <vt:lpstr>Potential HiRadMat Application</vt:lpstr>
      <vt:lpstr>Potential HiRadMat Application</vt:lpstr>
      <vt:lpstr>Potential HiRadMat Application</vt:lpstr>
      <vt:lpstr>Potential HiRadMat Application</vt:lpstr>
      <vt:lpstr>Proposals for Future HiRadMat Facility   </vt:lpstr>
      <vt:lpstr>Summary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 Fast Transient Beam-Matter Interactions at the  European Spallation Source   </dc:title>
  <dc:creator>Microsoft Office User</dc:creator>
  <cp:lastModifiedBy>Microsoft Office User</cp:lastModifiedBy>
  <cp:revision>49</cp:revision>
  <dcterms:created xsi:type="dcterms:W3CDTF">2019-07-08T06:53:42Z</dcterms:created>
  <dcterms:modified xsi:type="dcterms:W3CDTF">2019-07-10T21:52:49Z</dcterms:modified>
</cp:coreProperties>
</file>