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charts/chart2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Ex2.xml" ContentType="application/vnd.ms-office.chartex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9" r:id="rId1"/>
    <p:sldMasterId id="2147484004" r:id="rId2"/>
  </p:sldMasterIdLst>
  <p:notesMasterIdLst>
    <p:notesMasterId r:id="rId59"/>
  </p:notesMasterIdLst>
  <p:sldIdLst>
    <p:sldId id="324" r:id="rId3"/>
    <p:sldId id="423" r:id="rId4"/>
    <p:sldId id="416" r:id="rId5"/>
    <p:sldId id="425" r:id="rId6"/>
    <p:sldId id="454" r:id="rId7"/>
    <p:sldId id="427" r:id="rId8"/>
    <p:sldId id="455" r:id="rId9"/>
    <p:sldId id="451" r:id="rId10"/>
    <p:sldId id="459" r:id="rId11"/>
    <p:sldId id="460" r:id="rId12"/>
    <p:sldId id="461" r:id="rId13"/>
    <p:sldId id="449" r:id="rId14"/>
    <p:sldId id="453" r:id="rId15"/>
    <p:sldId id="456" r:id="rId16"/>
    <p:sldId id="690" r:id="rId17"/>
    <p:sldId id="691" r:id="rId18"/>
    <p:sldId id="688" r:id="rId19"/>
    <p:sldId id="689" r:id="rId20"/>
    <p:sldId id="692" r:id="rId21"/>
    <p:sldId id="705" r:id="rId22"/>
    <p:sldId id="703" r:id="rId23"/>
    <p:sldId id="438" r:id="rId24"/>
    <p:sldId id="693" r:id="rId25"/>
    <p:sldId id="694" r:id="rId26"/>
    <p:sldId id="696" r:id="rId27"/>
    <p:sldId id="698" r:id="rId28"/>
    <p:sldId id="699" r:id="rId29"/>
    <p:sldId id="700" r:id="rId30"/>
    <p:sldId id="701" r:id="rId31"/>
    <p:sldId id="704" r:id="rId32"/>
    <p:sldId id="448" r:id="rId33"/>
    <p:sldId id="702" r:id="rId34"/>
    <p:sldId id="426" r:id="rId35"/>
    <p:sldId id="379" r:id="rId36"/>
    <p:sldId id="440" r:id="rId37"/>
    <p:sldId id="441" r:id="rId38"/>
    <p:sldId id="706" r:id="rId39"/>
    <p:sldId id="428" r:id="rId40"/>
    <p:sldId id="429" r:id="rId41"/>
    <p:sldId id="430" r:id="rId42"/>
    <p:sldId id="431" r:id="rId43"/>
    <p:sldId id="432" r:id="rId44"/>
    <p:sldId id="433" r:id="rId45"/>
    <p:sldId id="436" r:id="rId46"/>
    <p:sldId id="434" r:id="rId47"/>
    <p:sldId id="435" r:id="rId48"/>
    <p:sldId id="437" r:id="rId49"/>
    <p:sldId id="443" r:id="rId50"/>
    <p:sldId id="444" r:id="rId51"/>
    <p:sldId id="373" r:id="rId52"/>
    <p:sldId id="445" r:id="rId53"/>
    <p:sldId id="685" r:id="rId54"/>
    <p:sldId id="686" r:id="rId55"/>
    <p:sldId id="695" r:id="rId56"/>
    <p:sldId id="697" r:id="rId57"/>
    <p:sldId id="682" r:id="rId5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8C90"/>
    <a:srgbClr val="0D0D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63"/>
    <p:restoredTop sz="94706"/>
  </p:normalViewPr>
  <p:slideViewPr>
    <p:cSldViewPr snapToGrid="0" snapToObjects="1">
      <p:cViewPr varScale="1">
        <p:scale>
          <a:sx n="67" d="100"/>
          <a:sy n="67" d="100"/>
        </p:scale>
        <p:origin x="147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AB\Groups\BI\Sections\PM\Stephane\BTV\HiRadMat%20TT66\HRM%20Table%20A\New%20HRM%20BTV%202017\Results\Analysis\2018\MD%20BTV%202018_05_18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AB\Groups\BI\Sections\PM\Stephane\BTV\HiRadMat%20TT66\HRM%20Table%20A\New%20HRM%20BTV%202017\Results\Analysis\2018\MD%20BTV%202018_05_18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oleObject" Target="file:///G:\Departments\AB\Groups\BI\Sections\PM\Stephane\BTV\HiRadMat%20TT66\HRM%20Table%20A\New%20HRM%20BTV%202017\Results\Analysis\2018\HMRMT38%20FlexMat%20beams\Comparison%20Screen%20performances.xlsx" TargetMode="External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oleObject" Target="file:///G:\Departments\AB\Groups\BI\Sections\PM\Stephane\BTV\HiRadMat%20TT66\HRM%20Table%20A\New%20HRM%20BTV%202017\Results\Analysis\2018\HMRMT38%20FlexMat%20beams\Comparison%20Screen%20performanc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Sensitivity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Sheet1!$K$19:$K$22</c:f>
              <c:strCache>
                <c:ptCount val="4"/>
                <c:pt idx="0">
                  <c:v>CHROMOX 400um</c:v>
                </c:pt>
                <c:pt idx="1">
                  <c:v>CHROMOX 250um</c:v>
                </c:pt>
                <c:pt idx="2">
                  <c:v>Glassy C</c:v>
                </c:pt>
                <c:pt idx="3">
                  <c:v>Diamond</c:v>
                </c:pt>
              </c:strCache>
            </c:strRef>
          </c:cat>
          <c:val>
            <c:numRef>
              <c:f>Sheet1!$M$19:$M$22</c:f>
              <c:numCache>
                <c:formatCode>0.00</c:formatCode>
                <c:ptCount val="4"/>
                <c:pt idx="0">
                  <c:v>100</c:v>
                </c:pt>
                <c:pt idx="1">
                  <c:v>28.319942404192009</c:v>
                </c:pt>
                <c:pt idx="2">
                  <c:v>0.60638205942753221</c:v>
                </c:pt>
                <c:pt idx="3" formatCode="0.000">
                  <c:v>1.8499277631947718E-2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83-3049-B669-94B2109D70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64907184"/>
        <c:axId val="464906856"/>
      </c:barChart>
      <c:catAx>
        <c:axId val="464907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4906856"/>
        <c:crosses val="autoZero"/>
        <c:auto val="1"/>
        <c:lblAlgn val="ctr"/>
        <c:lblOffset val="100"/>
        <c:noMultiLvlLbl val="0"/>
      </c:catAx>
      <c:valAx>
        <c:axId val="464906856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[%] (ref CHROMOX 400um)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4907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Sensitivity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Sheet1!$K$19:$K$22</c:f>
              <c:strCache>
                <c:ptCount val="4"/>
                <c:pt idx="0">
                  <c:v>CHROMOX 400um</c:v>
                </c:pt>
                <c:pt idx="1">
                  <c:v>CHROMOX 250um</c:v>
                </c:pt>
                <c:pt idx="2">
                  <c:v>Glassy C</c:v>
                </c:pt>
                <c:pt idx="3">
                  <c:v>Diamond</c:v>
                </c:pt>
              </c:strCache>
            </c:strRef>
          </c:cat>
          <c:val>
            <c:numRef>
              <c:f>Sheet1!$M$19:$M$22</c:f>
              <c:numCache>
                <c:formatCode>0.00</c:formatCode>
                <c:ptCount val="4"/>
                <c:pt idx="0">
                  <c:v>100</c:v>
                </c:pt>
                <c:pt idx="1">
                  <c:v>28.319942404192009</c:v>
                </c:pt>
                <c:pt idx="2">
                  <c:v>0.60638205942753221</c:v>
                </c:pt>
                <c:pt idx="3" formatCode="0.000">
                  <c:v>1.8499277631947718E-2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83-3049-B669-94B2109D70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64907184"/>
        <c:axId val="464906856"/>
      </c:barChart>
      <c:catAx>
        <c:axId val="464907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4906856"/>
        <c:crosses val="autoZero"/>
        <c:auto val="1"/>
        <c:lblAlgn val="ctr"/>
        <c:lblOffset val="100"/>
        <c:noMultiLvlLbl val="0"/>
      </c:catAx>
      <c:valAx>
        <c:axId val="464906856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[%] (ref CHROMOX 400um)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4907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 dir="row">Sheet1!$C$74:$P$75</cx:f>
        <cx:lvl ptCount="14">
          <cx:pt idx="0">H [mm]</cx:pt>
          <cx:pt idx="1">V [mm]</cx:pt>
          <cx:pt idx="2">H [mm]</cx:pt>
          <cx:pt idx="3">V [mm]</cx:pt>
          <cx:pt idx="4">H [mm]</cx:pt>
          <cx:pt idx="5">V [mm]</cx:pt>
          <cx:pt idx="6">H [mm]</cx:pt>
          <cx:pt idx="7">V [mm]</cx:pt>
          <cx:pt idx="8">H [mm]</cx:pt>
          <cx:pt idx="9">V [mm]</cx:pt>
          <cx:pt idx="10">H [mm]</cx:pt>
          <cx:pt idx="11">V [mm]</cx:pt>
          <cx:pt idx="12">H [mm]</cx:pt>
          <cx:pt idx="13">V [mm]</cx:pt>
        </cx:lvl>
        <cx:lvl ptCount="14">
          <cx:pt idx="0">Single Bunch</cx:pt>
          <cx:pt idx="2">12 bunches</cx:pt>
          <cx:pt idx="4">24 bunches</cx:pt>
          <cx:pt idx="6">48 bunches</cx:pt>
          <cx:pt idx="8">72 bunches</cx:pt>
          <cx:pt idx="10">144 bunches</cx:pt>
          <cx:pt idx="12">288 bunches</cx:pt>
        </cx:lvl>
      </cx:strDim>
      <cx:numDim type="val">
        <cx:f dir="row">Sheet1!$C$76:$P$76</cx:f>
        <cx:lvl ptCount="14" formatCode="0.00">
          <cx:pt idx="0">0.95250000000000001</cx:pt>
          <cx:pt idx="1">0.85749999999999993</cx:pt>
          <cx:pt idx="2">1.1974999999999998</cx:pt>
          <cx:pt idx="3">1.0600000000000001</cx:pt>
          <cx:pt idx="4">1.3300000000000001</cx:pt>
          <cx:pt idx="5">1.1499999999999999</cx:pt>
          <cx:pt idx="6">1.4499999999999997</cx:pt>
          <cx:pt idx="7">1.25</cx:pt>
          <cx:pt idx="8">1.5149999999999999</cx:pt>
          <cx:pt idx="9">1.2875000000000001</cx:pt>
          <cx:pt idx="10">1.7033333333333331</cx:pt>
          <cx:pt idx="11">1.4333333333333333</cx:pt>
        </cx:lvl>
      </cx:numDim>
    </cx:data>
    <cx:data id="1">
      <cx:strDim type="cat">
        <cx:f dir="row">Sheet1!$C$74:$P$75</cx:f>
        <cx:lvl ptCount="14">
          <cx:pt idx="0">H [mm]</cx:pt>
          <cx:pt idx="1">V [mm]</cx:pt>
          <cx:pt idx="2">H [mm]</cx:pt>
          <cx:pt idx="3">V [mm]</cx:pt>
          <cx:pt idx="4">H [mm]</cx:pt>
          <cx:pt idx="5">V [mm]</cx:pt>
          <cx:pt idx="6">H [mm]</cx:pt>
          <cx:pt idx="7">V [mm]</cx:pt>
          <cx:pt idx="8">H [mm]</cx:pt>
          <cx:pt idx="9">V [mm]</cx:pt>
          <cx:pt idx="10">H [mm]</cx:pt>
          <cx:pt idx="11">V [mm]</cx:pt>
          <cx:pt idx="12">H [mm]</cx:pt>
          <cx:pt idx="13">V [mm]</cx:pt>
        </cx:lvl>
        <cx:lvl ptCount="14">
          <cx:pt idx="0">Single Bunch</cx:pt>
          <cx:pt idx="2">12 bunches</cx:pt>
          <cx:pt idx="4">24 bunches</cx:pt>
          <cx:pt idx="6">48 bunches</cx:pt>
          <cx:pt idx="8">72 bunches</cx:pt>
          <cx:pt idx="10">144 bunches</cx:pt>
          <cx:pt idx="12">288 bunches</cx:pt>
        </cx:lvl>
      </cx:strDim>
      <cx:numDim type="val">
        <cx:f dir="row">Sheet1!$C$77:$P$77</cx:f>
        <cx:lvl ptCount="14" formatCode="0.00">
          <cx:pt idx="0">0.96333333333333326</cx:pt>
          <cx:pt idx="1">0.80666666666666664</cx:pt>
          <cx:pt idx="2">1.1749999999999998</cx:pt>
          <cx:pt idx="3">0.98249999999999993</cx:pt>
          <cx:pt idx="4">1.3100000000000001</cx:pt>
          <cx:pt idx="5">1.0800000000000001</cx:pt>
          <cx:pt idx="6">1.2566666666666666</cx:pt>
          <cx:pt idx="7">1.0666666666666667</cx:pt>
        </cx:lvl>
      </cx:numDim>
    </cx:data>
    <cx:data id="2">
      <cx:strDim type="cat">
        <cx:f dir="row">Sheet1!$C$74:$P$75</cx:f>
        <cx:lvl ptCount="14">
          <cx:pt idx="0">H [mm]</cx:pt>
          <cx:pt idx="1">V [mm]</cx:pt>
          <cx:pt idx="2">H [mm]</cx:pt>
          <cx:pt idx="3">V [mm]</cx:pt>
          <cx:pt idx="4">H [mm]</cx:pt>
          <cx:pt idx="5">V [mm]</cx:pt>
          <cx:pt idx="6">H [mm]</cx:pt>
          <cx:pt idx="7">V [mm]</cx:pt>
          <cx:pt idx="8">H [mm]</cx:pt>
          <cx:pt idx="9">V [mm]</cx:pt>
          <cx:pt idx="10">H [mm]</cx:pt>
          <cx:pt idx="11">V [mm]</cx:pt>
          <cx:pt idx="12">H [mm]</cx:pt>
          <cx:pt idx="13">V [mm]</cx:pt>
        </cx:lvl>
        <cx:lvl ptCount="14">
          <cx:pt idx="0">Single Bunch</cx:pt>
          <cx:pt idx="2">12 bunches</cx:pt>
          <cx:pt idx="4">24 bunches</cx:pt>
          <cx:pt idx="6">48 bunches</cx:pt>
          <cx:pt idx="8">72 bunches</cx:pt>
          <cx:pt idx="10">144 bunches</cx:pt>
          <cx:pt idx="12">288 bunches</cx:pt>
        </cx:lvl>
      </cx:strDim>
      <cx:numDim type="val">
        <cx:f dir="row">Sheet1!$C$78:$P$78</cx:f>
        <cx:lvl ptCount="14" formatCode="0.00">
          <cx:pt idx="0">0.95750000000000002</cx:pt>
          <cx:pt idx="1">0.84499999999999997</cx:pt>
          <cx:pt idx="2">1.2024999999999999</cx:pt>
          <cx:pt idx="3">1.05</cx:pt>
          <cx:pt idx="4">1.2574999999999998</cx:pt>
          <cx:pt idx="5">1.0750000000000002</cx:pt>
          <cx:pt idx="6">1.2566666666666666</cx:pt>
          <cx:pt idx="7">1.0666666666666667</cx:pt>
          <cx:pt idx="8">1.2825</cx:pt>
          <cx:pt idx="9">1.0950000000000002</cx:pt>
          <cx:pt idx="10">1.2225000000000001</cx:pt>
          <cx:pt idx="11">1.0700000000000001</cx:pt>
          <cx:pt idx="12">1.24</cx:pt>
          <cx:pt idx="13">1.04</cx:pt>
        </cx:lvl>
      </cx:numDim>
    </cx:data>
    <cx:data id="3">
      <cx:strDim type="cat">
        <cx:f dir="row">Sheet1!$C$74:$P$75</cx:f>
        <cx:lvl ptCount="14">
          <cx:pt idx="0">H [mm]</cx:pt>
          <cx:pt idx="1">V [mm]</cx:pt>
          <cx:pt idx="2">H [mm]</cx:pt>
          <cx:pt idx="3">V [mm]</cx:pt>
          <cx:pt idx="4">H [mm]</cx:pt>
          <cx:pt idx="5">V [mm]</cx:pt>
          <cx:pt idx="6">H [mm]</cx:pt>
          <cx:pt idx="7">V [mm]</cx:pt>
          <cx:pt idx="8">H [mm]</cx:pt>
          <cx:pt idx="9">V [mm]</cx:pt>
          <cx:pt idx="10">H [mm]</cx:pt>
          <cx:pt idx="11">V [mm]</cx:pt>
          <cx:pt idx="12">H [mm]</cx:pt>
          <cx:pt idx="13">V [mm]</cx:pt>
        </cx:lvl>
        <cx:lvl ptCount="14">
          <cx:pt idx="0">Single Bunch</cx:pt>
          <cx:pt idx="2">12 bunches</cx:pt>
          <cx:pt idx="4">24 bunches</cx:pt>
          <cx:pt idx="6">48 bunches</cx:pt>
          <cx:pt idx="8">72 bunches</cx:pt>
          <cx:pt idx="10">144 bunches</cx:pt>
          <cx:pt idx="12">288 bunches</cx:pt>
        </cx:lvl>
      </cx:strDim>
      <cx:numDim type="val">
        <cx:f dir="row">Sheet1!$C$79:$P$79</cx:f>
        <cx:lvl ptCount="14" formatCode="0.00">
          <cx:pt idx="0">1.5875000000000004</cx:pt>
          <cx:pt idx="1">1.2825000000000002</cx:pt>
          <cx:pt idx="2">1.7450000000000001</cx:pt>
          <cx:pt idx="3">1.54</cx:pt>
          <cx:pt idx="4">1.7224999999999999</cx:pt>
          <cx:pt idx="5">1.5450000000000002</cx:pt>
          <cx:pt idx="6">1.7074999999999998</cx:pt>
          <cx:pt idx="7">1.4875</cx:pt>
          <cx:pt idx="8">1.6399999999999999</cx:pt>
          <cx:pt idx="9">1.5349999999999999</cx:pt>
          <cx:pt idx="10">1.7074999999999998</cx:pt>
          <cx:pt idx="11">1.52</cx:pt>
          <cx:pt idx="12">1.6933333333333334</cx:pt>
          <cx:pt idx="13">1.4733333333333334</cx:pt>
        </cx:lvl>
      </cx:numDim>
    </cx:data>
  </cx:chartData>
  <cx:chart>
    <cx:title pos="t" align="ctr" overlay="0">
      <cx:tx>
        <cx:rich>
          <a:bodyPr rot="0" spcFirstLastPara="1" vertOverflow="ellipsis" vert="horz" wrap="square" lIns="0" tIns="0" rIns="0" bIns="0" anchor="ctr" anchorCtr="1"/>
          <a:lstStyle/>
          <a:p>
            <a:pPr algn="ctr">
              <a:defRPr/>
            </a:pPr>
            <a:r>
              <a:rPr lang="en-US" dirty="0"/>
              <a:t>Measurements error for all intensities </a:t>
            </a:r>
          </a:p>
          <a:p>
            <a:pPr algn="ctr">
              <a:defRPr/>
            </a:pPr>
            <a:r>
              <a:rPr lang="en-US" dirty="0"/>
              <a:t>(from 1 to 288 bunches)</a:t>
            </a:r>
          </a:p>
        </cx:rich>
      </cx:tx>
    </cx:title>
    <cx:plotArea>
      <cx:plotAreaRegion>
        <cx:series layoutId="boxWhisker" uniqueId="{D068C0A6-F7F1-42F4-ADAE-B947CE6CFEB0}">
          <cx:tx>
            <cx:txData>
              <cx:f>Sheet1!$B$76</cx:f>
              <cx:v>CHROMOX 400um</cx:v>
            </cx:txData>
          </cx:tx>
          <cx:dataId val="0"/>
          <cx:layoutPr>
            <cx:visibility meanLine="0" meanMarker="1" nonoutliers="0" outliers="1"/>
            <cx:statistics quartileMethod="exclusive"/>
          </cx:layoutPr>
        </cx:series>
        <cx:series layoutId="boxWhisker" uniqueId="{492756B7-BC1F-42D8-9CCA-0805DDAE9587}">
          <cx:tx>
            <cx:txData>
              <cx:f>Sheet1!$B$77</cx:f>
              <cx:v>CHROMOX 250um</cx:v>
            </cx:txData>
          </cx:tx>
          <cx:dataId val="1"/>
          <cx:layoutPr>
            <cx:visibility meanLine="0" meanMarker="1" nonoutliers="0" outliers="1"/>
            <cx:statistics quartileMethod="exclusive"/>
          </cx:layoutPr>
        </cx:series>
        <cx:series layoutId="boxWhisker" uniqueId="{CD313FC7-48AB-4AF5-9897-1D7455019B9A}">
          <cx:tx>
            <cx:txData>
              <cx:f>Sheet1!$B$78</cx:f>
              <cx:v>Glassy C</cx:v>
            </cx:txData>
          </cx:tx>
          <cx:dataId val="2"/>
          <cx:layoutPr>
            <cx:visibility meanLine="0" meanMarker="1" nonoutliers="0" outliers="1"/>
            <cx:statistics quartileMethod="exclusive"/>
          </cx:layoutPr>
        </cx:series>
        <cx:series layoutId="boxWhisker" uniqueId="{7D24A4DC-A55A-4C6A-B770-2C56BD9108C1}">
          <cx:tx>
            <cx:txData>
              <cx:f>Sheet1!$B$79</cx:f>
              <cx:v>Ti Diamond45um</cx:v>
            </cx:txData>
          </cx:tx>
          <cx:dataId val="3"/>
          <cx:layoutPr>
            <cx:visibility meanLine="0" meanMarker="1" nonoutliers="0" outliers="1"/>
            <cx:statistics quartileMethod="exclusive"/>
          </cx:layoutPr>
        </cx:series>
      </cx:plotAreaRegion>
      <cx:axis id="0">
        <cx:catScaling gapWidth="1"/>
        <cx:tickLabels/>
      </cx:axis>
      <cx:axis id="1">
        <cx:valScaling min="0.80000000000000004"/>
        <cx:majorGridlines/>
        <cx:tickLabels/>
      </cx:axis>
    </cx:plotArea>
    <cx:legend pos="t" align="ctr" overlay="0">
      <cx:txPr>
        <a:bodyPr spcFirstLastPara="1" vertOverflow="ellipsis" wrap="square" lIns="0" tIns="0" rIns="0" bIns="0" anchor="ctr" anchorCtr="1"/>
        <a:lstStyle/>
        <a:p>
          <a:pPr>
            <a:defRPr/>
          </a:pPr>
          <a:endParaRPr lang="en-US"/>
        </a:p>
      </cx:txPr>
    </cx:legend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 dir="row">Sheet1!$C$74:$P$75</cx:f>
        <cx:lvl ptCount="14">
          <cx:pt idx="0">H [mm]</cx:pt>
          <cx:pt idx="1">V [mm]</cx:pt>
          <cx:pt idx="2">H [mm]</cx:pt>
          <cx:pt idx="3">V [mm]</cx:pt>
          <cx:pt idx="4">H [mm]</cx:pt>
          <cx:pt idx="5">V [mm]</cx:pt>
          <cx:pt idx="6">H [mm]</cx:pt>
          <cx:pt idx="7">V [mm]</cx:pt>
          <cx:pt idx="8">H [mm]</cx:pt>
          <cx:pt idx="9">V [mm]</cx:pt>
          <cx:pt idx="10">H [mm]</cx:pt>
          <cx:pt idx="11">V [mm]</cx:pt>
          <cx:pt idx="12">H [mm]</cx:pt>
          <cx:pt idx="13">V [mm]</cx:pt>
        </cx:lvl>
        <cx:lvl ptCount="14">
          <cx:pt idx="0">Single Bunch</cx:pt>
          <cx:pt idx="2">12 bunches</cx:pt>
          <cx:pt idx="4">24 bunches</cx:pt>
          <cx:pt idx="6">48 bunches</cx:pt>
          <cx:pt idx="8">72 bunches</cx:pt>
          <cx:pt idx="10">144 bunches</cx:pt>
          <cx:pt idx="12">288 bunches</cx:pt>
        </cx:lvl>
      </cx:strDim>
      <cx:numDim type="val">
        <cx:f dir="row">Sheet1!$C$76:$P$76</cx:f>
        <cx:lvl ptCount="14" formatCode="0.00">
          <cx:pt idx="0">0.95250000000000001</cx:pt>
          <cx:pt idx="1">0.85749999999999993</cx:pt>
          <cx:pt idx="2">1.1974999999999998</cx:pt>
          <cx:pt idx="3">1.0600000000000001</cx:pt>
          <cx:pt idx="4">1.3300000000000001</cx:pt>
          <cx:pt idx="5">1.1499999999999999</cx:pt>
          <cx:pt idx="6">1.4499999999999997</cx:pt>
          <cx:pt idx="7">1.25</cx:pt>
          <cx:pt idx="8">1.5149999999999999</cx:pt>
          <cx:pt idx="9">1.2875000000000001</cx:pt>
          <cx:pt idx="10">1.7033333333333331</cx:pt>
          <cx:pt idx="11">1.4333333333333333</cx:pt>
        </cx:lvl>
      </cx:numDim>
    </cx:data>
    <cx:data id="1">
      <cx:strDim type="cat">
        <cx:f dir="row">Sheet1!$C$74:$P$75</cx:f>
        <cx:lvl ptCount="14">
          <cx:pt idx="0">H [mm]</cx:pt>
          <cx:pt idx="1">V [mm]</cx:pt>
          <cx:pt idx="2">H [mm]</cx:pt>
          <cx:pt idx="3">V [mm]</cx:pt>
          <cx:pt idx="4">H [mm]</cx:pt>
          <cx:pt idx="5">V [mm]</cx:pt>
          <cx:pt idx="6">H [mm]</cx:pt>
          <cx:pt idx="7">V [mm]</cx:pt>
          <cx:pt idx="8">H [mm]</cx:pt>
          <cx:pt idx="9">V [mm]</cx:pt>
          <cx:pt idx="10">H [mm]</cx:pt>
          <cx:pt idx="11">V [mm]</cx:pt>
          <cx:pt idx="12">H [mm]</cx:pt>
          <cx:pt idx="13">V [mm]</cx:pt>
        </cx:lvl>
        <cx:lvl ptCount="14">
          <cx:pt idx="0">Single Bunch</cx:pt>
          <cx:pt idx="2">12 bunches</cx:pt>
          <cx:pt idx="4">24 bunches</cx:pt>
          <cx:pt idx="6">48 bunches</cx:pt>
          <cx:pt idx="8">72 bunches</cx:pt>
          <cx:pt idx="10">144 bunches</cx:pt>
          <cx:pt idx="12">288 bunches</cx:pt>
        </cx:lvl>
      </cx:strDim>
      <cx:numDim type="val">
        <cx:f dir="row">Sheet1!$C$77:$P$77</cx:f>
        <cx:lvl ptCount="14" formatCode="0.00">
          <cx:pt idx="0">0.96333333333333326</cx:pt>
          <cx:pt idx="1">0.80666666666666664</cx:pt>
          <cx:pt idx="2">1.1749999999999998</cx:pt>
          <cx:pt idx="3">0.98249999999999993</cx:pt>
          <cx:pt idx="4">1.3100000000000001</cx:pt>
          <cx:pt idx="5">1.0800000000000001</cx:pt>
          <cx:pt idx="6">1.2566666666666666</cx:pt>
          <cx:pt idx="7">1.0666666666666667</cx:pt>
        </cx:lvl>
      </cx:numDim>
    </cx:data>
    <cx:data id="2">
      <cx:strDim type="cat">
        <cx:f dir="row">Sheet1!$C$74:$P$75</cx:f>
        <cx:lvl ptCount="14">
          <cx:pt idx="0">H [mm]</cx:pt>
          <cx:pt idx="1">V [mm]</cx:pt>
          <cx:pt idx="2">H [mm]</cx:pt>
          <cx:pt idx="3">V [mm]</cx:pt>
          <cx:pt idx="4">H [mm]</cx:pt>
          <cx:pt idx="5">V [mm]</cx:pt>
          <cx:pt idx="6">H [mm]</cx:pt>
          <cx:pt idx="7">V [mm]</cx:pt>
          <cx:pt idx="8">H [mm]</cx:pt>
          <cx:pt idx="9">V [mm]</cx:pt>
          <cx:pt idx="10">H [mm]</cx:pt>
          <cx:pt idx="11">V [mm]</cx:pt>
          <cx:pt idx="12">H [mm]</cx:pt>
          <cx:pt idx="13">V [mm]</cx:pt>
        </cx:lvl>
        <cx:lvl ptCount="14">
          <cx:pt idx="0">Single Bunch</cx:pt>
          <cx:pt idx="2">12 bunches</cx:pt>
          <cx:pt idx="4">24 bunches</cx:pt>
          <cx:pt idx="6">48 bunches</cx:pt>
          <cx:pt idx="8">72 bunches</cx:pt>
          <cx:pt idx="10">144 bunches</cx:pt>
          <cx:pt idx="12">288 bunches</cx:pt>
        </cx:lvl>
      </cx:strDim>
      <cx:numDim type="val">
        <cx:f dir="row">Sheet1!$C$78:$P$78</cx:f>
        <cx:lvl ptCount="14" formatCode="0.00">
          <cx:pt idx="0">0.95750000000000002</cx:pt>
          <cx:pt idx="1">0.84499999999999997</cx:pt>
          <cx:pt idx="2">1.2024999999999999</cx:pt>
          <cx:pt idx="3">1.05</cx:pt>
          <cx:pt idx="4">1.2574999999999998</cx:pt>
          <cx:pt idx="5">1.0750000000000002</cx:pt>
          <cx:pt idx="6">1.2566666666666666</cx:pt>
          <cx:pt idx="7">1.0666666666666667</cx:pt>
          <cx:pt idx="8">1.2825</cx:pt>
          <cx:pt idx="9">1.0950000000000002</cx:pt>
          <cx:pt idx="10">1.2225000000000001</cx:pt>
          <cx:pt idx="11">1.0700000000000001</cx:pt>
          <cx:pt idx="12">1.24</cx:pt>
          <cx:pt idx="13">1.04</cx:pt>
        </cx:lvl>
      </cx:numDim>
    </cx:data>
    <cx:data id="3">
      <cx:strDim type="cat">
        <cx:f dir="row">Sheet1!$C$74:$P$75</cx:f>
        <cx:lvl ptCount="14">
          <cx:pt idx="0">H [mm]</cx:pt>
          <cx:pt idx="1">V [mm]</cx:pt>
          <cx:pt idx="2">H [mm]</cx:pt>
          <cx:pt idx="3">V [mm]</cx:pt>
          <cx:pt idx="4">H [mm]</cx:pt>
          <cx:pt idx="5">V [mm]</cx:pt>
          <cx:pt idx="6">H [mm]</cx:pt>
          <cx:pt idx="7">V [mm]</cx:pt>
          <cx:pt idx="8">H [mm]</cx:pt>
          <cx:pt idx="9">V [mm]</cx:pt>
          <cx:pt idx="10">H [mm]</cx:pt>
          <cx:pt idx="11">V [mm]</cx:pt>
          <cx:pt idx="12">H [mm]</cx:pt>
          <cx:pt idx="13">V [mm]</cx:pt>
        </cx:lvl>
        <cx:lvl ptCount="14">
          <cx:pt idx="0">Single Bunch</cx:pt>
          <cx:pt idx="2">12 bunches</cx:pt>
          <cx:pt idx="4">24 bunches</cx:pt>
          <cx:pt idx="6">48 bunches</cx:pt>
          <cx:pt idx="8">72 bunches</cx:pt>
          <cx:pt idx="10">144 bunches</cx:pt>
          <cx:pt idx="12">288 bunches</cx:pt>
        </cx:lvl>
      </cx:strDim>
      <cx:numDim type="val">
        <cx:f dir="row">Sheet1!$C$79:$P$79</cx:f>
        <cx:lvl ptCount="14" formatCode="0.00">
          <cx:pt idx="0">1.5875000000000004</cx:pt>
          <cx:pt idx="1">1.2825000000000002</cx:pt>
          <cx:pt idx="2">1.7450000000000001</cx:pt>
          <cx:pt idx="3">1.54</cx:pt>
          <cx:pt idx="4">1.7224999999999999</cx:pt>
          <cx:pt idx="5">1.5450000000000002</cx:pt>
          <cx:pt idx="6">1.7074999999999998</cx:pt>
          <cx:pt idx="7">1.4875</cx:pt>
          <cx:pt idx="8">1.6399999999999999</cx:pt>
          <cx:pt idx="9">1.5349999999999999</cx:pt>
          <cx:pt idx="10">1.7074999999999998</cx:pt>
          <cx:pt idx="11">1.52</cx:pt>
          <cx:pt idx="12">1.6933333333333334</cx:pt>
          <cx:pt idx="13">1.4733333333333334</cx:pt>
        </cx:lvl>
      </cx:numDim>
    </cx:data>
  </cx:chartData>
  <cx:chart>
    <cx:title pos="t" align="ctr" overlay="0">
      <cx:tx>
        <cx:rich>
          <a:bodyPr rot="0" spcFirstLastPara="1" vertOverflow="ellipsis" vert="horz" wrap="square" lIns="0" tIns="0" rIns="0" bIns="0" anchor="ctr" anchorCtr="1"/>
          <a:lstStyle/>
          <a:p>
            <a:pPr algn="ctr">
              <a:defRPr/>
            </a:pPr>
            <a:r>
              <a:rPr lang="en-US" dirty="0"/>
              <a:t>Measurements error for all intensities </a:t>
            </a:r>
          </a:p>
          <a:p>
            <a:pPr algn="ctr">
              <a:defRPr/>
            </a:pPr>
            <a:r>
              <a:rPr lang="en-US" dirty="0"/>
              <a:t>(from 1 to 288 bunches)</a:t>
            </a:r>
          </a:p>
        </cx:rich>
      </cx:tx>
    </cx:title>
    <cx:plotArea>
      <cx:plotAreaRegion>
        <cx:series layoutId="boxWhisker" uniqueId="{D068C0A6-F7F1-42F4-ADAE-B947CE6CFEB0}">
          <cx:tx>
            <cx:txData>
              <cx:f>Sheet1!$B$76</cx:f>
              <cx:v>CHROMOX 400um</cx:v>
            </cx:txData>
          </cx:tx>
          <cx:dataId val="0"/>
          <cx:layoutPr>
            <cx:visibility meanLine="0" meanMarker="1" nonoutliers="0" outliers="1"/>
            <cx:statistics quartileMethod="exclusive"/>
          </cx:layoutPr>
        </cx:series>
        <cx:series layoutId="boxWhisker" uniqueId="{492756B7-BC1F-42D8-9CCA-0805DDAE9587}">
          <cx:tx>
            <cx:txData>
              <cx:f>Sheet1!$B$77</cx:f>
              <cx:v>CHROMOX 250um</cx:v>
            </cx:txData>
          </cx:tx>
          <cx:dataId val="1"/>
          <cx:layoutPr>
            <cx:visibility meanLine="0" meanMarker="1" nonoutliers="0" outliers="1"/>
            <cx:statistics quartileMethod="exclusive"/>
          </cx:layoutPr>
        </cx:series>
        <cx:series layoutId="boxWhisker" uniqueId="{CD313FC7-48AB-4AF5-9897-1D7455019B9A}">
          <cx:tx>
            <cx:txData>
              <cx:f>Sheet1!$B$78</cx:f>
              <cx:v>Glassy C</cx:v>
            </cx:txData>
          </cx:tx>
          <cx:dataId val="2"/>
          <cx:layoutPr>
            <cx:visibility meanLine="0" meanMarker="1" nonoutliers="0" outliers="1"/>
            <cx:statistics quartileMethod="exclusive"/>
          </cx:layoutPr>
        </cx:series>
        <cx:series layoutId="boxWhisker" uniqueId="{7D24A4DC-A55A-4C6A-B770-2C56BD9108C1}">
          <cx:tx>
            <cx:txData>
              <cx:f>Sheet1!$B$79</cx:f>
              <cx:v>Ti Diamond45um</cx:v>
            </cx:txData>
          </cx:tx>
          <cx:dataId val="3"/>
          <cx:layoutPr>
            <cx:visibility meanLine="0" meanMarker="1" nonoutliers="0" outliers="1"/>
            <cx:statistics quartileMethod="exclusive"/>
          </cx:layoutPr>
        </cx:series>
      </cx:plotAreaRegion>
      <cx:axis id="0">
        <cx:catScaling gapWidth="1"/>
        <cx:tickLabels/>
      </cx:axis>
      <cx:axis id="1">
        <cx:valScaling min="0.80000000000000004"/>
        <cx:majorGridlines/>
        <cx:tickLabels/>
      </cx:axis>
    </cx:plotArea>
    <cx:legend pos="t" align="ctr" overlay="0">
      <cx:txPr>
        <a:bodyPr spcFirstLastPara="1" vertOverflow="ellipsis" wrap="square" lIns="0" tIns="0" rIns="0" bIns="0" anchor="ctr" anchorCtr="1"/>
        <a:lstStyle/>
        <a:p>
          <a:pPr>
            <a:defRPr/>
          </a:pPr>
          <a:endParaRPr lang="en-US"/>
        </a:p>
      </cx:txPr>
    </cx:legend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  <cs:bodyPr rot="-60000000" vert="horz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15000"/>
            <a:lumOff val="8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  <cs:bodyPr rot="-60000000" vert="horz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  <cs:bodyPr rot="0" vert="horz"/>
  </cs:title>
  <cs:trendline>
    <cs:lnRef idx="0"/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  <cs:bodyPr rot="-60000000" vert="horz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  <cs:bodyPr rot="-60000000" vert="horz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15000"/>
            <a:lumOff val="8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  <cs:bodyPr rot="-60000000" vert="horz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  <cs:bodyPr rot="0" vert="horz"/>
  </cs:title>
  <cs:trendline>
    <cs:lnRef idx="0"/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  <cs:bodyPr rot="-60000000" vert="horz"/>
  </cs:valueAxis>
  <cs:wall>
    <cs:lnRef idx="0"/>
    <cs:fillRef idx="0"/>
    <cs:effectRef idx="0"/>
    <cs:fontRef idx="minor">
      <a:schemeClr val="tx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57ADCB6-C228-CE4C-BC91-0E27E00456B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CAB3CE-3463-9646-8E31-B9AD402A419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9314CE24-730E-F742-BE6E-99C7190CEA7A}" type="datetimeFigureOut">
              <a:rPr lang="en-GB" altLang="en-US"/>
              <a:pPr/>
              <a:t>10/07/2019</a:t>
            </a:fld>
            <a:endParaRPr lang="en-GB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33EF65A-CF06-694C-8EEB-8B600050496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BFA06700-4C20-E649-BAF0-23DDB81CE2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8392E0-AA31-7E40-B506-46958E87FFE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E765EC-FF60-A143-9DDB-18C9C9EE29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3CEAC6A0-5926-1C40-85CA-31E52B22D817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308100" y="2667000"/>
            <a:ext cx="7162800" cy="1331913"/>
          </a:xfrm>
        </p:spPr>
        <p:txBody>
          <a:bodyPr anchorCtr="1"/>
          <a:lstStyle>
            <a:lvl1pPr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687513" y="4343400"/>
            <a:ext cx="64008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90364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48192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19812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7912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5478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32B3C0E-BAAC-5042-9386-B969D8B11AB9}"/>
              </a:ext>
            </a:extLst>
          </p:cNvPr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9">
            <a:extLst>
              <a:ext uri="{FF2B5EF4-FFF2-40B4-BE49-F238E27FC236}">
                <a16:creationId xmlns:a16="http://schemas.microsoft.com/office/drawing/2014/main" id="{85AAFE87-0012-CE4D-8623-80F3CB76396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>
              <a:extLst>
                <a:ext uri="{FF2B5EF4-FFF2-40B4-BE49-F238E27FC236}">
                  <a16:creationId xmlns:a16="http://schemas.microsoft.com/office/drawing/2014/main" id="{3A364858-DDC0-A84A-9557-6A6674C7731E}"/>
                </a:ext>
              </a:extLst>
            </p:cNvPr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18">
              <a:extLst>
                <a:ext uri="{FF2B5EF4-FFF2-40B4-BE49-F238E27FC236}">
                  <a16:creationId xmlns:a16="http://schemas.microsoft.com/office/drawing/2014/main" id="{D6F6B270-A32D-7C43-862B-CC50F4C29F45}"/>
                </a:ext>
              </a:extLst>
            </p:cNvPr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22">
              <a:extLst>
                <a:ext uri="{FF2B5EF4-FFF2-40B4-BE49-F238E27FC236}">
                  <a16:creationId xmlns:a16="http://schemas.microsoft.com/office/drawing/2014/main" id="{1053E938-7408-164A-8B41-456D67208797}"/>
                </a:ext>
              </a:extLst>
            </p:cNvPr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26">
              <a:extLst>
                <a:ext uri="{FF2B5EF4-FFF2-40B4-BE49-F238E27FC236}">
                  <a16:creationId xmlns:a16="http://schemas.microsoft.com/office/drawing/2014/main" id="{B3E1C62E-60FF-CF48-8530-24FF4700CCFE}"/>
                </a:ext>
              </a:extLst>
            </p:cNvPr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10" name="Freeform 10">
              <a:extLst>
                <a:ext uri="{FF2B5EF4-FFF2-40B4-BE49-F238E27FC236}">
                  <a16:creationId xmlns:a16="http://schemas.microsoft.com/office/drawing/2014/main" id="{A134B27D-4E25-4841-907F-A887A043A606}"/>
                </a:ext>
              </a:extLst>
            </p:cNvPr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fr-FR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Click to edit Master subtitle style</a:t>
            </a:r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2D26B77E-B2B8-6F48-BDB2-CE2964253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65AF84-DBE1-B24C-B0B6-AB5D713E0068}" type="datetime1">
              <a:rPr lang="en-GB" altLang="en-US"/>
              <a:pPr/>
              <a:t>10/07/2019</a:t>
            </a:fld>
            <a:endParaRPr lang="en-GB" alt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8FC39D90-2A87-C74D-A199-C4EF3333B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64211669-0D7B-6D45-B279-5012AE1EA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7BFBDB-E5CB-D448-8BB8-D525F0154F3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78906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C85A73-7563-9F4F-82FB-86B8F4DC3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1F8DD2-430C-9C43-9B39-B57CD96214E2}" type="datetime1">
              <a:rPr lang="en-GB" altLang="en-US"/>
              <a:pPr/>
              <a:t>10/07/2019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89678-30B6-6D43-9F8A-93282C3D2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753D2A-2140-324F-A09F-52B31ABAB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093094-25F4-5A4B-9B73-F259F069D99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65826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0077BB-6636-484C-B08E-A6A5506FA1D8}"/>
              </a:ext>
            </a:extLst>
          </p:cNvPr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6FBC38E7-1C51-4443-A9FE-2611DB2A90D5}"/>
              </a:ext>
            </a:extLst>
          </p:cNvPr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147483647 w 2706"/>
              <a:gd name="T1" fmla="*/ 0 h 640"/>
              <a:gd name="T2" fmla="*/ 2147483647 w 2706"/>
              <a:gd name="T3" fmla="*/ 0 h 640"/>
              <a:gd name="T4" fmla="*/ 2147483647 w 2706"/>
              <a:gd name="T5" fmla="*/ 2147483647 h 640"/>
              <a:gd name="T6" fmla="*/ 2147483647 w 2706"/>
              <a:gd name="T7" fmla="*/ 2147483647 h 640"/>
              <a:gd name="T8" fmla="*/ 2147483647 w 2706"/>
              <a:gd name="T9" fmla="*/ 2147483647 h 640"/>
              <a:gd name="T10" fmla="*/ 2147483647 w 2706"/>
              <a:gd name="T11" fmla="*/ 2147483647 h 640"/>
              <a:gd name="T12" fmla="*/ 2147483647 w 2706"/>
              <a:gd name="T13" fmla="*/ 2147483647 h 640"/>
              <a:gd name="T14" fmla="*/ 2147483647 w 2706"/>
              <a:gd name="T15" fmla="*/ 2147483647 h 640"/>
              <a:gd name="T16" fmla="*/ 2147483647 w 2706"/>
              <a:gd name="T17" fmla="*/ 2147483647 h 640"/>
              <a:gd name="T18" fmla="*/ 2147483647 w 2706"/>
              <a:gd name="T19" fmla="*/ 2147483647 h 640"/>
              <a:gd name="T20" fmla="*/ 2147483647 w 2706"/>
              <a:gd name="T21" fmla="*/ 2147483647 h 640"/>
              <a:gd name="T22" fmla="*/ 2147483647 w 2706"/>
              <a:gd name="T23" fmla="*/ 2147483647 h 640"/>
              <a:gd name="T24" fmla="*/ 2147483647 w 2706"/>
              <a:gd name="T25" fmla="*/ 2147483647 h 640"/>
              <a:gd name="T26" fmla="*/ 2147483647 w 2706"/>
              <a:gd name="T27" fmla="*/ 2147483647 h 640"/>
              <a:gd name="T28" fmla="*/ 2147483647 w 2706"/>
              <a:gd name="T29" fmla="*/ 2147483647 h 640"/>
              <a:gd name="T30" fmla="*/ 2147483647 w 2706"/>
              <a:gd name="T31" fmla="*/ 2147483647 h 640"/>
              <a:gd name="T32" fmla="*/ 2147483647 w 2706"/>
              <a:gd name="T33" fmla="*/ 2147483647 h 640"/>
              <a:gd name="T34" fmla="*/ 2147483647 w 2706"/>
              <a:gd name="T35" fmla="*/ 2147483647 h 640"/>
              <a:gd name="T36" fmla="*/ 0 w 2706"/>
              <a:gd name="T37" fmla="*/ 2147483647 h 640"/>
              <a:gd name="T38" fmla="*/ 0 w 2706"/>
              <a:gd name="T39" fmla="*/ 2147483647 h 640"/>
              <a:gd name="T40" fmla="*/ 2147483647 w 2706"/>
              <a:gd name="T41" fmla="*/ 2147483647 h 640"/>
              <a:gd name="T42" fmla="*/ 2147483647 w 2706"/>
              <a:gd name="T43" fmla="*/ 2147483647 h 640"/>
              <a:gd name="T44" fmla="*/ 2147483647 w 2706"/>
              <a:gd name="T45" fmla="*/ 2147483647 h 640"/>
              <a:gd name="T46" fmla="*/ 2147483647 w 2706"/>
              <a:gd name="T47" fmla="*/ 2147483647 h 640"/>
              <a:gd name="T48" fmla="*/ 2147483647 w 2706"/>
              <a:gd name="T49" fmla="*/ 2147483647 h 640"/>
              <a:gd name="T50" fmla="*/ 2147483647 w 2706"/>
              <a:gd name="T51" fmla="*/ 2147483647 h 640"/>
              <a:gd name="T52" fmla="*/ 2147483647 w 2706"/>
              <a:gd name="T53" fmla="*/ 2147483647 h 640"/>
              <a:gd name="T54" fmla="*/ 2147483647 w 2706"/>
              <a:gd name="T55" fmla="*/ 2147483647 h 640"/>
              <a:gd name="T56" fmla="*/ 2147483647 w 2706"/>
              <a:gd name="T57" fmla="*/ 2147483647 h 640"/>
              <a:gd name="T58" fmla="*/ 2147483647 w 2706"/>
              <a:gd name="T59" fmla="*/ 2147483647 h 640"/>
              <a:gd name="T60" fmla="*/ 2147483647 w 2706"/>
              <a:gd name="T61" fmla="*/ 2147483647 h 640"/>
              <a:gd name="T62" fmla="*/ 2147483647 w 2706"/>
              <a:gd name="T63" fmla="*/ 2147483647 h 640"/>
              <a:gd name="T64" fmla="*/ 2147483647 w 2706"/>
              <a:gd name="T65" fmla="*/ 2147483647 h 640"/>
              <a:gd name="T66" fmla="*/ 2147483647 w 2706"/>
              <a:gd name="T67" fmla="*/ 2147483647 h 640"/>
              <a:gd name="T68" fmla="*/ 2147483647 w 2706"/>
              <a:gd name="T69" fmla="*/ 2147483647 h 640"/>
              <a:gd name="T70" fmla="*/ 2147483647 w 2706"/>
              <a:gd name="T71" fmla="*/ 2147483647 h 640"/>
              <a:gd name="T72" fmla="*/ 2147483647 w 2706"/>
              <a:gd name="T73" fmla="*/ 2147483647 h 640"/>
              <a:gd name="T74" fmla="*/ 2147483647 w 2706"/>
              <a:gd name="T75" fmla="*/ 2147483647 h 640"/>
              <a:gd name="T76" fmla="*/ 2147483647 w 2706"/>
              <a:gd name="T77" fmla="*/ 2147483647 h 640"/>
              <a:gd name="T78" fmla="*/ 2147483647 w 2706"/>
              <a:gd name="T79" fmla="*/ 2147483647 h 640"/>
              <a:gd name="T80" fmla="*/ 2147483647 w 2706"/>
              <a:gd name="T81" fmla="*/ 2147483647 h 640"/>
              <a:gd name="T82" fmla="*/ 2147483647 w 2706"/>
              <a:gd name="T83" fmla="*/ 2147483647 h 640"/>
              <a:gd name="T84" fmla="*/ 2147483647 w 2706"/>
              <a:gd name="T85" fmla="*/ 2147483647 h 640"/>
              <a:gd name="T86" fmla="*/ 2147483647 w 2706"/>
              <a:gd name="T87" fmla="*/ 2147483647 h 640"/>
              <a:gd name="T88" fmla="*/ 2147483647 w 2706"/>
              <a:gd name="T89" fmla="*/ 2147483647 h 640"/>
              <a:gd name="T90" fmla="*/ 2147483647 w 2706"/>
              <a:gd name="T91" fmla="*/ 2147483647 h 640"/>
              <a:gd name="T92" fmla="*/ 2147483647 w 2706"/>
              <a:gd name="T93" fmla="*/ 2147483647 h 640"/>
              <a:gd name="T94" fmla="*/ 2147483647 w 2706"/>
              <a:gd name="T95" fmla="*/ 2147483647 h 640"/>
              <a:gd name="T96" fmla="*/ 2147483647 w 2706"/>
              <a:gd name="T97" fmla="*/ 2147483647 h 640"/>
              <a:gd name="T98" fmla="*/ 2147483647 w 2706"/>
              <a:gd name="T99" fmla="*/ 2147483647 h 640"/>
              <a:gd name="T100" fmla="*/ 2147483647 w 2706"/>
              <a:gd name="T101" fmla="*/ 2147483647 h 640"/>
              <a:gd name="T102" fmla="*/ 2147483647 w 2706"/>
              <a:gd name="T103" fmla="*/ 2147483647 h 640"/>
              <a:gd name="T104" fmla="*/ 2147483647 w 2706"/>
              <a:gd name="T105" fmla="*/ 2147483647 h 640"/>
              <a:gd name="T106" fmla="*/ 2147483647 w 2706"/>
              <a:gd name="T107" fmla="*/ 0 h 640"/>
              <a:gd name="T108" fmla="*/ 2147483647 w 2706"/>
              <a:gd name="T109" fmla="*/ 0 h 640"/>
              <a:gd name="T110" fmla="*/ 2147483647 w 2706"/>
              <a:gd name="T111" fmla="*/ 0 h 640"/>
              <a:gd name="T112" fmla="*/ 2147483647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E4BE6F8A-9B3C-B249-AFA9-D56530FD00E6}"/>
              </a:ext>
            </a:extLst>
          </p:cNvPr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2147483647 w 5216"/>
              <a:gd name="T1" fmla="*/ 2147483647 h 762"/>
              <a:gd name="T2" fmla="*/ 2147483647 w 5216"/>
              <a:gd name="T3" fmla="*/ 2147483647 h 762"/>
              <a:gd name="T4" fmla="*/ 2147483647 w 5216"/>
              <a:gd name="T5" fmla="*/ 2147483647 h 762"/>
              <a:gd name="T6" fmla="*/ 2147483647 w 5216"/>
              <a:gd name="T7" fmla="*/ 2147483647 h 762"/>
              <a:gd name="T8" fmla="*/ 2147483647 w 5216"/>
              <a:gd name="T9" fmla="*/ 2147483647 h 762"/>
              <a:gd name="T10" fmla="*/ 2147483647 w 5216"/>
              <a:gd name="T11" fmla="*/ 2147483647 h 762"/>
              <a:gd name="T12" fmla="*/ 2147483647 w 5216"/>
              <a:gd name="T13" fmla="*/ 2147483647 h 762"/>
              <a:gd name="T14" fmla="*/ 2147483647 w 5216"/>
              <a:gd name="T15" fmla="*/ 2147483647 h 762"/>
              <a:gd name="T16" fmla="*/ 2147483647 w 5216"/>
              <a:gd name="T17" fmla="*/ 2147483647 h 762"/>
              <a:gd name="T18" fmla="*/ 2147483647 w 5216"/>
              <a:gd name="T19" fmla="*/ 2147483647 h 762"/>
              <a:gd name="T20" fmla="*/ 2147483647 w 5216"/>
              <a:gd name="T21" fmla="*/ 2147483647 h 762"/>
              <a:gd name="T22" fmla="*/ 2147483647 w 5216"/>
              <a:gd name="T23" fmla="*/ 2147483647 h 762"/>
              <a:gd name="T24" fmla="*/ 2147483647 w 5216"/>
              <a:gd name="T25" fmla="*/ 2147483647 h 762"/>
              <a:gd name="T26" fmla="*/ 2147483647 w 5216"/>
              <a:gd name="T27" fmla="*/ 0 h 762"/>
              <a:gd name="T28" fmla="*/ 2147483647 w 5216"/>
              <a:gd name="T29" fmla="*/ 2147483647 h 762"/>
              <a:gd name="T30" fmla="*/ 2147483647 w 5216"/>
              <a:gd name="T31" fmla="*/ 2147483647 h 762"/>
              <a:gd name="T32" fmla="*/ 0 w 5216"/>
              <a:gd name="T33" fmla="*/ 2147483647 h 762"/>
              <a:gd name="T34" fmla="*/ 2147483647 w 5216"/>
              <a:gd name="T35" fmla="*/ 2147483647 h 762"/>
              <a:gd name="T36" fmla="*/ 2147483647 w 5216"/>
              <a:gd name="T37" fmla="*/ 2147483647 h 762"/>
              <a:gd name="T38" fmla="*/ 2147483647 w 5216"/>
              <a:gd name="T39" fmla="*/ 2147483647 h 762"/>
              <a:gd name="T40" fmla="*/ 2147483647 w 5216"/>
              <a:gd name="T41" fmla="*/ 2147483647 h 762"/>
              <a:gd name="T42" fmla="*/ 2147483647 w 5216"/>
              <a:gd name="T43" fmla="*/ 2147483647 h 762"/>
              <a:gd name="T44" fmla="*/ 2147483647 w 5216"/>
              <a:gd name="T45" fmla="*/ 2147483647 h 762"/>
              <a:gd name="T46" fmla="*/ 2147483647 w 5216"/>
              <a:gd name="T47" fmla="*/ 2147483647 h 762"/>
              <a:gd name="T48" fmla="*/ 2147483647 w 5216"/>
              <a:gd name="T49" fmla="*/ 2147483647 h 762"/>
              <a:gd name="T50" fmla="*/ 2147483647 w 5216"/>
              <a:gd name="T51" fmla="*/ 2147483647 h 762"/>
              <a:gd name="T52" fmla="*/ 2147483647 w 5216"/>
              <a:gd name="T53" fmla="*/ 2147483647 h 762"/>
              <a:gd name="T54" fmla="*/ 2147483647 w 5216"/>
              <a:gd name="T55" fmla="*/ 2147483647 h 762"/>
              <a:gd name="T56" fmla="*/ 2147483647 w 5216"/>
              <a:gd name="T57" fmla="*/ 2147483647 h 762"/>
              <a:gd name="T58" fmla="*/ 2147483647 w 5216"/>
              <a:gd name="T59" fmla="*/ 2147483647 h 762"/>
              <a:gd name="T60" fmla="*/ 2147483647 w 5216"/>
              <a:gd name="T61" fmla="*/ 2147483647 h 762"/>
              <a:gd name="T62" fmla="*/ 2147483647 w 5216"/>
              <a:gd name="T63" fmla="*/ 2147483647 h 762"/>
              <a:gd name="T64" fmla="*/ 2147483647 w 5216"/>
              <a:gd name="T65" fmla="*/ 2147483647 h 762"/>
              <a:gd name="T66" fmla="*/ 2147483647 w 5216"/>
              <a:gd name="T67" fmla="*/ 2147483647 h 762"/>
              <a:gd name="T68" fmla="*/ 2147483647 w 5216"/>
              <a:gd name="T69" fmla="*/ 2147483647 h 762"/>
              <a:gd name="T70" fmla="*/ 2147483647 w 5216"/>
              <a:gd name="T71" fmla="*/ 2147483647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Freeform 22">
            <a:extLst>
              <a:ext uri="{FF2B5EF4-FFF2-40B4-BE49-F238E27FC236}">
                <a16:creationId xmlns:a16="http://schemas.microsoft.com/office/drawing/2014/main" id="{828AF3B3-918D-2C4E-AE1B-33E99B52A239}"/>
              </a:ext>
            </a:extLst>
          </p:cNvPr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2147483647 h 694"/>
              <a:gd name="T2" fmla="*/ 0 w 5144"/>
              <a:gd name="T3" fmla="*/ 2147483647 h 694"/>
              <a:gd name="T4" fmla="*/ 2147483647 w 5144"/>
              <a:gd name="T5" fmla="*/ 2147483647 h 694"/>
              <a:gd name="T6" fmla="*/ 2147483647 w 5144"/>
              <a:gd name="T7" fmla="*/ 2147483647 h 694"/>
              <a:gd name="T8" fmla="*/ 2147483647 w 5144"/>
              <a:gd name="T9" fmla="*/ 2147483647 h 694"/>
              <a:gd name="T10" fmla="*/ 2147483647 w 5144"/>
              <a:gd name="T11" fmla="*/ 2147483647 h 694"/>
              <a:gd name="T12" fmla="*/ 2147483647 w 5144"/>
              <a:gd name="T13" fmla="*/ 2147483647 h 694"/>
              <a:gd name="T14" fmla="*/ 2147483647 w 5144"/>
              <a:gd name="T15" fmla="*/ 2147483647 h 694"/>
              <a:gd name="T16" fmla="*/ 2147483647 w 5144"/>
              <a:gd name="T17" fmla="*/ 2147483647 h 694"/>
              <a:gd name="T18" fmla="*/ 2147483647 w 5144"/>
              <a:gd name="T19" fmla="*/ 2147483647 h 694"/>
              <a:gd name="T20" fmla="*/ 2147483647 w 5144"/>
              <a:gd name="T21" fmla="*/ 2147483647 h 694"/>
              <a:gd name="T22" fmla="*/ 2147483647 w 5144"/>
              <a:gd name="T23" fmla="*/ 2147483647 h 694"/>
              <a:gd name="T24" fmla="*/ 2147483647 w 5144"/>
              <a:gd name="T25" fmla="*/ 0 h 694"/>
              <a:gd name="T26" fmla="*/ 2147483647 w 5144"/>
              <a:gd name="T27" fmla="*/ 2147483647 h 694"/>
              <a:gd name="T28" fmla="*/ 2147483647 w 5144"/>
              <a:gd name="T29" fmla="*/ 2147483647 h 694"/>
              <a:gd name="T30" fmla="*/ 2147483647 w 5144"/>
              <a:gd name="T31" fmla="*/ 2147483647 h 694"/>
              <a:gd name="T32" fmla="*/ 2147483647 w 5144"/>
              <a:gd name="T33" fmla="*/ 2147483647 h 694"/>
              <a:gd name="T34" fmla="*/ 2147483647 w 5144"/>
              <a:gd name="T35" fmla="*/ 2147483647 h 694"/>
              <a:gd name="T36" fmla="*/ 2147483647 w 5144"/>
              <a:gd name="T37" fmla="*/ 2147483647 h 694"/>
              <a:gd name="T38" fmla="*/ 2147483647 w 5144"/>
              <a:gd name="T39" fmla="*/ 2147483647 h 694"/>
              <a:gd name="T40" fmla="*/ 2147483647 w 5144"/>
              <a:gd name="T41" fmla="*/ 2147483647 h 694"/>
              <a:gd name="T42" fmla="*/ 2147483647 w 5144"/>
              <a:gd name="T43" fmla="*/ 2147483647 h 694"/>
              <a:gd name="T44" fmla="*/ 2147483647 w 5144"/>
              <a:gd name="T45" fmla="*/ 2147483647 h 694"/>
              <a:gd name="T46" fmla="*/ 2147483647 w 5144"/>
              <a:gd name="T47" fmla="*/ 2147483647 h 694"/>
              <a:gd name="T48" fmla="*/ 2147483647 w 5144"/>
              <a:gd name="T49" fmla="*/ 2147483647 h 694"/>
              <a:gd name="T50" fmla="*/ 2147483647 w 5144"/>
              <a:gd name="T51" fmla="*/ 2147483647 h 694"/>
              <a:gd name="T52" fmla="*/ 2147483647 w 5144"/>
              <a:gd name="T53" fmla="*/ 2147483647 h 694"/>
              <a:gd name="T54" fmla="*/ 2147483647 w 5144"/>
              <a:gd name="T55" fmla="*/ 2147483647 h 694"/>
              <a:gd name="T56" fmla="*/ 2147483647 w 5144"/>
              <a:gd name="T57" fmla="*/ 2147483647 h 694"/>
              <a:gd name="T58" fmla="*/ 2147483647 w 5144"/>
              <a:gd name="T59" fmla="*/ 2147483647 h 694"/>
              <a:gd name="T60" fmla="*/ 2147483647 w 5144"/>
              <a:gd name="T61" fmla="*/ 2147483647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Freeform 26">
            <a:extLst>
              <a:ext uri="{FF2B5EF4-FFF2-40B4-BE49-F238E27FC236}">
                <a16:creationId xmlns:a16="http://schemas.microsoft.com/office/drawing/2014/main" id="{0E4237D2-B6D1-3D49-92EC-89EE5411AB1F}"/>
              </a:ext>
            </a:extLst>
          </p:cNvPr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2147483647 h 584"/>
              <a:gd name="T2" fmla="*/ 0 w 3112"/>
              <a:gd name="T3" fmla="*/ 2147483647 h 584"/>
              <a:gd name="T4" fmla="*/ 2147483647 w 3112"/>
              <a:gd name="T5" fmla="*/ 2147483647 h 584"/>
              <a:gd name="T6" fmla="*/ 2147483647 w 3112"/>
              <a:gd name="T7" fmla="*/ 2147483647 h 584"/>
              <a:gd name="T8" fmla="*/ 2147483647 w 3112"/>
              <a:gd name="T9" fmla="*/ 2147483647 h 584"/>
              <a:gd name="T10" fmla="*/ 2147483647 w 3112"/>
              <a:gd name="T11" fmla="*/ 2147483647 h 584"/>
              <a:gd name="T12" fmla="*/ 2147483647 w 3112"/>
              <a:gd name="T13" fmla="*/ 2147483647 h 584"/>
              <a:gd name="T14" fmla="*/ 2147483647 w 3112"/>
              <a:gd name="T15" fmla="*/ 2147483647 h 584"/>
              <a:gd name="T16" fmla="*/ 2147483647 w 3112"/>
              <a:gd name="T17" fmla="*/ 2147483647 h 584"/>
              <a:gd name="T18" fmla="*/ 2147483647 w 3112"/>
              <a:gd name="T19" fmla="*/ 2147483647 h 584"/>
              <a:gd name="T20" fmla="*/ 2147483647 w 3112"/>
              <a:gd name="T21" fmla="*/ 2147483647 h 584"/>
              <a:gd name="T22" fmla="*/ 2147483647 w 3112"/>
              <a:gd name="T23" fmla="*/ 2147483647 h 584"/>
              <a:gd name="T24" fmla="*/ 2147483647 w 3112"/>
              <a:gd name="T25" fmla="*/ 2147483647 h 584"/>
              <a:gd name="T26" fmla="*/ 2147483647 w 3112"/>
              <a:gd name="T27" fmla="*/ 2147483647 h 584"/>
              <a:gd name="T28" fmla="*/ 2147483647 w 3112"/>
              <a:gd name="T29" fmla="*/ 2147483647 h 584"/>
              <a:gd name="T30" fmla="*/ 2147483647 w 3112"/>
              <a:gd name="T31" fmla="*/ 2147483647 h 584"/>
              <a:gd name="T32" fmla="*/ 2147483647 w 3112"/>
              <a:gd name="T33" fmla="*/ 2147483647 h 584"/>
              <a:gd name="T34" fmla="*/ 2147483647 w 3112"/>
              <a:gd name="T35" fmla="*/ 2147483647 h 584"/>
              <a:gd name="T36" fmla="*/ 2147483647 w 3112"/>
              <a:gd name="T37" fmla="*/ 2147483647 h 584"/>
              <a:gd name="T38" fmla="*/ 2147483647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 useBgFill="1">
        <p:nvSpPr>
          <p:cNvPr id="9" name="Freeform 10">
            <a:extLst>
              <a:ext uri="{FF2B5EF4-FFF2-40B4-BE49-F238E27FC236}">
                <a16:creationId xmlns:a16="http://schemas.microsoft.com/office/drawing/2014/main" id="{0D929AF8-5B41-CF41-9ED5-A03CE0ED1894}"/>
              </a:ext>
            </a:extLst>
          </p:cNvPr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2147483647 w 8196"/>
              <a:gd name="T1" fmla="*/ 2147483647 h 1192"/>
              <a:gd name="T2" fmla="*/ 2147483647 w 8196"/>
              <a:gd name="T3" fmla="*/ 2147483647 h 1192"/>
              <a:gd name="T4" fmla="*/ 2147483647 w 8196"/>
              <a:gd name="T5" fmla="*/ 2147483647 h 1192"/>
              <a:gd name="T6" fmla="*/ 2147483647 w 8196"/>
              <a:gd name="T7" fmla="*/ 2147483647 h 1192"/>
              <a:gd name="T8" fmla="*/ 2147483647 w 8196"/>
              <a:gd name="T9" fmla="*/ 2147483647 h 1192"/>
              <a:gd name="T10" fmla="*/ 2147483647 w 8196"/>
              <a:gd name="T11" fmla="*/ 2147483647 h 1192"/>
              <a:gd name="T12" fmla="*/ 2147483647 w 8196"/>
              <a:gd name="T13" fmla="*/ 2147483647 h 1192"/>
              <a:gd name="T14" fmla="*/ 2147483647 w 8196"/>
              <a:gd name="T15" fmla="*/ 2147483647 h 1192"/>
              <a:gd name="T16" fmla="*/ 2147483647 w 8196"/>
              <a:gd name="T17" fmla="*/ 2147483647 h 1192"/>
              <a:gd name="T18" fmla="*/ 2147483647 w 8196"/>
              <a:gd name="T19" fmla="*/ 2147483647 h 1192"/>
              <a:gd name="T20" fmla="*/ 2147483647 w 8196"/>
              <a:gd name="T21" fmla="*/ 2147483647 h 1192"/>
              <a:gd name="T22" fmla="*/ 2147483647 w 8196"/>
              <a:gd name="T23" fmla="*/ 2147483647 h 1192"/>
              <a:gd name="T24" fmla="*/ 2147483647 w 8196"/>
              <a:gd name="T25" fmla="*/ 2147483647 h 1192"/>
              <a:gd name="T26" fmla="*/ 2147483647 w 8196"/>
              <a:gd name="T27" fmla="*/ 2147483647 h 1192"/>
              <a:gd name="T28" fmla="*/ 2147483647 w 8196"/>
              <a:gd name="T29" fmla="*/ 2147483647 h 1192"/>
              <a:gd name="T30" fmla="*/ 2147483647 w 8196"/>
              <a:gd name="T31" fmla="*/ 2147483647 h 1192"/>
              <a:gd name="T32" fmla="*/ 2147483647 w 8196"/>
              <a:gd name="T33" fmla="*/ 2147483647 h 1192"/>
              <a:gd name="T34" fmla="*/ 2147483647 w 8196"/>
              <a:gd name="T35" fmla="*/ 2147483647 h 1192"/>
              <a:gd name="T36" fmla="*/ 2147483647 w 8196"/>
              <a:gd name="T37" fmla="*/ 2147483647 h 1192"/>
              <a:gd name="T38" fmla="*/ 2147483647 w 8196"/>
              <a:gd name="T39" fmla="*/ 2147483647 h 1192"/>
              <a:gd name="T40" fmla="*/ 2147483647 w 8196"/>
              <a:gd name="T41" fmla="*/ 2147483647 h 1192"/>
              <a:gd name="T42" fmla="*/ 2147483647 w 8196"/>
              <a:gd name="T43" fmla="*/ 2147483647 h 1192"/>
              <a:gd name="T44" fmla="*/ 2147483647 w 8196"/>
              <a:gd name="T45" fmla="*/ 0 h 1192"/>
              <a:gd name="T46" fmla="*/ 2147483647 w 8196"/>
              <a:gd name="T47" fmla="*/ 2147483647 h 1192"/>
              <a:gd name="T48" fmla="*/ 2147483647 w 8196"/>
              <a:gd name="T49" fmla="*/ 2147483647 h 1192"/>
              <a:gd name="T50" fmla="*/ 2147483647 w 8196"/>
              <a:gd name="T51" fmla="*/ 2147483647 h 1192"/>
              <a:gd name="T52" fmla="*/ 2147483647 w 8196"/>
              <a:gd name="T53" fmla="*/ 2147483647 h 1192"/>
              <a:gd name="T54" fmla="*/ 2147483647 w 8196"/>
              <a:gd name="T55" fmla="*/ 2147483647 h 1192"/>
              <a:gd name="T56" fmla="*/ 2147483647 w 8196"/>
              <a:gd name="T57" fmla="*/ 2147483647 h 1192"/>
              <a:gd name="T58" fmla="*/ 2147483647 w 8196"/>
              <a:gd name="T59" fmla="*/ 2147483647 h 1192"/>
              <a:gd name="T60" fmla="*/ 2147483647 w 8196"/>
              <a:gd name="T61" fmla="*/ 2147483647 h 1192"/>
              <a:gd name="T62" fmla="*/ 0 w 8196"/>
              <a:gd name="T63" fmla="*/ 2147483647 h 1192"/>
              <a:gd name="T64" fmla="*/ 2147483647 w 8196"/>
              <a:gd name="T65" fmla="*/ 2147483647 h 1192"/>
              <a:gd name="T66" fmla="*/ 2147483647 w 8196"/>
              <a:gd name="T67" fmla="*/ 2147483647 h 1192"/>
              <a:gd name="T68" fmla="*/ 2147483647 w 8196"/>
              <a:gd name="T69" fmla="*/ 2147483647 h 1192"/>
              <a:gd name="T70" fmla="*/ 2147483647 w 8196"/>
              <a:gd name="T71" fmla="*/ 2147483647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3F915EE-6B48-C648-AC1D-3F6E00195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76D13C-9BA2-0948-940C-2BA5CC803242}" type="datetime1">
              <a:rPr lang="en-GB" altLang="en-US"/>
              <a:pPr/>
              <a:t>10/07/2019</a:t>
            </a:fld>
            <a:endParaRPr lang="en-GB" alt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43483A7-AB22-C941-A43A-B587AF07A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ADA50C4-9A6A-564A-8CB2-6CE00D674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4B5306-ECA1-8B45-B323-BD7C22A9B3F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28618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F393CF-BB95-0C49-84BB-11C7D2A3986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62829859-6A05-3B44-AE1F-2D6EFC6E4727}" type="datetime1">
              <a:rPr lang="en-GB" altLang="en-US"/>
              <a:pPr/>
              <a:t>10/07/2019</a:t>
            </a:fld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EE8E6A-793C-C440-8174-94F465C3079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945FD2-F947-CB49-A365-F43F1030870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B010021E-629E-5349-9B65-6E8BE5C2BA7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22752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7658A9-653A-C946-AA95-0183AF33A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2B173A-A1A4-F043-BEB7-4E790EEF259A}" type="datetime1">
              <a:rPr lang="en-GB" altLang="en-US"/>
              <a:pPr/>
              <a:t>10/07/2019</a:t>
            </a:fld>
            <a:endParaRPr lang="en-GB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24796C-A285-E04A-9C1F-F863EE390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2D4113-CD1A-D649-AAB7-6BE9D9602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8128FD-A7F8-EB48-BD56-BCB48A9A955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72180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7BABC5-F309-554F-A71C-5E6C6E13D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0F3BDE-EFEC-B647-A721-D81BCD72F9C6}" type="datetime1">
              <a:rPr lang="en-GB" altLang="en-US"/>
              <a:pPr/>
              <a:t>10/07/2019</a:t>
            </a:fld>
            <a:endParaRPr lang="en-GB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C1F54E-6623-C146-90A9-F21BD5E06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F2F959-E6E2-5C48-B328-C3E2C61BD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1FC22F-482C-DD47-BFB5-EC4F1746E3A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611973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6226EC15-7386-AE40-BA0E-E7705FB7A214}"/>
              </a:ext>
            </a:extLst>
          </p:cNvPr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15">
            <a:extLst>
              <a:ext uri="{FF2B5EF4-FFF2-40B4-BE49-F238E27FC236}">
                <a16:creationId xmlns:a16="http://schemas.microsoft.com/office/drawing/2014/main" id="{EEB5F646-F1B6-F04D-A741-2D5AA6D3558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>
              <a:extLst>
                <a:ext uri="{FF2B5EF4-FFF2-40B4-BE49-F238E27FC236}">
                  <a16:creationId xmlns:a16="http://schemas.microsoft.com/office/drawing/2014/main" id="{86CC00CF-1C86-2E4F-9CD1-2EFCBECFDE4E}"/>
                </a:ext>
              </a:extLst>
            </p:cNvPr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18">
              <a:extLst>
                <a:ext uri="{FF2B5EF4-FFF2-40B4-BE49-F238E27FC236}">
                  <a16:creationId xmlns:a16="http://schemas.microsoft.com/office/drawing/2014/main" id="{2FDE9C4E-5071-1844-88EB-E095C778D8EE}"/>
                </a:ext>
              </a:extLst>
            </p:cNvPr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22">
              <a:extLst>
                <a:ext uri="{FF2B5EF4-FFF2-40B4-BE49-F238E27FC236}">
                  <a16:creationId xmlns:a16="http://schemas.microsoft.com/office/drawing/2014/main" id="{72D93DEC-4A27-3E45-9CCC-120E7DF0B053}"/>
                </a:ext>
              </a:extLst>
            </p:cNvPr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26">
              <a:extLst>
                <a:ext uri="{FF2B5EF4-FFF2-40B4-BE49-F238E27FC236}">
                  <a16:creationId xmlns:a16="http://schemas.microsoft.com/office/drawing/2014/main" id="{6920C41E-14BC-1741-9780-BEB0F9BEAD8F}"/>
                </a:ext>
              </a:extLst>
            </p:cNvPr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8" name="Freeform 25">
              <a:extLst>
                <a:ext uri="{FF2B5EF4-FFF2-40B4-BE49-F238E27FC236}">
                  <a16:creationId xmlns:a16="http://schemas.microsoft.com/office/drawing/2014/main" id="{91D587FC-EB8F-1D4E-ADBB-5677260F3BFE}"/>
                </a:ext>
              </a:extLst>
            </p:cNvPr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8962C943-EC6B-E84E-9F14-BF3CE2BE5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20BD39-6517-B248-90E8-D70CB723A79A}" type="datetime1">
              <a:rPr lang="en-GB" altLang="en-US"/>
              <a:pPr/>
              <a:t>10/07/2019</a:t>
            </a:fld>
            <a:endParaRPr lang="en-GB" altLang="en-US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667B4CFE-04AE-5342-87D9-E69AD10A9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91A5BD95-67D6-F845-B37B-14930BD7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F4805-CC48-CF4B-A16E-320F143FAC1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441134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E629532-215C-8340-BBDD-07231FCAFEB0}"/>
              </a:ext>
            </a:extLst>
          </p:cNvPr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23">
            <a:extLst>
              <a:ext uri="{FF2B5EF4-FFF2-40B4-BE49-F238E27FC236}">
                <a16:creationId xmlns:a16="http://schemas.microsoft.com/office/drawing/2014/main" id="{1D2FA1CC-933F-8144-A531-0995646D2BD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>
              <a:extLst>
                <a:ext uri="{FF2B5EF4-FFF2-40B4-BE49-F238E27FC236}">
                  <a16:creationId xmlns:a16="http://schemas.microsoft.com/office/drawing/2014/main" id="{86B52DAC-F1C3-FF46-BD4A-EDAA7950CE57}"/>
                </a:ext>
              </a:extLst>
            </p:cNvPr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18">
              <a:extLst>
                <a:ext uri="{FF2B5EF4-FFF2-40B4-BE49-F238E27FC236}">
                  <a16:creationId xmlns:a16="http://schemas.microsoft.com/office/drawing/2014/main" id="{A5EA8C04-9F8D-3F4A-BFFA-9F6888DB166F}"/>
                </a:ext>
              </a:extLst>
            </p:cNvPr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22">
              <a:extLst>
                <a:ext uri="{FF2B5EF4-FFF2-40B4-BE49-F238E27FC236}">
                  <a16:creationId xmlns:a16="http://schemas.microsoft.com/office/drawing/2014/main" id="{A08704CA-DFAD-7748-B3E6-761ED89CD63B}"/>
                </a:ext>
              </a:extLst>
            </p:cNvPr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26">
              <a:extLst>
                <a:ext uri="{FF2B5EF4-FFF2-40B4-BE49-F238E27FC236}">
                  <a16:creationId xmlns:a16="http://schemas.microsoft.com/office/drawing/2014/main" id="{A9CCDEEE-E9A0-1046-98EA-E354E703A18F}"/>
                </a:ext>
              </a:extLst>
            </p:cNvPr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11" name="Freeform 25">
              <a:extLst>
                <a:ext uri="{FF2B5EF4-FFF2-40B4-BE49-F238E27FC236}">
                  <a16:creationId xmlns:a16="http://schemas.microsoft.com/office/drawing/2014/main" id="{18AC54CF-C33A-A44B-B0BB-38E6BCE8C5CB}"/>
                </a:ext>
              </a:extLst>
            </p:cNvPr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fr-FR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 dirty="0"/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C140CF1D-869F-784C-8D04-6615B775F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71B2B8-9268-CB48-ACB9-47521011403C}" type="datetime1">
              <a:rPr lang="en-GB" altLang="en-US"/>
              <a:pPr/>
              <a:t>10/07/2019</a:t>
            </a:fld>
            <a:endParaRPr lang="en-GB" altLang="en-US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1CE60423-5156-BE48-A971-8D7F68146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CA2F5AAF-276B-1343-A1CE-00ED99DD2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0A1DF-60D7-274F-83EF-1D86F0FEFCB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37811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1930" y="164575"/>
            <a:ext cx="7258545" cy="62909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173367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3494E65-0C5A-AE4C-9EEA-D064E5D0CB90}"/>
              </a:ext>
            </a:extLst>
          </p:cNvPr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15">
            <a:extLst>
              <a:ext uri="{FF2B5EF4-FFF2-40B4-BE49-F238E27FC236}">
                <a16:creationId xmlns:a16="http://schemas.microsoft.com/office/drawing/2014/main" id="{D5A347E2-1C71-B34A-A112-97D324FCE40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>
              <a:extLst>
                <a:ext uri="{FF2B5EF4-FFF2-40B4-BE49-F238E27FC236}">
                  <a16:creationId xmlns:a16="http://schemas.microsoft.com/office/drawing/2014/main" id="{6F8391A9-A78D-3C4D-BB59-E2B34C65FF7E}"/>
                </a:ext>
              </a:extLst>
            </p:cNvPr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18">
              <a:extLst>
                <a:ext uri="{FF2B5EF4-FFF2-40B4-BE49-F238E27FC236}">
                  <a16:creationId xmlns:a16="http://schemas.microsoft.com/office/drawing/2014/main" id="{77E6A753-BF26-A74B-976E-B265494D214A}"/>
                </a:ext>
              </a:extLst>
            </p:cNvPr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22">
              <a:extLst>
                <a:ext uri="{FF2B5EF4-FFF2-40B4-BE49-F238E27FC236}">
                  <a16:creationId xmlns:a16="http://schemas.microsoft.com/office/drawing/2014/main" id="{5E2E4EE0-7638-D44F-93B5-D29ECA00E67B}"/>
                </a:ext>
              </a:extLst>
            </p:cNvPr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26">
              <a:extLst>
                <a:ext uri="{FF2B5EF4-FFF2-40B4-BE49-F238E27FC236}">
                  <a16:creationId xmlns:a16="http://schemas.microsoft.com/office/drawing/2014/main" id="{6C87F0DD-DBDC-7045-911C-974E2C7022AC}"/>
                </a:ext>
              </a:extLst>
            </p:cNvPr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11" name="Freeform 20">
              <a:extLst>
                <a:ext uri="{FF2B5EF4-FFF2-40B4-BE49-F238E27FC236}">
                  <a16:creationId xmlns:a16="http://schemas.microsoft.com/office/drawing/2014/main" id="{59977782-9560-4D41-A655-BC0982361FE9}"/>
                </a:ext>
              </a:extLst>
            </p:cNvPr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fr-FR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/>
              <a:t>Drag picture to placeholder or click icon to add</a:t>
            </a:r>
            <a:endParaRPr lang="en-US" noProof="0" dirty="0"/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87D9593B-58E4-9A42-8751-C88730A73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58995B-61E6-7049-B874-432DFA97C42E}" type="datetime1">
              <a:rPr lang="en-GB" altLang="en-US"/>
              <a:pPr/>
              <a:t>10/07/2019</a:t>
            </a:fld>
            <a:endParaRPr lang="en-GB" altLang="en-US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DD8A8038-B64B-EE43-A299-D8032B188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70811BAF-44E3-BD43-AD2F-A1CEDF0AD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9A3A46-05CB-F948-9ADD-A384F6A5661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70202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6268E8-4CE4-B843-9A70-EDB5031B1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435E96-A77E-AE48-B9A9-A35AC025B7E3}" type="datetime1">
              <a:rPr lang="en-GB" altLang="en-US"/>
              <a:pPr/>
              <a:t>10/07/2019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69CC4-EF52-B540-A86B-5988F5CA4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1B0047-BC3E-4147-9AB4-7D446C308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A75DE6-BAD5-D245-86BF-3D7D3E297EE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446987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B4D6958-498B-634B-867C-E6F167C95955}"/>
              </a:ext>
            </a:extLst>
          </p:cNvPr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15">
            <a:extLst>
              <a:ext uri="{FF2B5EF4-FFF2-40B4-BE49-F238E27FC236}">
                <a16:creationId xmlns:a16="http://schemas.microsoft.com/office/drawing/2014/main" id="{DC945746-2900-CC47-860D-19B0250D9F8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>
              <a:extLst>
                <a:ext uri="{FF2B5EF4-FFF2-40B4-BE49-F238E27FC236}">
                  <a16:creationId xmlns:a16="http://schemas.microsoft.com/office/drawing/2014/main" id="{A4FEF224-5AA0-494B-B163-A2671891387C}"/>
                </a:ext>
              </a:extLst>
            </p:cNvPr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18">
              <a:extLst>
                <a:ext uri="{FF2B5EF4-FFF2-40B4-BE49-F238E27FC236}">
                  <a16:creationId xmlns:a16="http://schemas.microsoft.com/office/drawing/2014/main" id="{9DBDA2C2-819B-8746-999D-65FD36AF88CD}"/>
                </a:ext>
              </a:extLst>
            </p:cNvPr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22">
              <a:extLst>
                <a:ext uri="{FF2B5EF4-FFF2-40B4-BE49-F238E27FC236}">
                  <a16:creationId xmlns:a16="http://schemas.microsoft.com/office/drawing/2014/main" id="{E84DEFF9-D8A2-F74C-AC70-3104E69D5B84}"/>
                </a:ext>
              </a:extLst>
            </p:cNvPr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26">
              <a:extLst>
                <a:ext uri="{FF2B5EF4-FFF2-40B4-BE49-F238E27FC236}">
                  <a16:creationId xmlns:a16="http://schemas.microsoft.com/office/drawing/2014/main" id="{5DEBED09-4F1C-D040-AF35-4FD471D4B63B}"/>
                </a:ext>
              </a:extLst>
            </p:cNvPr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10" name="Freeform 25">
              <a:extLst>
                <a:ext uri="{FF2B5EF4-FFF2-40B4-BE49-F238E27FC236}">
                  <a16:creationId xmlns:a16="http://schemas.microsoft.com/office/drawing/2014/main" id="{6439EF98-A20E-B943-8E3A-BC6A01ADBF85}"/>
                </a:ext>
              </a:extLst>
            </p:cNvPr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2DE6846D-856C-C04B-907E-B7B908D22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8B903A-1842-2E42-98A6-4CA81610DA9C}" type="datetime1">
              <a:rPr lang="en-GB" altLang="en-US"/>
              <a:pPr/>
              <a:t>10/07/2019</a:t>
            </a:fld>
            <a:endParaRPr lang="en-GB" alt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540A7D9-B91B-014D-9228-246BAD013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B4607033-418C-614B-99A3-45FE2A8F9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A07FF-276A-4C42-82DB-A9B19D5BBEB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06509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0892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2269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524" y="274638"/>
            <a:ext cx="7296951" cy="5812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36535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58540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7448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936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3584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5">
            <a:extLst>
              <a:ext uri="{FF2B5EF4-FFF2-40B4-BE49-F238E27FC236}">
                <a16:creationId xmlns:a16="http://schemas.microsoft.com/office/drawing/2014/main" id="{695E80D7-CD7D-0D4A-BAFE-7EA55AF87D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62025" y="165100"/>
            <a:ext cx="725805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Outline</a:t>
            </a:r>
          </a:p>
        </p:txBody>
      </p:sp>
      <p:sp>
        <p:nvSpPr>
          <p:cNvPr id="1027" name="Rectangle 26">
            <a:extLst>
              <a:ext uri="{FF2B5EF4-FFF2-40B4-BE49-F238E27FC236}">
                <a16:creationId xmlns:a16="http://schemas.microsoft.com/office/drawing/2014/main" id="{E9F4A29D-249F-D14E-B423-079997D3B6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085850"/>
            <a:ext cx="7924800" cy="510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7">
            <a:extLst>
              <a:ext uri="{FF2B5EF4-FFF2-40B4-BE49-F238E27FC236}">
                <a16:creationId xmlns:a16="http://schemas.microsoft.com/office/drawing/2014/main" id="{B0BBBE45-4626-6B4B-AA3C-7FB44A2E69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950" y="893763"/>
            <a:ext cx="7924800" cy="762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F3C1C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>
              <a:solidFill>
                <a:srgbClr val="000000"/>
              </a:solidFill>
              <a:latin typeface="Comic Sans MS" panose="030F0902030302020204" pitchFamily="66" charset="0"/>
            </a:endParaRPr>
          </a:p>
        </p:txBody>
      </p:sp>
      <p:sp>
        <p:nvSpPr>
          <p:cNvPr id="1029" name="Text Box 49">
            <a:extLst>
              <a:ext uri="{FF2B5EF4-FFF2-40B4-BE49-F238E27FC236}">
                <a16:creationId xmlns:a16="http://schemas.microsoft.com/office/drawing/2014/main" id="{32061A2B-A036-E147-B70D-83FA73572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62484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30" name="Text Box 50">
            <a:extLst>
              <a:ext uri="{FF2B5EF4-FFF2-40B4-BE49-F238E27FC236}">
                <a16:creationId xmlns:a16="http://schemas.microsoft.com/office/drawing/2014/main" id="{52FBA1D6-BC34-D142-A08D-31B4E51EC2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5150" y="6232525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200" i="1">
                <a:solidFill>
                  <a:srgbClr val="000099"/>
                </a:solidFill>
                <a:latin typeface="Times New Roman" panose="02020603050405020304" pitchFamily="18" charset="0"/>
              </a:rPr>
              <a:t>Page</a:t>
            </a:r>
            <a:r>
              <a:rPr lang="en-US" altLang="en-US" i="1">
                <a:solidFill>
                  <a:srgbClr val="000099"/>
                </a:solidFill>
                <a:latin typeface="Times New Roman" panose="02020603050405020304" pitchFamily="18" charset="0"/>
              </a:rPr>
              <a:t> </a:t>
            </a:r>
            <a:fld id="{D9128B60-7FB1-CC44-BFDF-74BE61096C2F}" type="slidenum">
              <a:rPr lang="en-US" altLang="en-US" sz="1200" i="1">
                <a:solidFill>
                  <a:srgbClr val="000099"/>
                </a:solidFill>
                <a:latin typeface="Times New Roman" panose="02020603050405020304" pitchFamily="18" charset="0"/>
              </a:rPr>
              <a:pPr algn="r">
                <a:spcBef>
                  <a:spcPct val="50000"/>
                </a:spcBef>
              </a:pPr>
              <a:t>‹#›</a:t>
            </a:fld>
            <a:endParaRPr lang="en-US" altLang="en-US" sz="1200" i="1">
              <a:solidFill>
                <a:srgbClr val="0000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1" name="Text Box 51">
            <a:extLst>
              <a:ext uri="{FF2B5EF4-FFF2-40B4-BE49-F238E27FC236}">
                <a16:creationId xmlns:a16="http://schemas.microsoft.com/office/drawing/2014/main" id="{FF007341-FB4F-CC4A-A68B-4C88543314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738" y="6386513"/>
            <a:ext cx="7021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200" i="1">
                <a:solidFill>
                  <a:srgbClr val="000099"/>
                </a:solidFill>
                <a:latin typeface="Times New Roman" panose="02020603050405020304" pitchFamily="18" charset="0"/>
              </a:rPr>
              <a:t>The Future of CTF3 – Support of Beam Diagnostics R&amp;D</a:t>
            </a:r>
          </a:p>
        </p:txBody>
      </p:sp>
      <p:sp>
        <p:nvSpPr>
          <p:cNvPr id="1032" name="Line 52">
            <a:extLst>
              <a:ext uri="{FF2B5EF4-FFF2-40B4-BE49-F238E27FC236}">
                <a16:creationId xmlns:a16="http://schemas.microsoft.com/office/drawing/2014/main" id="{27B6039E-41A7-874A-8F78-8A9731B97DAE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950" y="6308725"/>
            <a:ext cx="7924800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3" name="Picture 1" descr="Logo_cern.pdf">
            <a:extLst>
              <a:ext uri="{FF2B5EF4-FFF2-40B4-BE49-F238E27FC236}">
                <a16:creationId xmlns:a16="http://schemas.microsoft.com/office/drawing/2014/main" id="{D5738748-8640-3042-B91B-B37AF6403C7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175" y="49213"/>
            <a:ext cx="801688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3" descr="CLIC-Logo-Color.jpg">
            <a:extLst>
              <a:ext uri="{FF2B5EF4-FFF2-40B4-BE49-F238E27FC236}">
                <a16:creationId xmlns:a16="http://schemas.microsoft.com/office/drawing/2014/main" id="{DEFDEC2C-AAD2-2047-B711-E0DF41280656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" y="49213"/>
            <a:ext cx="84455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20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  <p:sldLayoutId id="2147484317" r:id="rId9"/>
    <p:sldLayoutId id="2147484318" r:id="rId10"/>
    <p:sldLayoutId id="2147484319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00">
          <a:solidFill>
            <a:srgbClr val="006600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C60E5A5-F2CA-394E-BCBE-A77B4FD11010}"/>
              </a:ext>
            </a:extLst>
          </p:cNvPr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051" name="Group 15">
            <a:extLst>
              <a:ext uri="{FF2B5EF4-FFF2-40B4-BE49-F238E27FC236}">
                <a16:creationId xmlns:a16="http://schemas.microsoft.com/office/drawing/2014/main" id="{109C3023-9EC1-AC47-875A-165127F19DB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2057" name="Freeform 14">
              <a:extLst>
                <a:ext uri="{FF2B5EF4-FFF2-40B4-BE49-F238E27FC236}">
                  <a16:creationId xmlns:a16="http://schemas.microsoft.com/office/drawing/2014/main" id="{C5FEFDD2-80A3-5A45-A0B2-4784F39942C9}"/>
                </a:ext>
              </a:extLst>
            </p:cNvPr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8" name="Freeform 18">
              <a:extLst>
                <a:ext uri="{FF2B5EF4-FFF2-40B4-BE49-F238E27FC236}">
                  <a16:creationId xmlns:a16="http://schemas.microsoft.com/office/drawing/2014/main" id="{2AA1E19F-2B4C-A74C-AEB7-2591FA4708D3}"/>
                </a:ext>
              </a:extLst>
            </p:cNvPr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9" name="Freeform 22">
              <a:extLst>
                <a:ext uri="{FF2B5EF4-FFF2-40B4-BE49-F238E27FC236}">
                  <a16:creationId xmlns:a16="http://schemas.microsoft.com/office/drawing/2014/main" id="{8835C816-BAC2-4240-A716-D05D30363BE7}"/>
                </a:ext>
              </a:extLst>
            </p:cNvPr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0" name="Freeform 26">
              <a:extLst>
                <a:ext uri="{FF2B5EF4-FFF2-40B4-BE49-F238E27FC236}">
                  <a16:creationId xmlns:a16="http://schemas.microsoft.com/office/drawing/2014/main" id="{4BF081DB-C32C-F14D-B36A-DA25AA341597}"/>
                </a:ext>
              </a:extLst>
            </p:cNvPr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2061" name="Freeform 10">
              <a:extLst>
                <a:ext uri="{FF2B5EF4-FFF2-40B4-BE49-F238E27FC236}">
                  <a16:creationId xmlns:a16="http://schemas.microsoft.com/office/drawing/2014/main" id="{52B96852-61DB-C745-BFFA-D23B61007F25}"/>
                </a:ext>
              </a:extLst>
            </p:cNvPr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2" name="Title Placeholder 1">
            <a:extLst>
              <a:ext uri="{FF2B5EF4-FFF2-40B4-BE49-F238E27FC236}">
                <a16:creationId xmlns:a16="http://schemas.microsoft.com/office/drawing/2014/main" id="{3E1DFE2C-994B-6E4C-ACA1-0FBEEF0151C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/>
              <a:t>Click to edit Master title style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A51467-1D1E-5F42-B292-50067052A1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15E8DB0-107A-9E4A-AD40-F3BD5A82CA73}" type="datetime1">
              <a:rPr lang="en-US" altLang="en-US"/>
              <a:pPr/>
              <a:t>7/10/2019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A539B-95F1-2745-AC61-B711666C54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DE7D4-9F0B-0942-B890-9CA103908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2B34397-A1FD-3446-9F14-A808541EE60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56" name="Text Placeholder 2">
            <a:extLst>
              <a:ext uri="{FF2B5EF4-FFF2-40B4-BE49-F238E27FC236}">
                <a16:creationId xmlns:a16="http://schemas.microsoft.com/office/drawing/2014/main" id="{DF45696B-4F89-0F4A-AC8E-50B51955651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/>
              <a:t>Click to edit Master text styles</a:t>
            </a:r>
          </a:p>
          <a:p>
            <a:pPr lvl="1"/>
            <a:r>
              <a:rPr lang="fr-FR" altLang="en-US"/>
              <a:t>Second level</a:t>
            </a:r>
          </a:p>
          <a:p>
            <a:pPr lvl="2"/>
            <a:r>
              <a:rPr lang="fr-FR" altLang="en-US"/>
              <a:t>Third level</a:t>
            </a:r>
          </a:p>
          <a:p>
            <a:pPr lvl="3"/>
            <a:r>
              <a:rPr lang="fr-FR" altLang="en-US"/>
              <a:t>Fourth level</a:t>
            </a:r>
          </a:p>
          <a:p>
            <a:pPr lvl="4"/>
            <a:r>
              <a:rPr lang="fr-FR" altLang="en-US"/>
              <a:t>Fifth level</a:t>
            </a:r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charset="0"/>
          <a:ea typeface="ＭＳ Ｐゴシック" charset="0"/>
          <a:cs typeface="ＭＳ Ｐゴシック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2" charset="2"/>
        <a:buChar char=""/>
        <a:defRPr sz="2400" kern="12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2" charset="2"/>
        <a:buChar char=""/>
        <a:defRPr sz="22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2" charset="2"/>
        <a:buChar char=""/>
        <a:defRPr sz="2000" kern="1200">
          <a:solidFill>
            <a:schemeClr val="tx2"/>
          </a:solidFill>
          <a:latin typeface="+mn-lt"/>
          <a:ea typeface="ＭＳ Ｐゴシック" charset="0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2" charset="2"/>
        <a:buChar char=""/>
        <a:defRPr kern="1200">
          <a:solidFill>
            <a:schemeClr val="tx2"/>
          </a:solidFill>
          <a:latin typeface="+mn-lt"/>
          <a:ea typeface="ＭＳ Ｐゴシック" charset="0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2" charset="2"/>
        <a:buChar char=""/>
        <a:defRPr sz="1600" kern="1200">
          <a:solidFill>
            <a:schemeClr val="tx2"/>
          </a:solidFill>
          <a:latin typeface="+mn-lt"/>
          <a:ea typeface="ＭＳ Ｐゴシック" charset="0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microsoft.com/office/2007/relationships/hdphoto" Target="../media/hdphoto2.wdp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4" Type="http://schemas.openxmlformats.org/officeDocument/2006/relationships/image" Target="NUL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14/relationships/chartEx" Target="../charts/chartEx2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5" Type="http://schemas.openxmlformats.org/officeDocument/2006/relationships/image" Target="NULL"/><Relationship Id="rId4" Type="http://schemas.openxmlformats.org/officeDocument/2006/relationships/image" Target="../media/image91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2.vml"/><Relationship Id="rId5" Type="http://schemas.openxmlformats.org/officeDocument/2006/relationships/image" Target="NULL"/><Relationship Id="rId4" Type="http://schemas.openxmlformats.org/officeDocument/2006/relationships/image" Target="../media/image92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9.emf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BAC94534-F881-6849-AE1B-531F5BE56E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79588"/>
          </a:xfrm>
        </p:spPr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Beam Instrumentation developments at </a:t>
            </a:r>
            <a:r>
              <a:rPr lang="en-US" altLang="en-US" dirty="0" err="1">
                <a:ea typeface="ＭＳ Ｐゴシック" panose="020B0600070205080204" pitchFamily="34" charset="-128"/>
              </a:rPr>
              <a:t>HiRadMat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5362" name="Subtitle 4">
            <a:extLst>
              <a:ext uri="{FF2B5EF4-FFF2-40B4-BE49-F238E27FC236}">
                <a16:creationId xmlns:a16="http://schemas.microsoft.com/office/drawing/2014/main" id="{50F6CFDE-D7D5-544D-A554-A02BEF0F82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3556000"/>
            <a:ext cx="7367337" cy="1746250"/>
          </a:xfrm>
        </p:spPr>
        <p:txBody>
          <a:bodyPr>
            <a:normAutofit fontScale="92500"/>
          </a:bodyPr>
          <a:lstStyle/>
          <a:p>
            <a:pPr eaLnBrk="1" hangingPunct="1">
              <a:buFont typeface="Symbol" charset="0"/>
              <a:buNone/>
              <a:defRPr/>
            </a:pPr>
            <a:r>
              <a:rPr lang="en-US" dirty="0">
                <a:latin typeface="Calibri" charset="0"/>
              </a:rPr>
              <a:t>T. Lefevre on behalf of the BI Team involved</a:t>
            </a:r>
          </a:p>
          <a:p>
            <a:pPr eaLnBrk="1" hangingPunct="1">
              <a:buFont typeface="Symbol" charset="0"/>
              <a:buNone/>
              <a:defRPr/>
            </a:pPr>
            <a:endParaRPr lang="en-US" dirty="0">
              <a:latin typeface="Calibri" charset="0"/>
            </a:endParaRPr>
          </a:p>
          <a:p>
            <a:pPr eaLnBrk="1" hangingPunct="1">
              <a:buFont typeface="Symbol" charset="0"/>
              <a:buNone/>
              <a:defRPr/>
            </a:pPr>
            <a:r>
              <a:rPr lang="en-US" dirty="0">
                <a:latin typeface="Calibri" charset="0"/>
              </a:rPr>
              <a:t>Thanks to the contributions of J. </a:t>
            </a:r>
            <a:r>
              <a:rPr lang="en-US" dirty="0" err="1">
                <a:latin typeface="Calibri" charset="0"/>
              </a:rPr>
              <a:t>Albertone</a:t>
            </a:r>
            <a:r>
              <a:rPr lang="en-US" dirty="0">
                <a:latin typeface="Calibri" charset="0"/>
              </a:rPr>
              <a:t>, M. Bergamaschi, C. </a:t>
            </a:r>
            <a:r>
              <a:rPr lang="en-US" dirty="0" err="1">
                <a:latin typeface="Calibri" charset="0"/>
              </a:rPr>
              <a:t>Boccard</a:t>
            </a:r>
            <a:r>
              <a:rPr lang="en-US" dirty="0">
                <a:latin typeface="Calibri" charset="0"/>
              </a:rPr>
              <a:t>,  T. Bogey, S. Burger,  A. Curcio, L. Jensen, R. Kieffer, M. Krupa, S. </a:t>
            </a:r>
            <a:r>
              <a:rPr lang="en-US" dirty="0" err="1">
                <a:latin typeface="Calibri" charset="0"/>
              </a:rPr>
              <a:t>Mazzoni</a:t>
            </a:r>
            <a:r>
              <a:rPr lang="en-US" dirty="0">
                <a:latin typeface="Calibri" charset="0"/>
              </a:rPr>
              <a:t>, A. </a:t>
            </a:r>
            <a:r>
              <a:rPr lang="en-US" dirty="0" err="1">
                <a:latin typeface="Calibri" charset="0"/>
              </a:rPr>
              <a:t>Sounas</a:t>
            </a:r>
            <a:r>
              <a:rPr lang="en-US" dirty="0">
                <a:latin typeface="Calibri" charset="0"/>
              </a:rPr>
              <a:t>, A. </a:t>
            </a:r>
            <a:r>
              <a:rPr lang="en-US" dirty="0" err="1">
                <a:latin typeface="Calibri" charset="0"/>
              </a:rPr>
              <a:t>Topaloudis</a:t>
            </a:r>
            <a:r>
              <a:rPr lang="en-US" dirty="0">
                <a:latin typeface="Calibri" charset="0"/>
              </a:rPr>
              <a:t>, E. </a:t>
            </a:r>
            <a:r>
              <a:rPr lang="en-US" dirty="0" err="1">
                <a:latin typeface="Calibri" charset="0"/>
              </a:rPr>
              <a:t>Senes</a:t>
            </a:r>
            <a:r>
              <a:rPr lang="en-US" dirty="0">
                <a:latin typeface="Calibri" charset="0"/>
              </a:rPr>
              <a:t>, M. Turner and M. Wendt</a:t>
            </a:r>
          </a:p>
          <a:p>
            <a:pPr eaLnBrk="1" hangingPunct="1">
              <a:buFont typeface="Symbol" charset="0"/>
              <a:buNone/>
              <a:defRPr/>
            </a:pPr>
            <a:endParaRPr lang="en-US" dirty="0">
              <a:latin typeface="Calibri" charset="0"/>
            </a:endParaRPr>
          </a:p>
        </p:txBody>
      </p:sp>
      <p:pic>
        <p:nvPicPr>
          <p:cNvPr id="15363" name="Picture 3" descr="logo-final_low-rez.jpg">
            <a:extLst>
              <a:ext uri="{FF2B5EF4-FFF2-40B4-BE49-F238E27FC236}">
                <a16:creationId xmlns:a16="http://schemas.microsoft.com/office/drawing/2014/main" id="{4085874E-4493-BC40-8D3D-CE6C0D66BF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355600"/>
            <a:ext cx="270510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13E85C9-DDBD-9242-8E66-39EEF7602D28}"/>
              </a:ext>
            </a:extLst>
          </p:cNvPr>
          <p:cNvSpPr txBox="1"/>
          <p:nvPr/>
        </p:nvSpPr>
        <p:spPr>
          <a:xfrm>
            <a:off x="1834840" y="6488668"/>
            <a:ext cx="5474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latin typeface="+mn-lt"/>
              </a:rPr>
              <a:t>International </a:t>
            </a:r>
            <a:r>
              <a:rPr lang="en-US" i="1" dirty="0" err="1">
                <a:latin typeface="+mn-lt"/>
              </a:rPr>
              <a:t>HiRadMat</a:t>
            </a:r>
            <a:r>
              <a:rPr lang="en-US" i="1" dirty="0">
                <a:latin typeface="+mn-lt"/>
              </a:rPr>
              <a:t> Workshop, 10-12 July 2019, CERN</a:t>
            </a:r>
            <a:r>
              <a:rPr lang="en-US" i="1" baseline="30000" dirty="0">
                <a:latin typeface="+mn-lt"/>
              </a:rPr>
              <a:t> </a:t>
            </a:r>
            <a:endParaRPr lang="en-US" i="1" dirty="0"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72CBEC4-4F39-DB46-B065-7D287136D341}"/>
              </a:ext>
            </a:extLst>
          </p:cNvPr>
          <p:cNvSpPr txBox="1"/>
          <p:nvPr/>
        </p:nvSpPr>
        <p:spPr>
          <a:xfrm>
            <a:off x="893379" y="13663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58090B5-3FC2-6443-9F9C-38D37B4065B3}"/>
              </a:ext>
            </a:extLst>
          </p:cNvPr>
          <p:cNvSpPr/>
          <p:nvPr/>
        </p:nvSpPr>
        <p:spPr>
          <a:xfrm>
            <a:off x="190575" y="2657720"/>
            <a:ext cx="82776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  <a:sym typeface="Wingdings" panose="05000000000000000000" pitchFamily="2" charset="2"/>
              </a:rPr>
              <a:t>Strong background from Cherenkov light emitted in air</a:t>
            </a:r>
            <a:endParaRPr lang="en-GB" sz="2000" dirty="0">
              <a:latin typeface="+mn-lt"/>
            </a:endParaRPr>
          </a:p>
        </p:txBody>
      </p:sp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42FC7CD3-CD20-ED47-8683-F9640E1B3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70383" y="7118828"/>
            <a:ext cx="381000" cy="365125"/>
          </a:xfrm>
        </p:spPr>
        <p:txBody>
          <a:bodyPr/>
          <a:lstStyle/>
          <a:p>
            <a:fld id="{21637C4F-9F40-41F4-9AE0-A29178B8E371}" type="slidenum">
              <a:rPr lang="en-GB" smtClean="0"/>
              <a:t>10</a:t>
            </a:fld>
            <a:endParaRPr lang="en-GB" dirty="0"/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D8D0D078-F31E-194D-BAA0-F12B1243AB6A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9" t="6963" r="16674" b="8504"/>
          <a:stretch/>
        </p:blipFill>
        <p:spPr bwMode="auto">
          <a:xfrm>
            <a:off x="530225" y="3258867"/>
            <a:ext cx="3197860" cy="23639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1" name="TextBox 2">
            <a:extLst>
              <a:ext uri="{FF2B5EF4-FFF2-40B4-BE49-F238E27FC236}">
                <a16:creationId xmlns:a16="http://schemas.microsoft.com/office/drawing/2014/main" id="{444D048A-05F1-EF40-A97D-AA8E5F82AB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75" y="5724711"/>
            <a:ext cx="2355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i="1" u="sng" dirty="0"/>
              <a:t>Oct 2015 – HRMT30</a:t>
            </a:r>
          </a:p>
        </p:txBody>
      </p:sp>
      <p:sp>
        <p:nvSpPr>
          <p:cNvPr id="82" name="TextBox 20">
            <a:extLst>
              <a:ext uri="{FF2B5EF4-FFF2-40B4-BE49-F238E27FC236}">
                <a16:creationId xmlns:a16="http://schemas.microsoft.com/office/drawing/2014/main" id="{45016802-8A3F-C549-8A45-52D7DA48F1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931" y="6094599"/>
            <a:ext cx="2497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i="1" u="sng" dirty="0"/>
              <a:t>June 2016 – HRMT32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64EA05-7C01-0243-A524-A3EB0ECADB82}"/>
              </a:ext>
            </a:extLst>
          </p:cNvPr>
          <p:cNvSpPr/>
          <p:nvPr/>
        </p:nvSpPr>
        <p:spPr>
          <a:xfrm>
            <a:off x="4329393" y="5880298"/>
            <a:ext cx="4566424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GB" sz="1000" dirty="0"/>
              <a:t>* </a:t>
            </a:r>
            <a:r>
              <a:rPr lang="en-GB" sz="1000" b="1" kern="1600" cap="all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Scintillation and </a:t>
            </a:r>
            <a:r>
              <a:rPr lang="en-GB" sz="1000" b="1" kern="1600" cap="all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Otr</a:t>
            </a:r>
            <a:r>
              <a:rPr lang="en-GB" sz="1000" b="1" kern="1600" cap="all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Screen Characterization with a 440 GeV/c Proton Beam in air at the </a:t>
            </a:r>
            <a:r>
              <a:rPr lang="en-GB" sz="1000" b="1" kern="1600" cap="all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Cern</a:t>
            </a:r>
            <a:r>
              <a:rPr lang="en-GB" sz="1000" b="1" kern="1600" cap="all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HiRadMat Facility</a:t>
            </a:r>
          </a:p>
          <a:p>
            <a:pPr algn="ctr">
              <a:spcBef>
                <a:spcPts val="900"/>
              </a:spcBef>
              <a:spcAft>
                <a:spcPts val="1200"/>
              </a:spcAft>
            </a:pPr>
            <a:r>
              <a:rPr lang="en-GB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S. Burger</a:t>
            </a:r>
            <a:r>
              <a:rPr lang="en-GB" sz="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†</a:t>
            </a:r>
            <a:r>
              <a:rPr lang="en-GB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M.Turner</a:t>
            </a:r>
            <a:r>
              <a:rPr lang="en-GB" sz="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GB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B. Biskup</a:t>
            </a:r>
            <a:r>
              <a:rPr lang="en-GB" sz="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S.Mazzoni</a:t>
            </a:r>
            <a:r>
              <a:rPr lang="en-GB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CERN, Geneva, Switzerland </a:t>
            </a:r>
            <a:br>
              <a:rPr lang="en-GB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also at Czech Technical University, Prague, Czech Republic</a:t>
            </a:r>
            <a:br>
              <a:rPr lang="en-GB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GB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also at Graz University of Technology Theoretical Physics Institute, Vienna, Austria</a:t>
            </a: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06F9A3D4-B2A2-2F46-B769-C8482559C80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629" y="3230985"/>
            <a:ext cx="2793952" cy="251800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383EE2EE-2FC2-E942-8E3E-494D36347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225" y="278507"/>
            <a:ext cx="8229600" cy="12525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Cherenkov background in -air</a:t>
            </a:r>
          </a:p>
        </p:txBody>
      </p:sp>
    </p:spTree>
    <p:extLst>
      <p:ext uri="{BB962C8B-B14F-4D97-AF65-F5344CB8AC3E}">
        <p14:creationId xmlns:p14="http://schemas.microsoft.com/office/powerpoint/2010/main" val="3220026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72CBEC4-4F39-DB46-B065-7D287136D341}"/>
              </a:ext>
            </a:extLst>
          </p:cNvPr>
          <p:cNvSpPr txBox="1"/>
          <p:nvPr/>
        </p:nvSpPr>
        <p:spPr>
          <a:xfrm>
            <a:off x="893379" y="13663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58090B5-3FC2-6443-9F9C-38D37B4065B3}"/>
              </a:ext>
            </a:extLst>
          </p:cNvPr>
          <p:cNvSpPr/>
          <p:nvPr/>
        </p:nvSpPr>
        <p:spPr>
          <a:xfrm>
            <a:off x="190575" y="2657720"/>
            <a:ext cx="82776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  <a:sym typeface="Wingdings" panose="05000000000000000000" pitchFamily="2" charset="2"/>
              </a:rPr>
              <a:t>Strong background from Cherenkov light emitted in air</a:t>
            </a:r>
            <a:endParaRPr lang="en-GB" sz="2000" dirty="0">
              <a:latin typeface="+mn-lt"/>
            </a:endParaRPr>
          </a:p>
        </p:txBody>
      </p:sp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42FC7CD3-CD20-ED47-8683-F9640E1B3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70383" y="7118828"/>
            <a:ext cx="381000" cy="365125"/>
          </a:xfrm>
        </p:spPr>
        <p:txBody>
          <a:bodyPr/>
          <a:lstStyle/>
          <a:p>
            <a:fld id="{21637C4F-9F40-41F4-9AE0-A29178B8E371}" type="slidenum">
              <a:rPr lang="en-GB" smtClean="0"/>
              <a:t>11</a:t>
            </a:fld>
            <a:endParaRPr lang="en-GB" dirty="0"/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D8D0D078-F31E-194D-BAA0-F12B1243AB6A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9" t="6963" r="16674" b="8504"/>
          <a:stretch/>
        </p:blipFill>
        <p:spPr bwMode="auto">
          <a:xfrm>
            <a:off x="530225" y="3258867"/>
            <a:ext cx="3197860" cy="23639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1" name="TextBox 2">
            <a:extLst>
              <a:ext uri="{FF2B5EF4-FFF2-40B4-BE49-F238E27FC236}">
                <a16:creationId xmlns:a16="http://schemas.microsoft.com/office/drawing/2014/main" id="{444D048A-05F1-EF40-A97D-AA8E5F82AB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75" y="5724711"/>
            <a:ext cx="2355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i="1" u="sng" dirty="0"/>
              <a:t>Oct 2015 – HRMT30</a:t>
            </a:r>
          </a:p>
        </p:txBody>
      </p:sp>
      <p:sp>
        <p:nvSpPr>
          <p:cNvPr id="82" name="TextBox 20">
            <a:extLst>
              <a:ext uri="{FF2B5EF4-FFF2-40B4-BE49-F238E27FC236}">
                <a16:creationId xmlns:a16="http://schemas.microsoft.com/office/drawing/2014/main" id="{45016802-8A3F-C549-8A45-52D7DA48F1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931" y="6094599"/>
            <a:ext cx="2497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i="1" u="sng" dirty="0"/>
              <a:t>June 2016 – HRMT32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64EA05-7C01-0243-A524-A3EB0ECADB82}"/>
              </a:ext>
            </a:extLst>
          </p:cNvPr>
          <p:cNvSpPr/>
          <p:nvPr/>
        </p:nvSpPr>
        <p:spPr>
          <a:xfrm>
            <a:off x="4329393" y="5880298"/>
            <a:ext cx="4566424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GB" sz="1000" dirty="0"/>
              <a:t>* </a:t>
            </a:r>
            <a:r>
              <a:rPr lang="en-GB" sz="1000" b="1" kern="1600" cap="all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Scintillation and </a:t>
            </a:r>
            <a:r>
              <a:rPr lang="en-GB" sz="1000" b="1" kern="1600" cap="all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Otr</a:t>
            </a:r>
            <a:r>
              <a:rPr lang="en-GB" sz="1000" b="1" kern="1600" cap="all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Screen Characterization with a 440 GeV/c Proton Beam in air at the </a:t>
            </a:r>
            <a:r>
              <a:rPr lang="en-GB" sz="1000" b="1" kern="1600" cap="all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Cern</a:t>
            </a:r>
            <a:r>
              <a:rPr lang="en-GB" sz="1000" b="1" kern="1600" cap="all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HiRadMat Facility</a:t>
            </a:r>
          </a:p>
          <a:p>
            <a:pPr algn="ctr">
              <a:spcBef>
                <a:spcPts val="900"/>
              </a:spcBef>
              <a:spcAft>
                <a:spcPts val="1200"/>
              </a:spcAft>
            </a:pPr>
            <a:r>
              <a:rPr lang="en-GB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S. Burger</a:t>
            </a:r>
            <a:r>
              <a:rPr lang="en-GB" sz="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†</a:t>
            </a:r>
            <a:r>
              <a:rPr lang="en-GB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M.Turner</a:t>
            </a:r>
            <a:r>
              <a:rPr lang="en-GB" sz="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GB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B. Biskup</a:t>
            </a:r>
            <a:r>
              <a:rPr lang="en-GB" sz="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S.Mazzoni</a:t>
            </a:r>
            <a:r>
              <a:rPr lang="en-GB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CERN, Geneva, Switzerland </a:t>
            </a:r>
            <a:br>
              <a:rPr lang="en-GB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also at Czech Technical University, Prague, Czech Republic</a:t>
            </a:r>
            <a:br>
              <a:rPr lang="en-GB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GB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also at Graz University of Technology Theoretical Physics Institute, Vienna, Austria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90333B-8F5D-9F44-A183-CEF0927199F7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0" t="24038" r="31064" b="25009"/>
          <a:stretch/>
        </p:blipFill>
        <p:spPr bwMode="auto">
          <a:xfrm>
            <a:off x="4556825" y="3213597"/>
            <a:ext cx="3670057" cy="24801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487D72E-B64C-3747-BACA-1BFA41D05691}"/>
              </a:ext>
            </a:extLst>
          </p:cNvPr>
          <p:cNvSpPr/>
          <p:nvPr/>
        </p:nvSpPr>
        <p:spPr>
          <a:xfrm>
            <a:off x="4916678" y="3027052"/>
            <a:ext cx="31579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n-GB" sz="2000" i="1" dirty="0">
                <a:latin typeface="+mn-lt"/>
                <a:ea typeface="Times New Roman" panose="02020603050405020304" pitchFamily="18" charset="0"/>
              </a:rPr>
              <a:t>OTR</a:t>
            </a:r>
            <a:endParaRPr lang="en-GB" sz="2000" i="1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DF003C28-51FB-2542-9D2D-6C7525DA8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225" y="278507"/>
            <a:ext cx="8229600" cy="12525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Cherenkov background in -air</a:t>
            </a:r>
          </a:p>
        </p:txBody>
      </p:sp>
    </p:spTree>
    <p:extLst>
      <p:ext uri="{BB962C8B-B14F-4D97-AF65-F5344CB8AC3E}">
        <p14:creationId xmlns:p14="http://schemas.microsoft.com/office/powerpoint/2010/main" val="2012681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DC779F5-3BDF-ED4E-9E24-9FD20EE0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225" y="278507"/>
            <a:ext cx="8229600" cy="12525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BPM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64B0B-E3B4-A64A-A638-EAA886D9AA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284" y="2685571"/>
            <a:ext cx="8739963" cy="3451225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Some issues observed in fall 2015 when testing high-Z targets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Traced to be due to </a:t>
            </a:r>
            <a:r>
              <a:rPr lang="en-US" dirty="0">
                <a:solidFill>
                  <a:srgbClr val="FF0000"/>
                </a:solidFill>
              </a:rPr>
              <a:t>backscattered particles affecting the electronic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Mitigation found by </a:t>
            </a:r>
            <a:r>
              <a:rPr lang="en-US" dirty="0">
                <a:solidFill>
                  <a:srgbClr val="FF0000"/>
                </a:solidFill>
              </a:rPr>
              <a:t>relocating the electronic </a:t>
            </a:r>
            <a:r>
              <a:rPr lang="en-US" dirty="0">
                <a:solidFill>
                  <a:schemeClr val="tx1"/>
                </a:solidFill>
              </a:rPr>
              <a:t>in a radiation safe zone during YETS 2015-2016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Still some perturbations </a:t>
            </a:r>
            <a:r>
              <a:rPr lang="en-US" dirty="0">
                <a:solidFill>
                  <a:schemeClr val="tx1"/>
                </a:solidFill>
              </a:rPr>
              <a:t>observed on the beam position signal resulting in large fluctuations in the </a:t>
            </a:r>
            <a:r>
              <a:rPr lang="en-US" dirty="0">
                <a:solidFill>
                  <a:srgbClr val="FF0000"/>
                </a:solidFill>
              </a:rPr>
              <a:t>BPM readings (±mm)</a:t>
            </a:r>
          </a:p>
        </p:txBody>
      </p:sp>
    </p:spTree>
    <p:extLst>
      <p:ext uri="{BB962C8B-B14F-4D97-AF65-F5344CB8AC3E}">
        <p14:creationId xmlns:p14="http://schemas.microsoft.com/office/powerpoint/2010/main" val="2969476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DC779F5-3BDF-ED4E-9E24-9FD20EE0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225" y="278507"/>
            <a:ext cx="8229600" cy="12525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BPM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64B0B-E3B4-A64A-A638-EAA886D9AA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284" y="2685571"/>
            <a:ext cx="8739963" cy="3451225"/>
          </a:xfrm>
        </p:spPr>
        <p:txBody>
          <a:bodyPr/>
          <a:lstStyle/>
          <a:p>
            <a:r>
              <a:rPr lang="en-US" dirty="0"/>
              <a:t>Some issues observed in 2015 when testing high-Z target</a:t>
            </a:r>
          </a:p>
          <a:p>
            <a:pPr lvl="1"/>
            <a:r>
              <a:rPr lang="en-US" dirty="0"/>
              <a:t>Traced to be due to backscattered particles affecting the electronic</a:t>
            </a:r>
          </a:p>
          <a:p>
            <a:pPr lvl="1"/>
            <a:r>
              <a:rPr lang="en-US" dirty="0"/>
              <a:t>Mitigation found by relocating the electronic in a radiation safe zone</a:t>
            </a:r>
          </a:p>
          <a:p>
            <a:endParaRPr lang="en-US" dirty="0"/>
          </a:p>
          <a:p>
            <a:r>
              <a:rPr lang="en-US" dirty="0"/>
              <a:t>Still some perturbations observed on the beam position signal resulting in large fluctuations in the BPM readings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A95D74-B58A-F040-A0C9-96B83F3379E8}"/>
              </a:ext>
            </a:extLst>
          </p:cNvPr>
          <p:cNvSpPr txBox="1"/>
          <p:nvPr/>
        </p:nvSpPr>
        <p:spPr>
          <a:xfrm rot="20708391">
            <a:off x="1371601" y="3005100"/>
            <a:ext cx="5422603" cy="19389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dirty="0">
              <a:solidFill>
                <a:srgbClr val="FF0000"/>
              </a:solidFill>
              <a:latin typeface="+mn-lt"/>
            </a:endParaRPr>
          </a:p>
          <a:p>
            <a:pPr algn="ctr"/>
            <a:r>
              <a:rPr lang="en-US" sz="2400" dirty="0">
                <a:solidFill>
                  <a:srgbClr val="FF0000"/>
                </a:solidFill>
                <a:latin typeface="+mn-lt"/>
              </a:rPr>
              <a:t>Development of a BTV system capable of measuring in all beam conditions</a:t>
            </a:r>
          </a:p>
          <a:p>
            <a:pPr algn="ctr"/>
            <a:r>
              <a:rPr lang="en-US" sz="2000" i="1" dirty="0">
                <a:solidFill>
                  <a:srgbClr val="FF0000"/>
                </a:solidFill>
                <a:latin typeface="+mn-lt"/>
              </a:rPr>
              <a:t>Small beam size at high intensities 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78323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DC779F5-3BDF-ED4E-9E24-9FD20EE0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225" y="278507"/>
            <a:ext cx="8229600" cy="12525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BTV for all beam conditions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64B0B-E3B4-A64A-A638-EAA886D9AA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369" y="2620762"/>
            <a:ext cx="8527311" cy="3451225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Long optical line </a:t>
            </a:r>
            <a:r>
              <a:rPr lang="en-US" dirty="0">
                <a:solidFill>
                  <a:schemeClr val="tx1"/>
                </a:solidFill>
              </a:rPr>
              <a:t>to install the camera in a </a:t>
            </a:r>
            <a:r>
              <a:rPr lang="en-US" dirty="0">
                <a:solidFill>
                  <a:srgbClr val="FF0000"/>
                </a:solidFill>
              </a:rPr>
              <a:t>radiation-friendly </a:t>
            </a:r>
            <a:r>
              <a:rPr lang="en-US" dirty="0">
                <a:solidFill>
                  <a:schemeClr val="tx1"/>
                </a:solidFill>
              </a:rPr>
              <a:t>location (showers and ageing)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Thermal resistant OTR </a:t>
            </a:r>
            <a:r>
              <a:rPr lang="en-US" dirty="0">
                <a:solidFill>
                  <a:schemeClr val="tx1"/>
                </a:solidFill>
              </a:rPr>
              <a:t>screen in </a:t>
            </a:r>
            <a:r>
              <a:rPr lang="en-US" dirty="0">
                <a:solidFill>
                  <a:srgbClr val="FF0000"/>
                </a:solidFill>
              </a:rPr>
              <a:t>primary vacuum to suppress Cherenkov background light </a:t>
            </a:r>
            <a:r>
              <a:rPr lang="en-US" dirty="0">
                <a:solidFill>
                  <a:schemeClr val="tx1"/>
                </a:solidFill>
              </a:rPr>
              <a:t>(&lt;10</a:t>
            </a:r>
            <a:r>
              <a:rPr lang="en-US" baseline="30000" dirty="0">
                <a:solidFill>
                  <a:schemeClr val="tx1"/>
                </a:solidFill>
              </a:rPr>
              <a:t>-3</a:t>
            </a:r>
            <a:r>
              <a:rPr lang="en-US" dirty="0">
                <a:solidFill>
                  <a:schemeClr val="tx1"/>
                </a:solidFill>
              </a:rPr>
              <a:t> Torr)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4F2DA3E-599A-854D-920C-709F1EEBF8AC}"/>
              </a:ext>
            </a:extLst>
          </p:cNvPr>
          <p:cNvGrpSpPr>
            <a:grpSpLocks/>
          </p:cNvGrpSpPr>
          <p:nvPr/>
        </p:nvGrpSpPr>
        <p:grpSpPr bwMode="auto">
          <a:xfrm>
            <a:off x="3345877" y="3434874"/>
            <a:ext cx="5562803" cy="1822999"/>
            <a:chOff x="4970068" y="4625246"/>
            <a:chExt cx="4366371" cy="1365116"/>
          </a:xfrm>
        </p:grpSpPr>
        <p:pic>
          <p:nvPicPr>
            <p:cNvPr id="5" name="Picture 7">
              <a:extLst>
                <a:ext uri="{FF2B5EF4-FFF2-40B4-BE49-F238E27FC236}">
                  <a16:creationId xmlns:a16="http://schemas.microsoft.com/office/drawing/2014/main" id="{D77D0417-BB34-F040-A55B-5E86148086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0284" y="4625246"/>
              <a:ext cx="1889668" cy="1130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13">
              <a:extLst>
                <a:ext uri="{FF2B5EF4-FFF2-40B4-BE49-F238E27FC236}">
                  <a16:creationId xmlns:a16="http://schemas.microsoft.com/office/drawing/2014/main" id="{01345D6F-6A33-C64A-B5CD-67AFE2276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0068" y="5759890"/>
              <a:ext cx="4366371" cy="230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400" i="1" dirty="0"/>
                <a:t>Aging of the Camera damaged by radiation by the end of HRMT27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07389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DC779F5-3BDF-ED4E-9E24-9FD20EE0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225" y="278507"/>
            <a:ext cx="8229600" cy="12525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BTV for all beam conditions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64B0B-E3B4-A64A-A638-EAA886D9AA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369" y="2480066"/>
            <a:ext cx="8527311" cy="3451225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Camera installed in TT61 parallel tunnel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0" indent="0">
              <a:buClr>
                <a:schemeClr val="tx1"/>
              </a:buClr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DFB556-08A5-074B-902D-23C08CA76D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447"/>
          <a:stretch/>
        </p:blipFill>
        <p:spPr>
          <a:xfrm>
            <a:off x="1797803" y="3285062"/>
            <a:ext cx="5414402" cy="323460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88DB51F-F330-6646-9A88-ED8B91E95A50}"/>
              </a:ext>
            </a:extLst>
          </p:cNvPr>
          <p:cNvSpPr txBox="1"/>
          <p:nvPr/>
        </p:nvSpPr>
        <p:spPr>
          <a:xfrm>
            <a:off x="2533920" y="6517196"/>
            <a:ext cx="340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New BTV installed on Table A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A35A1F4A-CD0C-4648-86F1-1B0B0F3CAEE4}"/>
              </a:ext>
            </a:extLst>
          </p:cNvPr>
          <p:cNvSpPr/>
          <p:nvPr/>
        </p:nvSpPr>
        <p:spPr>
          <a:xfrm>
            <a:off x="3905573" y="5749872"/>
            <a:ext cx="604434" cy="511444"/>
          </a:xfrm>
          <a:prstGeom prst="roundRect">
            <a:avLst/>
          </a:prstGeom>
          <a:solidFill>
            <a:srgbClr val="8E8C90">
              <a:alpha val="3882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CE8EB4-E257-954A-B4D4-FCFFC90407DD}"/>
              </a:ext>
            </a:extLst>
          </p:cNvPr>
          <p:cNvSpPr txBox="1"/>
          <p:nvPr/>
        </p:nvSpPr>
        <p:spPr>
          <a:xfrm>
            <a:off x="3460084" y="291573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Camera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F3E4524-EAEE-894F-8CF2-E26FD1931364}"/>
              </a:ext>
            </a:extLst>
          </p:cNvPr>
          <p:cNvSpPr/>
          <p:nvPr/>
        </p:nvSpPr>
        <p:spPr>
          <a:xfrm>
            <a:off x="3631202" y="3285062"/>
            <a:ext cx="604434" cy="511444"/>
          </a:xfrm>
          <a:prstGeom prst="roundRect">
            <a:avLst/>
          </a:prstGeom>
          <a:solidFill>
            <a:srgbClr val="8E8C90">
              <a:alpha val="3882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6CDF54-04CF-2B4B-A6E8-97AD1E358548}"/>
              </a:ext>
            </a:extLst>
          </p:cNvPr>
          <p:cNvSpPr txBox="1"/>
          <p:nvPr/>
        </p:nvSpPr>
        <p:spPr>
          <a:xfrm>
            <a:off x="438895" y="4021012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Shielding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2430DA7-7569-7241-958A-106B20035AA2}"/>
              </a:ext>
            </a:extLst>
          </p:cNvPr>
          <p:cNvCxnSpPr/>
          <p:nvPr/>
        </p:nvCxnSpPr>
        <p:spPr>
          <a:xfrm>
            <a:off x="1673817" y="4205678"/>
            <a:ext cx="1394847" cy="11834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B65F5FC-63FB-3B48-BBB8-28B813271142}"/>
              </a:ext>
            </a:extLst>
          </p:cNvPr>
          <p:cNvCxnSpPr>
            <a:cxnSpLocks/>
          </p:cNvCxnSpPr>
          <p:nvPr/>
        </p:nvCxnSpPr>
        <p:spPr>
          <a:xfrm>
            <a:off x="3933419" y="3241036"/>
            <a:ext cx="42190" cy="27903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EEFDF40-DE54-A54F-A281-370D3CE37E6C}"/>
              </a:ext>
            </a:extLst>
          </p:cNvPr>
          <p:cNvCxnSpPr>
            <a:cxnSpLocks/>
          </p:cNvCxnSpPr>
          <p:nvPr/>
        </p:nvCxnSpPr>
        <p:spPr>
          <a:xfrm flipV="1">
            <a:off x="4165600" y="6132452"/>
            <a:ext cx="70036" cy="43370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5578F9F-D1BC-3545-9CB1-6E322C749346}"/>
              </a:ext>
            </a:extLst>
          </p:cNvPr>
          <p:cNvSpPr txBox="1"/>
          <p:nvPr/>
        </p:nvSpPr>
        <p:spPr>
          <a:xfrm>
            <a:off x="6416768" y="3335408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TT61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EC35AD-B52D-D343-91D5-4AC3162C03E9}"/>
              </a:ext>
            </a:extLst>
          </p:cNvPr>
          <p:cNvSpPr txBox="1"/>
          <p:nvPr/>
        </p:nvSpPr>
        <p:spPr>
          <a:xfrm>
            <a:off x="6403880" y="499218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TNC</a:t>
            </a:r>
          </a:p>
        </p:txBody>
      </p:sp>
    </p:spTree>
    <p:extLst>
      <p:ext uri="{BB962C8B-B14F-4D97-AF65-F5344CB8AC3E}">
        <p14:creationId xmlns:p14="http://schemas.microsoft.com/office/powerpoint/2010/main" val="18794349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DC779F5-3BDF-ED4E-9E24-9FD20EE0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225" y="278507"/>
            <a:ext cx="8229600" cy="12525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BTV for all beam conditions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64B0B-E3B4-A64A-A638-EAA886D9AA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369" y="2480066"/>
            <a:ext cx="8527311" cy="3451225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&gt; 5m long optical line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Optical magnification 0.2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0" indent="0">
              <a:buClr>
                <a:schemeClr val="tx1"/>
              </a:buClr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76ABBDA-0FE6-CF42-A2A0-B489FA36B711}"/>
              </a:ext>
            </a:extLst>
          </p:cNvPr>
          <p:cNvGrpSpPr/>
          <p:nvPr/>
        </p:nvGrpSpPr>
        <p:grpSpPr>
          <a:xfrm>
            <a:off x="318626" y="4902701"/>
            <a:ext cx="8174447" cy="1709298"/>
            <a:chOff x="374595" y="3596565"/>
            <a:chExt cx="10899263" cy="227906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4D80EE0-9D10-8847-9C8B-D2C3BF729584}"/>
                </a:ext>
              </a:extLst>
            </p:cNvPr>
            <p:cNvSpPr txBox="1"/>
            <p:nvPr/>
          </p:nvSpPr>
          <p:spPr>
            <a:xfrm>
              <a:off x="3045693" y="3608663"/>
              <a:ext cx="3100287" cy="69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i="1" dirty="0"/>
                <a:t>Achromatic Lens</a:t>
              </a:r>
              <a:br>
                <a:rPr lang="en-GB" sz="1400" i="1" dirty="0"/>
              </a:br>
              <a:r>
                <a:rPr lang="en-GB" sz="1400" i="1" dirty="0"/>
                <a:t>Focal 1m, </a:t>
              </a:r>
              <a:r>
                <a:rPr lang="en-GB" sz="1400" i="1" dirty="0" err="1"/>
                <a:t>Diam</a:t>
              </a:r>
              <a:r>
                <a:rPr lang="en-GB" sz="1400" i="1" dirty="0"/>
                <a:t>: 80mm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2475E44-6DA2-6F4E-A966-D59914B68A44}"/>
                </a:ext>
              </a:extLst>
            </p:cNvPr>
            <p:cNvCxnSpPr/>
            <p:nvPr/>
          </p:nvCxnSpPr>
          <p:spPr>
            <a:xfrm>
              <a:off x="10134600" y="4307933"/>
              <a:ext cx="548640" cy="500743"/>
            </a:xfrm>
            <a:prstGeom prst="line">
              <a:avLst/>
            </a:prstGeom>
            <a:ln w="254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11EA27B-ECD5-A345-AA00-815108D38004}"/>
                </a:ext>
              </a:extLst>
            </p:cNvPr>
            <p:cNvSpPr/>
            <p:nvPr/>
          </p:nvSpPr>
          <p:spPr>
            <a:xfrm>
              <a:off x="4305300" y="4257314"/>
              <a:ext cx="160020" cy="60198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4A98AC5-6DC2-8244-8CFA-5F2A07356ABD}"/>
                </a:ext>
              </a:extLst>
            </p:cNvPr>
            <p:cNvSpPr/>
            <p:nvPr/>
          </p:nvSpPr>
          <p:spPr>
            <a:xfrm>
              <a:off x="1417320" y="4352336"/>
              <a:ext cx="510540" cy="4119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FC8B9DA-15D8-364F-ADD2-88101A6949A8}"/>
                </a:ext>
              </a:extLst>
            </p:cNvPr>
            <p:cNvSpPr/>
            <p:nvPr/>
          </p:nvSpPr>
          <p:spPr>
            <a:xfrm>
              <a:off x="1927860" y="4447814"/>
              <a:ext cx="251486" cy="2209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97D4AF8-96F1-2641-9D98-6DCD4331F5CD}"/>
                </a:ext>
              </a:extLst>
            </p:cNvPr>
            <p:cNvSpPr/>
            <p:nvPr/>
          </p:nvSpPr>
          <p:spPr>
            <a:xfrm>
              <a:off x="3547762" y="4324716"/>
              <a:ext cx="45719" cy="45634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137A1EA-8F10-414D-9F36-F8C264584C34}"/>
                </a:ext>
              </a:extLst>
            </p:cNvPr>
            <p:cNvSpPr txBox="1"/>
            <p:nvPr/>
          </p:nvSpPr>
          <p:spPr>
            <a:xfrm>
              <a:off x="9649809" y="3987003"/>
              <a:ext cx="1502977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i="1" dirty="0"/>
                <a:t>Screen position IN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648500E-CDFF-BB42-A382-6E402B2D45A3}"/>
                </a:ext>
              </a:extLst>
            </p:cNvPr>
            <p:cNvSpPr txBox="1"/>
            <p:nvPr/>
          </p:nvSpPr>
          <p:spPr>
            <a:xfrm>
              <a:off x="9926797" y="5383186"/>
              <a:ext cx="134706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Beam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F502B8CA-66FC-9247-80CC-E65B6495A273}"/>
                </a:ext>
              </a:extLst>
            </p:cNvPr>
            <p:cNvCxnSpPr/>
            <p:nvPr/>
          </p:nvCxnSpPr>
          <p:spPr>
            <a:xfrm flipV="1">
              <a:off x="10401300" y="4764272"/>
              <a:ext cx="0" cy="577586"/>
            </a:xfrm>
            <a:prstGeom prst="straightConnector1">
              <a:avLst/>
            </a:prstGeom>
            <a:ln w="603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52CE9636-46E8-5A41-ADEF-328F03EAD65F}"/>
                </a:ext>
              </a:extLst>
            </p:cNvPr>
            <p:cNvCxnSpPr/>
            <p:nvPr/>
          </p:nvCxnSpPr>
          <p:spPr>
            <a:xfrm flipH="1" flipV="1">
              <a:off x="4465320" y="4352336"/>
              <a:ext cx="5935980" cy="20442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E093C9D5-0636-BE49-AACE-13D28E3B77C9}"/>
                </a:ext>
              </a:extLst>
            </p:cNvPr>
            <p:cNvCxnSpPr/>
            <p:nvPr/>
          </p:nvCxnSpPr>
          <p:spPr>
            <a:xfrm flipH="1">
              <a:off x="4465320" y="4558304"/>
              <a:ext cx="5935980" cy="1882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00B8AE74-842D-4A45-A753-7C889EDF436C}"/>
                </a:ext>
              </a:extLst>
            </p:cNvPr>
            <p:cNvCxnSpPr/>
            <p:nvPr/>
          </p:nvCxnSpPr>
          <p:spPr>
            <a:xfrm flipH="1">
              <a:off x="3161030" y="4352336"/>
              <a:ext cx="1144270" cy="2005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41A6564E-6683-1245-A84B-2290A97D064F}"/>
                </a:ext>
              </a:extLst>
            </p:cNvPr>
            <p:cNvCxnSpPr/>
            <p:nvPr/>
          </p:nvCxnSpPr>
          <p:spPr>
            <a:xfrm flipH="1" flipV="1">
              <a:off x="3161030" y="4552886"/>
              <a:ext cx="1144270" cy="1936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56C32BAB-1EF1-C84B-B424-161CAE396A80}"/>
                </a:ext>
              </a:extLst>
            </p:cNvPr>
            <p:cNvCxnSpPr/>
            <p:nvPr/>
          </p:nvCxnSpPr>
          <p:spPr>
            <a:xfrm flipH="1">
              <a:off x="2190756" y="4552886"/>
              <a:ext cx="984256" cy="1159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38B921F6-63F0-A84A-8901-9AE1DB053263}"/>
                </a:ext>
              </a:extLst>
            </p:cNvPr>
            <p:cNvCxnSpPr/>
            <p:nvPr/>
          </p:nvCxnSpPr>
          <p:spPr>
            <a:xfrm flipH="1" flipV="1">
              <a:off x="2187951" y="4447814"/>
              <a:ext cx="973079" cy="1023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D551310-B8A3-8847-B45F-2502C2CF3476}"/>
                </a:ext>
              </a:extLst>
            </p:cNvPr>
            <p:cNvSpPr txBox="1"/>
            <p:nvPr/>
          </p:nvSpPr>
          <p:spPr>
            <a:xfrm>
              <a:off x="3045694" y="4835417"/>
              <a:ext cx="104986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i="1" dirty="0"/>
                <a:t>Mirror</a:t>
              </a:r>
            </a:p>
            <a:p>
              <a:pPr algn="ctr"/>
              <a:r>
                <a:rPr lang="en-GB" sz="900" i="1" dirty="0"/>
                <a:t>Diameter 4”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96D9671-4383-1A49-B4FE-6EC489E4E2CD}"/>
                </a:ext>
              </a:extLst>
            </p:cNvPr>
            <p:cNvSpPr txBox="1"/>
            <p:nvPr/>
          </p:nvSpPr>
          <p:spPr>
            <a:xfrm>
              <a:off x="374595" y="3596565"/>
              <a:ext cx="2292336" cy="6976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i="1" dirty="0"/>
                <a:t>Camera</a:t>
              </a:r>
            </a:p>
            <a:p>
              <a:pPr algn="ctr"/>
              <a:r>
                <a:rPr lang="en-GB" sz="1400" i="1" dirty="0"/>
                <a:t>WATEC ULT902H3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190A67E-C5B8-2F4A-8C03-828C898FC1DE}"/>
                </a:ext>
              </a:extLst>
            </p:cNvPr>
            <p:cNvSpPr txBox="1"/>
            <p:nvPr/>
          </p:nvSpPr>
          <p:spPr>
            <a:xfrm>
              <a:off x="6949441" y="5036819"/>
              <a:ext cx="611707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b="1" dirty="0"/>
                <a:t>~5m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5CBD29BA-8B91-E049-8371-B83131E2B28B}"/>
                </a:ext>
              </a:extLst>
            </p:cNvPr>
            <p:cNvCxnSpPr>
              <a:stCxn id="36" idx="1"/>
            </p:cNvCxnSpPr>
            <p:nvPr/>
          </p:nvCxnSpPr>
          <p:spPr>
            <a:xfrm flipH="1">
              <a:off x="4392138" y="5206097"/>
              <a:ext cx="2557303" cy="136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43CCCF02-16C8-FA43-A04A-4A4E1DB47F27}"/>
                </a:ext>
              </a:extLst>
            </p:cNvPr>
            <p:cNvCxnSpPr>
              <a:stCxn id="36" idx="3"/>
            </p:cNvCxnSpPr>
            <p:nvPr/>
          </p:nvCxnSpPr>
          <p:spPr>
            <a:xfrm>
              <a:off x="7561147" y="5206097"/>
              <a:ext cx="2840153" cy="136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AF926F3-DF4F-0B49-A7D3-E8E479DA43B1}"/>
                </a:ext>
              </a:extLst>
            </p:cNvPr>
            <p:cNvCxnSpPr/>
            <p:nvPr/>
          </p:nvCxnSpPr>
          <p:spPr>
            <a:xfrm flipH="1">
              <a:off x="3175012" y="5406152"/>
              <a:ext cx="37275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CB5C33BA-9F56-B04A-A02C-F5A9BAF4BCAE}"/>
                </a:ext>
              </a:extLst>
            </p:cNvPr>
            <p:cNvCxnSpPr/>
            <p:nvPr/>
          </p:nvCxnSpPr>
          <p:spPr>
            <a:xfrm>
              <a:off x="4041618" y="5415088"/>
              <a:ext cx="35052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700CCFB-24C8-F94A-BC3C-39AD8A0AAAD2}"/>
                </a:ext>
              </a:extLst>
            </p:cNvPr>
            <p:cNvSpPr txBox="1"/>
            <p:nvPr/>
          </p:nvSpPr>
          <p:spPr>
            <a:xfrm>
              <a:off x="3518419" y="5267651"/>
              <a:ext cx="686513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/>
                <a:t>~0.9m</a:t>
              </a: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1D98BDA7-27AE-F14A-B90D-F07249371837}"/>
                </a:ext>
              </a:extLst>
            </p:cNvPr>
            <p:cNvCxnSpPr/>
            <p:nvPr/>
          </p:nvCxnSpPr>
          <p:spPr>
            <a:xfrm flipH="1">
              <a:off x="1927860" y="5390912"/>
              <a:ext cx="42515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8529756F-6A1B-8646-BB3D-2F4CB904D3D3}"/>
                </a:ext>
              </a:extLst>
            </p:cNvPr>
            <p:cNvCxnSpPr/>
            <p:nvPr/>
          </p:nvCxnSpPr>
          <p:spPr>
            <a:xfrm>
              <a:off x="2846874" y="5399848"/>
              <a:ext cx="35052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08DAFD1-2CDF-DF4E-9739-7CEBB5B83677}"/>
                </a:ext>
              </a:extLst>
            </p:cNvPr>
            <p:cNvSpPr txBox="1"/>
            <p:nvPr/>
          </p:nvSpPr>
          <p:spPr>
            <a:xfrm>
              <a:off x="2323675" y="5252411"/>
              <a:ext cx="686513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/>
                <a:t>~0.3m</a:t>
              </a:r>
            </a:p>
          </p:txBody>
        </p:sp>
      </p:grpSp>
      <p:pic>
        <p:nvPicPr>
          <p:cNvPr id="45" name="Picture 44">
            <a:extLst>
              <a:ext uri="{FF2B5EF4-FFF2-40B4-BE49-F238E27FC236}">
                <a16:creationId xmlns:a16="http://schemas.microsoft.com/office/drawing/2014/main" id="{88694EE1-D4AA-6E4F-8CE0-C61D16992D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628" y="2536685"/>
            <a:ext cx="2140051" cy="1510624"/>
          </a:xfrm>
          <a:prstGeom prst="rect">
            <a:avLst/>
          </a:prstGeom>
        </p:spPr>
      </p:pic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45AE38B0-1862-2142-8EF0-796BD70498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059151"/>
              </p:ext>
            </p:extLst>
          </p:nvPr>
        </p:nvGraphicFramePr>
        <p:xfrm>
          <a:off x="6768627" y="4116999"/>
          <a:ext cx="2140052" cy="845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00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00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32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Resolution [um/</a:t>
                      </a:r>
                      <a:r>
                        <a:rPr lang="en-GB" sz="1400" dirty="0" err="1"/>
                        <a:t>px</a:t>
                      </a:r>
                      <a:r>
                        <a:rPr lang="en-GB" sz="1400" dirty="0"/>
                        <a:t>]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400" dirty="0"/>
                        <a:t>Horizontal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400" dirty="0"/>
                        <a:t>Vertical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79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53" name="Picture 52">
            <a:extLst>
              <a:ext uri="{FF2B5EF4-FFF2-40B4-BE49-F238E27FC236}">
                <a16:creationId xmlns:a16="http://schemas.microsoft.com/office/drawing/2014/main" id="{B486F394-8752-5A43-B444-F79E6C73D93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9444" b="17083"/>
          <a:stretch/>
        </p:blipFill>
        <p:spPr>
          <a:xfrm>
            <a:off x="4046676" y="2497600"/>
            <a:ext cx="2547307" cy="2352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1957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DC779F5-3BDF-ED4E-9E24-9FD20EE0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225" y="278507"/>
            <a:ext cx="8229600" cy="12525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BTV for all beam conditions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F556056-E0F0-F44D-B3D3-8E93B52D337E}"/>
              </a:ext>
            </a:extLst>
          </p:cNvPr>
          <p:cNvGrpSpPr/>
          <p:nvPr/>
        </p:nvGrpSpPr>
        <p:grpSpPr>
          <a:xfrm>
            <a:off x="5161007" y="2609952"/>
            <a:ext cx="3598818" cy="3349098"/>
            <a:chOff x="7612380" y="3208020"/>
            <a:chExt cx="4114800" cy="352806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A2C744B-DDC0-2640-9F8D-503CCCB4D1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18" t="30666" r="7481" b="17889"/>
            <a:stretch/>
          </p:blipFill>
          <p:spPr>
            <a:xfrm>
              <a:off x="7612380" y="3208020"/>
              <a:ext cx="4114800" cy="3528060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05284933-EF04-FA45-B1CA-CE3845EB443A}"/>
                </a:ext>
              </a:extLst>
            </p:cNvPr>
            <p:cNvCxnSpPr/>
            <p:nvPr/>
          </p:nvCxnSpPr>
          <p:spPr>
            <a:xfrm flipV="1">
              <a:off x="9692640" y="5783580"/>
              <a:ext cx="0" cy="670560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B7A8D4B-94FE-754C-8842-FC035235CBDC}"/>
                </a:ext>
              </a:extLst>
            </p:cNvPr>
            <p:cNvSpPr txBox="1"/>
            <p:nvPr/>
          </p:nvSpPr>
          <p:spPr>
            <a:xfrm rot="16200000">
              <a:off x="9206953" y="6036007"/>
              <a:ext cx="694378" cy="2639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>
                  <a:solidFill>
                    <a:srgbClr val="FFFF00"/>
                  </a:solidFill>
                </a:rPr>
                <a:t> p BEAM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56B390F2-69DF-AC4A-96F0-DC43F1288AB5}"/>
                </a:ext>
              </a:extLst>
            </p:cNvPr>
            <p:cNvCxnSpPr/>
            <p:nvPr/>
          </p:nvCxnSpPr>
          <p:spPr>
            <a:xfrm flipH="1">
              <a:off x="7970520" y="5388409"/>
              <a:ext cx="837851" cy="0"/>
            </a:xfrm>
            <a:prstGeom prst="straightConnector1">
              <a:avLst/>
            </a:prstGeom>
            <a:ln w="28575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5064E5F-E703-0C4C-8F23-ED19C11AFB7F}"/>
                </a:ext>
              </a:extLst>
            </p:cNvPr>
            <p:cNvSpPr txBox="1"/>
            <p:nvPr/>
          </p:nvSpPr>
          <p:spPr>
            <a:xfrm>
              <a:off x="8132263" y="5144868"/>
              <a:ext cx="715930" cy="38906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rgbClr val="92D050"/>
                  </a:solidFill>
                </a:rPr>
                <a:t>Photons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3343847-F0BF-4A4B-A137-A516FCE39D8E}"/>
              </a:ext>
            </a:extLst>
          </p:cNvPr>
          <p:cNvSpPr txBox="1"/>
          <p:nvPr/>
        </p:nvSpPr>
        <p:spPr>
          <a:xfrm>
            <a:off x="4487733" y="6021522"/>
            <a:ext cx="4656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Installation of the new BTV HRM from 2017</a:t>
            </a:r>
            <a:br>
              <a:rPr lang="en-GB" i="1" dirty="0"/>
            </a:br>
            <a:r>
              <a:rPr lang="en-GB" i="1" dirty="0"/>
              <a:t>Located end of experimental table A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4CA312F-71B0-DA40-A149-7BBDE35E2C98}"/>
              </a:ext>
            </a:extLst>
          </p:cNvPr>
          <p:cNvGrpSpPr/>
          <p:nvPr/>
        </p:nvGrpSpPr>
        <p:grpSpPr>
          <a:xfrm>
            <a:off x="450745" y="2292368"/>
            <a:ext cx="4214377" cy="3446862"/>
            <a:chOff x="5963496" y="939800"/>
            <a:chExt cx="5984058" cy="504521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D17ED6D-0B7B-C742-B0F2-3FD575B378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63496" y="1558535"/>
              <a:ext cx="5984058" cy="4426481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A13B03F-E68E-484C-B185-5679332A19DB}"/>
                </a:ext>
              </a:extLst>
            </p:cNvPr>
            <p:cNvSpPr txBox="1"/>
            <p:nvPr/>
          </p:nvSpPr>
          <p:spPr>
            <a:xfrm>
              <a:off x="7982117" y="939800"/>
              <a:ext cx="3151346" cy="5405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/>
                <a:t>Image from V. </a:t>
              </a:r>
              <a:r>
                <a:rPr lang="en-GB" i="1" dirty="0" err="1"/>
                <a:t>Clerc</a:t>
              </a:r>
              <a:endParaRPr lang="en-GB" i="1" dirty="0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F73F5AC2-866D-AA47-8C1B-DAE64A600175}"/>
                </a:ext>
              </a:extLst>
            </p:cNvPr>
            <p:cNvCxnSpPr/>
            <p:nvPr/>
          </p:nvCxnSpPr>
          <p:spPr>
            <a:xfrm flipV="1">
              <a:off x="7389707" y="3535681"/>
              <a:ext cx="1320800" cy="236094"/>
            </a:xfrm>
            <a:prstGeom prst="straightConnector1">
              <a:avLst/>
            </a:prstGeom>
            <a:ln w="4445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285D994-419E-7541-9946-3B26CE1EAC32}"/>
                </a:ext>
              </a:extLst>
            </p:cNvPr>
            <p:cNvSpPr txBox="1"/>
            <p:nvPr/>
          </p:nvSpPr>
          <p:spPr>
            <a:xfrm rot="21062402">
              <a:off x="7362398" y="3254466"/>
              <a:ext cx="1118034" cy="54059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Beam</a:t>
              </a:r>
              <a:endParaRPr lang="en-GB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4A7CCD1-4959-5C4D-B117-0B40462CB0B4}"/>
              </a:ext>
            </a:extLst>
          </p:cNvPr>
          <p:cNvGrpSpPr/>
          <p:nvPr/>
        </p:nvGrpSpPr>
        <p:grpSpPr>
          <a:xfrm rot="4691802">
            <a:off x="2588708" y="3190253"/>
            <a:ext cx="901623" cy="380940"/>
            <a:chOff x="-103788" y="897863"/>
            <a:chExt cx="1202165" cy="507921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CE1766E4-6A5F-2A43-9762-292F294CA68B}"/>
                </a:ext>
              </a:extLst>
            </p:cNvPr>
            <p:cNvCxnSpPr/>
            <p:nvPr/>
          </p:nvCxnSpPr>
          <p:spPr>
            <a:xfrm rot="16908198" flipH="1" flipV="1">
              <a:off x="343314" y="710466"/>
              <a:ext cx="248216" cy="1142420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D122989-8D49-7E4B-8227-2FE81DECF59C}"/>
                </a:ext>
              </a:extLst>
            </p:cNvPr>
            <p:cNvSpPr txBox="1"/>
            <p:nvPr/>
          </p:nvSpPr>
          <p:spPr>
            <a:xfrm>
              <a:off x="263503" y="897863"/>
              <a:ext cx="834874" cy="4924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chemeClr val="accent6">
                      <a:lumMod val="75000"/>
                    </a:schemeClr>
                  </a:solidFill>
                </a:rPr>
                <a:t>Photons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B955E8E8-2EDD-4D4D-A7B4-B0D484E11917}"/>
              </a:ext>
            </a:extLst>
          </p:cNvPr>
          <p:cNvSpPr txBox="1"/>
          <p:nvPr/>
        </p:nvSpPr>
        <p:spPr>
          <a:xfrm>
            <a:off x="661663" y="5959050"/>
            <a:ext cx="2656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CATIA 3D drawing of the new BTV for HRM</a:t>
            </a:r>
          </a:p>
        </p:txBody>
      </p:sp>
    </p:spTree>
    <p:extLst>
      <p:ext uri="{BB962C8B-B14F-4D97-AF65-F5344CB8AC3E}">
        <p14:creationId xmlns:p14="http://schemas.microsoft.com/office/powerpoint/2010/main" val="42875758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DC779F5-3BDF-ED4E-9E24-9FD20EE0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225" y="278507"/>
            <a:ext cx="8229600" cy="12525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BTV for all beam conditions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DAABA1D-68FD-3940-AEC1-52B6736EFB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75" t="7038" r="4651" b="20949"/>
          <a:stretch/>
        </p:blipFill>
        <p:spPr>
          <a:xfrm rot="10800000">
            <a:off x="5117359" y="2607243"/>
            <a:ext cx="3511085" cy="186635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7A24A31-9161-E64D-9952-41D2419140F0}"/>
              </a:ext>
            </a:extLst>
          </p:cNvPr>
          <p:cNvSpPr txBox="1"/>
          <p:nvPr/>
        </p:nvSpPr>
        <p:spPr>
          <a:xfrm>
            <a:off x="7465317" y="4561658"/>
            <a:ext cx="15437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err="1"/>
              <a:t>Sigradur</a:t>
            </a:r>
            <a:r>
              <a:rPr lang="en-GB" sz="1400" dirty="0"/>
              <a:t> G Glassy C</a:t>
            </a:r>
          </a:p>
          <a:p>
            <a:pPr algn="ctr"/>
            <a:r>
              <a:rPr lang="en-GB" sz="1400" dirty="0"/>
              <a:t>0.5mm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6F5137A-BE42-1D4F-B994-E5155E086290}"/>
              </a:ext>
            </a:extLst>
          </p:cNvPr>
          <p:cNvSpPr txBox="1"/>
          <p:nvPr/>
        </p:nvSpPr>
        <p:spPr>
          <a:xfrm>
            <a:off x="6678127" y="4614752"/>
            <a:ext cx="909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Chromox</a:t>
            </a:r>
          </a:p>
          <a:p>
            <a:pPr algn="ctr"/>
            <a:r>
              <a:rPr lang="en-GB" sz="1400" dirty="0"/>
              <a:t>0.5mm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560743F-DB1C-A342-80A2-EF41AE4B4D1C}"/>
              </a:ext>
            </a:extLst>
          </p:cNvPr>
          <p:cNvSpPr txBox="1"/>
          <p:nvPr/>
        </p:nvSpPr>
        <p:spPr>
          <a:xfrm>
            <a:off x="5902423" y="4615482"/>
            <a:ext cx="926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Ti</a:t>
            </a:r>
          </a:p>
          <a:p>
            <a:pPr algn="ctr"/>
            <a:r>
              <a:rPr lang="en-GB" sz="1400" dirty="0"/>
              <a:t>0.1mm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C5C5ED6-864F-9D4F-835B-CFEDCE29B078}"/>
              </a:ext>
            </a:extLst>
          </p:cNvPr>
          <p:cNvSpPr txBox="1"/>
          <p:nvPr/>
        </p:nvSpPr>
        <p:spPr>
          <a:xfrm>
            <a:off x="5115233" y="4605870"/>
            <a:ext cx="926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err="1"/>
              <a:t>SiC</a:t>
            </a:r>
            <a:endParaRPr lang="en-GB" sz="1400" dirty="0"/>
          </a:p>
          <a:p>
            <a:pPr algn="ctr"/>
            <a:r>
              <a:rPr lang="en-GB" sz="1400" dirty="0"/>
              <a:t>0.5mm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EF29068-61C9-B747-9C9D-2EB7F7A9A6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9" t="40394" r="13724" b="26667"/>
          <a:stretch/>
        </p:blipFill>
        <p:spPr>
          <a:xfrm>
            <a:off x="622561" y="2463850"/>
            <a:ext cx="4439399" cy="3901302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E4F63C0-B111-CC4F-88C1-6FFECF5C2FE8}"/>
              </a:ext>
            </a:extLst>
          </p:cNvPr>
          <p:cNvCxnSpPr>
            <a:cxnSpLocks/>
          </p:cNvCxnSpPr>
          <p:nvPr/>
        </p:nvCxnSpPr>
        <p:spPr>
          <a:xfrm flipH="1" flipV="1">
            <a:off x="3303602" y="4667329"/>
            <a:ext cx="2145919" cy="1115977"/>
          </a:xfrm>
          <a:prstGeom prst="straightConnector1">
            <a:avLst/>
          </a:prstGeom>
          <a:ln w="2222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13C0E1C2-2C70-3449-9081-53B329F49648}"/>
              </a:ext>
            </a:extLst>
          </p:cNvPr>
          <p:cNvSpPr txBox="1"/>
          <p:nvPr/>
        </p:nvSpPr>
        <p:spPr>
          <a:xfrm>
            <a:off x="5464887" y="5598640"/>
            <a:ext cx="337543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Fixed 75um Carbon foil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91ED64E-2C23-8341-B587-D2037BA17B5D}"/>
              </a:ext>
            </a:extLst>
          </p:cNvPr>
          <p:cNvCxnSpPr/>
          <p:nvPr/>
        </p:nvCxnSpPr>
        <p:spPr>
          <a:xfrm flipH="1" flipV="1">
            <a:off x="3303601" y="4848846"/>
            <a:ext cx="524062" cy="1009293"/>
          </a:xfrm>
          <a:prstGeom prst="straightConnector1">
            <a:avLst/>
          </a:prstGeom>
          <a:ln w="4127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CE04058-41B3-134B-A0D6-2443420DAB9F}"/>
              </a:ext>
            </a:extLst>
          </p:cNvPr>
          <p:cNvSpPr txBox="1"/>
          <p:nvPr/>
        </p:nvSpPr>
        <p:spPr>
          <a:xfrm rot="14538127">
            <a:off x="2975445" y="5500057"/>
            <a:ext cx="1180376" cy="5664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92D050"/>
                </a:solidFill>
              </a:rPr>
              <a:t>Beam</a:t>
            </a:r>
          </a:p>
        </p:txBody>
      </p:sp>
    </p:spTree>
    <p:extLst>
      <p:ext uri="{BB962C8B-B14F-4D97-AF65-F5344CB8AC3E}">
        <p14:creationId xmlns:p14="http://schemas.microsoft.com/office/powerpoint/2010/main" val="16454242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DC779F5-3BDF-ED4E-9E24-9FD20EE0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225" y="278507"/>
            <a:ext cx="8229600" cy="12525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BTV for all beam conditions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C98A9C9-E977-794A-A604-958DDCDA1C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369" y="2480066"/>
            <a:ext cx="8527311" cy="3451225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</a:rPr>
              <a:t>SiC</a:t>
            </a:r>
            <a:r>
              <a:rPr lang="en-US" dirty="0">
                <a:solidFill>
                  <a:schemeClr val="tx1"/>
                </a:solidFill>
              </a:rPr>
              <a:t> broken after 3 impacts at full beam power density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D874B7B-231A-CA4E-A913-82040E021D41}"/>
              </a:ext>
            </a:extLst>
          </p:cNvPr>
          <p:cNvSpPr/>
          <p:nvPr/>
        </p:nvSpPr>
        <p:spPr>
          <a:xfrm>
            <a:off x="705172" y="2966350"/>
            <a:ext cx="63000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800" dirty="0"/>
              <a:t>288 </a:t>
            </a:r>
            <a:r>
              <a:rPr lang="fr-CH" sz="1800" dirty="0" err="1"/>
              <a:t>bunches</a:t>
            </a:r>
            <a:r>
              <a:rPr lang="fr-CH" sz="1800" dirty="0"/>
              <a:t> at 1E11</a:t>
            </a:r>
            <a:r>
              <a:rPr lang="fr-CH" sz="1800" baseline="30000" dirty="0"/>
              <a:t> </a:t>
            </a:r>
            <a:r>
              <a:rPr lang="fr-CH" sz="1800" dirty="0" err="1"/>
              <a:t>with</a:t>
            </a:r>
            <a:r>
              <a:rPr lang="fr-CH" sz="1800" dirty="0"/>
              <a:t> </a:t>
            </a:r>
            <a:r>
              <a:rPr lang="fr-CH" sz="1800" dirty="0" err="1"/>
              <a:t>σ</a:t>
            </a:r>
            <a:r>
              <a:rPr lang="fr-CH" sz="1800" baseline="-25000" dirty="0" err="1"/>
              <a:t>H</a:t>
            </a:r>
            <a:r>
              <a:rPr lang="fr-CH" sz="1800" dirty="0"/>
              <a:t> = 0.26mm and </a:t>
            </a:r>
            <a:r>
              <a:rPr lang="fr-CH" sz="1800" dirty="0" err="1"/>
              <a:t>σ</a:t>
            </a:r>
            <a:r>
              <a:rPr lang="fr-CH" sz="1800" baseline="-25000" dirty="0" err="1"/>
              <a:t>V</a:t>
            </a:r>
            <a:r>
              <a:rPr lang="fr-CH" sz="1800" dirty="0"/>
              <a:t> = 0.28mm</a:t>
            </a: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6C9470D4-9B54-D841-A5BA-9E7886031A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3419898"/>
              </p:ext>
            </p:extLst>
          </p:nvPr>
        </p:nvGraphicFramePr>
        <p:xfrm>
          <a:off x="4393699" y="4082402"/>
          <a:ext cx="4366126" cy="2673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16" name="Chart 15">
                <a:extLst>
                  <a:ext uri="{FF2B5EF4-FFF2-40B4-BE49-F238E27FC236}">
                    <a16:creationId xmlns:a16="http://schemas.microsoft.com/office/drawing/2014/main" id="{D381D660-5288-F749-8EEA-A2FE76C9F55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18324237"/>
                  </p:ext>
                </p:extLst>
              </p:nvPr>
            </p:nvGraphicFramePr>
            <p:xfrm>
              <a:off x="232476" y="4055293"/>
              <a:ext cx="4012368" cy="25275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 xmlns="">
          <p:pic>
            <p:nvPicPr>
              <p:cNvPr id="16" name="Chart 15">
                <a:extLst>
                  <a:ext uri="{FF2B5EF4-FFF2-40B4-BE49-F238E27FC236}">
                    <a16:creationId xmlns:a16="http://schemas.microsoft.com/office/drawing/2014/main" id="{D381D660-5288-F749-8EEA-A2FE76C9F55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2476" y="4055293"/>
                <a:ext cx="4012368" cy="2527500"/>
              </a:xfrm>
              <a:prstGeom prst="rect">
                <a:avLst/>
              </a:prstGeom>
            </p:spPr>
          </p:pic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94F1A8C6-5E29-5B4B-93D3-350C2C7AE79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357" y="2966350"/>
            <a:ext cx="1345896" cy="1372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637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DE02157-A462-5745-89EA-D8EE892A148C}"/>
              </a:ext>
            </a:extLst>
          </p:cNvPr>
          <p:cNvSpPr txBox="1">
            <a:spLocks/>
          </p:cNvSpPr>
          <p:nvPr/>
        </p:nvSpPr>
        <p:spPr bwMode="auto">
          <a:xfrm>
            <a:off x="0" y="254000"/>
            <a:ext cx="9144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Outline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D8D40A4-19FC-A94D-B464-F16055C39811}"/>
              </a:ext>
            </a:extLst>
          </p:cNvPr>
          <p:cNvSpPr txBox="1">
            <a:spLocks/>
          </p:cNvSpPr>
          <p:nvPr/>
        </p:nvSpPr>
        <p:spPr bwMode="auto">
          <a:xfrm>
            <a:off x="2143234" y="3220365"/>
            <a:ext cx="5218462" cy="2390022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40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62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2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855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14620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Clr>
                <a:srgbClr val="0D0D0D"/>
              </a:buClr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Existing beam instrumentation</a:t>
            </a:r>
          </a:p>
          <a:p>
            <a:pPr eaLnBrk="1" fontAlgn="auto" hangingPunct="1">
              <a:spcAft>
                <a:spcPts val="0"/>
              </a:spcAft>
              <a:buClr>
                <a:srgbClr val="0D0D0D"/>
              </a:buClr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Beam instrumentation R&amp;D</a:t>
            </a:r>
          </a:p>
          <a:p>
            <a:pPr marL="914400" lvl="1" indent="-457200" eaLnBrk="1" fontAlgn="auto" hangingPunct="1">
              <a:spcAft>
                <a:spcPts val="0"/>
              </a:spcAft>
              <a:buClr>
                <a:srgbClr val="0D0D0D"/>
              </a:buClr>
              <a:buFont typeface="Arial" panose="020B0604020202020204" pitchFamily="34" charset="0"/>
              <a:buChar char="•"/>
              <a:defRPr/>
            </a:pPr>
            <a:r>
              <a:rPr lang="en-US" sz="1900" dirty="0">
                <a:solidFill>
                  <a:schemeClr val="tx1"/>
                </a:solidFill>
                <a:latin typeface="+mj-lt"/>
                <a:ea typeface="+mn-ea"/>
              </a:rPr>
              <a:t>Test-stand</a:t>
            </a:r>
          </a:p>
          <a:p>
            <a:pPr marL="914400" lvl="1" indent="-457200" eaLnBrk="1" fontAlgn="auto" hangingPunct="1">
              <a:spcAft>
                <a:spcPts val="0"/>
              </a:spcAft>
              <a:buClr>
                <a:srgbClr val="0D0D0D"/>
              </a:buClr>
              <a:buFont typeface="Arial" panose="020B0604020202020204" pitchFamily="34" charset="0"/>
              <a:buChar char="•"/>
              <a:defRPr/>
            </a:pPr>
            <a:r>
              <a:rPr lang="en-US" sz="1900" dirty="0">
                <a:solidFill>
                  <a:schemeClr val="tx1"/>
                </a:solidFill>
                <a:latin typeface="+mj-lt"/>
                <a:ea typeface="+mn-ea"/>
              </a:rPr>
              <a:t>Example of future developments</a:t>
            </a:r>
            <a:endParaRPr lang="en-US" sz="2800" dirty="0">
              <a:solidFill>
                <a:schemeClr val="tx1"/>
              </a:solidFill>
              <a:latin typeface="+mj-lt"/>
              <a:ea typeface="+mn-ea"/>
            </a:endParaRPr>
          </a:p>
          <a:p>
            <a:pPr eaLnBrk="1" fontAlgn="auto" hangingPunct="1">
              <a:spcAft>
                <a:spcPts val="0"/>
              </a:spcAft>
              <a:buClr>
                <a:srgbClr val="0D0D0D"/>
              </a:buClr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Conclusions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DC779F5-3BDF-ED4E-9E24-9FD20EE0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225" y="278507"/>
            <a:ext cx="8229600" cy="12525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BTV for all beam conditions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C98A9C9-E977-794A-A604-958DDCDA1C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369" y="2480066"/>
            <a:ext cx="8527311" cy="3451225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FF0000"/>
                </a:solidFill>
              </a:rPr>
              <a:t>SiC</a:t>
            </a:r>
            <a:r>
              <a:rPr lang="en-US" dirty="0">
                <a:solidFill>
                  <a:srgbClr val="FF0000"/>
                </a:solidFill>
              </a:rPr>
              <a:t> broken </a:t>
            </a:r>
            <a:r>
              <a:rPr lang="en-US" dirty="0">
                <a:solidFill>
                  <a:schemeClr val="tx1"/>
                </a:solidFill>
              </a:rPr>
              <a:t>after 3 impacts at full beam power density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Glassy C</a:t>
            </a:r>
            <a:r>
              <a:rPr lang="en-US" dirty="0">
                <a:solidFill>
                  <a:schemeClr val="tx1"/>
                </a:solidFill>
              </a:rPr>
              <a:t> has shown reliable measurements down to smallest beam sizes of 0.25mm 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Systematic over-estimation due to Forward OTR from blocking foil simulated using ZEMAX to be less than 10%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D874B7B-231A-CA4E-A913-82040E021D41}"/>
              </a:ext>
            </a:extLst>
          </p:cNvPr>
          <p:cNvSpPr/>
          <p:nvPr/>
        </p:nvSpPr>
        <p:spPr>
          <a:xfrm>
            <a:off x="705172" y="2966350"/>
            <a:ext cx="63000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800" dirty="0"/>
              <a:t>288 </a:t>
            </a:r>
            <a:r>
              <a:rPr lang="fr-CH" sz="1800" dirty="0" err="1"/>
              <a:t>bunches</a:t>
            </a:r>
            <a:r>
              <a:rPr lang="fr-CH" sz="1800" dirty="0"/>
              <a:t> at 1E11</a:t>
            </a:r>
            <a:r>
              <a:rPr lang="fr-CH" sz="1800" baseline="30000" dirty="0"/>
              <a:t> </a:t>
            </a:r>
            <a:r>
              <a:rPr lang="fr-CH" sz="1800" dirty="0" err="1"/>
              <a:t>with</a:t>
            </a:r>
            <a:r>
              <a:rPr lang="fr-CH" sz="1800" dirty="0"/>
              <a:t> </a:t>
            </a:r>
            <a:r>
              <a:rPr lang="fr-CH" sz="1800" dirty="0" err="1"/>
              <a:t>σ</a:t>
            </a:r>
            <a:r>
              <a:rPr lang="fr-CH" sz="1800" baseline="-25000" dirty="0" err="1"/>
              <a:t>H</a:t>
            </a:r>
            <a:r>
              <a:rPr lang="fr-CH" sz="1800" dirty="0"/>
              <a:t> = 0.26mm and </a:t>
            </a:r>
            <a:r>
              <a:rPr lang="fr-CH" sz="1800" dirty="0" err="1"/>
              <a:t>σ</a:t>
            </a:r>
            <a:r>
              <a:rPr lang="fr-CH" sz="1800" baseline="-25000" dirty="0" err="1"/>
              <a:t>V</a:t>
            </a:r>
            <a:r>
              <a:rPr lang="fr-CH" sz="1800" dirty="0"/>
              <a:t> = 0.28mm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4F1A8C6-5E29-5B4B-93D3-350C2C7AE79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765" y="3135909"/>
            <a:ext cx="1345896" cy="1372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9673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4AD2494-24D4-084B-8FDE-51F0D5DBC8D2}"/>
              </a:ext>
            </a:extLst>
          </p:cNvPr>
          <p:cNvSpPr txBox="1">
            <a:spLocks/>
          </p:cNvSpPr>
          <p:nvPr/>
        </p:nvSpPr>
        <p:spPr bwMode="auto">
          <a:xfrm>
            <a:off x="0" y="317500"/>
            <a:ext cx="91440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BI developments at </a:t>
            </a:r>
            <a:r>
              <a:rPr lang="en-US" dirty="0" err="1">
                <a:ea typeface="+mj-ea"/>
                <a:cs typeface="+mj-cs"/>
              </a:rPr>
              <a:t>HiRadMat</a:t>
            </a:r>
            <a:endParaRPr lang="en-US" dirty="0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84712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4AD2494-24D4-084B-8FDE-51F0D5DBC8D2}"/>
              </a:ext>
            </a:extLst>
          </p:cNvPr>
          <p:cNvSpPr txBox="1">
            <a:spLocks/>
          </p:cNvSpPr>
          <p:nvPr/>
        </p:nvSpPr>
        <p:spPr bwMode="auto">
          <a:xfrm>
            <a:off x="0" y="317500"/>
            <a:ext cx="91440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BI developments at </a:t>
            </a:r>
            <a:r>
              <a:rPr lang="en-US" dirty="0" err="1">
                <a:ea typeface="+mj-ea"/>
                <a:cs typeface="+mj-cs"/>
              </a:rPr>
              <a:t>HiRadMat</a:t>
            </a:r>
            <a:endParaRPr lang="en-US" dirty="0"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96AAD4F-C959-2849-B930-8EC6DA84E69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888" y="2738848"/>
            <a:ext cx="7098224" cy="39859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EFD5BE-979F-8146-9D3A-B5F30531F001}"/>
              </a:ext>
            </a:extLst>
          </p:cNvPr>
          <p:cNvSpPr txBox="1"/>
          <p:nvPr/>
        </p:nvSpPr>
        <p:spPr>
          <a:xfrm>
            <a:off x="1425843" y="2369516"/>
            <a:ext cx="42462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+mn-lt"/>
              </a:rPr>
              <a:t>Using Table a as an in-air BI test-stand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4AD2494-24D4-084B-8FDE-51F0D5DBC8D2}"/>
              </a:ext>
            </a:extLst>
          </p:cNvPr>
          <p:cNvSpPr txBox="1">
            <a:spLocks/>
          </p:cNvSpPr>
          <p:nvPr/>
        </p:nvSpPr>
        <p:spPr bwMode="auto">
          <a:xfrm>
            <a:off x="0" y="317500"/>
            <a:ext cx="91440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BI developments at </a:t>
            </a:r>
            <a:r>
              <a:rPr lang="en-US" dirty="0" err="1">
                <a:ea typeface="+mj-ea"/>
                <a:cs typeface="+mj-cs"/>
              </a:rPr>
              <a:t>HiRadMat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EED9CB-D25E-5140-AA23-3F28EB360A3C}"/>
              </a:ext>
            </a:extLst>
          </p:cNvPr>
          <p:cNvSpPr/>
          <p:nvPr/>
        </p:nvSpPr>
        <p:spPr>
          <a:xfrm>
            <a:off x="573439" y="5627989"/>
            <a:ext cx="8353585" cy="954107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000" u="sng" dirty="0">
                <a:solidFill>
                  <a:srgbClr val="FF0000"/>
                </a:solidFill>
                <a:latin typeface="+mn-lt"/>
                <a:ea typeface="Times New Roman" charset="0"/>
                <a:cs typeface="Times New Roman" charset="0"/>
              </a:rPr>
              <a:t>1m long in-air testing area on CLEAR/CERN (200MeV electrons – low charge)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  <a:latin typeface="+mn-lt"/>
                <a:ea typeface="Times New Roman" charset="0"/>
                <a:cs typeface="Times New Roman" charset="0"/>
              </a:rPr>
              <a:t>Equipped with beam position monitor and Screen/camera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  <a:latin typeface="+mn-lt"/>
                <a:ea typeface="Times New Roman" charset="0"/>
                <a:cs typeface="Times New Roman" charset="0"/>
              </a:rPr>
              <a:t>Equipped with movers and motor controller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1E9AD601-E1F2-1D46-86CF-333138761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00627" y="2749074"/>
            <a:ext cx="2814637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CC65040-8375-774F-B24A-F13D7E2E4B7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472" y="2651760"/>
            <a:ext cx="3413760" cy="256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5164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4AD2494-24D4-084B-8FDE-51F0D5DBC8D2}"/>
              </a:ext>
            </a:extLst>
          </p:cNvPr>
          <p:cNvSpPr txBox="1">
            <a:spLocks/>
          </p:cNvSpPr>
          <p:nvPr/>
        </p:nvSpPr>
        <p:spPr bwMode="auto">
          <a:xfrm>
            <a:off x="0" y="317500"/>
            <a:ext cx="91440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BI developments at </a:t>
            </a:r>
            <a:r>
              <a:rPr lang="en-US" dirty="0" err="1">
                <a:ea typeface="+mj-ea"/>
                <a:cs typeface="+mj-cs"/>
              </a:rPr>
              <a:t>HiRadMat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0027BC8-2D55-1440-AB65-CEC5E4C02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369" y="2480066"/>
            <a:ext cx="8527311" cy="3451225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Testing Directivity of </a:t>
            </a:r>
            <a:r>
              <a:rPr lang="en-US" dirty="0" err="1">
                <a:solidFill>
                  <a:schemeClr val="tx1"/>
                </a:solidFill>
              </a:rPr>
              <a:t>Hilumi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new cold </a:t>
            </a:r>
            <a:r>
              <a:rPr lang="en-US" b="1" dirty="0" err="1">
                <a:solidFill>
                  <a:srgbClr val="FF0000"/>
                </a:solidFill>
              </a:rPr>
              <a:t>Stripline</a:t>
            </a:r>
            <a:r>
              <a:rPr lang="en-US" b="1" dirty="0">
                <a:solidFill>
                  <a:srgbClr val="FF0000"/>
                </a:solidFill>
              </a:rPr>
              <a:t> BPM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Expected directivity better than &gt; 25dB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endParaRPr lang="en-US" dirty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Prototype under fabrication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0" indent="0">
              <a:buClr>
                <a:schemeClr val="tx1"/>
              </a:buClr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6AF20C-CD5D-9B42-B13B-7BB23D7E6DC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605" y="3580108"/>
            <a:ext cx="2395926" cy="22398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5BDB731-9426-514C-BF0D-C3013299E9B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911" y="3580108"/>
            <a:ext cx="2478544" cy="23170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F8860F7-8E9D-5743-B091-1E75C6417F2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443" y="4056827"/>
            <a:ext cx="2534947" cy="1568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0689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4AD2494-24D4-084B-8FDE-51F0D5DBC8D2}"/>
              </a:ext>
            </a:extLst>
          </p:cNvPr>
          <p:cNvSpPr txBox="1">
            <a:spLocks/>
          </p:cNvSpPr>
          <p:nvPr/>
        </p:nvSpPr>
        <p:spPr bwMode="auto">
          <a:xfrm>
            <a:off x="0" y="317500"/>
            <a:ext cx="91440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BI developments at </a:t>
            </a:r>
            <a:r>
              <a:rPr lang="en-US" dirty="0" err="1">
                <a:ea typeface="+mj-ea"/>
                <a:cs typeface="+mj-cs"/>
              </a:rPr>
              <a:t>HiRadMat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0027BC8-2D55-1440-AB65-CEC5E4C02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369" y="2480066"/>
            <a:ext cx="8527311" cy="3451225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Testing </a:t>
            </a:r>
            <a:r>
              <a:rPr lang="en-US" b="1" dirty="0">
                <a:solidFill>
                  <a:srgbClr val="FF0000"/>
                </a:solidFill>
              </a:rPr>
              <a:t>Electro-optical BPM for </a:t>
            </a:r>
            <a:r>
              <a:rPr lang="en-US" b="1" dirty="0" err="1">
                <a:solidFill>
                  <a:srgbClr val="FF0000"/>
                </a:solidFill>
              </a:rPr>
              <a:t>Hilumi</a:t>
            </a:r>
            <a:endParaRPr lang="en-US" b="1" dirty="0">
              <a:solidFill>
                <a:srgbClr val="FF0000"/>
              </a:solidFill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Prototype tested in SPS for measuring </a:t>
            </a:r>
            <a:r>
              <a:rPr lang="en-GB" dirty="0" err="1">
                <a:solidFill>
                  <a:schemeClr val="tx1"/>
                </a:solidFill>
              </a:rPr>
              <a:t>intrabunch</a:t>
            </a:r>
            <a:r>
              <a:rPr lang="en-GB" dirty="0">
                <a:solidFill>
                  <a:schemeClr val="tx1"/>
                </a:solidFill>
              </a:rPr>
              <a:t> instability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New compact design underway – prototype expected in 2020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0" indent="0">
              <a:buClr>
                <a:schemeClr val="tx1"/>
              </a:buClr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7453AFD0-305C-F543-8B53-F9F83068E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15986" y="6675438"/>
            <a:ext cx="1162050" cy="365125"/>
          </a:xfrm>
        </p:spPr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45CA83-F2B1-9A4E-AD30-67FBEC3D7BA2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B71553C-6941-8145-8348-0833A1240597}"/>
              </a:ext>
            </a:extLst>
          </p:cNvPr>
          <p:cNvSpPr txBox="1">
            <a:spLocks/>
          </p:cNvSpPr>
          <p:nvPr/>
        </p:nvSpPr>
        <p:spPr>
          <a:xfrm>
            <a:off x="3907556" y="5296089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defTabSz="457200">
              <a:defRPr/>
            </a:pPr>
            <a:fld id="{2745CA83-F2B1-9A4E-AD30-67FBEC3D7BA2}" type="slidenum">
              <a:rPr lang="en-US" sz="2800" smtClean="0">
                <a:solidFill>
                  <a:prstClr val="white"/>
                </a:solidFill>
                <a:latin typeface="Century Gothic" charset="0"/>
                <a:ea typeface="ＭＳ Ｐゴシック" charset="0"/>
              </a:rPr>
              <a:pPr defTabSz="457200">
                <a:defRPr/>
              </a:pPr>
              <a:t>25</a:t>
            </a:fld>
            <a:endParaRPr lang="en-US" sz="2800">
              <a:solidFill>
                <a:prstClr val="white"/>
              </a:solidFill>
              <a:latin typeface="Century Gothic" charset="0"/>
              <a:ea typeface="ＭＳ Ｐゴシック" charset="0"/>
            </a:endParaRPr>
          </a:p>
        </p:txBody>
      </p:sp>
      <p:pic>
        <p:nvPicPr>
          <p:cNvPr id="13" name="Imagen 10">
            <a:extLst>
              <a:ext uri="{FF2B5EF4-FFF2-40B4-BE49-F238E27FC236}">
                <a16:creationId xmlns:a16="http://schemas.microsoft.com/office/drawing/2014/main" id="{4485FB83-10CD-8B4F-B8AC-09011FE5D9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7914" y="3625095"/>
            <a:ext cx="2816143" cy="213088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4" name="Imagen 1">
            <a:extLst>
              <a:ext uri="{FF2B5EF4-FFF2-40B4-BE49-F238E27FC236}">
                <a16:creationId xmlns:a16="http://schemas.microsoft.com/office/drawing/2014/main" id="{F7682162-4446-E846-88A1-C9EA551F31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3338" y="3621702"/>
            <a:ext cx="2985240" cy="2134275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5" name="Imagen 9">
            <a:extLst>
              <a:ext uri="{FF2B5EF4-FFF2-40B4-BE49-F238E27FC236}">
                <a16:creationId xmlns:a16="http://schemas.microsoft.com/office/drawing/2014/main" id="{27888F89-92A1-9E4E-82ED-F6BE25110F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369" y="3621702"/>
            <a:ext cx="1461887" cy="202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CAC4DEE-7424-BE41-A05D-467CA82100B8}"/>
              </a:ext>
            </a:extLst>
          </p:cNvPr>
          <p:cNvSpPr txBox="1"/>
          <p:nvPr/>
        </p:nvSpPr>
        <p:spPr>
          <a:xfrm>
            <a:off x="3684514" y="4763293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SPS </a:t>
            </a:r>
            <a:r>
              <a:rPr lang="en-US" dirty="0" err="1">
                <a:solidFill>
                  <a:schemeClr val="bg1"/>
                </a:solidFill>
              </a:rPr>
              <a:t>protoype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522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4AD2494-24D4-084B-8FDE-51F0D5DBC8D2}"/>
              </a:ext>
            </a:extLst>
          </p:cNvPr>
          <p:cNvSpPr txBox="1">
            <a:spLocks/>
          </p:cNvSpPr>
          <p:nvPr/>
        </p:nvSpPr>
        <p:spPr bwMode="auto">
          <a:xfrm>
            <a:off x="0" y="317500"/>
            <a:ext cx="91440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BI developments at </a:t>
            </a:r>
            <a:r>
              <a:rPr lang="en-US" dirty="0" err="1">
                <a:ea typeface="+mj-ea"/>
                <a:cs typeface="+mj-cs"/>
              </a:rPr>
              <a:t>HiRadMat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24872EC-0E9D-CD4B-A3C8-55B98E1A6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369" y="2480066"/>
            <a:ext cx="8527311" cy="4199703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R&amp;D on </a:t>
            </a:r>
            <a:r>
              <a:rPr lang="en-GB" dirty="0">
                <a:solidFill>
                  <a:schemeClr val="tx1"/>
                </a:solidFill>
              </a:rPr>
              <a:t>Incoherent Cherenkov-Diffraction Radiation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Beam </a:t>
            </a:r>
            <a:r>
              <a:rPr lang="en-GB" dirty="0">
                <a:solidFill>
                  <a:srgbClr val="FF0000"/>
                </a:solidFill>
              </a:rPr>
              <a:t>profile monitoring </a:t>
            </a:r>
            <a:r>
              <a:rPr lang="en-GB" dirty="0">
                <a:solidFill>
                  <a:schemeClr val="tx1"/>
                </a:solidFill>
              </a:rPr>
              <a:t>for highly relativistic particles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0" indent="0">
              <a:buClr>
                <a:schemeClr val="tx1"/>
              </a:buClr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F45927B-223C-964C-82B9-764FDE6A87EB}"/>
              </a:ext>
            </a:extLst>
          </p:cNvPr>
          <p:cNvGrpSpPr/>
          <p:nvPr/>
        </p:nvGrpSpPr>
        <p:grpSpPr>
          <a:xfrm>
            <a:off x="6915848" y="4117605"/>
            <a:ext cx="2228152" cy="1899818"/>
            <a:chOff x="5519352" y="2782430"/>
            <a:chExt cx="3322491" cy="315615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90F4D73-DF18-B349-94F8-89631C512F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21" t="14299" r="32637" b="18070"/>
            <a:stretch/>
          </p:blipFill>
          <p:spPr>
            <a:xfrm>
              <a:off x="5519352" y="2782430"/>
              <a:ext cx="2818803" cy="3156156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D740378-5E6A-FD40-B1FE-37782C464C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alphaModFix amt="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24497" b="75261" l="23368" r="8032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48" t="18152" r="23969" b="18393"/>
            <a:stretch/>
          </p:blipFill>
          <p:spPr>
            <a:xfrm rot="16200000">
              <a:off x="6038940" y="3954736"/>
              <a:ext cx="1279093" cy="1391315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65A55A4-EEA7-4547-A399-F8EB0C1B6B6A}"/>
                </a:ext>
              </a:extLst>
            </p:cNvPr>
            <p:cNvSpPr txBox="1"/>
            <p:nvPr/>
          </p:nvSpPr>
          <p:spPr>
            <a:xfrm>
              <a:off x="6885615" y="5396061"/>
              <a:ext cx="1956228" cy="511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charset="0"/>
                  <a:ea typeface="Times New Roman" charset="0"/>
                  <a:cs typeface="Times New Roman" charset="0"/>
                </a:rPr>
                <a:t>Positron Beam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6B37D7B5-708F-9247-AB9E-58D20CE47AD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5" t="37732"/>
          <a:stretch/>
        </p:blipFill>
        <p:spPr>
          <a:xfrm>
            <a:off x="3213495" y="4073163"/>
            <a:ext cx="3752596" cy="1977655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A943194C-F8AC-4A47-BA69-E7D76E890D19}"/>
              </a:ext>
            </a:extLst>
          </p:cNvPr>
          <p:cNvGrpSpPr/>
          <p:nvPr/>
        </p:nvGrpSpPr>
        <p:grpSpPr>
          <a:xfrm>
            <a:off x="297770" y="4187466"/>
            <a:ext cx="2624548" cy="1785988"/>
            <a:chOff x="146885" y="2958707"/>
            <a:chExt cx="4561405" cy="2944834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F9C978AB-BE3B-9546-8025-3518AFA5B9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97" t="25034" r="31120" b="25017"/>
            <a:stretch/>
          </p:blipFill>
          <p:spPr>
            <a:xfrm>
              <a:off x="146885" y="2958707"/>
              <a:ext cx="3974811" cy="2591241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1C6ACB3-D7D3-2244-BB40-6F7F1F865155}"/>
                </a:ext>
              </a:extLst>
            </p:cNvPr>
            <p:cNvSpPr txBox="1"/>
            <p:nvPr/>
          </p:nvSpPr>
          <p:spPr>
            <a:xfrm>
              <a:off x="826326" y="5396061"/>
              <a:ext cx="2201530" cy="507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charset="0"/>
                  <a:ea typeface="Times New Roman" charset="0"/>
                  <a:cs typeface="Times New Roman" charset="0"/>
                </a:rPr>
                <a:t>Positron Beam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5C89920-C5CF-7F47-850D-9C3138138E37}"/>
                </a:ext>
              </a:extLst>
            </p:cNvPr>
            <p:cNvSpPr txBox="1"/>
            <p:nvPr/>
          </p:nvSpPr>
          <p:spPr>
            <a:xfrm>
              <a:off x="2798835" y="3387281"/>
              <a:ext cx="1909455" cy="1217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2C7DBA"/>
                  </a:solidFill>
                  <a:effectLst/>
                  <a:uLnTx/>
                  <a:uFillTx/>
                  <a:latin typeface="Times New Roman" charset="0"/>
                  <a:ea typeface="Times New Roman" charset="0"/>
                  <a:cs typeface="Times New Roman" charset="0"/>
                </a:rPr>
                <a:t>Cherenkov</a:t>
              </a:r>
            </a:p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2C7DBA"/>
                  </a:solidFill>
                  <a:effectLst/>
                  <a:uLnTx/>
                  <a:uFillTx/>
                  <a:latin typeface="Times New Roman" charset="0"/>
                  <a:ea typeface="Times New Roman" charset="0"/>
                  <a:cs typeface="Times New Roman" charset="0"/>
                </a:rPr>
                <a:t>Diffraction</a:t>
              </a:r>
            </a:p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2C7DBA"/>
                  </a:solidFill>
                  <a:effectLst/>
                  <a:uLnTx/>
                  <a:uFillTx/>
                  <a:latin typeface="Times New Roman" charset="0"/>
                  <a:ea typeface="Times New Roman" charset="0"/>
                  <a:cs typeface="Times New Roman" charset="0"/>
                </a:rPr>
                <a:t>Radiation</a:t>
              </a: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D2A4976B-B3C2-2445-8630-9F9FDE4C0F90}"/>
              </a:ext>
            </a:extLst>
          </p:cNvPr>
          <p:cNvSpPr/>
          <p:nvPr/>
        </p:nvSpPr>
        <p:spPr>
          <a:xfrm>
            <a:off x="688708" y="6433548"/>
            <a:ext cx="798562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kern="800" dirty="0">
                <a:ea typeface="Times New Roman" panose="02020603050405020304" pitchFamily="18" charset="0"/>
                <a:cs typeface="Calibri" panose="020F0502020204030204" pitchFamily="34" charset="0"/>
              </a:rPr>
              <a:t>R. Kieffer et al., “Direct Observation of Incoherent Cherenkov Diffraction Radiation in the Visible Range”, PRL </a:t>
            </a:r>
            <a:r>
              <a:rPr lang="en-US" sz="1000" b="1" i="1" kern="800" dirty="0">
                <a:ea typeface="Times New Roman" panose="02020603050405020304" pitchFamily="18" charset="0"/>
                <a:cs typeface="Calibri" panose="020F0502020204030204" pitchFamily="34" charset="0"/>
              </a:rPr>
              <a:t>121</a:t>
            </a:r>
            <a:r>
              <a:rPr lang="en-US" sz="1000" i="1" kern="800" dirty="0">
                <a:ea typeface="Times New Roman" panose="02020603050405020304" pitchFamily="18" charset="0"/>
                <a:cs typeface="Calibri" panose="020F0502020204030204" pitchFamily="34" charset="0"/>
              </a:rPr>
              <a:t> (2018) 054802</a:t>
            </a:r>
            <a:endParaRPr lang="en-US" sz="100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A93BC71-4101-1D44-9DF0-CBA6686AE83E}"/>
              </a:ext>
            </a:extLst>
          </p:cNvPr>
          <p:cNvSpPr txBox="1"/>
          <p:nvPr/>
        </p:nvSpPr>
        <p:spPr>
          <a:xfrm>
            <a:off x="381370" y="3588087"/>
            <a:ext cx="8527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+mn-lt"/>
              </a:rPr>
              <a:t>5.3GeV Positrons at CESR propagating at 3mm from the surface of a 2cm long fused silica prism</a:t>
            </a:r>
            <a:endParaRPr lang="en-US" sz="1600" b="1" i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210305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4AD2494-24D4-084B-8FDE-51F0D5DBC8D2}"/>
              </a:ext>
            </a:extLst>
          </p:cNvPr>
          <p:cNvSpPr txBox="1">
            <a:spLocks/>
          </p:cNvSpPr>
          <p:nvPr/>
        </p:nvSpPr>
        <p:spPr bwMode="auto">
          <a:xfrm>
            <a:off x="0" y="317500"/>
            <a:ext cx="91440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BI developments at </a:t>
            </a:r>
            <a:r>
              <a:rPr lang="en-US" dirty="0" err="1">
                <a:ea typeface="+mj-ea"/>
                <a:cs typeface="+mj-cs"/>
              </a:rPr>
              <a:t>HiRadMat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24872EC-0E9D-CD4B-A3C8-55B98E1A6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369" y="2480066"/>
            <a:ext cx="8527311" cy="4199703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R&amp;D on </a:t>
            </a:r>
            <a:r>
              <a:rPr lang="en-GB" dirty="0">
                <a:solidFill>
                  <a:schemeClr val="tx1"/>
                </a:solidFill>
              </a:rPr>
              <a:t>Incoherent Cherenkov-Diffraction Radiation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Beam </a:t>
            </a:r>
            <a:r>
              <a:rPr lang="en-GB" dirty="0">
                <a:solidFill>
                  <a:srgbClr val="FF0000"/>
                </a:solidFill>
              </a:rPr>
              <a:t>position monitoring in long(</a:t>
            </a:r>
            <a:r>
              <a:rPr lang="en-GB" dirty="0" err="1">
                <a:solidFill>
                  <a:srgbClr val="FF0000"/>
                </a:solidFill>
              </a:rPr>
              <a:t>er</a:t>
            </a:r>
            <a:r>
              <a:rPr lang="en-GB" dirty="0">
                <a:solidFill>
                  <a:srgbClr val="FF0000"/>
                </a:solidFill>
              </a:rPr>
              <a:t>) dielectrics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0" indent="0">
              <a:buClr>
                <a:schemeClr val="tx1"/>
              </a:buClr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0D03A6-FFA6-8340-A039-EFEB162BCB85}"/>
              </a:ext>
            </a:extLst>
          </p:cNvPr>
          <p:cNvSpPr txBox="1"/>
          <p:nvPr/>
        </p:nvSpPr>
        <p:spPr>
          <a:xfrm>
            <a:off x="3818481" y="3928081"/>
            <a:ext cx="50876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latin typeface="+mn-lt"/>
              </a:rPr>
              <a:t>Motivation</a:t>
            </a:r>
          </a:p>
          <a:p>
            <a:endParaRPr lang="en-US" b="1" u="sng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Increasing the photon yield to detect particles sitting at 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larger distances (h &gt; 1cm)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Investigating measuring </a:t>
            </a:r>
            <a:r>
              <a:rPr lang="en-US" dirty="0" err="1">
                <a:latin typeface="+mn-lt"/>
              </a:rPr>
              <a:t>ChDR</a:t>
            </a:r>
            <a:r>
              <a:rPr lang="en-US" dirty="0">
                <a:latin typeface="+mn-lt"/>
              </a:rPr>
              <a:t> in longer wavelength 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>(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NIR)</a:t>
            </a:r>
            <a:r>
              <a:rPr lang="en-US" dirty="0">
                <a:solidFill>
                  <a:srgbClr val="00B050"/>
                </a:solidFill>
                <a:latin typeface="+mn-lt"/>
              </a:rPr>
              <a:t> </a:t>
            </a:r>
            <a:r>
              <a:rPr lang="en-US" dirty="0">
                <a:latin typeface="+mn-lt"/>
              </a:rPr>
              <a:t>for 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low(</a:t>
            </a:r>
            <a:r>
              <a:rPr lang="en-US" b="1" dirty="0" err="1">
                <a:solidFill>
                  <a:srgbClr val="FF0000"/>
                </a:solidFill>
                <a:latin typeface="+mn-lt"/>
              </a:rPr>
              <a:t>er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) beam energies 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>(</a:t>
            </a:r>
            <a:r>
              <a:rPr lang="en-GB" dirty="0">
                <a:solidFill>
                  <a:srgbClr val="FF0000"/>
                </a:solidFill>
                <a:latin typeface="+mn-lt"/>
              </a:rPr>
              <a:t>e</a:t>
            </a:r>
            <a:r>
              <a:rPr lang="en-GB" baseline="30000" dirty="0">
                <a:solidFill>
                  <a:srgbClr val="FF0000"/>
                </a:solidFill>
                <a:latin typeface="+mn-lt"/>
              </a:rPr>
              <a:t>-</a:t>
            </a:r>
            <a:r>
              <a:rPr lang="en-GB" dirty="0">
                <a:solidFill>
                  <a:srgbClr val="FF0000"/>
                </a:solidFill>
                <a:latin typeface="+mn-lt"/>
              </a:rPr>
              <a:t>@200MeV or H</a:t>
            </a:r>
            <a:r>
              <a:rPr lang="en-GB" baseline="30000" dirty="0">
                <a:solidFill>
                  <a:srgbClr val="FF0000"/>
                </a:solidFill>
                <a:latin typeface="+mn-lt"/>
              </a:rPr>
              <a:t>+</a:t>
            </a:r>
            <a:r>
              <a:rPr lang="en-GB" dirty="0">
                <a:solidFill>
                  <a:srgbClr val="FF0000"/>
                </a:solidFill>
                <a:latin typeface="+mn-lt"/>
              </a:rPr>
              <a:t>@400GeV)</a:t>
            </a:r>
            <a:endParaRPr lang="en-US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5373060-0316-B54A-B5D1-7752089D0B04}"/>
              </a:ext>
            </a:extLst>
          </p:cNvPr>
          <p:cNvCxnSpPr/>
          <p:nvPr/>
        </p:nvCxnSpPr>
        <p:spPr>
          <a:xfrm>
            <a:off x="543935" y="6617191"/>
            <a:ext cx="2901662" cy="0"/>
          </a:xfrm>
          <a:prstGeom prst="straightConnector1">
            <a:avLst/>
          </a:prstGeom>
          <a:ln w="254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CFD9E8D-72C0-8743-9152-130480C4F33B}"/>
              </a:ext>
            </a:extLst>
          </p:cNvPr>
          <p:cNvSpPr txBox="1"/>
          <p:nvPr/>
        </p:nvSpPr>
        <p:spPr>
          <a:xfrm>
            <a:off x="1352537" y="6572808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 ????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94E780B-F33C-6B4D-A237-41F133B6BEEF}"/>
              </a:ext>
            </a:extLst>
          </p:cNvPr>
          <p:cNvGrpSpPr/>
          <p:nvPr/>
        </p:nvGrpSpPr>
        <p:grpSpPr>
          <a:xfrm>
            <a:off x="381369" y="3634004"/>
            <a:ext cx="3171583" cy="2960529"/>
            <a:chOff x="5825603" y="2516887"/>
            <a:chExt cx="3171583" cy="296052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B39E500-9A2A-874C-A610-4DE1C8DB5D65}"/>
                </a:ext>
              </a:extLst>
            </p:cNvPr>
            <p:cNvSpPr/>
            <p:nvPr/>
          </p:nvSpPr>
          <p:spPr>
            <a:xfrm>
              <a:off x="5937537" y="2572254"/>
              <a:ext cx="2901662" cy="90045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98FC526-2A67-7543-AEC1-D67343DA8E79}"/>
                </a:ext>
              </a:extLst>
            </p:cNvPr>
            <p:cNvSpPr/>
            <p:nvPr/>
          </p:nvSpPr>
          <p:spPr>
            <a:xfrm>
              <a:off x="5937538" y="4555568"/>
              <a:ext cx="2901662" cy="90045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39D734B-7B56-6749-8F75-BB7F0FB3646D}"/>
                </a:ext>
              </a:extLst>
            </p:cNvPr>
            <p:cNvSpPr/>
            <p:nvPr/>
          </p:nvSpPr>
          <p:spPr>
            <a:xfrm>
              <a:off x="6492665" y="3841245"/>
              <a:ext cx="735496" cy="406557"/>
            </a:xfrm>
            <a:prstGeom prst="ellipse">
              <a:avLst/>
            </a:prstGeom>
            <a:gradFill flip="none" rotWithShape="1">
              <a:gsLst>
                <a:gs pos="19000">
                  <a:schemeClr val="tx2">
                    <a:lumMod val="60000"/>
                    <a:lumOff val="40000"/>
                  </a:schemeClr>
                </a:gs>
                <a:gs pos="72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3DABF30-0712-694A-BF7D-0EF7CEF72858}"/>
                </a:ext>
              </a:extLst>
            </p:cNvPr>
            <p:cNvCxnSpPr/>
            <p:nvPr/>
          </p:nvCxnSpPr>
          <p:spPr>
            <a:xfrm flipV="1">
              <a:off x="5825603" y="4034062"/>
              <a:ext cx="3025141" cy="7264"/>
            </a:xfrm>
            <a:prstGeom prst="straightConnector1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11E6975-7937-1645-ADE0-6B1B1BFD2359}"/>
                </a:ext>
              </a:extLst>
            </p:cNvPr>
            <p:cNvSpPr/>
            <p:nvPr/>
          </p:nvSpPr>
          <p:spPr>
            <a:xfrm>
              <a:off x="6741667" y="3123517"/>
              <a:ext cx="192505" cy="1873072"/>
            </a:xfrm>
            <a:prstGeom prst="ellipse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7C0B2504-A53D-3D47-B813-A30543587C63}"/>
                </a:ext>
              </a:extLst>
            </p:cNvPr>
            <p:cNvCxnSpPr/>
            <p:nvPr/>
          </p:nvCxnSpPr>
          <p:spPr>
            <a:xfrm>
              <a:off x="6860413" y="4576957"/>
              <a:ext cx="864605" cy="900459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82F35C71-F1F2-5A42-A5CF-69D7DBE5E97B}"/>
                </a:ext>
              </a:extLst>
            </p:cNvPr>
            <p:cNvCxnSpPr/>
            <p:nvPr/>
          </p:nvCxnSpPr>
          <p:spPr>
            <a:xfrm>
              <a:off x="8495144" y="4057223"/>
              <a:ext cx="0" cy="538450"/>
            </a:xfrm>
            <a:prstGeom prst="straightConnector1">
              <a:avLst/>
            </a:prstGeom>
            <a:ln w="19050">
              <a:solidFill>
                <a:schemeClr val="accent1">
                  <a:lumMod val="1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B763500-7B47-5747-957D-3157CC30982C}"/>
                </a:ext>
              </a:extLst>
            </p:cNvPr>
            <p:cNvSpPr txBox="1"/>
            <p:nvPr/>
          </p:nvSpPr>
          <p:spPr>
            <a:xfrm>
              <a:off x="8502747" y="4119471"/>
              <a:ext cx="4652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h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5612B6C7-BE34-9F43-98B0-111A1D0B6F3D}"/>
                </a:ext>
              </a:extLst>
            </p:cNvPr>
            <p:cNvCxnSpPr/>
            <p:nvPr/>
          </p:nvCxnSpPr>
          <p:spPr>
            <a:xfrm flipV="1">
              <a:off x="6837919" y="2559495"/>
              <a:ext cx="769231" cy="874463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ECD051C-012E-D847-B62D-34B753805DF5}"/>
                </a:ext>
              </a:extLst>
            </p:cNvPr>
            <p:cNvSpPr txBox="1"/>
            <p:nvPr/>
          </p:nvSpPr>
          <p:spPr>
            <a:xfrm>
              <a:off x="7317914" y="2754927"/>
              <a:ext cx="167927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Incoherent Cherenkov DR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photons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807787A9-282C-8D43-8A69-7D51A4FC5C05}"/>
                    </a:ext>
                  </a:extLst>
                </p:cNvPr>
                <p:cNvSpPr/>
                <p:nvPr/>
              </p:nvSpPr>
              <p:spPr>
                <a:xfrm>
                  <a:off x="7346143" y="4584960"/>
                  <a:ext cx="59112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7030A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"/>
                                <a:cs typeface=""/>
                              </a:rPr>
                            </m:ctrlPr>
                          </m:sSubPr>
                          <m:e>
                            <m:r>
                              <a:rPr kumimoji="0" lang="en-US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30A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𝜃</m:t>
                            </m:r>
                          </m:e>
                          <m:sub>
                            <m:r>
                              <a:rPr kumimoji="0" lang="de-CH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30A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  <a:ea typeface=""/>
                                <a:cs typeface=""/>
                              </a:rPr>
                              <m:t>𝐶h</m:t>
                            </m:r>
                          </m:sub>
                        </m:sSub>
                      </m:oMath>
                    </m:oMathPara>
                  </a14:m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/>
                    <a:ea typeface=""/>
                    <a:cs typeface=""/>
                  </a:endParaRPr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46143" y="4584960"/>
                  <a:ext cx="591124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b="-16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2ABD082C-432E-4349-BA3F-403AD0D17D37}"/>
                </a:ext>
              </a:extLst>
            </p:cNvPr>
            <p:cNvSpPr/>
            <p:nvPr/>
          </p:nvSpPr>
          <p:spPr>
            <a:xfrm rot="3880591">
              <a:off x="6592850" y="4148546"/>
              <a:ext cx="891641" cy="767330"/>
            </a:xfrm>
            <a:prstGeom prst="arc">
              <a:avLst>
                <a:gd name="adj1" fmla="val 18144146"/>
                <a:gd name="adj2" fmla="val 0"/>
              </a:avLst>
            </a:prstGeom>
            <a:ln>
              <a:solidFill>
                <a:schemeClr val="bg2">
                  <a:lumMod val="10000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3C16CC8-BCCB-EF47-9F12-69BC6B2EF864}"/>
                </a:ext>
              </a:extLst>
            </p:cNvPr>
            <p:cNvSpPr txBox="1"/>
            <p:nvPr/>
          </p:nvSpPr>
          <p:spPr>
            <a:xfrm>
              <a:off x="5937538" y="2516887"/>
              <a:ext cx="25015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55A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Dielectric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"/>
                <a:cs typeface="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84593C7-62F5-884D-AEAE-30DF6DE445BF}"/>
                </a:ext>
              </a:extLst>
            </p:cNvPr>
            <p:cNvSpPr txBox="1"/>
            <p:nvPr/>
          </p:nvSpPr>
          <p:spPr>
            <a:xfrm>
              <a:off x="6899654" y="3436694"/>
              <a:ext cx="10702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E Field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2A514E3-B4B1-9A49-97F3-EAD7052CE4E0}"/>
                </a:ext>
              </a:extLst>
            </p:cNvPr>
            <p:cNvSpPr txBox="1"/>
            <p:nvPr/>
          </p:nvSpPr>
          <p:spPr>
            <a:xfrm>
              <a:off x="5904868" y="4284833"/>
              <a:ext cx="11593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8F8F8">
                      <a:lumMod val="10000"/>
                    </a:srgbClr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Vacuum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11346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4AD2494-24D4-084B-8FDE-51F0D5DBC8D2}"/>
              </a:ext>
            </a:extLst>
          </p:cNvPr>
          <p:cNvSpPr txBox="1">
            <a:spLocks/>
          </p:cNvSpPr>
          <p:nvPr/>
        </p:nvSpPr>
        <p:spPr bwMode="auto">
          <a:xfrm>
            <a:off x="0" y="317500"/>
            <a:ext cx="91440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BI developments at </a:t>
            </a:r>
            <a:r>
              <a:rPr lang="en-US" dirty="0" err="1">
                <a:ea typeface="+mj-ea"/>
                <a:cs typeface="+mj-cs"/>
              </a:rPr>
              <a:t>HiRadMat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24872EC-0E9D-CD4B-A3C8-55B98E1A6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369" y="2480066"/>
            <a:ext cx="8527311" cy="4199703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R&amp;D on </a:t>
            </a:r>
            <a:r>
              <a:rPr lang="en-GB" dirty="0">
                <a:solidFill>
                  <a:schemeClr val="tx1"/>
                </a:solidFill>
              </a:rPr>
              <a:t>Incoherent Cherenkov-Diffraction Radiation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Beam position monitoring in long(</a:t>
            </a:r>
            <a:r>
              <a:rPr lang="en-GB" dirty="0" err="1">
                <a:solidFill>
                  <a:schemeClr val="tx1"/>
                </a:solidFill>
              </a:rPr>
              <a:t>er</a:t>
            </a:r>
            <a:r>
              <a:rPr lang="en-GB" dirty="0">
                <a:solidFill>
                  <a:schemeClr val="tx1"/>
                </a:solidFill>
              </a:rPr>
              <a:t>) dielectrics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0" indent="0">
              <a:buClr>
                <a:schemeClr val="tx1"/>
              </a:buClr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9B73AF2-817C-8242-AD3E-10CBADC7D4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12" y="3559302"/>
            <a:ext cx="4968127" cy="314648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3559A92-3688-9446-AA11-00CB89E37F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95"/>
          <a:stretch/>
        </p:blipFill>
        <p:spPr>
          <a:xfrm>
            <a:off x="4452761" y="4792006"/>
            <a:ext cx="4562669" cy="112569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6E83F7F-E748-BA42-BCF6-A5DD6A51B23E}"/>
              </a:ext>
            </a:extLst>
          </p:cNvPr>
          <p:cNvSpPr txBox="1"/>
          <p:nvPr/>
        </p:nvSpPr>
        <p:spPr>
          <a:xfrm>
            <a:off x="4750375" y="4792006"/>
            <a:ext cx="390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20cm long </a:t>
            </a:r>
            <a:r>
              <a:rPr lang="en-US" b="1" i="1" dirty="0" err="1"/>
              <a:t>stripline</a:t>
            </a:r>
            <a:r>
              <a:rPr lang="en-US" b="1" i="1" dirty="0"/>
              <a:t> in Fused Silica</a:t>
            </a:r>
          </a:p>
        </p:txBody>
      </p:sp>
    </p:spTree>
    <p:extLst>
      <p:ext uri="{BB962C8B-B14F-4D97-AF65-F5344CB8AC3E}">
        <p14:creationId xmlns:p14="http://schemas.microsoft.com/office/powerpoint/2010/main" val="39792607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4AD2494-24D4-084B-8FDE-51F0D5DBC8D2}"/>
              </a:ext>
            </a:extLst>
          </p:cNvPr>
          <p:cNvSpPr txBox="1">
            <a:spLocks/>
          </p:cNvSpPr>
          <p:nvPr/>
        </p:nvSpPr>
        <p:spPr bwMode="auto">
          <a:xfrm>
            <a:off x="0" y="317500"/>
            <a:ext cx="91440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BI developments at </a:t>
            </a:r>
            <a:r>
              <a:rPr lang="en-US" dirty="0" err="1">
                <a:ea typeface="+mj-ea"/>
                <a:cs typeface="+mj-cs"/>
              </a:rPr>
              <a:t>HiRadMat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24872EC-0E9D-CD4B-A3C8-55B98E1A6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369" y="2480066"/>
            <a:ext cx="8527311" cy="4199703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R&amp;D on </a:t>
            </a:r>
            <a:r>
              <a:rPr lang="en-GB" dirty="0">
                <a:solidFill>
                  <a:schemeClr val="tx1"/>
                </a:solidFill>
              </a:rPr>
              <a:t>Incoherent Cherenkov-Diffraction Radiation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Beam position monitoring in long(</a:t>
            </a:r>
            <a:r>
              <a:rPr lang="en-GB" dirty="0" err="1">
                <a:solidFill>
                  <a:schemeClr val="tx1"/>
                </a:solidFill>
              </a:rPr>
              <a:t>er</a:t>
            </a:r>
            <a:r>
              <a:rPr lang="en-GB" dirty="0">
                <a:solidFill>
                  <a:schemeClr val="tx1"/>
                </a:solidFill>
              </a:rPr>
              <a:t>) dielectrics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0" indent="0">
              <a:buClr>
                <a:schemeClr val="tx1"/>
              </a:buClr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BF78437-5F53-6344-942A-609180966F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370" t="4602" b="63615"/>
          <a:stretch/>
        </p:blipFill>
        <p:spPr>
          <a:xfrm>
            <a:off x="962218" y="4014007"/>
            <a:ext cx="2835956" cy="26461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0468F3F-EFEA-2E4C-8FAC-BB46D561C1E5}"/>
              </a:ext>
            </a:extLst>
          </p:cNvPr>
          <p:cNvSpPr txBox="1"/>
          <p:nvPr/>
        </p:nvSpPr>
        <p:spPr>
          <a:xfrm>
            <a:off x="487016" y="3625684"/>
            <a:ext cx="8421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+mn-lt"/>
              </a:rPr>
              <a:t>First test in </a:t>
            </a:r>
            <a:r>
              <a:rPr lang="en-US" dirty="0" err="1">
                <a:solidFill>
                  <a:srgbClr val="FF0000"/>
                </a:solidFill>
                <a:latin typeface="+mn-lt"/>
              </a:rPr>
              <a:t>dec.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> 2018 at CLEAR using a train of 50pC electron bunches (1nC total)</a:t>
            </a:r>
            <a:br>
              <a:rPr lang="en-US" dirty="0">
                <a:solidFill>
                  <a:srgbClr val="FF0000"/>
                </a:solidFill>
                <a:latin typeface="+mn-lt"/>
              </a:rPr>
            </a:br>
            <a:r>
              <a:rPr lang="en-US" dirty="0">
                <a:solidFill>
                  <a:srgbClr val="FF0000"/>
                </a:solidFill>
                <a:latin typeface="+mn-lt"/>
              </a:rPr>
              <a:t>0 charge)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74431E9-B0BD-A14A-BEB4-CA42734B08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736" r="14815" b="14576"/>
          <a:stretch/>
        </p:blipFill>
        <p:spPr>
          <a:xfrm>
            <a:off x="3471385" y="3956146"/>
            <a:ext cx="4370757" cy="2824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560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F0A4E-6F74-2B44-ADFF-29D971412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BI close to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E67E85-6C34-674A-8792-C124C59B12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379" y="2942336"/>
            <a:ext cx="8855242" cy="40640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Clr>
                <a:schemeClr val="tx1"/>
              </a:buClr>
              <a:buNone/>
            </a:pPr>
            <a:r>
              <a:rPr lang="en-GB" altLang="en-US" sz="2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In October 2014, a request came to improve the Beam monitoring at experiment 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altLang="en-US" sz="200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en-US" sz="2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Motivation : 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Measure the </a:t>
            </a:r>
            <a:r>
              <a:rPr lang="en-GB" altLang="en-US" sz="18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Beam position </a:t>
            </a:r>
            <a:r>
              <a:rPr lang="en-GB" altLang="en-US" sz="1800" dirty="0" err="1">
                <a:solidFill>
                  <a:srgbClr val="FF0000"/>
                </a:solidFill>
                <a:ea typeface="ＭＳ Ｐゴシック" panose="020B0600070205080204" pitchFamily="34" charset="-128"/>
              </a:rPr>
              <a:t>w.r.t</a:t>
            </a:r>
            <a:r>
              <a:rPr lang="en-GB" altLang="en-US" sz="18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 experiments </a:t>
            </a:r>
            <a:r>
              <a:rPr lang="en-GB" altLang="en-US" sz="1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better than 0.1mm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Measure shot-to-shot </a:t>
            </a:r>
            <a:r>
              <a:rPr lang="en-GB" altLang="en-US" sz="18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beam position  fluctuations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Measure </a:t>
            </a:r>
            <a:r>
              <a:rPr lang="en-GB" altLang="en-US" sz="18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transverse </a:t>
            </a:r>
            <a:r>
              <a:rPr lang="en-GB" altLang="en-US" sz="1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 </a:t>
            </a:r>
            <a:r>
              <a:rPr lang="en-GB" altLang="en-US" sz="18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beam size </a:t>
            </a:r>
            <a:r>
              <a:rPr lang="en-GB" altLang="en-US" sz="1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on target</a:t>
            </a:r>
            <a:r>
              <a:rPr lang="en-GB" altLang="en-US" sz="2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	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altLang="en-US" sz="200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en-US" sz="2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Decided to built a combined BTV/BPM station </a:t>
            </a:r>
          </a:p>
          <a:p>
            <a:pPr lvl="1" algn="just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3 ensembles </a:t>
            </a:r>
            <a:r>
              <a:rPr lang="en-GB" altLang="en-US" sz="1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built and mounted on </a:t>
            </a:r>
            <a:r>
              <a:rPr lang="en-GB" altLang="en-US" sz="1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HiRadMat</a:t>
            </a:r>
            <a:r>
              <a:rPr lang="en-GB" altLang="en-US" sz="1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experiments </a:t>
            </a:r>
            <a:endParaRPr lang="en-GB" altLang="en-US" sz="1800" dirty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altLang="en-US" sz="2000" dirty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altLang="en-US" sz="2000" dirty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altLang="en-US" sz="2000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4AD2494-24D4-084B-8FDE-51F0D5DBC8D2}"/>
              </a:ext>
            </a:extLst>
          </p:cNvPr>
          <p:cNvSpPr txBox="1">
            <a:spLocks/>
          </p:cNvSpPr>
          <p:nvPr/>
        </p:nvSpPr>
        <p:spPr bwMode="auto">
          <a:xfrm>
            <a:off x="0" y="317500"/>
            <a:ext cx="91440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BI developments at </a:t>
            </a:r>
            <a:r>
              <a:rPr lang="en-US" dirty="0" err="1">
                <a:ea typeface="+mj-ea"/>
                <a:cs typeface="+mj-cs"/>
              </a:rPr>
              <a:t>HiRadMat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24872EC-0E9D-CD4B-A3C8-55B98E1A6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369" y="2480066"/>
            <a:ext cx="8527311" cy="4199703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R&amp;D on </a:t>
            </a:r>
            <a:r>
              <a:rPr lang="en-GB" dirty="0">
                <a:solidFill>
                  <a:schemeClr val="tx1"/>
                </a:solidFill>
              </a:rPr>
              <a:t>Incoherent Cherenkov-Diffraction Radiation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Beam position monitoring in long(</a:t>
            </a:r>
            <a:r>
              <a:rPr lang="en-GB" dirty="0" err="1">
                <a:solidFill>
                  <a:schemeClr val="tx1"/>
                </a:solidFill>
              </a:rPr>
              <a:t>er</a:t>
            </a:r>
            <a:r>
              <a:rPr lang="en-GB" dirty="0">
                <a:solidFill>
                  <a:schemeClr val="tx1"/>
                </a:solidFill>
              </a:rPr>
              <a:t>) dielectrics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0" indent="0">
              <a:buClr>
                <a:schemeClr val="tx1"/>
              </a:buClr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BF78437-5F53-6344-942A-609180966F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370" t="4602" b="63615"/>
          <a:stretch/>
        </p:blipFill>
        <p:spPr>
          <a:xfrm>
            <a:off x="962218" y="4014007"/>
            <a:ext cx="2835956" cy="26461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0468F3F-EFEA-2E4C-8FAC-BB46D561C1E5}"/>
              </a:ext>
            </a:extLst>
          </p:cNvPr>
          <p:cNvSpPr txBox="1"/>
          <p:nvPr/>
        </p:nvSpPr>
        <p:spPr>
          <a:xfrm>
            <a:off x="1289085" y="3615745"/>
            <a:ext cx="6553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First test using train of 50pC electron bunch (1nC total charge)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74431E9-B0BD-A14A-BEB4-CA42734B08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736" r="14815" b="14576"/>
          <a:stretch/>
        </p:blipFill>
        <p:spPr>
          <a:xfrm>
            <a:off x="3471385" y="3956146"/>
            <a:ext cx="4370757" cy="28244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A9A23C1-C637-1346-82A0-C33F226A90AF}"/>
              </a:ext>
            </a:extLst>
          </p:cNvPr>
          <p:cNvSpPr txBox="1"/>
          <p:nvPr/>
        </p:nvSpPr>
        <p:spPr>
          <a:xfrm rot="20708391">
            <a:off x="1145796" y="2894567"/>
            <a:ext cx="7255785" cy="15696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dirty="0">
              <a:solidFill>
                <a:srgbClr val="FF0000"/>
              </a:solidFill>
              <a:latin typeface="+mn-lt"/>
            </a:endParaRPr>
          </a:p>
          <a:p>
            <a:pPr algn="ctr"/>
            <a:r>
              <a:rPr lang="en-US" sz="2400" dirty="0">
                <a:solidFill>
                  <a:srgbClr val="FF0000"/>
                </a:solidFill>
                <a:latin typeface="+mn-lt"/>
              </a:rPr>
              <a:t>R&amp;D for high energy collider studies (LC or FCC)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  <a:latin typeface="+mn-lt"/>
              </a:rPr>
              <a:t>But also instrumentation for crystal collimator @ LHC</a:t>
            </a:r>
          </a:p>
          <a:p>
            <a:pPr algn="ctr"/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799604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A0D684-BF26-1C41-B7EE-942B61F590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056" y="2755149"/>
            <a:ext cx="8648055" cy="410285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rgbClr val="0D0D0D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cs typeface="Calibri Light"/>
              </a:rPr>
              <a:t>Since 2014, significant improvements in measuring high intensity beam properties in </a:t>
            </a:r>
            <a:r>
              <a:rPr lang="en-US" sz="2000" dirty="0" err="1">
                <a:solidFill>
                  <a:srgbClr val="000000"/>
                </a:solidFill>
                <a:cs typeface="Calibri Light"/>
              </a:rPr>
              <a:t>HiRadMat</a:t>
            </a:r>
            <a:endParaRPr lang="en-US" sz="2000" dirty="0">
              <a:solidFill>
                <a:srgbClr val="000000"/>
              </a:solidFill>
              <a:cs typeface="Calibri Light"/>
            </a:endParaRPr>
          </a:p>
          <a:p>
            <a:pPr eaLnBrk="1" fontAlgn="auto" hangingPunct="1">
              <a:spcAft>
                <a:spcPts val="0"/>
              </a:spcAft>
              <a:buClr>
                <a:srgbClr val="0D0D0D"/>
              </a:buClr>
              <a:buFont typeface="Arial" panose="020B0604020202020204" pitchFamily="34" charset="0"/>
              <a:buChar char="•"/>
              <a:defRPr/>
            </a:pPr>
            <a:endParaRPr lang="en-US" sz="1000" dirty="0">
              <a:solidFill>
                <a:srgbClr val="000000"/>
              </a:solidFill>
              <a:cs typeface="Calibri Light"/>
            </a:endParaRPr>
          </a:p>
          <a:p>
            <a:pPr eaLnBrk="1" fontAlgn="auto" hangingPunct="1">
              <a:spcAft>
                <a:spcPts val="0"/>
              </a:spcAft>
              <a:buClr>
                <a:srgbClr val="0D0D0D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cs typeface="Calibri Light"/>
              </a:rPr>
              <a:t>Very </a:t>
            </a:r>
            <a:r>
              <a:rPr lang="en-US" sz="2000" dirty="0">
                <a:solidFill>
                  <a:srgbClr val="FF0000"/>
                </a:solidFill>
                <a:cs typeface="Calibri Light"/>
              </a:rPr>
              <a:t>useful R&amp;D</a:t>
            </a:r>
            <a:r>
              <a:rPr lang="en-US" sz="2000" dirty="0">
                <a:solidFill>
                  <a:srgbClr val="000000"/>
                </a:solidFill>
                <a:cs typeface="Calibri Light"/>
              </a:rPr>
              <a:t> performed already on </a:t>
            </a:r>
            <a:r>
              <a:rPr lang="en-US" sz="2000" dirty="0">
                <a:solidFill>
                  <a:srgbClr val="FF0000"/>
                </a:solidFill>
                <a:cs typeface="Calibri Light"/>
              </a:rPr>
              <a:t>screen and imaging systems </a:t>
            </a:r>
            <a:r>
              <a:rPr lang="en-US" sz="2000" dirty="0">
                <a:solidFill>
                  <a:srgbClr val="000000"/>
                </a:solidFill>
                <a:cs typeface="Calibri Light"/>
              </a:rPr>
              <a:t>(Many thanks to the </a:t>
            </a:r>
            <a:r>
              <a:rPr lang="en-US" sz="2000" dirty="0" err="1">
                <a:solidFill>
                  <a:srgbClr val="000000"/>
                </a:solidFill>
                <a:cs typeface="Calibri Light"/>
              </a:rPr>
              <a:t>HiRadMat</a:t>
            </a:r>
            <a:r>
              <a:rPr lang="en-US" sz="2000" dirty="0">
                <a:solidFill>
                  <a:srgbClr val="000000"/>
                </a:solidFill>
                <a:cs typeface="Calibri Light"/>
              </a:rPr>
              <a:t> team for help and support)</a:t>
            </a:r>
          </a:p>
          <a:p>
            <a:pPr eaLnBrk="1" fontAlgn="auto" hangingPunct="1">
              <a:spcAft>
                <a:spcPts val="0"/>
              </a:spcAft>
              <a:buClr>
                <a:srgbClr val="0D0D0D"/>
              </a:buClr>
              <a:buFont typeface="Arial" panose="020B0604020202020204" pitchFamily="34" charset="0"/>
              <a:buChar char="•"/>
              <a:defRPr/>
            </a:pPr>
            <a:endParaRPr lang="en-US" sz="1000" dirty="0">
              <a:solidFill>
                <a:srgbClr val="000000"/>
              </a:solidFill>
              <a:cs typeface="Calibri Light"/>
            </a:endParaRPr>
          </a:p>
          <a:p>
            <a:pPr eaLnBrk="1" fontAlgn="auto" hangingPunct="1">
              <a:spcAft>
                <a:spcPts val="0"/>
              </a:spcAft>
              <a:buClr>
                <a:srgbClr val="0D0D0D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FF0000"/>
                </a:solidFill>
                <a:cs typeface="Calibri Light"/>
              </a:rPr>
              <a:t>Instrumenting Table A </a:t>
            </a:r>
            <a:r>
              <a:rPr lang="en-US" sz="2000" dirty="0">
                <a:solidFill>
                  <a:srgbClr val="000000"/>
                </a:solidFill>
                <a:cs typeface="Calibri Light"/>
              </a:rPr>
              <a:t>with an </a:t>
            </a:r>
            <a:r>
              <a:rPr lang="en-US" sz="2000" dirty="0">
                <a:solidFill>
                  <a:srgbClr val="FF0000"/>
                </a:solidFill>
                <a:cs typeface="Calibri Light"/>
              </a:rPr>
              <a:t>in-air test-stand </a:t>
            </a:r>
            <a:r>
              <a:rPr lang="en-US" sz="2000" dirty="0">
                <a:solidFill>
                  <a:srgbClr val="000000"/>
                </a:solidFill>
                <a:cs typeface="Calibri Light"/>
              </a:rPr>
              <a:t>is an efficient and unique opportunity for beam instrumentation developments !</a:t>
            </a:r>
          </a:p>
          <a:p>
            <a:pPr eaLnBrk="1" fontAlgn="auto" hangingPunct="1">
              <a:spcAft>
                <a:spcPts val="0"/>
              </a:spcAft>
              <a:buClr>
                <a:srgbClr val="0D0D0D"/>
              </a:buClr>
              <a:buFont typeface="Arial" panose="020B0604020202020204" pitchFamily="34" charset="0"/>
              <a:buChar char="•"/>
              <a:defRPr/>
            </a:pPr>
            <a:endParaRPr lang="en-US" sz="1000" dirty="0">
              <a:solidFill>
                <a:srgbClr val="000000"/>
              </a:solidFill>
              <a:cs typeface="Calibri Light"/>
            </a:endParaRPr>
          </a:p>
          <a:p>
            <a:pPr eaLnBrk="1" fontAlgn="auto" hangingPunct="1">
              <a:spcAft>
                <a:spcPts val="0"/>
              </a:spcAft>
              <a:buClr>
                <a:srgbClr val="0D0D0D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cs typeface="Calibri Light"/>
              </a:rPr>
              <a:t>Most of the testing can be </a:t>
            </a:r>
            <a:r>
              <a:rPr lang="en-US" sz="2000" dirty="0">
                <a:solidFill>
                  <a:srgbClr val="FF0000"/>
                </a:solidFill>
                <a:cs typeface="Calibri Light"/>
              </a:rPr>
              <a:t>run almost parasitically </a:t>
            </a:r>
            <a:r>
              <a:rPr lang="en-US" sz="2000" dirty="0">
                <a:solidFill>
                  <a:srgbClr val="000000"/>
                </a:solidFill>
                <a:cs typeface="Calibri Light"/>
              </a:rPr>
              <a:t>to other </a:t>
            </a:r>
            <a:r>
              <a:rPr lang="en-US" sz="2000" dirty="0" err="1">
                <a:solidFill>
                  <a:srgbClr val="000000"/>
                </a:solidFill>
                <a:cs typeface="Calibri Light"/>
              </a:rPr>
              <a:t>HiRadMat</a:t>
            </a:r>
            <a:r>
              <a:rPr lang="en-US" sz="2000" dirty="0">
                <a:solidFill>
                  <a:srgbClr val="000000"/>
                </a:solidFill>
                <a:cs typeface="Calibri Light"/>
              </a:rPr>
              <a:t> experiments.</a:t>
            </a:r>
          </a:p>
          <a:p>
            <a:pPr eaLnBrk="1" fontAlgn="auto" hangingPunct="1">
              <a:spcAft>
                <a:spcPts val="0"/>
              </a:spcAft>
              <a:buClr>
                <a:srgbClr val="0D0D0D"/>
              </a:buClr>
              <a:buFont typeface="Arial" panose="020B0604020202020204" pitchFamily="34" charset="0"/>
              <a:buChar char="•"/>
              <a:defRPr/>
            </a:pPr>
            <a:endParaRPr lang="en-US" sz="1000" dirty="0">
              <a:solidFill>
                <a:srgbClr val="000000"/>
              </a:solidFill>
              <a:cs typeface="Calibri Light"/>
            </a:endParaRPr>
          </a:p>
          <a:p>
            <a:pPr eaLnBrk="1" fontAlgn="auto" hangingPunct="1">
              <a:spcAft>
                <a:spcPts val="0"/>
              </a:spcAft>
              <a:buClr>
                <a:srgbClr val="0D0D0D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 err="1">
                <a:solidFill>
                  <a:srgbClr val="FF0000"/>
                </a:solidFill>
                <a:cs typeface="Calibri Light"/>
              </a:rPr>
              <a:t>LoI</a:t>
            </a:r>
            <a:r>
              <a:rPr lang="en-US" sz="2000" dirty="0">
                <a:solidFill>
                  <a:srgbClr val="FF0000"/>
                </a:solidFill>
                <a:cs typeface="Calibri Light"/>
              </a:rPr>
              <a:t> under preparation</a:t>
            </a:r>
            <a:endParaRPr lang="en-US" sz="2000" dirty="0">
              <a:solidFill>
                <a:srgbClr val="000000"/>
              </a:solidFill>
              <a:cs typeface="Calibri Light"/>
            </a:endParaRPr>
          </a:p>
        </p:txBody>
      </p:sp>
      <p:sp>
        <p:nvSpPr>
          <p:cNvPr id="45058" name="Title 2">
            <a:extLst>
              <a:ext uri="{FF2B5EF4-FFF2-40B4-BE49-F238E27FC236}">
                <a16:creationId xmlns:a16="http://schemas.microsoft.com/office/drawing/2014/main" id="{D1A91362-F669-B541-9E42-F51C3B0C2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Conclusions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A0D684-BF26-1C41-B7EE-942B61F590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2494" y="3511846"/>
            <a:ext cx="4796726" cy="1587096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rgbClr val="0D0D0D"/>
              </a:buClr>
              <a:buNone/>
              <a:defRPr/>
            </a:pPr>
            <a:r>
              <a:rPr lang="en-US" sz="4000" dirty="0">
                <a:solidFill>
                  <a:srgbClr val="000000"/>
                </a:solidFill>
                <a:cs typeface="Calibri Light"/>
              </a:rPr>
              <a:t>Many Thanks to all colleagues involved !</a:t>
            </a:r>
          </a:p>
        </p:txBody>
      </p:sp>
      <p:sp>
        <p:nvSpPr>
          <p:cNvPr id="45058" name="Title 2">
            <a:extLst>
              <a:ext uri="{FF2B5EF4-FFF2-40B4-BE49-F238E27FC236}">
                <a16:creationId xmlns:a16="http://schemas.microsoft.com/office/drawing/2014/main" id="{D1A91362-F669-B541-9E42-F51C3B0C2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Thanks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94195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Content Placeholder 5" descr="image002.png">
            <a:extLst>
              <a:ext uri="{FF2B5EF4-FFF2-40B4-BE49-F238E27FC236}">
                <a16:creationId xmlns:a16="http://schemas.microsoft.com/office/drawing/2014/main" id="{0F140AB2-A4A1-9A4F-897D-659659116F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41" b="9241"/>
          <a:stretch>
            <a:fillRect/>
          </a:stretch>
        </p:blipFill>
        <p:spPr>
          <a:xfrm>
            <a:off x="0" y="3339231"/>
            <a:ext cx="5632450" cy="2624137"/>
          </a:xfr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8DC779F5-3BDF-ED4E-9E24-9FD20EE0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225" y="278507"/>
            <a:ext cx="8229600" cy="12525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BTV/BPKG assembly</a:t>
            </a:r>
          </a:p>
        </p:txBody>
      </p:sp>
      <p:pic>
        <p:nvPicPr>
          <p:cNvPr id="9" name="Picture 12">
            <a:extLst>
              <a:ext uri="{FF2B5EF4-FFF2-40B4-BE49-F238E27FC236}">
                <a16:creationId xmlns:a16="http://schemas.microsoft.com/office/drawing/2014/main" id="{E484966F-4977-6843-9B7A-5C4E7BE6BE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6" t="13098" r="9853" b="21889"/>
          <a:stretch>
            <a:fillRect/>
          </a:stretch>
        </p:blipFill>
        <p:spPr bwMode="auto">
          <a:xfrm>
            <a:off x="5855459" y="3364555"/>
            <a:ext cx="2819814" cy="2399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>
            <a:extLst>
              <a:ext uri="{FF2B5EF4-FFF2-40B4-BE49-F238E27FC236}">
                <a16:creationId xmlns:a16="http://schemas.microsoft.com/office/drawing/2014/main" id="{ECA6FAE5-9260-174A-8222-BB05080BF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>
                <a:ea typeface="ＭＳ Ｐゴシック" panose="020B0600070205080204" pitchFamily="34" charset="-128"/>
              </a:rPr>
              <a:t>Measurement setup</a:t>
            </a:r>
          </a:p>
        </p:txBody>
      </p:sp>
      <p:pic>
        <p:nvPicPr>
          <p:cNvPr id="33794" name="Picture 4">
            <a:extLst>
              <a:ext uri="{FF2B5EF4-FFF2-40B4-BE49-F238E27FC236}">
                <a16:creationId xmlns:a16="http://schemas.microsoft.com/office/drawing/2014/main" id="{9A74BEE9-5A71-C44C-9281-43D7578F95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8263"/>
            <a:ext cx="4329113" cy="424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5">
            <a:extLst>
              <a:ext uri="{FF2B5EF4-FFF2-40B4-BE49-F238E27FC236}">
                <a16:creationId xmlns:a16="http://schemas.microsoft.com/office/drawing/2014/main" id="{D82D4F71-6A3E-4542-9313-3591C52A67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4" r="25664" b="13713"/>
          <a:stretch>
            <a:fillRect/>
          </a:stretch>
        </p:blipFill>
        <p:spPr bwMode="auto">
          <a:xfrm>
            <a:off x="3044825" y="1746250"/>
            <a:ext cx="1722438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5">
            <a:extLst>
              <a:ext uri="{FF2B5EF4-FFF2-40B4-BE49-F238E27FC236}">
                <a16:creationId xmlns:a16="http://schemas.microsoft.com/office/drawing/2014/main" id="{38370D55-BC12-1C46-B495-BB20FCEAC98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3" t="5087" r="18913" b="2452"/>
          <a:stretch>
            <a:fillRect/>
          </a:stretch>
        </p:blipFill>
        <p:spPr bwMode="auto">
          <a:xfrm>
            <a:off x="5548313" y="2955925"/>
            <a:ext cx="2916237" cy="325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TextBox 9">
            <a:extLst>
              <a:ext uri="{FF2B5EF4-FFF2-40B4-BE49-F238E27FC236}">
                <a16:creationId xmlns:a16="http://schemas.microsoft.com/office/drawing/2014/main" id="{79AE5779-1950-BB4A-995F-AB1F684FAF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6413" y="6410325"/>
            <a:ext cx="12366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600" i="1"/>
              <a:t>Diaphragm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3BA7672-A9AE-5F47-B972-00E439F09CD2}"/>
              </a:ext>
            </a:extLst>
          </p:cNvPr>
          <p:cNvCxnSpPr>
            <a:stCxn id="33797" idx="0"/>
          </p:cNvCxnSpPr>
          <p:nvPr/>
        </p:nvCxnSpPr>
        <p:spPr>
          <a:xfrm flipV="1">
            <a:off x="6205538" y="5180013"/>
            <a:ext cx="1584325" cy="1230312"/>
          </a:xfrm>
          <a:prstGeom prst="straightConnector1">
            <a:avLst/>
          </a:prstGeom>
          <a:ln w="254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AAC946A-AAD4-B641-80C0-E0847B28C31E}"/>
              </a:ext>
            </a:extLst>
          </p:cNvPr>
          <p:cNvCxnSpPr>
            <a:stCxn id="33797" idx="0"/>
          </p:cNvCxnSpPr>
          <p:nvPr/>
        </p:nvCxnSpPr>
        <p:spPr>
          <a:xfrm flipV="1">
            <a:off x="6205538" y="4837113"/>
            <a:ext cx="1336675" cy="1573212"/>
          </a:xfrm>
          <a:prstGeom prst="straightConnector1">
            <a:avLst/>
          </a:prstGeom>
          <a:ln w="254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DC2111D-E735-7A4A-A48B-8C7178F7EA38}"/>
              </a:ext>
            </a:extLst>
          </p:cNvPr>
          <p:cNvCxnSpPr>
            <a:stCxn id="33803" idx="0"/>
          </p:cNvCxnSpPr>
          <p:nvPr/>
        </p:nvCxnSpPr>
        <p:spPr>
          <a:xfrm flipH="1" flipV="1">
            <a:off x="7900988" y="5256213"/>
            <a:ext cx="303212" cy="1133475"/>
          </a:xfrm>
          <a:prstGeom prst="straightConnector1">
            <a:avLst/>
          </a:prstGeom>
          <a:ln w="254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1CFF44F-21C2-5C42-81CB-04B20DB10264}"/>
              </a:ext>
            </a:extLst>
          </p:cNvPr>
          <p:cNvCxnSpPr/>
          <p:nvPr/>
        </p:nvCxnSpPr>
        <p:spPr>
          <a:xfrm flipV="1">
            <a:off x="5567363" y="4583113"/>
            <a:ext cx="2222500" cy="531812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2" name="TextBox 40">
            <a:extLst>
              <a:ext uri="{FF2B5EF4-FFF2-40B4-BE49-F238E27FC236}">
                <a16:creationId xmlns:a16="http://schemas.microsoft.com/office/drawing/2014/main" id="{119B63D3-5EE1-0B40-9266-80DAB8EF9674}"/>
              </a:ext>
            </a:extLst>
          </p:cNvPr>
          <p:cNvSpPr txBox="1">
            <a:spLocks noChangeArrowheads="1"/>
          </p:cNvSpPr>
          <p:nvPr/>
        </p:nvSpPr>
        <p:spPr bwMode="auto">
          <a:xfrm rot="-622262">
            <a:off x="5830888" y="4743450"/>
            <a:ext cx="5873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200" b="1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33803" name="TextBox 10">
            <a:extLst>
              <a:ext uri="{FF2B5EF4-FFF2-40B4-BE49-F238E27FC236}">
                <a16:creationId xmlns:a16="http://schemas.microsoft.com/office/drawing/2014/main" id="{23F2E614-95EA-2243-B881-FE7A5BBC3B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85100" y="6389688"/>
            <a:ext cx="8382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600" i="1"/>
              <a:t>Al foils</a:t>
            </a:r>
          </a:p>
        </p:txBody>
      </p:sp>
      <p:sp>
        <p:nvSpPr>
          <p:cNvPr id="33804" name="TextBox 2">
            <a:extLst>
              <a:ext uri="{FF2B5EF4-FFF2-40B4-BE49-F238E27FC236}">
                <a16:creationId xmlns:a16="http://schemas.microsoft.com/office/drawing/2014/main" id="{1C5BDA9C-412A-9249-8A9D-4E2B4BC023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013" y="1952625"/>
            <a:ext cx="2355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i="1" u="sng" dirty="0"/>
              <a:t>Oct 2015 – HRMT30</a:t>
            </a:r>
          </a:p>
        </p:txBody>
      </p:sp>
      <p:sp>
        <p:nvSpPr>
          <p:cNvPr id="33805" name="TextBox 20">
            <a:extLst>
              <a:ext uri="{FF2B5EF4-FFF2-40B4-BE49-F238E27FC236}">
                <a16:creationId xmlns:a16="http://schemas.microsoft.com/office/drawing/2014/main" id="{E906B2EC-0764-EE4A-96AE-EA583C4C17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8313" y="2505075"/>
            <a:ext cx="2497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i="1" u="sng"/>
              <a:t>June 2016 – HRMT32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>
            <a:extLst>
              <a:ext uri="{FF2B5EF4-FFF2-40B4-BE49-F238E27FC236}">
                <a16:creationId xmlns:a16="http://schemas.microsoft.com/office/drawing/2014/main" id="{C51BAEF5-CD2A-3341-AA65-EC5A9088B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>
                <a:ea typeface="ＭＳ Ｐゴシック" panose="020B0600070205080204" pitchFamily="34" charset="-128"/>
              </a:rPr>
              <a:t>Screens tested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D3E9767D-0FDF-CB4C-8E05-20ED1A711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975" y="2216150"/>
            <a:ext cx="8505825" cy="2895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GB" altLang="en-US" sz="2200">
                <a:ea typeface="ＭＳ Ｐゴシック" panose="020B0600070205080204" pitchFamily="34" charset="-128"/>
              </a:rPr>
              <a:t>Scintillator: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000">
                <a:ea typeface="ＭＳ Ｐゴシック" panose="020B0600070205080204" pitchFamily="34" charset="-128"/>
              </a:rPr>
              <a:t>Alumina (Al</a:t>
            </a:r>
            <a:r>
              <a:rPr lang="en-GB" altLang="en-US" sz="2000" baseline="-25000">
                <a:ea typeface="ＭＳ Ｐゴシック" panose="020B0600070205080204" pitchFamily="34" charset="-128"/>
              </a:rPr>
              <a:t>2</a:t>
            </a:r>
            <a:r>
              <a:rPr lang="en-GB" altLang="en-US" sz="2000">
                <a:ea typeface="ＭＳ Ｐゴシック" panose="020B0600070205080204" pitchFamily="34" charset="-128"/>
              </a:rPr>
              <a:t>O</a:t>
            </a:r>
            <a:r>
              <a:rPr lang="en-GB" altLang="en-US" sz="2000" baseline="-25000">
                <a:ea typeface="ＭＳ Ｐゴシック" panose="020B0600070205080204" pitchFamily="34" charset="-128"/>
              </a:rPr>
              <a:t>3</a:t>
            </a:r>
            <a:r>
              <a:rPr lang="en-GB" altLang="en-US" sz="2000">
                <a:ea typeface="ＭＳ Ｐゴシック" panose="020B0600070205080204" pitchFamily="34" charset="-128"/>
              </a:rPr>
              <a:t>) – Purity: 96% &amp; 99%</a:t>
            </a:r>
          </a:p>
          <a:p>
            <a:pPr lvl="1" eaLnBrk="1" hangingPunct="1">
              <a:lnSpc>
                <a:spcPct val="90000"/>
              </a:lnSpc>
            </a:pPr>
            <a:r>
              <a:rPr lang="pt-BR" altLang="en-US" sz="2000">
                <a:ea typeface="ＭＳ Ｐゴシック" panose="020B0600070205080204" pitchFamily="34" charset="-128"/>
              </a:rPr>
              <a:t>Chromox (Al</a:t>
            </a:r>
            <a:r>
              <a:rPr lang="pt-BR" altLang="en-US" sz="2000" baseline="-25000">
                <a:ea typeface="ＭＳ Ｐゴシック" panose="020B0600070205080204" pitchFamily="34" charset="-128"/>
              </a:rPr>
              <a:t>2</a:t>
            </a:r>
            <a:r>
              <a:rPr lang="pt-BR" altLang="en-US" sz="2000">
                <a:ea typeface="ＭＳ Ｐゴシック" panose="020B0600070205080204" pitchFamily="34" charset="-128"/>
              </a:rPr>
              <a:t>O</a:t>
            </a:r>
            <a:r>
              <a:rPr lang="pt-BR" altLang="en-US" sz="2000" baseline="-25000">
                <a:ea typeface="ＭＳ Ｐゴシック" panose="020B0600070205080204" pitchFamily="34" charset="-128"/>
              </a:rPr>
              <a:t>3</a:t>
            </a:r>
            <a:r>
              <a:rPr lang="pt-BR" altLang="en-US" sz="2000">
                <a:ea typeface="ＭＳ Ｐゴシック" panose="020B0600070205080204" pitchFamily="34" charset="-128"/>
              </a:rPr>
              <a:t>:Cr</a:t>
            </a:r>
            <a:r>
              <a:rPr lang="pt-BR" altLang="en-US" sz="2000" baseline="-25000">
                <a:ea typeface="ＭＳ Ｐゴシック" panose="020B0600070205080204" pitchFamily="34" charset="-128"/>
              </a:rPr>
              <a:t>2</a:t>
            </a:r>
            <a:r>
              <a:rPr lang="pt-BR" altLang="en-US" sz="2000">
                <a:ea typeface="ＭＳ Ｐゴシック" panose="020B0600070205080204" pitchFamily="34" charset="-128"/>
              </a:rPr>
              <a:t>O</a:t>
            </a:r>
            <a:r>
              <a:rPr lang="pt-BR" altLang="en-US" sz="2000" baseline="-25000">
                <a:ea typeface="ＭＳ Ｐゴシック" panose="020B0600070205080204" pitchFamily="34" charset="-128"/>
              </a:rPr>
              <a:t>3</a:t>
            </a:r>
            <a:r>
              <a:rPr lang="pt-BR" altLang="en-US" sz="2000">
                <a:ea typeface="ＭＳ Ｐゴシック" panose="020B0600070205080204" pitchFamily="34" charset="-128"/>
              </a:rPr>
              <a:t>)</a:t>
            </a:r>
          </a:p>
          <a:p>
            <a:pPr lvl="1" eaLnBrk="1" hangingPunct="1">
              <a:lnSpc>
                <a:spcPct val="90000"/>
              </a:lnSpc>
              <a:buFont typeface="Symbol" pitchFamily="2" charset="2"/>
              <a:buNone/>
            </a:pPr>
            <a:r>
              <a:rPr lang="pt-BR" altLang="en-US" sz="2000">
                <a:ea typeface="ＭＳ Ｐゴシック" panose="020B0600070205080204" pitchFamily="34" charset="-128"/>
              </a:rPr>
              <a:t> thicknesses: 3 mm, 1 mm, 0.5 mm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000">
                <a:ea typeface="ＭＳ Ｐゴシック" panose="020B0600070205080204" pitchFamily="34" charset="-128"/>
              </a:rPr>
              <a:t>YAG – thicknesses: 0.1 mm, 0.5 mm</a:t>
            </a:r>
          </a:p>
          <a:p>
            <a:pPr lvl="1" eaLnBrk="1" hangingPunct="1">
              <a:lnSpc>
                <a:spcPct val="90000"/>
              </a:lnSpc>
              <a:buFont typeface="Symbol" pitchFamily="2" charset="2"/>
              <a:buNone/>
            </a:pPr>
            <a:r>
              <a:rPr lang="en-GB" altLang="en-US" sz="2000">
                <a:ea typeface="ＭＳ Ｐゴシック" panose="020B0600070205080204" pitchFamily="34" charset="-128"/>
              </a:rPr>
              <a:t>both coated and uncoated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200">
                <a:ea typeface="ＭＳ Ｐゴシック" panose="020B0600070205080204" pitchFamily="34" charset="-128"/>
              </a:rPr>
              <a:t>OTR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000">
                <a:ea typeface="ＭＳ Ｐゴシック" panose="020B0600070205080204" pitchFamily="34" charset="-128"/>
              </a:rPr>
              <a:t>Titanium, Aluminium, Silicon coated by aluminium &amp; silver</a:t>
            </a:r>
          </a:p>
        </p:txBody>
      </p:sp>
      <p:pic>
        <p:nvPicPr>
          <p:cNvPr id="34819" name="Picture 41">
            <a:extLst>
              <a:ext uri="{FF2B5EF4-FFF2-40B4-BE49-F238E27FC236}">
                <a16:creationId xmlns:a16="http://schemas.microsoft.com/office/drawing/2014/main" id="{063999C3-8FCC-2141-BC52-4257EF5CC3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8" t="27927" r="10738" b="-6570"/>
          <a:stretch>
            <a:fillRect/>
          </a:stretch>
        </p:blipFill>
        <p:spPr bwMode="auto">
          <a:xfrm>
            <a:off x="5167313" y="2411413"/>
            <a:ext cx="3519487" cy="243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42">
            <a:extLst>
              <a:ext uri="{FF2B5EF4-FFF2-40B4-BE49-F238E27FC236}">
                <a16:creationId xmlns:a16="http://schemas.microsoft.com/office/drawing/2014/main" id="{F036B0E7-C3A2-3D43-ABF0-FEE293CAD5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5045075"/>
            <a:ext cx="7239000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>
            <a:extLst>
              <a:ext uri="{FF2B5EF4-FFF2-40B4-BE49-F238E27FC236}">
                <a16:creationId xmlns:a16="http://schemas.microsoft.com/office/drawing/2014/main" id="{088682B2-BF81-8141-9544-45F3BEE36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984250"/>
          </a:xfrm>
        </p:spPr>
        <p:txBody>
          <a:bodyPr/>
          <a:lstStyle/>
          <a:p>
            <a:pPr eaLnBrk="1" hangingPunct="1"/>
            <a:r>
              <a:rPr lang="en-GB" altLang="en-US">
                <a:ea typeface="ＭＳ Ｐゴシック" panose="020B0600070205080204" pitchFamily="34" charset="-128"/>
              </a:rPr>
              <a:t>Results (Nov. 15-HRMT30)</a:t>
            </a:r>
          </a:p>
        </p:txBody>
      </p:sp>
      <p:pic>
        <p:nvPicPr>
          <p:cNvPr id="35842" name="Picture 3">
            <a:extLst>
              <a:ext uri="{FF2B5EF4-FFF2-40B4-BE49-F238E27FC236}">
                <a16:creationId xmlns:a16="http://schemas.microsoft.com/office/drawing/2014/main" id="{4818825A-DFC9-694D-A8B5-BA6FEA3DC4D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2165350"/>
            <a:ext cx="3121025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4">
            <a:extLst>
              <a:ext uri="{FF2B5EF4-FFF2-40B4-BE49-F238E27FC236}">
                <a16:creationId xmlns:a16="http://schemas.microsoft.com/office/drawing/2014/main" id="{EA332AD8-0738-6B42-BE89-EBD7C1AE8DD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638" y="2197100"/>
            <a:ext cx="2990850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5">
            <a:extLst>
              <a:ext uri="{FF2B5EF4-FFF2-40B4-BE49-F238E27FC236}">
                <a16:creationId xmlns:a16="http://schemas.microsoft.com/office/drawing/2014/main" id="{D95E3B34-17B5-234B-9D14-B63549B43FC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700" y="2197100"/>
            <a:ext cx="3035300" cy="270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TextBox 2">
            <a:extLst>
              <a:ext uri="{FF2B5EF4-FFF2-40B4-BE49-F238E27FC236}">
                <a16:creationId xmlns:a16="http://schemas.microsoft.com/office/drawing/2014/main" id="{A1D08857-20E0-614C-A86E-1187585AB3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0588" y="1165225"/>
            <a:ext cx="44148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Different luminescent/scintillating screens</a:t>
            </a:r>
          </a:p>
        </p:txBody>
      </p:sp>
      <p:sp>
        <p:nvSpPr>
          <p:cNvPr id="35846" name="Content Placeholder 2">
            <a:extLst>
              <a:ext uri="{FF2B5EF4-FFF2-40B4-BE49-F238E27FC236}">
                <a16:creationId xmlns:a16="http://schemas.microsoft.com/office/drawing/2014/main" id="{8809F17D-40C3-474E-8DE2-63DDD0670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4951413"/>
            <a:ext cx="8162925" cy="1841500"/>
          </a:xfrm>
        </p:spPr>
        <p:txBody>
          <a:bodyPr/>
          <a:lstStyle/>
          <a:p>
            <a:pPr eaLnBrk="1" hangingPunct="1"/>
            <a:r>
              <a:rPr lang="en-GB" altLang="en-US" sz="2000">
                <a:ea typeface="ＭＳ Ｐゴシック" panose="020B0600070205080204" pitchFamily="34" charset="-128"/>
              </a:rPr>
              <a:t>Chromox 1 mm thick screen was chosen to be used for the AWAKE halo measurement (as the best compromise between a high light yield and sufficient resolution)</a:t>
            </a:r>
          </a:p>
          <a:p>
            <a:pPr eaLnBrk="1" hangingPunct="1"/>
            <a:r>
              <a:rPr lang="en-GB" altLang="en-US" sz="2000">
                <a:ea typeface="ＭＳ Ｐゴシック" panose="020B0600070205080204" pitchFamily="34" charset="-128"/>
              </a:rPr>
              <a:t>For reflective OTR screens, measurements limited by some parasitic light of unknown origin (cherenkov in air ?)</a:t>
            </a:r>
          </a:p>
        </p:txBody>
      </p:sp>
      <p:pic>
        <p:nvPicPr>
          <p:cNvPr id="35847" name="Picture 8">
            <a:extLst>
              <a:ext uri="{FF2B5EF4-FFF2-40B4-BE49-F238E27FC236}">
                <a16:creationId xmlns:a16="http://schemas.microsoft.com/office/drawing/2014/main" id="{3CCE21DC-9D06-124C-AD31-C124ADBF8D6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4" t="34828" r="44633" b="15366"/>
          <a:stretch>
            <a:fillRect/>
          </a:stretch>
        </p:blipFill>
        <p:spPr bwMode="auto">
          <a:xfrm>
            <a:off x="8324850" y="6049963"/>
            <a:ext cx="6350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DC779F5-3BDF-ED4E-9E24-9FD20EE0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225" y="278507"/>
            <a:ext cx="8229600" cy="12525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BTV for all beam conditions</a:t>
            </a: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6C9470D4-9B54-D841-A5BA-9E7886031A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3729128"/>
              </p:ext>
            </p:extLst>
          </p:nvPr>
        </p:nvGraphicFramePr>
        <p:xfrm>
          <a:off x="4542786" y="2981867"/>
          <a:ext cx="4366126" cy="2673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16" name="Chart 15">
                <a:extLst>
                  <a:ext uri="{FF2B5EF4-FFF2-40B4-BE49-F238E27FC236}">
                    <a16:creationId xmlns:a16="http://schemas.microsoft.com/office/drawing/2014/main" id="{D381D660-5288-F749-8EEA-A2FE76C9F55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914816061"/>
                  </p:ext>
                </p:extLst>
              </p:nvPr>
            </p:nvGraphicFramePr>
            <p:xfrm>
              <a:off x="262294" y="2981867"/>
              <a:ext cx="4012368" cy="25275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 xmlns="">
          <p:pic>
            <p:nvPicPr>
              <p:cNvPr id="16" name="Chart 15">
                <a:extLst>
                  <a:ext uri="{FF2B5EF4-FFF2-40B4-BE49-F238E27FC236}">
                    <a16:creationId xmlns:a16="http://schemas.microsoft.com/office/drawing/2014/main" id="{D381D660-5288-F749-8EEA-A2FE76C9F55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294" y="2981867"/>
                <a:ext cx="4012368" cy="25275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610387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D20E6075-57B4-3F4D-861D-872C57E33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Issues with BPKG (1/4)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5CE35AE-E088-5C4C-AA82-D80DE84A0B6C}"/>
              </a:ext>
            </a:extLst>
          </p:cNvPr>
          <p:cNvSpPr txBox="1"/>
          <p:nvPr/>
        </p:nvSpPr>
        <p:spPr>
          <a:xfrm>
            <a:off x="495300" y="2571750"/>
            <a:ext cx="7948613" cy="1477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Cross-calibration between BTV ad BPKG  went well</a:t>
            </a: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But we then discovered an issue while using long(</a:t>
            </a:r>
            <a:r>
              <a:rPr lang="en-US" dirty="0" err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er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) bunch trains with large</a:t>
            </a: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 unreal beam offsets measured</a:t>
            </a:r>
          </a:p>
          <a:p>
            <a:pPr>
              <a:defRPr/>
            </a:pPr>
            <a:endParaRPr lang="en-US" dirty="0">
              <a:solidFill>
                <a:srgbClr val="FF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Published BPM data is the average of the beam position of all bunches </a:t>
            </a:r>
          </a:p>
        </p:txBody>
      </p:sp>
      <p:pic>
        <p:nvPicPr>
          <p:cNvPr id="21507" name="Picture 14">
            <a:extLst>
              <a:ext uri="{FF2B5EF4-FFF2-40B4-BE49-F238E27FC236}">
                <a16:creationId xmlns:a16="http://schemas.microsoft.com/office/drawing/2014/main" id="{DC1DE064-238B-E541-AE9E-ED2871CD99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1581"/>
          <a:stretch>
            <a:fillRect/>
          </a:stretch>
        </p:blipFill>
        <p:spPr bwMode="auto">
          <a:xfrm>
            <a:off x="155575" y="4310063"/>
            <a:ext cx="4337050" cy="281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15">
            <a:extLst>
              <a:ext uri="{FF2B5EF4-FFF2-40B4-BE49-F238E27FC236}">
                <a16:creationId xmlns:a16="http://schemas.microsoft.com/office/drawing/2014/main" id="{3CAB86BE-951C-9B4B-B4CB-8EA08730D8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813" y="4508500"/>
            <a:ext cx="3898900" cy="237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TextBox 18">
            <a:extLst>
              <a:ext uri="{FF2B5EF4-FFF2-40B4-BE49-F238E27FC236}">
                <a16:creationId xmlns:a16="http://schemas.microsoft.com/office/drawing/2014/main" id="{D13ADB71-6931-444A-9D99-110B16A652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5088" y="4084638"/>
            <a:ext cx="11287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i="1" u="sng"/>
              <a:t>Target in</a:t>
            </a:r>
          </a:p>
        </p:txBody>
      </p:sp>
      <p:sp>
        <p:nvSpPr>
          <p:cNvPr id="21510" name="TextBox 19">
            <a:extLst>
              <a:ext uri="{FF2B5EF4-FFF2-40B4-BE49-F238E27FC236}">
                <a16:creationId xmlns:a16="http://schemas.microsoft.com/office/drawing/2014/main" id="{6F276472-782E-434F-B37F-97608147AF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7888" y="4083050"/>
            <a:ext cx="11604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u="sng"/>
              <a:t>Target out</a:t>
            </a:r>
          </a:p>
        </p:txBody>
      </p:sp>
      <p:sp>
        <p:nvSpPr>
          <p:cNvPr id="21511" name="TextBox 4">
            <a:extLst>
              <a:ext uri="{FF2B5EF4-FFF2-40B4-BE49-F238E27FC236}">
                <a16:creationId xmlns:a16="http://schemas.microsoft.com/office/drawing/2014/main" id="{D7E28A87-F5C8-E54B-814D-9D9BC9A83A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3500" y="4899025"/>
            <a:ext cx="9810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/>
              <a:t>12 bunches</a:t>
            </a:r>
          </a:p>
        </p:txBody>
      </p:sp>
      <p:sp>
        <p:nvSpPr>
          <p:cNvPr id="21512" name="TextBox 20">
            <a:extLst>
              <a:ext uri="{FF2B5EF4-FFF2-40B4-BE49-F238E27FC236}">
                <a16:creationId xmlns:a16="http://schemas.microsoft.com/office/drawing/2014/main" id="{C90E5CBE-59AA-3E4D-95A2-40B8FBBEBB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6113" y="4899025"/>
            <a:ext cx="9810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/>
              <a:t>12 bunches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>
            <a:extLst>
              <a:ext uri="{FF2B5EF4-FFF2-40B4-BE49-F238E27FC236}">
                <a16:creationId xmlns:a16="http://schemas.microsoft.com/office/drawing/2014/main" id="{3D961A1B-A416-864F-9D78-CF8369D29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Issues with BPKG (2/4)</a:t>
            </a:r>
          </a:p>
        </p:txBody>
      </p:sp>
      <p:sp>
        <p:nvSpPr>
          <p:cNvPr id="22530" name="TextBox 18">
            <a:extLst>
              <a:ext uri="{FF2B5EF4-FFF2-40B4-BE49-F238E27FC236}">
                <a16:creationId xmlns:a16="http://schemas.microsoft.com/office/drawing/2014/main" id="{1E894EC6-A659-0048-BF98-DD10EB37BC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7213" y="1590675"/>
            <a:ext cx="10810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i="1"/>
              <a:t>Target in</a:t>
            </a:r>
          </a:p>
        </p:txBody>
      </p:sp>
      <p:sp>
        <p:nvSpPr>
          <p:cNvPr id="22531" name="TextBox 19">
            <a:extLst>
              <a:ext uri="{FF2B5EF4-FFF2-40B4-BE49-F238E27FC236}">
                <a16:creationId xmlns:a16="http://schemas.microsoft.com/office/drawing/2014/main" id="{09A2105A-38A2-6240-8A14-75089F4E6A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7863" y="1590675"/>
            <a:ext cx="1162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u="sng"/>
              <a:t>Target out</a:t>
            </a:r>
          </a:p>
        </p:txBody>
      </p:sp>
      <p:pic>
        <p:nvPicPr>
          <p:cNvPr id="22532" name="Picture 9">
            <a:extLst>
              <a:ext uri="{FF2B5EF4-FFF2-40B4-BE49-F238E27FC236}">
                <a16:creationId xmlns:a16="http://schemas.microsoft.com/office/drawing/2014/main" id="{8F03D56B-73E2-C44A-8F82-EFBF638D0C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88" y="2097088"/>
            <a:ext cx="2603500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10">
            <a:extLst>
              <a:ext uri="{FF2B5EF4-FFF2-40B4-BE49-F238E27FC236}">
                <a16:creationId xmlns:a16="http://schemas.microsoft.com/office/drawing/2014/main" id="{85FBE1FA-3037-BE45-A463-66DB24B735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525" y="2132013"/>
            <a:ext cx="2773363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11">
            <a:extLst>
              <a:ext uri="{FF2B5EF4-FFF2-40B4-BE49-F238E27FC236}">
                <a16:creationId xmlns:a16="http://schemas.microsoft.com/office/drawing/2014/main" id="{D6F187A6-DC41-AA44-AA34-8CAD6961EA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288" y="3573463"/>
            <a:ext cx="2916237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12">
            <a:extLst>
              <a:ext uri="{FF2B5EF4-FFF2-40B4-BE49-F238E27FC236}">
                <a16:creationId xmlns:a16="http://schemas.microsoft.com/office/drawing/2014/main" id="{5E046A99-AF09-1046-9B75-04C5B6B867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538" y="3702050"/>
            <a:ext cx="275590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13">
            <a:extLst>
              <a:ext uri="{FF2B5EF4-FFF2-40B4-BE49-F238E27FC236}">
                <a16:creationId xmlns:a16="http://schemas.microsoft.com/office/drawing/2014/main" id="{6F466D2C-F0ED-2842-92EC-7EEF6924AF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88" y="5365750"/>
            <a:ext cx="2801937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Picture 17">
            <a:extLst>
              <a:ext uri="{FF2B5EF4-FFF2-40B4-BE49-F238E27FC236}">
                <a16:creationId xmlns:a16="http://schemas.microsoft.com/office/drawing/2014/main" id="{ED6B857E-86A6-B84D-A9AD-212A1F3FE4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838" y="5365750"/>
            <a:ext cx="2768600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8" name="TextBox 21">
            <a:extLst>
              <a:ext uri="{FF2B5EF4-FFF2-40B4-BE49-F238E27FC236}">
                <a16:creationId xmlns:a16="http://schemas.microsoft.com/office/drawing/2014/main" id="{F33F0C71-830A-7A4B-BD4B-5B8F5EDE7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" y="4148138"/>
            <a:ext cx="844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 i="1" u="sng"/>
              <a:t>BPM508</a:t>
            </a:r>
          </a:p>
        </p:txBody>
      </p:sp>
      <p:sp>
        <p:nvSpPr>
          <p:cNvPr id="22539" name="TextBox 22">
            <a:extLst>
              <a:ext uri="{FF2B5EF4-FFF2-40B4-BE49-F238E27FC236}">
                <a16:creationId xmlns:a16="http://schemas.microsoft.com/office/drawing/2014/main" id="{3F2BAA94-2D00-1941-9461-25753BD8E2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" y="2643188"/>
            <a:ext cx="844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 i="1" u="sng"/>
              <a:t>BPM517</a:t>
            </a:r>
          </a:p>
        </p:txBody>
      </p:sp>
      <p:sp>
        <p:nvSpPr>
          <p:cNvPr id="22540" name="TextBox 23">
            <a:extLst>
              <a:ext uri="{FF2B5EF4-FFF2-40B4-BE49-F238E27FC236}">
                <a16:creationId xmlns:a16="http://schemas.microsoft.com/office/drawing/2014/main" id="{B6858614-F398-AA48-BF69-FDCF12A54C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" y="5875338"/>
            <a:ext cx="8445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 i="1" u="sng"/>
              <a:t>BPM408</a:t>
            </a:r>
          </a:p>
        </p:txBody>
      </p:sp>
      <p:sp>
        <p:nvSpPr>
          <p:cNvPr id="22541" name="Rectangle 2">
            <a:extLst>
              <a:ext uri="{FF2B5EF4-FFF2-40B4-BE49-F238E27FC236}">
                <a16:creationId xmlns:a16="http://schemas.microsoft.com/office/drawing/2014/main" id="{6125DC36-D9C1-BC40-AE50-007A78588A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9125" y="3057525"/>
            <a:ext cx="217487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rgbClr val="FF0000"/>
                </a:solidFill>
              </a:rPr>
              <a:t>Strong perturbations coming after the first 9 bunches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1800">
                <a:solidFill>
                  <a:srgbClr val="FF0000"/>
                </a:solidFill>
              </a:rPr>
              <a:t>Seen on all BPMs down to the BPM408 in TJ7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>
            <a:extLst>
              <a:ext uri="{FF2B5EF4-FFF2-40B4-BE49-F238E27FC236}">
                <a16:creationId xmlns:a16="http://schemas.microsoft.com/office/drawing/2014/main" id="{EAD6419E-F8D1-6B43-ADE1-309C99263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452" y="2118502"/>
            <a:ext cx="5656902" cy="46495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41" name="Picture 3" descr="G:\Departments\AB\Groups\BI\Sections\PM\Stephane\BTV\HiRadMat TT66\BTV_BPKG\Pictures\IMG_20150710_144815.jpg">
            <a:extLst>
              <a:ext uri="{FF2B5EF4-FFF2-40B4-BE49-F238E27FC236}">
                <a16:creationId xmlns:a16="http://schemas.microsoft.com/office/drawing/2014/main" id="{44947579-755A-474E-B724-F1F8CF22B1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9" t="22392" r="25456" b="42261"/>
          <a:stretch>
            <a:fillRect/>
          </a:stretch>
        </p:blipFill>
        <p:spPr bwMode="auto">
          <a:xfrm>
            <a:off x="6090469" y="5299654"/>
            <a:ext cx="2678255" cy="1233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62307D88-D283-6747-9F24-4073B33C9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225" y="278507"/>
            <a:ext cx="8229600" cy="12525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BTV/BPM assembly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7E7B3CC-3F07-7140-A874-05EECECC43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280" y="3824694"/>
            <a:ext cx="1620736" cy="1400198"/>
          </a:xfrm>
          <a:prstGeom prst="rect">
            <a:avLst/>
          </a:prstGeom>
          <a:noFill/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C491FAC-ED5B-B749-83C5-609EB9539A9E}"/>
              </a:ext>
            </a:extLst>
          </p:cNvPr>
          <p:cNvSpPr txBox="1"/>
          <p:nvPr/>
        </p:nvSpPr>
        <p:spPr>
          <a:xfrm>
            <a:off x="5854349" y="6604295"/>
            <a:ext cx="3205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Al</a:t>
            </a:r>
            <a:r>
              <a:rPr lang="en-GB" sz="1200" baseline="-25000" dirty="0"/>
              <a:t>2</a:t>
            </a:r>
            <a:r>
              <a:rPr lang="en-GB" sz="1200" dirty="0"/>
              <a:t>O</a:t>
            </a:r>
            <a:r>
              <a:rPr lang="en-GB" sz="1200" baseline="-25000" dirty="0"/>
              <a:t>3</a:t>
            </a:r>
            <a:r>
              <a:rPr lang="en-GB" sz="1200" dirty="0"/>
              <a:t>:CrO</a:t>
            </a:r>
            <a:r>
              <a:rPr lang="en-GB" sz="1200" baseline="-25000" dirty="0"/>
              <a:t>2</a:t>
            </a:r>
            <a:r>
              <a:rPr lang="en-GB" sz="1200" dirty="0"/>
              <a:t>, </a:t>
            </a:r>
            <a:r>
              <a:rPr lang="en-GB" sz="1200" dirty="0" err="1"/>
              <a:t>SiC</a:t>
            </a:r>
            <a:r>
              <a:rPr lang="en-GB" sz="1200" dirty="0"/>
              <a:t> and Al2O3 (target) screens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>
            <a:extLst>
              <a:ext uri="{FF2B5EF4-FFF2-40B4-BE49-F238E27FC236}">
                <a16:creationId xmlns:a16="http://schemas.microsoft.com/office/drawing/2014/main" id="{C6E531B8-66C2-8247-AC39-0C0B189B2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Issues with BPKG (3/4)</a:t>
            </a:r>
          </a:p>
        </p:txBody>
      </p:sp>
      <p:pic>
        <p:nvPicPr>
          <p:cNvPr id="23554" name="Picture 14" descr="TJ7.jpg">
            <a:extLst>
              <a:ext uri="{FF2B5EF4-FFF2-40B4-BE49-F238E27FC236}">
                <a16:creationId xmlns:a16="http://schemas.microsoft.com/office/drawing/2014/main" id="{4E68BBAE-560E-9444-AE3B-6675241C9D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18" r="74649" b="18951"/>
          <a:stretch>
            <a:fillRect/>
          </a:stretch>
        </p:blipFill>
        <p:spPr bwMode="auto">
          <a:xfrm>
            <a:off x="1768475" y="3109913"/>
            <a:ext cx="2406650" cy="348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Box 15">
            <a:extLst>
              <a:ext uri="{FF2B5EF4-FFF2-40B4-BE49-F238E27FC236}">
                <a16:creationId xmlns:a16="http://schemas.microsoft.com/office/drawing/2014/main" id="{D137D78B-E049-CB4F-84A4-4DCEEE98D1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2813" y="2430463"/>
            <a:ext cx="58023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1800"/>
              <a:t>The electronics of all these BPMs sit in TJ7 underneath the BPM408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1800"/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1800"/>
          </a:p>
        </p:txBody>
      </p:sp>
      <p:sp>
        <p:nvSpPr>
          <p:cNvPr id="23556" name="Rectangle 20">
            <a:extLst>
              <a:ext uri="{FF2B5EF4-FFF2-40B4-BE49-F238E27FC236}">
                <a16:creationId xmlns:a16="http://schemas.microsoft.com/office/drawing/2014/main" id="{2A8F9830-715A-8047-AF7D-5597251F44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2938" y="3633788"/>
            <a:ext cx="45243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1800"/>
              <a:t>Perturbations compatible with backscattered shower affecting the electronic. </a:t>
            </a:r>
            <a:r>
              <a:rPr lang="en-US" altLang="en-US" sz="1800" i="1"/>
              <a:t>Confirmed by time of flight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1800" i="1">
              <a:solidFill>
                <a:srgbClr val="FF0000"/>
              </a:solidFill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1800" i="1">
                <a:solidFill>
                  <a:srgbClr val="FF0000"/>
                </a:solidFill>
              </a:rPr>
              <a:t>Relocation of BPM electronic in less exposed area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1800" i="1">
                <a:solidFill>
                  <a:srgbClr val="FF0000"/>
                </a:solidFill>
              </a:rPr>
              <a:t>Tunnel access to TJ7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1800" i="1">
                <a:solidFill>
                  <a:srgbClr val="FF0000"/>
                </a:solidFill>
              </a:rPr>
              <a:t>Done during EYETS 15-16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F1EDA01F-C3F4-D14E-941F-7D8B47ADC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/>
              <a:t>BTV/BPKG cross-calibration @HRMT28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6D593F-F96A-E748-847E-E4F232B7EE1A}"/>
              </a:ext>
            </a:extLst>
          </p:cNvPr>
          <p:cNvSpPr txBox="1"/>
          <p:nvPr/>
        </p:nvSpPr>
        <p:spPr>
          <a:xfrm>
            <a:off x="160338" y="1843088"/>
            <a:ext cx="3668712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Cross-alignment between BPKG.524 &amp; BTV.524</a:t>
            </a:r>
          </a:p>
          <a:p>
            <a:pPr>
              <a:defRPr/>
            </a:pPr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4579" name="Picture 6">
            <a:extLst>
              <a:ext uri="{FF2B5EF4-FFF2-40B4-BE49-F238E27FC236}">
                <a16:creationId xmlns:a16="http://schemas.microsoft.com/office/drawing/2014/main" id="{67809686-B19F-7E4C-949F-1F2791145E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4" t="4791" r="8626"/>
          <a:stretch>
            <a:fillRect/>
          </a:stretch>
        </p:blipFill>
        <p:spPr bwMode="auto">
          <a:xfrm>
            <a:off x="3000375" y="2611438"/>
            <a:ext cx="5819775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xtBox 7">
            <a:extLst>
              <a:ext uri="{FF2B5EF4-FFF2-40B4-BE49-F238E27FC236}">
                <a16:creationId xmlns:a16="http://schemas.microsoft.com/office/drawing/2014/main" id="{D1842A8C-2D63-0346-A11B-67B6AFE97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8" y="2406650"/>
            <a:ext cx="15541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1800"/>
              <a:t>Bumps ±1,2 mm</a:t>
            </a:r>
          </a:p>
        </p:txBody>
      </p:sp>
      <p:sp>
        <p:nvSpPr>
          <p:cNvPr id="24581" name="Rectangle 8">
            <a:extLst>
              <a:ext uri="{FF2B5EF4-FFF2-40B4-BE49-F238E27FC236}">
                <a16:creationId xmlns:a16="http://schemas.microsoft.com/office/drawing/2014/main" id="{831FB118-9023-D64D-9D8C-A2702D342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713" y="5883275"/>
            <a:ext cx="1997075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800"/>
              <a:t>Intensity ~ 1e11 p</a:t>
            </a:r>
          </a:p>
        </p:txBody>
      </p:sp>
      <p:sp>
        <p:nvSpPr>
          <p:cNvPr id="24582" name="TextBox 9">
            <a:extLst>
              <a:ext uri="{FF2B5EF4-FFF2-40B4-BE49-F238E27FC236}">
                <a16:creationId xmlns:a16="http://schemas.microsoft.com/office/drawing/2014/main" id="{DB7C6889-65F4-C846-A1A9-B9E2D31F5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8" y="3108325"/>
            <a:ext cx="2205037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1800"/>
              <a:t>Identifying central offsets and scaling issues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7347020B-62C4-E24B-B164-F4681ABB8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/>
              <a:t>Correcting BPM geometrical offsets</a:t>
            </a:r>
          </a:p>
        </p:txBody>
      </p:sp>
      <p:pic>
        <p:nvPicPr>
          <p:cNvPr id="25602" name="Picture 11">
            <a:extLst>
              <a:ext uri="{FF2B5EF4-FFF2-40B4-BE49-F238E27FC236}">
                <a16:creationId xmlns:a16="http://schemas.microsoft.com/office/drawing/2014/main" id="{8A7647FA-423E-0B41-BF67-EF050E5B45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8" t="6702" r="5511"/>
          <a:stretch>
            <a:fillRect/>
          </a:stretch>
        </p:blipFill>
        <p:spPr bwMode="auto">
          <a:xfrm>
            <a:off x="5211763" y="1698625"/>
            <a:ext cx="3052762" cy="410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12">
            <a:extLst>
              <a:ext uri="{FF2B5EF4-FFF2-40B4-BE49-F238E27FC236}">
                <a16:creationId xmlns:a16="http://schemas.microsoft.com/office/drawing/2014/main" id="{F656C35C-B76F-2946-9F4B-D22E108242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4" t="6905" r="7143"/>
          <a:stretch>
            <a:fillRect/>
          </a:stretch>
        </p:blipFill>
        <p:spPr bwMode="auto">
          <a:xfrm>
            <a:off x="1000125" y="1730375"/>
            <a:ext cx="2886075" cy="393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Box 13">
            <a:extLst>
              <a:ext uri="{FF2B5EF4-FFF2-40B4-BE49-F238E27FC236}">
                <a16:creationId xmlns:a16="http://schemas.microsoft.com/office/drawing/2014/main" id="{C406BFB8-D5A7-A44A-A1A4-3BA8FA20DF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00" y="5799138"/>
            <a:ext cx="34766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800" b="1"/>
              <a:t>First shots before changing offsets</a:t>
            </a:r>
          </a:p>
          <a:p>
            <a:pPr algn="ctr" eaLnBrk="1" hangingPunct="1"/>
            <a:r>
              <a:rPr lang="en-GB" altLang="en-US" sz="1800"/>
              <a:t>Offset on the horizontal position</a:t>
            </a:r>
          </a:p>
        </p:txBody>
      </p:sp>
      <p:sp>
        <p:nvSpPr>
          <p:cNvPr id="25605" name="TextBox 14">
            <a:extLst>
              <a:ext uri="{FF2B5EF4-FFF2-40B4-BE49-F238E27FC236}">
                <a16:creationId xmlns:a16="http://schemas.microsoft.com/office/drawing/2014/main" id="{A18B7500-D25D-3543-8351-B70241D039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1763" y="5799138"/>
            <a:ext cx="30527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800" b="1"/>
              <a:t>Shots after changing offsets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>
            <a:extLst>
              <a:ext uri="{FF2B5EF4-FFF2-40B4-BE49-F238E27FC236}">
                <a16:creationId xmlns:a16="http://schemas.microsoft.com/office/drawing/2014/main" id="{28D30644-27E5-B54C-80AF-3EA7290E3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Reproducibility study</a:t>
            </a:r>
          </a:p>
        </p:txBody>
      </p:sp>
      <p:pic>
        <p:nvPicPr>
          <p:cNvPr id="26626" name="Picture 7">
            <a:extLst>
              <a:ext uri="{FF2B5EF4-FFF2-40B4-BE49-F238E27FC236}">
                <a16:creationId xmlns:a16="http://schemas.microsoft.com/office/drawing/2014/main" id="{44A09A28-0615-D84E-B23E-3A05C5E391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6" t="4500" r="8250"/>
          <a:stretch>
            <a:fillRect/>
          </a:stretch>
        </p:blipFill>
        <p:spPr bwMode="auto">
          <a:xfrm>
            <a:off x="1074738" y="2397125"/>
            <a:ext cx="6483350" cy="409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Box 1">
            <a:extLst>
              <a:ext uri="{FF2B5EF4-FFF2-40B4-BE49-F238E27FC236}">
                <a16:creationId xmlns:a16="http://schemas.microsoft.com/office/drawing/2014/main" id="{B28A4640-6525-224A-9D6B-53DE2BF5D3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6375" y="3016250"/>
            <a:ext cx="1557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 i="1"/>
              <a:t>One nominal bunch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>
            <a:extLst>
              <a:ext uri="{FF2B5EF4-FFF2-40B4-BE49-F238E27FC236}">
                <a16:creationId xmlns:a16="http://schemas.microsoft.com/office/drawing/2014/main" id="{9895E29E-81E5-5E4E-907E-932989F06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Steering along the line</a:t>
            </a:r>
          </a:p>
        </p:txBody>
      </p:sp>
      <p:pic>
        <p:nvPicPr>
          <p:cNvPr id="27650" name="Picture 11">
            <a:extLst>
              <a:ext uri="{FF2B5EF4-FFF2-40B4-BE49-F238E27FC236}">
                <a16:creationId xmlns:a16="http://schemas.microsoft.com/office/drawing/2014/main" id="{1C8EA748-6178-CB4C-98E4-16C5DC8C53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4" t="5238" r="4288" b="4285"/>
          <a:stretch>
            <a:fillRect/>
          </a:stretch>
        </p:blipFill>
        <p:spPr bwMode="auto">
          <a:xfrm>
            <a:off x="217488" y="1387475"/>
            <a:ext cx="1955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12">
            <a:extLst>
              <a:ext uri="{FF2B5EF4-FFF2-40B4-BE49-F238E27FC236}">
                <a16:creationId xmlns:a16="http://schemas.microsoft.com/office/drawing/2014/main" id="{3833BBA3-EBAF-7A42-B87D-0C2A5DFADE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" t="6192" r="6190" b="2618"/>
          <a:stretch>
            <a:fillRect/>
          </a:stretch>
        </p:blipFill>
        <p:spPr bwMode="auto">
          <a:xfrm>
            <a:off x="2549525" y="1387475"/>
            <a:ext cx="1909763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13">
            <a:extLst>
              <a:ext uri="{FF2B5EF4-FFF2-40B4-BE49-F238E27FC236}">
                <a16:creationId xmlns:a16="http://schemas.microsoft.com/office/drawing/2014/main" id="{990F33B5-953A-CA44-9CF6-7FC2723BAE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0" t="7143" r="6429" b="2380"/>
          <a:stretch>
            <a:fillRect/>
          </a:stretch>
        </p:blipFill>
        <p:spPr bwMode="auto">
          <a:xfrm>
            <a:off x="4846638" y="1387475"/>
            <a:ext cx="1943100" cy="257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14">
            <a:extLst>
              <a:ext uri="{FF2B5EF4-FFF2-40B4-BE49-F238E27FC236}">
                <a16:creationId xmlns:a16="http://schemas.microsoft.com/office/drawing/2014/main" id="{4A0B961F-4D4E-9A40-99C6-B6E2558E2E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4" t="6906" r="5952" b="2618"/>
          <a:stretch>
            <a:fillRect/>
          </a:stretch>
        </p:blipFill>
        <p:spPr bwMode="auto">
          <a:xfrm>
            <a:off x="7018338" y="1309688"/>
            <a:ext cx="2079625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15">
            <a:extLst>
              <a:ext uri="{FF2B5EF4-FFF2-40B4-BE49-F238E27FC236}">
                <a16:creationId xmlns:a16="http://schemas.microsoft.com/office/drawing/2014/main" id="{DB17DA64-73F7-A847-B182-DA1F1F7A6F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4" t="5714" r="5000" b="1904"/>
          <a:stretch>
            <a:fillRect/>
          </a:stretch>
        </p:blipFill>
        <p:spPr bwMode="auto">
          <a:xfrm>
            <a:off x="4779963" y="4286250"/>
            <a:ext cx="19113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17">
            <a:extLst>
              <a:ext uri="{FF2B5EF4-FFF2-40B4-BE49-F238E27FC236}">
                <a16:creationId xmlns:a16="http://schemas.microsoft.com/office/drawing/2014/main" id="{4FB2C40F-56FB-B742-B7E7-0C646D5EA6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4" t="6429" r="6192" b="2618"/>
          <a:stretch>
            <a:fillRect/>
          </a:stretch>
        </p:blipFill>
        <p:spPr bwMode="auto">
          <a:xfrm>
            <a:off x="2514600" y="4302125"/>
            <a:ext cx="1897063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18">
            <a:extLst>
              <a:ext uri="{FF2B5EF4-FFF2-40B4-BE49-F238E27FC236}">
                <a16:creationId xmlns:a16="http://schemas.microsoft.com/office/drawing/2014/main" id="{E0D26584-E777-6D40-9E13-1E3DECC551D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0" t="6192" r="7620" b="3571"/>
          <a:stretch>
            <a:fillRect/>
          </a:stretch>
        </p:blipFill>
        <p:spPr bwMode="auto">
          <a:xfrm>
            <a:off x="165100" y="4302125"/>
            <a:ext cx="184150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413DD74-35FB-554F-ABE5-070CDD0D2296}"/>
              </a:ext>
            </a:extLst>
          </p:cNvPr>
          <p:cNvCxnSpPr/>
          <p:nvPr/>
        </p:nvCxnSpPr>
        <p:spPr>
          <a:xfrm flipV="1">
            <a:off x="1565910" y="3429000"/>
            <a:ext cx="6069330" cy="1524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lg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27C0DCD-FEB0-944F-9D82-8C90A0042B7F}"/>
              </a:ext>
            </a:extLst>
          </p:cNvPr>
          <p:cNvCxnSpPr/>
          <p:nvPr/>
        </p:nvCxnSpPr>
        <p:spPr>
          <a:xfrm flipH="1">
            <a:off x="1680210" y="4992370"/>
            <a:ext cx="5783580" cy="30480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1BDA58D-A70A-6244-9F1C-DCBCFB353549}"/>
              </a:ext>
            </a:extLst>
          </p:cNvPr>
          <p:cNvCxnSpPr/>
          <p:nvPr/>
        </p:nvCxnSpPr>
        <p:spPr>
          <a:xfrm>
            <a:off x="7932420" y="3550920"/>
            <a:ext cx="11430" cy="1367498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660" name="TextBox 22">
            <a:extLst>
              <a:ext uri="{FF2B5EF4-FFF2-40B4-BE49-F238E27FC236}">
                <a16:creationId xmlns:a16="http://schemas.microsoft.com/office/drawing/2014/main" id="{CFB12322-18C6-1145-A954-07FFF1DAC7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4838" y="2836863"/>
            <a:ext cx="2835275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dirty="0"/>
              <a:t>Beam Direction</a:t>
            </a:r>
          </a:p>
        </p:txBody>
      </p:sp>
      <p:pic>
        <p:nvPicPr>
          <p:cNvPr id="27661" name="Picture 24">
            <a:extLst>
              <a:ext uri="{FF2B5EF4-FFF2-40B4-BE49-F238E27FC236}">
                <a16:creationId xmlns:a16="http://schemas.microsoft.com/office/drawing/2014/main" id="{FD6153A3-F76F-1A4C-93CB-E812FFD669D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" t="7143" r="6905" b="3571"/>
          <a:stretch>
            <a:fillRect/>
          </a:stretch>
        </p:blipFill>
        <p:spPr bwMode="auto">
          <a:xfrm>
            <a:off x="7121525" y="4318000"/>
            <a:ext cx="1873250" cy="247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C76BCA2D-DCB7-0648-9DBA-BB3ECF5AA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en-US" sz="4000">
                <a:ea typeface="ＭＳ Ｐゴシック" panose="020B0600070205080204" pitchFamily="34" charset="-128"/>
              </a:rPr>
              <a:t>Reproducibility study – longer trains</a:t>
            </a:r>
          </a:p>
        </p:txBody>
      </p:sp>
      <p:pic>
        <p:nvPicPr>
          <p:cNvPr id="28674" name="Picture 5">
            <a:extLst>
              <a:ext uri="{FF2B5EF4-FFF2-40B4-BE49-F238E27FC236}">
                <a16:creationId xmlns:a16="http://schemas.microsoft.com/office/drawing/2014/main" id="{59192BC2-B504-DE42-A9EB-E0AB52E601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" t="6445" r="7382" b="48666"/>
          <a:stretch>
            <a:fillRect/>
          </a:stretch>
        </p:blipFill>
        <p:spPr bwMode="auto">
          <a:xfrm>
            <a:off x="0" y="2095500"/>
            <a:ext cx="4606925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6">
            <a:extLst>
              <a:ext uri="{FF2B5EF4-FFF2-40B4-BE49-F238E27FC236}">
                <a16:creationId xmlns:a16="http://schemas.microsoft.com/office/drawing/2014/main" id="{5140156E-8A94-C94E-8B8B-903E6B1637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8" t="6889" r="6905" b="49333"/>
          <a:stretch>
            <a:fillRect/>
          </a:stretch>
        </p:blipFill>
        <p:spPr bwMode="auto">
          <a:xfrm>
            <a:off x="4505325" y="3556000"/>
            <a:ext cx="4638675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TextBox 8">
            <a:extLst>
              <a:ext uri="{FF2B5EF4-FFF2-40B4-BE49-F238E27FC236}">
                <a16:creationId xmlns:a16="http://schemas.microsoft.com/office/drawing/2014/main" id="{EE15CAFB-F66D-B74E-BB07-6EED33DBAF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5795963"/>
            <a:ext cx="21256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800"/>
              <a:t>72 -bunches</a:t>
            </a:r>
          </a:p>
        </p:txBody>
      </p:sp>
      <p:sp>
        <p:nvSpPr>
          <p:cNvPr id="28677" name="TextBox 9">
            <a:extLst>
              <a:ext uri="{FF2B5EF4-FFF2-40B4-BE49-F238E27FC236}">
                <a16:creationId xmlns:a16="http://schemas.microsoft.com/office/drawing/2014/main" id="{ADF39332-E7EA-564A-AA06-8C550CF359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0100" y="2990850"/>
            <a:ext cx="2127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800"/>
              <a:t>288 -bunches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>
            <a:extLst>
              <a:ext uri="{FF2B5EF4-FFF2-40B4-BE49-F238E27FC236}">
                <a16:creationId xmlns:a16="http://schemas.microsoft.com/office/drawing/2014/main" id="{03B9F297-9103-094D-B457-3C4A630BF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Steering along the line</a:t>
            </a:r>
          </a:p>
        </p:txBody>
      </p:sp>
      <p:pic>
        <p:nvPicPr>
          <p:cNvPr id="29698" name="Picture 4">
            <a:extLst>
              <a:ext uri="{FF2B5EF4-FFF2-40B4-BE49-F238E27FC236}">
                <a16:creationId xmlns:a16="http://schemas.microsoft.com/office/drawing/2014/main" id="{6F168544-8C7A-F54B-82D0-DE1850793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0" t="667" r="5952" b="49763"/>
          <a:stretch>
            <a:fillRect/>
          </a:stretch>
        </p:blipFill>
        <p:spPr bwMode="auto">
          <a:xfrm>
            <a:off x="0" y="2201863"/>
            <a:ext cx="46609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7">
            <a:extLst>
              <a:ext uri="{FF2B5EF4-FFF2-40B4-BE49-F238E27FC236}">
                <a16:creationId xmlns:a16="http://schemas.microsoft.com/office/drawing/2014/main" id="{BFC11E8E-6937-3849-B429-6E91A2D8A4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2" t="6903" r="5952" b="49542"/>
          <a:stretch>
            <a:fillRect/>
          </a:stretch>
        </p:blipFill>
        <p:spPr bwMode="auto">
          <a:xfrm>
            <a:off x="4578350" y="2651125"/>
            <a:ext cx="4565650" cy="318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TextBox 8">
            <a:extLst>
              <a:ext uri="{FF2B5EF4-FFF2-40B4-BE49-F238E27FC236}">
                <a16:creationId xmlns:a16="http://schemas.microsoft.com/office/drawing/2014/main" id="{5658D57E-624D-D640-AC50-F6A6D1FE0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6165850"/>
            <a:ext cx="21256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800"/>
              <a:t>72 -bunches</a:t>
            </a:r>
          </a:p>
        </p:txBody>
      </p:sp>
      <p:sp>
        <p:nvSpPr>
          <p:cNvPr id="29701" name="TextBox 9">
            <a:extLst>
              <a:ext uri="{FF2B5EF4-FFF2-40B4-BE49-F238E27FC236}">
                <a16:creationId xmlns:a16="http://schemas.microsoft.com/office/drawing/2014/main" id="{BE17DF02-296D-BA4E-B2FF-EF3102798E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0100" y="6165850"/>
            <a:ext cx="2127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800"/>
              <a:t>288 -bunches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1CA285D8-EE6D-3F4E-A1BD-4CBC5D9EB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en-US" sz="4000">
                <a:ea typeface="ＭＳ Ｐゴシック" panose="020B0600070205080204" pitchFamily="34" charset="-128"/>
              </a:rPr>
              <a:t>Test with Collimator in – long trains</a:t>
            </a:r>
          </a:p>
        </p:txBody>
      </p:sp>
      <p:pic>
        <p:nvPicPr>
          <p:cNvPr id="30722" name="Picture 6">
            <a:extLst>
              <a:ext uri="{FF2B5EF4-FFF2-40B4-BE49-F238E27FC236}">
                <a16:creationId xmlns:a16="http://schemas.microsoft.com/office/drawing/2014/main" id="{C981C93E-1ED1-C642-BA45-5F6DD7D210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0" t="6889" r="7143" b="5334"/>
          <a:stretch>
            <a:fillRect/>
          </a:stretch>
        </p:blipFill>
        <p:spPr bwMode="auto">
          <a:xfrm>
            <a:off x="9525" y="2735263"/>
            <a:ext cx="2927350" cy="412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TextBox 10">
            <a:extLst>
              <a:ext uri="{FF2B5EF4-FFF2-40B4-BE49-F238E27FC236}">
                <a16:creationId xmlns:a16="http://schemas.microsoft.com/office/drawing/2014/main" id="{F9DD86D6-8B8D-934E-A6A2-B07CE72906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975" y="2365375"/>
            <a:ext cx="1847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800" b="1"/>
              <a:t>BPKG.524</a:t>
            </a:r>
          </a:p>
        </p:txBody>
      </p:sp>
      <p:pic>
        <p:nvPicPr>
          <p:cNvPr id="30724" name="Picture 11">
            <a:extLst>
              <a:ext uri="{FF2B5EF4-FFF2-40B4-BE49-F238E27FC236}">
                <a16:creationId xmlns:a16="http://schemas.microsoft.com/office/drawing/2014/main" id="{7724CB9C-1C2F-E340-8C8C-279052B759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6" t="7243" r="6429" b="5647"/>
          <a:stretch>
            <a:fillRect/>
          </a:stretch>
        </p:blipFill>
        <p:spPr bwMode="auto">
          <a:xfrm>
            <a:off x="2947988" y="2735263"/>
            <a:ext cx="2959100" cy="412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TextBox 12">
            <a:extLst>
              <a:ext uri="{FF2B5EF4-FFF2-40B4-BE49-F238E27FC236}">
                <a16:creationId xmlns:a16="http://schemas.microsoft.com/office/drawing/2014/main" id="{A5C64947-9C3C-454F-9385-BD26DAA2F8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4100" y="2365375"/>
            <a:ext cx="1847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800" b="1"/>
              <a:t>BPM.517</a:t>
            </a:r>
          </a:p>
        </p:txBody>
      </p:sp>
      <p:pic>
        <p:nvPicPr>
          <p:cNvPr id="30726" name="Picture 13">
            <a:extLst>
              <a:ext uri="{FF2B5EF4-FFF2-40B4-BE49-F238E27FC236}">
                <a16:creationId xmlns:a16="http://schemas.microsoft.com/office/drawing/2014/main" id="{68D3A63A-A8E8-CC41-948B-4D26387984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4" b="5424"/>
          <a:stretch>
            <a:fillRect/>
          </a:stretch>
        </p:blipFill>
        <p:spPr bwMode="auto">
          <a:xfrm>
            <a:off x="5872163" y="2735263"/>
            <a:ext cx="3271837" cy="412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TextBox 14">
            <a:extLst>
              <a:ext uri="{FF2B5EF4-FFF2-40B4-BE49-F238E27FC236}">
                <a16:creationId xmlns:a16="http://schemas.microsoft.com/office/drawing/2014/main" id="{387F442B-94B0-8F46-9C9B-9A2FC12676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6225" y="2368550"/>
            <a:ext cx="1847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800" b="1"/>
              <a:t>BPM.408</a:t>
            </a:r>
          </a:p>
        </p:txBody>
      </p:sp>
      <p:sp>
        <p:nvSpPr>
          <p:cNvPr id="30728" name="TextBox 1">
            <a:extLst>
              <a:ext uri="{FF2B5EF4-FFF2-40B4-BE49-F238E27FC236}">
                <a16:creationId xmlns:a16="http://schemas.microsoft.com/office/drawing/2014/main" id="{0A9B6505-3C75-124A-98D3-A811B0FFE7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3450" y="1590675"/>
            <a:ext cx="53641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No wrong reading anymore due to radiation effects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>
            <a:extLst>
              <a:ext uri="{FF2B5EF4-FFF2-40B4-BE49-F238E27FC236}">
                <a16:creationId xmlns:a16="http://schemas.microsoft.com/office/drawing/2014/main" id="{1F5767CE-8CC3-A447-B4DA-F91F8581B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>
                <a:ea typeface="ＭＳ Ｐゴシック" panose="020B0600070205080204" pitchFamily="34" charset="-128"/>
              </a:rPr>
              <a:t>BLM test @ HRMT19-BLM2</a:t>
            </a:r>
          </a:p>
        </p:txBody>
      </p:sp>
      <p:pic>
        <p:nvPicPr>
          <p:cNvPr id="38914" name="Picture 3">
            <a:extLst>
              <a:ext uri="{FF2B5EF4-FFF2-40B4-BE49-F238E27FC236}">
                <a16:creationId xmlns:a16="http://schemas.microsoft.com/office/drawing/2014/main" id="{7744C8A7-137E-5A4E-813C-8212E66912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178050"/>
            <a:ext cx="4067175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4">
            <a:extLst>
              <a:ext uri="{FF2B5EF4-FFF2-40B4-BE49-F238E27FC236}">
                <a16:creationId xmlns:a16="http://schemas.microsoft.com/office/drawing/2014/main" id="{1B6E228B-0D5C-C743-A692-15E06B2DA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0" y="4011613"/>
            <a:ext cx="4543425" cy="263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212D4A-4286-3B40-9AC0-81D9D523BFEA}"/>
              </a:ext>
            </a:extLst>
          </p:cNvPr>
          <p:cNvSpPr txBox="1"/>
          <p:nvPr/>
        </p:nvSpPr>
        <p:spPr>
          <a:xfrm>
            <a:off x="4143375" y="2619375"/>
            <a:ext cx="5000625" cy="1169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sz="1400" dirty="0">
                <a:latin typeface="Arial" charset="0"/>
                <a:ea typeface="ＭＳ Ｐゴシック" charset="0"/>
                <a:cs typeface="ＭＳ Ｐゴシック" charset="0"/>
              </a:rPr>
              <a:t>LHC ionization chamber (IC) : 1.5l active vol.@ 1.1bar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400" dirty="0">
                <a:solidFill>
                  <a:srgbClr val="008000"/>
                </a:solidFill>
                <a:latin typeface="Arial" charset="0"/>
                <a:ea typeface="ＭＳ Ｐゴシック" charset="0"/>
                <a:cs typeface="ＭＳ Ｐゴシック" charset="0"/>
              </a:rPr>
              <a:t>Little Ionization Chamber (LIC) </a:t>
            </a:r>
            <a:r>
              <a:rPr lang="en-US" sz="1400" dirty="0">
                <a:latin typeface="Arial" charset="0"/>
                <a:ea typeface="ＭＳ Ｐゴシック" charset="0"/>
                <a:cs typeface="ＭＳ Ｐゴシック" charset="0"/>
              </a:rPr>
              <a:t>: 0.05l active vol.@ 1.1bar</a:t>
            </a:r>
          </a:p>
          <a:p>
            <a:pPr>
              <a:defRPr/>
            </a:pPr>
            <a:r>
              <a:rPr lang="en-US" sz="1400" dirty="0">
                <a:latin typeface="Arial" charset="0"/>
                <a:ea typeface="ＭＳ Ｐゴシック" charset="0"/>
                <a:cs typeface="ＭＳ Ｐゴシック" charset="0"/>
              </a:rPr>
              <a:t> for LHC in high losses region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4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Flat Ionization Chamber (FIC) </a:t>
            </a:r>
            <a:r>
              <a:rPr lang="en-US" sz="1400" dirty="0">
                <a:latin typeface="Arial" charset="0"/>
                <a:ea typeface="ＭＳ Ｐゴシック" charset="0"/>
                <a:cs typeface="ＭＳ Ｐゴシック" charset="0"/>
              </a:rPr>
              <a:t>: 0.05l active vol.@ 1.1bar</a:t>
            </a:r>
          </a:p>
          <a:p>
            <a:pPr>
              <a:defRPr/>
            </a:pPr>
            <a:r>
              <a:rPr lang="en-US" sz="1400" dirty="0">
                <a:latin typeface="Arial" charset="0"/>
                <a:ea typeface="ＭＳ Ｐゴシック" charset="0"/>
                <a:cs typeface="ＭＳ Ｐゴシック" charset="0"/>
              </a:rPr>
              <a:t> new detector for Booster</a:t>
            </a:r>
          </a:p>
        </p:txBody>
      </p:sp>
      <p:sp>
        <p:nvSpPr>
          <p:cNvPr id="38917" name="TextBox 6">
            <a:extLst>
              <a:ext uri="{FF2B5EF4-FFF2-40B4-BE49-F238E27FC236}">
                <a16:creationId xmlns:a16="http://schemas.microsoft.com/office/drawing/2014/main" id="{24D8ECD7-2486-7E4C-9154-2460F6CA44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4714875"/>
            <a:ext cx="407035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 eaLnBrk="1" hangingPunct="1">
              <a:buFont typeface="Arial"/>
              <a:buChar char="•"/>
              <a:defRPr/>
            </a:pPr>
            <a:r>
              <a:rPr lang="en-US" sz="1600" dirty="0"/>
              <a:t>Tested with 3-5 shots using respectively</a:t>
            </a:r>
          </a:p>
          <a:p>
            <a:pPr eaLnBrk="1" hangingPunct="1">
              <a:defRPr/>
            </a:pPr>
            <a:r>
              <a:rPr lang="en-US" sz="1600" dirty="0"/>
              <a:t>1, 36, 72, 144, 216, 288 nominal bunches</a:t>
            </a:r>
          </a:p>
          <a:p>
            <a:pPr marL="285750" indent="-285750" eaLnBrk="1" hangingPunct="1">
              <a:buFont typeface="Arial"/>
              <a:buChar char="•"/>
              <a:defRPr/>
            </a:pPr>
            <a:endParaRPr lang="en-US" sz="1600" dirty="0"/>
          </a:p>
          <a:p>
            <a:pPr marL="285750" indent="-285750" eaLnBrk="1" hangingPunct="1">
              <a:buFont typeface="Arial"/>
              <a:buChar char="•"/>
              <a:defRPr/>
            </a:pPr>
            <a:r>
              <a:rPr lang="en-US" sz="1600" dirty="0"/>
              <a:t>Measuring linearity and dynamic range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>
            <a:extLst>
              <a:ext uri="{FF2B5EF4-FFF2-40B4-BE49-F238E27FC236}">
                <a16:creationId xmlns:a16="http://schemas.microsoft.com/office/drawing/2014/main" id="{7BC9D09B-EE2B-5A4E-AA48-CA42EC701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>
                <a:ea typeface="ＭＳ Ｐゴシック" panose="020B0600070205080204" pitchFamily="34" charset="-128"/>
              </a:rPr>
              <a:t>BLM test @ HRMT19-BLM2</a:t>
            </a:r>
          </a:p>
        </p:txBody>
      </p:sp>
      <p:sp>
        <p:nvSpPr>
          <p:cNvPr id="39938" name="TextBox 2">
            <a:extLst>
              <a:ext uri="{FF2B5EF4-FFF2-40B4-BE49-F238E27FC236}">
                <a16:creationId xmlns:a16="http://schemas.microsoft.com/office/drawing/2014/main" id="{4BE2E672-1D93-DE4C-B86A-1EFD8A1A9F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4750" y="2571750"/>
            <a:ext cx="161925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DC0F22-8206-0F46-9FA4-F198CAA38638}"/>
              </a:ext>
            </a:extLst>
          </p:cNvPr>
          <p:cNvSpPr txBox="1"/>
          <p:nvPr/>
        </p:nvSpPr>
        <p:spPr>
          <a:xfrm>
            <a:off x="920750" y="3921125"/>
            <a:ext cx="800100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sz="1600" dirty="0">
                <a:latin typeface="Arial" charset="0"/>
                <a:ea typeface="ＭＳ Ｐゴシック" charset="0"/>
                <a:cs typeface="ＭＳ Ｐゴシック" charset="0"/>
              </a:rPr>
              <a:t>IC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>
                <a:solidFill>
                  <a:schemeClr val="accent3"/>
                </a:solidFill>
                <a:latin typeface="Arial" charset="0"/>
                <a:ea typeface="ＭＳ Ｐゴシック" charset="0"/>
                <a:cs typeface="ＭＳ Ｐゴシック" charset="0"/>
              </a:rPr>
              <a:t>FIC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LIC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C4A992-616B-2649-87A6-C4F7B850FCD7}"/>
              </a:ext>
            </a:extLst>
          </p:cNvPr>
          <p:cNvSpPr txBox="1"/>
          <p:nvPr/>
        </p:nvSpPr>
        <p:spPr>
          <a:xfrm>
            <a:off x="7124700" y="4337050"/>
            <a:ext cx="800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sz="1600" dirty="0">
                <a:solidFill>
                  <a:schemeClr val="accent3"/>
                </a:solidFill>
                <a:latin typeface="Arial" charset="0"/>
                <a:ea typeface="ＭＳ Ｐゴシック" charset="0"/>
                <a:cs typeface="ＭＳ Ｐゴシック" charset="0"/>
              </a:rPr>
              <a:t>FIC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LIC</a:t>
            </a:r>
          </a:p>
        </p:txBody>
      </p:sp>
      <p:grpSp>
        <p:nvGrpSpPr>
          <p:cNvPr id="39941" name="Group 2">
            <a:extLst>
              <a:ext uri="{FF2B5EF4-FFF2-40B4-BE49-F238E27FC236}">
                <a16:creationId xmlns:a16="http://schemas.microsoft.com/office/drawing/2014/main" id="{D6B3D188-C682-8941-8046-70252C3EE16D}"/>
              </a:ext>
            </a:extLst>
          </p:cNvPr>
          <p:cNvGrpSpPr>
            <a:grpSpLocks/>
          </p:cNvGrpSpPr>
          <p:nvPr/>
        </p:nvGrpSpPr>
        <p:grpSpPr bwMode="auto">
          <a:xfrm>
            <a:off x="0" y="2571750"/>
            <a:ext cx="9144000" cy="4286250"/>
            <a:chOff x="0" y="2571750"/>
            <a:chExt cx="9144000" cy="4286250"/>
          </a:xfrm>
        </p:grpSpPr>
        <p:pic>
          <p:nvPicPr>
            <p:cNvPr id="39942" name="Picture 1">
              <a:extLst>
                <a:ext uri="{FF2B5EF4-FFF2-40B4-BE49-F238E27FC236}">
                  <a16:creationId xmlns:a16="http://schemas.microsoft.com/office/drawing/2014/main" id="{13DB85C4-DF16-EA42-8BA0-C5AA34024D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71750"/>
              <a:ext cx="9144000" cy="428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F219F3F3-8973-9242-B3F8-7DF28E7A41DD}"/>
                </a:ext>
              </a:extLst>
            </p:cNvPr>
            <p:cNvSpPr/>
            <p:nvPr/>
          </p:nvSpPr>
          <p:spPr>
            <a:xfrm>
              <a:off x="33861" y="6451600"/>
              <a:ext cx="1862672" cy="406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62307D88-D283-6747-9F24-4073B33C9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225" y="278507"/>
            <a:ext cx="8229600" cy="12525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BTV/BPM assembly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3A71611-37D1-CA47-B6C5-0A14725AB33F}"/>
              </a:ext>
            </a:extLst>
          </p:cNvPr>
          <p:cNvSpPr txBox="1">
            <a:spLocks/>
          </p:cNvSpPr>
          <p:nvPr/>
        </p:nvSpPr>
        <p:spPr bwMode="auto">
          <a:xfrm>
            <a:off x="3737251" y="2783581"/>
            <a:ext cx="5022574" cy="38560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>
            <a:normAutofit fontScale="77500" lnSpcReduction="20000"/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40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62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2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855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14620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FF0000"/>
                </a:solidFill>
              </a:rPr>
              <a:t>BTV</a:t>
            </a:r>
            <a:r>
              <a:rPr lang="en-GB" dirty="0">
                <a:solidFill>
                  <a:schemeClr val="tx1"/>
                </a:solidFill>
              </a:rPr>
              <a:t> is used for </a:t>
            </a:r>
            <a:r>
              <a:rPr lang="en-GB" dirty="0">
                <a:solidFill>
                  <a:srgbClr val="FF0000"/>
                </a:solidFill>
              </a:rPr>
              <a:t>setting up and absolute calibration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tx1"/>
                </a:solidFill>
              </a:rPr>
              <a:t>Calibration Screen pre-aligned to the experiments on surface – Used for reference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tx1"/>
                </a:solidFill>
              </a:rPr>
              <a:t>Offset between BTV and BPKG measured using low beam intensities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GB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FF0000"/>
                </a:solidFill>
              </a:rPr>
              <a:t>BPM</a:t>
            </a:r>
            <a:r>
              <a:rPr lang="en-GB" dirty="0">
                <a:solidFill>
                  <a:schemeClr val="tx1"/>
                </a:solidFill>
              </a:rPr>
              <a:t> providing </a:t>
            </a:r>
            <a:r>
              <a:rPr lang="en-GB" dirty="0">
                <a:solidFill>
                  <a:srgbClr val="FF0000"/>
                </a:solidFill>
              </a:rPr>
              <a:t>bunch-by-bunch on-line measurements</a:t>
            </a:r>
            <a:r>
              <a:rPr lang="en-GB" dirty="0">
                <a:solidFill>
                  <a:schemeClr val="tx1"/>
                </a:solidFill>
              </a:rPr>
              <a:t> up to highest beam intensities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GB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FF0000"/>
                </a:solidFill>
              </a:rPr>
              <a:t>No beam profile </a:t>
            </a:r>
            <a:r>
              <a:rPr lang="en-GB" dirty="0">
                <a:solidFill>
                  <a:schemeClr val="tx1"/>
                </a:solidFill>
              </a:rPr>
              <a:t>for </a:t>
            </a:r>
            <a:r>
              <a:rPr lang="en-GB" dirty="0">
                <a:solidFill>
                  <a:srgbClr val="FF0000"/>
                </a:solidFill>
              </a:rPr>
              <a:t>high intensity </a:t>
            </a:r>
            <a:r>
              <a:rPr lang="en-GB" dirty="0">
                <a:solidFill>
                  <a:schemeClr val="tx1"/>
                </a:solidFill>
              </a:rPr>
              <a:t>beams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GB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5" name="Picture 12">
            <a:extLst>
              <a:ext uri="{FF2B5EF4-FFF2-40B4-BE49-F238E27FC236}">
                <a16:creationId xmlns:a16="http://schemas.microsoft.com/office/drawing/2014/main" id="{AEFA1117-E231-8942-9DBE-1757A6A345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3" t="13098" r="30187" b="21889"/>
          <a:stretch/>
        </p:blipFill>
        <p:spPr bwMode="auto">
          <a:xfrm>
            <a:off x="417094" y="2401533"/>
            <a:ext cx="2999873" cy="423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085396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>
            <a:extLst>
              <a:ext uri="{FF2B5EF4-FFF2-40B4-BE49-F238E27FC236}">
                <a16:creationId xmlns:a16="http://schemas.microsoft.com/office/drawing/2014/main" id="{96F6DC33-5F16-5543-97B6-444E8249C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1143000"/>
          </a:xfrm>
        </p:spPr>
        <p:txBody>
          <a:bodyPr/>
          <a:lstStyle/>
          <a:p>
            <a:pPr eaLnBrk="1" hangingPunct="1"/>
            <a:r>
              <a:rPr lang="sv-SE" altLang="en-US">
                <a:ea typeface="ＭＳ Ｐゴシック" panose="020B0600070205080204" pitchFamily="34" charset="-128"/>
              </a:rPr>
              <a:t>Diamond Detector (1/2)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40962" name="Picture 2" descr="D:\WORK\arbete\Documents\thesis\Pictures\BPMlayout\DSC04836cr.jpg">
            <a:extLst>
              <a:ext uri="{FF2B5EF4-FFF2-40B4-BE49-F238E27FC236}">
                <a16:creationId xmlns:a16="http://schemas.microsoft.com/office/drawing/2014/main" id="{33273224-2997-6342-A736-A1229A54D2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0" y="1801813"/>
            <a:ext cx="2527300" cy="197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3" name="Picture 2" descr="D:\framläggning\singlebunch.png">
            <a:extLst>
              <a:ext uri="{FF2B5EF4-FFF2-40B4-BE49-F238E27FC236}">
                <a16:creationId xmlns:a16="http://schemas.microsoft.com/office/drawing/2014/main" id="{E2965CC6-A445-8E44-8791-20F2DC9F23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354513"/>
            <a:ext cx="2406650" cy="222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2" descr="D:\framläggning\288bunch.png">
            <a:extLst>
              <a:ext uri="{FF2B5EF4-FFF2-40B4-BE49-F238E27FC236}">
                <a16:creationId xmlns:a16="http://schemas.microsoft.com/office/drawing/2014/main" id="{DCEACF7E-FD8C-3F45-A499-1636251477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0" y="4868863"/>
            <a:ext cx="5178425" cy="170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7CCCA2F-FFE5-3645-B38C-B11C2290C948}"/>
              </a:ext>
            </a:extLst>
          </p:cNvPr>
          <p:cNvSpPr txBox="1"/>
          <p:nvPr/>
        </p:nvSpPr>
        <p:spPr>
          <a:xfrm>
            <a:off x="228600" y="1885950"/>
            <a:ext cx="5416550" cy="1754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Requirements: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Position, and size precision of 0.1mm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Simple real-time acquisition of beam parameters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Single bunch resolution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intensity range 1E9 to 5E13 p</a:t>
            </a:r>
            <a:r>
              <a:rPr lang="en-US" baseline="30000" dirty="0">
                <a:latin typeface="Arial" charset="0"/>
                <a:ea typeface="ＭＳ Ｐゴシック" charset="0"/>
                <a:cs typeface="ＭＳ Ｐゴシック" charset="0"/>
              </a:rPr>
              <a:t>+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/pulse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Based on Beam halo measurement</a:t>
            </a:r>
          </a:p>
        </p:txBody>
      </p:sp>
      <p:pic>
        <p:nvPicPr>
          <p:cNvPr id="40966" name="Picture 2" descr="D:\framläggning\12.png">
            <a:extLst>
              <a:ext uri="{FF2B5EF4-FFF2-40B4-BE49-F238E27FC236}">
                <a16:creationId xmlns:a16="http://schemas.microsoft.com/office/drawing/2014/main" id="{FD26FAD3-13E8-514E-9923-096A499FBF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0" y="3910013"/>
            <a:ext cx="1690688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>
            <a:extLst>
              <a:ext uri="{FF2B5EF4-FFF2-40B4-BE49-F238E27FC236}">
                <a16:creationId xmlns:a16="http://schemas.microsoft.com/office/drawing/2014/main" id="{DF044BB8-B56F-2146-B1C2-37C8F657E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1143000"/>
          </a:xfrm>
        </p:spPr>
        <p:txBody>
          <a:bodyPr/>
          <a:lstStyle/>
          <a:p>
            <a:pPr eaLnBrk="1" hangingPunct="1"/>
            <a:r>
              <a:rPr lang="sv-SE" altLang="en-US">
                <a:ea typeface="ＭＳ Ｐゴシック" panose="020B0600070205080204" pitchFamily="34" charset="-128"/>
              </a:rPr>
              <a:t>Diamond Detector (2/2)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1986" name="Title 1">
            <a:extLst>
              <a:ext uri="{FF2B5EF4-FFF2-40B4-BE49-F238E27FC236}">
                <a16:creationId xmlns:a16="http://schemas.microsoft.com/office/drawing/2014/main" id="{49CF902A-EE75-0045-A176-7797D3C108A3}"/>
              </a:ext>
            </a:extLst>
          </p:cNvPr>
          <p:cNvSpPr txBox="1">
            <a:spLocks/>
          </p:cNvSpPr>
          <p:nvPr/>
        </p:nvSpPr>
        <p:spPr bwMode="auto">
          <a:xfrm>
            <a:off x="5410200" y="2533650"/>
            <a:ext cx="3124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sv-SE" altLang="en-US" sz="4400">
                <a:solidFill>
                  <a:srgbClr val="FFFFFF"/>
                </a:solidFill>
                <a:latin typeface="Candara" panose="020E0502030303020204" pitchFamily="34" charset="0"/>
              </a:rPr>
              <a:t>Beam Size</a:t>
            </a:r>
            <a:endParaRPr lang="en-US" altLang="en-US" sz="4400">
              <a:solidFill>
                <a:srgbClr val="FFFFFF"/>
              </a:solidFill>
              <a:latin typeface="Candara" panose="020E0502030303020204" pitchFamily="34" charset="0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B42FFDB-9F3A-A745-8943-1128E0D310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7925" y="2701925"/>
            <a:ext cx="3878263" cy="223520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Symbol" charset="0"/>
              <a:buNone/>
              <a:defRPr/>
            </a:pPr>
            <a:r>
              <a:rPr lang="sv-SE" sz="1800" u="sng" dirty="0" err="1">
                <a:solidFill>
                  <a:schemeClr val="tx1"/>
                </a:solidFill>
                <a:ea typeface="+mn-ea"/>
                <a:cs typeface="+mn-cs"/>
              </a:rPr>
              <a:t>Measuring</a:t>
            </a:r>
            <a:r>
              <a:rPr lang="sv-SE" sz="1800" u="sng" dirty="0">
                <a:solidFill>
                  <a:schemeClr val="tx1"/>
                </a:solidFill>
                <a:ea typeface="+mn-ea"/>
                <a:cs typeface="+mn-cs"/>
              </a:rPr>
              <a:t> BEAM SIZE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Char char=""/>
              <a:defRPr/>
            </a:pPr>
            <a:r>
              <a:rPr lang="sv-SE" sz="1600" dirty="0" err="1">
                <a:solidFill>
                  <a:schemeClr val="tx1"/>
                </a:solidFill>
                <a:ea typeface="+mn-ea"/>
                <a:cs typeface="+mn-cs"/>
              </a:rPr>
              <a:t>Assuming</a:t>
            </a:r>
            <a:r>
              <a:rPr lang="sv-SE" sz="1600" dirty="0">
                <a:solidFill>
                  <a:schemeClr val="tx1"/>
                </a:solidFill>
                <a:ea typeface="+mn-ea"/>
                <a:cs typeface="+mn-cs"/>
              </a:rPr>
              <a:t> circular spot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Char char=""/>
              <a:defRPr/>
            </a:pPr>
            <a:r>
              <a:rPr lang="sv-SE" sz="1600" dirty="0">
                <a:solidFill>
                  <a:schemeClr val="tx1"/>
                </a:solidFill>
                <a:ea typeface="+mn-ea"/>
                <a:cs typeface="+mn-cs"/>
              </a:rPr>
              <a:t>Measurements for beam sizes </a:t>
            </a:r>
            <a:r>
              <a:rPr lang="sv-SE" sz="1600" dirty="0" err="1">
                <a:solidFill>
                  <a:schemeClr val="tx1"/>
                </a:solidFill>
                <a:ea typeface="+mn-ea"/>
                <a:cs typeface="+mn-cs"/>
              </a:rPr>
              <a:t>of</a:t>
            </a:r>
            <a:r>
              <a:rPr lang="sv-SE" sz="1600" dirty="0">
                <a:solidFill>
                  <a:schemeClr val="tx1"/>
                </a:solidFill>
                <a:ea typeface="+mn-ea"/>
                <a:cs typeface="+mn-cs"/>
              </a:rPr>
              <a:t> </a:t>
            </a:r>
            <a:r>
              <a:rPr lang="sv-SE" sz="1600" b="1" dirty="0">
                <a:solidFill>
                  <a:schemeClr val="tx1"/>
                </a:solidFill>
                <a:ea typeface="+mn-ea"/>
                <a:cs typeface="+mn-cs"/>
              </a:rPr>
              <a:t>1mm </a:t>
            </a:r>
            <a:r>
              <a:rPr lang="sv-SE" sz="1600" dirty="0">
                <a:solidFill>
                  <a:schemeClr val="tx1"/>
                </a:solidFill>
                <a:ea typeface="+mn-ea"/>
                <a:cs typeface="+mn-cs"/>
              </a:rPr>
              <a:t>and </a:t>
            </a:r>
            <a:r>
              <a:rPr lang="sv-SE" sz="1600" b="1" dirty="0">
                <a:solidFill>
                  <a:schemeClr val="tx1"/>
                </a:solidFill>
                <a:ea typeface="+mn-ea"/>
                <a:cs typeface="+mn-cs"/>
              </a:rPr>
              <a:t>2mm</a:t>
            </a:r>
          </a:p>
          <a:p>
            <a:pPr marL="577533" lvl="1" indent="-274320" eaLnBrk="1" fontAlgn="auto" hangingPunct="1">
              <a:spcAft>
                <a:spcPts val="0"/>
              </a:spcAft>
              <a:buFont typeface="Symbol" pitchFamily="18" charset="2"/>
              <a:buChar char=""/>
              <a:defRPr/>
            </a:pPr>
            <a:r>
              <a:rPr lang="sv-SE" sz="1400" b="1" dirty="0">
                <a:solidFill>
                  <a:schemeClr val="tx1"/>
                </a:solidFill>
                <a:ea typeface="+mn-ea"/>
              </a:rPr>
              <a:t>2 mm </a:t>
            </a:r>
            <a:r>
              <a:rPr lang="sv-SE" sz="1400" dirty="0">
                <a:solidFill>
                  <a:schemeClr val="tx1"/>
                </a:solidFill>
                <a:ea typeface="+mn-ea"/>
              </a:rPr>
              <a:t>data taken with W-target in beam</a:t>
            </a:r>
            <a:endParaRPr lang="sv-SE" sz="1400" b="1" dirty="0">
              <a:solidFill>
                <a:schemeClr val="tx1"/>
              </a:solidFill>
              <a:ea typeface="+mn-ea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Char char=""/>
              <a:defRPr/>
            </a:pPr>
            <a:r>
              <a:rPr lang="sv-SE" sz="1600" dirty="0">
                <a:solidFill>
                  <a:schemeClr val="tx1"/>
                </a:solidFill>
                <a:ea typeface="+mn-ea"/>
                <a:cs typeface="+mn-cs"/>
              </a:rPr>
              <a:t>Standard deviation </a:t>
            </a:r>
            <a:r>
              <a:rPr lang="sv-SE" sz="1600" b="1" dirty="0">
                <a:solidFill>
                  <a:schemeClr val="tx1"/>
                </a:solidFill>
                <a:ea typeface="+mn-ea"/>
                <a:cs typeface="+mn-cs"/>
              </a:rPr>
              <a:t>0.07 mm </a:t>
            </a:r>
            <a:r>
              <a:rPr lang="sv-SE" sz="1600" dirty="0">
                <a:solidFill>
                  <a:schemeClr val="tx1"/>
                </a:solidFill>
                <a:ea typeface="+mn-ea"/>
                <a:cs typeface="+mn-cs"/>
              </a:rPr>
              <a:t>for 1 mm optics, </a:t>
            </a:r>
            <a:r>
              <a:rPr lang="sv-SE" sz="1600" b="1" dirty="0">
                <a:solidFill>
                  <a:schemeClr val="tx1"/>
                </a:solidFill>
                <a:ea typeface="+mn-ea"/>
                <a:cs typeface="+mn-cs"/>
              </a:rPr>
              <a:t>0.36 mm</a:t>
            </a:r>
            <a:r>
              <a:rPr lang="sv-SE" sz="1600" dirty="0">
                <a:solidFill>
                  <a:schemeClr val="tx1"/>
                </a:solidFill>
                <a:ea typeface="+mn-ea"/>
                <a:cs typeface="+mn-cs"/>
              </a:rPr>
              <a:t> for 2 mm optics</a:t>
            </a:r>
          </a:p>
        </p:txBody>
      </p:sp>
      <p:pic>
        <p:nvPicPr>
          <p:cNvPr id="41988" name="Picture 3" descr="D:\WORK\arbete\Documents\thesis\Pictures\results\dbm\sigmacomp1.png">
            <a:extLst>
              <a:ext uri="{FF2B5EF4-FFF2-40B4-BE49-F238E27FC236}">
                <a16:creationId xmlns:a16="http://schemas.microsoft.com/office/drawing/2014/main" id="{A97CAF6D-5B98-3343-9FE4-3B2D8DCED6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338" y="4602163"/>
            <a:ext cx="22510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2" descr="D:\WORK\arbete\Documents\thesis\Pictures\results\dbm\xcomp.png">
            <a:extLst>
              <a:ext uri="{FF2B5EF4-FFF2-40B4-BE49-F238E27FC236}">
                <a16:creationId xmlns:a16="http://schemas.microsoft.com/office/drawing/2014/main" id="{08D87E0C-23AC-7D4C-9FB5-A366A73A38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9525"/>
            <a:ext cx="2336800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3" descr="D:\WORK\arbete\Documents\thesis\Pictures\results\dbm\ycomp.png">
            <a:extLst>
              <a:ext uri="{FF2B5EF4-FFF2-40B4-BE49-F238E27FC236}">
                <a16:creationId xmlns:a16="http://schemas.microsoft.com/office/drawing/2014/main" id="{F090362E-F2F7-E647-9BB5-44221D7BC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0" y="4762500"/>
            <a:ext cx="2279650" cy="209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2F5EB72-EB12-194D-9988-3DE1341541FD}"/>
              </a:ext>
            </a:extLst>
          </p:cNvPr>
          <p:cNvSpPr txBox="1">
            <a:spLocks/>
          </p:cNvSpPr>
          <p:nvPr/>
        </p:nvSpPr>
        <p:spPr bwMode="auto">
          <a:xfrm>
            <a:off x="347663" y="1858963"/>
            <a:ext cx="4081462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2" charset="2"/>
              <a:buNone/>
            </a:pPr>
            <a:r>
              <a:rPr lang="sv-SE" altLang="en-US" sz="1800" u="sng">
                <a:latin typeface="Candara" panose="020E0502030303020204" pitchFamily="34" charset="0"/>
              </a:rPr>
              <a:t>Measuring BEAM POSITION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2" charset="2"/>
              <a:buChar char=""/>
            </a:pPr>
            <a:r>
              <a:rPr lang="sv-SE" altLang="en-US" sz="1600">
                <a:latin typeface="Candara" panose="020E0502030303020204" pitchFamily="34" charset="0"/>
              </a:rPr>
              <a:t>Comparing with BTV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2" charset="2"/>
              <a:buChar char=""/>
            </a:pPr>
            <a:r>
              <a:rPr lang="sv-SE" altLang="en-US" sz="1600">
                <a:latin typeface="Candara" panose="020E0502030303020204" pitchFamily="34" charset="0"/>
              </a:rPr>
              <a:t>± 1</a:t>
            </a:r>
            <a:r>
              <a:rPr lang="sv-SE" altLang="en-US" sz="1600" i="1">
                <a:latin typeface="Symbol" pitchFamily="2" charset="2"/>
              </a:rPr>
              <a:t>s</a:t>
            </a:r>
            <a:r>
              <a:rPr lang="sv-SE" altLang="en-US" sz="1600">
                <a:latin typeface="Candara" panose="020E0502030303020204" pitchFamily="34" charset="0"/>
              </a:rPr>
              <a:t> </a:t>
            </a:r>
            <a:r>
              <a:rPr lang="sv-SE" altLang="en-US" sz="1400" b="1">
                <a:latin typeface="Candara" panose="020E0502030303020204" pitchFamily="34" charset="0"/>
              </a:rPr>
              <a:t> standard deviation is plotted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2" charset="2"/>
              <a:buChar char=""/>
            </a:pPr>
            <a:r>
              <a:rPr lang="sv-SE" altLang="en-US" sz="1400">
                <a:latin typeface="Candara" panose="020E0502030303020204" pitchFamily="34" charset="0"/>
              </a:rPr>
              <a:t>1</a:t>
            </a:r>
            <a:r>
              <a:rPr lang="sv-SE" altLang="en-US" sz="1400" i="1">
                <a:latin typeface="Symbol" pitchFamily="2" charset="2"/>
              </a:rPr>
              <a:t>s</a:t>
            </a:r>
            <a:r>
              <a:rPr lang="sv-SE" altLang="en-US" sz="1400">
                <a:latin typeface="Candara" panose="020E0502030303020204" pitchFamily="34" charset="0"/>
              </a:rPr>
              <a:t>  = 0.12mm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2" charset="2"/>
              <a:buChar char=""/>
            </a:pPr>
            <a:r>
              <a:rPr lang="sv-SE" altLang="en-US" sz="1400">
                <a:latin typeface="Candara" panose="020E0502030303020204" pitchFamily="34" charset="0"/>
              </a:rPr>
              <a:t>Working as well with W-target inserted with reduced resolution (temporal signal distorted by showers)</a:t>
            </a:r>
            <a:endParaRPr lang="sv-SE" altLang="en-US" sz="1600">
              <a:latin typeface="Candara" panose="020E0502030303020204" pitchFamily="34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CB431-E9D9-4D43-B25B-A24D77992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R&amp;D performed in 2017-18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9A16C5-B33B-B049-B16B-573F844F6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45CA83-F2B1-9A4E-AD30-67FBEC3D7BA2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1A3B337-CC35-F74A-9C2A-6409226BAA8C}"/>
              </a:ext>
            </a:extLst>
          </p:cNvPr>
          <p:cNvSpPr txBox="1">
            <a:spLocks/>
          </p:cNvSpPr>
          <p:nvPr/>
        </p:nvSpPr>
        <p:spPr bwMode="auto">
          <a:xfrm>
            <a:off x="452041" y="2343150"/>
            <a:ext cx="8656333" cy="3886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Clr>
                <a:srgbClr val="0E5580"/>
              </a:buClr>
              <a:buFont typeface="Wingdings 3" charset="2"/>
              <a:buChar char=""/>
              <a:defRPr/>
            </a:pPr>
            <a:r>
              <a:rPr lang="en-GB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n-cs"/>
              </a:rPr>
              <a:t>Development of non-invasive beam instruments using incoherent Cherenkov Diffraction Radiation in long(</a:t>
            </a:r>
            <a:r>
              <a:rPr lang="en-GB" sz="20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n-cs"/>
              </a:rPr>
              <a:t>er</a:t>
            </a:r>
            <a:r>
              <a:rPr lang="en-GB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n-cs"/>
              </a:rPr>
              <a:t>) dielectrics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E5580"/>
              </a:buClr>
              <a:buSzPct val="80000"/>
              <a:buFont typeface="Wingdings 3" charset="2"/>
              <a:buChar char=""/>
              <a:tabLst/>
              <a:defRPr/>
            </a:pPr>
            <a:endParaRPr lang="en-GB" sz="20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n-cs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8F6F941-66A8-D74A-9044-7E46EFDE2CF7}"/>
              </a:ext>
            </a:extLst>
          </p:cNvPr>
          <p:cNvCxnSpPr/>
          <p:nvPr/>
        </p:nvCxnSpPr>
        <p:spPr>
          <a:xfrm>
            <a:off x="623655" y="3505076"/>
            <a:ext cx="2901662" cy="0"/>
          </a:xfrm>
          <a:prstGeom prst="straightConnector1">
            <a:avLst/>
          </a:prstGeom>
          <a:ln w="254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A6128E7C-09B9-9B41-95FD-3B41C2536959}"/>
              </a:ext>
            </a:extLst>
          </p:cNvPr>
          <p:cNvSpPr/>
          <p:nvPr/>
        </p:nvSpPr>
        <p:spPr>
          <a:xfrm>
            <a:off x="7050589" y="3954049"/>
            <a:ext cx="80962" cy="127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83B9E32-5E05-FB42-809D-40E9FA7C64B7}"/>
              </a:ext>
            </a:extLst>
          </p:cNvPr>
          <p:cNvSpPr/>
          <p:nvPr/>
        </p:nvSpPr>
        <p:spPr>
          <a:xfrm>
            <a:off x="7666539" y="3755612"/>
            <a:ext cx="80962" cy="12541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AD8A019A-1D7C-6344-9933-772B5EDD4CA0}"/>
              </a:ext>
            </a:extLst>
          </p:cNvPr>
          <p:cNvSpPr/>
          <p:nvPr/>
        </p:nvSpPr>
        <p:spPr>
          <a:xfrm>
            <a:off x="6090151" y="4596987"/>
            <a:ext cx="80963" cy="12541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grpSp>
        <p:nvGrpSpPr>
          <p:cNvPr id="54" name="Group 24">
            <a:extLst>
              <a:ext uri="{FF2B5EF4-FFF2-40B4-BE49-F238E27FC236}">
                <a16:creationId xmlns:a16="http://schemas.microsoft.com/office/drawing/2014/main" id="{EC170480-1C2E-FB46-80E5-88466F14409A}"/>
              </a:ext>
            </a:extLst>
          </p:cNvPr>
          <p:cNvGrpSpPr>
            <a:grpSpLocks/>
          </p:cNvGrpSpPr>
          <p:nvPr/>
        </p:nvGrpSpPr>
        <p:grpSpPr bwMode="auto">
          <a:xfrm>
            <a:off x="3461251" y="3388899"/>
            <a:ext cx="5011426" cy="3022600"/>
            <a:chOff x="3181326" y="2958435"/>
            <a:chExt cx="5012322" cy="3023011"/>
          </a:xfrm>
        </p:grpSpPr>
        <p:graphicFrame>
          <p:nvGraphicFramePr>
            <p:cNvPr id="55" name="Object 23">
              <a:extLst>
                <a:ext uri="{FF2B5EF4-FFF2-40B4-BE49-F238E27FC236}">
                  <a16:creationId xmlns:a16="http://schemas.microsoft.com/office/drawing/2014/main" id="{6D0177F3-423A-034C-BBFE-43FC776F29B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252484" y="2958435"/>
            <a:ext cx="4941164" cy="30230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017" name="Unknown" r:id="rId3" imgW="2946400" imgH="1803400" progId="Mathcad">
                    <p:embed/>
                  </p:oleObj>
                </mc:Choice>
                <mc:Fallback>
                  <p:oleObj name="Unknown" r:id="rId3" imgW="2946400" imgH="1803400" progId="Mathcad">
                    <p:embed/>
                    <p:pic>
                      <p:nvPicPr>
                        <p:cNvPr id="55" name="Object 23">
                          <a:extLst>
                            <a:ext uri="{FF2B5EF4-FFF2-40B4-BE49-F238E27FC236}">
                              <a16:creationId xmlns:a16="http://schemas.microsoft.com/office/drawing/2014/main" id="{6D0177F3-423A-034C-BBFE-43FC776F29B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52484" y="2958435"/>
                          <a:ext cx="4941164" cy="30230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54AB071D-8E22-8D4C-8724-16AF0A538E81}"/>
                </a:ext>
              </a:extLst>
            </p:cNvPr>
            <p:cNvSpPr/>
            <p:nvPr/>
          </p:nvSpPr>
          <p:spPr>
            <a:xfrm>
              <a:off x="3181326" y="3387118"/>
              <a:ext cx="1610013" cy="20941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  <p:sp>
        <p:nvSpPr>
          <p:cNvPr id="57" name="TextBox 28">
            <a:extLst>
              <a:ext uri="{FF2B5EF4-FFF2-40B4-BE49-F238E27FC236}">
                <a16:creationId xmlns:a16="http://schemas.microsoft.com/office/drawing/2014/main" id="{522A20C0-D734-3B48-B9BD-BCA8EC0638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4777" y="4728186"/>
            <a:ext cx="12858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400" dirty="0">
                <a:solidFill>
                  <a:srgbClr val="0070C0"/>
                </a:solidFill>
              </a:rPr>
              <a:t>LHC 450GeV</a:t>
            </a:r>
          </a:p>
        </p:txBody>
      </p:sp>
      <p:sp>
        <p:nvSpPr>
          <p:cNvPr id="58" name="TextBox 29">
            <a:extLst>
              <a:ext uri="{FF2B5EF4-FFF2-40B4-BE49-F238E27FC236}">
                <a16:creationId xmlns:a16="http://schemas.microsoft.com/office/drawing/2014/main" id="{3E5A1785-706A-5849-B83B-818CB26D07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9226" y="3720687"/>
            <a:ext cx="1006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400" dirty="0">
                <a:solidFill>
                  <a:srgbClr val="FF0000"/>
                </a:solidFill>
              </a:rPr>
              <a:t>LHC 7TeV</a:t>
            </a:r>
          </a:p>
        </p:txBody>
      </p:sp>
      <p:sp>
        <p:nvSpPr>
          <p:cNvPr id="59" name="TextBox 30">
            <a:extLst>
              <a:ext uri="{FF2B5EF4-FFF2-40B4-BE49-F238E27FC236}">
                <a16:creationId xmlns:a16="http://schemas.microsoft.com/office/drawing/2014/main" id="{50EEBB72-1991-7040-9EDB-13ED8E575A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901" y="3873087"/>
            <a:ext cx="563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400">
                <a:solidFill>
                  <a:srgbClr val="00B050"/>
                </a:solidFill>
              </a:rPr>
              <a:t>FCC</a:t>
            </a:r>
          </a:p>
        </p:txBody>
      </p:sp>
      <p:sp>
        <p:nvSpPr>
          <p:cNvPr id="60" name="TextBox 17">
            <a:extLst>
              <a:ext uri="{FF2B5EF4-FFF2-40B4-BE49-F238E27FC236}">
                <a16:creationId xmlns:a16="http://schemas.microsoft.com/office/drawing/2014/main" id="{78935477-3937-AA43-A4C1-416587200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1546" y="5969914"/>
            <a:ext cx="3473993" cy="33850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600"/>
              <a:t>Beam Energy (MeV)       </a:t>
            </a:r>
          </a:p>
        </p:txBody>
      </p:sp>
      <p:sp>
        <p:nvSpPr>
          <p:cNvPr id="61" name="TextBox 16">
            <a:extLst>
              <a:ext uri="{FF2B5EF4-FFF2-40B4-BE49-F238E27FC236}">
                <a16:creationId xmlns:a16="http://schemas.microsoft.com/office/drawing/2014/main" id="{91742DE7-B50E-8747-ADF6-525A41B680DF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4014893" y="4430044"/>
            <a:ext cx="1306590" cy="584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600" dirty="0" err="1"/>
              <a:t>N</a:t>
            </a:r>
            <a:r>
              <a:rPr lang="en-GB" altLang="en-US" sz="1600" baseline="-25000" dirty="0" err="1"/>
              <a:t>ph</a:t>
            </a:r>
            <a:r>
              <a:rPr lang="en-GB" altLang="en-US" sz="1600" dirty="0"/>
              <a:t> </a:t>
            </a:r>
          </a:p>
          <a:p>
            <a:pPr algn="ctr" eaLnBrk="1" hangingPunct="1"/>
            <a:r>
              <a:rPr lang="en-GB" altLang="en-US" sz="1600" dirty="0"/>
              <a:t>per </a:t>
            </a:r>
            <a:r>
              <a:rPr lang="en-GB" altLang="en-US" sz="1600" dirty="0" err="1"/>
              <a:t>protorn</a:t>
            </a:r>
            <a:endParaRPr lang="en-GB" altLang="en-US" sz="160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2F1FF53-C614-284C-83A5-E4AEC07C6468}"/>
              </a:ext>
            </a:extLst>
          </p:cNvPr>
          <p:cNvGrpSpPr/>
          <p:nvPr/>
        </p:nvGrpSpPr>
        <p:grpSpPr>
          <a:xfrm>
            <a:off x="516193" y="3575841"/>
            <a:ext cx="3171583" cy="2960529"/>
            <a:chOff x="5825603" y="2516887"/>
            <a:chExt cx="3171583" cy="2960529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435DB14-16B3-8043-983C-04C0D7C8EC57}"/>
                </a:ext>
              </a:extLst>
            </p:cNvPr>
            <p:cNvSpPr/>
            <p:nvPr/>
          </p:nvSpPr>
          <p:spPr>
            <a:xfrm>
              <a:off x="5937537" y="2572254"/>
              <a:ext cx="2901662" cy="90045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74D77CE-1925-D847-B64A-4AD3F7BC4E27}"/>
                </a:ext>
              </a:extLst>
            </p:cNvPr>
            <p:cNvSpPr/>
            <p:nvPr/>
          </p:nvSpPr>
          <p:spPr>
            <a:xfrm>
              <a:off x="5937538" y="4555568"/>
              <a:ext cx="2901662" cy="90045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D58E3C1-BA95-1E4F-9EF7-3D85398BA11A}"/>
                </a:ext>
              </a:extLst>
            </p:cNvPr>
            <p:cNvSpPr/>
            <p:nvPr/>
          </p:nvSpPr>
          <p:spPr>
            <a:xfrm>
              <a:off x="6492665" y="3841245"/>
              <a:ext cx="735496" cy="406557"/>
            </a:xfrm>
            <a:prstGeom prst="ellipse">
              <a:avLst/>
            </a:prstGeom>
            <a:gradFill flip="none" rotWithShape="1">
              <a:gsLst>
                <a:gs pos="19000">
                  <a:schemeClr val="tx2">
                    <a:lumMod val="60000"/>
                    <a:lumOff val="40000"/>
                  </a:schemeClr>
                </a:gs>
                <a:gs pos="72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B06F9AD-20D2-9D45-9917-66A59683DAC0}"/>
                </a:ext>
              </a:extLst>
            </p:cNvPr>
            <p:cNvCxnSpPr/>
            <p:nvPr/>
          </p:nvCxnSpPr>
          <p:spPr>
            <a:xfrm flipV="1">
              <a:off x="5825603" y="4034062"/>
              <a:ext cx="3025141" cy="7264"/>
            </a:xfrm>
            <a:prstGeom prst="straightConnector1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F9EC27A-CB21-8247-8002-3658266DB224}"/>
                </a:ext>
              </a:extLst>
            </p:cNvPr>
            <p:cNvSpPr/>
            <p:nvPr/>
          </p:nvSpPr>
          <p:spPr>
            <a:xfrm>
              <a:off x="6741667" y="3123517"/>
              <a:ext cx="192505" cy="1873072"/>
            </a:xfrm>
            <a:prstGeom prst="ellipse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593F8BA6-3127-D743-89DD-F6B95E4BB18E}"/>
                </a:ext>
              </a:extLst>
            </p:cNvPr>
            <p:cNvCxnSpPr/>
            <p:nvPr/>
          </p:nvCxnSpPr>
          <p:spPr>
            <a:xfrm>
              <a:off x="6860413" y="4576957"/>
              <a:ext cx="864605" cy="900459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952A5190-46B0-654F-A26F-BA6EC141D1CE}"/>
                </a:ext>
              </a:extLst>
            </p:cNvPr>
            <p:cNvCxnSpPr/>
            <p:nvPr/>
          </p:nvCxnSpPr>
          <p:spPr>
            <a:xfrm>
              <a:off x="8495144" y="4057223"/>
              <a:ext cx="0" cy="538450"/>
            </a:xfrm>
            <a:prstGeom prst="straightConnector1">
              <a:avLst/>
            </a:prstGeom>
            <a:ln w="19050">
              <a:solidFill>
                <a:schemeClr val="accent1">
                  <a:lumMod val="1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604CD6F-BA1E-B043-914B-701F156AAD6E}"/>
                </a:ext>
              </a:extLst>
            </p:cNvPr>
            <p:cNvSpPr txBox="1"/>
            <p:nvPr/>
          </p:nvSpPr>
          <p:spPr>
            <a:xfrm>
              <a:off x="8502747" y="4119471"/>
              <a:ext cx="4652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h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46DFAF52-C092-E543-875F-87115451E353}"/>
                </a:ext>
              </a:extLst>
            </p:cNvPr>
            <p:cNvCxnSpPr/>
            <p:nvPr/>
          </p:nvCxnSpPr>
          <p:spPr>
            <a:xfrm flipV="1">
              <a:off x="6837919" y="2559495"/>
              <a:ext cx="769231" cy="874463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E8D5ED1-899F-CE4F-938D-0795210A5A5E}"/>
                </a:ext>
              </a:extLst>
            </p:cNvPr>
            <p:cNvSpPr txBox="1"/>
            <p:nvPr/>
          </p:nvSpPr>
          <p:spPr>
            <a:xfrm>
              <a:off x="7317914" y="2754927"/>
              <a:ext cx="167927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Incoherent Cherenkov DR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photons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04C01C5D-8884-7F46-80A7-ED574C996B7A}"/>
                    </a:ext>
                  </a:extLst>
                </p:cNvPr>
                <p:cNvSpPr/>
                <p:nvPr/>
              </p:nvSpPr>
              <p:spPr>
                <a:xfrm>
                  <a:off x="7346143" y="4584960"/>
                  <a:ext cx="59112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7030A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"/>
                                <a:cs typeface=""/>
                              </a:rPr>
                            </m:ctrlPr>
                          </m:sSubPr>
                          <m:e>
                            <m:r>
                              <a:rPr kumimoji="0" lang="en-US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30A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𝜃</m:t>
                            </m:r>
                          </m:e>
                          <m:sub>
                            <m:r>
                              <a:rPr kumimoji="0" lang="de-CH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30A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  <a:ea typeface=""/>
                                <a:cs typeface=""/>
                              </a:rPr>
                              <m:t>𝐶h</m:t>
                            </m:r>
                          </m:sub>
                        </m:sSub>
                      </m:oMath>
                    </m:oMathPara>
                  </a14:m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/>
                    <a:ea typeface=""/>
                    <a:cs typeface=""/>
                  </a:endParaRPr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46143" y="4584960"/>
                  <a:ext cx="591124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16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93423C21-1EBA-994F-9CC6-7681287B3F82}"/>
                </a:ext>
              </a:extLst>
            </p:cNvPr>
            <p:cNvSpPr/>
            <p:nvPr/>
          </p:nvSpPr>
          <p:spPr>
            <a:xfrm rot="3880591">
              <a:off x="6592850" y="4148546"/>
              <a:ext cx="891641" cy="767330"/>
            </a:xfrm>
            <a:prstGeom prst="arc">
              <a:avLst>
                <a:gd name="adj1" fmla="val 18144146"/>
                <a:gd name="adj2" fmla="val 0"/>
              </a:avLst>
            </a:prstGeom>
            <a:ln>
              <a:solidFill>
                <a:schemeClr val="bg2">
                  <a:lumMod val="10000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0D3254C-E590-0D4C-BAB9-281A675D1ACE}"/>
                </a:ext>
              </a:extLst>
            </p:cNvPr>
            <p:cNvSpPr txBox="1"/>
            <p:nvPr/>
          </p:nvSpPr>
          <p:spPr>
            <a:xfrm>
              <a:off x="5937538" y="2516887"/>
              <a:ext cx="25015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55A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Dielectric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"/>
                <a:cs typeface="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A3746E6-47EC-244A-B384-CFCFEDA12D5C}"/>
                </a:ext>
              </a:extLst>
            </p:cNvPr>
            <p:cNvSpPr txBox="1"/>
            <p:nvPr/>
          </p:nvSpPr>
          <p:spPr>
            <a:xfrm>
              <a:off x="6899654" y="3436694"/>
              <a:ext cx="10702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E Field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9FC503F-263C-6F48-B72C-F84DA389C95A}"/>
                </a:ext>
              </a:extLst>
            </p:cNvPr>
            <p:cNvSpPr txBox="1"/>
            <p:nvPr/>
          </p:nvSpPr>
          <p:spPr>
            <a:xfrm>
              <a:off x="5904868" y="4284833"/>
              <a:ext cx="11593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8F8F8">
                      <a:lumMod val="10000"/>
                    </a:srgbClr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Vacuum</a:t>
              </a:r>
            </a:p>
          </p:txBody>
        </p:sp>
      </p:grpSp>
      <p:sp>
        <p:nvSpPr>
          <p:cNvPr id="42" name="TextBox 13">
            <a:extLst>
              <a:ext uri="{FF2B5EF4-FFF2-40B4-BE49-F238E27FC236}">
                <a16:creationId xmlns:a16="http://schemas.microsoft.com/office/drawing/2014/main" id="{89288AC9-D7CC-F748-A610-58F0BC4A36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9279" y="3099691"/>
            <a:ext cx="22949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/>
            <a:r>
              <a:rPr lang="en-US" altLang="en-US" sz="1800" b="1" i="1" dirty="0">
                <a:solidFill>
                  <a:srgbClr val="FF0000"/>
                </a:solidFill>
              </a:rPr>
              <a:t>L = 1m  &amp; h = 2mm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A06695-6889-ED4C-B2CF-630A1AA14319}"/>
              </a:ext>
            </a:extLst>
          </p:cNvPr>
          <p:cNvSpPr txBox="1"/>
          <p:nvPr/>
        </p:nvSpPr>
        <p:spPr>
          <a:xfrm>
            <a:off x="5081546" y="6521669"/>
            <a:ext cx="3151825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i="1" dirty="0"/>
              <a:t>For comparison </a:t>
            </a:r>
            <a:r>
              <a:rPr lang="en-US" sz="1200" i="1" dirty="0" err="1"/>
              <a:t>N</a:t>
            </a:r>
            <a:r>
              <a:rPr lang="en-US" sz="1200" i="1" baseline="-25000" dirty="0" err="1"/>
              <a:t>ph</a:t>
            </a:r>
            <a:r>
              <a:rPr lang="en-US" sz="1200" i="1" dirty="0"/>
              <a:t> from OTR is 10</a:t>
            </a:r>
            <a:r>
              <a:rPr lang="en-US" sz="1200" i="1" baseline="30000" dirty="0"/>
              <a:t>-2 </a:t>
            </a:r>
            <a:r>
              <a:rPr lang="en-US" sz="1200" i="1" dirty="0"/>
              <a:t>-10</a:t>
            </a:r>
            <a:r>
              <a:rPr lang="en-US" sz="1200" i="1" baseline="30000" dirty="0"/>
              <a:t>-3</a:t>
            </a:r>
          </a:p>
        </p:txBody>
      </p:sp>
    </p:spTree>
    <p:extLst>
      <p:ext uri="{BB962C8B-B14F-4D97-AF65-F5344CB8AC3E}">
        <p14:creationId xmlns:p14="http://schemas.microsoft.com/office/powerpoint/2010/main" val="23167054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8E79459E-55F5-7045-869D-8A120E18A2F2}"/>
              </a:ext>
            </a:extLst>
          </p:cNvPr>
          <p:cNvGrpSpPr/>
          <p:nvPr/>
        </p:nvGrpSpPr>
        <p:grpSpPr>
          <a:xfrm>
            <a:off x="2942387" y="3343711"/>
            <a:ext cx="5974998" cy="3360738"/>
            <a:chOff x="5476646" y="2944813"/>
            <a:chExt cx="5974998" cy="3360738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2B2F8765-1477-8344-AD09-FF76D83CBDAD}"/>
                </a:ext>
              </a:extLst>
            </p:cNvPr>
            <p:cNvGrpSpPr/>
            <p:nvPr/>
          </p:nvGrpSpPr>
          <p:grpSpPr>
            <a:xfrm>
              <a:off x="5476646" y="2944813"/>
              <a:ext cx="5974998" cy="3360738"/>
              <a:chOff x="6160858" y="3251220"/>
              <a:chExt cx="5974998" cy="3360738"/>
            </a:xfrm>
          </p:grpSpPr>
          <p:graphicFrame>
            <p:nvGraphicFramePr>
              <p:cNvPr id="46" name="Object 32">
                <a:extLst>
                  <a:ext uri="{FF2B5EF4-FFF2-40B4-BE49-F238E27FC236}">
                    <a16:creationId xmlns:a16="http://schemas.microsoft.com/office/drawing/2014/main" id="{73B9A9EE-9169-0A4F-8902-EAD09343EA4F}"/>
                  </a:ext>
                </a:extLst>
              </p:cNvPr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6299181" y="3251220"/>
              <a:ext cx="5400675" cy="33607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5041" name="Unknown" r:id="rId3" imgW="3441700" imgH="2133600" progId="Mathcad">
                      <p:embed/>
                    </p:oleObj>
                  </mc:Choice>
                  <mc:Fallback>
                    <p:oleObj name="Unknown" r:id="rId3" imgW="3441700" imgH="2133600" progId="Mathcad">
                      <p:embed/>
                      <p:pic>
                        <p:nvPicPr>
                          <p:cNvPr id="46" name="Object 32">
                            <a:extLst>
                              <a:ext uri="{FF2B5EF4-FFF2-40B4-BE49-F238E27FC236}">
                                <a16:creationId xmlns:a16="http://schemas.microsoft.com/office/drawing/2014/main" id="{73B9A9EE-9169-0A4F-8902-EAD09343EA4F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299181" y="3251220"/>
                            <a:ext cx="5400675" cy="336073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12895418-E246-CF4D-B2E4-D6509C5F9396}"/>
                  </a:ext>
                </a:extLst>
              </p:cNvPr>
              <p:cNvSpPr/>
              <p:nvPr/>
            </p:nvSpPr>
            <p:spPr>
              <a:xfrm>
                <a:off x="6160858" y="3371870"/>
                <a:ext cx="2219325" cy="28130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dirty="0"/>
              </a:p>
            </p:txBody>
          </p:sp>
          <p:sp>
            <p:nvSpPr>
              <p:cNvPr id="48" name="TextBox 36">
                <a:extLst>
                  <a:ext uri="{FF2B5EF4-FFF2-40B4-BE49-F238E27FC236}">
                    <a16:creationId xmlns:a16="http://schemas.microsoft.com/office/drawing/2014/main" id="{BAA2473C-96F8-3748-8F43-1A1ECD03DF2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086518" y="4478237"/>
                <a:ext cx="1049338" cy="522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entury Gothic" panose="020B0502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entury Gothic" panose="020B0502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entury Gothic" panose="020B0502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entury Gothic" panose="020B0502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entury Gothic" panose="020B0502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panose="020B0502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panose="020B0502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panose="020B0502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panose="020B0502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/>
                <a:r>
                  <a:rPr lang="en-GB" altLang="en-US" sz="1400" b="1" dirty="0"/>
                  <a:t>Detection</a:t>
                </a:r>
              </a:p>
              <a:p>
                <a:pPr algn="ctr" eaLnBrk="1" hangingPunct="1"/>
                <a:r>
                  <a:rPr lang="en-GB" altLang="en-US" sz="1400" b="1" dirty="0"/>
                  <a:t>in the IR</a:t>
                </a:r>
              </a:p>
            </p:txBody>
          </p:sp>
        </p:grpSp>
        <p:sp>
          <p:nvSpPr>
            <p:cNvPr id="44" name="TextBox 33">
              <a:extLst>
                <a:ext uri="{FF2B5EF4-FFF2-40B4-BE49-F238E27FC236}">
                  <a16:creationId xmlns:a16="http://schemas.microsoft.com/office/drawing/2014/main" id="{E648FF62-AF74-6140-8443-9B12FE226D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27963" y="5867401"/>
              <a:ext cx="2873375" cy="338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GB" altLang="en-US" sz="1600"/>
                <a:t>	Wavelength (m)       </a:t>
              </a:r>
            </a:p>
          </p:txBody>
        </p:sp>
        <p:sp>
          <p:nvSpPr>
            <p:cNvPr id="45" name="TextBox 35">
              <a:extLst>
                <a:ext uri="{FF2B5EF4-FFF2-40B4-BE49-F238E27FC236}">
                  <a16:creationId xmlns:a16="http://schemas.microsoft.com/office/drawing/2014/main" id="{23B4CF98-4305-874C-B11E-ADEC9989FA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611357" y="3994944"/>
              <a:ext cx="1671638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anose="020B0502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GB" altLang="en-US" sz="1600" dirty="0"/>
                <a:t>Photon</a:t>
              </a:r>
            </a:p>
            <a:p>
              <a:pPr algn="ctr" eaLnBrk="1" hangingPunct="1"/>
              <a:r>
                <a:rPr lang="en-GB" altLang="en-US" sz="1600" dirty="0"/>
                <a:t>Spectrum (</a:t>
              </a:r>
              <a:r>
                <a:rPr lang="en-GB" altLang="en-US" sz="1600" dirty="0" err="1"/>
                <a:t>a.u</a:t>
              </a:r>
              <a:r>
                <a:rPr lang="en-GB" altLang="en-US" sz="1600" dirty="0"/>
                <a:t>)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39CB431-E9D9-4D43-B25B-A24D77992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R&amp;D performed in 2017-18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9A16C5-B33B-B049-B16B-573F844F6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45CA83-F2B1-9A4E-AD30-67FBEC3D7BA2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1A3B337-CC35-F74A-9C2A-6409226BAA8C}"/>
              </a:ext>
            </a:extLst>
          </p:cNvPr>
          <p:cNvSpPr txBox="1">
            <a:spLocks/>
          </p:cNvSpPr>
          <p:nvPr/>
        </p:nvSpPr>
        <p:spPr bwMode="auto">
          <a:xfrm>
            <a:off x="452041" y="2343150"/>
            <a:ext cx="8656333" cy="74064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Clr>
                <a:srgbClr val="0E5580"/>
              </a:buClr>
              <a:buFont typeface="Wingdings 3" charset="2"/>
              <a:buChar char=""/>
              <a:defRPr/>
            </a:pPr>
            <a:r>
              <a:rPr lang="en-GB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n-cs"/>
              </a:rPr>
              <a:t>Development of non-invasive beam instruments using incoherent Cherenkov Diffraction Radiation in long(</a:t>
            </a:r>
            <a:r>
              <a:rPr lang="en-GB" sz="20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n-cs"/>
              </a:rPr>
              <a:t>er</a:t>
            </a:r>
            <a:r>
              <a:rPr lang="en-GB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n-cs"/>
              </a:rPr>
              <a:t>) dielectrics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E5580"/>
              </a:buClr>
              <a:buSzPct val="80000"/>
              <a:buFont typeface="Wingdings 3" charset="2"/>
              <a:buChar char=""/>
              <a:tabLst/>
              <a:defRPr/>
            </a:pPr>
            <a:endParaRPr lang="en-GB" sz="20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n-cs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8F6F941-66A8-D74A-9044-7E46EFDE2CF7}"/>
              </a:ext>
            </a:extLst>
          </p:cNvPr>
          <p:cNvCxnSpPr/>
          <p:nvPr/>
        </p:nvCxnSpPr>
        <p:spPr>
          <a:xfrm>
            <a:off x="623655" y="3505076"/>
            <a:ext cx="2901662" cy="0"/>
          </a:xfrm>
          <a:prstGeom prst="straightConnector1">
            <a:avLst/>
          </a:prstGeom>
          <a:ln w="254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2F1FF53-C614-284C-83A5-E4AEC07C6468}"/>
              </a:ext>
            </a:extLst>
          </p:cNvPr>
          <p:cNvGrpSpPr/>
          <p:nvPr/>
        </p:nvGrpSpPr>
        <p:grpSpPr>
          <a:xfrm>
            <a:off x="516193" y="3575841"/>
            <a:ext cx="3171583" cy="2960529"/>
            <a:chOff x="5825603" y="2516887"/>
            <a:chExt cx="3171583" cy="2960529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435DB14-16B3-8043-983C-04C0D7C8EC57}"/>
                </a:ext>
              </a:extLst>
            </p:cNvPr>
            <p:cNvSpPr/>
            <p:nvPr/>
          </p:nvSpPr>
          <p:spPr>
            <a:xfrm>
              <a:off x="5937537" y="2572254"/>
              <a:ext cx="2901662" cy="90045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74D77CE-1925-D847-B64A-4AD3F7BC4E27}"/>
                </a:ext>
              </a:extLst>
            </p:cNvPr>
            <p:cNvSpPr/>
            <p:nvPr/>
          </p:nvSpPr>
          <p:spPr>
            <a:xfrm>
              <a:off x="5937538" y="4555568"/>
              <a:ext cx="2901662" cy="90045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D58E3C1-BA95-1E4F-9EF7-3D85398BA11A}"/>
                </a:ext>
              </a:extLst>
            </p:cNvPr>
            <p:cNvSpPr/>
            <p:nvPr/>
          </p:nvSpPr>
          <p:spPr>
            <a:xfrm>
              <a:off x="6492665" y="3841245"/>
              <a:ext cx="735496" cy="406557"/>
            </a:xfrm>
            <a:prstGeom prst="ellipse">
              <a:avLst/>
            </a:prstGeom>
            <a:gradFill flip="none" rotWithShape="1">
              <a:gsLst>
                <a:gs pos="19000">
                  <a:schemeClr val="tx2">
                    <a:lumMod val="60000"/>
                    <a:lumOff val="40000"/>
                  </a:schemeClr>
                </a:gs>
                <a:gs pos="72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B06F9AD-20D2-9D45-9917-66A59683DAC0}"/>
                </a:ext>
              </a:extLst>
            </p:cNvPr>
            <p:cNvCxnSpPr/>
            <p:nvPr/>
          </p:nvCxnSpPr>
          <p:spPr>
            <a:xfrm flipV="1">
              <a:off x="5825603" y="4034062"/>
              <a:ext cx="3025141" cy="7264"/>
            </a:xfrm>
            <a:prstGeom prst="straightConnector1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F9EC27A-CB21-8247-8002-3658266DB224}"/>
                </a:ext>
              </a:extLst>
            </p:cNvPr>
            <p:cNvSpPr/>
            <p:nvPr/>
          </p:nvSpPr>
          <p:spPr>
            <a:xfrm>
              <a:off x="6741667" y="3123517"/>
              <a:ext cx="192505" cy="1873072"/>
            </a:xfrm>
            <a:prstGeom prst="ellipse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593F8BA6-3127-D743-89DD-F6B95E4BB18E}"/>
                </a:ext>
              </a:extLst>
            </p:cNvPr>
            <p:cNvCxnSpPr/>
            <p:nvPr/>
          </p:nvCxnSpPr>
          <p:spPr>
            <a:xfrm>
              <a:off x="6860413" y="4576957"/>
              <a:ext cx="864605" cy="900459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952A5190-46B0-654F-A26F-BA6EC141D1CE}"/>
                </a:ext>
              </a:extLst>
            </p:cNvPr>
            <p:cNvCxnSpPr/>
            <p:nvPr/>
          </p:nvCxnSpPr>
          <p:spPr>
            <a:xfrm>
              <a:off x="8495144" y="4057223"/>
              <a:ext cx="0" cy="538450"/>
            </a:xfrm>
            <a:prstGeom prst="straightConnector1">
              <a:avLst/>
            </a:prstGeom>
            <a:ln w="19050">
              <a:solidFill>
                <a:schemeClr val="accent1">
                  <a:lumMod val="1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604CD6F-BA1E-B043-914B-701F156AAD6E}"/>
                </a:ext>
              </a:extLst>
            </p:cNvPr>
            <p:cNvSpPr txBox="1"/>
            <p:nvPr/>
          </p:nvSpPr>
          <p:spPr>
            <a:xfrm>
              <a:off x="8502747" y="4119471"/>
              <a:ext cx="4652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h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46DFAF52-C092-E543-875F-87115451E353}"/>
                </a:ext>
              </a:extLst>
            </p:cNvPr>
            <p:cNvCxnSpPr/>
            <p:nvPr/>
          </p:nvCxnSpPr>
          <p:spPr>
            <a:xfrm flipV="1">
              <a:off x="6837919" y="2559495"/>
              <a:ext cx="769231" cy="874463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E8D5ED1-899F-CE4F-938D-0795210A5A5E}"/>
                </a:ext>
              </a:extLst>
            </p:cNvPr>
            <p:cNvSpPr txBox="1"/>
            <p:nvPr/>
          </p:nvSpPr>
          <p:spPr>
            <a:xfrm>
              <a:off x="7317914" y="2754927"/>
              <a:ext cx="167927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Incoherent Cherenkov DR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photons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04C01C5D-8884-7F46-80A7-ED574C996B7A}"/>
                    </a:ext>
                  </a:extLst>
                </p:cNvPr>
                <p:cNvSpPr/>
                <p:nvPr/>
              </p:nvSpPr>
              <p:spPr>
                <a:xfrm>
                  <a:off x="7346143" y="4584960"/>
                  <a:ext cx="59112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7030A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"/>
                                <a:cs typeface=""/>
                              </a:rPr>
                            </m:ctrlPr>
                          </m:sSubPr>
                          <m:e>
                            <m:r>
                              <a:rPr kumimoji="0" lang="en-US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30A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𝜃</m:t>
                            </m:r>
                          </m:e>
                          <m:sub>
                            <m:r>
                              <a:rPr kumimoji="0" lang="de-CH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30A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  <a:ea typeface=""/>
                                <a:cs typeface=""/>
                              </a:rPr>
                              <m:t>𝐶h</m:t>
                            </m:r>
                          </m:sub>
                        </m:sSub>
                      </m:oMath>
                    </m:oMathPara>
                  </a14:m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/>
                    <a:ea typeface=""/>
                    <a:cs typeface=""/>
                  </a:endParaRPr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46143" y="4584960"/>
                  <a:ext cx="591124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16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93423C21-1EBA-994F-9CC6-7681287B3F82}"/>
                </a:ext>
              </a:extLst>
            </p:cNvPr>
            <p:cNvSpPr/>
            <p:nvPr/>
          </p:nvSpPr>
          <p:spPr>
            <a:xfrm rot="3880591">
              <a:off x="6592850" y="4148546"/>
              <a:ext cx="891641" cy="767330"/>
            </a:xfrm>
            <a:prstGeom prst="arc">
              <a:avLst>
                <a:gd name="adj1" fmla="val 18144146"/>
                <a:gd name="adj2" fmla="val 0"/>
              </a:avLst>
            </a:prstGeom>
            <a:ln>
              <a:solidFill>
                <a:schemeClr val="bg2">
                  <a:lumMod val="10000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0D3254C-E590-0D4C-BAB9-281A675D1ACE}"/>
                </a:ext>
              </a:extLst>
            </p:cNvPr>
            <p:cNvSpPr txBox="1"/>
            <p:nvPr/>
          </p:nvSpPr>
          <p:spPr>
            <a:xfrm>
              <a:off x="5937538" y="2516887"/>
              <a:ext cx="25015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55A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Dielectric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"/>
                <a:cs typeface="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A3746E6-47EC-244A-B384-CFCFEDA12D5C}"/>
                </a:ext>
              </a:extLst>
            </p:cNvPr>
            <p:cNvSpPr txBox="1"/>
            <p:nvPr/>
          </p:nvSpPr>
          <p:spPr>
            <a:xfrm>
              <a:off x="6899654" y="3436694"/>
              <a:ext cx="10702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E Field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9FC503F-263C-6F48-B72C-F84DA389C95A}"/>
                </a:ext>
              </a:extLst>
            </p:cNvPr>
            <p:cNvSpPr txBox="1"/>
            <p:nvPr/>
          </p:nvSpPr>
          <p:spPr>
            <a:xfrm>
              <a:off x="5904868" y="4284833"/>
              <a:ext cx="11593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8F8F8">
                      <a:lumMod val="10000"/>
                    </a:srgbClr>
                  </a:solidFill>
                  <a:effectLst/>
                  <a:uLnTx/>
                  <a:uFillTx/>
                  <a:latin typeface="Arial"/>
                  <a:ea typeface=""/>
                  <a:cs typeface=""/>
                </a:rPr>
                <a:t>Vacuum</a:t>
              </a:r>
            </a:p>
          </p:txBody>
        </p:sp>
      </p:grpSp>
      <p:sp>
        <p:nvSpPr>
          <p:cNvPr id="62" name="TextBox 13">
            <a:extLst>
              <a:ext uri="{FF2B5EF4-FFF2-40B4-BE49-F238E27FC236}">
                <a16:creationId xmlns:a16="http://schemas.microsoft.com/office/drawing/2014/main" id="{F0B01912-D400-4C4B-BB34-E33EE19A9D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9279" y="3099691"/>
            <a:ext cx="22949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/>
            <a:r>
              <a:rPr lang="en-US" altLang="en-US" sz="1800" b="1" i="1" dirty="0">
                <a:solidFill>
                  <a:srgbClr val="FF0000"/>
                </a:solidFill>
              </a:rPr>
              <a:t>L = 1m  &amp; h = 2mm</a:t>
            </a:r>
          </a:p>
        </p:txBody>
      </p:sp>
      <p:sp>
        <p:nvSpPr>
          <p:cNvPr id="49" name="TextBox 28">
            <a:extLst>
              <a:ext uri="{FF2B5EF4-FFF2-40B4-BE49-F238E27FC236}">
                <a16:creationId xmlns:a16="http://schemas.microsoft.com/office/drawing/2014/main" id="{1071BC3A-AE55-BA47-9835-A32DB8D16F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2742" y="5381178"/>
            <a:ext cx="12858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400" dirty="0">
                <a:solidFill>
                  <a:srgbClr val="0070C0"/>
                </a:solidFill>
              </a:rPr>
              <a:t>LHC 450GeV</a:t>
            </a:r>
          </a:p>
        </p:txBody>
      </p:sp>
      <p:sp>
        <p:nvSpPr>
          <p:cNvPr id="53" name="TextBox 29">
            <a:extLst>
              <a:ext uri="{FF2B5EF4-FFF2-40B4-BE49-F238E27FC236}">
                <a16:creationId xmlns:a16="http://schemas.microsoft.com/office/drawing/2014/main" id="{42B22D98-C8EC-3044-8D23-483C88699E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9505" y="4027074"/>
            <a:ext cx="1006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400" dirty="0">
                <a:solidFill>
                  <a:srgbClr val="FF0000"/>
                </a:solidFill>
              </a:rPr>
              <a:t>LHC 7TeV</a:t>
            </a:r>
          </a:p>
        </p:txBody>
      </p:sp>
      <p:sp>
        <p:nvSpPr>
          <p:cNvPr id="63" name="TextBox 30">
            <a:extLst>
              <a:ext uri="{FF2B5EF4-FFF2-40B4-BE49-F238E27FC236}">
                <a16:creationId xmlns:a16="http://schemas.microsoft.com/office/drawing/2014/main" id="{AECC8047-0057-C940-91ED-5B3CF6FCD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9101" y="3590489"/>
            <a:ext cx="563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400" dirty="0">
                <a:solidFill>
                  <a:srgbClr val="00B050"/>
                </a:solidFill>
              </a:rPr>
              <a:t>FCC</a:t>
            </a:r>
          </a:p>
        </p:txBody>
      </p:sp>
    </p:spTree>
    <p:extLst>
      <p:ext uri="{BB962C8B-B14F-4D97-AF65-F5344CB8AC3E}">
        <p14:creationId xmlns:p14="http://schemas.microsoft.com/office/powerpoint/2010/main" val="216564368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4AD2494-24D4-084B-8FDE-51F0D5DBC8D2}"/>
              </a:ext>
            </a:extLst>
          </p:cNvPr>
          <p:cNvSpPr txBox="1">
            <a:spLocks/>
          </p:cNvSpPr>
          <p:nvPr/>
        </p:nvSpPr>
        <p:spPr bwMode="auto">
          <a:xfrm>
            <a:off x="0" y="317500"/>
            <a:ext cx="91440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BI developments at </a:t>
            </a:r>
            <a:r>
              <a:rPr lang="en-US" dirty="0" err="1">
                <a:ea typeface="+mj-ea"/>
                <a:cs typeface="+mj-cs"/>
              </a:rPr>
              <a:t>HiRadMat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EC0A617-CEC1-254D-A749-F9F9D23D8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90975" y="6249988"/>
            <a:ext cx="1162050" cy="365125"/>
          </a:xfrm>
        </p:spPr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45CA83-F2B1-9A4E-AD30-67FBEC3D7BA2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charset="0"/>
                <a:ea typeface="ＭＳ Ｐゴシック" charset="0"/>
                <a:cs typeface="+mn-cs"/>
              </a:rPr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charset="0"/>
              <a:ea typeface="ＭＳ Ｐゴシック" charset="0"/>
              <a:cs typeface="+mn-cs"/>
            </a:endParaRPr>
          </a:p>
        </p:txBody>
      </p:sp>
      <p:pic>
        <p:nvPicPr>
          <p:cNvPr id="10" name="Content Placeholder 5">
            <a:extLst>
              <a:ext uri="{FF2B5EF4-FFF2-40B4-BE49-F238E27FC236}">
                <a16:creationId xmlns:a16="http://schemas.microsoft.com/office/drawing/2014/main" id="{37EE2680-52E7-4346-AE6F-18F37A1340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5"/>
          <a:stretch/>
        </p:blipFill>
        <p:spPr>
          <a:xfrm>
            <a:off x="1635131" y="5210500"/>
            <a:ext cx="2520455" cy="15472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831B448-106D-A04F-94DA-97AA299DA7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67" y="3541374"/>
            <a:ext cx="2407970" cy="18059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29335A0-32B0-0646-99C7-2B0028DD433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281" y="3471951"/>
            <a:ext cx="4346373" cy="17385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C4AB471-6DC8-EE4A-8C88-BC4830C563B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957" y="5026264"/>
            <a:ext cx="4328697" cy="1731478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24872EC-0E9D-CD4B-A3C8-55B98E1A6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369" y="2480066"/>
            <a:ext cx="8527311" cy="4199703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R&amp;D on </a:t>
            </a:r>
            <a:r>
              <a:rPr lang="en-GB" dirty="0">
                <a:solidFill>
                  <a:schemeClr val="tx1"/>
                </a:solidFill>
              </a:rPr>
              <a:t>Coherent Cherenkov-Diffraction Radiation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BPM for Electrons which should be insensitive to Protons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0" indent="0">
              <a:buClr>
                <a:schemeClr val="tx1"/>
              </a:buClr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DF3BE22-1683-4144-9C3C-E2338BE98A74}"/>
              </a:ext>
            </a:extLst>
          </p:cNvPr>
          <p:cNvSpPr/>
          <p:nvPr/>
        </p:nvSpPr>
        <p:spPr>
          <a:xfrm>
            <a:off x="2856466" y="4086136"/>
            <a:ext cx="17155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chemeClr val="tx1"/>
              </a:buClr>
            </a:pPr>
            <a:r>
              <a:rPr lang="en-US" dirty="0">
                <a:solidFill>
                  <a:schemeClr val="tx1"/>
                </a:solidFill>
                <a:latin typeface="+mn-lt"/>
              </a:rPr>
              <a:t>Current system </a:t>
            </a:r>
          </a:p>
          <a:p>
            <a:pPr>
              <a:buClr>
                <a:schemeClr val="tx1"/>
              </a:buClr>
            </a:pPr>
            <a:r>
              <a:rPr lang="en-US" dirty="0">
                <a:solidFill>
                  <a:schemeClr val="tx1"/>
                </a:solidFill>
                <a:latin typeface="+mn-lt"/>
              </a:rPr>
              <a:t>not working !!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D6F35B8-CC45-E943-BB98-91EFA78D5BCC}"/>
              </a:ext>
            </a:extLst>
          </p:cNvPr>
          <p:cNvSpPr/>
          <p:nvPr/>
        </p:nvSpPr>
        <p:spPr>
          <a:xfrm>
            <a:off x="7216869" y="3387485"/>
            <a:ext cx="19271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latin typeface="+mn-lt"/>
              </a:rPr>
              <a:t>Simulations by E. </a:t>
            </a:r>
            <a:r>
              <a:rPr lang="en-US" sz="1400" i="1" dirty="0" err="1">
                <a:latin typeface="+mn-lt"/>
              </a:rPr>
              <a:t>Senes</a:t>
            </a:r>
            <a:r>
              <a:rPr lang="en-US" sz="1400" i="1" dirty="0">
                <a:latin typeface="+mn-lt"/>
              </a:rPr>
              <a:t> </a:t>
            </a:r>
            <a:endParaRPr 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771062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4AD2494-24D4-084B-8FDE-51F0D5DBC8D2}"/>
              </a:ext>
            </a:extLst>
          </p:cNvPr>
          <p:cNvSpPr txBox="1">
            <a:spLocks/>
          </p:cNvSpPr>
          <p:nvPr/>
        </p:nvSpPr>
        <p:spPr bwMode="auto">
          <a:xfrm>
            <a:off x="0" y="317500"/>
            <a:ext cx="91440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BI developments at </a:t>
            </a:r>
            <a:r>
              <a:rPr lang="en-US" dirty="0" err="1">
                <a:ea typeface="+mj-ea"/>
                <a:cs typeface="+mj-cs"/>
              </a:rPr>
              <a:t>HiRadMat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24872EC-0E9D-CD4B-A3C8-55B98E1A6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369" y="2480066"/>
            <a:ext cx="8527311" cy="4199703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R&amp;D on </a:t>
            </a:r>
            <a:r>
              <a:rPr lang="en-GB" dirty="0">
                <a:solidFill>
                  <a:schemeClr val="tx1"/>
                </a:solidFill>
              </a:rPr>
              <a:t>Coherent Cherenkov-Diffraction Radiation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Bunch length and Beam position monitor for short bunches (sub-ns)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0" indent="0">
              <a:buClr>
                <a:schemeClr val="tx1"/>
              </a:buClr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3F8B20E-3B8A-304C-9836-B3A4AF1F5B6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03" y="3575736"/>
            <a:ext cx="3483970" cy="232264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20B79FE-C948-8D4D-B7B1-26013CABCBA2}"/>
              </a:ext>
            </a:extLst>
          </p:cNvPr>
          <p:cNvSpPr txBox="1"/>
          <p:nvPr/>
        </p:nvSpPr>
        <p:spPr>
          <a:xfrm>
            <a:off x="1054537" y="3556687"/>
            <a:ext cx="1422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n-lt"/>
              </a:rPr>
              <a:t>Bunch spectrum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D596F96-8061-7E43-92E2-2CF31BD9E3DB}"/>
              </a:ext>
            </a:extLst>
          </p:cNvPr>
          <p:cNvSpPr/>
          <p:nvPr/>
        </p:nvSpPr>
        <p:spPr>
          <a:xfrm>
            <a:off x="2125682" y="4576449"/>
            <a:ext cx="605643" cy="85566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20" name="Picture 5">
            <a:extLst>
              <a:ext uri="{FF2B5EF4-FFF2-40B4-BE49-F238E27FC236}">
                <a16:creationId xmlns:a16="http://schemas.microsoft.com/office/drawing/2014/main" id="{EEEF2814-2CB0-CA40-A99F-E7E4D2A59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739673" y="3699521"/>
            <a:ext cx="2695316" cy="2021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5">
            <a:extLst>
              <a:ext uri="{FF2B5EF4-FFF2-40B4-BE49-F238E27FC236}">
                <a16:creationId xmlns:a16="http://schemas.microsoft.com/office/drawing/2014/main" id="{8E7703F6-C39D-FF42-9FE4-E9DF72E73E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4990" y="3864464"/>
            <a:ext cx="29045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1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ＭＳ Ｐゴシック" charset="0"/>
                <a:cs typeface="Times New Roman" panose="02020603050405020304" pitchFamily="18" charset="0"/>
              </a:rPr>
              <a:t>Bunch position monitor using </a:t>
            </a:r>
            <a:r>
              <a:rPr kumimoji="0" lang="en-US" altLang="en-US" sz="16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ＭＳ Ｐゴシック" charset="0"/>
                <a:cs typeface="Times New Roman" panose="02020603050405020304" pitchFamily="18" charset="0"/>
              </a:rPr>
              <a:t>coherent Cherenkov-Diffraction radiation at &gt;20GHz (in 2018)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B3F2CE5-8F50-9E47-BB93-F83CD561298C}"/>
              </a:ext>
            </a:extLst>
          </p:cNvPr>
          <p:cNvSpPr txBox="1"/>
          <p:nvPr/>
        </p:nvSpPr>
        <p:spPr>
          <a:xfrm>
            <a:off x="246307" y="6432827"/>
            <a:ext cx="2839239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+mn-lt"/>
              </a:rPr>
              <a:t>E. </a:t>
            </a:r>
            <a:r>
              <a:rPr lang="en-US" sz="1400" i="1" dirty="0" err="1">
                <a:latin typeface="+mn-lt"/>
              </a:rPr>
              <a:t>Senes</a:t>
            </a:r>
            <a:r>
              <a:rPr lang="en-US" sz="1400" i="1" dirty="0">
                <a:latin typeface="+mn-lt"/>
              </a:rPr>
              <a:t> , A. Curcio, M. Bergamaschi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2BD7930-790F-5141-99E4-F8BDCC6B25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867" y="4974759"/>
            <a:ext cx="2922875" cy="1705010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A14434A-4964-D24B-8A47-38E321F3767E}"/>
              </a:ext>
            </a:extLst>
          </p:cNvPr>
          <p:cNvCxnSpPr>
            <a:cxnSpLocks/>
          </p:cNvCxnSpPr>
          <p:nvPr/>
        </p:nvCxnSpPr>
        <p:spPr>
          <a:xfrm flipV="1">
            <a:off x="2468532" y="4941085"/>
            <a:ext cx="1969962" cy="6319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785814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3" y="4554182"/>
            <a:ext cx="3518493" cy="227060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38143"/>
            <a:ext cx="7239000" cy="1252537"/>
          </a:xfrm>
        </p:spPr>
        <p:txBody>
          <a:bodyPr/>
          <a:lstStyle/>
          <a:p>
            <a:r>
              <a:rPr lang="en-US" dirty="0"/>
              <a:t>Developing Beam diagnostics at CERN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265927" y="2427478"/>
            <a:ext cx="8667019" cy="2898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40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62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2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855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14620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1B6FD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73E87"/>
                </a:solidFill>
                <a:effectLst/>
                <a:uLnTx/>
                <a:uFillTx/>
                <a:latin typeface="Calibri Light"/>
                <a:ea typeface="ＭＳ Ｐゴシック" charset="0"/>
                <a:cs typeface="Calibri Light"/>
              </a:rPr>
              <a:t>Testing directly on the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/>
                <a:ea typeface="ＭＳ Ｐゴシック" charset="0"/>
                <a:cs typeface="Calibri Light"/>
              </a:rPr>
              <a:t>Operational Machines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73E87"/>
                </a:solidFill>
                <a:effectLst/>
                <a:uLnTx/>
                <a:uFillTx/>
                <a:latin typeface="Calibri Light"/>
                <a:ea typeface="ＭＳ Ｐゴシック" charset="0"/>
                <a:cs typeface="Calibri Light"/>
              </a:rPr>
              <a:t>themselves</a:t>
            </a:r>
          </a:p>
          <a:p>
            <a:pPr marL="646113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1B6FD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73E87"/>
                </a:solidFill>
                <a:effectLst/>
                <a:uLnTx/>
                <a:uFillTx/>
                <a:latin typeface="Calibri Light"/>
                <a:ea typeface="ＭＳ Ｐゴシック" charset="0"/>
                <a:cs typeface="Calibri Light"/>
              </a:rPr>
              <a:t>It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73E87"/>
                </a:solidFill>
                <a:effectLst/>
                <a:uLnTx/>
                <a:uFillTx/>
                <a:latin typeface="Calibri Light"/>
                <a:ea typeface="ＭＳ Ｐゴシック" charset="0"/>
                <a:cs typeface="Calibri Light"/>
              </a:rPr>
              <a:t>works..but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73E87"/>
                </a:solidFill>
                <a:effectLst/>
                <a:uLnTx/>
                <a:uFillTx/>
                <a:latin typeface="Calibri Light"/>
                <a:ea typeface="ＭＳ Ｐゴシック" charset="0"/>
                <a:cs typeface="Calibri Light"/>
              </a:rPr>
              <a:t> may lead to unpleasant surprises</a:t>
            </a:r>
          </a:p>
          <a:p>
            <a:pPr marL="925513" marR="0" lvl="2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1B6FD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73E87"/>
                </a:solidFill>
                <a:effectLst/>
                <a:uLnTx/>
                <a:uFillTx/>
                <a:latin typeface="Calibri Light"/>
                <a:ea typeface="ＭＳ Ｐゴシック" charset="0"/>
                <a:cs typeface="Calibri Light"/>
              </a:rPr>
              <a:t>e.g. Beam position dependency of CERN Fast Beam Current Transformer on LHC</a:t>
            </a:r>
          </a:p>
          <a:p>
            <a:pPr marL="646113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1B6FD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/>
                <a:ea typeface="ＭＳ Ｐゴシック" charset="0"/>
                <a:cs typeface="Calibri Light"/>
              </a:rPr>
              <a:t>Limited time for hardware installation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73E87"/>
                </a:solidFill>
                <a:effectLst/>
                <a:uLnTx/>
                <a:uFillTx/>
                <a:latin typeface="Calibri Light"/>
                <a:ea typeface="ＭＳ Ｐゴシック" charset="0"/>
                <a:cs typeface="Calibri Light"/>
              </a:rPr>
              <a:t>/modification in the tunnel (i.e. Technical stops)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 Light"/>
              <a:ea typeface="ＭＳ Ｐゴシック" charset="0"/>
              <a:cs typeface="Calibri Light"/>
            </a:endParaRPr>
          </a:p>
          <a:p>
            <a:pPr marL="646113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1B6FD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/>
                <a:ea typeface="ＭＳ Ｐゴシック" charset="0"/>
                <a:cs typeface="Calibri Light"/>
              </a:rPr>
              <a:t>Limited beam time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73E87"/>
                </a:solidFill>
                <a:effectLst/>
                <a:uLnTx/>
                <a:uFillTx/>
                <a:latin typeface="Calibri Light"/>
                <a:ea typeface="ＭＳ Ｐゴシック" charset="0"/>
                <a:cs typeface="Calibri Light"/>
              </a:rPr>
              <a:t>available for tests during MDs</a:t>
            </a:r>
          </a:p>
          <a:p>
            <a:pPr marL="646113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1B6FD"/>
              </a:buClr>
              <a:buSzPct val="100000"/>
              <a:buFont typeface="Courier New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/>
                <a:ea typeface="ＭＳ Ｐゴシック" charset="0"/>
                <a:cs typeface="Calibri Light"/>
              </a:rPr>
              <a:t>R&amp;D is rarely compatible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73E87"/>
                </a:solidFill>
                <a:effectLst/>
                <a:uLnTx/>
                <a:uFillTx/>
                <a:latin typeface="Calibri Light"/>
                <a:ea typeface="ＭＳ Ｐゴシック" charset="0"/>
                <a:cs typeface="Calibri Light"/>
              </a:rPr>
              <a:t>with the strict requirements for Operational Machines </a:t>
            </a:r>
          </a:p>
          <a:p>
            <a:pPr marL="303213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1B6FD"/>
              </a:buClr>
              <a:buSzPct val="100000"/>
              <a:buFont typeface="Symbol" charset="0"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73E87"/>
                </a:solidFill>
                <a:effectLst/>
                <a:uLnTx/>
                <a:uFillTx/>
                <a:latin typeface="Calibri Light"/>
                <a:ea typeface="ＭＳ Ｐゴシック" charset="0"/>
                <a:cs typeface="Calibri Light"/>
              </a:rPr>
              <a:t>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73E87"/>
                </a:solidFill>
                <a:effectLst/>
                <a:uLnTx/>
                <a:uFillTx/>
                <a:latin typeface="Calibri Light"/>
                <a:ea typeface="ＭＳ Ｐゴシック" charset="0"/>
                <a:cs typeface="Calibri Light"/>
              </a:rPr>
              <a:t>e.g. Testing gas jet monitor and their performance</a:t>
            </a:r>
          </a:p>
          <a:p>
            <a:pPr marL="303213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1B6FD"/>
              </a:buClr>
              <a:buSzPct val="100000"/>
              <a:buFont typeface="Symbol" charset="0"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73E87"/>
                </a:solidFill>
                <a:effectLst/>
                <a:uLnTx/>
                <a:uFillTx/>
                <a:latin typeface="Calibri Light"/>
                <a:ea typeface="ＭＳ Ｐゴシック" charset="0"/>
                <a:cs typeface="Calibri Light"/>
              </a:rPr>
              <a:t> as function of gas pressure would conflict with</a:t>
            </a:r>
          </a:p>
          <a:p>
            <a:pPr marL="303213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1B6FD"/>
              </a:buClr>
              <a:buSzPct val="100000"/>
              <a:buFont typeface="Symbol" charset="0"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73E87"/>
                </a:solidFill>
                <a:effectLst/>
                <a:uLnTx/>
                <a:uFillTx/>
                <a:latin typeface="Calibri Light"/>
                <a:ea typeface="ＭＳ Ｐゴシック" charset="0"/>
                <a:cs typeface="Calibri Light"/>
              </a:rPr>
              <a:t>vacuum requirements</a:t>
            </a:r>
          </a:p>
          <a:p>
            <a:pPr marL="925513" marR="0" lvl="2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1B6FD"/>
              </a:buClr>
              <a:buSzPct val="100000"/>
              <a:buFont typeface="Courier New"/>
              <a:buChar char="o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73E87"/>
              </a:solidFill>
              <a:effectLst/>
              <a:uLnTx/>
              <a:uFillTx/>
              <a:latin typeface="Calibri Light"/>
              <a:ea typeface="ＭＳ Ｐゴシック" charset="0"/>
              <a:cs typeface="Calibri Light"/>
            </a:endParaRPr>
          </a:p>
          <a:p>
            <a:pPr marL="303213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1B6FD"/>
              </a:buClr>
              <a:buSzPct val="100000"/>
              <a:buFont typeface="Symbol" charset="0"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073E87"/>
              </a:solidFill>
              <a:effectLst/>
              <a:uLnTx/>
              <a:uFillTx/>
              <a:latin typeface="Calibri Light"/>
              <a:ea typeface="ＭＳ Ｐゴシック" charset="0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81709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>
            <a:extLst>
              <a:ext uri="{FF2B5EF4-FFF2-40B4-BE49-F238E27FC236}">
                <a16:creationId xmlns:a16="http://schemas.microsoft.com/office/drawing/2014/main" id="{BCCAEDF9-5400-1245-80FC-498FA896F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Particle showers affecting BTV</a:t>
            </a:r>
          </a:p>
        </p:txBody>
      </p:sp>
      <p:pic>
        <p:nvPicPr>
          <p:cNvPr id="20482" name="Picture 5">
            <a:extLst>
              <a:ext uri="{FF2B5EF4-FFF2-40B4-BE49-F238E27FC236}">
                <a16:creationId xmlns:a16="http://schemas.microsoft.com/office/drawing/2014/main" id="{6ABEE052-50C2-7443-ABDC-C7116D666D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226" y="2831046"/>
            <a:ext cx="2898574" cy="1734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6">
            <a:extLst>
              <a:ext uri="{FF2B5EF4-FFF2-40B4-BE49-F238E27FC236}">
                <a16:creationId xmlns:a16="http://schemas.microsoft.com/office/drawing/2014/main" id="{0A556751-08A7-544E-BCF9-6EFAFFF12F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28" y="3980292"/>
            <a:ext cx="2770716" cy="1658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BCF9D88-9618-7C4A-9A1E-14562716E33B}"/>
              </a:ext>
            </a:extLst>
          </p:cNvPr>
          <p:cNvSpPr/>
          <p:nvPr/>
        </p:nvSpPr>
        <p:spPr>
          <a:xfrm>
            <a:off x="193675" y="2465737"/>
            <a:ext cx="87554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+mn-lt"/>
                <a:ea typeface="ＭＳ Ｐゴシック" charset="0"/>
                <a:cs typeface="ＭＳ Ｐゴシック" charset="0"/>
              </a:rPr>
              <a:t>Scintillating screen - Image acquired synchronously with beam	</a:t>
            </a:r>
          </a:p>
        </p:txBody>
      </p:sp>
      <p:sp>
        <p:nvSpPr>
          <p:cNvPr id="20485" name="Rectangle 9">
            <a:extLst>
              <a:ext uri="{FF2B5EF4-FFF2-40B4-BE49-F238E27FC236}">
                <a16:creationId xmlns:a16="http://schemas.microsoft.com/office/drawing/2014/main" id="{F2F3EC9F-3386-B241-BBC8-EDF1C92F5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8226" y="4544110"/>
            <a:ext cx="306745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 i="1" dirty="0"/>
              <a:t>back-</a:t>
            </a:r>
            <a:r>
              <a:rPr lang="en-US" altLang="en-US" sz="1200" i="1" dirty="0" err="1"/>
              <a:t>scatterred</a:t>
            </a:r>
            <a:r>
              <a:rPr lang="en-US" altLang="en-US" sz="1200" i="1" dirty="0"/>
              <a:t> shower from the target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2E8CC9C-36C6-2344-8831-34E0463B0B9F}"/>
              </a:ext>
            </a:extLst>
          </p:cNvPr>
          <p:cNvSpPr/>
          <p:nvPr/>
        </p:nvSpPr>
        <p:spPr>
          <a:xfrm>
            <a:off x="193675" y="3233341"/>
            <a:ext cx="48756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+mn-lt"/>
                <a:ea typeface="ＭＳ Ｐゴシック" charset="0"/>
                <a:cs typeface="ＭＳ Ｐゴシック" charset="0"/>
              </a:rPr>
              <a:t>Scintillating screen - Image acquired with </a:t>
            </a:r>
            <a:r>
              <a:rPr lang="en-US" sz="2000" dirty="0">
                <a:solidFill>
                  <a:srgbClr val="FF0000"/>
                </a:solidFill>
                <a:latin typeface="+mn-lt"/>
                <a:ea typeface="ＭＳ Ｐゴシック" charset="0"/>
                <a:cs typeface="ＭＳ Ｐゴシック" charset="0"/>
              </a:rPr>
              <a:t>100ms delay after beam passage</a:t>
            </a:r>
          </a:p>
        </p:txBody>
      </p:sp>
      <p:sp>
        <p:nvSpPr>
          <p:cNvPr id="20487" name="Rectangle 12">
            <a:extLst>
              <a:ext uri="{FF2B5EF4-FFF2-40B4-BE49-F238E27FC236}">
                <a16:creationId xmlns:a16="http://schemas.microsoft.com/office/drawing/2014/main" id="{68459EE4-05F2-6A49-9B47-6732F0873F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5726" y="4838189"/>
            <a:ext cx="4141787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1400" dirty="0"/>
              <a:t>No noise on the image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1400" dirty="0"/>
              <a:t>Observing the light emitted during the decay time of the screen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D65FB22-66AE-FC45-A37E-B74EAFBE08D9}"/>
              </a:ext>
            </a:extLst>
          </p:cNvPr>
          <p:cNvSpPr/>
          <p:nvPr/>
        </p:nvSpPr>
        <p:spPr>
          <a:xfrm>
            <a:off x="193675" y="5850541"/>
            <a:ext cx="57499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+mn-lt"/>
                <a:ea typeface="ＭＳ Ｐゴシック" charset="0"/>
                <a:cs typeface="ＭＳ Ｐゴシック" charset="0"/>
              </a:rPr>
              <a:t>Scintillating screen - </a:t>
            </a:r>
            <a:r>
              <a:rPr lang="en-GB" sz="2000" dirty="0"/>
              <a:t>Al</a:t>
            </a:r>
            <a:r>
              <a:rPr lang="en-GB" sz="2000" baseline="-25000" dirty="0"/>
              <a:t>2</a:t>
            </a:r>
            <a:r>
              <a:rPr lang="en-GB" sz="2000" dirty="0"/>
              <a:t>O</a:t>
            </a:r>
            <a:r>
              <a:rPr lang="en-GB" sz="2000" baseline="-25000" dirty="0"/>
              <a:t>3</a:t>
            </a:r>
            <a:r>
              <a:rPr lang="en-GB" sz="2000" dirty="0"/>
              <a:t>:CrO</a:t>
            </a:r>
            <a:r>
              <a:rPr lang="en-GB" sz="2000" baseline="-25000" dirty="0"/>
              <a:t>2</a:t>
            </a:r>
            <a:endParaRPr lang="en-US" sz="2000" dirty="0">
              <a:latin typeface="+mn-lt"/>
              <a:ea typeface="ＭＳ Ｐゴシック" charset="0"/>
              <a:cs typeface="ＭＳ Ｐゴシック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FF0000"/>
                </a:solidFill>
                <a:latin typeface="+mn-lt"/>
                <a:ea typeface="ＭＳ Ｐゴシック" charset="0"/>
                <a:cs typeface="ＭＳ Ｐゴシック" charset="0"/>
              </a:rPr>
              <a:t>Non linearity above 1E12 p/mm</a:t>
            </a:r>
            <a:r>
              <a:rPr lang="en-US" sz="2000" baseline="30000" dirty="0">
                <a:solidFill>
                  <a:srgbClr val="FF0000"/>
                </a:solidFill>
                <a:latin typeface="+mn-lt"/>
                <a:ea typeface="ＭＳ Ｐゴシック" charset="0"/>
                <a:cs typeface="ＭＳ Ｐゴシック" charset="0"/>
              </a:rPr>
              <a:t>2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FF0000"/>
                </a:solidFill>
                <a:latin typeface="+mn-lt"/>
                <a:ea typeface="ＭＳ Ｐゴシック" charset="0"/>
                <a:cs typeface="ＭＳ Ｐゴシック" charset="0"/>
              </a:rPr>
              <a:t>Damage above 1E13 p/mm</a:t>
            </a:r>
            <a:r>
              <a:rPr lang="en-US" sz="2000" baseline="30000" dirty="0">
                <a:solidFill>
                  <a:srgbClr val="FF0000"/>
                </a:solidFill>
                <a:latin typeface="+mn-lt"/>
                <a:ea typeface="ＭＳ Ｐゴシック" charset="0"/>
                <a:cs typeface="ＭＳ Ｐゴシック" charset="0"/>
              </a:rPr>
              <a:t>2</a:t>
            </a:r>
            <a:endParaRPr lang="en-US" sz="2000" dirty="0">
              <a:solidFill>
                <a:srgbClr val="FF0000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>
            <a:extLst>
              <a:ext uri="{FF2B5EF4-FFF2-40B4-BE49-F238E27FC236}">
                <a16:creationId xmlns:a16="http://schemas.microsoft.com/office/drawing/2014/main" id="{BCCAEDF9-5400-1245-80FC-498FA896F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Particle showers affecting BTV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BCF9D88-9618-7C4A-9A1E-14562716E33B}"/>
              </a:ext>
            </a:extLst>
          </p:cNvPr>
          <p:cNvSpPr/>
          <p:nvPr/>
        </p:nvSpPr>
        <p:spPr>
          <a:xfrm>
            <a:off x="186289" y="2621401"/>
            <a:ext cx="87714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tx1"/>
              </a:buClr>
              <a:buFont typeface="Arial"/>
              <a:buChar char="•"/>
              <a:defRPr/>
            </a:pPr>
            <a:r>
              <a:rPr lang="en-GB" sz="2000" b="1" dirty="0">
                <a:latin typeface="+mn-lt"/>
              </a:rPr>
              <a:t>Use of OTR screens</a:t>
            </a:r>
            <a:r>
              <a:rPr lang="en-GB" sz="2000" dirty="0">
                <a:latin typeface="+mn-lt"/>
              </a:rPr>
              <a:t> is limited as acquisition must be synchronized with beam (backscattering particles gives high background on camera !)</a:t>
            </a:r>
            <a:endParaRPr lang="en-US" sz="2000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CDF3AC4-9EE4-7840-A707-921B702D0A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433" y="3675658"/>
            <a:ext cx="2720652" cy="202702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B9C6985-FFD5-CD4D-9B61-91AF3C98E00E}"/>
              </a:ext>
            </a:extLst>
          </p:cNvPr>
          <p:cNvSpPr txBox="1"/>
          <p:nvPr/>
        </p:nvSpPr>
        <p:spPr>
          <a:xfrm>
            <a:off x="3054156" y="5761073"/>
            <a:ext cx="1572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12 bunches  (1.2E12p)</a:t>
            </a:r>
          </a:p>
          <a:p>
            <a:pPr algn="ctr"/>
            <a:r>
              <a:rPr lang="en-GB" sz="1200" dirty="0" err="1"/>
              <a:t>SiC</a:t>
            </a:r>
            <a:r>
              <a:rPr lang="en-GB" sz="1200" dirty="0"/>
              <a:t> screen</a:t>
            </a:r>
          </a:p>
          <a:p>
            <a:pPr algn="ctr"/>
            <a:r>
              <a:rPr lang="en-GB" sz="1200" dirty="0"/>
              <a:t>T 0.001%</a:t>
            </a:r>
          </a:p>
        </p:txBody>
      </p:sp>
    </p:spTree>
    <p:extLst>
      <p:ext uri="{BB962C8B-B14F-4D97-AF65-F5344CB8AC3E}">
        <p14:creationId xmlns:p14="http://schemas.microsoft.com/office/powerpoint/2010/main" val="3611241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DC779F5-3BDF-ED4E-9E24-9FD20EE0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225" y="278507"/>
            <a:ext cx="8229600" cy="12525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Cherenkov background in -air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2CBEC4-4F39-DB46-B065-7D287136D341}"/>
              </a:ext>
            </a:extLst>
          </p:cNvPr>
          <p:cNvSpPr txBox="1"/>
          <p:nvPr/>
        </p:nvSpPr>
        <p:spPr>
          <a:xfrm>
            <a:off x="893379" y="13663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58090B5-3FC2-6443-9F9C-38D37B4065B3}"/>
              </a:ext>
            </a:extLst>
          </p:cNvPr>
          <p:cNvSpPr/>
          <p:nvPr/>
        </p:nvSpPr>
        <p:spPr>
          <a:xfrm>
            <a:off x="190575" y="2657720"/>
            <a:ext cx="82776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  <a:sym typeface="Wingdings" panose="05000000000000000000" pitchFamily="2" charset="2"/>
              </a:rPr>
              <a:t>Strong background from Cherenkov light emitted in air</a:t>
            </a:r>
            <a:endParaRPr lang="en-GB" sz="2000" dirty="0">
              <a:latin typeface="+mn-lt"/>
            </a:endParaRPr>
          </a:p>
        </p:txBody>
      </p:sp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42FC7CD3-CD20-ED47-8683-F9640E1B3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70383" y="7118828"/>
            <a:ext cx="381000" cy="365125"/>
          </a:xfrm>
        </p:spPr>
        <p:txBody>
          <a:bodyPr/>
          <a:lstStyle/>
          <a:p>
            <a:fld id="{21637C4F-9F40-41F4-9AE0-A29178B8E371}" type="slidenum">
              <a:rPr lang="en-GB" smtClean="0"/>
              <a:t>8</a:t>
            </a:fld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3F2B39-93AB-B14F-8E5F-A887208A538F}"/>
              </a:ext>
            </a:extLst>
          </p:cNvPr>
          <p:cNvSpPr txBox="1"/>
          <p:nvPr/>
        </p:nvSpPr>
        <p:spPr>
          <a:xfrm>
            <a:off x="530225" y="3506939"/>
            <a:ext cx="4885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  <a:latin typeface="+mn-lt"/>
              </a:rPr>
              <a:t>Cherenkov emission </a:t>
            </a:r>
          </a:p>
          <a:p>
            <a:pPr algn="ctr"/>
            <a:r>
              <a:rPr lang="en-GB" sz="2000" b="1" dirty="0">
                <a:solidFill>
                  <a:srgbClr val="FF0000"/>
                </a:solidFill>
                <a:latin typeface="+mn-lt"/>
              </a:rPr>
              <a:t>Energy threshold in air: 37.4GeV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F057DC2-903E-1B45-9E06-5D8A59B6DBC7}"/>
              </a:ext>
            </a:extLst>
          </p:cNvPr>
          <p:cNvCxnSpPr>
            <a:cxnSpLocks/>
            <a:stCxn id="19" idx="2"/>
          </p:cNvCxnSpPr>
          <p:nvPr/>
        </p:nvCxnSpPr>
        <p:spPr>
          <a:xfrm>
            <a:off x="2973146" y="4214825"/>
            <a:ext cx="863602" cy="961242"/>
          </a:xfrm>
          <a:prstGeom prst="straightConnector1">
            <a:avLst/>
          </a:prstGeom>
          <a:ln w="3492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lowchart: Stored Data 21">
            <a:extLst>
              <a:ext uri="{FF2B5EF4-FFF2-40B4-BE49-F238E27FC236}">
                <a16:creationId xmlns:a16="http://schemas.microsoft.com/office/drawing/2014/main" id="{9F431524-55C4-DB40-96FD-84EC2B9C8894}"/>
              </a:ext>
            </a:extLst>
          </p:cNvPr>
          <p:cNvSpPr/>
          <p:nvPr/>
        </p:nvSpPr>
        <p:spPr>
          <a:xfrm>
            <a:off x="1368043" y="4949851"/>
            <a:ext cx="1516000" cy="1162366"/>
          </a:xfrm>
          <a:prstGeom prst="flowChartOnlineStorag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E71DA92-0550-3C4D-8792-B911F532AF4E}"/>
              </a:ext>
            </a:extLst>
          </p:cNvPr>
          <p:cNvSpPr txBox="1"/>
          <p:nvPr/>
        </p:nvSpPr>
        <p:spPr>
          <a:xfrm>
            <a:off x="1410419" y="5021381"/>
            <a:ext cx="1219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+mn-lt"/>
              </a:rPr>
              <a:t>Vacuum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E92E46A-8020-074D-97E9-40F45AE0268B}"/>
              </a:ext>
            </a:extLst>
          </p:cNvPr>
          <p:cNvGrpSpPr/>
          <p:nvPr/>
        </p:nvGrpSpPr>
        <p:grpSpPr>
          <a:xfrm>
            <a:off x="5745993" y="4359362"/>
            <a:ext cx="70044" cy="1125923"/>
            <a:chOff x="4999823" y="1540862"/>
            <a:chExt cx="109523" cy="1787402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EABED6A5-DEDF-1F40-956A-1155AD3406A0}"/>
                </a:ext>
              </a:extLst>
            </p:cNvPr>
            <p:cNvGrpSpPr/>
            <p:nvPr/>
          </p:nvGrpSpPr>
          <p:grpSpPr>
            <a:xfrm>
              <a:off x="5015844" y="1561189"/>
              <a:ext cx="78560" cy="1754062"/>
              <a:chOff x="3339656" y="1560287"/>
              <a:chExt cx="78560" cy="1754062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4A6B621F-F080-364F-9EDF-F1A1D67232B7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0" cy="1754062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775DECB8-02B9-DB45-917F-24FED801566C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39686" cy="1744868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9E060CF7-9DDF-3D48-9757-1E10B252021E}"/>
                  </a:ext>
                </a:extLst>
              </p:cNvPr>
              <p:cNvCxnSpPr/>
              <p:nvPr/>
            </p:nvCxnSpPr>
            <p:spPr>
              <a:xfrm flipH="1" flipV="1">
                <a:off x="3339656" y="1560287"/>
                <a:ext cx="38873" cy="1744868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143BB549-9D79-9846-B444-8F478ECA51AC}"/>
                </a:ext>
              </a:extLst>
            </p:cNvPr>
            <p:cNvGrpSpPr/>
            <p:nvPr/>
          </p:nvGrpSpPr>
          <p:grpSpPr>
            <a:xfrm>
              <a:off x="5030786" y="1540862"/>
              <a:ext cx="78560" cy="1754062"/>
              <a:chOff x="3339656" y="1560287"/>
              <a:chExt cx="78560" cy="1754062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617ED1D7-F8BB-4F4F-B8CE-D0177B6CB883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0" cy="1754062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4E7115FC-E2EB-B54F-8578-83C51B7D9D2E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39686" cy="1744868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70585551-D4B2-9D4D-9012-2527C559A44C}"/>
                  </a:ext>
                </a:extLst>
              </p:cNvPr>
              <p:cNvCxnSpPr/>
              <p:nvPr/>
            </p:nvCxnSpPr>
            <p:spPr>
              <a:xfrm flipH="1" flipV="1">
                <a:off x="3339656" y="1560287"/>
                <a:ext cx="38873" cy="1744868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0A485DE8-6DDE-AC4F-8D59-775FAFF1C116}"/>
                </a:ext>
              </a:extLst>
            </p:cNvPr>
            <p:cNvGrpSpPr/>
            <p:nvPr/>
          </p:nvGrpSpPr>
          <p:grpSpPr>
            <a:xfrm>
              <a:off x="4999823" y="1574202"/>
              <a:ext cx="78560" cy="1754062"/>
              <a:chOff x="3339656" y="1560287"/>
              <a:chExt cx="78560" cy="1754062"/>
            </a:xfrm>
          </p:grpSpPr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A6B6DB44-BDBB-E346-88CD-CA69DC843A1B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0" cy="1754062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E557FF37-DEB5-C34D-9B0B-4BA70EEAA57B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39686" cy="1744868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0CA913EA-1942-5F40-A744-3C4EBFA4A87D}"/>
                  </a:ext>
                </a:extLst>
              </p:cNvPr>
              <p:cNvCxnSpPr/>
              <p:nvPr/>
            </p:nvCxnSpPr>
            <p:spPr>
              <a:xfrm flipH="1" flipV="1">
                <a:off x="3339656" y="1560287"/>
                <a:ext cx="38873" cy="1744868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19880B89-5313-DC48-9031-0363BBED525E}"/>
              </a:ext>
            </a:extLst>
          </p:cNvPr>
          <p:cNvSpPr txBox="1"/>
          <p:nvPr/>
        </p:nvSpPr>
        <p:spPr>
          <a:xfrm>
            <a:off x="2945964" y="4996918"/>
            <a:ext cx="4908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+mn-lt"/>
              </a:rPr>
              <a:t>Air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05AC742-0C4F-0D4E-8C7D-C201D72F18F3}"/>
              </a:ext>
            </a:extLst>
          </p:cNvPr>
          <p:cNvGrpSpPr/>
          <p:nvPr/>
        </p:nvGrpSpPr>
        <p:grpSpPr>
          <a:xfrm rot="5400000" flipH="1" flipV="1">
            <a:off x="5414574" y="5344406"/>
            <a:ext cx="503923" cy="144364"/>
            <a:chOff x="2108200" y="2717800"/>
            <a:chExt cx="2133600" cy="609600"/>
          </a:xfrm>
        </p:grpSpPr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6E180F69-3D36-7340-937E-11BB86907858}"/>
                </a:ext>
              </a:extLst>
            </p:cNvPr>
            <p:cNvCxnSpPr/>
            <p:nvPr/>
          </p:nvCxnSpPr>
          <p:spPr>
            <a:xfrm>
              <a:off x="2108200" y="2717800"/>
              <a:ext cx="1524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B79C91C1-A946-2B4B-868B-7C93AEE3CB7A}"/>
                </a:ext>
              </a:extLst>
            </p:cNvPr>
            <p:cNvCxnSpPr/>
            <p:nvPr/>
          </p:nvCxnSpPr>
          <p:spPr>
            <a:xfrm>
              <a:off x="2413000" y="3022600"/>
              <a:ext cx="1524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1F5C56B0-4E8E-8E4B-AC98-9095D2999586}"/>
                </a:ext>
              </a:extLst>
            </p:cNvPr>
            <p:cNvCxnSpPr/>
            <p:nvPr/>
          </p:nvCxnSpPr>
          <p:spPr>
            <a:xfrm>
              <a:off x="2717800" y="3327400"/>
              <a:ext cx="1524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02A63C1D-E41C-2F40-8985-AC772E552035}"/>
              </a:ext>
            </a:extLst>
          </p:cNvPr>
          <p:cNvSpPr txBox="1"/>
          <p:nvPr/>
        </p:nvSpPr>
        <p:spPr>
          <a:xfrm>
            <a:off x="5426361" y="5640073"/>
            <a:ext cx="1811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+mn-lt"/>
              </a:rPr>
              <a:t>OTR screen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4806445-B1DD-B34D-AD83-F931D18A019A}"/>
              </a:ext>
            </a:extLst>
          </p:cNvPr>
          <p:cNvGrpSpPr/>
          <p:nvPr/>
        </p:nvGrpSpPr>
        <p:grpSpPr>
          <a:xfrm rot="5400000" flipH="1" flipV="1">
            <a:off x="5639828" y="5140177"/>
            <a:ext cx="503923" cy="144364"/>
            <a:chOff x="2108200" y="2717800"/>
            <a:chExt cx="2133600" cy="609600"/>
          </a:xfrm>
        </p:grpSpPr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DF163658-6CFA-4D4E-856B-F6722B912830}"/>
                </a:ext>
              </a:extLst>
            </p:cNvPr>
            <p:cNvCxnSpPr/>
            <p:nvPr/>
          </p:nvCxnSpPr>
          <p:spPr>
            <a:xfrm>
              <a:off x="2108200" y="2717800"/>
              <a:ext cx="1524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2DCC618D-4D37-BE41-9BD0-AFD6AF349961}"/>
                </a:ext>
              </a:extLst>
            </p:cNvPr>
            <p:cNvCxnSpPr/>
            <p:nvPr/>
          </p:nvCxnSpPr>
          <p:spPr>
            <a:xfrm>
              <a:off x="2413000" y="3022600"/>
              <a:ext cx="1524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161BD25E-21E4-8447-8E36-0680A5A2B01D}"/>
                </a:ext>
              </a:extLst>
            </p:cNvPr>
            <p:cNvCxnSpPr/>
            <p:nvPr/>
          </p:nvCxnSpPr>
          <p:spPr>
            <a:xfrm>
              <a:off x="2717800" y="3327400"/>
              <a:ext cx="1524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18F5AB2-0585-6941-A3AE-2E58478F0217}"/>
              </a:ext>
            </a:extLst>
          </p:cNvPr>
          <p:cNvCxnSpPr>
            <a:cxnSpLocks/>
          </p:cNvCxnSpPr>
          <p:nvPr/>
        </p:nvCxnSpPr>
        <p:spPr>
          <a:xfrm flipH="1">
            <a:off x="5437333" y="5080477"/>
            <a:ext cx="765378" cy="7561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3035BB33-A7B1-1443-8D89-43999671117D}"/>
              </a:ext>
            </a:extLst>
          </p:cNvPr>
          <p:cNvSpPr txBox="1"/>
          <p:nvPr/>
        </p:nvSpPr>
        <p:spPr>
          <a:xfrm>
            <a:off x="2988895" y="5861772"/>
            <a:ext cx="2052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n-lt"/>
              </a:rPr>
              <a:t>Proton Beam</a:t>
            </a:r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46ECF1DF-CD6C-B24A-8A70-787F756BA568}"/>
              </a:ext>
            </a:extLst>
          </p:cNvPr>
          <p:cNvGrpSpPr/>
          <p:nvPr/>
        </p:nvGrpSpPr>
        <p:grpSpPr>
          <a:xfrm>
            <a:off x="5534530" y="3679008"/>
            <a:ext cx="443513" cy="621671"/>
            <a:chOff x="5534530" y="3679008"/>
            <a:chExt cx="443513" cy="62167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9C34078-6D27-D94C-8FDA-649FB79BFCD8}"/>
                </a:ext>
              </a:extLst>
            </p:cNvPr>
            <p:cNvSpPr/>
            <p:nvPr/>
          </p:nvSpPr>
          <p:spPr>
            <a:xfrm>
              <a:off x="5534530" y="3679008"/>
              <a:ext cx="443513" cy="42587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C7961F1-8FFB-0742-A09D-ED842E3F210C}"/>
                </a:ext>
              </a:extLst>
            </p:cNvPr>
            <p:cNvSpPr/>
            <p:nvPr/>
          </p:nvSpPr>
          <p:spPr>
            <a:xfrm>
              <a:off x="5611923" y="4107553"/>
              <a:ext cx="297436" cy="193091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6B6961DA-6CA8-B143-AD8A-986CABECF8A8}"/>
                </a:ext>
              </a:extLst>
            </p:cNvPr>
            <p:cNvSpPr/>
            <p:nvPr/>
          </p:nvSpPr>
          <p:spPr>
            <a:xfrm>
              <a:off x="5535014" y="3679008"/>
              <a:ext cx="441314" cy="42590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F4D7B706-B7F7-4242-810F-CB9820E304C7}"/>
                </a:ext>
              </a:extLst>
            </p:cNvPr>
            <p:cNvSpPr/>
            <p:nvPr/>
          </p:nvSpPr>
          <p:spPr>
            <a:xfrm>
              <a:off x="5612023" y="4107577"/>
              <a:ext cx="295962" cy="19310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</p:grpSp>
      <p:sp>
        <p:nvSpPr>
          <p:cNvPr id="113" name="TextBox 112">
            <a:extLst>
              <a:ext uri="{FF2B5EF4-FFF2-40B4-BE49-F238E27FC236}">
                <a16:creationId xmlns:a16="http://schemas.microsoft.com/office/drawing/2014/main" id="{BBAF5F8A-3D1E-8B4A-93F5-25CB73834EB1}"/>
              </a:ext>
            </a:extLst>
          </p:cNvPr>
          <p:cNvSpPr txBox="1"/>
          <p:nvPr/>
        </p:nvSpPr>
        <p:spPr>
          <a:xfrm>
            <a:off x="5590180" y="4280188"/>
            <a:ext cx="181181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70C0"/>
                </a:solidFill>
                <a:latin typeface="+mn-lt"/>
              </a:rPr>
              <a:t>OTR Light</a:t>
            </a: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D0C789F0-E56C-5740-8B6C-50FBAF63CAA9}"/>
              </a:ext>
            </a:extLst>
          </p:cNvPr>
          <p:cNvGrpSpPr/>
          <p:nvPr/>
        </p:nvGrpSpPr>
        <p:grpSpPr>
          <a:xfrm rot="10800000" flipH="1">
            <a:off x="2777895" y="5292563"/>
            <a:ext cx="3039248" cy="480000"/>
            <a:chOff x="2301425" y="2870200"/>
            <a:chExt cx="1934924" cy="762000"/>
          </a:xfrm>
        </p:grpSpPr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FD3A49F1-D7DC-2B47-AAE9-FA608AF99B9C}"/>
                </a:ext>
              </a:extLst>
            </p:cNvPr>
            <p:cNvCxnSpPr/>
            <p:nvPr/>
          </p:nvCxnSpPr>
          <p:spPr>
            <a:xfrm>
              <a:off x="2301425" y="2870200"/>
              <a:ext cx="1524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>
              <a:extLst>
                <a:ext uri="{FF2B5EF4-FFF2-40B4-BE49-F238E27FC236}">
                  <a16:creationId xmlns:a16="http://schemas.microsoft.com/office/drawing/2014/main" id="{70BD4EDB-3E00-E045-8AF4-F5B766117E53}"/>
                </a:ext>
              </a:extLst>
            </p:cNvPr>
            <p:cNvCxnSpPr/>
            <p:nvPr/>
          </p:nvCxnSpPr>
          <p:spPr>
            <a:xfrm>
              <a:off x="2404835" y="3022600"/>
              <a:ext cx="1524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C31CC078-033E-5E4A-9812-EC63D268785C}"/>
                </a:ext>
              </a:extLst>
            </p:cNvPr>
            <p:cNvCxnSpPr/>
            <p:nvPr/>
          </p:nvCxnSpPr>
          <p:spPr>
            <a:xfrm>
              <a:off x="2483752" y="3175000"/>
              <a:ext cx="1524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78E67BB9-58EB-D645-BDF1-0AAFA083E88D}"/>
                </a:ext>
              </a:extLst>
            </p:cNvPr>
            <p:cNvCxnSpPr/>
            <p:nvPr/>
          </p:nvCxnSpPr>
          <p:spPr>
            <a:xfrm>
              <a:off x="2546347" y="3327400"/>
              <a:ext cx="1524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0001DD51-6ABD-1041-808F-56A7EFBD8F57}"/>
                </a:ext>
              </a:extLst>
            </p:cNvPr>
            <p:cNvCxnSpPr/>
            <p:nvPr/>
          </p:nvCxnSpPr>
          <p:spPr>
            <a:xfrm>
              <a:off x="2617097" y="3479800"/>
              <a:ext cx="1524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C453C511-C9CF-3448-89E6-46B567BAD251}"/>
                </a:ext>
              </a:extLst>
            </p:cNvPr>
            <p:cNvCxnSpPr/>
            <p:nvPr/>
          </p:nvCxnSpPr>
          <p:spPr>
            <a:xfrm>
              <a:off x="2712349" y="3632200"/>
              <a:ext cx="1524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own Arrow 29">
            <a:extLst>
              <a:ext uri="{FF2B5EF4-FFF2-40B4-BE49-F238E27FC236}">
                <a16:creationId xmlns:a16="http://schemas.microsoft.com/office/drawing/2014/main" id="{3D009F61-A28A-E245-8391-D68867C87F61}"/>
              </a:ext>
            </a:extLst>
          </p:cNvPr>
          <p:cNvSpPr/>
          <p:nvPr/>
        </p:nvSpPr>
        <p:spPr>
          <a:xfrm rot="16200000">
            <a:off x="3185650" y="4882725"/>
            <a:ext cx="279547" cy="1300645"/>
          </a:xfrm>
          <a:prstGeom prst="downArrow">
            <a:avLst/>
          </a:prstGeom>
          <a:solidFill>
            <a:schemeClr val="tx1">
              <a:lumMod val="95000"/>
              <a:lumOff val="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CB4EB72-242A-F04F-B22C-CC4621782A6D}"/>
              </a:ext>
            </a:extLst>
          </p:cNvPr>
          <p:cNvGrpSpPr/>
          <p:nvPr/>
        </p:nvGrpSpPr>
        <p:grpSpPr>
          <a:xfrm>
            <a:off x="5745476" y="4359414"/>
            <a:ext cx="69697" cy="1125986"/>
            <a:chOff x="4999823" y="1540862"/>
            <a:chExt cx="109523" cy="1787402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50F0D62D-7622-5A47-8553-E5075FB29605}"/>
                </a:ext>
              </a:extLst>
            </p:cNvPr>
            <p:cNvGrpSpPr/>
            <p:nvPr/>
          </p:nvGrpSpPr>
          <p:grpSpPr>
            <a:xfrm>
              <a:off x="5015844" y="1561189"/>
              <a:ext cx="78560" cy="1754062"/>
              <a:chOff x="3339656" y="1560287"/>
              <a:chExt cx="78560" cy="1754062"/>
            </a:xfrm>
          </p:grpSpPr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808FFEA8-590A-4443-B13B-09DAEFFF5B79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0" cy="1754062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B78096F4-6DCF-484A-9A79-D616A0AA8EAC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39686" cy="174486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9564F0A3-79DB-4E46-A11D-12A530B3A3D3}"/>
                  </a:ext>
                </a:extLst>
              </p:cNvPr>
              <p:cNvCxnSpPr/>
              <p:nvPr/>
            </p:nvCxnSpPr>
            <p:spPr>
              <a:xfrm flipH="1" flipV="1">
                <a:off x="3339656" y="1560287"/>
                <a:ext cx="38873" cy="174486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2F7DCCC5-7CEA-484C-9AC5-FEA29BBE721A}"/>
                </a:ext>
              </a:extLst>
            </p:cNvPr>
            <p:cNvGrpSpPr/>
            <p:nvPr/>
          </p:nvGrpSpPr>
          <p:grpSpPr>
            <a:xfrm>
              <a:off x="5030786" y="1540862"/>
              <a:ext cx="78560" cy="1754062"/>
              <a:chOff x="3339656" y="1560287"/>
              <a:chExt cx="78560" cy="1754062"/>
            </a:xfrm>
          </p:grpSpPr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135BE2D9-CEFB-C24C-98CA-BAA20FF9445D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0" cy="1754062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76B7B024-08CC-544F-94A5-1B0534392F1A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39686" cy="174486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C7E3F3FB-7FEA-B041-859F-B37B4A2EFE04}"/>
                  </a:ext>
                </a:extLst>
              </p:cNvPr>
              <p:cNvCxnSpPr/>
              <p:nvPr/>
            </p:nvCxnSpPr>
            <p:spPr>
              <a:xfrm flipH="1" flipV="1">
                <a:off x="3339656" y="1560287"/>
                <a:ext cx="38873" cy="174486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96F1F957-E346-3E48-8C92-6E93DE593911}"/>
                </a:ext>
              </a:extLst>
            </p:cNvPr>
            <p:cNvGrpSpPr/>
            <p:nvPr/>
          </p:nvGrpSpPr>
          <p:grpSpPr>
            <a:xfrm>
              <a:off x="4999823" y="1574202"/>
              <a:ext cx="78560" cy="1754062"/>
              <a:chOff x="3339656" y="1560287"/>
              <a:chExt cx="78560" cy="1754062"/>
            </a:xfrm>
          </p:grpSpPr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5BCEF54E-C0F2-BC41-94D0-54BF1E561978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0" cy="1754062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B2C83E58-38E5-064E-9F56-A86E952C3E7F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39686" cy="174486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210B2050-FF0D-694A-9F19-02E00D2C4C37}"/>
                  </a:ext>
                </a:extLst>
              </p:cNvPr>
              <p:cNvCxnSpPr/>
              <p:nvPr/>
            </p:nvCxnSpPr>
            <p:spPr>
              <a:xfrm flipH="1" flipV="1">
                <a:off x="3339656" y="1560287"/>
                <a:ext cx="38873" cy="174486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68350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72CBEC4-4F39-DB46-B065-7D287136D341}"/>
              </a:ext>
            </a:extLst>
          </p:cNvPr>
          <p:cNvSpPr txBox="1"/>
          <p:nvPr/>
        </p:nvSpPr>
        <p:spPr>
          <a:xfrm>
            <a:off x="893379" y="13663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58090B5-3FC2-6443-9F9C-38D37B4065B3}"/>
              </a:ext>
            </a:extLst>
          </p:cNvPr>
          <p:cNvSpPr/>
          <p:nvPr/>
        </p:nvSpPr>
        <p:spPr>
          <a:xfrm>
            <a:off x="190575" y="2657720"/>
            <a:ext cx="82776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  <a:sym typeface="Wingdings" panose="05000000000000000000" pitchFamily="2" charset="2"/>
              </a:rPr>
              <a:t>Strong background from Cherenkov light emitted in air</a:t>
            </a:r>
            <a:endParaRPr lang="en-GB" sz="2000" dirty="0">
              <a:latin typeface="+mn-lt"/>
            </a:endParaRPr>
          </a:p>
        </p:txBody>
      </p:sp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42FC7CD3-CD20-ED47-8683-F9640E1B3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70383" y="7118828"/>
            <a:ext cx="381000" cy="365125"/>
          </a:xfrm>
        </p:spPr>
        <p:txBody>
          <a:bodyPr/>
          <a:lstStyle/>
          <a:p>
            <a:fld id="{21637C4F-9F40-41F4-9AE0-A29178B8E371}" type="slidenum">
              <a:rPr lang="en-GB" smtClean="0"/>
              <a:t>9</a:t>
            </a:fld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3F2B39-93AB-B14F-8E5F-A887208A538F}"/>
              </a:ext>
            </a:extLst>
          </p:cNvPr>
          <p:cNvSpPr txBox="1"/>
          <p:nvPr/>
        </p:nvSpPr>
        <p:spPr>
          <a:xfrm>
            <a:off x="530225" y="3506939"/>
            <a:ext cx="4885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  <a:latin typeface="+mn-lt"/>
              </a:rPr>
              <a:t>Cherenkov emission </a:t>
            </a:r>
          </a:p>
          <a:p>
            <a:pPr algn="ctr"/>
            <a:r>
              <a:rPr lang="en-GB" sz="2000" b="1" dirty="0">
                <a:solidFill>
                  <a:srgbClr val="FF0000"/>
                </a:solidFill>
                <a:latin typeface="+mn-lt"/>
              </a:rPr>
              <a:t>Energy threshold in air: 37.4GeV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F057DC2-903E-1B45-9E06-5D8A59B6DBC7}"/>
              </a:ext>
            </a:extLst>
          </p:cNvPr>
          <p:cNvCxnSpPr>
            <a:cxnSpLocks/>
            <a:stCxn id="19" idx="2"/>
          </p:cNvCxnSpPr>
          <p:nvPr/>
        </p:nvCxnSpPr>
        <p:spPr>
          <a:xfrm>
            <a:off x="2973146" y="4214825"/>
            <a:ext cx="863602" cy="961242"/>
          </a:xfrm>
          <a:prstGeom prst="straightConnector1">
            <a:avLst/>
          </a:prstGeom>
          <a:ln w="3492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lowchart: Stored Data 21">
            <a:extLst>
              <a:ext uri="{FF2B5EF4-FFF2-40B4-BE49-F238E27FC236}">
                <a16:creationId xmlns:a16="http://schemas.microsoft.com/office/drawing/2014/main" id="{9F431524-55C4-DB40-96FD-84EC2B9C8894}"/>
              </a:ext>
            </a:extLst>
          </p:cNvPr>
          <p:cNvSpPr/>
          <p:nvPr/>
        </p:nvSpPr>
        <p:spPr>
          <a:xfrm>
            <a:off x="1368043" y="4949851"/>
            <a:ext cx="1516000" cy="1162366"/>
          </a:xfrm>
          <a:prstGeom prst="flowChartOnlineStorag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E71DA92-0550-3C4D-8792-B911F532AF4E}"/>
              </a:ext>
            </a:extLst>
          </p:cNvPr>
          <p:cNvSpPr txBox="1"/>
          <p:nvPr/>
        </p:nvSpPr>
        <p:spPr>
          <a:xfrm>
            <a:off x="1410419" y="5021381"/>
            <a:ext cx="1219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+mn-lt"/>
              </a:rPr>
              <a:t>Vacuum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72D0326-4CC1-0D42-8768-93D8003A96D4}"/>
              </a:ext>
            </a:extLst>
          </p:cNvPr>
          <p:cNvGrpSpPr/>
          <p:nvPr/>
        </p:nvGrpSpPr>
        <p:grpSpPr>
          <a:xfrm rot="10800000" flipH="1">
            <a:off x="2712506" y="5292563"/>
            <a:ext cx="2519837" cy="480000"/>
            <a:chOff x="2301425" y="2870200"/>
            <a:chExt cx="1934924" cy="762000"/>
          </a:xfrm>
        </p:grpSpPr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0D7AF5B5-6D2C-9047-A7B8-DB08363F5566}"/>
                </a:ext>
              </a:extLst>
            </p:cNvPr>
            <p:cNvCxnSpPr/>
            <p:nvPr/>
          </p:nvCxnSpPr>
          <p:spPr>
            <a:xfrm>
              <a:off x="2301425" y="2870200"/>
              <a:ext cx="1524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F028AB8F-ABA7-3644-92CD-6D0A676782CA}"/>
                </a:ext>
              </a:extLst>
            </p:cNvPr>
            <p:cNvCxnSpPr/>
            <p:nvPr/>
          </p:nvCxnSpPr>
          <p:spPr>
            <a:xfrm>
              <a:off x="2404835" y="3022600"/>
              <a:ext cx="1524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F87E2B30-310F-CA40-B923-F4911601DB47}"/>
                </a:ext>
              </a:extLst>
            </p:cNvPr>
            <p:cNvCxnSpPr/>
            <p:nvPr/>
          </p:nvCxnSpPr>
          <p:spPr>
            <a:xfrm>
              <a:off x="2483752" y="3175000"/>
              <a:ext cx="1524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B6D07EDA-00A0-AF47-B6A5-0680F1AB315A}"/>
                </a:ext>
              </a:extLst>
            </p:cNvPr>
            <p:cNvCxnSpPr/>
            <p:nvPr/>
          </p:nvCxnSpPr>
          <p:spPr>
            <a:xfrm>
              <a:off x="2546347" y="3327400"/>
              <a:ext cx="1524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2B0781DE-8E01-1940-B2A0-DF2161210D1B}"/>
                </a:ext>
              </a:extLst>
            </p:cNvPr>
            <p:cNvCxnSpPr/>
            <p:nvPr/>
          </p:nvCxnSpPr>
          <p:spPr>
            <a:xfrm>
              <a:off x="2617097" y="3479800"/>
              <a:ext cx="1524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CE6D4071-6B55-D847-AD74-66188238D814}"/>
                </a:ext>
              </a:extLst>
            </p:cNvPr>
            <p:cNvCxnSpPr/>
            <p:nvPr/>
          </p:nvCxnSpPr>
          <p:spPr>
            <a:xfrm>
              <a:off x="2712349" y="3632200"/>
              <a:ext cx="1524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19880B89-5313-DC48-9031-0363BBED525E}"/>
              </a:ext>
            </a:extLst>
          </p:cNvPr>
          <p:cNvSpPr txBox="1"/>
          <p:nvPr/>
        </p:nvSpPr>
        <p:spPr>
          <a:xfrm>
            <a:off x="2945964" y="4996918"/>
            <a:ext cx="4908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+mn-lt"/>
              </a:rPr>
              <a:t>Air</a:t>
            </a:r>
          </a:p>
        </p:txBody>
      </p:sp>
      <p:sp>
        <p:nvSpPr>
          <p:cNvPr id="30" name="Down Arrow 29">
            <a:extLst>
              <a:ext uri="{FF2B5EF4-FFF2-40B4-BE49-F238E27FC236}">
                <a16:creationId xmlns:a16="http://schemas.microsoft.com/office/drawing/2014/main" id="{3D009F61-A28A-E245-8391-D68867C87F61}"/>
              </a:ext>
            </a:extLst>
          </p:cNvPr>
          <p:cNvSpPr/>
          <p:nvPr/>
        </p:nvSpPr>
        <p:spPr>
          <a:xfrm rot="16200000">
            <a:off x="3185650" y="4882725"/>
            <a:ext cx="279547" cy="1300645"/>
          </a:xfrm>
          <a:prstGeom prst="downArrow">
            <a:avLst/>
          </a:prstGeom>
          <a:solidFill>
            <a:schemeClr val="tx1">
              <a:lumMod val="95000"/>
              <a:lumOff val="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035BB33-A7B1-1443-8D89-43999671117D}"/>
              </a:ext>
            </a:extLst>
          </p:cNvPr>
          <p:cNvSpPr txBox="1"/>
          <p:nvPr/>
        </p:nvSpPr>
        <p:spPr>
          <a:xfrm>
            <a:off x="2988895" y="5861772"/>
            <a:ext cx="2052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n-lt"/>
              </a:rPr>
              <a:t>Proton Beam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DB56936-CB47-3E4F-AEDE-7C4095A684C3}"/>
              </a:ext>
            </a:extLst>
          </p:cNvPr>
          <p:cNvSpPr txBox="1"/>
          <p:nvPr/>
        </p:nvSpPr>
        <p:spPr>
          <a:xfrm>
            <a:off x="3860169" y="6354770"/>
            <a:ext cx="2923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+mn-lt"/>
              </a:rPr>
              <a:t>‘Blocking foil’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ECA74B45-DB2F-AE49-861B-8618E25BC6D4}"/>
              </a:ext>
            </a:extLst>
          </p:cNvPr>
          <p:cNvCxnSpPr>
            <a:cxnSpLocks/>
          </p:cNvCxnSpPr>
          <p:nvPr/>
        </p:nvCxnSpPr>
        <p:spPr>
          <a:xfrm flipH="1">
            <a:off x="4674693" y="5129861"/>
            <a:ext cx="765378" cy="7561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AA48825-3551-1F47-869B-38225B3D89BB}"/>
              </a:ext>
            </a:extLst>
          </p:cNvPr>
          <p:cNvGrpSpPr/>
          <p:nvPr/>
        </p:nvGrpSpPr>
        <p:grpSpPr>
          <a:xfrm>
            <a:off x="5745993" y="4359362"/>
            <a:ext cx="70044" cy="1125923"/>
            <a:chOff x="4999823" y="1540862"/>
            <a:chExt cx="109523" cy="1787402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16E52AF3-698E-234A-9E36-EA18E73853DC}"/>
                </a:ext>
              </a:extLst>
            </p:cNvPr>
            <p:cNvGrpSpPr/>
            <p:nvPr/>
          </p:nvGrpSpPr>
          <p:grpSpPr>
            <a:xfrm>
              <a:off x="5015844" y="1561189"/>
              <a:ext cx="78560" cy="1754062"/>
              <a:chOff x="3339656" y="1560287"/>
              <a:chExt cx="78560" cy="1754062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46113B6B-05E1-9646-8FAC-ED1A65C3E818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0" cy="1754062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407E261B-DC73-864B-A9C3-DAAD5EB3B165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39686" cy="1744868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48DBB9-B065-6C42-B626-D178422461AA}"/>
                  </a:ext>
                </a:extLst>
              </p:cNvPr>
              <p:cNvCxnSpPr/>
              <p:nvPr/>
            </p:nvCxnSpPr>
            <p:spPr>
              <a:xfrm flipH="1" flipV="1">
                <a:off x="3339656" y="1560287"/>
                <a:ext cx="38873" cy="1744868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DE5C578D-159A-0F49-B48F-AC241F88555F}"/>
                </a:ext>
              </a:extLst>
            </p:cNvPr>
            <p:cNvGrpSpPr/>
            <p:nvPr/>
          </p:nvGrpSpPr>
          <p:grpSpPr>
            <a:xfrm>
              <a:off x="5030786" y="1540862"/>
              <a:ext cx="78560" cy="1754062"/>
              <a:chOff x="3339656" y="1560287"/>
              <a:chExt cx="78560" cy="1754062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CA7496F7-9463-A248-8B1B-9BE5F585447C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0" cy="1754062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236250C2-4D2C-4A42-B960-E00A79F1990C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39686" cy="1744868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7DBC62E5-55A8-F848-9420-94342191AE60}"/>
                  </a:ext>
                </a:extLst>
              </p:cNvPr>
              <p:cNvCxnSpPr/>
              <p:nvPr/>
            </p:nvCxnSpPr>
            <p:spPr>
              <a:xfrm flipH="1" flipV="1">
                <a:off x="3339656" y="1560287"/>
                <a:ext cx="38873" cy="1744868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11EB3B40-F8F1-9E46-A840-835F6CB2DFE6}"/>
                </a:ext>
              </a:extLst>
            </p:cNvPr>
            <p:cNvGrpSpPr/>
            <p:nvPr/>
          </p:nvGrpSpPr>
          <p:grpSpPr>
            <a:xfrm>
              <a:off x="4999823" y="1574202"/>
              <a:ext cx="78560" cy="1754062"/>
              <a:chOff x="3339656" y="1560287"/>
              <a:chExt cx="78560" cy="1754062"/>
            </a:xfrm>
          </p:grpSpPr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8E7D49C6-125A-E149-BC5E-8E01CC34FB6F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0" cy="1754062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9337ABB6-0AE0-9C4D-ABC2-A8BFA09D173C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39686" cy="1744868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759497B7-A9BE-9F4E-8990-F528EC594B8A}"/>
                  </a:ext>
                </a:extLst>
              </p:cNvPr>
              <p:cNvCxnSpPr/>
              <p:nvPr/>
            </p:nvCxnSpPr>
            <p:spPr>
              <a:xfrm flipH="1" flipV="1">
                <a:off x="3339656" y="1560287"/>
                <a:ext cx="38873" cy="1744868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75B60D38-0EC1-2444-BD7E-40D362EE7BD6}"/>
              </a:ext>
            </a:extLst>
          </p:cNvPr>
          <p:cNvSpPr txBox="1"/>
          <p:nvPr/>
        </p:nvSpPr>
        <p:spPr>
          <a:xfrm>
            <a:off x="5426361" y="5640073"/>
            <a:ext cx="1811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+mn-lt"/>
              </a:rPr>
              <a:t>OTR screen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66211A05-A5A6-0F49-A391-35AA90C44116}"/>
              </a:ext>
            </a:extLst>
          </p:cNvPr>
          <p:cNvCxnSpPr>
            <a:cxnSpLocks/>
          </p:cNvCxnSpPr>
          <p:nvPr/>
        </p:nvCxnSpPr>
        <p:spPr>
          <a:xfrm flipH="1">
            <a:off x="5437333" y="5080477"/>
            <a:ext cx="765378" cy="7561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4AF4EF27-010E-7E4F-842E-DACCDB1D0B3F}"/>
              </a:ext>
            </a:extLst>
          </p:cNvPr>
          <p:cNvGrpSpPr/>
          <p:nvPr/>
        </p:nvGrpSpPr>
        <p:grpSpPr>
          <a:xfrm>
            <a:off x="5534530" y="3679008"/>
            <a:ext cx="443513" cy="621671"/>
            <a:chOff x="5534530" y="3679008"/>
            <a:chExt cx="443513" cy="621671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3E757955-2BD6-C047-9943-9B85A9C66682}"/>
                </a:ext>
              </a:extLst>
            </p:cNvPr>
            <p:cNvSpPr/>
            <p:nvPr/>
          </p:nvSpPr>
          <p:spPr>
            <a:xfrm>
              <a:off x="5534530" y="3679008"/>
              <a:ext cx="443513" cy="42587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5E11D667-530E-1440-A115-B448F0BD9775}"/>
                </a:ext>
              </a:extLst>
            </p:cNvPr>
            <p:cNvSpPr/>
            <p:nvPr/>
          </p:nvSpPr>
          <p:spPr>
            <a:xfrm>
              <a:off x="5611923" y="4107553"/>
              <a:ext cx="297436" cy="193091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11CBA478-505E-BF4C-8AFD-29019BED4FD7}"/>
                </a:ext>
              </a:extLst>
            </p:cNvPr>
            <p:cNvSpPr/>
            <p:nvPr/>
          </p:nvSpPr>
          <p:spPr>
            <a:xfrm>
              <a:off x="5535014" y="3679008"/>
              <a:ext cx="441314" cy="42590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164A9D3B-A74B-6649-BBB7-BC7C83366D8B}"/>
                </a:ext>
              </a:extLst>
            </p:cNvPr>
            <p:cNvSpPr/>
            <p:nvPr/>
          </p:nvSpPr>
          <p:spPr>
            <a:xfrm>
              <a:off x="5612023" y="4107577"/>
              <a:ext cx="295962" cy="19310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2E3FF4C1-FB0F-8E4C-B955-C9D6C42D5745}"/>
              </a:ext>
            </a:extLst>
          </p:cNvPr>
          <p:cNvSpPr txBox="1"/>
          <p:nvPr/>
        </p:nvSpPr>
        <p:spPr>
          <a:xfrm>
            <a:off x="5590180" y="4280188"/>
            <a:ext cx="181181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70C0"/>
                </a:solidFill>
                <a:latin typeface="+mn-lt"/>
              </a:rPr>
              <a:t>OTR Light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519E6EAB-1E58-2A4C-9A40-F95A0E20555B}"/>
              </a:ext>
            </a:extLst>
          </p:cNvPr>
          <p:cNvGrpSpPr/>
          <p:nvPr/>
        </p:nvGrpSpPr>
        <p:grpSpPr>
          <a:xfrm>
            <a:off x="5745476" y="4359414"/>
            <a:ext cx="69697" cy="1125986"/>
            <a:chOff x="4999823" y="1540862"/>
            <a:chExt cx="109523" cy="1787402"/>
          </a:xfrm>
        </p:grpSpPr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C235D5A9-B99E-1C4F-BA60-F01FC920ED1E}"/>
                </a:ext>
              </a:extLst>
            </p:cNvPr>
            <p:cNvGrpSpPr/>
            <p:nvPr/>
          </p:nvGrpSpPr>
          <p:grpSpPr>
            <a:xfrm>
              <a:off x="5015844" y="1561189"/>
              <a:ext cx="78560" cy="1754062"/>
              <a:chOff x="3339656" y="1560287"/>
              <a:chExt cx="78560" cy="1754062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3066F922-9199-1840-8DB5-5CFEDF248268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0" cy="1754062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D321B8F0-3EEA-5D43-9832-994C5BDB7366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39686" cy="174486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8FEE228D-08B8-BE44-8693-1531F54D219D}"/>
                  </a:ext>
                </a:extLst>
              </p:cNvPr>
              <p:cNvCxnSpPr/>
              <p:nvPr/>
            </p:nvCxnSpPr>
            <p:spPr>
              <a:xfrm flipH="1" flipV="1">
                <a:off x="3339656" y="1560287"/>
                <a:ext cx="38873" cy="174486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B3CA64BB-A6D0-9E4C-827A-D67A4673A1BC}"/>
                </a:ext>
              </a:extLst>
            </p:cNvPr>
            <p:cNvGrpSpPr/>
            <p:nvPr/>
          </p:nvGrpSpPr>
          <p:grpSpPr>
            <a:xfrm>
              <a:off x="5030786" y="1540862"/>
              <a:ext cx="78560" cy="1754062"/>
              <a:chOff x="3339656" y="1560287"/>
              <a:chExt cx="78560" cy="1754062"/>
            </a:xfrm>
          </p:grpSpPr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D7C5EA6C-48C5-854C-9456-05D4E27CF95F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0" cy="1754062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78A02BF2-D98A-8C40-80E1-FDFA397AA1DE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39686" cy="174486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35E27E95-5F90-A743-8899-05692F2C66B1}"/>
                  </a:ext>
                </a:extLst>
              </p:cNvPr>
              <p:cNvCxnSpPr/>
              <p:nvPr/>
            </p:nvCxnSpPr>
            <p:spPr>
              <a:xfrm flipH="1" flipV="1">
                <a:off x="3339656" y="1560287"/>
                <a:ext cx="38873" cy="174486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124F705D-0064-E641-9E7D-7AC237F8811C}"/>
                </a:ext>
              </a:extLst>
            </p:cNvPr>
            <p:cNvGrpSpPr/>
            <p:nvPr/>
          </p:nvGrpSpPr>
          <p:grpSpPr>
            <a:xfrm>
              <a:off x="4999823" y="1574202"/>
              <a:ext cx="78560" cy="1754062"/>
              <a:chOff x="3339656" y="1560287"/>
              <a:chExt cx="78560" cy="1754062"/>
            </a:xfrm>
          </p:grpSpPr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B2361A27-0903-AC45-81AA-4829A5A716B1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0" cy="1754062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A9D056E7-86BB-E144-964F-B9A177931170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39686" cy="174486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2C49533F-F252-FD4D-AAE1-559E3E03C2EF}"/>
                  </a:ext>
                </a:extLst>
              </p:cNvPr>
              <p:cNvCxnSpPr/>
              <p:nvPr/>
            </p:nvCxnSpPr>
            <p:spPr>
              <a:xfrm flipH="1" flipV="1">
                <a:off x="3339656" y="1560287"/>
                <a:ext cx="38873" cy="174486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023DAA90-6D9D-1C45-960C-4EBF3C1EF7A0}"/>
              </a:ext>
            </a:extLst>
          </p:cNvPr>
          <p:cNvGrpSpPr/>
          <p:nvPr/>
        </p:nvGrpSpPr>
        <p:grpSpPr>
          <a:xfrm rot="5400000" flipH="1">
            <a:off x="5401689" y="5158632"/>
            <a:ext cx="45719" cy="666177"/>
            <a:chOff x="4999823" y="1540862"/>
            <a:chExt cx="109523" cy="1787402"/>
          </a:xfrm>
        </p:grpSpPr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FA374E16-54E9-1C49-A1BF-F28EBDC661C5}"/>
                </a:ext>
              </a:extLst>
            </p:cNvPr>
            <p:cNvGrpSpPr/>
            <p:nvPr/>
          </p:nvGrpSpPr>
          <p:grpSpPr>
            <a:xfrm>
              <a:off x="5015844" y="1561189"/>
              <a:ext cx="78560" cy="1754062"/>
              <a:chOff x="3339656" y="1560287"/>
              <a:chExt cx="78560" cy="1754062"/>
            </a:xfrm>
          </p:grpSpPr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01B5CC86-28A7-5241-B808-75E9F8D48BF3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0" cy="1754062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>
                <a:extLst>
                  <a:ext uri="{FF2B5EF4-FFF2-40B4-BE49-F238E27FC236}">
                    <a16:creationId xmlns:a16="http://schemas.microsoft.com/office/drawing/2014/main" id="{70B3A42C-9B69-D746-BEB9-F59B46EF505A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39686" cy="174486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57EB8183-9676-3A41-B4F3-5A0AD10B4D7E}"/>
                  </a:ext>
                </a:extLst>
              </p:cNvPr>
              <p:cNvCxnSpPr/>
              <p:nvPr/>
            </p:nvCxnSpPr>
            <p:spPr>
              <a:xfrm flipH="1" flipV="1">
                <a:off x="3339656" y="1560287"/>
                <a:ext cx="38873" cy="174486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04932E37-AEB8-5E4B-8DEC-CCAE487D4A52}"/>
                </a:ext>
              </a:extLst>
            </p:cNvPr>
            <p:cNvGrpSpPr/>
            <p:nvPr/>
          </p:nvGrpSpPr>
          <p:grpSpPr>
            <a:xfrm>
              <a:off x="5030786" y="1540862"/>
              <a:ext cx="78560" cy="1754062"/>
              <a:chOff x="3339656" y="1560287"/>
              <a:chExt cx="78560" cy="1754062"/>
            </a:xfrm>
          </p:grpSpPr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00E9815C-7F98-B94D-890E-694E38E9B47B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0" cy="1754062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523DB09B-A57D-3544-8012-DED56F46FC6F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39686" cy="174486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56343EA9-881F-ED41-9BFB-223E2BB2D530}"/>
                  </a:ext>
                </a:extLst>
              </p:cNvPr>
              <p:cNvCxnSpPr/>
              <p:nvPr/>
            </p:nvCxnSpPr>
            <p:spPr>
              <a:xfrm flipH="1" flipV="1">
                <a:off x="3339656" y="1560287"/>
                <a:ext cx="38873" cy="174486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5AFA1840-4B46-D649-81BA-095DCE6A6B70}"/>
                </a:ext>
              </a:extLst>
            </p:cNvPr>
            <p:cNvGrpSpPr/>
            <p:nvPr/>
          </p:nvGrpSpPr>
          <p:grpSpPr>
            <a:xfrm>
              <a:off x="4999823" y="1574202"/>
              <a:ext cx="78560" cy="1754062"/>
              <a:chOff x="3339656" y="1560287"/>
              <a:chExt cx="78560" cy="1754062"/>
            </a:xfrm>
          </p:grpSpPr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BEA50AB5-89D3-A34B-AEB9-9F1F922DE38F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0" cy="1754062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59343A6B-CA9F-5741-BE4C-634F89FF4361}"/>
                  </a:ext>
                </a:extLst>
              </p:cNvPr>
              <p:cNvCxnSpPr/>
              <p:nvPr/>
            </p:nvCxnSpPr>
            <p:spPr>
              <a:xfrm flipV="1">
                <a:off x="3378530" y="1560287"/>
                <a:ext cx="39686" cy="174486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A4FD824D-3351-BD41-BDB8-900672B5D07E}"/>
                  </a:ext>
                </a:extLst>
              </p:cNvPr>
              <p:cNvCxnSpPr/>
              <p:nvPr/>
            </p:nvCxnSpPr>
            <p:spPr>
              <a:xfrm flipH="1" flipV="1">
                <a:off x="3339656" y="1560287"/>
                <a:ext cx="38873" cy="174486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1" name="Title 1">
            <a:extLst>
              <a:ext uri="{FF2B5EF4-FFF2-40B4-BE49-F238E27FC236}">
                <a16:creationId xmlns:a16="http://schemas.microsoft.com/office/drawing/2014/main" id="{9AF60EA5-24EC-D645-A6E2-FC9A8BC2DDF1}"/>
              </a:ext>
            </a:extLst>
          </p:cNvPr>
          <p:cNvSpPr txBox="1">
            <a:spLocks/>
          </p:cNvSpPr>
          <p:nvPr/>
        </p:nvSpPr>
        <p:spPr bwMode="auto">
          <a:xfrm>
            <a:off x="530225" y="278507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charset="0"/>
                <a:ea typeface="ＭＳ Ｐゴシック" charset="0"/>
                <a:cs typeface="ＭＳ Ｐゴシック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GB"/>
              <a:t>Cherenkov background in -air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360009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5482</TotalTime>
  <Words>2087</Words>
  <Application>Microsoft Office PowerPoint</Application>
  <PresentationFormat>On-screen Show (4:3)</PresentationFormat>
  <Paragraphs>509</Paragraphs>
  <Slides>56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72" baseType="lpstr">
      <vt:lpstr>ＭＳ Ｐゴシック</vt:lpstr>
      <vt:lpstr>Arial</vt:lpstr>
      <vt:lpstr>Calibri</vt:lpstr>
      <vt:lpstr>Calibri Light</vt:lpstr>
      <vt:lpstr>Cambria Math</vt:lpstr>
      <vt:lpstr>Candara</vt:lpstr>
      <vt:lpstr>Century Gothic</vt:lpstr>
      <vt:lpstr>Comic Sans MS</vt:lpstr>
      <vt:lpstr>Courier New</vt:lpstr>
      <vt:lpstr>Symbol</vt:lpstr>
      <vt:lpstr>Times New Roman</vt:lpstr>
      <vt:lpstr>Wingdings</vt:lpstr>
      <vt:lpstr>Wingdings 3</vt:lpstr>
      <vt:lpstr>2_new-NLC</vt:lpstr>
      <vt:lpstr>Waveform</vt:lpstr>
      <vt:lpstr>Unknown</vt:lpstr>
      <vt:lpstr>Beam Instrumentation developments at HiRadMat</vt:lpstr>
      <vt:lpstr>PowerPoint Presentation</vt:lpstr>
      <vt:lpstr>BI close to experiments</vt:lpstr>
      <vt:lpstr>BTV/BPM assembly</vt:lpstr>
      <vt:lpstr>BTV/BPM assembly</vt:lpstr>
      <vt:lpstr>Particle showers affecting BTV</vt:lpstr>
      <vt:lpstr>Particle showers affecting BTV</vt:lpstr>
      <vt:lpstr>Cherenkov background in -air</vt:lpstr>
      <vt:lpstr>PowerPoint Presentation</vt:lpstr>
      <vt:lpstr>Cherenkov background in -air</vt:lpstr>
      <vt:lpstr>Cherenkov background in -air</vt:lpstr>
      <vt:lpstr>BPM Performance</vt:lpstr>
      <vt:lpstr>BPM Performance</vt:lpstr>
      <vt:lpstr>BTV for all beam conditions</vt:lpstr>
      <vt:lpstr>BTV for all beam conditions</vt:lpstr>
      <vt:lpstr>BTV for all beam conditions</vt:lpstr>
      <vt:lpstr>BTV for all beam conditions</vt:lpstr>
      <vt:lpstr>BTV for all beam conditions</vt:lpstr>
      <vt:lpstr>BTV for all beam conditions</vt:lpstr>
      <vt:lpstr>BTV for all beam conditions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  <vt:lpstr>Thanks for your attention</vt:lpstr>
      <vt:lpstr>BTV/BPKG assembly</vt:lpstr>
      <vt:lpstr>Measurement setup</vt:lpstr>
      <vt:lpstr>Screens tested</vt:lpstr>
      <vt:lpstr>Results (Nov. 15-HRMT30)</vt:lpstr>
      <vt:lpstr>BTV for all beam conditions</vt:lpstr>
      <vt:lpstr>Issues with BPKG (1/4)</vt:lpstr>
      <vt:lpstr>Issues with BPKG (2/4)</vt:lpstr>
      <vt:lpstr>Issues with BPKG (3/4)</vt:lpstr>
      <vt:lpstr>BTV/BPKG cross-calibration @HRMT28</vt:lpstr>
      <vt:lpstr>Correcting BPM geometrical offsets</vt:lpstr>
      <vt:lpstr>Reproducibility study</vt:lpstr>
      <vt:lpstr>Steering along the line</vt:lpstr>
      <vt:lpstr>Reproducibility study – longer trains</vt:lpstr>
      <vt:lpstr>Steering along the line</vt:lpstr>
      <vt:lpstr>Test with Collimator in – long trains</vt:lpstr>
      <vt:lpstr>BLM test @ HRMT19-BLM2</vt:lpstr>
      <vt:lpstr>BLM test @ HRMT19-BLM2</vt:lpstr>
      <vt:lpstr>Diamond Detector (1/2)</vt:lpstr>
      <vt:lpstr>Diamond Detector (2/2)</vt:lpstr>
      <vt:lpstr>R&amp;D performed in 2017-18</vt:lpstr>
      <vt:lpstr>R&amp;D performed in 2017-18</vt:lpstr>
      <vt:lpstr>PowerPoint Presentation</vt:lpstr>
      <vt:lpstr>PowerPoint Presentation</vt:lpstr>
      <vt:lpstr>Developing Beam diagnostics at CERN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Fiona Jacqueline Harden</cp:lastModifiedBy>
  <cp:revision>308</cp:revision>
  <dcterms:created xsi:type="dcterms:W3CDTF">2012-11-30T11:04:26Z</dcterms:created>
  <dcterms:modified xsi:type="dcterms:W3CDTF">2019-07-10T09:09:39Z</dcterms:modified>
</cp:coreProperties>
</file>