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5" r:id="rId2"/>
    <p:sldMasterId id="2147483693" r:id="rId3"/>
  </p:sldMasterIdLst>
  <p:notesMasterIdLst>
    <p:notesMasterId r:id="rId30"/>
  </p:notesMasterIdLst>
  <p:sldIdLst>
    <p:sldId id="305" r:id="rId4"/>
    <p:sldId id="307" r:id="rId5"/>
    <p:sldId id="256" r:id="rId6"/>
    <p:sldId id="275" r:id="rId7"/>
    <p:sldId id="276" r:id="rId8"/>
    <p:sldId id="344" r:id="rId9"/>
    <p:sldId id="320" r:id="rId10"/>
    <p:sldId id="341" r:id="rId11"/>
    <p:sldId id="342" r:id="rId12"/>
    <p:sldId id="262" r:id="rId13"/>
    <p:sldId id="348" r:id="rId14"/>
    <p:sldId id="347" r:id="rId15"/>
    <p:sldId id="478" r:id="rId16"/>
    <p:sldId id="321" r:id="rId17"/>
    <p:sldId id="345" r:id="rId18"/>
    <p:sldId id="322" r:id="rId19"/>
    <p:sldId id="325" r:id="rId20"/>
    <p:sldId id="326" r:id="rId21"/>
    <p:sldId id="328" r:id="rId22"/>
    <p:sldId id="310" r:id="rId23"/>
    <p:sldId id="346" r:id="rId24"/>
    <p:sldId id="315" r:id="rId25"/>
    <p:sldId id="318" r:id="rId26"/>
    <p:sldId id="317" r:id="rId27"/>
    <p:sldId id="337" r:id="rId28"/>
    <p:sldId id="340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33CC"/>
    <a:srgbClr val="CC66FF"/>
    <a:srgbClr val="CC3399"/>
    <a:srgbClr val="660033"/>
    <a:srgbClr val="FF0000"/>
    <a:srgbClr val="009900"/>
    <a:srgbClr val="00CCFF"/>
    <a:srgbClr val="CC00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9" autoAdjust="0"/>
    <p:restoredTop sz="93034" autoAdjust="0"/>
  </p:normalViewPr>
  <p:slideViewPr>
    <p:cSldViewPr>
      <p:cViewPr varScale="1">
        <p:scale>
          <a:sx n="62" d="100"/>
          <a:sy n="62" d="100"/>
        </p:scale>
        <p:origin x="16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A7EF9C6-4339-4407-B13A-B9D2EAF51F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20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7EF9C6-4339-4407-B13A-B9D2EAF51F7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00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7EF9C6-4339-4407-B13A-B9D2EAF51F7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00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7EF9C6-4339-4407-B13A-B9D2EAF51F7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93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43320AD-C302-4B2A-AE58-23944FD0A67D}" type="datetime4">
              <a:rPr lang="de-DE" smtClean="0"/>
              <a:pPr>
                <a:defRPr/>
              </a:pPr>
              <a:t>10. Juli 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D93739A1-7C5B-4F0F-B417-D34AD673A434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93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  <p:sp>
        <p:nvSpPr>
          <p:cNvPr id="61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4DE343-828A-4E75-A299-F6F646FE63F7}" type="slidenum">
              <a:rPr lang="de-DE" smtClean="0">
                <a:solidFill>
                  <a:srgbClr val="000000"/>
                </a:solidFill>
              </a:rPr>
              <a:pPr eaLnBrk="1" hangingPunct="1"/>
              <a:t>20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7EF9C6-4339-4407-B13A-B9D2EAF51F7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39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404785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421570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62713" y="190500"/>
            <a:ext cx="2152650" cy="57372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90500"/>
            <a:ext cx="6310313" cy="57372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4094807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"/>
            <a:ext cx="8378825" cy="8604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3" y="1401763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6763" y="1401763"/>
            <a:ext cx="4038600" cy="2185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6763" y="3740150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2336598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 preferRelativeResize="0"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06388"/>
            <a:ext cx="8424862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250825" y="6307138"/>
            <a:ext cx="8893176" cy="290512"/>
            <a:chOff x="158" y="3973"/>
            <a:chExt cx="5602" cy="183"/>
          </a:xfrm>
        </p:grpSpPr>
        <p:pic>
          <p:nvPicPr>
            <p:cNvPr id="6" name="Picture 3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" y="3973"/>
              <a:ext cx="464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Line 4"/>
            <p:cNvSpPr>
              <a:spLocks noChangeShapeType="1"/>
            </p:cNvSpPr>
            <p:nvPr userDrawn="1"/>
          </p:nvSpPr>
          <p:spPr bwMode="auto">
            <a:xfrm flipH="1">
              <a:off x="158" y="4117"/>
              <a:ext cx="47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Line 5"/>
            <p:cNvSpPr>
              <a:spLocks noChangeShapeType="1"/>
            </p:cNvSpPr>
            <p:nvPr userDrawn="1"/>
          </p:nvSpPr>
          <p:spPr bwMode="auto">
            <a:xfrm>
              <a:off x="5489" y="4117"/>
              <a:ext cx="27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10" name="Picture 14" descr="FAIR_V1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1800225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Rectangle 9"/>
          <p:cNvSpPr>
            <a:spLocks noGrp="1" noChangeArrowheads="1"/>
          </p:cNvSpPr>
          <p:nvPr>
            <p:ph type="ctrTitle"/>
          </p:nvPr>
        </p:nvSpPr>
        <p:spPr>
          <a:xfrm>
            <a:off x="1692275" y="2130425"/>
            <a:ext cx="5327650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2124075" y="3644900"/>
            <a:ext cx="5616575" cy="1152525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237378" y="6597650"/>
            <a:ext cx="4608513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9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30730-765E-41C8-B738-A71A9402D16D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65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1341438"/>
            <a:ext cx="4316412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316413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ABB0C-1C1E-4C39-851B-A5F5F7E6DF3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814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EF573-C250-45FA-86E0-43A067C3385A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340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A664D-9EBD-4940-885F-F499009E1D5C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87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6D61D-F81B-4305-BA72-92B772FA8FF8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594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518E3-6904-48C5-9CA0-CAD9B36ABFD9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64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12251066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ABA8E-7BD5-4048-8900-22C471C4C3DB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0631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0C4CB-31C3-4D9A-9A18-3BFDD3B13F8A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15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239963" cy="61658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572250" cy="616585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6E6D9-4BD1-4D95-B61E-56EF7FB970F4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2944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190500"/>
            <a:ext cx="8615363" cy="5737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879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60488" y="6096000"/>
            <a:ext cx="6172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M.Tomut, GSI      </a:t>
            </a:r>
          </a:p>
        </p:txBody>
      </p:sp>
    </p:spTree>
    <p:extLst>
      <p:ext uri="{BB962C8B-B14F-4D97-AF65-F5344CB8AC3E}">
        <p14:creationId xmlns:p14="http://schemas.microsoft.com/office/powerpoint/2010/main" val="18491610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3078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22086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14751214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3021232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2727866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3" y="14017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4017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2339116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32336975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18742399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C732DA3B-2FFF-F74B-B593-FB03B693F9EC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6577445"/>
            <a:ext cx="84201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 err="1"/>
              <a:t>M.Tomut</a:t>
            </a:r>
            <a:r>
              <a:rPr lang="de-DE" dirty="0"/>
              <a:t>, GSI  		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HiRadMat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 Workshop, 10th– 12th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July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 2019, CERN,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Geneva</a:t>
            </a:r>
            <a:endParaRPr lang="en-US" dirty="0">
              <a:solidFill>
                <a:srgbClr val="3333CC"/>
              </a:solidFill>
            </a:endParaRPr>
          </a:p>
          <a:p>
            <a:r>
              <a:rPr lang="de-DE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0500480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4165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>
                <a:solidFill>
                  <a:srgbClr val="3333CC"/>
                </a:solidFill>
              </a:rPr>
              <a:t>M.Tomut</a:t>
            </a:r>
            <a:r>
              <a:rPr lang="en-GB" dirty="0">
                <a:solidFill>
                  <a:srgbClr val="3333CC"/>
                </a:solidFill>
              </a:rPr>
              <a:t>, GSI			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HiRadMat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 Workshop, 10th– 12th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July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 2019, CERN,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Geneva</a:t>
            </a:r>
            <a:endParaRPr lang="en-US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</a:rPr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28980862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>
                <a:solidFill>
                  <a:srgbClr val="3333CC"/>
                </a:solidFill>
              </a:rPr>
              <a:t>M.Tomut</a:t>
            </a:r>
            <a:r>
              <a:rPr lang="en-GB" dirty="0">
                <a:solidFill>
                  <a:srgbClr val="3333CC"/>
                </a:solidFill>
              </a:rPr>
              <a:t>, GSI 			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HiRadMat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 Workshop, 10th– 12th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July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 2019, CERN,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Geneva</a:t>
            </a:r>
            <a:endParaRPr lang="en-US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42466345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>
                <a:solidFill>
                  <a:srgbClr val="3333CC"/>
                </a:solidFill>
              </a:rPr>
              <a:t>M.Tomut</a:t>
            </a:r>
            <a:r>
              <a:rPr lang="en-GB" dirty="0">
                <a:solidFill>
                  <a:srgbClr val="3333CC"/>
                </a:solidFill>
              </a:rPr>
              <a:t>, GSI			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HiRadMat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 Workshop, 10th– 12th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July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 2019, CERN,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Geneva</a:t>
            </a:r>
            <a:endParaRPr lang="en-US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</a:rPr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42862036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62713" y="190500"/>
            <a:ext cx="2152650" cy="57372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90500"/>
            <a:ext cx="6310313" cy="57372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>
                <a:solidFill>
                  <a:srgbClr val="3333CC"/>
                </a:solidFill>
              </a:rPr>
              <a:t>M.Tomut</a:t>
            </a:r>
            <a:r>
              <a:rPr lang="en-GB" dirty="0">
                <a:solidFill>
                  <a:srgbClr val="3333CC"/>
                </a:solidFill>
              </a:rPr>
              <a:t>, GSI			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HiRadMat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 Workshop, 10th– 12th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July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 2019, CERN,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Geneva</a:t>
            </a:r>
            <a:endParaRPr lang="en-US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</a:rPr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40749243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"/>
            <a:ext cx="8378825" cy="8604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3" y="1401763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6763" y="1401763"/>
            <a:ext cx="4038600" cy="2185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6763" y="3740150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>
                <a:solidFill>
                  <a:srgbClr val="3333CC"/>
                </a:solidFill>
              </a:rPr>
              <a:t>M.Tomut</a:t>
            </a:r>
            <a:r>
              <a:rPr lang="en-GB" dirty="0">
                <a:solidFill>
                  <a:srgbClr val="3333CC"/>
                </a:solidFill>
              </a:rPr>
              <a:t>, GSI			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HiRadMat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 Workshop, 10th– 12th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July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 2019, CERN,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Geneva</a:t>
            </a:r>
            <a:endParaRPr lang="en-US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</a:rPr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28991546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190500"/>
            <a:ext cx="8615363" cy="5737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879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6477000"/>
            <a:ext cx="6172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err="1">
                <a:solidFill>
                  <a:srgbClr val="3333CC"/>
                </a:solidFill>
              </a:rPr>
              <a:t>M.Tomut</a:t>
            </a:r>
            <a:r>
              <a:rPr lang="en-GB" dirty="0">
                <a:solidFill>
                  <a:srgbClr val="3333CC"/>
                </a:solidFill>
              </a:rPr>
              <a:t>, GSI   		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HiRadMat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 Workshop, 10th– 12th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July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 2019, CERN,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Geneva</a:t>
            </a:r>
            <a:endParaRPr lang="en-US" dirty="0">
              <a:solidFill>
                <a:srgbClr val="3333CC"/>
              </a:solidFill>
            </a:endParaRPr>
          </a:p>
          <a:p>
            <a:r>
              <a:rPr lang="en-GB" dirty="0">
                <a:solidFill>
                  <a:srgbClr val="3333CC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3901439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F5B0C92E-65C9-4F4A-A129-938B4439C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800" y="6591300"/>
            <a:ext cx="8420100" cy="2667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M.Tomut</a:t>
            </a:r>
            <a:r>
              <a:rPr lang="de-DE" dirty="0"/>
              <a:t>, GSI  		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HiRadMat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 Workshop, 10th– 12th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July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 2019, CERN,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Geneva</a:t>
            </a:r>
            <a:endParaRPr lang="en-US" dirty="0">
              <a:solidFill>
                <a:srgbClr val="3333CC"/>
              </a:solidFill>
            </a:endParaRPr>
          </a:p>
          <a:p>
            <a:r>
              <a:rPr lang="de-DE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42309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3" y="14017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4017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37583673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err="1"/>
              <a:t>M.Tomut</a:t>
            </a:r>
            <a:r>
              <a:rPr lang="de-DE" dirty="0"/>
              <a:t>, GSI  		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HiRadMat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 Workshop, 10th– 12th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July</a:t>
            </a:r>
            <a:r>
              <a:rPr lang="de-DE" dirty="0">
                <a:solidFill>
                  <a:srgbClr val="3333CC"/>
                </a:solidFill>
                <a:cs typeface="Ubuntu Light"/>
              </a:rPr>
              <a:t> 2019, CERN, </a:t>
            </a:r>
            <a:r>
              <a:rPr lang="de-DE" dirty="0" err="1">
                <a:solidFill>
                  <a:srgbClr val="3333CC"/>
                </a:solidFill>
                <a:cs typeface="Ubuntu Light"/>
              </a:rPr>
              <a:t>Geneva</a:t>
            </a:r>
            <a:endParaRPr lang="en-US" dirty="0">
              <a:solidFill>
                <a:srgbClr val="3333CC"/>
              </a:solidFill>
            </a:endParaRPr>
          </a:p>
          <a:p>
            <a:r>
              <a:rPr lang="de-DE" dirty="0"/>
              <a:t>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/>
          <a:lstStyle/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551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374724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400354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2581087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340449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174883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 flipH="1">
            <a:off x="0" y="65532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>
            <a:off x="8610600" y="6553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190500"/>
            <a:ext cx="83788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5763" y="140176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8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591300"/>
            <a:ext cx="84201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M.Tomut, GSI					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8"/>
          <p:cNvGrpSpPr>
            <a:grpSpLocks/>
          </p:cNvGrpSpPr>
          <p:nvPr userDrawn="1"/>
        </p:nvGrpSpPr>
        <p:grpSpPr bwMode="auto">
          <a:xfrm>
            <a:off x="0" y="6307138"/>
            <a:ext cx="9144000" cy="290512"/>
            <a:chOff x="0" y="3973"/>
            <a:chExt cx="5760" cy="183"/>
          </a:xfrm>
        </p:grpSpPr>
        <p:pic>
          <p:nvPicPr>
            <p:cNvPr id="1033" name="Picture 8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" y="3973"/>
              <a:ext cx="464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Line 9"/>
            <p:cNvSpPr>
              <a:spLocks noChangeShapeType="1"/>
            </p:cNvSpPr>
            <p:nvPr userDrawn="1"/>
          </p:nvSpPr>
          <p:spPr bwMode="auto">
            <a:xfrm flipH="1">
              <a:off x="1111" y="4117"/>
              <a:ext cx="383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5" name="Line 10"/>
            <p:cNvSpPr>
              <a:spLocks noChangeShapeType="1"/>
            </p:cNvSpPr>
            <p:nvPr userDrawn="1"/>
          </p:nvSpPr>
          <p:spPr bwMode="auto">
            <a:xfrm>
              <a:off x="5489" y="4117"/>
              <a:ext cx="27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6" name="Line 16"/>
            <p:cNvSpPr>
              <a:spLocks noChangeShapeType="1"/>
            </p:cNvSpPr>
            <p:nvPr userDrawn="1"/>
          </p:nvSpPr>
          <p:spPr bwMode="auto">
            <a:xfrm>
              <a:off x="0" y="4110"/>
              <a:ext cx="2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1027" name="Picture 11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019925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1438"/>
            <a:ext cx="8785225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524625"/>
            <a:ext cx="47529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M.Tomut, GSI     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524625"/>
            <a:ext cx="9715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846C5EC-E415-48E4-AC76-C61632FC830B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9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 flipH="1">
            <a:off x="0" y="65532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>
            <a:off x="8610600" y="6553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190500"/>
            <a:ext cx="83788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5763" y="140176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8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591300"/>
            <a:ext cx="84201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31321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5.jpeg"/><Relationship Id="rId5" Type="http://schemas.openxmlformats.org/officeDocument/2006/relationships/image" Target="../media/image34.emf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37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2.png"/><Relationship Id="rId5" Type="http://schemas.openxmlformats.org/officeDocument/2006/relationships/image" Target="../media/image36.emf"/><Relationship Id="rId4" Type="http://schemas.openxmlformats.org/officeDocument/2006/relationships/image" Target="../media/image40.png"/><Relationship Id="rId9" Type="http://schemas.openxmlformats.org/officeDocument/2006/relationships/image" Target="../media/image3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3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tif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microsoft.com/office/2007/relationships/media" Target="../media/media2.mp4"/><Relationship Id="rId7" Type="http://schemas.openxmlformats.org/officeDocument/2006/relationships/slideLayout" Target="../slideLayouts/slideLayout4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5" Type="http://schemas.microsoft.com/office/2007/relationships/media" Target="../media/media3.mp4"/><Relationship Id="rId10" Type="http://schemas.openxmlformats.org/officeDocument/2006/relationships/image" Target="../media/image56.png"/><Relationship Id="rId4" Type="http://schemas.openxmlformats.org/officeDocument/2006/relationships/video" Target="../media/media2.mp4"/><Relationship Id="rId9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67.png"/><Relationship Id="rId4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72.jpg"/><Relationship Id="rId4" Type="http://schemas.openxmlformats.org/officeDocument/2006/relationships/image" Target="../media/image71.tif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8"/>
          <p:cNvSpPr>
            <a:spLocks noGrp="1" noChangeArrowheads="1"/>
          </p:cNvSpPr>
          <p:nvPr>
            <p:ph type="ctrTitle"/>
          </p:nvPr>
        </p:nvSpPr>
        <p:spPr>
          <a:xfrm>
            <a:off x="0" y="2743200"/>
            <a:ext cx="8991600" cy="1470025"/>
          </a:xfrm>
        </p:spPr>
        <p:txBody>
          <a:bodyPr/>
          <a:lstStyle/>
          <a:p>
            <a:r>
              <a:rPr lang="en-US" altLang="de-DE" sz="2400" b="1" dirty="0"/>
              <a:t/>
            </a:r>
            <a:br>
              <a:rPr lang="en-US" altLang="de-DE" sz="2400" b="1" dirty="0"/>
            </a:br>
            <a:r>
              <a:rPr lang="en-US" altLang="de-DE" sz="2400" b="1" dirty="0"/>
              <a:t/>
            </a:r>
            <a:br>
              <a:rPr lang="en-US" altLang="de-DE" sz="2400" b="1" dirty="0"/>
            </a:br>
            <a:r>
              <a:rPr lang="en-US" altLang="de-DE" sz="2400" b="1" dirty="0"/>
              <a:t/>
            </a:r>
            <a:br>
              <a:rPr lang="en-US" altLang="de-DE" sz="2400" b="1" dirty="0"/>
            </a:br>
            <a:r>
              <a:rPr lang="en-US" altLang="de-DE" sz="2400" b="1" dirty="0"/>
              <a:t/>
            </a:r>
            <a:br>
              <a:rPr lang="en-US" altLang="de-DE" sz="2400" b="1" dirty="0"/>
            </a:br>
            <a:r>
              <a:rPr lang="en-US" altLang="de-DE" sz="2400" b="1" dirty="0"/>
              <a:t/>
            </a:r>
            <a:br>
              <a:rPr lang="en-US" altLang="de-DE" sz="2400" b="1" dirty="0"/>
            </a:br>
            <a:r>
              <a:rPr lang="en-US" altLang="de-DE" sz="2400" b="1" dirty="0"/>
              <a:t/>
            </a:r>
            <a:br>
              <a:rPr lang="en-US" altLang="de-DE" sz="2400" b="1" dirty="0"/>
            </a:br>
            <a:r>
              <a:rPr lang="en-US" altLang="de-DE" sz="2400" b="1" dirty="0"/>
              <a:t/>
            </a:r>
            <a:br>
              <a:rPr lang="en-US" altLang="de-DE" sz="2400" b="1" dirty="0"/>
            </a:br>
            <a:r>
              <a:rPr lang="en-US" altLang="de-DE" sz="2400" b="1" dirty="0"/>
              <a:t/>
            </a:r>
            <a:br>
              <a:rPr lang="en-US" altLang="de-DE" sz="2400" b="1" dirty="0"/>
            </a:br>
            <a:r>
              <a:rPr lang="en-US" sz="2800" b="1" dirty="0">
                <a:solidFill>
                  <a:schemeClr val="accent2"/>
                </a:solidFill>
              </a:rPr>
              <a:t>Beam impact response of 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irradiated materials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altLang="de-DE" sz="2400" b="1" dirty="0"/>
              <a:t/>
            </a:r>
            <a:br>
              <a:rPr lang="en-US" altLang="de-DE" sz="2400" b="1" dirty="0"/>
            </a:br>
            <a:r>
              <a:rPr lang="en-US" altLang="de-DE" sz="1800" b="1" dirty="0">
                <a:solidFill>
                  <a:schemeClr val="accent2"/>
                </a:solidFill>
              </a:rPr>
              <a:t>M. Tomut*</a:t>
            </a:r>
            <a:br>
              <a:rPr lang="en-US" altLang="de-DE" sz="1800" b="1" dirty="0">
                <a:solidFill>
                  <a:schemeClr val="accent2"/>
                </a:solidFill>
              </a:rPr>
            </a:br>
            <a:r>
              <a:rPr lang="en-US" altLang="de-DE" sz="1800" b="1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P. Simon, P. </a:t>
            </a:r>
            <a:r>
              <a:rPr lang="en-US" altLang="de-DE" sz="1800" b="1" dirty="0" err="1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Bolz</a:t>
            </a:r>
            <a:r>
              <a:rPr lang="en-US" altLang="de-DE" sz="1800" b="1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, P. </a:t>
            </a:r>
            <a:r>
              <a:rPr lang="en-US" altLang="de-DE" sz="1800" b="1" dirty="0" err="1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Drechsel</a:t>
            </a:r>
            <a:r>
              <a:rPr lang="en-US" altLang="de-DE" sz="1800" b="1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, A. </a:t>
            </a:r>
            <a:r>
              <a:rPr lang="en-US" altLang="de-DE" sz="1800" b="1" dirty="0" err="1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Prosvetov</a:t>
            </a:r>
            <a:r>
              <a:rPr lang="en-US" altLang="de-DE" sz="1800" b="1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, C. </a:t>
            </a:r>
            <a:r>
              <a:rPr lang="en-US" altLang="de-DE" sz="1800" b="1" dirty="0" err="1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Trautmann</a:t>
            </a:r>
            <a:r>
              <a:rPr lang="en-US" altLang="de-DE" sz="1800" b="1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, </a:t>
            </a:r>
            <a: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>A. Schlüter, </a:t>
            </a:r>
            <a:b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>Ch. Kuhn, R. Müller, R. </a:t>
            </a:r>
            <a:r>
              <a:rPr lang="en-US" sz="1800" b="1" dirty="0" err="1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>Knöbel</a:t>
            </a:r>
            <a: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>, H. Weick, M. </a:t>
            </a:r>
            <a:r>
              <a:rPr lang="en-US" sz="1800" b="1" dirty="0" err="1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>Guinchard</a:t>
            </a:r>
            <a: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>, A. Bouvard, </a:t>
            </a:r>
            <a:b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en-US" sz="1800" b="1" dirty="0" err="1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>F.Harden</a:t>
            </a:r>
            <a: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>, Y. </a:t>
            </a:r>
            <a:r>
              <a:rPr lang="en-US" sz="1800" b="1" dirty="0" err="1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>Kadi</a:t>
            </a:r>
            <a: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800" b="1" dirty="0">
                <a:solidFill>
                  <a:schemeClr val="accent2"/>
                </a:solidFill>
                <a:latin typeface="+mn-lt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chemeClr val="accent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800" b="1" dirty="0">
                <a:solidFill>
                  <a:schemeClr val="accent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chemeClr val="accent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* </a:t>
            </a:r>
            <a:r>
              <a:rPr lang="en-US" altLang="de-DE" sz="1600" b="1" dirty="0">
                <a:solidFill>
                  <a:schemeClr val="accent2"/>
                </a:solidFill>
              </a:rPr>
              <a:t>GSI, Darmstadt, Germany,</a:t>
            </a:r>
            <a:br>
              <a:rPr lang="en-US" altLang="de-DE" sz="1600" b="1" dirty="0">
                <a:solidFill>
                  <a:schemeClr val="accent2"/>
                </a:solidFill>
              </a:rPr>
            </a:br>
            <a:r>
              <a:rPr lang="en-US" altLang="de-DE" sz="1600" b="1" dirty="0">
                <a:solidFill>
                  <a:schemeClr val="accent2"/>
                </a:solidFill>
              </a:rPr>
              <a:t>Institute for Materials Physics, University of Münster, </a:t>
            </a:r>
            <a:br>
              <a:rPr lang="en-US" altLang="de-DE" sz="1600" b="1" dirty="0">
                <a:solidFill>
                  <a:schemeClr val="accent2"/>
                </a:solidFill>
              </a:rPr>
            </a:br>
            <a:r>
              <a:rPr lang="en-US" altLang="de-DE" sz="1600" b="1" dirty="0">
                <a:solidFill>
                  <a:schemeClr val="accent2"/>
                </a:solidFill>
              </a:rPr>
              <a:t>University of Kaiserslautern, Germany</a:t>
            </a:r>
            <a:br>
              <a:rPr lang="en-US" altLang="de-DE" sz="1600" b="1" dirty="0">
                <a:solidFill>
                  <a:schemeClr val="accent2"/>
                </a:solidFill>
              </a:rPr>
            </a:br>
            <a:r>
              <a:rPr lang="en-US" altLang="de-DE" sz="1600" b="1" dirty="0">
                <a:solidFill>
                  <a:schemeClr val="accent2"/>
                </a:solidFill>
              </a:rPr>
              <a:t>CERN</a:t>
            </a:r>
            <a:r>
              <a:rPr lang="en-US" altLang="de-DE" sz="1600" b="1" dirty="0"/>
              <a:t/>
            </a:r>
            <a:br>
              <a:rPr lang="en-US" altLang="de-DE" sz="1600" b="1" dirty="0"/>
            </a:br>
            <a:r>
              <a:rPr lang="en-US" altLang="de-DE" sz="1600" b="1" dirty="0"/>
              <a:t/>
            </a:r>
            <a:br>
              <a:rPr lang="en-US" altLang="de-DE" sz="1600" b="1" dirty="0"/>
            </a:br>
            <a:r>
              <a:rPr lang="en-US" altLang="de-DE" sz="2400" b="1" dirty="0"/>
              <a:t/>
            </a:r>
            <a:br>
              <a:rPr lang="en-US" altLang="de-DE" sz="2400" b="1" dirty="0"/>
            </a:br>
            <a:endParaRPr lang="de-DE" altLang="de-DE" sz="2400" dirty="0"/>
          </a:p>
        </p:txBody>
      </p:sp>
    </p:spTree>
    <p:extLst>
      <p:ext uri="{BB962C8B-B14F-4D97-AF65-F5344CB8AC3E}">
        <p14:creationId xmlns:p14="http://schemas.microsoft.com/office/powerpoint/2010/main" val="2361342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90500"/>
            <a:ext cx="7086600" cy="860425"/>
          </a:xfrm>
        </p:spPr>
        <p:txBody>
          <a:bodyPr>
            <a:noAutofit/>
          </a:bodyPr>
          <a:lstStyle/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Microimpact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tests– derived parameters 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2" y="2767352"/>
            <a:ext cx="4057732" cy="3110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8"/>
              <p:cNvSpPr txBox="1"/>
              <p:nvPr/>
            </p:nvSpPr>
            <p:spPr>
              <a:xfrm>
                <a:off x="5486400" y="5983204"/>
                <a:ext cx="2194768" cy="364010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h</m:t>
                      </m:r>
                      <m:r>
                        <a:rPr lang="en-US" sz="1600" i="1" smtClean="0">
                          <a:latin typeface="Cambria Math"/>
                        </a:rPr>
                        <m:t>=</m:t>
                      </m:r>
                      <m:r>
                        <a:rPr lang="de-DE" sz="1600" i="1">
                          <a:latin typeface="Cambria Math"/>
                        </a:rPr>
                        <m:t>𝐴</m:t>
                      </m:r>
                      <m:r>
                        <a:rPr lang="en-US" sz="1600" i="1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6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−</m:t>
                          </m:r>
                          <m:r>
                            <a:rPr lang="de-DE" sz="1600" b="0" i="1" smtClean="0">
                              <a:latin typeface="Cambria Math"/>
                            </a:rPr>
                            <m:t>𝐷𝐶</m:t>
                          </m:r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de-DE" sz="16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/>
                            </a:rPr>
                            <m:t>𝑝𝑙𝑎𝑠𝑡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5983204"/>
                <a:ext cx="2194768" cy="364010"/>
              </a:xfrm>
              <a:prstGeom prst="rect">
                <a:avLst/>
              </a:prstGeom>
              <a:blipFill>
                <a:blip r:embed="rId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 7"/>
              <p:cNvSpPr/>
              <p:nvPr/>
            </p:nvSpPr>
            <p:spPr>
              <a:xfrm>
                <a:off x="762000" y="5819152"/>
                <a:ext cx="2582245" cy="6921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sz="1600" i="1">
                              <a:latin typeface="Cambria Math"/>
                            </a:rPr>
                            <m:t>𝑑𝑦𝑛</m:t>
                          </m:r>
                        </m:sub>
                      </m:sSub>
                      <m:r>
                        <a:rPr lang="en-GB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/>
                            </a:rPr>
                            <m:t>3</m:t>
                          </m:r>
                          <m:r>
                            <a:rPr lang="en-GB" sz="160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de-DE" sz="1600" i="1">
                              <a:latin typeface="Cambria Math"/>
                            </a:rPr>
                            <m:t>𝑚</m:t>
                          </m:r>
                          <m:r>
                            <a:rPr lang="de-DE" sz="160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sz="1600" i="1">
                              <a:latin typeface="Cambria Math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600" i="1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/>
                                </a:rPr>
                                <m:t>𝑖𝑛</m:t>
                              </m:r>
                            </m:sub>
                            <m:sup>
                              <m:r>
                                <a:rPr lang="en-GB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6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600" i="1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/>
                                </a:rPr>
                                <m:t>𝑜𝑢𝑡</m:t>
                              </m:r>
                            </m:sub>
                            <m:sup>
                              <m:r>
                                <a:rPr lang="en-GB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6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GB" sz="1600" i="1">
                              <a:latin typeface="Cambria Math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de-DE" sz="1600" i="1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∙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/>
                                </a:rPr>
                                <m:t>𝑟𝑒𝑠</m:t>
                              </m:r>
                              <m:r>
                                <a:rPr lang="de-DE" sz="1600" b="0" i="1" smtClean="0">
                                  <a:latin typeface="Cambria Math"/>
                                </a:rPr>
                                <m:t>/</m:t>
                              </m:r>
                              <m:r>
                                <a:rPr lang="de-DE" sz="1600" b="0" i="1" smtClean="0">
                                  <a:latin typeface="Cambria Math"/>
                                </a:rPr>
                                <m:t>𝑝𝑙𝑎𝑠𝑡</m:t>
                              </m:r>
                            </m:sub>
                            <m:sup>
                              <m:r>
                                <a:rPr lang="en-GB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819152"/>
                <a:ext cx="2582245" cy="6921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15" y="2767352"/>
            <a:ext cx="3980886" cy="3051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10</a:t>
            </a:fld>
            <a:endParaRPr lang="de-DE"/>
          </a:p>
        </p:txBody>
      </p:sp>
      <p:pic>
        <p:nvPicPr>
          <p:cNvPr id="8" name="Picture 2" descr="https://www.azom.com/images/Article_Images/ImageForArticle_4443%283%29.jpg">
            <a:extLst>
              <a:ext uri="{FF2B5EF4-FFF2-40B4-BE49-F238E27FC236}">
                <a16:creationId xmlns:a16="http://schemas.microsoft.com/office/drawing/2014/main" id="{019D367E-2311-DC4E-977E-95E715BA03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195726"/>
            <a:ext cx="2514601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98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90500"/>
            <a:ext cx="7543800" cy="860425"/>
          </a:xfrm>
        </p:spPr>
        <p:txBody>
          <a:bodyPr>
            <a:normAutofit/>
          </a:bodyPr>
          <a:lstStyle/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Microimpact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tests- achieved strain rates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8"/>
              <p:cNvSpPr txBox="1"/>
              <p:nvPr/>
            </p:nvSpPr>
            <p:spPr>
              <a:xfrm>
                <a:off x="6227607" y="4763723"/>
                <a:ext cx="2632387" cy="766428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de-DE" sz="1600" b="0" i="1" smtClean="0">
                            <a:latin typeface="Cambria Math"/>
                          </a:rPr>
                          <m:t>𝑘𝑖𝑛</m:t>
                        </m:r>
                      </m:sub>
                    </m:sSub>
                    <m:r>
                      <a:rPr lang="de-DE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de-DE" sz="1600" b="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de-DE" sz="1600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/>
                              </a:rPr>
                              <m:t>𝑖𝑛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de-DE" sz="16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  <a:ea typeface="Cambria Math"/>
                          </a:rPr>
                          <m:t>≈</m:t>
                        </m:r>
                        <m:r>
                          <a:rPr lang="de-DE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de-DE" i="1">
                            <a:latin typeface="Cambria Math"/>
                          </a:rPr>
                          <m:t>𝑝𝑜𝑡</m:t>
                        </m:r>
                      </m:sub>
                    </m:sSub>
                    <m:r>
                      <a:rPr lang="de-DE" i="1">
                        <a:latin typeface="Cambria Math"/>
                      </a:rPr>
                      <m:t>=</m:t>
                    </m:r>
                    <m:r>
                      <a:rPr lang="de-DE" i="1">
                        <a:latin typeface="Cambria Math"/>
                      </a:rPr>
                      <m:t>𝑑</m:t>
                    </m:r>
                    <m:r>
                      <a:rPr lang="de-DE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de-DE" i="1">
                        <a:latin typeface="Cambria Math"/>
                        <a:ea typeface="Cambria Math"/>
                      </a:rPr>
                      <m:t>𝐹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7607" y="4763723"/>
                <a:ext cx="2632387" cy="7664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8"/>
              <p:cNvSpPr txBox="1"/>
              <p:nvPr/>
            </p:nvSpPr>
            <p:spPr>
              <a:xfrm>
                <a:off x="6509293" y="5701286"/>
                <a:ext cx="2369751" cy="338554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/>
                        </a:rPr>
                        <m:t>𝐹</m:t>
                      </m:r>
                      <m:r>
                        <a:rPr lang="de-DE" sz="1600" b="0" i="1" smtClean="0">
                          <a:latin typeface="Cambria Math"/>
                        </a:rPr>
                        <m:t>=</m:t>
                      </m:r>
                      <m:r>
                        <a:rPr lang="de-DE" sz="1600" b="0" i="1" smtClean="0">
                          <a:latin typeface="Cambria Math"/>
                        </a:rPr>
                        <m:t>𝑎𝑐𝑐𝑒𝑙𝑒𝑟𝑎𝑡𝑖𝑜𝑛</m:t>
                      </m:r>
                      <m:r>
                        <a:rPr lang="de-DE" sz="1600" b="0" i="1" smtClean="0">
                          <a:latin typeface="Cambria Math"/>
                        </a:rPr>
                        <m:t> </m:t>
                      </m:r>
                      <m:r>
                        <a:rPr lang="de-DE" sz="1600" b="0" i="1" smtClean="0">
                          <a:latin typeface="Cambria Math"/>
                        </a:rPr>
                        <m:t>𝑓𝑜𝑟𝑐𝑒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9293" y="5701286"/>
                <a:ext cx="2369751" cy="338554"/>
              </a:xfrm>
              <a:prstGeom prst="rect">
                <a:avLst/>
              </a:prstGeom>
              <a:blipFill>
                <a:blip r:embed="rId3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8"/>
              <p:cNvSpPr txBox="1"/>
              <p:nvPr/>
            </p:nvSpPr>
            <p:spPr>
              <a:xfrm>
                <a:off x="6529838" y="5289953"/>
                <a:ext cx="1428596" cy="338554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/>
                        </a:rPr>
                        <m:t>𝑑</m:t>
                      </m:r>
                      <m:r>
                        <a:rPr lang="de-DE" sz="1600" b="0" i="1" smtClean="0">
                          <a:latin typeface="Cambria Math"/>
                        </a:rPr>
                        <m:t>=</m:t>
                      </m:r>
                      <m:r>
                        <a:rPr lang="de-DE" sz="1600" b="0" i="1" smtClean="0">
                          <a:latin typeface="Cambria Math"/>
                        </a:rPr>
                        <m:t>𝑑𝑖𝑠𝑡𝑎𝑛𝑐𝑒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9838" y="5289953"/>
                <a:ext cx="1428596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3733"/>
            <a:ext cx="4191000" cy="3212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67774" y="4777304"/>
                <a:ext cx="1668085" cy="71417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𝑆𝑅</m:t>
                      </m:r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h</m:t>
                              </m:r>
                            </m:e>
                          </m:acc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h</m:t>
                          </m:r>
                        </m:den>
                      </m:f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h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de-DE" sz="1600" b="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74" y="4777304"/>
                <a:ext cx="1668085" cy="714170"/>
              </a:xfrm>
              <a:prstGeom prst="rect">
                <a:avLst/>
              </a:prstGeom>
              <a:blipFill>
                <a:blip r:embed="rId6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187410"/>
            <a:ext cx="4203667" cy="322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11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0" y="5582740"/>
                <a:ext cx="1932868" cy="8846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𝑆𝑅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1">
                              <a:latin typeface="Cambria Math"/>
                            </a:rPr>
                            <m:t>𝑆𝑜𝑚𝑒𝑘𝑎𝑤𝑎</m:t>
                          </m:r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2740"/>
                <a:ext cx="1932868" cy="88460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>
            <a:extLst>
              <a:ext uri="{FF2B5EF4-FFF2-40B4-BE49-F238E27FC236}">
                <a16:creationId xmlns:a16="http://schemas.microsoft.com/office/drawing/2014/main" id="{6B8ED6FE-BC57-B843-8CE1-5E3E905B5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656" y="4357703"/>
            <a:ext cx="4019526" cy="220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51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7045035" cy="787557"/>
          </a:xfrm>
        </p:spPr>
        <p:txBody>
          <a:bodyPr>
            <a:normAutofit fontScale="90000"/>
          </a:bodyPr>
          <a:lstStyle/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Microimpact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– dynamic hardness and damping evolution with fluence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669851" y="1220404"/>
            <a:ext cx="2095445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Dynamic hardness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596809" y="1220404"/>
            <a:ext cx="204414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Damping constant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682241"/>
              </p:ext>
            </p:extLst>
          </p:nvPr>
        </p:nvGraphicFramePr>
        <p:xfrm>
          <a:off x="438656" y="4391025"/>
          <a:ext cx="46532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Strain rate [s</a:t>
                      </a:r>
                      <a:r>
                        <a:rPr lang="en-US" b="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Quasi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static indentation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US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Nanoimpact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beam impact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05" y="1589736"/>
            <a:ext cx="8521785" cy="25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238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2" descr="FRS-Super-FRS-Logo-Annual-1-2003">
            <a:extLst>
              <a:ext uri="{FF2B5EF4-FFF2-40B4-BE49-F238E27FC236}">
                <a16:creationId xmlns:a16="http://schemas.microsoft.com/office/drawing/2014/main" id="{C8639194-9682-7E49-ACD4-31BABBF2EC7D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5" y="6462713"/>
            <a:ext cx="12239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1" name="Rectangle 2">
            <a:extLst>
              <a:ext uri="{FF2B5EF4-FFF2-40B4-BE49-F238E27FC236}">
                <a16:creationId xmlns:a16="http://schemas.microsoft.com/office/drawing/2014/main" id="{09AFA1F1-DE0B-8D43-9274-3B29E825FF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90500"/>
            <a:ext cx="7464425" cy="860425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latin typeface="Arial" panose="020B0604020202020204" pitchFamily="34" charset="0"/>
              </a:rPr>
              <a:t>Multiple </a:t>
            </a:r>
            <a:r>
              <a:rPr lang="en-US" altLang="en-US" sz="2800" dirty="0" err="1">
                <a:latin typeface="Arial" panose="020B0604020202020204" pitchFamily="34" charset="0"/>
              </a:rPr>
              <a:t>microimpact</a:t>
            </a:r>
            <a:r>
              <a:rPr lang="en-US" altLang="en-US" sz="2800" dirty="0">
                <a:latin typeface="Arial" panose="020B0604020202020204" pitchFamily="34" charset="0"/>
              </a:rPr>
              <a:t> on irradiated graphite- fatigue</a:t>
            </a:r>
            <a:endParaRPr lang="en-US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5E96C822-DD81-8348-A835-858637608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7665" y="1341130"/>
            <a:ext cx="5005387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Comic Sans MS" panose="030F0902030302020204" pitchFamily="66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accent2"/>
                </a:solidFill>
                <a:latin typeface="Comic Sans MS" panose="030F0902030302020204" pitchFamily="66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Comic Sans MS" panose="030F0902030302020204" pitchFamily="66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latin typeface="Arial" panose="020B0604020202020204" pitchFamily="34" charset="0"/>
              </a:rPr>
              <a:t>Cube Corner 20 </a:t>
            </a:r>
            <a:r>
              <a:rPr lang="en-US" altLang="en-US" sz="1400" b="1" dirty="0" err="1">
                <a:latin typeface="Arial" panose="020B0604020202020204" pitchFamily="34" charset="0"/>
              </a:rPr>
              <a:t>mN</a:t>
            </a:r>
            <a:r>
              <a:rPr lang="en-US" altLang="en-US" sz="1400" b="1" dirty="0">
                <a:latin typeface="Arial" panose="020B0604020202020204" pitchFamily="34" charset="0"/>
              </a:rPr>
              <a:t> max load; comparison pristine and irradiated samples</a:t>
            </a:r>
          </a:p>
        </p:txBody>
      </p:sp>
      <p:pic>
        <p:nvPicPr>
          <p:cNvPr id="48133" name="Bild 1" descr="C:\My Documents\Word files\Application notes etc\Impact\new image sharper.tif">
            <a:extLst>
              <a:ext uri="{FF2B5EF4-FFF2-40B4-BE49-F238E27FC236}">
                <a16:creationId xmlns:a16="http://schemas.microsoft.com/office/drawing/2014/main" id="{94F919E2-5A91-E849-B0AE-5C6C6E69C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162" y="1789083"/>
            <a:ext cx="2118559" cy="107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34" name="Group 7">
            <a:extLst>
              <a:ext uri="{FF2B5EF4-FFF2-40B4-BE49-F238E27FC236}">
                <a16:creationId xmlns:a16="http://schemas.microsoft.com/office/drawing/2014/main" id="{39680CCA-B703-AB44-9E37-D8586E804866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016126"/>
            <a:ext cx="7239000" cy="4586288"/>
            <a:chOff x="2494" y="1441"/>
            <a:chExt cx="3093" cy="2406"/>
          </a:xfrm>
        </p:grpSpPr>
        <p:grpSp>
          <p:nvGrpSpPr>
            <p:cNvPr id="48145" name="Group 8">
              <a:extLst>
                <a:ext uri="{FF2B5EF4-FFF2-40B4-BE49-F238E27FC236}">
                  <a16:creationId xmlns:a16="http://schemas.microsoft.com/office/drawing/2014/main" id="{E124C9F6-BC5A-B74F-9E89-08071FB008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4" y="1908"/>
              <a:ext cx="3093" cy="1939"/>
              <a:chOff x="2322" y="1479"/>
              <a:chExt cx="3093" cy="1939"/>
            </a:xfrm>
          </p:grpSpPr>
          <p:pic>
            <p:nvPicPr>
              <p:cNvPr id="48152" name="Diagramm 2">
                <a:extLst>
                  <a:ext uri="{FF2B5EF4-FFF2-40B4-BE49-F238E27FC236}">
                    <a16:creationId xmlns:a16="http://schemas.microsoft.com/office/drawing/2014/main" id="{E18B3403-A73B-7F45-98A7-6350243A020F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22" y="1479"/>
                <a:ext cx="2893" cy="17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153" name="Text Box 10">
                <a:extLst>
                  <a:ext uri="{FF2B5EF4-FFF2-40B4-BE49-F238E27FC236}">
                    <a16:creationId xmlns:a16="http://schemas.microsoft.com/office/drawing/2014/main" id="{5129CE0E-4415-984D-B4B6-1CC77BF252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21" y="3253"/>
                <a:ext cx="556" cy="16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400"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1200">
                    <a:solidFill>
                      <a:srgbClr val="A50021"/>
                    </a:solidFill>
                    <a:latin typeface="Arial" panose="020B0604020202020204" pitchFamily="34" charset="0"/>
                    <a:cs typeface="Mangal" panose="02040503050203030202" pitchFamily="18" charset="0"/>
                  </a:rPr>
                  <a:t>Time [s]</a:t>
                </a:r>
                <a:endParaRPr lang="en-US" altLang="en-US" sz="1800">
                  <a:solidFill>
                    <a:srgbClr val="A5002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8154" name="Text Box 11">
                <a:extLst>
                  <a:ext uri="{FF2B5EF4-FFF2-40B4-BE49-F238E27FC236}">
                    <a16:creationId xmlns:a16="http://schemas.microsoft.com/office/drawing/2014/main" id="{799D63A6-6EA8-2349-BC94-520D8C3CBB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973" y="2164"/>
                <a:ext cx="864" cy="1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400"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Comic Sans MS" panose="030F0902030302020204" pitchFamily="66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1200">
                    <a:solidFill>
                      <a:srgbClr val="A50021"/>
                    </a:solidFill>
                    <a:latin typeface="Arial" panose="020B0604020202020204" pitchFamily="34" charset="0"/>
                    <a:cs typeface="Mangal" panose="02040503050203030202" pitchFamily="18" charset="0"/>
                  </a:rPr>
                  <a:t>Depth [nm]</a:t>
                </a:r>
                <a:endParaRPr lang="en-US" altLang="en-US" sz="1800">
                  <a:solidFill>
                    <a:srgbClr val="A50021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8146" name="Line 12">
              <a:extLst>
                <a:ext uri="{FF2B5EF4-FFF2-40B4-BE49-F238E27FC236}">
                  <a16:creationId xmlns:a16="http://schemas.microsoft.com/office/drawing/2014/main" id="{A804460F-6B95-364F-A653-C74BBF4E50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1" y="1801"/>
              <a:ext cx="0" cy="70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8147" name="Text Box 13">
              <a:extLst>
                <a:ext uri="{FF2B5EF4-FFF2-40B4-BE49-F238E27FC236}">
                  <a16:creationId xmlns:a16="http://schemas.microsoft.com/office/drawing/2014/main" id="{9D692E63-7BA7-9947-8C5C-9F123193A3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76" y="1638"/>
              <a:ext cx="59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FF0066"/>
                  </a:solidFill>
                  <a:latin typeface="Arial" panose="020B0604020202020204" pitchFamily="34" charset="0"/>
                </a:rPr>
                <a:t>Fracture</a:t>
              </a:r>
            </a:p>
          </p:txBody>
        </p:sp>
        <p:sp>
          <p:nvSpPr>
            <p:cNvPr id="48148" name="Line 14">
              <a:extLst>
                <a:ext uri="{FF2B5EF4-FFF2-40B4-BE49-F238E27FC236}">
                  <a16:creationId xmlns:a16="http://schemas.microsoft.com/office/drawing/2014/main" id="{CA4C6FB0-2CC3-7940-AECF-74D22EFB4E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4" y="1655"/>
              <a:ext cx="0" cy="931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8149" name="Text Box 15">
              <a:extLst>
                <a:ext uri="{FF2B5EF4-FFF2-40B4-BE49-F238E27FC236}">
                  <a16:creationId xmlns:a16="http://schemas.microsoft.com/office/drawing/2014/main" id="{0823DE33-7FDD-F342-A695-775D65EA3A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1" y="1441"/>
              <a:ext cx="93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6666FF"/>
                  </a:solidFill>
                  <a:latin typeface="Arial" panose="020B0604020202020204" pitchFamily="34" charset="0"/>
                </a:rPr>
                <a:t>Fatigue period</a:t>
              </a:r>
            </a:p>
          </p:txBody>
        </p:sp>
        <p:sp>
          <p:nvSpPr>
            <p:cNvPr id="48150" name="Text Box 16">
              <a:extLst>
                <a:ext uri="{FF2B5EF4-FFF2-40B4-BE49-F238E27FC236}">
                  <a16:creationId xmlns:a16="http://schemas.microsoft.com/office/drawing/2014/main" id="{773CCBF9-79D6-7C41-82D5-7DB2793B97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0" y="2145"/>
              <a:ext cx="5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>
                  <a:solidFill>
                    <a:srgbClr val="A50021"/>
                  </a:solidFill>
                  <a:latin typeface="Arial" panose="020B0604020202020204" pitchFamily="34" charset="0"/>
                </a:rPr>
                <a:t>pristine</a:t>
              </a:r>
            </a:p>
          </p:txBody>
        </p:sp>
        <p:sp>
          <p:nvSpPr>
            <p:cNvPr id="48151" name="Text Box 17">
              <a:extLst>
                <a:ext uri="{FF2B5EF4-FFF2-40B4-BE49-F238E27FC236}">
                  <a16:creationId xmlns:a16="http://schemas.microsoft.com/office/drawing/2014/main" id="{32882713-EC93-3546-99C2-4C42AA126F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7" y="2636"/>
              <a:ext cx="165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4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Comic Sans MS" panose="030F0902030302020204" pitchFamily="66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Comic Sans MS" panose="030F0902030302020204" pitchFamily="66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>
                  <a:solidFill>
                    <a:srgbClr val="6699FF"/>
                  </a:solidFill>
                  <a:latin typeface="Arial" panose="020B0604020202020204" pitchFamily="34" charset="0"/>
                </a:rPr>
                <a:t>Irradiated, 7E13 Au i/ cm</a:t>
              </a:r>
              <a:r>
                <a:rPr lang="en-US" altLang="en-US" sz="1600" b="1" baseline="30000">
                  <a:solidFill>
                    <a:srgbClr val="6699FF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48137" name="Rectangle 1">
            <a:extLst>
              <a:ext uri="{FF2B5EF4-FFF2-40B4-BE49-F238E27FC236}">
                <a16:creationId xmlns:a16="http://schemas.microsoft.com/office/drawing/2014/main" id="{721DC3AC-A2A1-8B43-9080-9E0599CC8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951" y="1950091"/>
            <a:ext cx="160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Comic Sans MS" panose="030F0902030302020204" pitchFamily="66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accent2"/>
                </a:solidFill>
                <a:latin typeface="Comic Sans MS" panose="030F0902030302020204" pitchFamily="66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Comic Sans MS" panose="030F0902030302020204" pitchFamily="66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33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Embrittlement</a:t>
            </a:r>
            <a:endParaRPr lang="de-DE" altLang="en-US" sz="1800" dirty="0">
              <a:solidFill>
                <a:srgbClr val="FF330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8138" name="Rectangle 25">
            <a:extLst>
              <a:ext uri="{FF2B5EF4-FFF2-40B4-BE49-F238E27FC236}">
                <a16:creationId xmlns:a16="http://schemas.microsoft.com/office/drawing/2014/main" id="{7856E86D-6424-184F-9AEF-92F5DFAF49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6529388"/>
            <a:ext cx="2822575" cy="3286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Comic Sans MS" panose="030F0902030302020204" pitchFamily="66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accent2"/>
                </a:solidFill>
                <a:latin typeface="Comic Sans MS" panose="030F0902030302020204" pitchFamily="66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Comic Sans MS" panose="030F0902030302020204" pitchFamily="66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Comic Sans MS" panose="030F09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675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5761" y="202432"/>
            <a:ext cx="79255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mitigate radiation damage effects in graphite </a:t>
            </a:r>
          </a:p>
          <a:p>
            <a:pPr algn="ctr"/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(production targets and beam catchers materials)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789" y="2371691"/>
            <a:ext cx="2804559" cy="2362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53" t="4144" r="2091" b="3735"/>
          <a:stretch/>
        </p:blipFill>
        <p:spPr>
          <a:xfrm>
            <a:off x="80105" y="2336434"/>
            <a:ext cx="2959348" cy="23622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3733800" y="2002359"/>
            <a:ext cx="213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33CC"/>
                </a:solidFill>
              </a:rPr>
              <a:t>Young modulus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105" y="5373216"/>
            <a:ext cx="89563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spcBef>
                <a:spcPts val="600"/>
              </a:spcBef>
            </a:pPr>
            <a:r>
              <a:rPr lang="en-US" sz="1800" dirty="0">
                <a:solidFill>
                  <a:srgbClr val="006600"/>
                </a:solidFill>
                <a:cs typeface="Arial" panose="020B0604020202020204" pitchFamily="34" charset="0"/>
              </a:rPr>
              <a:t>  at T&gt; 900 ºC </a:t>
            </a:r>
            <a:r>
              <a:rPr lang="en-US" sz="1800" dirty="0">
                <a:solidFill>
                  <a:srgbClr val="0066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srgbClr val="006600"/>
                </a:solidFill>
                <a:cs typeface="Arial" panose="020B0604020202020204" pitchFamily="34" charset="0"/>
              </a:rPr>
              <a:t>beneficial effect on  recovery of thermo-mechanical properties</a:t>
            </a:r>
          </a:p>
          <a:p>
            <a:pPr marL="800100" lvl="3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6600"/>
                </a:solidFill>
                <a:cs typeface="Arial" panose="020B0604020202020204" pitchFamily="34" charset="0"/>
              </a:rPr>
              <a:t>thermal diffusivity reaches 30 % of the pristine value (1500 ºC)</a:t>
            </a:r>
          </a:p>
          <a:p>
            <a:pPr marL="800100" lvl="3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6600"/>
                </a:solidFill>
                <a:cs typeface="Arial" panose="020B0604020202020204" pitchFamily="34" charset="0"/>
              </a:rPr>
              <a:t>Young modulus reaches pristine value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2000" y="2089577"/>
            <a:ext cx="2379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33CC"/>
                </a:solidFill>
              </a:rPr>
              <a:t>thermal diffusivity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4910" y="120795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Damage recovery by	- operation at high temperatures (&gt; 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900 ºC</a:t>
            </a:r>
            <a:r>
              <a:rPr lang="en-US" sz="2000" dirty="0">
                <a:solidFill>
                  <a:srgbClr val="C00000"/>
                </a:solidFill>
              </a:rPr>
              <a:t>)</a:t>
            </a:r>
          </a:p>
          <a:p>
            <a:r>
              <a:rPr lang="en-US" sz="2000" dirty="0">
                <a:solidFill>
                  <a:srgbClr val="C00000"/>
                </a:solidFill>
              </a:rPr>
              <a:t>			- post-irradiation annealing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3399" y="4844471"/>
            <a:ext cx="6408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>
                <a:solidFill>
                  <a:srgbClr val="0000FF"/>
                </a:solidFill>
              </a:rPr>
              <a:t>F. </a:t>
            </a:r>
            <a:r>
              <a:rPr lang="en-US" sz="1400" b="0" i="1" dirty="0" err="1">
                <a:solidFill>
                  <a:srgbClr val="0000FF"/>
                </a:solidFill>
              </a:rPr>
              <a:t>Pellemoine</a:t>
            </a:r>
            <a:r>
              <a:rPr lang="en-US" sz="1400" b="0" i="1" dirty="0">
                <a:solidFill>
                  <a:srgbClr val="0000FF"/>
                </a:solidFill>
              </a:rPr>
              <a:t> et al.,  </a:t>
            </a:r>
            <a:r>
              <a:rPr lang="en-US" sz="1400" b="0" i="1" dirty="0" err="1">
                <a:solidFill>
                  <a:srgbClr val="0000FF"/>
                </a:solidFill>
              </a:rPr>
              <a:t>Nucl.Inst.Meth.B</a:t>
            </a:r>
            <a:r>
              <a:rPr lang="en-US" sz="1400" b="0" i="1" dirty="0">
                <a:solidFill>
                  <a:srgbClr val="0000FF"/>
                </a:solidFill>
              </a:rPr>
              <a:t>, (2015) DOI:10.1016/j.nimb.2015.09.007</a:t>
            </a:r>
          </a:p>
          <a:p>
            <a:r>
              <a:rPr lang="en-US" sz="1400" b="0" i="1" dirty="0" err="1">
                <a:solidFill>
                  <a:srgbClr val="0000FF"/>
                </a:solidFill>
              </a:rPr>
              <a:t>C.Hubert</a:t>
            </a:r>
            <a:r>
              <a:rPr lang="en-US" sz="1400" b="0" i="1" dirty="0">
                <a:solidFill>
                  <a:srgbClr val="0000FF"/>
                </a:solidFill>
              </a:rPr>
              <a:t> et al., </a:t>
            </a:r>
            <a:r>
              <a:rPr lang="en-US" sz="1400" b="0" i="1" dirty="0" err="1">
                <a:solidFill>
                  <a:srgbClr val="0000FF"/>
                </a:solidFill>
              </a:rPr>
              <a:t>Nucl.Inst.Meth.B</a:t>
            </a:r>
            <a:r>
              <a:rPr lang="en-US" sz="1400" b="0" i="1" dirty="0">
                <a:solidFill>
                  <a:srgbClr val="0000FF"/>
                </a:solidFill>
              </a:rPr>
              <a:t>, (2015) DOI:10.1016/ j.nimb.2015.08.056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515" y="2371691"/>
            <a:ext cx="3070982" cy="232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324600" y="1978128"/>
            <a:ext cx="271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33CC"/>
                </a:solidFill>
              </a:rPr>
              <a:t>DSC – </a:t>
            </a:r>
            <a:r>
              <a:rPr lang="de-DE" dirty="0" err="1">
                <a:solidFill>
                  <a:srgbClr val="0033CC"/>
                </a:solidFill>
              </a:rPr>
              <a:t>defect</a:t>
            </a:r>
            <a:r>
              <a:rPr lang="de-DE" dirty="0">
                <a:solidFill>
                  <a:srgbClr val="0033CC"/>
                </a:solidFill>
              </a:rPr>
              <a:t> </a:t>
            </a:r>
            <a:r>
              <a:rPr lang="de-DE" dirty="0" err="1">
                <a:solidFill>
                  <a:srgbClr val="0033CC"/>
                </a:solidFill>
              </a:rPr>
              <a:t>annealing</a:t>
            </a:r>
            <a:endParaRPr lang="en-US" sz="1800" dirty="0">
              <a:solidFill>
                <a:srgbClr val="0033C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04800" y="6624955"/>
            <a:ext cx="1600200" cy="228282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  <a:endParaRPr lang="en-GB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09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3376742"/>
            <a:ext cx="88392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">
              <a:lnSpc>
                <a:spcPts val="3000"/>
              </a:lnSpc>
              <a:spcBef>
                <a:spcPts val="1800"/>
              </a:spcBef>
            </a:pP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lang="de-DE" sz="2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">
              <a:lnSpc>
                <a:spcPts val="3000"/>
              </a:lnSpc>
              <a:spcBef>
                <a:spcPts val="1800"/>
              </a:spcBef>
            </a:pP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-experiments 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4.8 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at UNILAC, GSI</a:t>
            </a:r>
          </a:p>
        </p:txBody>
      </p:sp>
    </p:spTree>
    <p:extLst>
      <p:ext uri="{BB962C8B-B14F-4D97-AF65-F5344CB8AC3E}">
        <p14:creationId xmlns:p14="http://schemas.microsoft.com/office/powerpoint/2010/main" val="125024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6242342" cy="787557"/>
          </a:xfrm>
        </p:spPr>
        <p:txBody>
          <a:bodyPr>
            <a:no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Experimental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Irradiation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set-up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371601"/>
            <a:ext cx="8211834" cy="4839794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4.8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/u U</a:t>
            </a:r>
            <a:r>
              <a:rPr lang="de-DE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28+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1.5×10</a:t>
            </a:r>
            <a:r>
              <a:rPr lang="de-DE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i/cm</a:t>
            </a:r>
            <a:r>
              <a:rPr lang="de-DE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per pulse</a:t>
            </a:r>
          </a:p>
          <a:p>
            <a:pPr lvl="1"/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fluences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1×10</a:t>
            </a:r>
            <a:r>
              <a:rPr lang="de-DE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i/cm</a:t>
            </a:r>
            <a:r>
              <a:rPr lang="de-DE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grpSp>
        <p:nvGrpSpPr>
          <p:cNvPr id="4" name="Gruppierung 3"/>
          <p:cNvGrpSpPr/>
          <p:nvPr/>
        </p:nvGrpSpPr>
        <p:grpSpPr>
          <a:xfrm>
            <a:off x="685800" y="4114799"/>
            <a:ext cx="3270380" cy="2555765"/>
            <a:chOff x="4959495" y="3452813"/>
            <a:chExt cx="3956180" cy="3296744"/>
          </a:xfrm>
        </p:grpSpPr>
        <p:pic>
          <p:nvPicPr>
            <p:cNvPr id="2050" name="Picture 2" descr="D:\##PASCAL\Bild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5675" y="3452813"/>
              <a:ext cx="2880000" cy="25635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6" descr="D:\Conferences_Workshops\EMRS\Poster EMRS\setup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7735" t="60825" r="36320" b="9648"/>
            <a:stretch/>
          </p:blipFill>
          <p:spPr bwMode="auto">
            <a:xfrm>
              <a:off x="7089912" y="6035182"/>
              <a:ext cx="771525" cy="714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49" name="Gruppieren 2048"/>
            <p:cNvGrpSpPr/>
            <p:nvPr/>
          </p:nvGrpSpPr>
          <p:grpSpPr>
            <a:xfrm>
              <a:off x="4959495" y="5610225"/>
              <a:ext cx="1574510" cy="1080052"/>
              <a:chOff x="4359420" y="5610225"/>
              <a:chExt cx="1574510" cy="1080052"/>
            </a:xfrm>
          </p:grpSpPr>
          <p:pic>
            <p:nvPicPr>
              <p:cNvPr id="2051" name="Picture 3" descr="D:\##PASCAL\LDV-set-up-SIS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202" r="35352"/>
              <a:stretch/>
            </p:blipFill>
            <p:spPr bwMode="auto">
              <a:xfrm flipH="1">
                <a:off x="4757393" y="5610225"/>
                <a:ext cx="732741" cy="10800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48" name="Rechteck 2047"/>
              <p:cNvSpPr/>
              <p:nvPr/>
            </p:nvSpPr>
            <p:spPr>
              <a:xfrm>
                <a:off x="4359420" y="5858969"/>
                <a:ext cx="603105" cy="3524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80" name="Rechteck 79"/>
              <p:cNvSpPr/>
              <p:nvPr/>
            </p:nvSpPr>
            <p:spPr>
              <a:xfrm>
                <a:off x="5330825" y="6181337"/>
                <a:ext cx="603105" cy="3524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12" name="Bild 7" descr="Screen Shot 2015-12-14 at 11.51.56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7" r="21122"/>
          <a:stretch/>
        </p:blipFill>
        <p:spPr>
          <a:xfrm rot="5400000">
            <a:off x="3662453" y="4107899"/>
            <a:ext cx="2506853" cy="1440000"/>
          </a:xfrm>
          <a:prstGeom prst="rect">
            <a:avLst/>
          </a:prstGeom>
        </p:spPr>
      </p:pic>
      <p:pic>
        <p:nvPicPr>
          <p:cNvPr id="13" name="Bild 10" descr="Graph17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560" y="4018975"/>
            <a:ext cx="3355139" cy="25375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96373" y="6364670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IR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camera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17529" y="5667436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LDV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M.Tomut, GSI      </a:t>
            </a:r>
            <a:endParaRPr lang="de-DE" dirty="0"/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9666BBB6-A1FE-2849-8536-F4E14BE74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1493" y="1427583"/>
            <a:ext cx="3746827" cy="1200329"/>
          </a:xfrm>
          <a:prstGeom prst="rect">
            <a:avLst/>
          </a:prstGeom>
          <a:solidFill>
            <a:schemeClr val="bg1"/>
          </a:solidFill>
          <a:ln w="9525">
            <a:solidFill>
              <a:srgbClr val="0981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8588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588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588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588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588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58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58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58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58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dirty="0">
                <a:solidFill>
                  <a:srgbClr val="0981A7"/>
                </a:solidFill>
                <a:cs typeface="Arial" panose="020B0604020202020204" pitchFamily="34" charset="0"/>
              </a:rPr>
              <a:t>high-current mode (MEVVA source)</a:t>
            </a:r>
          </a:p>
          <a:p>
            <a:pPr eaLnBrk="1" hangingPunct="1"/>
            <a:r>
              <a:rPr lang="en-US" altLang="de-DE" dirty="0">
                <a:solidFill>
                  <a:srgbClr val="0981A7"/>
                </a:solidFill>
                <a:cs typeface="Arial" panose="020B0604020202020204" pitchFamily="34" charset="0"/>
              </a:rPr>
              <a:t>1-2 Hz	</a:t>
            </a:r>
          </a:p>
          <a:p>
            <a:pPr eaLnBrk="1" hangingPunct="1"/>
            <a:r>
              <a:rPr lang="en-US" altLang="de-DE" dirty="0">
                <a:solidFill>
                  <a:srgbClr val="0981A7"/>
                </a:solidFill>
                <a:cs typeface="Arial" panose="020B0604020202020204" pitchFamily="34" charset="0"/>
              </a:rPr>
              <a:t>100-200 µm length of </a:t>
            </a:r>
            <a:r>
              <a:rPr lang="en-US" altLang="de-DE" dirty="0" err="1">
                <a:solidFill>
                  <a:srgbClr val="0981A7"/>
                </a:solidFill>
                <a:cs typeface="Arial" panose="020B0604020202020204" pitchFamily="34" charset="0"/>
              </a:rPr>
              <a:t>macropulse</a:t>
            </a:r>
            <a:endParaRPr lang="en-US" altLang="de-DE" dirty="0">
              <a:solidFill>
                <a:srgbClr val="0981A7"/>
              </a:solidFill>
              <a:cs typeface="Arial" panose="020B0604020202020204" pitchFamily="34" charset="0"/>
            </a:endParaRPr>
          </a:p>
        </p:txBody>
      </p:sp>
      <p:grpSp>
        <p:nvGrpSpPr>
          <p:cNvPr id="18" name="Group 89">
            <a:extLst>
              <a:ext uri="{FF2B5EF4-FFF2-40B4-BE49-F238E27FC236}">
                <a16:creationId xmlns:a16="http://schemas.microsoft.com/office/drawing/2014/main" id="{673395D9-BE93-274F-89AF-616B50165B9B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3007817"/>
            <a:ext cx="1390521" cy="996598"/>
            <a:chOff x="2864" y="2659"/>
            <a:chExt cx="2375" cy="726"/>
          </a:xfrm>
        </p:grpSpPr>
        <p:sp>
          <p:nvSpPr>
            <p:cNvPr id="19" name="Rectangle 66">
              <a:extLst>
                <a:ext uri="{FF2B5EF4-FFF2-40B4-BE49-F238E27FC236}">
                  <a16:creationId xmlns:a16="http://schemas.microsoft.com/office/drawing/2014/main" id="{5A51E56D-24D8-AD4D-B266-18DD01E69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4" y="2659"/>
              <a:ext cx="2375" cy="72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981A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" name="Text Box 68">
              <a:extLst>
                <a:ext uri="{FF2B5EF4-FFF2-40B4-BE49-F238E27FC236}">
                  <a16:creationId xmlns:a16="http://schemas.microsoft.com/office/drawing/2014/main" id="{77676F8C-B7AB-DF4F-AC41-09B4DB427C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7" y="2668"/>
              <a:ext cx="534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981A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de-DE" sz="1400" dirty="0">
                  <a:solidFill>
                    <a:srgbClr val="0981A7"/>
                  </a:solidFill>
                </a:rPr>
                <a:t>100 µs</a:t>
              </a:r>
            </a:p>
          </p:txBody>
        </p:sp>
        <p:sp>
          <p:nvSpPr>
            <p:cNvPr id="21" name="Text Box 69">
              <a:extLst>
                <a:ext uri="{FF2B5EF4-FFF2-40B4-BE49-F238E27FC236}">
                  <a16:creationId xmlns:a16="http://schemas.microsoft.com/office/drawing/2014/main" id="{91B34A66-A2DF-1448-95E1-535CAF46F1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9" y="3086"/>
              <a:ext cx="31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dirty="0"/>
                <a:t>1 s</a:t>
              </a:r>
              <a:endParaRPr lang="en-US" altLang="de-DE" dirty="0"/>
            </a:p>
          </p:txBody>
        </p:sp>
        <p:sp>
          <p:nvSpPr>
            <p:cNvPr id="22" name="Line 71">
              <a:extLst>
                <a:ext uri="{FF2B5EF4-FFF2-40B4-BE49-F238E27FC236}">
                  <a16:creationId xmlns:a16="http://schemas.microsoft.com/office/drawing/2014/main" id="{ECD8D3CD-2906-944B-9119-592E5C1F40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841"/>
              <a:ext cx="63" cy="0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Line 72">
              <a:extLst>
                <a:ext uri="{FF2B5EF4-FFF2-40B4-BE49-F238E27FC236}">
                  <a16:creationId xmlns:a16="http://schemas.microsoft.com/office/drawing/2014/main" id="{226B1425-77B3-224B-AD8B-1BC546A1DC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2" y="2841"/>
              <a:ext cx="0" cy="454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Line 73">
              <a:extLst>
                <a:ext uri="{FF2B5EF4-FFF2-40B4-BE49-F238E27FC236}">
                  <a16:creationId xmlns:a16="http://schemas.microsoft.com/office/drawing/2014/main" id="{16179754-86DB-BB41-8E92-121069E2BF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2841"/>
              <a:ext cx="0" cy="454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Line 77">
              <a:extLst>
                <a:ext uri="{FF2B5EF4-FFF2-40B4-BE49-F238E27FC236}">
                  <a16:creationId xmlns:a16="http://schemas.microsoft.com/office/drawing/2014/main" id="{2EA685D2-7F6C-4145-9151-DDCCC63FB3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55" y="3294"/>
              <a:ext cx="31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Line 78">
              <a:extLst>
                <a:ext uri="{FF2B5EF4-FFF2-40B4-BE49-F238E27FC236}">
                  <a16:creationId xmlns:a16="http://schemas.microsoft.com/office/drawing/2014/main" id="{A10990E7-46BF-8E4C-855D-234373A2CB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3294"/>
              <a:ext cx="1388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Line 79">
              <a:extLst>
                <a:ext uri="{FF2B5EF4-FFF2-40B4-BE49-F238E27FC236}">
                  <a16:creationId xmlns:a16="http://schemas.microsoft.com/office/drawing/2014/main" id="{0A91FC9E-E665-A94D-8A55-DB70112C52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1" y="3294"/>
              <a:ext cx="31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Line 80">
              <a:extLst>
                <a:ext uri="{FF2B5EF4-FFF2-40B4-BE49-F238E27FC236}">
                  <a16:creationId xmlns:a16="http://schemas.microsoft.com/office/drawing/2014/main" id="{56407955-D4A5-DB43-AFF7-52DF0B0CDF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2" y="2841"/>
              <a:ext cx="63" cy="0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Line 81">
              <a:extLst>
                <a:ext uri="{FF2B5EF4-FFF2-40B4-BE49-F238E27FC236}">
                  <a16:creationId xmlns:a16="http://schemas.microsoft.com/office/drawing/2014/main" id="{431C66A4-331A-2643-A40B-B4DC040214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1" y="2841"/>
              <a:ext cx="0" cy="454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Line 82">
              <a:extLst>
                <a:ext uri="{FF2B5EF4-FFF2-40B4-BE49-F238E27FC236}">
                  <a16:creationId xmlns:a16="http://schemas.microsoft.com/office/drawing/2014/main" id="{8AB50A4F-D94E-0E49-A85C-6E4287C9EB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3" y="2841"/>
              <a:ext cx="0" cy="454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B063A027-79A1-834D-9E23-3D89F76787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96" y="2898772"/>
            <a:ext cx="40386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535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381000" y="152400"/>
            <a:ext cx="7921625" cy="860425"/>
          </a:xfrm>
        </p:spPr>
        <p:txBody>
          <a:bodyPr/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Vibration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disc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– beam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modified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material in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central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beam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spot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buckling-mode01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0714" y="1312636"/>
            <a:ext cx="4013200" cy="3009900"/>
          </a:xfrm>
          <a:prstGeom prst="rect">
            <a:avLst/>
          </a:prstGeom>
        </p:spPr>
      </p:pic>
      <p:pic>
        <p:nvPicPr>
          <p:cNvPr id="7" name="buckling-mode02.gi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876800" y="1204686"/>
            <a:ext cx="3810000" cy="28575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131457" y="6550222"/>
            <a:ext cx="6012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CC0099"/>
                </a:solidFill>
              </a:rPr>
              <a:t>Animation - Dr. Dan Russell, Grad. </a:t>
            </a:r>
            <a:r>
              <a:rPr lang="en-US" sz="1400" i="1" dirty="0" err="1">
                <a:solidFill>
                  <a:srgbClr val="CC0099"/>
                </a:solidFill>
              </a:rPr>
              <a:t>Prog</a:t>
            </a:r>
            <a:r>
              <a:rPr lang="en-US" sz="1400" i="1" dirty="0">
                <a:solidFill>
                  <a:srgbClr val="CC0099"/>
                </a:solidFill>
              </a:rPr>
              <a:t>. Acoustics, Penn State</a:t>
            </a:r>
          </a:p>
        </p:txBody>
      </p:sp>
      <p:pic>
        <p:nvPicPr>
          <p:cNvPr id="9" name="one nodal-one circular-mode12.gif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971800" y="3692722"/>
            <a:ext cx="3810000" cy="28575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04800" y="1204685"/>
            <a:ext cx="388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33CC"/>
                </a:solidFill>
              </a:rPr>
              <a:t>vibration with one circular node</a:t>
            </a:r>
          </a:p>
          <a:p>
            <a:pPr algn="ctr"/>
            <a:r>
              <a:rPr lang="de-DE" b="1" dirty="0" err="1">
                <a:solidFill>
                  <a:srgbClr val="0033CC"/>
                </a:solidFill>
              </a:rPr>
              <a:t>pristine</a:t>
            </a:r>
            <a:r>
              <a:rPr lang="de-DE" b="1" dirty="0">
                <a:solidFill>
                  <a:srgbClr val="0033CC"/>
                </a:solidFill>
              </a:rPr>
              <a:t> sample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76800" y="1196521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33CC"/>
                </a:solidFill>
              </a:rPr>
              <a:t>vibration with two circular nodes</a:t>
            </a:r>
          </a:p>
          <a:p>
            <a:pPr algn="ctr"/>
            <a:r>
              <a:rPr lang="de-DE" b="1" dirty="0" err="1">
                <a:solidFill>
                  <a:srgbClr val="0033CC"/>
                </a:solidFill>
              </a:rPr>
              <a:t>modified</a:t>
            </a:r>
            <a:r>
              <a:rPr lang="de-DE" b="1" dirty="0">
                <a:solidFill>
                  <a:srgbClr val="0033CC"/>
                </a:solidFill>
              </a:rPr>
              <a:t> material in </a:t>
            </a:r>
            <a:r>
              <a:rPr lang="de-DE" b="1" dirty="0" err="1">
                <a:solidFill>
                  <a:srgbClr val="0033CC"/>
                </a:solidFill>
              </a:rPr>
              <a:t>the</a:t>
            </a:r>
            <a:r>
              <a:rPr lang="de-DE" b="1" dirty="0">
                <a:solidFill>
                  <a:srgbClr val="0033CC"/>
                </a:solidFill>
              </a:rPr>
              <a:t> beam </a:t>
            </a:r>
            <a:r>
              <a:rPr lang="de-DE" b="1" dirty="0" err="1">
                <a:solidFill>
                  <a:srgbClr val="0033CC"/>
                </a:solidFill>
              </a:rPr>
              <a:t>spot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4600" y="5903891"/>
            <a:ext cx="510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33CC"/>
                </a:solidFill>
              </a:rPr>
              <a:t>vibration with one circular node</a:t>
            </a:r>
          </a:p>
          <a:p>
            <a:pPr algn="ctr"/>
            <a:r>
              <a:rPr lang="de-DE" b="1" dirty="0" err="1">
                <a:solidFill>
                  <a:srgbClr val="0033CC"/>
                </a:solidFill>
              </a:rPr>
              <a:t>and</a:t>
            </a:r>
            <a:r>
              <a:rPr lang="de-DE" b="1" dirty="0">
                <a:solidFill>
                  <a:srgbClr val="0033CC"/>
                </a:solidFill>
              </a:rPr>
              <a:t> </a:t>
            </a:r>
            <a:r>
              <a:rPr lang="de-DE" b="1" dirty="0" err="1">
                <a:solidFill>
                  <a:srgbClr val="0033CC"/>
                </a:solidFill>
              </a:rPr>
              <a:t>one</a:t>
            </a:r>
            <a:r>
              <a:rPr lang="de-DE" b="1" dirty="0">
                <a:solidFill>
                  <a:srgbClr val="0033CC"/>
                </a:solidFill>
              </a:rPr>
              <a:t> </a:t>
            </a:r>
            <a:r>
              <a:rPr lang="de-DE" b="1" dirty="0" err="1">
                <a:solidFill>
                  <a:srgbClr val="0033CC"/>
                </a:solidFill>
              </a:rPr>
              <a:t>diameter</a:t>
            </a:r>
            <a:r>
              <a:rPr lang="de-DE" b="1" dirty="0">
                <a:solidFill>
                  <a:srgbClr val="0033CC"/>
                </a:solidFill>
              </a:rPr>
              <a:t> </a:t>
            </a:r>
            <a:r>
              <a:rPr lang="de-DE" b="1" dirty="0" err="1">
                <a:solidFill>
                  <a:srgbClr val="0033CC"/>
                </a:solidFill>
              </a:rPr>
              <a:t>node</a:t>
            </a:r>
            <a:r>
              <a:rPr lang="de-DE" b="1" dirty="0">
                <a:solidFill>
                  <a:srgbClr val="0033CC"/>
                </a:solidFill>
              </a:rPr>
              <a:t> – beam </a:t>
            </a:r>
            <a:r>
              <a:rPr lang="de-DE" b="1" dirty="0" err="1">
                <a:solidFill>
                  <a:srgbClr val="0033CC"/>
                </a:solidFill>
              </a:rPr>
              <a:t>hits</a:t>
            </a:r>
            <a:r>
              <a:rPr lang="de-DE" b="1" dirty="0">
                <a:solidFill>
                  <a:srgbClr val="0033CC"/>
                </a:solidFill>
              </a:rPr>
              <a:t> </a:t>
            </a:r>
            <a:r>
              <a:rPr lang="de-DE" b="1" dirty="0" err="1">
                <a:solidFill>
                  <a:srgbClr val="0033CC"/>
                </a:solidFill>
              </a:rPr>
              <a:t>eccentric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04800" y="6093706"/>
            <a:ext cx="8420100" cy="266700"/>
          </a:xfrm>
        </p:spPr>
        <p:txBody>
          <a:bodyPr/>
          <a:lstStyle/>
          <a:p>
            <a:r>
              <a:rPr lang="de-DE" dirty="0" err="1"/>
              <a:t>M.Tomut</a:t>
            </a:r>
            <a:r>
              <a:rPr lang="de-DE" dirty="0"/>
              <a:t>, GSI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739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276" y="304800"/>
            <a:ext cx="7136524" cy="787557"/>
          </a:xfrm>
        </p:spPr>
        <p:txBody>
          <a:bodyPr>
            <a:no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Oscillation monitoring as a function of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fluence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2283" y="4648200"/>
            <a:ext cx="8211834" cy="16388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accumulation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Additional reflection at irradiated / non-irradiated interface</a:t>
            </a:r>
          </a:p>
          <a:p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frecquency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increase of damping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decrease of velocity</a:t>
            </a:r>
          </a:p>
        </p:txBody>
      </p:sp>
      <p:pic>
        <p:nvPicPr>
          <p:cNvPr id="5" name="Bild 4" descr="PG-thin 1E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6" y="1752600"/>
            <a:ext cx="3097924" cy="2428814"/>
          </a:xfrm>
          <a:prstGeom prst="rect">
            <a:avLst/>
          </a:prstGeom>
        </p:spPr>
      </p:pic>
      <p:pic>
        <p:nvPicPr>
          <p:cNvPr id="6" name="Bild 5" descr="PG-thin 2E1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781503"/>
            <a:ext cx="3048000" cy="237100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7" name="Bild 6" descr="PG-thin 5E1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486" y="1810407"/>
            <a:ext cx="2935514" cy="237100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14400" y="1229380"/>
            <a:ext cx="7073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en-US" b="1" kern="0" dirty="0">
                <a:solidFill>
                  <a:srgbClr val="3333C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Polycrystalline isotropic graphite </a:t>
            </a:r>
            <a:r>
              <a:rPr lang="de-DE" b="1" kern="0" dirty="0">
                <a:solidFill>
                  <a:srgbClr val="3333C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140 </a:t>
            </a:r>
            <a:r>
              <a:rPr lang="el-GR" b="1" kern="0" dirty="0">
                <a:solidFill>
                  <a:srgbClr val="3333C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μ</a:t>
            </a:r>
            <a:r>
              <a:rPr lang="de-DE" b="1" kern="0" dirty="0">
                <a:solidFill>
                  <a:srgbClr val="3333C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</a:t>
            </a:r>
            <a:endParaRPr lang="en-US" b="1" kern="0" dirty="0">
              <a:solidFill>
                <a:srgbClr val="3333C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6705600" y="3337032"/>
            <a:ext cx="2286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20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de-DE" sz="20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  <a:endParaRPr lang="en-US" sz="2000" kern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/>
            <a:endParaRPr lang="de-DE" kern="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M.Tomut, GSI   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40635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71335"/>
            <a:ext cx="6664907" cy="787557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Measured maximum velocities - LDV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083" y="4572000"/>
            <a:ext cx="8211834" cy="1969582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Decrease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maximum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accumulated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dose:</a:t>
            </a:r>
          </a:p>
          <a:p>
            <a:pPr marL="457200" lvl="1" indent="0"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Radiation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beam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spot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internal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friction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plastic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deformation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342900" lvl="1" indent="-342900"/>
            <a:endParaRPr lang="de-DE" sz="2400" dirty="0"/>
          </a:p>
        </p:txBody>
      </p:sp>
      <p:pic>
        <p:nvPicPr>
          <p:cNvPr id="4" name="Bild 3" descr="PG-thin LDV A vs fluenc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73116"/>
            <a:ext cx="3960000" cy="311945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19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65233"/>
            <a:ext cx="3960000" cy="311591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M.Tomut, GSI   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2279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04800" y="6629718"/>
            <a:ext cx="1600200" cy="228282"/>
          </a:xfrm>
        </p:spPr>
        <p:txBody>
          <a:bodyPr/>
          <a:lstStyle/>
          <a:p>
            <a:pPr>
              <a:defRPr/>
            </a:pPr>
            <a:r>
              <a:rPr lang="en-GB" dirty="0" err="1">
                <a:solidFill>
                  <a:srgbClr val="3333CC"/>
                </a:solidFill>
              </a:rPr>
              <a:t>M.Tomut</a:t>
            </a:r>
            <a:r>
              <a:rPr lang="en-GB" dirty="0">
                <a:solidFill>
                  <a:srgbClr val="3333CC"/>
                </a:solidFill>
              </a:rPr>
              <a:t>, GSI					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52800" y="381000"/>
            <a:ext cx="1595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US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945" y="1447800"/>
            <a:ext cx="8151125" cy="5098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42900">
              <a:lnSpc>
                <a:spcPts val="3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microstructure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beam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  <a:endParaRPr lang="de-DE" sz="2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342900">
              <a:lnSpc>
                <a:spcPts val="3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Radiation-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induced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material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degradation</a:t>
            </a:r>
            <a:r>
              <a:rPr lang="de-DE" sz="2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0" lvl="8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swelling</a:t>
            </a:r>
            <a:endParaRPr lang="de-DE" sz="22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0" lvl="8" indent="-342900">
              <a:buFont typeface="Arial" panose="020B0604020202020204" pitchFamily="34" charset="0"/>
              <a:buChar char="•"/>
            </a:pPr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diffusivity</a:t>
            </a:r>
            <a:endParaRPr lang="de-DE" sz="22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0" lvl="8" indent="-342900">
              <a:buFont typeface="Arial" panose="020B0604020202020204" pitchFamily="34" charset="0"/>
              <a:buChar char="•"/>
            </a:pP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hardening</a:t>
            </a:r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stress-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concentrators</a:t>
            </a:r>
            <a:endParaRPr lang="de-DE" sz="22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0" lvl="8" indent="-342900">
              <a:buFont typeface="Arial" panose="020B0604020202020204" pitchFamily="34" charset="0"/>
              <a:buChar char="•"/>
            </a:pP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microimpact</a:t>
            </a:r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de-DE" sz="22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7260" lvl="8"/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hardness</a:t>
            </a:r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fatigue</a:t>
            </a:r>
            <a:endParaRPr lang="de-DE" sz="22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0" lvl="8" indent="-342900">
              <a:buFont typeface="Arial" panose="020B0604020202020204" pitchFamily="34" charset="0"/>
              <a:buChar char="•"/>
            </a:pP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recovery</a:t>
            </a:r>
            <a:r>
              <a:rPr lang="de-DE" sz="2200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high </a:t>
            </a:r>
            <a:r>
              <a:rPr lang="de-DE" sz="2200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de-DE" sz="26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342900">
              <a:lnSpc>
                <a:spcPts val="3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de-DE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lang="de-DE" sz="2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342900">
              <a:lnSpc>
                <a:spcPts val="3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 of dynamic thermal fracture of targets in the context of radiation damage</a:t>
            </a:r>
            <a:endParaRPr lang="de-DE" sz="2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2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pulsed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aseline="30000" dirty="0">
                <a:latin typeface="Arial" panose="020B0604020202020204" pitchFamily="34" charset="0"/>
                <a:cs typeface="Arial" panose="020B0604020202020204" pitchFamily="34" charset="0"/>
              </a:rPr>
              <a:t>238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U beam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accelerated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Foliennummernplatzhalt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470650" y="6232525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304B09-8258-4A3D-BD9A-5C8B10C99262}" type="slidenum">
              <a:rPr lang="de-DE">
                <a:solidFill>
                  <a:srgbClr val="FFFFFF"/>
                </a:solidFill>
                <a:latin typeface="Wingdings" pitchFamily="2" charset="2"/>
              </a:rPr>
              <a:pPr eaLnBrk="1" hangingPunct="1"/>
              <a:t>20</a:t>
            </a:fld>
            <a:endParaRPr lang="de-DE">
              <a:solidFill>
                <a:srgbClr val="FFFFFF"/>
              </a:solidFill>
              <a:latin typeface="Wingdings" pitchFamily="2" charset="2"/>
            </a:endParaRPr>
          </a:p>
        </p:txBody>
      </p:sp>
      <p:pic>
        <p:nvPicPr>
          <p:cNvPr id="3076" name="Inhaltsplatzhalter 10" descr="MT-H12-01-after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32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175" y="1218070"/>
            <a:ext cx="8598473" cy="5556468"/>
          </a:xfrm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8" name="Textfeld 16"/>
          <p:cNvSpPr txBox="1">
            <a:spLocks noChangeArrowheads="1"/>
          </p:cNvSpPr>
          <p:nvPr/>
        </p:nvSpPr>
        <p:spPr bwMode="auto">
          <a:xfrm>
            <a:off x="993443" y="2494229"/>
            <a:ext cx="74533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5x10</a:t>
            </a:r>
            <a:r>
              <a:rPr lang="de-DE" sz="1600" b="1" baseline="30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14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i/cm</a:t>
            </a:r>
            <a:r>
              <a:rPr lang="de-DE" sz="1600" b="1" baseline="30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       	  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r>
              <a:rPr lang="de-DE" sz="1600" b="1" baseline="30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14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i/cm</a:t>
            </a:r>
            <a:r>
              <a:rPr lang="de-DE" sz="1600" b="1" baseline="30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	   </a:t>
            </a:r>
            <a:r>
              <a:rPr lang="de-DE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r>
              <a:rPr lang="de-DE" sz="1600" b="1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13</a:t>
            </a:r>
            <a:r>
              <a:rPr lang="de-DE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i/cm</a:t>
            </a:r>
            <a:r>
              <a:rPr lang="de-DE" sz="1600" b="1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2   	      </a:t>
            </a:r>
            <a:r>
              <a:rPr lang="de-DE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5x10</a:t>
            </a:r>
            <a:r>
              <a:rPr lang="de-DE" sz="1600" b="1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12</a:t>
            </a:r>
            <a:r>
              <a:rPr lang="de-DE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i/cm</a:t>
            </a:r>
            <a:r>
              <a:rPr lang="de-DE" sz="1600" b="1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</a:p>
        </p:txBody>
      </p:sp>
      <p:sp>
        <p:nvSpPr>
          <p:cNvPr id="3079" name="Textfeld 17"/>
          <p:cNvSpPr txBox="1">
            <a:spLocks noChangeArrowheads="1"/>
          </p:cNvSpPr>
          <p:nvPr/>
        </p:nvSpPr>
        <p:spPr bwMode="auto">
          <a:xfrm>
            <a:off x="4128091" y="5183444"/>
            <a:ext cx="22862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600" b="1" dirty="0" err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radiation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damage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eaLnBrk="1" hangingPunct="1"/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 </a:t>
            </a:r>
            <a:r>
              <a:rPr lang="de-DE" sz="1600" b="1" dirty="0" err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swelling</a:t>
            </a:r>
            <a:endParaRPr lang="de-DE" sz="16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1" name="Gerade Verbindung mit Pfeil 20"/>
          <p:cNvCxnSpPr/>
          <p:nvPr/>
        </p:nvCxnSpPr>
        <p:spPr>
          <a:xfrm flipH="1" flipV="1">
            <a:off x="2101008" y="3886201"/>
            <a:ext cx="2027083" cy="143564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V="1">
            <a:off x="1219200" y="4355079"/>
            <a:ext cx="457200" cy="1864683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3" name="Textfeld 28"/>
          <p:cNvSpPr txBox="1">
            <a:spLocks noChangeArrowheads="1"/>
          </p:cNvSpPr>
          <p:nvPr/>
        </p:nvSpPr>
        <p:spPr bwMode="auto">
          <a:xfrm>
            <a:off x="2992261" y="5699026"/>
            <a:ext cx="8242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600" b="1" dirty="0" err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creep</a:t>
            </a:r>
            <a:endParaRPr lang="de-DE" sz="16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5" name="Gerade Verbindung mit Pfeil 22"/>
          <p:cNvCxnSpPr/>
          <p:nvPr/>
        </p:nvCxnSpPr>
        <p:spPr>
          <a:xfrm flipH="1" flipV="1">
            <a:off x="1687490" y="3642291"/>
            <a:ext cx="1208110" cy="2226012"/>
          </a:xfrm>
          <a:prstGeom prst="straightConnector1">
            <a:avLst/>
          </a:prstGeom>
          <a:ln w="22225">
            <a:solidFill>
              <a:srgbClr val="FF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5" name="Textfeld 28"/>
          <p:cNvSpPr txBox="1">
            <a:spLocks noChangeArrowheads="1"/>
          </p:cNvSpPr>
          <p:nvPr/>
        </p:nvSpPr>
        <p:spPr bwMode="auto">
          <a:xfrm>
            <a:off x="993443" y="6202494"/>
            <a:ext cx="46297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stress </a:t>
            </a:r>
            <a:r>
              <a:rPr lang="de-DE" sz="1600" b="1" dirty="0" err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concentrators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+ </a:t>
            </a:r>
            <a:r>
              <a:rPr lang="de-DE" sz="1600" b="1" dirty="0" err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fatigue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 </a:t>
            </a:r>
            <a:r>
              <a:rPr lang="de-DE" sz="16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crack</a:t>
            </a:r>
          </a:p>
        </p:txBody>
      </p:sp>
      <p:sp>
        <p:nvSpPr>
          <p:cNvPr id="19" name="Oval 18"/>
          <p:cNvSpPr/>
          <p:nvPr/>
        </p:nvSpPr>
        <p:spPr>
          <a:xfrm>
            <a:off x="1627496" y="3996304"/>
            <a:ext cx="152400" cy="35877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94494" y="1643535"/>
            <a:ext cx="60198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b="1" baseline="30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238</a:t>
            </a:r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U, 1.14 GeV; 1.5 x10</a:t>
            </a:r>
            <a:r>
              <a:rPr lang="en-US" b="1" baseline="30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/pulse ; 150 µs, 1 Hz</a:t>
            </a:r>
          </a:p>
        </p:txBody>
      </p:sp>
      <p:pic>
        <p:nvPicPr>
          <p:cNvPr id="310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130341"/>
            <a:ext cx="2262114" cy="147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11368079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590800"/>
            <a:ext cx="80772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" algn="ctr">
              <a:lnSpc>
                <a:spcPct val="150000"/>
              </a:lnSpc>
              <a:spcBef>
                <a:spcPts val="1800"/>
              </a:spcBef>
            </a:pPr>
            <a:r>
              <a:rPr 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 of dynamic thermal fracture of targets in the context of radiation damage</a:t>
            </a:r>
            <a:endParaRPr lang="de-DE" sz="2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140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Phase field modelling of brittle fracture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induced by pulsed beams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Smooth field </a:t>
            </a:r>
            <a:r>
              <a:rPr lang="en-US" sz="2000" i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20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approximates cracks</a:t>
            </a:r>
          </a:p>
          <a:p>
            <a:r>
              <a:rPr lang="en-US" sz="20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Set of coupled PDEs determines deformation, heat transfer and fracturing</a:t>
            </a:r>
          </a:p>
        </p:txBody>
      </p:sp>
      <p:pic>
        <p:nvPicPr>
          <p:cNvPr id="9" name="Picture 8" descr="Screen Shot 2016-03-29 at 14.32.3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667001"/>
            <a:ext cx="4674033" cy="141469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04800" y="6591300"/>
            <a:ext cx="8420100" cy="266700"/>
          </a:xfrm>
        </p:spPr>
        <p:txBody>
          <a:bodyPr/>
          <a:lstStyle/>
          <a:p>
            <a:pPr>
              <a:defRPr/>
            </a:pPr>
            <a:r>
              <a:rPr lang="en-GB" dirty="0" err="1">
                <a:solidFill>
                  <a:srgbClr val="3333CC"/>
                </a:solidFill>
              </a:rPr>
              <a:t>M.Tomut</a:t>
            </a:r>
            <a:r>
              <a:rPr lang="en-GB" dirty="0">
                <a:solidFill>
                  <a:srgbClr val="3333CC"/>
                </a:solidFill>
              </a:rPr>
              <a:t>, GSI						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490" y="4572001"/>
            <a:ext cx="4439510" cy="162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01" y="4843462"/>
            <a:ext cx="44481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103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Fracturing of irradiated graphite cylinders at different beam-spot temperatures – Hoop stress</a:t>
            </a:r>
          </a:p>
        </p:txBody>
      </p:sp>
      <p:pic>
        <p:nvPicPr>
          <p:cNvPr id="6" name="hoopStress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0132" y="1449422"/>
            <a:ext cx="8045450" cy="4525963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</a:p>
        </p:txBody>
      </p:sp>
    </p:spTree>
    <p:extLst>
      <p:ext uri="{BB962C8B-B14F-4D97-AF65-F5344CB8AC3E}">
        <p14:creationId xmlns:p14="http://schemas.microsoft.com/office/powerpoint/2010/main" val="32619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"/>
            <a:ext cx="7392811" cy="860425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Fracturing of irradiated graphite cylinders 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at different beam-spot temperatures</a:t>
            </a:r>
          </a:p>
        </p:txBody>
      </p:sp>
      <p:pic>
        <p:nvPicPr>
          <p:cNvPr id="6" name="Picture 5" descr="Screen Shot 2016-03-29 at 14.35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520" y="1519160"/>
            <a:ext cx="5916269" cy="477252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</a:p>
        </p:txBody>
      </p:sp>
      <p:pic>
        <p:nvPicPr>
          <p:cNvPr id="7" name="Picture 6" descr="Screen Shot 2016-03-29 at 14.42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05" y="1828800"/>
            <a:ext cx="30607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250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04800" y="6624955"/>
            <a:ext cx="1600200" cy="228282"/>
          </a:xfrm>
        </p:spPr>
        <p:txBody>
          <a:bodyPr/>
          <a:lstStyle/>
          <a:p>
            <a:pPr>
              <a:defRPr/>
            </a:pPr>
            <a:r>
              <a:rPr lang="en-GB"/>
              <a:t>M.Tomut, GSI					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2600" y="381000"/>
            <a:ext cx="45384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r>
              <a:rPr lang="de-DE" sz="2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Outlook</a:t>
            </a:r>
            <a:endParaRPr lang="en-US" sz="28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902" y="1177951"/>
            <a:ext cx="5878120" cy="544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irradiated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intense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-pulse beam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earlier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material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accumulated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lang="de-DE" sz="2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puzzle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assembled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all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accumulated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dose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high beam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detrimental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lifetime</a:t>
            </a:r>
            <a:endParaRPr lang="de-DE" sz="2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concerted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campaign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bringing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irradiation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characterization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those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high-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such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HiRadMat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endParaRPr lang="de-DE" sz="2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Mitigation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earlier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functionally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2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249314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4A2EE1-6920-0249-B273-5DF23258EB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025" y="4929505"/>
            <a:ext cx="2506317" cy="16954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ED9940-5908-214F-930F-1E81F0A29C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025" y="3505200"/>
            <a:ext cx="2506317" cy="14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46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0E2D12D-6D3E-5F46-BF49-28F93CB1112D}"/>
              </a:ext>
            </a:extLst>
          </p:cNvPr>
          <p:cNvGrpSpPr/>
          <p:nvPr/>
        </p:nvGrpSpPr>
        <p:grpSpPr>
          <a:xfrm>
            <a:off x="2436813" y="2133600"/>
            <a:ext cx="3506787" cy="3200401"/>
            <a:chOff x="2406830" y="2286000"/>
            <a:chExt cx="3751084" cy="35331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1127" y="2286000"/>
              <a:ext cx="3506787" cy="353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Arc 1"/>
            <p:cNvSpPr/>
            <p:nvPr/>
          </p:nvSpPr>
          <p:spPr>
            <a:xfrm rot="20681569">
              <a:off x="2406830" y="4728266"/>
              <a:ext cx="2895600" cy="572502"/>
            </a:xfrm>
            <a:prstGeom prst="arc">
              <a:avLst/>
            </a:prstGeom>
            <a:ln w="28575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3962400" y="3657600"/>
              <a:ext cx="3048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734018" y="3657600"/>
              <a:ext cx="3048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993647" y="5591203"/>
            <a:ext cx="2364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rgbClr val="C00000"/>
                </a:solidFill>
                <a:latin typeface="+mj-lt"/>
              </a:rPr>
              <a:t>Too</a:t>
            </a:r>
            <a:r>
              <a:rPr lang="de-DE" sz="2000" dirty="0">
                <a:solidFill>
                  <a:srgbClr val="C00000"/>
                </a:solidFill>
                <a:latin typeface="+mj-lt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+mj-lt"/>
              </a:rPr>
              <a:t>much</a:t>
            </a:r>
            <a:r>
              <a:rPr lang="de-DE" sz="2000" dirty="0">
                <a:solidFill>
                  <a:srgbClr val="C00000"/>
                </a:solidFill>
                <a:latin typeface="+mj-lt"/>
              </a:rPr>
              <a:t> stress ?</a:t>
            </a:r>
            <a:endParaRPr lang="en-US" sz="2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2651127" y="1352947"/>
            <a:ext cx="3455987" cy="1866106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657364"/>
              </a:avLst>
            </a:prstTxWarp>
          </a:bodyPr>
          <a:lstStyle/>
          <a:p>
            <a:pPr algn="ctr"/>
            <a:r>
              <a:rPr lang="de-DE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Thank</a:t>
            </a:r>
            <a:r>
              <a:rPr lang="de-DE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 </a:t>
            </a:r>
            <a:r>
              <a:rPr lang="de-DE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you</a:t>
            </a:r>
            <a:r>
              <a:rPr lang="de-DE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 </a:t>
            </a:r>
            <a:r>
              <a:rPr lang="de-DE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for</a:t>
            </a:r>
            <a:r>
              <a:rPr lang="de-DE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 </a:t>
            </a:r>
            <a:r>
              <a:rPr lang="de-DE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your</a:t>
            </a:r>
            <a:r>
              <a:rPr lang="de-DE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 </a:t>
            </a:r>
            <a:r>
              <a:rPr lang="de-DE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attention</a:t>
            </a:r>
            <a:r>
              <a:rPr lang="de-DE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 Black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80764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82" name="Picture 25">
            <a:extLst>
              <a:ext uri="{FF2B5EF4-FFF2-40B4-BE49-F238E27FC236}">
                <a16:creationId xmlns:a16="http://schemas.microsoft.com/office/drawing/2014/main" id="{E606BB33-72E6-4644-A891-B61F55C6F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168" y="1586095"/>
            <a:ext cx="3834514" cy="176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1" name="Picture 2" descr="https://aries.web.cern.ch/sites/aries.web.cern.ch/files/image/Acknowledgement%20PNG.PNG">
            <a:extLst>
              <a:ext uri="{FF2B5EF4-FFF2-40B4-BE49-F238E27FC236}">
                <a16:creationId xmlns:a16="http://schemas.microsoft.com/office/drawing/2014/main" id="{3DDB487D-489C-BB47-B348-BB1A1BD4B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070" y="6324600"/>
            <a:ext cx="30892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3" name="Rectangle 5">
            <a:extLst>
              <a:ext uri="{FF2B5EF4-FFF2-40B4-BE49-F238E27FC236}">
                <a16:creationId xmlns:a16="http://schemas.microsoft.com/office/drawing/2014/main" id="{CF483E06-3073-F146-A92E-16327B537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600200" y="1133220"/>
            <a:ext cx="9058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3200">
                <a:solidFill>
                  <a:srgbClr val="00549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–"/>
              <a:defRPr sz="2800">
                <a:solidFill>
                  <a:srgbClr val="00549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2400">
                <a:solidFill>
                  <a:srgbClr val="00549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–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20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FlexMat</a:t>
            </a:r>
            <a:r>
              <a:rPr lang="en-US" altLang="de-DE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experiment at </a:t>
            </a:r>
            <a:r>
              <a:rPr lang="en-US" altLang="de-DE" sz="20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HiRadMat</a:t>
            </a:r>
            <a:r>
              <a:rPr lang="en-US" altLang="de-DE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</a:p>
        </p:txBody>
      </p:sp>
      <p:sp>
        <p:nvSpPr>
          <p:cNvPr id="135174" name="Rectangle 6">
            <a:extLst>
              <a:ext uri="{FF2B5EF4-FFF2-40B4-BE49-F238E27FC236}">
                <a16:creationId xmlns:a16="http://schemas.microsoft.com/office/drawing/2014/main" id="{F8544B89-CF73-E348-A7AA-FA9B6CB95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968" y="1550245"/>
            <a:ext cx="4775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3200">
                <a:solidFill>
                  <a:srgbClr val="00549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–"/>
              <a:defRPr sz="2800">
                <a:solidFill>
                  <a:srgbClr val="00549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2400">
                <a:solidFill>
                  <a:srgbClr val="00549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–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Graphitic materials response to beam impact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applications for high power targets and beam dumps </a:t>
            </a:r>
            <a:endParaRPr lang="de-DE" alt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175" name="Rectangle 8">
            <a:extLst>
              <a:ext uri="{FF2B5EF4-FFF2-40B4-BE49-F238E27FC236}">
                <a16:creationId xmlns:a16="http://schemas.microsoft.com/office/drawing/2014/main" id="{7989497A-838B-9E45-8384-6E1475A45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6593" y="2048065"/>
            <a:ext cx="19542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31763" indent="-131763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3200">
                <a:solidFill>
                  <a:srgbClr val="00549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–"/>
              <a:defRPr sz="2800">
                <a:solidFill>
                  <a:srgbClr val="00549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2400">
                <a:solidFill>
                  <a:srgbClr val="00549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–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283 beam </a:t>
            </a:r>
            <a:r>
              <a:rPr lang="de-DE" altLang="de-DE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pulses</a:t>
            </a:r>
            <a:endParaRPr lang="de-DE" altLang="de-DE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de-DE" altLang="de-DE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1.24E15 </a:t>
            </a:r>
            <a:r>
              <a:rPr lang="de-DE" altLang="de-DE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endParaRPr lang="de-DE" altLang="de-DE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de-DE" altLang="de-DE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1.3E11 ppb</a:t>
            </a:r>
          </a:p>
        </p:txBody>
      </p:sp>
      <p:pic>
        <p:nvPicPr>
          <p:cNvPr id="135176" name="Picture 9">
            <a:extLst>
              <a:ext uri="{FF2B5EF4-FFF2-40B4-BE49-F238E27FC236}">
                <a16:creationId xmlns:a16="http://schemas.microsoft.com/office/drawing/2014/main" id="{3A149D80-6410-0245-AD82-F0C229E69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52984" y="3239674"/>
            <a:ext cx="1922581" cy="140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9" name="Picture 20">
            <a:extLst>
              <a:ext uri="{FF2B5EF4-FFF2-40B4-BE49-F238E27FC236}">
                <a16:creationId xmlns:a16="http://schemas.microsoft.com/office/drawing/2014/main" id="{A01317F7-C1E4-3A41-AAD8-A5E408758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95" y="2975856"/>
            <a:ext cx="2141537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80" name="Rectangle 23">
            <a:extLst>
              <a:ext uri="{FF2B5EF4-FFF2-40B4-BE49-F238E27FC236}">
                <a16:creationId xmlns:a16="http://schemas.microsoft.com/office/drawing/2014/main" id="{7C101E52-CBCA-3346-81D2-DCB7890E0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439" y="2134175"/>
            <a:ext cx="18732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3200">
                <a:solidFill>
                  <a:srgbClr val="00549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–"/>
              <a:defRPr sz="2800">
                <a:solidFill>
                  <a:srgbClr val="00549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2400">
                <a:solidFill>
                  <a:srgbClr val="00549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–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Arial" panose="020B0604020202020204" pitchFamily="34" charset="0"/>
              <a:buChar char="»"/>
              <a:defRPr sz="2000">
                <a:solidFill>
                  <a:srgbClr val="005490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de-DE" altLang="de-DE" sz="1200" b="1" dirty="0" err="1">
                <a:solidFill>
                  <a:srgbClr val="D60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FlexMat</a:t>
            </a:r>
            <a:r>
              <a:rPr lang="de-DE" altLang="de-DE" sz="1200" b="1" dirty="0">
                <a:solidFill>
                  <a:srgbClr val="D60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June 2018</a:t>
            </a:r>
            <a:endParaRPr lang="de-DE" altLang="de-DE"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de-DE" altLang="de-DE" sz="12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HiRadMat@SPS</a:t>
            </a:r>
            <a:r>
              <a:rPr lang="de-DE" altLang="de-D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CERN</a:t>
            </a:r>
          </a:p>
        </p:txBody>
      </p:sp>
      <p:grpSp>
        <p:nvGrpSpPr>
          <p:cNvPr id="135181" name="Group 18">
            <a:extLst>
              <a:ext uri="{FF2B5EF4-FFF2-40B4-BE49-F238E27FC236}">
                <a16:creationId xmlns:a16="http://schemas.microsoft.com/office/drawing/2014/main" id="{86D3CBA2-0E6B-6440-90CD-959E2D71E7B9}"/>
              </a:ext>
            </a:extLst>
          </p:cNvPr>
          <p:cNvGrpSpPr>
            <a:grpSpLocks/>
          </p:cNvGrpSpPr>
          <p:nvPr/>
        </p:nvGrpSpPr>
        <p:grpSpPr bwMode="auto">
          <a:xfrm>
            <a:off x="437716" y="4741940"/>
            <a:ext cx="3025775" cy="1947863"/>
            <a:chOff x="2556292" y="3733146"/>
            <a:chExt cx="4035721" cy="2596876"/>
          </a:xfrm>
        </p:grpSpPr>
        <p:pic>
          <p:nvPicPr>
            <p:cNvPr id="135184" name="Picture 7">
              <a:extLst>
                <a:ext uri="{FF2B5EF4-FFF2-40B4-BE49-F238E27FC236}">
                  <a16:creationId xmlns:a16="http://schemas.microsoft.com/office/drawing/2014/main" id="{C854FD38-BB6F-8549-BAA9-DA7C45E7DD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4923" y="3818307"/>
              <a:ext cx="3819560" cy="2511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5185" name="TextBox 17">
              <a:extLst>
                <a:ext uri="{FF2B5EF4-FFF2-40B4-BE49-F238E27FC236}">
                  <a16:creationId xmlns:a16="http://schemas.microsoft.com/office/drawing/2014/main" id="{63B9B801-7148-EE46-879E-B5A8C64134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6292" y="3733146"/>
              <a:ext cx="403572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FFC000"/>
                </a:buClr>
                <a:buFont typeface="Arial" panose="020B0604020202020204" pitchFamily="34" charset="0"/>
                <a:buChar char="•"/>
                <a:defRPr sz="3200">
                  <a:solidFill>
                    <a:srgbClr val="005490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C000"/>
                </a:buClr>
                <a:buFont typeface="Arial" panose="020B0604020202020204" pitchFamily="34" charset="0"/>
                <a:buChar char="–"/>
                <a:defRPr sz="2800">
                  <a:solidFill>
                    <a:srgbClr val="005490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C000"/>
                </a:buClr>
                <a:buFont typeface="Arial" panose="020B0604020202020204" pitchFamily="34" charset="0"/>
                <a:buChar char="•"/>
                <a:defRPr sz="2400">
                  <a:solidFill>
                    <a:srgbClr val="005490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C000"/>
                </a:buClr>
                <a:buFont typeface="Arial" panose="020B0604020202020204" pitchFamily="34" charset="0"/>
                <a:buChar char="–"/>
                <a:defRPr sz="2000">
                  <a:solidFill>
                    <a:srgbClr val="005490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C000"/>
                </a:buClr>
                <a:buFont typeface="Arial" panose="020B0604020202020204" pitchFamily="34" charset="0"/>
                <a:buChar char="»"/>
                <a:defRPr sz="2000">
                  <a:solidFill>
                    <a:srgbClr val="005490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C000"/>
                </a:buClr>
                <a:buFont typeface="Arial" panose="020B0604020202020204" pitchFamily="34" charset="0"/>
                <a:buChar char="»"/>
                <a:defRPr sz="2000">
                  <a:solidFill>
                    <a:srgbClr val="005490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C000"/>
                </a:buClr>
                <a:buFont typeface="Arial" panose="020B0604020202020204" pitchFamily="34" charset="0"/>
                <a:buChar char="»"/>
                <a:defRPr sz="2000">
                  <a:solidFill>
                    <a:srgbClr val="005490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C000"/>
                </a:buClr>
                <a:buFont typeface="Arial" panose="020B0604020202020204" pitchFamily="34" charset="0"/>
                <a:buChar char="»"/>
                <a:defRPr sz="2000">
                  <a:solidFill>
                    <a:srgbClr val="005490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C000"/>
                </a:buClr>
                <a:buFont typeface="Arial" panose="020B0604020202020204" pitchFamily="34" charset="0"/>
                <a:buChar char="»"/>
                <a:defRPr sz="2000">
                  <a:solidFill>
                    <a:srgbClr val="005490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FlexMat mounting in SPS tunnel at CERN</a:t>
              </a:r>
            </a:p>
          </p:txBody>
        </p:sp>
      </p:grpSp>
      <p:pic>
        <p:nvPicPr>
          <p:cNvPr id="23" name="Inhaltsplatzhalter 7">
            <a:extLst>
              <a:ext uri="{FF2B5EF4-FFF2-40B4-BE49-F238E27FC236}">
                <a16:creationId xmlns:a16="http://schemas.microsoft.com/office/drawing/2014/main" id="{1F4786C9-3869-6743-AD98-F4F68BCB395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8168" y="3570586"/>
            <a:ext cx="3048000" cy="204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65042C-A90F-7846-9528-1216D55814B4}"/>
              </a:ext>
            </a:extLst>
          </p:cNvPr>
          <p:cNvSpPr txBox="1"/>
          <p:nvPr/>
        </p:nvSpPr>
        <p:spPr>
          <a:xfrm>
            <a:off x="67245" y="159994"/>
            <a:ext cx="66175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>
                <a:solidFill>
                  <a:schemeClr val="accent6"/>
                </a:solidFill>
              </a:rPr>
              <a:t>Role</a:t>
            </a:r>
            <a:r>
              <a:rPr lang="de-DE" sz="2800" b="1" dirty="0">
                <a:solidFill>
                  <a:schemeClr val="accent6"/>
                </a:solidFill>
              </a:rPr>
              <a:t> </a:t>
            </a:r>
            <a:r>
              <a:rPr lang="de-DE" sz="2800" b="1" dirty="0" err="1">
                <a:solidFill>
                  <a:schemeClr val="accent6"/>
                </a:solidFill>
              </a:rPr>
              <a:t>of</a:t>
            </a:r>
            <a:r>
              <a:rPr lang="de-DE" sz="2800" b="1" dirty="0">
                <a:solidFill>
                  <a:schemeClr val="accent6"/>
                </a:solidFill>
              </a:rPr>
              <a:t> </a:t>
            </a:r>
            <a:r>
              <a:rPr lang="de-DE" sz="2800" b="1" dirty="0" err="1">
                <a:solidFill>
                  <a:schemeClr val="accent6"/>
                </a:solidFill>
              </a:rPr>
              <a:t>microstructure</a:t>
            </a:r>
            <a:r>
              <a:rPr lang="de-DE" sz="2800" b="1" dirty="0">
                <a:solidFill>
                  <a:schemeClr val="accent6"/>
                </a:solidFill>
              </a:rPr>
              <a:t> </a:t>
            </a:r>
          </a:p>
          <a:p>
            <a:r>
              <a:rPr lang="de-DE" sz="2800" b="1" dirty="0">
                <a:solidFill>
                  <a:schemeClr val="accent6"/>
                </a:solidFill>
              </a:rPr>
              <a:t>in </a:t>
            </a:r>
            <a:r>
              <a:rPr lang="de-DE" sz="2800" b="1" dirty="0" err="1">
                <a:solidFill>
                  <a:schemeClr val="accent6"/>
                </a:solidFill>
              </a:rPr>
              <a:t>materials</a:t>
            </a:r>
            <a:r>
              <a:rPr lang="de-DE" sz="2800" b="1" dirty="0">
                <a:solidFill>
                  <a:schemeClr val="accent6"/>
                </a:solidFill>
              </a:rPr>
              <a:t> </a:t>
            </a:r>
            <a:r>
              <a:rPr lang="de-DE" sz="2800" b="1" dirty="0" err="1">
                <a:solidFill>
                  <a:schemeClr val="accent6"/>
                </a:solidFill>
              </a:rPr>
              <a:t>response</a:t>
            </a:r>
            <a:r>
              <a:rPr lang="de-DE" sz="2800" b="1" dirty="0">
                <a:solidFill>
                  <a:schemeClr val="accent6"/>
                </a:solidFill>
              </a:rPr>
              <a:t> </a:t>
            </a:r>
            <a:r>
              <a:rPr lang="de-DE" sz="2800" b="1" dirty="0" err="1">
                <a:solidFill>
                  <a:schemeClr val="accent6"/>
                </a:solidFill>
              </a:rPr>
              <a:t>to</a:t>
            </a:r>
            <a:r>
              <a:rPr lang="de-DE" sz="2800" b="1" dirty="0">
                <a:solidFill>
                  <a:schemeClr val="accent6"/>
                </a:solidFill>
              </a:rPr>
              <a:t> beam </a:t>
            </a:r>
            <a:r>
              <a:rPr lang="de-DE" sz="2800" b="1" dirty="0" err="1">
                <a:solidFill>
                  <a:schemeClr val="accent6"/>
                </a:solidFill>
              </a:rPr>
              <a:t>impact</a:t>
            </a:r>
            <a:endParaRPr lang="de-DE" sz="2800" b="1" dirty="0">
              <a:solidFill>
                <a:schemeClr val="accent6"/>
              </a:solidFill>
            </a:endParaRPr>
          </a:p>
        </p:txBody>
      </p:sp>
      <p:pic>
        <p:nvPicPr>
          <p:cNvPr id="25" name="Picture 5" descr="Picture 5">
            <a:extLst>
              <a:ext uri="{FF2B5EF4-FFF2-40B4-BE49-F238E27FC236}">
                <a16:creationId xmlns:a16="http://schemas.microsoft.com/office/drawing/2014/main" id="{08A17D97-D01D-004A-9926-542B91CAA4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463491" y="5034898"/>
            <a:ext cx="1597061" cy="1152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Picture 2" descr="Picture 2">
            <a:extLst>
              <a:ext uri="{FF2B5EF4-FFF2-40B4-BE49-F238E27FC236}">
                <a16:creationId xmlns:a16="http://schemas.microsoft.com/office/drawing/2014/main" id="{1BE0A269-F347-4142-8A1E-788041A84D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7372350" y="3489405"/>
            <a:ext cx="1686018" cy="12271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foam.png" descr="foam.png">
            <a:extLst>
              <a:ext uri="{FF2B5EF4-FFF2-40B4-BE49-F238E27FC236}">
                <a16:creationId xmlns:a16="http://schemas.microsoft.com/office/drawing/2014/main" id="{BCD059CF-04B7-6F4B-B58E-A1054359E65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372350" y="4811050"/>
            <a:ext cx="1686018" cy="149868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0267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A85D3-AEE5-46E2-B470-3F03537D8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microstructure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influence</a:t>
            </a:r>
            <a:endParaRPr lang="x-non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1FA1573-9154-4389-82E9-E77E273A529F}"/>
              </a:ext>
            </a:extLst>
          </p:cNvPr>
          <p:cNvGrpSpPr>
            <a:grpSpLocks noChangeAspect="1"/>
          </p:cNvGrpSpPr>
          <p:nvPr/>
        </p:nvGrpSpPr>
        <p:grpSpPr>
          <a:xfrm>
            <a:off x="162000" y="1346071"/>
            <a:ext cx="8820000" cy="4431438"/>
            <a:chOff x="131805" y="1346071"/>
            <a:chExt cx="9360000" cy="4702750"/>
          </a:xfrm>
        </p:grpSpPr>
        <p:pic>
          <p:nvPicPr>
            <p:cNvPr id="6156" name="Picture 12">
              <a:extLst>
                <a:ext uri="{FF2B5EF4-FFF2-40B4-BE49-F238E27FC236}">
                  <a16:creationId xmlns:a16="http://schemas.microsoft.com/office/drawing/2014/main" id="{9780702C-4EA7-4462-970A-CC0F3C2B7F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805" y="1346071"/>
              <a:ext cx="4680000" cy="235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8" name="Picture 14">
              <a:extLst>
                <a:ext uri="{FF2B5EF4-FFF2-40B4-BE49-F238E27FC236}">
                  <a16:creationId xmlns:a16="http://schemas.microsoft.com/office/drawing/2014/main" id="{29301769-5259-4FE2-AC48-FBFC7F26CD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805" y="3697446"/>
              <a:ext cx="4680000" cy="235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2" name="Picture 18">
              <a:extLst>
                <a:ext uri="{FF2B5EF4-FFF2-40B4-BE49-F238E27FC236}">
                  <a16:creationId xmlns:a16="http://schemas.microsoft.com/office/drawing/2014/main" id="{EB87AF3B-EF88-4300-B698-BBB3E1A47F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1805" y="1346071"/>
              <a:ext cx="4680000" cy="235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6" name="Picture 22">
              <a:extLst>
                <a:ext uri="{FF2B5EF4-FFF2-40B4-BE49-F238E27FC236}">
                  <a16:creationId xmlns:a16="http://schemas.microsoft.com/office/drawing/2014/main" id="{7718BC76-DAD5-4CD4-86B7-8945AE0AAD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1805" y="3697446"/>
              <a:ext cx="4680000" cy="235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2B9D1BE-C1B8-4BEF-AA0C-686701C881F0}"/>
              </a:ext>
            </a:extLst>
          </p:cNvPr>
          <p:cNvSpPr txBox="1"/>
          <p:nvPr/>
        </p:nvSpPr>
        <p:spPr>
          <a:xfrm>
            <a:off x="3573780" y="2886194"/>
            <a:ext cx="702436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dirty="0"/>
              <a:t>1 </a:t>
            </a:r>
            <a:r>
              <a:rPr lang="el-GR" dirty="0"/>
              <a:t>μ</a:t>
            </a:r>
            <a:r>
              <a:rPr lang="de-DE" dirty="0"/>
              <a:t>m</a:t>
            </a:r>
            <a:endParaRPr lang="x-non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4DFF34-1705-4C8E-84E2-C2ED74749413}"/>
              </a:ext>
            </a:extLst>
          </p:cNvPr>
          <p:cNvSpPr txBox="1"/>
          <p:nvPr/>
        </p:nvSpPr>
        <p:spPr>
          <a:xfrm>
            <a:off x="7983780" y="2853928"/>
            <a:ext cx="702436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dirty="0"/>
              <a:t>7 </a:t>
            </a:r>
            <a:r>
              <a:rPr lang="el-GR" dirty="0"/>
              <a:t>μ</a:t>
            </a:r>
            <a:r>
              <a:rPr lang="de-DE" dirty="0"/>
              <a:t>m</a:t>
            </a:r>
            <a:endParaRPr lang="x-non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0B803A-D9EF-4384-A52B-D4A2A32A2CC2}"/>
              </a:ext>
            </a:extLst>
          </p:cNvPr>
          <p:cNvSpPr txBox="1"/>
          <p:nvPr/>
        </p:nvSpPr>
        <p:spPr>
          <a:xfrm>
            <a:off x="3445539" y="5101913"/>
            <a:ext cx="830677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dirty="0"/>
              <a:t>10 </a:t>
            </a:r>
            <a:r>
              <a:rPr lang="el-GR" dirty="0"/>
              <a:t>μ</a:t>
            </a:r>
            <a:r>
              <a:rPr lang="de-DE" dirty="0"/>
              <a:t>m</a:t>
            </a:r>
            <a:endParaRPr lang="x-none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45AC54-854D-4AEE-9D71-58D1A8E0A92C}"/>
              </a:ext>
            </a:extLst>
          </p:cNvPr>
          <p:cNvSpPr txBox="1"/>
          <p:nvPr/>
        </p:nvSpPr>
        <p:spPr>
          <a:xfrm>
            <a:off x="7855539" y="5073780"/>
            <a:ext cx="830677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dirty="0"/>
              <a:t>20 </a:t>
            </a:r>
            <a:r>
              <a:rPr lang="el-GR" dirty="0"/>
              <a:t>μ</a:t>
            </a:r>
            <a:r>
              <a:rPr lang="de-DE" dirty="0"/>
              <a:t>m</a:t>
            </a:r>
            <a:endParaRPr lang="x-none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94A4293B-FAB6-45C6-8BB6-30926BCC5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65" y="5777509"/>
            <a:ext cx="8211834" cy="576761"/>
          </a:xfrm>
        </p:spPr>
        <p:txBody>
          <a:bodyPr>
            <a:normAutofit fontScale="70000" lnSpcReduction="20000"/>
          </a:bodyPr>
          <a:lstStyle/>
          <a:p>
            <a:r>
              <a:rPr lang="de-DE" dirty="0"/>
              <a:t>Polycrystalline graphites with different </a:t>
            </a:r>
            <a:r>
              <a:rPr lang="de-DE" dirty="0" err="1"/>
              <a:t>grain</a:t>
            </a:r>
            <a:r>
              <a:rPr lang="de-DE" dirty="0"/>
              <a:t> </a:t>
            </a:r>
            <a:r>
              <a:rPr lang="de-DE" dirty="0" err="1"/>
              <a:t>sizes</a:t>
            </a:r>
            <a:endParaRPr lang="de-DE" dirty="0"/>
          </a:p>
          <a:p>
            <a:r>
              <a:rPr lang="de-DE" dirty="0"/>
              <a:t>LDV signal- </a:t>
            </a:r>
            <a:r>
              <a:rPr lang="de-DE" dirty="0" err="1"/>
              <a:t>velocities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512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A85D3-AEE5-46E2-B470-3F03537D8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2400" y="158024"/>
            <a:ext cx="8378825" cy="860425"/>
          </a:xfrm>
        </p:spPr>
        <p:txBody>
          <a:bodyPr>
            <a:no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graphitic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endParaRPr lang="x-non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B90F9AC-905E-45B1-BAEE-C15C89BEF4D2}"/>
              </a:ext>
            </a:extLst>
          </p:cNvPr>
          <p:cNvGrpSpPr/>
          <p:nvPr/>
        </p:nvGrpSpPr>
        <p:grpSpPr>
          <a:xfrm>
            <a:off x="162000" y="1356167"/>
            <a:ext cx="8820000" cy="4431438"/>
            <a:chOff x="299739" y="1356167"/>
            <a:chExt cx="8820000" cy="44314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60BCA71-1835-482B-87D5-8E04B5132FF3}"/>
                </a:ext>
              </a:extLst>
            </p:cNvPr>
            <p:cNvGrpSpPr/>
            <p:nvPr/>
          </p:nvGrpSpPr>
          <p:grpSpPr>
            <a:xfrm>
              <a:off x="299739" y="1356167"/>
              <a:ext cx="8820000" cy="4431438"/>
              <a:chOff x="299739" y="1356167"/>
              <a:chExt cx="8820000" cy="4431438"/>
            </a:xfrm>
          </p:grpSpPr>
          <p:pic>
            <p:nvPicPr>
              <p:cNvPr id="6156" name="Picture 12">
                <a:extLst>
                  <a:ext uri="{FF2B5EF4-FFF2-40B4-BE49-F238E27FC236}">
                    <a16:creationId xmlns:a16="http://schemas.microsoft.com/office/drawing/2014/main" id="{9780702C-4EA7-4462-970A-CC0F3C2B7F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739" y="1356167"/>
                <a:ext cx="4410000" cy="22157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170" name="Picture 2">
                <a:extLst>
                  <a:ext uri="{FF2B5EF4-FFF2-40B4-BE49-F238E27FC236}">
                    <a16:creationId xmlns:a16="http://schemas.microsoft.com/office/drawing/2014/main" id="{9D95E298-5E4B-40FD-8802-2DEF8DF54F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739" y="3571886"/>
                <a:ext cx="4410000" cy="22157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172" name="Picture 4">
                <a:extLst>
                  <a:ext uri="{FF2B5EF4-FFF2-40B4-BE49-F238E27FC236}">
                    <a16:creationId xmlns:a16="http://schemas.microsoft.com/office/drawing/2014/main" id="{4FB5DEA6-BD80-4118-B048-A05EA0BC8D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09739" y="1356167"/>
                <a:ext cx="4410000" cy="22157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174" name="Picture 6">
                <a:extLst>
                  <a:ext uri="{FF2B5EF4-FFF2-40B4-BE49-F238E27FC236}">
                    <a16:creationId xmlns:a16="http://schemas.microsoft.com/office/drawing/2014/main" id="{44134ED6-ED7E-4F5D-8841-034757FDBE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09739" y="3571886"/>
                <a:ext cx="4410000" cy="22157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2B9D1BE-C1B8-4BEF-AA0C-686701C881F0}"/>
                </a:ext>
              </a:extLst>
            </p:cNvPr>
            <p:cNvSpPr txBox="1"/>
            <p:nvPr/>
          </p:nvSpPr>
          <p:spPr>
            <a:xfrm>
              <a:off x="3481518" y="2886755"/>
              <a:ext cx="1228221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de-DE" dirty="0"/>
                <a:t>PG / 1 </a:t>
              </a:r>
              <a:r>
                <a:rPr lang="el-GR" dirty="0"/>
                <a:t>μ</a:t>
              </a:r>
              <a:r>
                <a:rPr lang="de-DE" dirty="0"/>
                <a:t>m</a:t>
              </a:r>
              <a:endParaRPr lang="x-none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214B812-CB10-4B7A-9E2C-3DBC4B034FCE}"/>
                </a:ext>
              </a:extLst>
            </p:cNvPr>
            <p:cNvSpPr txBox="1"/>
            <p:nvPr/>
          </p:nvSpPr>
          <p:spPr>
            <a:xfrm>
              <a:off x="8101512" y="2886755"/>
              <a:ext cx="1018227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de-DE" dirty="0"/>
                <a:t>2D CFC</a:t>
              </a:r>
              <a:endParaRPr lang="x-none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491C359-C544-42DD-98E7-4CE24C2D64EC}"/>
                </a:ext>
              </a:extLst>
            </p:cNvPr>
            <p:cNvSpPr txBox="1"/>
            <p:nvPr/>
          </p:nvSpPr>
          <p:spPr>
            <a:xfrm>
              <a:off x="3191375" y="5107747"/>
              <a:ext cx="1518364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de-DE" dirty="0"/>
                <a:t>POCO Foam</a:t>
              </a:r>
              <a:endParaRPr lang="x-none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6183DE-9672-4755-BC78-76839F466FF3}"/>
                </a:ext>
              </a:extLst>
            </p:cNvPr>
            <p:cNvSpPr txBox="1"/>
            <p:nvPr/>
          </p:nvSpPr>
          <p:spPr>
            <a:xfrm>
              <a:off x="8101512" y="5102474"/>
              <a:ext cx="1018227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de-DE" dirty="0"/>
                <a:t>3D CFC</a:t>
              </a:r>
              <a:endParaRPr lang="x-none" dirty="0"/>
            </a:p>
          </p:txBody>
        </p:sp>
      </p:grpSp>
    </p:spTree>
    <p:extLst>
      <p:ext uri="{BB962C8B-B14F-4D97-AF65-F5344CB8AC3E}">
        <p14:creationId xmlns:p14="http://schemas.microsoft.com/office/powerpoint/2010/main" val="1140421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199" y="2819400"/>
            <a:ext cx="8915401" cy="1305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Radiation- 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induced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thermo-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  <a:r>
              <a:rPr lang="de-DE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degradation</a:t>
            </a:r>
            <a:endParaRPr lang="en-US" sz="28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971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7042079" cy="705799"/>
          </a:xfrm>
        </p:spPr>
        <p:txBody>
          <a:bodyPr lIns="90000" tIns="46800" rIns="90000" bIns="46800"/>
          <a:lstStyle/>
          <a:p>
            <a:pPr eaLnBrk="1" hangingPunct="1"/>
            <a:r>
              <a:rPr lang="en-US" sz="28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 induced swelling in graphite</a:t>
            </a:r>
            <a:endParaRPr lang="de-DE" altLang="ja-JP" sz="2800" dirty="0">
              <a:solidFill>
                <a:srgbClr val="000099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8197" name="Rectangle 21"/>
          <p:cNvSpPr>
            <a:spLocks noChangeArrowheads="1"/>
          </p:cNvSpPr>
          <p:nvPr/>
        </p:nvSpPr>
        <p:spPr bwMode="auto">
          <a:xfrm>
            <a:off x="2605392" y="5984133"/>
            <a:ext cx="425997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531813" eaLnBrk="1" hangingPunct="1"/>
            <a:r>
              <a:rPr lang="en-US" altLang="de-DE" sz="1800" dirty="0">
                <a:solidFill>
                  <a:srgbClr val="FF0000"/>
                </a:solidFill>
              </a:rPr>
              <a:t>Leads to additional stress at the edge of the beam spot on target 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1380034"/>
            <a:ext cx="49895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de-DE" sz="2000" dirty="0">
                <a:solidFill>
                  <a:srgbClr val="000099"/>
                </a:solidFill>
              </a:rPr>
              <a:t>Swelling mechanism in irradiated graphite;</a:t>
            </a:r>
          </a:p>
          <a:p>
            <a:pPr algn="ctr" eaLnBrk="1" hangingPunct="1"/>
            <a:r>
              <a:rPr lang="de-DE" altLang="de-DE" sz="2000" dirty="0" err="1">
                <a:solidFill>
                  <a:srgbClr val="000099"/>
                </a:solidFill>
              </a:rPr>
              <a:t>defect</a:t>
            </a:r>
            <a:r>
              <a:rPr lang="de-DE" altLang="de-DE" sz="2000" dirty="0">
                <a:solidFill>
                  <a:srgbClr val="000099"/>
                </a:solidFill>
              </a:rPr>
              <a:t> </a:t>
            </a:r>
            <a:r>
              <a:rPr lang="de-DE" altLang="de-DE" sz="2000" dirty="0" err="1">
                <a:solidFill>
                  <a:srgbClr val="000099"/>
                </a:solidFill>
              </a:rPr>
              <a:t>creation</a:t>
            </a:r>
            <a:r>
              <a:rPr lang="de-DE" altLang="de-DE" sz="2000" dirty="0">
                <a:solidFill>
                  <a:srgbClr val="000099"/>
                </a:solidFill>
              </a:rPr>
              <a:t> </a:t>
            </a:r>
            <a:endParaRPr lang="en-US" altLang="de-DE" sz="2000" dirty="0">
              <a:solidFill>
                <a:srgbClr val="000099"/>
              </a:solidFill>
            </a:endParaRPr>
          </a:p>
        </p:txBody>
      </p:sp>
      <p:pic>
        <p:nvPicPr>
          <p:cNvPr id="34" name="Picture 2" descr="C:\Users\chubert\Desktop\Thesis Daten Plots\swellingveranschaulich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01344"/>
            <a:ext cx="2421394" cy="145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040" y="2392146"/>
            <a:ext cx="2468958" cy="130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" y="2170532"/>
            <a:ext cx="16859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45" y="4191829"/>
            <a:ext cx="16764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296" y="4238293"/>
            <a:ext cx="568838" cy="14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236" y="3043339"/>
            <a:ext cx="3180434" cy="1619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5541236" y="1371600"/>
            <a:ext cx="36027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de-DE" sz="2000" dirty="0">
                <a:solidFill>
                  <a:srgbClr val="000099"/>
                </a:solidFill>
              </a:rPr>
              <a:t>Swelling </a:t>
            </a:r>
            <a:r>
              <a:rPr lang="de-DE" altLang="de-DE" sz="2000" dirty="0" err="1">
                <a:solidFill>
                  <a:srgbClr val="000099"/>
                </a:solidFill>
              </a:rPr>
              <a:t>measurements-profilometry</a:t>
            </a:r>
            <a:endParaRPr lang="en-US" altLang="de-DE" sz="2000" dirty="0">
              <a:solidFill>
                <a:srgbClr val="000099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982404"/>
            <a:ext cx="1735731" cy="158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Arrow Connector 40"/>
          <p:cNvCxnSpPr/>
          <p:nvPr/>
        </p:nvCxnSpPr>
        <p:spPr bwMode="auto">
          <a:xfrm>
            <a:off x="2118465" y="6105099"/>
            <a:ext cx="442067" cy="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779" y="2264396"/>
            <a:ext cx="1875654" cy="668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04800" y="6624955"/>
            <a:ext cx="1600200" cy="228282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  <a:endParaRPr lang="en-GB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84680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8012933" cy="705799"/>
          </a:xfrm>
        </p:spPr>
        <p:txBody>
          <a:bodyPr lIns="90000" tIns="46800" rIns="90000" bIns="46800"/>
          <a:lstStyle/>
          <a:p>
            <a:pPr eaLnBrk="1" hangingPunct="1"/>
            <a:r>
              <a:rPr lang="en-US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of beam- induced degradation </a:t>
            </a:r>
            <a:br>
              <a:rPr lang="en-US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thermal diffusivity of graphite</a:t>
            </a:r>
            <a:endParaRPr lang="de-DE" altLang="ja-JP" sz="2400" dirty="0">
              <a:solidFill>
                <a:srgbClr val="000099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8197" name="Rectangle 21"/>
          <p:cNvSpPr>
            <a:spLocks noChangeArrowheads="1"/>
          </p:cNvSpPr>
          <p:nvPr/>
        </p:nvSpPr>
        <p:spPr bwMode="auto">
          <a:xfrm>
            <a:off x="296349" y="5742547"/>
            <a:ext cx="8592433" cy="1008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531813" eaLnBrk="1" hangingPunct="1"/>
            <a:r>
              <a:rPr lang="en-US" altLang="de-DE" sz="1800" dirty="0">
                <a:solidFill>
                  <a:srgbClr val="002060"/>
                </a:solidFill>
              </a:rPr>
              <a:t>Thermal simulation shows cooling problem with radiation-damaged graphite: </a:t>
            </a:r>
            <a:br>
              <a:rPr lang="en-US" altLang="de-DE" sz="1800" dirty="0">
                <a:solidFill>
                  <a:srgbClr val="002060"/>
                </a:solidFill>
              </a:rPr>
            </a:br>
            <a:r>
              <a:rPr lang="en-US" altLang="de-DE" sz="1800" dirty="0">
                <a:solidFill>
                  <a:srgbClr val="002060"/>
                </a:solidFill>
              </a:rPr>
              <a:t>	- degradation of thermal diffusivity: 70-40 W/(m K) -&gt; </a:t>
            </a:r>
            <a:r>
              <a:rPr lang="en-US" altLang="de-DE" sz="1800" dirty="0">
                <a:solidFill>
                  <a:srgbClr val="FF0000"/>
                </a:solidFill>
              </a:rPr>
              <a:t>15 W/(m K)</a:t>
            </a:r>
            <a:endParaRPr lang="en-US" altLang="de-DE" sz="1800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27496" y="1368588"/>
            <a:ext cx="34499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de-DE" sz="2000" b="1" dirty="0">
                <a:solidFill>
                  <a:srgbClr val="000099"/>
                </a:solidFill>
              </a:rPr>
              <a:t>Super-FRS Beam Catchers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7" t="7834" r="50365" b="8834"/>
          <a:stretch/>
        </p:blipFill>
        <p:spPr bwMode="auto">
          <a:xfrm>
            <a:off x="5691925" y="3694532"/>
            <a:ext cx="3221074" cy="1735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402688" y="3694532"/>
            <a:ext cx="1365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T</a:t>
            </a:r>
            <a:r>
              <a:rPr lang="en-US" sz="1600" b="1" baseline="-25000" dirty="0" err="1">
                <a:solidFill>
                  <a:srgbClr val="FF0000"/>
                </a:solidFill>
              </a:rPr>
              <a:t>max</a:t>
            </a:r>
            <a:r>
              <a:rPr lang="en-US" sz="1600" b="1" baseline="-25000" dirty="0">
                <a:solidFill>
                  <a:srgbClr val="FF0000"/>
                </a:solidFill>
              </a:rPr>
              <a:t> - </a:t>
            </a:r>
            <a:r>
              <a:rPr lang="en-US" sz="1600" b="1" dirty="0">
                <a:solidFill>
                  <a:srgbClr val="FF0000"/>
                </a:solidFill>
              </a:rPr>
              <a:t>2500 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99183" y="3637309"/>
            <a:ext cx="230861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radiation-damaged graphite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5576797" y="4501365"/>
            <a:ext cx="1180772" cy="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5576797" y="4201344"/>
            <a:ext cx="865928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beam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490308" y="1827266"/>
            <a:ext cx="3398475" cy="1771118"/>
            <a:chOff x="5498758" y="1628800"/>
            <a:chExt cx="3398475" cy="1771118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7" t="8167" r="50417" b="9000"/>
            <a:stretch/>
          </p:blipFill>
          <p:spPr bwMode="auto">
            <a:xfrm>
              <a:off x="5935266" y="1811344"/>
              <a:ext cx="2961967" cy="158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7416250" y="1628800"/>
              <a:ext cx="1355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/>
                <a:t>T</a:t>
              </a:r>
              <a:r>
                <a:rPr lang="en-US" sz="1600" b="1" baseline="-25000" dirty="0" err="1"/>
                <a:t>max</a:t>
              </a:r>
              <a:r>
                <a:rPr lang="en-US" sz="1600" b="1" baseline="-25000" dirty="0"/>
                <a:t> - </a:t>
              </a:r>
              <a:r>
                <a:rPr lang="en-US" sz="1600" b="1" dirty="0"/>
                <a:t>900 K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931722" y="1628800"/>
              <a:ext cx="1457450" cy="2797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pristine graphite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>
              <a:off x="5582749" y="2605631"/>
              <a:ext cx="1180772" cy="0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Box 31"/>
            <p:cNvSpPr txBox="1"/>
            <p:nvPr/>
          </p:nvSpPr>
          <p:spPr>
            <a:xfrm>
              <a:off x="5498758" y="2329136"/>
              <a:ext cx="86592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beam</a:t>
              </a:r>
            </a:p>
          </p:txBody>
        </p:sp>
      </p:grpSp>
      <p:sp>
        <p:nvSpPr>
          <p:cNvPr id="28" name="TextBox 4"/>
          <p:cNvSpPr txBox="1"/>
          <p:nvPr/>
        </p:nvSpPr>
        <p:spPr>
          <a:xfrm>
            <a:off x="5171159" y="5440652"/>
            <a:ext cx="3741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de-DE" sz="1400" b="0" i="1" dirty="0">
                <a:solidFill>
                  <a:srgbClr val="0070C0"/>
                </a:solidFill>
              </a:rPr>
              <a:t>(Ronja </a:t>
            </a:r>
            <a:r>
              <a:rPr lang="de-DE" sz="1400" b="0" i="1" dirty="0" err="1">
                <a:solidFill>
                  <a:srgbClr val="0070C0"/>
                </a:solidFill>
              </a:rPr>
              <a:t>Knöbel</a:t>
            </a:r>
            <a:r>
              <a:rPr lang="de-DE" sz="1400" b="0" i="1" dirty="0">
                <a:solidFill>
                  <a:srgbClr val="0070C0"/>
                </a:solidFill>
              </a:rPr>
              <a:t>, Helmut </a:t>
            </a:r>
            <a:r>
              <a:rPr lang="de-DE" sz="1400" b="0" i="1" dirty="0" err="1">
                <a:solidFill>
                  <a:srgbClr val="0070C0"/>
                </a:solidFill>
              </a:rPr>
              <a:t>Weick</a:t>
            </a:r>
            <a:r>
              <a:rPr lang="de-DE" sz="1400" b="0" i="1" dirty="0">
                <a:solidFill>
                  <a:srgbClr val="0070C0"/>
                </a:solidFill>
              </a:rPr>
              <a:t>, Super-FRS)</a:t>
            </a:r>
            <a:endParaRPr lang="en-US" sz="1400" b="0" i="1" dirty="0">
              <a:solidFill>
                <a:srgbClr val="0070C0"/>
              </a:solidFill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08914"/>
            <a:ext cx="4978508" cy="3856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" y="6624955"/>
            <a:ext cx="1600200" cy="228282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rgbClr val="3333CC"/>
                </a:solidFill>
              </a:rPr>
              <a:t>M.Tomut, GSI						</a:t>
            </a:r>
            <a:endParaRPr lang="en-GB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2065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190500"/>
            <a:ext cx="7238999" cy="860425"/>
          </a:xfrm>
        </p:spPr>
        <p:txBody>
          <a:bodyPr/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Ion beam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induced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hardening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in 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0" t="18483" r="18334" b="4903"/>
          <a:stretch/>
        </p:blipFill>
        <p:spPr bwMode="auto">
          <a:xfrm>
            <a:off x="685800" y="1209960"/>
            <a:ext cx="7746485" cy="549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323383" y="2071135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chemeClr val="accent2"/>
                </a:solidFill>
              </a:rPr>
              <a:t>Hardness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8" name="Textfeld 6"/>
          <p:cNvSpPr txBox="1"/>
          <p:nvPr/>
        </p:nvSpPr>
        <p:spPr>
          <a:xfrm>
            <a:off x="5257800" y="209738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2"/>
                </a:solidFill>
              </a:rPr>
              <a:t>E </a:t>
            </a:r>
            <a:r>
              <a:rPr lang="de-DE" b="1" dirty="0" err="1">
                <a:solidFill>
                  <a:schemeClr val="accent2"/>
                </a:solidFill>
              </a:rPr>
              <a:t>modulus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9" name="Textfeld 6"/>
          <p:cNvSpPr txBox="1"/>
          <p:nvPr/>
        </p:nvSpPr>
        <p:spPr>
          <a:xfrm>
            <a:off x="1255416" y="448885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chemeClr val="accent2"/>
                </a:solidFill>
              </a:rPr>
              <a:t>Hardness</a:t>
            </a:r>
            <a:r>
              <a:rPr lang="de-DE" b="1" dirty="0">
                <a:solidFill>
                  <a:schemeClr val="accent2"/>
                </a:solidFill>
              </a:rPr>
              <a:t> / E </a:t>
            </a:r>
            <a:r>
              <a:rPr lang="de-DE" b="1" dirty="0" err="1">
                <a:solidFill>
                  <a:schemeClr val="accent2"/>
                </a:solidFill>
              </a:rPr>
              <a:t>modulus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10" name="Textfeld 6"/>
          <p:cNvSpPr txBox="1"/>
          <p:nvPr/>
        </p:nvSpPr>
        <p:spPr>
          <a:xfrm>
            <a:off x="5233616" y="4500397"/>
            <a:ext cx="1620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chemeClr val="accent2"/>
                </a:solidFill>
              </a:rPr>
              <a:t>Dependence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</a:p>
          <a:p>
            <a:r>
              <a:rPr lang="de-DE" b="1" dirty="0">
                <a:solidFill>
                  <a:schemeClr val="accent2"/>
                </a:solidFill>
              </a:rPr>
              <a:t>on </a:t>
            </a:r>
            <a:r>
              <a:rPr lang="de-DE" b="1" dirty="0" err="1">
                <a:solidFill>
                  <a:schemeClr val="accent2"/>
                </a:solidFill>
              </a:rPr>
              <a:t>dE</a:t>
            </a:r>
            <a:r>
              <a:rPr lang="de-DE" b="1" dirty="0">
                <a:solidFill>
                  <a:schemeClr val="accent2"/>
                </a:solidFill>
              </a:rPr>
              <a:t>/dx</a:t>
            </a:r>
          </a:p>
        </p:txBody>
      </p:sp>
      <p:sp>
        <p:nvSpPr>
          <p:cNvPr id="11" name="Textfeld 6"/>
          <p:cNvSpPr txBox="1"/>
          <p:nvPr/>
        </p:nvSpPr>
        <p:spPr>
          <a:xfrm>
            <a:off x="2559619" y="1271206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2"/>
                </a:solidFill>
              </a:rPr>
              <a:t>4.8 </a:t>
            </a:r>
            <a:r>
              <a:rPr lang="de-DE" b="1" dirty="0" err="1">
                <a:solidFill>
                  <a:schemeClr val="accent2"/>
                </a:solidFill>
              </a:rPr>
              <a:t>MeV</a:t>
            </a:r>
            <a:r>
              <a:rPr lang="de-DE" b="1" dirty="0">
                <a:solidFill>
                  <a:schemeClr val="accent2"/>
                </a:solidFill>
              </a:rPr>
              <a:t>/u</a:t>
            </a:r>
          </a:p>
          <a:p>
            <a:r>
              <a:rPr lang="de-DE" b="1" dirty="0" err="1">
                <a:solidFill>
                  <a:schemeClr val="accent2"/>
                </a:solidFill>
              </a:rPr>
              <a:t>Xe</a:t>
            </a:r>
            <a:r>
              <a:rPr lang="de-DE" b="1" dirty="0">
                <a:solidFill>
                  <a:schemeClr val="accent2"/>
                </a:solidFill>
              </a:rPr>
              <a:t> → U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M.Tomut, GSI      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35491"/>
      </p:ext>
    </p:extLst>
  </p:cSld>
  <p:clrMapOvr>
    <a:masterClrMapping/>
  </p:clrMapOvr>
</p:sld>
</file>

<file path=ppt/theme/theme1.xml><?xml version="1.0" encoding="utf-8"?>
<a:theme xmlns:a="http://schemas.openxmlformats.org/drawingml/2006/main" name="TAC-15-06-04">
  <a:themeElements>
    <a:clrScheme name="TAC-15-06-04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AC-15-06-04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AC-15-06-0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C-15-06-0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AC-15-06-04">
  <a:themeElements>
    <a:clrScheme name="TAC-15-06-04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AC-15-06-04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AC-15-06-0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C-15-06-0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C-15-06-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4196</TotalTime>
  <Words>804</Words>
  <Application>Microsoft Office PowerPoint</Application>
  <PresentationFormat>On-screen Show (4:3)</PresentationFormat>
  <Paragraphs>187</Paragraphs>
  <Slides>26</Slides>
  <Notes>6</Notes>
  <HiddenSlides>0</HiddenSlides>
  <MMClips>4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40" baseType="lpstr">
      <vt:lpstr>ＭＳ Ｐゴシック</vt:lpstr>
      <vt:lpstr>Arial</vt:lpstr>
      <vt:lpstr>Arial Black</vt:lpstr>
      <vt:lpstr>Cambria Math</vt:lpstr>
      <vt:lpstr>Comic Sans MS</vt:lpstr>
      <vt:lpstr>Mangal</vt:lpstr>
      <vt:lpstr>Tahoma</vt:lpstr>
      <vt:lpstr>Times New Roman</vt:lpstr>
      <vt:lpstr>Ubuntu Light</vt:lpstr>
      <vt:lpstr>Verdana</vt:lpstr>
      <vt:lpstr>Wingdings</vt:lpstr>
      <vt:lpstr>TAC-15-06-04</vt:lpstr>
      <vt:lpstr>Standarddesign</vt:lpstr>
      <vt:lpstr>1_TAC-15-06-04</vt:lpstr>
      <vt:lpstr>        Beam impact response of  irradiated materials  M. Tomut* P. Simon, P. Bolz, P. Drechsel, A. Prosvetov, C. Trautmann, A. Schlüter,  Ch. Kuhn, R. Müller, R. Knöbel, H. Weick, M. Guinchard, A. Bouvard,  F.Harden, Y. Kadi   * GSI, Darmstadt, Germany, Institute for Materials Physics, University of Münster,  University of Kaiserslautern, Germany CERN   </vt:lpstr>
      <vt:lpstr>PowerPoint Presentation</vt:lpstr>
      <vt:lpstr>PowerPoint Presentation</vt:lpstr>
      <vt:lpstr>Beam impact response of graphite - microstructure influence</vt:lpstr>
      <vt:lpstr>Beam impact response of other  graphitic materials</vt:lpstr>
      <vt:lpstr>PowerPoint Presentation</vt:lpstr>
      <vt:lpstr>Beam- induced swelling in graphite</vt:lpstr>
      <vt:lpstr>Effects of beam- induced degradation  of thermal diffusivity of graphite</vt:lpstr>
      <vt:lpstr>Ion beam induced hardening in  graphite</vt:lpstr>
      <vt:lpstr>Microimpact tests– derived parameters </vt:lpstr>
      <vt:lpstr>Microimpact tests- achieved strain rates</vt:lpstr>
      <vt:lpstr>Microimpact – dynamic hardness and damping evolution with fluence</vt:lpstr>
      <vt:lpstr>Multiple microimpact on irradiated graphite- fatigue</vt:lpstr>
      <vt:lpstr>PowerPoint Presentation</vt:lpstr>
      <vt:lpstr>PowerPoint Presentation</vt:lpstr>
      <vt:lpstr>Experimental details Irradiation parameters &amp; set-up</vt:lpstr>
      <vt:lpstr>Vibration of a disc – beam modified  material in the central beam spot</vt:lpstr>
      <vt:lpstr>Oscillation monitoring as a function of fluence </vt:lpstr>
      <vt:lpstr>Measured maximum velocities - LDV</vt:lpstr>
      <vt:lpstr>Failure of graphite exposed to pulsed GeV 238U beam - accelerated radiation damage</vt:lpstr>
      <vt:lpstr>PowerPoint Presentation</vt:lpstr>
      <vt:lpstr>Phase field modelling of brittle fracture  induced by pulsed beams</vt:lpstr>
      <vt:lpstr>Fracturing of irradiated graphite cylinders at different beam-spot temperatures – Hoop stress</vt:lpstr>
      <vt:lpstr>Fracturing of irradiated graphite cylinders  at different beam-spot temperatures</vt:lpstr>
      <vt:lpstr>PowerPoint Presentation</vt:lpstr>
      <vt:lpstr>PowerPoint Presentation</vt:lpstr>
    </vt:vector>
  </TitlesOfParts>
  <Company>GSI - Darmstadt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Marilena Tomut</dc:creator>
  <cp:lastModifiedBy>Fiona Jacqueline Harden</cp:lastModifiedBy>
  <cp:revision>393</cp:revision>
  <dcterms:created xsi:type="dcterms:W3CDTF">2010-09-13T01:01:06Z</dcterms:created>
  <dcterms:modified xsi:type="dcterms:W3CDTF">2019-07-10T10:54:39Z</dcterms:modified>
</cp:coreProperties>
</file>