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vml" ContentType="application/vnd.openxmlformats-officedocument.vmlDrawing"/>
  <Default Extension="gif" ContentType="image/gif"/>
  <Default Extension="tif" ContentType="image/tiff"/>
  <Default Extension="wmv" ContentType="video/x-ms-wmv"/>
  <Default Extension="mp4" ContentType="video/mp4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4"/>
  </p:sldMasterIdLst>
  <p:notesMasterIdLst>
    <p:notesMasterId r:id="rId48"/>
  </p:notesMasterIdLst>
  <p:handoutMasterIdLst>
    <p:handoutMasterId r:id="rId49"/>
  </p:handoutMasterIdLst>
  <p:sldIdLst>
    <p:sldId id="550" r:id="rId5"/>
    <p:sldId id="618" r:id="rId6"/>
    <p:sldId id="638" r:id="rId7"/>
    <p:sldId id="652" r:id="rId8"/>
    <p:sldId id="657" r:id="rId9"/>
    <p:sldId id="660" r:id="rId10"/>
    <p:sldId id="639" r:id="rId11"/>
    <p:sldId id="664" r:id="rId12"/>
    <p:sldId id="665" r:id="rId13"/>
    <p:sldId id="643" r:id="rId14"/>
    <p:sldId id="644" r:id="rId15"/>
    <p:sldId id="647" r:id="rId16"/>
    <p:sldId id="649" r:id="rId17"/>
    <p:sldId id="650" r:id="rId18"/>
    <p:sldId id="668" r:id="rId19"/>
    <p:sldId id="669" r:id="rId20"/>
    <p:sldId id="670" r:id="rId21"/>
    <p:sldId id="674" r:id="rId22"/>
    <p:sldId id="671" r:id="rId23"/>
    <p:sldId id="672" r:id="rId24"/>
    <p:sldId id="689" r:id="rId25"/>
    <p:sldId id="690" r:id="rId26"/>
    <p:sldId id="691" r:id="rId27"/>
    <p:sldId id="556" r:id="rId28"/>
    <p:sldId id="692" r:id="rId29"/>
    <p:sldId id="693" r:id="rId30"/>
    <p:sldId id="659" r:id="rId31"/>
    <p:sldId id="662" r:id="rId32"/>
    <p:sldId id="694" r:id="rId33"/>
    <p:sldId id="667" r:id="rId34"/>
    <p:sldId id="666" r:id="rId35"/>
    <p:sldId id="676" r:id="rId36"/>
    <p:sldId id="675" r:id="rId37"/>
    <p:sldId id="695" r:id="rId38"/>
    <p:sldId id="678" r:id="rId39"/>
    <p:sldId id="679" r:id="rId40"/>
    <p:sldId id="680" r:id="rId41"/>
    <p:sldId id="682" r:id="rId42"/>
    <p:sldId id="683" r:id="rId43"/>
    <p:sldId id="684" r:id="rId44"/>
    <p:sldId id="686" r:id="rId45"/>
    <p:sldId id="687" r:id="rId46"/>
    <p:sldId id="688" r:id="rId47"/>
  </p:sldIdLst>
  <p:sldSz cx="9906000" cy="6858000" type="A4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lio Ramos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EA"/>
    <a:srgbClr val="002060"/>
    <a:srgbClr val="FF6600"/>
    <a:srgbClr val="FF9966"/>
    <a:srgbClr val="008000"/>
    <a:srgbClr val="0EBE44"/>
    <a:srgbClr val="78D6B9"/>
    <a:srgbClr val="BEF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97" autoAdjust="0"/>
    <p:restoredTop sz="99850" autoAdjust="0"/>
  </p:normalViewPr>
  <p:slideViewPr>
    <p:cSldViewPr>
      <p:cViewPr varScale="1">
        <p:scale>
          <a:sx n="67" d="100"/>
          <a:sy n="67" d="100"/>
        </p:scale>
        <p:origin x="906" y="4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06" y="-8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987" cy="4972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529" y="0"/>
            <a:ext cx="2890987" cy="4972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59A0F4B-1E08-4893-8CFB-3D6275498224}" type="datetimeFigureOut">
              <a:rPr lang="en-US"/>
              <a:pPr>
                <a:defRPr/>
              </a:pPr>
              <a:t>7/10/2019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7748"/>
            <a:ext cx="2890987" cy="49729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529" y="9427748"/>
            <a:ext cx="2890987" cy="49729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52F57A-5C54-41A7-B811-11AFCB48F9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412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414" cy="495692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101" y="1"/>
            <a:ext cx="2889414" cy="495692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C31421C-40F9-4257-A8DB-AF3B8FEE34D2}" type="datetimeFigureOut">
              <a:rPr lang="en-US"/>
              <a:pPr>
                <a:defRPr/>
              </a:pPr>
              <a:t>7/10/2019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474"/>
            <a:ext cx="5335270" cy="4466027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7748"/>
            <a:ext cx="2889414" cy="49729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101" y="9427748"/>
            <a:ext cx="2889414" cy="49729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6A77AFB-CB1E-4642-974B-BA8E701BEC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5851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D1D963-71B0-46DD-9D1E-1D60181F7D7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08.09.2011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05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EF8CA-7C2F-4354-AD48-BBCD1EF7DA3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07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7647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423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8915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954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22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26980-00D1-44A2-A35B-094C76B3943C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529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6125"/>
            <a:ext cx="5383213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749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043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135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EF8CA-7C2F-4354-AD48-BBCD1EF7DA3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796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062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26980-00D1-44A2-A35B-094C76B3943C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11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5122" y="8685917"/>
            <a:ext cx="2971261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AD0514-C1B4-4401-864F-A07A698F9343}" type="slidenum">
              <a:rPr lang="it-IT" sz="1200"/>
              <a:pPr algn="r"/>
              <a:t>26</a:t>
            </a:fld>
            <a:endParaRPr lang="it-IT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08.09.2011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26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85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60000" y="36000"/>
            <a:ext cx="774000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200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12000" y="612000"/>
            <a:ext cx="9165000" cy="5544000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4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4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4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4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4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12640" y="6696000"/>
            <a:ext cx="6459360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900" b="0" i="0" kern="1200" spc="-20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r>
              <a:rPr lang="it-IT" dirty="0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12000" y="6696000"/>
            <a:ext cx="216000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100" b="0" kern="1200" spc="-20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76000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2000" b="1">
                <a:solidFill>
                  <a:schemeClr val="bg1"/>
                </a:solidFill>
                <a:latin typeface="Helvetica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5" y="6318000"/>
            <a:ext cx="576000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84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807031_01-A4-at-144-dpi.jpg"/>
          <p:cNvPicPr>
            <a:picLocks noChangeAspect="1"/>
          </p:cNvPicPr>
          <p:nvPr userDrawn="1"/>
        </p:nvPicPr>
        <p:blipFill>
          <a:blip r:embed="rId2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0023000" cy="6939000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984000" cy="6912000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828000" y="5940000"/>
            <a:ext cx="8856000" cy="576000"/>
          </a:xfrm>
          <a:prstGeom prst="rect">
            <a:avLst/>
          </a:prstGeom>
          <a:gradFill flip="none" rotWithShape="1">
            <a:gsLst>
              <a:gs pos="40000">
                <a:srgbClr val="315FA7"/>
              </a:gs>
              <a:gs pos="0">
                <a:srgbClr val="22529E"/>
              </a:gs>
              <a:gs pos="100000">
                <a:srgbClr val="A8C1EA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42" y="8449097"/>
            <a:ext cx="234142" cy="216131"/>
          </a:xfrm>
          <a:prstGeom prst="rect">
            <a:avLst/>
          </a:prstGeom>
        </p:spPr>
      </p:pic>
      <p:pic>
        <p:nvPicPr>
          <p:cNvPr id="192514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/>
          <a:stretch/>
        </p:blipFill>
        <p:spPr bwMode="auto">
          <a:xfrm>
            <a:off x="216000" y="5940000"/>
            <a:ext cx="621047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904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0" y="2181663"/>
            <a:ext cx="273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30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24000" y="0"/>
            <a:ext cx="7812000" cy="576000"/>
          </a:xfrm>
          <a:prstGeom prst="rect">
            <a:avLst/>
          </a:prstGeom>
          <a:gradFill flip="none" rotWithShape="1">
            <a:gsLst>
              <a:gs pos="10000">
                <a:srgbClr val="B4C7EC"/>
              </a:gs>
              <a:gs pos="0">
                <a:srgbClr val="3366CC">
                  <a:gamma/>
                  <a:tint val="25490"/>
                  <a:invGamma/>
                </a:srgbClr>
              </a:gs>
              <a:gs pos="100000">
                <a:srgbClr val="3366CC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316442" y="6477000"/>
            <a:ext cx="9589558" cy="330200"/>
          </a:xfrm>
          <a:prstGeom prst="rect">
            <a:avLst/>
          </a:prstGeom>
          <a:solidFill>
            <a:schemeClr val="bg2">
              <a:alpha val="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4521" y="6649326"/>
            <a:ext cx="686476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fr-FR" sz="1300" b="1" kern="1200" spc="-20" baseline="0" dirty="0" smtClean="0">
                <a:solidFill>
                  <a:srgbClr val="3366CB"/>
                </a:solidFill>
                <a:effectLst/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algn="ctr"/>
            <a:r>
              <a:rPr lang="en-GB" sz="1200" smtClean="0"/>
              <a:t>Alessandro Bertarelli – International HiRadMat Workshop, CERN – 10 July 2019</a:t>
            </a:r>
            <a:endParaRPr lang="en-GB" sz="1200" b="0" i="1" dirty="0"/>
          </a:p>
        </p:txBody>
      </p:sp>
      <p:pic>
        <p:nvPicPr>
          <p:cNvPr id="9" name="Picture 2" descr="\\cern.ch\dfs\Users\a\abertare\Documents\My Pictures\CERN_Logos\logo-final_low-rez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" r="-2807"/>
          <a:stretch/>
        </p:blipFill>
        <p:spPr bwMode="auto">
          <a:xfrm>
            <a:off x="0" y="0"/>
            <a:ext cx="21240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724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42.png"/><Relationship Id="rId4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tif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250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png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hyperlink" Target="http://www.google.ch/url?sa=i&amp;rct=j&amp;q=&amp;esrc=s&amp;frm=1&amp;source=images&amp;cd=&amp;cad=rja&amp;uact=8&amp;docid=Myq32-OYYI0G5M&amp;tbnid=jnC2fTX0NmE6mM:&amp;ved=0CAUQjRw&amp;url=http://3tntgoboom.mihanblog.com/&amp;ei=Zmk-U7X7Cc72O8rogcgP&amp;bvm=bv.64125504,d.Yms&amp;psig=AFQjCNFSLlNqW50jhTwCsgs6ugMy0p6HWQ&amp;ust=1396685495134471" TargetMode="External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gif"/><Relationship Id="rId9" Type="http://schemas.openxmlformats.org/officeDocument/2006/relationships/image" Target="../media/image7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82.wmf"/><Relationship Id="rId3" Type="http://schemas.openxmlformats.org/officeDocument/2006/relationships/audio" Target="../media/audio1.wav"/><Relationship Id="rId7" Type="http://schemas.openxmlformats.org/officeDocument/2006/relationships/image" Target="../media/image116.pn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4.jpeg"/><Relationship Id="rId11" Type="http://schemas.openxmlformats.org/officeDocument/2006/relationships/image" Target="../media/image81.wmf"/><Relationship Id="rId5" Type="http://schemas.openxmlformats.org/officeDocument/2006/relationships/image" Target="../media/image17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83.png"/><Relationship Id="rId9" Type="http://schemas.openxmlformats.org/officeDocument/2006/relationships/image" Target="../media/image8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6.png"/><Relationship Id="rId4" Type="http://schemas.openxmlformats.org/officeDocument/2006/relationships/image" Target="../media/image9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6.jpeg"/><Relationship Id="rId4" Type="http://schemas.microsoft.com/office/2007/relationships/hdphoto" Target="../media/hdphoto2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654050" y="1511300"/>
            <a:ext cx="9251950" cy="18097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40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 </a:t>
            </a:r>
            <a:r>
              <a:rPr lang="en-GB" sz="40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Introduction </a:t>
            </a:r>
            <a:r>
              <a:rPr lang="en-GB" sz="40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 the </a:t>
            </a:r>
            <a:r>
              <a:rPr lang="en-GB" sz="40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Mechanics </a:t>
            </a:r>
            <a:r>
              <a:rPr lang="en-GB" sz="40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 </a:t>
            </a:r>
            <a:r>
              <a:rPr lang="en-GB" sz="40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Materials Interacting </a:t>
            </a:r>
            <a:r>
              <a:rPr lang="en-GB" sz="40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with </a:t>
            </a:r>
            <a:r>
              <a:rPr lang="en-GB" sz="40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Energetic Particle Beams </a:t>
            </a:r>
            <a:r>
              <a:rPr lang="en-GB" sz="40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</a:t>
            </a:r>
            <a:r>
              <a:rPr lang="en-GB" sz="40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Their Testing</a:t>
            </a:r>
            <a:endParaRPr lang="en-US" sz="2000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19225" y="5901051"/>
            <a:ext cx="7808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International HiRadMat Workshop</a:t>
            </a:r>
            <a:r>
              <a:rPr lang="en-US" dirty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</a:br>
            <a:r>
              <a:rPr lang="en-US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CERN, Geneva – 10-12 July 2019</a:t>
            </a:r>
            <a:endParaRPr lang="en-GB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40832" y="4268572"/>
            <a:ext cx="59853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2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3399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Alessandro Bertarelli</a:t>
            </a:r>
          </a:p>
          <a:p>
            <a:pPr algn="r" defTabSz="4572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CERN, EN/MME</a:t>
            </a:r>
            <a:endParaRPr lang="en-US" sz="2000" b="1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 defTabSz="4572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endParaRPr lang="en-US" sz="2000" b="1" dirty="0" smtClean="0">
              <a:solidFill>
                <a:srgbClr val="003399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algn="r" defTabSz="4572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it-IT" sz="2000" i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with contributions </a:t>
            </a:r>
            <a:r>
              <a:rPr lang="it-IT" sz="20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by F</a:t>
            </a:r>
            <a:r>
              <a:rPr lang="it-IT" sz="2000" i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Carra, </a:t>
            </a:r>
            <a:r>
              <a:rPr lang="it-IT" sz="20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it-IT" sz="2000" i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it-IT" sz="20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Pasquali</a:t>
            </a:r>
            <a:endParaRPr lang="en-US" sz="2000" b="1" dirty="0" smtClean="0">
              <a:solidFill>
                <a:srgbClr val="003399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algn="r" defTabSz="4572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3399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</a:p>
        </p:txBody>
      </p:sp>
      <p:pic>
        <p:nvPicPr>
          <p:cNvPr id="9" name="Picture 2" descr="\\cern.ch\dfs\Users\a\abertare\Documents\My Pictures\CERN_Logos\logo-final_low-rez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000" y="36000"/>
            <a:ext cx="25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om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72000" y="36000"/>
            <a:ext cx="177135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7" descr="Aries-Logo-std-L.png"/>
          <p:cNvPicPr>
            <a:picLocks noChangeAspect="1"/>
          </p:cNvPicPr>
          <p:nvPr/>
        </p:nvPicPr>
        <p:blipFill rotWithShape="1">
          <a:blip r:embed="rId5"/>
          <a:srcRect l="8279" t="8541" b="9132"/>
          <a:stretch/>
        </p:blipFill>
        <p:spPr>
          <a:xfrm>
            <a:off x="-87560" y="4437954"/>
            <a:ext cx="2285134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79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Full Structure Test: HRMT09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Analysis of Test 3</a:t>
            </a:r>
            <a:endParaRPr lang="en-GB" dirty="0" smtClean="0"/>
          </a:p>
          <a:p>
            <a:r>
              <a:rPr lang="en-GB" dirty="0" smtClean="0"/>
              <a:t>Impressive </a:t>
            </a:r>
            <a:r>
              <a:rPr lang="en-GB" dirty="0"/>
              <a:t>quantity of tungsten </a:t>
            </a:r>
            <a:r>
              <a:rPr lang="en-GB" dirty="0" smtClean="0"/>
              <a:t>alloy ejected (</a:t>
            </a:r>
            <a:r>
              <a:rPr lang="en-GB" dirty="0"/>
              <a:t>partly </a:t>
            </a:r>
            <a:r>
              <a:rPr lang="en-GB" dirty="0" smtClean="0"/>
              <a:t>bonded </a:t>
            </a:r>
            <a:r>
              <a:rPr lang="en-GB" dirty="0"/>
              <a:t>to </a:t>
            </a:r>
            <a:r>
              <a:rPr lang="en-GB" dirty="0" smtClean="0"/>
              <a:t>the</a:t>
            </a:r>
            <a:br>
              <a:rPr lang="en-GB" dirty="0" smtClean="0"/>
            </a:br>
            <a:r>
              <a:rPr lang="en-GB" dirty="0" smtClean="0"/>
              <a:t>opposite </a:t>
            </a:r>
            <a:r>
              <a:rPr lang="en-GB" dirty="0"/>
              <a:t>jaw, partly fallen </a:t>
            </a:r>
            <a:r>
              <a:rPr lang="en-GB" dirty="0" smtClean="0"/>
              <a:t>on tank </a:t>
            </a:r>
            <a:r>
              <a:rPr lang="en-GB" dirty="0"/>
              <a:t>bottom or towards entrance </a:t>
            </a:r>
            <a:r>
              <a:rPr lang="en-GB" dirty="0" smtClean="0"/>
              <a:t>and</a:t>
            </a:r>
            <a:br>
              <a:rPr lang="en-GB" dirty="0" smtClean="0"/>
            </a:br>
            <a:r>
              <a:rPr lang="en-GB" dirty="0" smtClean="0"/>
              <a:t>exit flanges</a:t>
            </a:r>
            <a:r>
              <a:rPr lang="en-GB" dirty="0"/>
              <a:t>)</a:t>
            </a:r>
          </a:p>
          <a:p>
            <a:r>
              <a:rPr lang="en-GB" dirty="0"/>
              <a:t>Vacuum </a:t>
            </a:r>
            <a:r>
              <a:rPr lang="en-GB" dirty="0" smtClean="0"/>
              <a:t>degraded. Tank </a:t>
            </a:r>
            <a:r>
              <a:rPr lang="en-GB" dirty="0"/>
              <a:t>contaminated</a:t>
            </a:r>
          </a:p>
          <a:p>
            <a:r>
              <a:rPr lang="en-GB" dirty="0"/>
              <a:t>Groove height ~ 1 </a:t>
            </a:r>
            <a:r>
              <a:rPr lang="en-GB" dirty="0" smtClean="0"/>
              <a:t>cm (consistent with numerical </a:t>
            </a:r>
            <a:br>
              <a:rPr lang="en-GB" dirty="0" smtClean="0"/>
            </a:br>
            <a:r>
              <a:rPr lang="en-GB" dirty="0" smtClean="0"/>
              <a:t>simulations)</a:t>
            </a:r>
            <a:endParaRPr lang="en-GB" dirty="0"/>
          </a:p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257883" y="4223751"/>
            <a:ext cx="0" cy="1521375"/>
          </a:xfrm>
          <a:prstGeom prst="straightConnector1">
            <a:avLst/>
          </a:prstGeom>
          <a:ln w="25400">
            <a:solidFill>
              <a:srgbClr val="C00000"/>
            </a:solidFill>
            <a:headEnd type="triangle" w="lg" len="lg"/>
            <a:tailEnd type="triangle" w="lg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61"/>
          <a:stretch/>
        </p:blipFill>
        <p:spPr bwMode="auto">
          <a:xfrm>
            <a:off x="2311471" y="4005064"/>
            <a:ext cx="3458668" cy="26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154510" y="4077072"/>
            <a:ext cx="1260337" cy="2878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231" tIns="33231" rIns="33231" bIns="332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000" b="1" dirty="0"/>
              <a:t>72 bunches 440 GeV</a:t>
            </a:r>
            <a:endParaRPr lang="en-GB" sz="1000" dirty="0"/>
          </a:p>
        </p:txBody>
      </p:sp>
      <p:grpSp>
        <p:nvGrpSpPr>
          <p:cNvPr id="8" name="Group 7"/>
          <p:cNvGrpSpPr/>
          <p:nvPr/>
        </p:nvGrpSpPr>
        <p:grpSpPr>
          <a:xfrm>
            <a:off x="5241032" y="692696"/>
            <a:ext cx="4605658" cy="5319852"/>
            <a:chOff x="5171878" y="692696"/>
            <a:chExt cx="4605658" cy="5319852"/>
          </a:xfrm>
        </p:grpSpPr>
        <p:pic>
          <p:nvPicPr>
            <p:cNvPr id="45061" name="Picture 5" descr="G:\Departments\EN\Groups\MME_MechanicalEngineering\Federico.Carra\HiRadMat\TCTA_HRMT09\HRMT09_pictures_from_867_Corrected\BEBB_photos\20130124_104818_Route Adams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00" t="18335" r="46759" b="48728"/>
            <a:stretch/>
          </p:blipFill>
          <p:spPr bwMode="auto">
            <a:xfrm>
              <a:off x="6387621" y="692696"/>
              <a:ext cx="3389915" cy="5319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5171878" y="920399"/>
              <a:ext cx="4408464" cy="4466615"/>
              <a:chOff x="4883847" y="1021393"/>
              <a:chExt cx="4408464" cy="4466615"/>
            </a:xfrm>
          </p:grpSpPr>
          <p:sp>
            <p:nvSpPr>
              <p:cNvPr id="18" name="AutoShape 2"/>
              <p:cNvSpPr>
                <a:spLocks/>
              </p:cNvSpPr>
              <p:nvPr/>
            </p:nvSpPr>
            <p:spPr bwMode="auto">
              <a:xfrm>
                <a:off x="8085842" y="1021393"/>
                <a:ext cx="1206469" cy="408102"/>
              </a:xfrm>
              <a:prstGeom prst="borderCallout2">
                <a:avLst>
                  <a:gd name="adj1" fmla="val 95424"/>
                  <a:gd name="adj2" fmla="val 49971"/>
                  <a:gd name="adj3" fmla="val 217083"/>
                  <a:gd name="adj4" fmla="val 39822"/>
                  <a:gd name="adj5" fmla="val 301903"/>
                  <a:gd name="adj6" fmla="val -3812"/>
                </a:avLst>
              </a:prstGeom>
              <a:ln w="15875">
                <a:solidFill>
                  <a:schemeClr val="bg1"/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33231" tIns="33231" rIns="33231" bIns="33231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GB" sz="1108" b="1" dirty="0">
                    <a:solidFill>
                      <a:srgbClr val="FF0000"/>
                    </a:solidFill>
                    <a:latin typeface="Calibri" pitchFamily="34" charset="0"/>
                    <a:cs typeface="Arial" pitchFamily="34" charset="0"/>
                  </a:rPr>
                  <a:t>Groove height </a:t>
                </a:r>
                <a:br>
                  <a:rPr lang="en-GB" sz="1108" b="1" dirty="0">
                    <a:solidFill>
                      <a:srgbClr val="FF0000"/>
                    </a:solidFill>
                    <a:latin typeface="Calibri" pitchFamily="34" charset="0"/>
                    <a:cs typeface="Arial" pitchFamily="34" charset="0"/>
                  </a:rPr>
                </a:br>
                <a:r>
                  <a:rPr lang="en-GB" sz="1108" b="1" dirty="0">
                    <a:solidFill>
                      <a:srgbClr val="FF0000"/>
                    </a:solidFill>
                    <a:latin typeface="Calibri" pitchFamily="34" charset="0"/>
                    <a:cs typeface="Arial" pitchFamily="34" charset="0"/>
                  </a:rPr>
                  <a:t>~ 1 cm</a:t>
                </a:r>
              </a:p>
            </p:txBody>
          </p:sp>
          <p:sp>
            <p:nvSpPr>
              <p:cNvPr id="21" name="AutoShape 2"/>
              <p:cNvSpPr>
                <a:spLocks/>
              </p:cNvSpPr>
              <p:nvPr/>
            </p:nvSpPr>
            <p:spPr bwMode="auto">
              <a:xfrm>
                <a:off x="5072215" y="2856869"/>
                <a:ext cx="1395847" cy="237607"/>
              </a:xfrm>
              <a:prstGeom prst="borderCallout2">
                <a:avLst>
                  <a:gd name="adj1" fmla="val 46439"/>
                  <a:gd name="adj2" fmla="val 99802"/>
                  <a:gd name="adj3" fmla="val 199958"/>
                  <a:gd name="adj4" fmla="val 111362"/>
                  <a:gd name="adj5" fmla="val 660330"/>
                  <a:gd name="adj6" fmla="val 150879"/>
                </a:avLst>
              </a:prstGeom>
              <a:ln w="15875">
                <a:solidFill>
                  <a:schemeClr val="bg1"/>
                </a:solidFill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33231" tIns="33231" rIns="33231" bIns="33231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GB" sz="1108" b="1" dirty="0">
                    <a:solidFill>
                      <a:srgbClr val="FF0000"/>
                    </a:solidFill>
                    <a:latin typeface="Calibri" pitchFamily="34" charset="0"/>
                    <a:cs typeface="Arial" pitchFamily="34" charset="0"/>
                  </a:rPr>
                  <a:t>Ejected W fragments</a:t>
                </a:r>
              </a:p>
            </p:txBody>
          </p:sp>
          <p:cxnSp>
            <p:nvCxnSpPr>
              <p:cNvPr id="5" name="Straight Connector 4"/>
              <p:cNvCxnSpPr>
                <a:stCxn id="21" idx="0"/>
              </p:cNvCxnSpPr>
              <p:nvPr/>
            </p:nvCxnSpPr>
            <p:spPr>
              <a:xfrm flipV="1">
                <a:off x="6468062" y="1733362"/>
                <a:ext cx="339521" cy="1242311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15"/>
              <p:cNvSpPr/>
              <p:nvPr/>
            </p:nvSpPr>
            <p:spPr>
              <a:xfrm>
                <a:off x="4883847" y="5220016"/>
                <a:ext cx="702055" cy="267992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balanced" dir="t"/>
              </a:scene3d>
              <a:sp3d extrusionH="31750" prstMaterial="plastic">
                <a:bevelT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3231" tIns="33231" rIns="33231" bIns="3323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 sz="1000" b="1" dirty="0"/>
                  <a:t>~12 mm</a:t>
                </a:r>
              </a:p>
            </p:txBody>
          </p:sp>
        </p:grpSp>
      </p:grpSp>
      <p:sp>
        <p:nvSpPr>
          <p:cNvPr id="17" name="AutoShape 2"/>
          <p:cNvSpPr>
            <a:spLocks/>
          </p:cNvSpPr>
          <p:nvPr/>
        </p:nvSpPr>
        <p:spPr bwMode="auto">
          <a:xfrm>
            <a:off x="753320" y="3717032"/>
            <a:ext cx="1416832" cy="811367"/>
          </a:xfrm>
          <a:prstGeom prst="borderCallout2">
            <a:avLst>
              <a:gd name="adj1" fmla="val 101243"/>
              <a:gd name="adj2" fmla="val 51022"/>
              <a:gd name="adj3" fmla="val 133905"/>
              <a:gd name="adj4" fmla="val 58318"/>
              <a:gd name="adj5" fmla="val 179301"/>
              <a:gd name="adj6" fmla="val 197086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SPH scheme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smtClean="0">
                <a:latin typeface="+mj-lt"/>
              </a:rPr>
              <a:t>allowing to simulate fragmentation and droplet motion</a:t>
            </a:r>
            <a:endParaRPr lang="en-GB" sz="1200" dirty="0">
              <a:latin typeface="+mj-lt"/>
            </a:endParaRPr>
          </a:p>
        </p:txBody>
      </p:sp>
      <p:sp>
        <p:nvSpPr>
          <p:cNvPr id="19" name="AutoShape 2"/>
          <p:cNvSpPr>
            <a:spLocks/>
          </p:cNvSpPr>
          <p:nvPr/>
        </p:nvSpPr>
        <p:spPr bwMode="auto">
          <a:xfrm>
            <a:off x="819024" y="5785965"/>
            <a:ext cx="982965" cy="442035"/>
          </a:xfrm>
          <a:prstGeom prst="borderCallout2">
            <a:avLst>
              <a:gd name="adj1" fmla="val 47714"/>
              <a:gd name="adj2" fmla="val 99943"/>
              <a:gd name="adj3" fmla="val 83414"/>
              <a:gd name="adj4" fmla="val 133000"/>
              <a:gd name="adj5" fmla="val 101256"/>
              <a:gd name="adj6" fmla="val 310720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 err="1" smtClean="0">
                <a:latin typeface="+mj-lt"/>
              </a:rPr>
              <a:t>Lagrangian</a:t>
            </a:r>
            <a:r>
              <a:rPr lang="en-US" sz="1200" dirty="0" smtClean="0">
                <a:latin typeface="+mj-lt"/>
              </a:rPr>
              <a:t> mesh</a:t>
            </a:r>
            <a:endParaRPr lang="en-GB" sz="1200" dirty="0">
              <a:latin typeface="+mj-lt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3100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test on simple specimens: HRMT14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2014 experiment featuring a </a:t>
            </a:r>
            <a:r>
              <a:rPr lang="en-GB" b="1" dirty="0" smtClean="0"/>
              <a:t>movable</a:t>
            </a:r>
            <a:r>
              <a:rPr lang="en-GB" dirty="0" smtClean="0"/>
              <a:t> </a:t>
            </a:r>
            <a:r>
              <a:rPr lang="en-GB" b="1" dirty="0" smtClean="0"/>
              <a:t>sample holder </a:t>
            </a:r>
            <a:r>
              <a:rPr lang="en-GB" dirty="0" smtClean="0"/>
              <a:t>equipped with </a:t>
            </a:r>
            <a:r>
              <a:rPr lang="en-GB" b="1" dirty="0" smtClean="0"/>
              <a:t>6 + 6 stations </a:t>
            </a:r>
            <a:r>
              <a:rPr lang="en-GB" dirty="0" smtClean="0"/>
              <a:t>each hosting </a:t>
            </a:r>
            <a:r>
              <a:rPr lang="en-GB" b="1" dirty="0" smtClean="0"/>
              <a:t>up to 10 specimens </a:t>
            </a:r>
            <a:r>
              <a:rPr lang="en-GB" dirty="0" smtClean="0"/>
              <a:t>of two different shape for </a:t>
            </a:r>
            <a:r>
              <a:rPr lang="en-GB" b="1" dirty="0" smtClean="0"/>
              <a:t>medium intensity </a:t>
            </a:r>
            <a:r>
              <a:rPr lang="en-GB" dirty="0" smtClean="0"/>
              <a:t>and high </a:t>
            </a:r>
            <a:r>
              <a:rPr lang="en-GB" b="1" dirty="0" smtClean="0"/>
              <a:t>intensity pulses</a:t>
            </a:r>
            <a:r>
              <a:rPr lang="en-GB" dirty="0" smtClean="0"/>
              <a:t>. Main goals</a:t>
            </a:r>
          </a:p>
          <a:p>
            <a:r>
              <a:rPr lang="en-GB" b="1" dirty="0" smtClean="0"/>
              <a:t>Benchmark</a:t>
            </a:r>
            <a:r>
              <a:rPr lang="en-GB" dirty="0" smtClean="0"/>
              <a:t> advanced </a:t>
            </a:r>
            <a:r>
              <a:rPr lang="en-GB" b="1" dirty="0" smtClean="0"/>
              <a:t>numerical simulations </a:t>
            </a:r>
            <a:r>
              <a:rPr lang="en-GB" dirty="0" smtClean="0"/>
              <a:t>and material </a:t>
            </a:r>
            <a:r>
              <a:rPr lang="en-GB" b="1" dirty="0" smtClean="0"/>
              <a:t>constitutive models </a:t>
            </a:r>
            <a:r>
              <a:rPr lang="en-GB" dirty="0" smtClean="0"/>
              <a:t>through extensive acquisition system</a:t>
            </a:r>
          </a:p>
          <a:p>
            <a:r>
              <a:rPr lang="en-GB" dirty="0" smtClean="0"/>
              <a:t>Characterize </a:t>
            </a:r>
            <a:r>
              <a:rPr lang="en-GB" b="1" dirty="0" smtClean="0"/>
              <a:t>six existing </a:t>
            </a:r>
            <a:r>
              <a:rPr lang="en-GB" dirty="0"/>
              <a:t>and </a:t>
            </a:r>
            <a:r>
              <a:rPr lang="en-GB" b="1" dirty="0"/>
              <a:t>novel materials </a:t>
            </a:r>
            <a:r>
              <a:rPr lang="en-GB" dirty="0" smtClean="0"/>
              <a:t>under </a:t>
            </a:r>
            <a:r>
              <a:rPr lang="en-GB" dirty="0"/>
              <a:t>development for </a:t>
            </a:r>
            <a:r>
              <a:rPr lang="en-GB" dirty="0" smtClean="0"/>
              <a:t>HL-LHC Collimators</a:t>
            </a:r>
            <a:r>
              <a:rPr lang="en-GB" dirty="0"/>
              <a:t>: </a:t>
            </a:r>
            <a:r>
              <a:rPr lang="en-GB" b="1" dirty="0"/>
              <a:t>Inermet180</a:t>
            </a:r>
            <a:r>
              <a:rPr lang="en-GB" dirty="0"/>
              <a:t>,</a:t>
            </a:r>
            <a:r>
              <a:rPr lang="en-GB" b="1" dirty="0"/>
              <a:t> Molybdenum</a:t>
            </a:r>
            <a:r>
              <a:rPr lang="en-GB" dirty="0"/>
              <a:t>, </a:t>
            </a:r>
            <a:r>
              <a:rPr lang="en-GB" b="1" dirty="0"/>
              <a:t>Glidcop</a:t>
            </a:r>
            <a:r>
              <a:rPr lang="en-GB" dirty="0"/>
              <a:t>, </a:t>
            </a:r>
            <a:r>
              <a:rPr lang="en-GB" b="1" dirty="0" err="1"/>
              <a:t>MoCuCD</a:t>
            </a:r>
            <a:r>
              <a:rPr lang="en-GB" dirty="0"/>
              <a:t>, </a:t>
            </a:r>
            <a:r>
              <a:rPr lang="en-GB" b="1" dirty="0"/>
              <a:t>CuCD</a:t>
            </a:r>
            <a:r>
              <a:rPr lang="en-GB" dirty="0"/>
              <a:t>, </a:t>
            </a:r>
            <a:r>
              <a:rPr lang="en-GB" b="1" dirty="0" smtClean="0"/>
              <a:t>MoGr</a:t>
            </a:r>
            <a:endParaRPr lang="en-GB" dirty="0"/>
          </a:p>
          <a:p>
            <a:r>
              <a:rPr lang="en-GB" dirty="0"/>
              <a:t>Collect, mostly in </a:t>
            </a:r>
            <a:r>
              <a:rPr lang="en-GB" b="1" dirty="0"/>
              <a:t>real time</a:t>
            </a:r>
            <a:r>
              <a:rPr lang="en-GB" dirty="0"/>
              <a:t>,  experimental data from different acquisition </a:t>
            </a:r>
            <a:r>
              <a:rPr lang="en-GB" dirty="0" smtClean="0"/>
              <a:t>systems </a:t>
            </a:r>
            <a:r>
              <a:rPr lang="en-GB" dirty="0"/>
              <a:t>(</a:t>
            </a:r>
            <a:r>
              <a:rPr lang="en-GB" b="1" dirty="0"/>
              <a:t>Strain Gauges</a:t>
            </a:r>
            <a:r>
              <a:rPr lang="en-GB" dirty="0"/>
              <a:t>, </a:t>
            </a:r>
            <a:r>
              <a:rPr lang="en-GB" b="1" dirty="0"/>
              <a:t>Laser Doppler </a:t>
            </a:r>
            <a:r>
              <a:rPr lang="en-GB" b="1" dirty="0" err="1"/>
              <a:t>Vibrometer</a:t>
            </a:r>
            <a:r>
              <a:rPr lang="en-GB" dirty="0"/>
              <a:t>, </a:t>
            </a:r>
            <a:r>
              <a:rPr lang="en-GB" b="1" dirty="0"/>
              <a:t>High Speed video Camera</a:t>
            </a:r>
            <a:r>
              <a:rPr lang="en-GB" dirty="0"/>
              <a:t>, </a:t>
            </a:r>
            <a:r>
              <a:rPr lang="en-GB" b="1" dirty="0"/>
              <a:t>Temperature and Vacuum probes</a:t>
            </a:r>
            <a:r>
              <a:rPr lang="en-GB" dirty="0" smtClean="0"/>
              <a:t>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i="1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76000" y="3237249"/>
            <a:ext cx="3348019" cy="3528000"/>
            <a:chOff x="956909" y="3325020"/>
            <a:chExt cx="3348019" cy="3528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909" y="3325020"/>
              <a:ext cx="3341977" cy="352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Left Arrow 31"/>
            <p:cNvSpPr>
              <a:spLocks noChangeAspect="1"/>
            </p:cNvSpPr>
            <p:nvPr/>
          </p:nvSpPr>
          <p:spPr>
            <a:xfrm>
              <a:off x="3322108" y="5013208"/>
              <a:ext cx="982820" cy="288000"/>
            </a:xfrm>
            <a:prstGeom prst="leftArrow">
              <a:avLst>
                <a:gd name="adj1" fmla="val 50000"/>
                <a:gd name="adj2" fmla="val 81996"/>
              </a:avLst>
            </a:prstGeom>
            <a:solidFill>
              <a:srgbClr val="FF0000"/>
            </a:solidFill>
            <a:ln w="0">
              <a:noFill/>
            </a:ln>
            <a:effectLst/>
            <a:scene3d>
              <a:camera prst="isometricRightUp">
                <a:rot lat="1800000" lon="2400000" rev="0"/>
              </a:camera>
              <a:lightRig rig="threePt" dir="t"/>
            </a:scene3d>
            <a:sp3d extrusionH="25400" prstMaterial="plastic">
              <a:bevelT w="63500" h="44450"/>
              <a:bevelB w="63500" h="44450"/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tIns="0" bIns="0" rtlCol="0" anchor="b" anchorCtr="0">
              <a:noAutofit/>
            </a:bodyPr>
            <a:lstStyle/>
            <a:p>
              <a:pPr algn="ctr"/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Beam</a:t>
              </a:r>
              <a:endParaRPr lang="en-GB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pic>
        <p:nvPicPr>
          <p:cNvPr id="33" name="Picture 3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49" b="4354"/>
          <a:stretch/>
        </p:blipFill>
        <p:spPr bwMode="auto">
          <a:xfrm>
            <a:off x="5266325" y="5176729"/>
            <a:ext cx="2193705" cy="1521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6454" y="5209762"/>
            <a:ext cx="1665946" cy="152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AutoShape 2"/>
          <p:cNvSpPr>
            <a:spLocks/>
          </p:cNvSpPr>
          <p:nvPr/>
        </p:nvSpPr>
        <p:spPr bwMode="auto">
          <a:xfrm>
            <a:off x="5462874" y="4693935"/>
            <a:ext cx="1828163" cy="4420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dirty="0">
                <a:latin typeface="+mj-lt"/>
              </a:rPr>
              <a:t>Medium Intensity Tests:</a:t>
            </a:r>
          </a:p>
          <a:p>
            <a:pPr algn="ctr"/>
            <a:r>
              <a:rPr lang="en-GB" sz="1200" dirty="0">
                <a:latin typeface="+mj-lt"/>
              </a:rPr>
              <a:t>Sample: </a:t>
            </a:r>
            <a:r>
              <a:rPr lang="en-US" sz="1200" dirty="0">
                <a:latin typeface="+mj-lt"/>
              </a:rPr>
              <a:t>Ø 40 mm , L30 mm</a:t>
            </a:r>
            <a:endParaRPr lang="en-GB" sz="1200" dirty="0">
              <a:latin typeface="+mj-lt"/>
            </a:endParaRPr>
          </a:p>
        </p:txBody>
      </p:sp>
      <p:sp>
        <p:nvSpPr>
          <p:cNvPr id="36" name="AutoShape 2"/>
          <p:cNvSpPr>
            <a:spLocks/>
          </p:cNvSpPr>
          <p:nvPr/>
        </p:nvSpPr>
        <p:spPr bwMode="auto">
          <a:xfrm>
            <a:off x="7689304" y="4621265"/>
            <a:ext cx="1908448" cy="626701"/>
          </a:xfrm>
          <a:prstGeom prst="borderCallout2">
            <a:avLst>
              <a:gd name="adj1" fmla="val 101243"/>
              <a:gd name="adj2" fmla="val 51022"/>
              <a:gd name="adj3" fmla="val 127506"/>
              <a:gd name="adj4" fmla="val 52013"/>
              <a:gd name="adj5" fmla="val 150681"/>
              <a:gd name="adj6" fmla="val 53864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dirty="0">
                <a:latin typeface="+mj-lt"/>
              </a:rPr>
              <a:t>High Intensity Tests:</a:t>
            </a:r>
          </a:p>
          <a:p>
            <a:pPr algn="ctr"/>
            <a:r>
              <a:rPr lang="en-GB" sz="1200" dirty="0">
                <a:latin typeface="+mj-lt"/>
              </a:rPr>
              <a:t>Sample: </a:t>
            </a:r>
            <a:r>
              <a:rPr lang="en-US" sz="1200" dirty="0">
                <a:latin typeface="+mj-lt"/>
              </a:rPr>
              <a:t>half-moon;</a:t>
            </a:r>
          </a:p>
          <a:p>
            <a:pPr algn="ctr"/>
            <a:r>
              <a:rPr lang="en-US" sz="1200" dirty="0">
                <a:latin typeface="+mj-lt"/>
              </a:rPr>
              <a:t>Beam Offset 2 mm</a:t>
            </a:r>
            <a:endParaRPr lang="en-GB" sz="1200" dirty="0">
              <a:latin typeface="+mj-lt"/>
            </a:endParaRP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510353"/>
              </p:ext>
            </p:extLst>
          </p:nvPr>
        </p:nvGraphicFramePr>
        <p:xfrm>
          <a:off x="6971724" y="3035132"/>
          <a:ext cx="2365677" cy="1203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39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2792">
                <a:tc gridSpan="2">
                  <a:txBody>
                    <a:bodyPr/>
                    <a:lstStyle/>
                    <a:p>
                      <a:pPr algn="ctr"/>
                      <a:r>
                        <a:rPr lang="fr-CH" sz="11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Beam</a:t>
                      </a:r>
                      <a:r>
                        <a:rPr lang="fr-CH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CH" sz="11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Parameters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216">
                <a:tc>
                  <a:txBody>
                    <a:bodyPr/>
                    <a:lstStyle/>
                    <a:p>
                      <a:r>
                        <a:rPr lang="fr-CH" sz="11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Beam</a:t>
                      </a:r>
                      <a:r>
                        <a:rPr lang="fr-CH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CH" sz="11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energy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440 GeV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528">
                <a:tc>
                  <a:txBody>
                    <a:bodyPr/>
                    <a:lstStyle/>
                    <a:p>
                      <a:r>
                        <a:rPr lang="fr-CH" sz="11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Number</a:t>
                      </a:r>
                      <a:r>
                        <a:rPr lang="fr-CH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of protons per </a:t>
                      </a:r>
                      <a:r>
                        <a:rPr lang="fr-CH" sz="11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bunch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1.1</a:t>
                      </a:r>
                      <a:r>
                        <a:rPr lang="fr-CH" sz="1100" baseline="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</a:t>
                      </a:r>
                      <a:r>
                        <a:rPr lang="fr-CH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11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1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Bunch</a:t>
                      </a:r>
                      <a:r>
                        <a:rPr lang="fr-CH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fr-CH" sz="1100" dirty="0" err="1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Spacing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 ns</a:t>
                      </a:r>
                      <a:endParaRPr lang="en-US" sz="11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5" name="Picture 14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13682" y="3102738"/>
            <a:ext cx="1516643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test on simple specimens: HRMT14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Medium Intensity Tests</a:t>
            </a:r>
          </a:p>
          <a:p>
            <a:r>
              <a:rPr lang="en-GB" dirty="0" smtClean="0"/>
              <a:t>Extensive hydrocode numerical </a:t>
            </a:r>
            <a:r>
              <a:rPr lang="en-GB" dirty="0"/>
              <a:t>analysis (Autodyn</a:t>
            </a:r>
            <a:r>
              <a:rPr lang="en-GB" dirty="0" smtClean="0"/>
              <a:t>).</a:t>
            </a:r>
          </a:p>
          <a:p>
            <a:r>
              <a:rPr lang="en-GB" dirty="0" smtClean="0"/>
              <a:t>Comparison </a:t>
            </a:r>
            <a:r>
              <a:rPr lang="en-GB" dirty="0"/>
              <a:t>of simulated </a:t>
            </a:r>
            <a:r>
              <a:rPr lang="en-GB" b="1" dirty="0" smtClean="0"/>
              <a:t>circumferential strains </a:t>
            </a:r>
            <a:r>
              <a:rPr lang="en-GB" dirty="0"/>
              <a:t>and </a:t>
            </a:r>
            <a:r>
              <a:rPr lang="en-GB" b="1" dirty="0" smtClean="0"/>
              <a:t>radial </a:t>
            </a:r>
            <a:r>
              <a:rPr lang="en-GB" b="1" dirty="0"/>
              <a:t>velocity </a:t>
            </a:r>
            <a:r>
              <a:rPr lang="en-GB" dirty="0"/>
              <a:t>with measured values on sample outer surface.</a:t>
            </a:r>
          </a:p>
          <a:p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731520" y="6675120"/>
            <a:ext cx="8640000" cy="138499"/>
          </a:xfrm>
        </p:spPr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i="1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9" name="Rectangle 189"/>
          <p:cNvSpPr/>
          <p:nvPr/>
        </p:nvSpPr>
        <p:spPr>
          <a:xfrm>
            <a:off x="1136576" y="5157193"/>
            <a:ext cx="1883410" cy="13849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r>
              <a:rPr lang="en-GB" sz="1400" b="1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Inermet180 </a:t>
            </a:r>
          </a:p>
          <a:p>
            <a:r>
              <a:rPr lang="en-GB" sz="140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24 b (scraped)</a:t>
            </a:r>
          </a:p>
          <a:p>
            <a:endParaRPr lang="en-GB" sz="1400" b="1" dirty="0">
              <a:solidFill>
                <a:srgbClr val="22529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400" b="1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Total intensity: </a:t>
            </a:r>
            <a:r>
              <a:rPr lang="en-GB" sz="140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2.7e12 p </a:t>
            </a:r>
          </a:p>
          <a:p>
            <a:r>
              <a:rPr lang="en-GB" sz="140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σ </a:t>
            </a:r>
            <a:r>
              <a:rPr lang="en-GB" sz="140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Symbol"/>
              </a:rPr>
              <a:t></a:t>
            </a:r>
            <a:r>
              <a:rPr lang="en-GB" sz="140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1.4 mm</a:t>
            </a:r>
          </a:p>
        </p:txBody>
      </p:sp>
      <p:pic>
        <p:nvPicPr>
          <p:cNvPr id="20" name="Picture 3" descr="\\cern.ch\dfs\Workspaces\m\MechanicalMeasurement\Data\2012\EDMS_1168519\DATA\Movies\VideoInermet_v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3026586"/>
            <a:ext cx="3420000" cy="187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1065000" y="3969060"/>
            <a:ext cx="864000" cy="288000"/>
          </a:xfrm>
          <a:prstGeom prst="rightArrow">
            <a:avLst/>
          </a:prstGeom>
          <a:solidFill>
            <a:srgbClr val="FF0000"/>
          </a:solidFill>
          <a:ln w="0">
            <a:noFill/>
          </a:ln>
          <a:effectLst/>
          <a:scene3d>
            <a:camera prst="isometricOffAxis2Right">
              <a:rot lat="540000" lon="19500000" rev="0"/>
            </a:camera>
            <a:lightRig rig="threePt" dir="t"/>
          </a:scene3d>
          <a:sp3d extrusionH="25400" prstMaterial="plastic">
            <a:bevelT w="63500" h="44450"/>
            <a:bevelB w="63500" h="444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tIns="0" bIns="0" rtlCol="0" anchor="ctr" anchorCtr="0">
            <a:noAutofit/>
          </a:bodyPr>
          <a:lstStyle/>
          <a:p>
            <a:pPr algn="ctr"/>
            <a:r>
              <a:rPr lang="en-GB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LDV</a:t>
            </a:r>
          </a:p>
        </p:txBody>
      </p:sp>
      <p:sp>
        <p:nvSpPr>
          <p:cNvPr id="26" name="AutoShape 2"/>
          <p:cNvSpPr>
            <a:spLocks/>
          </p:cNvSpPr>
          <p:nvPr/>
        </p:nvSpPr>
        <p:spPr bwMode="auto">
          <a:xfrm>
            <a:off x="1099604" y="2579617"/>
            <a:ext cx="1973929" cy="257369"/>
          </a:xfrm>
          <a:prstGeom prst="borderCallout2">
            <a:avLst>
              <a:gd name="adj1" fmla="val 101243"/>
              <a:gd name="adj2" fmla="val 51022"/>
              <a:gd name="adj3" fmla="val 157395"/>
              <a:gd name="adj4" fmla="val 55255"/>
              <a:gd name="adj5" fmla="val 353207"/>
              <a:gd name="adj6" fmla="val 63793"/>
            </a:avLst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dirty="0">
                <a:latin typeface="+mj-lt"/>
              </a:rPr>
              <a:t>Strain Gauges</a:t>
            </a:r>
          </a:p>
        </p:txBody>
      </p:sp>
      <p:pic>
        <p:nvPicPr>
          <p:cNvPr id="27" name="5e712b57-b014-45fd-bde9-573eab66f8a2" descr="2BB16997-7F69-4F52-93D1-E31BBE48017F@cer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6" t="5524" r="6580"/>
          <a:stretch/>
        </p:blipFill>
        <p:spPr bwMode="auto">
          <a:xfrm>
            <a:off x="3224808" y="2564904"/>
            <a:ext cx="6231644" cy="313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stCxn id="26" idx="1"/>
          </p:cNvCxnSpPr>
          <p:nvPr/>
        </p:nvCxnSpPr>
        <p:spPr>
          <a:xfrm>
            <a:off x="2086568" y="2836985"/>
            <a:ext cx="900512" cy="914400"/>
          </a:xfrm>
          <a:prstGeom prst="lin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900772" y="3751386"/>
            <a:ext cx="86308" cy="145667"/>
          </a:xfrm>
          <a:prstGeom prst="lin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7698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test on simple specimens: HRMT14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pic>
        <p:nvPicPr>
          <p:cNvPr id="10" name="HiRadMat (1)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1556" r="1197" b="1614"/>
          <a:stretch/>
        </p:blipFill>
        <p:spPr>
          <a:xfrm>
            <a:off x="1515214" y="1916834"/>
            <a:ext cx="7830279" cy="3984535"/>
          </a:xfrm>
          <a:prstGeom prst="rect">
            <a:avLst/>
          </a:prstGeom>
        </p:spPr>
      </p:pic>
      <p:sp>
        <p:nvSpPr>
          <p:cNvPr id="9" name="Rectangle 189"/>
          <p:cNvSpPr/>
          <p:nvPr/>
        </p:nvSpPr>
        <p:spPr>
          <a:xfrm>
            <a:off x="827024" y="996946"/>
            <a:ext cx="8784976" cy="341600"/>
          </a:xfrm>
          <a:prstGeom prst="rect">
            <a:avLst/>
          </a:prstGeom>
          <a:solidFill>
            <a:srgbClr val="A63212"/>
          </a:solidFill>
          <a:ln>
            <a:noFill/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p:spPr>
        <p:txBody>
          <a:bodyPr wrap="square" lIns="84992" tIns="42497" rIns="84992" bIns="42497">
            <a:spAutoFit/>
          </a:bodyPr>
          <a:lstStyle/>
          <a:p>
            <a:pPr marL="0" lvl="1" defTabSz="8440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62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Tungsten alloy </a:t>
            </a:r>
            <a:r>
              <a:rPr lang="en-GB" sz="1662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samples as seen from </a:t>
            </a:r>
            <a:r>
              <a:rPr lang="en-GB" sz="1662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test-bench viewport </a:t>
            </a:r>
            <a:r>
              <a:rPr lang="en-GB" sz="1662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</a:t>
            </a:r>
            <a:r>
              <a:rPr lang="en-GB" sz="1662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remote fast-speed camera</a:t>
            </a:r>
            <a:endParaRPr lang="en-GB" sz="1662" kern="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12000" y="612000"/>
            <a:ext cx="9165000" cy="312946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High Intensity Tests</a:t>
            </a:r>
          </a:p>
        </p:txBody>
      </p:sp>
    </p:spTree>
    <p:extLst>
      <p:ext uri="{BB962C8B-B14F-4D97-AF65-F5344CB8AC3E}">
        <p14:creationId xmlns:p14="http://schemas.microsoft.com/office/powerpoint/2010/main" val="202138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20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615" y="1224000"/>
            <a:ext cx="3151782" cy="39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9462" y="1224000"/>
            <a:ext cx="3655385" cy="3960000"/>
          </a:xfrm>
          <a:prstGeom prst="rect">
            <a:avLst/>
          </a:prstGeom>
        </p:spPr>
      </p:pic>
      <p:sp>
        <p:nvSpPr>
          <p:cNvPr id="12" name="Rectangle 189"/>
          <p:cNvSpPr/>
          <p:nvPr/>
        </p:nvSpPr>
        <p:spPr>
          <a:xfrm>
            <a:off x="992560" y="749544"/>
            <a:ext cx="8424440" cy="339196"/>
          </a:xfrm>
          <a:prstGeom prst="rect">
            <a:avLst/>
          </a:prstGeom>
          <a:solidFill>
            <a:srgbClr val="A63212"/>
          </a:solidFill>
          <a:ln>
            <a:noFill/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p:spPr>
        <p:txBody>
          <a:bodyPr wrap="square" lIns="92075" tIns="46038" rIns="92075" bIns="46038">
            <a:spAutoFit/>
          </a:bodyPr>
          <a:lstStyle/>
          <a:p>
            <a:pPr marL="0" lvl="1"/>
            <a:r>
              <a:rPr lang="en-GB" sz="1600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 Intensity Tests: Comparison between numerical simulation (SPH) and experiment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1031335" y="1823206"/>
            <a:ext cx="830769" cy="1440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114412" y="1393395"/>
            <a:ext cx="664615" cy="28814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dirty="0"/>
              <a:t>Beam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1532620" y="5301208"/>
          <a:ext cx="7632849" cy="1350412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169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8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6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8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79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79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311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813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Case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9pPr>
                    </a:lstStyle>
                    <a:p>
                      <a:r>
                        <a:rPr lang="en-GB" sz="1400" dirty="0" smtClean="0"/>
                        <a:t>Bunches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9pPr>
                    </a:lstStyle>
                    <a:p>
                      <a:r>
                        <a:rPr lang="en-GB" sz="1400" dirty="0" smtClean="0"/>
                        <a:t>p/bunch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Total Intensity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Beam Sigma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Specimen Slot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Velocity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GB" sz="1400" kern="1200" dirty="0" smtClean="0"/>
                        <a:t>Simulation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60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1.5e11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9.0e12 p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2.5 mm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316 m/s</a:t>
                      </a:r>
                      <a:endParaRPr lang="en-GB" sz="1400" b="1" dirty="0">
                        <a:solidFill>
                          <a:srgbClr val="C00000"/>
                        </a:solidFill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51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/>
                        <a:t>Experiment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72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1.26e11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9.0e12</a:t>
                      </a:r>
                      <a:r>
                        <a:rPr lang="en-GB" sz="1400" baseline="0" dirty="0" smtClean="0"/>
                        <a:t> p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1.9 mm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8 (partly 9)</a:t>
                      </a:r>
                      <a:endParaRPr lang="en-GB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mbria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/>
                        <a:t>~275 m/s</a:t>
                      </a:r>
                      <a:endParaRPr lang="en-GB" sz="1400" b="1" dirty="0">
                        <a:solidFill>
                          <a:srgbClr val="C00000"/>
                        </a:solidFill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test on simple specimens: HRMT14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01384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Full Structure </a:t>
            </a:r>
            <a:r>
              <a:rPr lang="en-US" dirty="0" smtClean="0"/>
              <a:t>Test: </a:t>
            </a:r>
            <a:r>
              <a:rPr lang="en-US" dirty="0"/>
              <a:t>HRMT23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612000"/>
                <a:ext cx="5853168" cy="5544000"/>
              </a:xfrm>
            </p:spPr>
            <p:txBody>
              <a:bodyPr/>
              <a:lstStyle/>
              <a:p>
                <a:r>
                  <a:rPr lang="en-US" sz="1400" b="1" dirty="0" smtClean="0"/>
                  <a:t>Experiment </a:t>
                </a:r>
                <a:r>
                  <a:rPr lang="en-US" sz="1400" dirty="0" smtClean="0"/>
                  <a:t>performed in 2015 to simultaneously test </a:t>
                </a:r>
                <a:r>
                  <a:rPr lang="en-US" sz="1400" b="1" dirty="0"/>
                  <a:t>3 </a:t>
                </a:r>
                <a:r>
                  <a:rPr lang="en-US" sz="1400" b="1" dirty="0" smtClean="0"/>
                  <a:t>complete </a:t>
                </a:r>
                <a:r>
                  <a:rPr lang="en-US" sz="1400" b="1" dirty="0"/>
                  <a:t>jaws</a:t>
                </a:r>
                <a:r>
                  <a:rPr lang="en-US" sz="1400" dirty="0"/>
                  <a:t> (in </a:t>
                </a:r>
                <a:r>
                  <a:rPr lang="en-US" sz="1400" b="1" dirty="0" smtClean="0"/>
                  <a:t>CFC</a:t>
                </a:r>
                <a:r>
                  <a:rPr lang="en-US" sz="1400" dirty="0" smtClean="0"/>
                  <a:t>, </a:t>
                </a:r>
                <a:r>
                  <a:rPr lang="en-US" sz="1400" b="1" dirty="0"/>
                  <a:t>MoGr</a:t>
                </a:r>
                <a:r>
                  <a:rPr lang="en-US" sz="1400" dirty="0"/>
                  <a:t>, </a:t>
                </a:r>
                <a:r>
                  <a:rPr lang="en-US" sz="1400" b="1" dirty="0"/>
                  <a:t>CuCD</a:t>
                </a:r>
                <a:r>
                  <a:rPr lang="en-US" sz="1400" dirty="0"/>
                  <a:t>) of </a:t>
                </a:r>
                <a:r>
                  <a:rPr lang="en-US" sz="1400" b="1" dirty="0" smtClean="0"/>
                  <a:t>2 different designs </a:t>
                </a:r>
                <a:r>
                  <a:rPr lang="en-US" sz="1400" dirty="0" smtClean="0"/>
                  <a:t>(LHC and HL-LHC</a:t>
                </a:r>
                <a:r>
                  <a:rPr lang="en-US" dirty="0" smtClean="0"/>
                  <a:t>); </a:t>
                </a:r>
                <a:r>
                  <a:rPr lang="en-US" dirty="0"/>
                  <a:t>s</a:t>
                </a:r>
                <a:r>
                  <a:rPr lang="en-US" dirty="0" smtClean="0"/>
                  <a:t>ystem </a:t>
                </a:r>
                <a:r>
                  <a:rPr lang="en-US" dirty="0"/>
                  <a:t>equipped with </a:t>
                </a:r>
                <a:r>
                  <a:rPr lang="en-US" b="1" dirty="0"/>
                  <a:t>comprehensive</a:t>
                </a:r>
                <a:r>
                  <a:rPr lang="en-US" dirty="0"/>
                  <a:t> set of </a:t>
                </a:r>
                <a:r>
                  <a:rPr lang="en-US" b="1" dirty="0"/>
                  <a:t>online sensors</a:t>
                </a:r>
                <a:r>
                  <a:rPr lang="en-US" dirty="0"/>
                  <a:t>, viewports for </a:t>
                </a:r>
                <a:r>
                  <a:rPr lang="en-US" b="1" dirty="0"/>
                  <a:t>optical acquisition</a:t>
                </a:r>
                <a:r>
                  <a:rPr lang="en-US" dirty="0"/>
                  <a:t> and fast dismounting </a:t>
                </a:r>
                <a:r>
                  <a:rPr lang="en-US" dirty="0" smtClean="0"/>
                  <a:t>system, permitting reuse. </a:t>
                </a:r>
              </a:p>
              <a:p>
                <a:r>
                  <a:rPr lang="en-GB" dirty="0" smtClean="0"/>
                  <a:t>Allowed </a:t>
                </a:r>
                <a:r>
                  <a:rPr lang="en-GB" dirty="0"/>
                  <a:t>validation of </a:t>
                </a:r>
                <a:r>
                  <a:rPr lang="en-GB" b="1" dirty="0"/>
                  <a:t>absorber jaw materials, as well as integral HL design </a:t>
                </a:r>
                <a:r>
                  <a:rPr lang="en-GB" dirty="0"/>
                  <a:t>(taperings, BPM, housing, cooling circuit, brazing)</a:t>
                </a:r>
              </a:p>
              <a:p>
                <a:r>
                  <a:rPr lang="en-GB" b="1" dirty="0"/>
                  <a:t>Achieved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dirty="0"/>
                  <a:t>of </a:t>
                </a:r>
                <a:r>
                  <a:rPr lang="en-GB" b="1" dirty="0"/>
                  <a:t>HL-LHC</a:t>
                </a:r>
                <a:r>
                  <a:rPr lang="en-GB" dirty="0"/>
                  <a:t> accidental cases, by squeezing the beam</a:t>
                </a:r>
              </a:p>
              <a:p>
                <a:r>
                  <a:rPr lang="en-GB" dirty="0"/>
                  <a:t>For CuCD, </a:t>
                </a:r>
                <a:r>
                  <a:rPr lang="en-GB" b="1" dirty="0"/>
                  <a:t>exceeded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</m:acc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dirty="0"/>
                  <a:t> of the HL-LHC accidental case; for MoGr and </a:t>
                </a:r>
                <a:r>
                  <a:rPr lang="en-GB" dirty="0" smtClean="0"/>
                  <a:t>CFC LIU </a:t>
                </a:r>
                <a:r>
                  <a:rPr lang="en-GB" dirty="0"/>
                  <a:t>beam </a:t>
                </a:r>
                <a:r>
                  <a:rPr lang="en-GB" dirty="0" smtClean="0"/>
                  <a:t>is needed!</a:t>
                </a:r>
                <a:endParaRPr lang="en-GB" dirty="0"/>
              </a:p>
              <a:p>
                <a:endParaRPr lang="en-GB" sz="1400" dirty="0" smtClean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612000"/>
                <a:ext cx="5853168" cy="5544000"/>
              </a:xfrm>
              <a:blipFill>
                <a:blip r:embed="rId3"/>
                <a:stretch>
                  <a:fillRect l="-104" r="-9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nn-NO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61" t="25393" r="15112" b="12983"/>
          <a:stretch/>
        </p:blipFill>
        <p:spPr>
          <a:xfrm>
            <a:off x="612000" y="3555116"/>
            <a:ext cx="4239697" cy="32793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26973" t="12788" r="27296" b="13249"/>
          <a:stretch/>
        </p:blipFill>
        <p:spPr>
          <a:xfrm>
            <a:off x="6560024" y="576000"/>
            <a:ext cx="3336546" cy="36013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0" t="12473" r="3867" b="30910"/>
          <a:stretch/>
        </p:blipFill>
        <p:spPr>
          <a:xfrm>
            <a:off x="5350303" y="4536000"/>
            <a:ext cx="436969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06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Full Structure Test: HRMT23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400" b="1" dirty="0" smtClean="0"/>
                  <a:t>CuCD</a:t>
                </a:r>
                <a:r>
                  <a:rPr lang="en-US" sz="1400" dirty="0" smtClean="0"/>
                  <a:t> on HL-LHC jaw survived (with a limited surface scratch on the Cu coating) the impact of </a:t>
                </a:r>
                <a:r>
                  <a:rPr lang="en-US" sz="1400" b="1" dirty="0" smtClean="0"/>
                  <a:t>24 b</a:t>
                </a:r>
                <a:r>
                  <a:rPr lang="en-US" sz="1400" dirty="0" smtClean="0"/>
                  <a:t>, </a:t>
                </a:r>
                <a:r>
                  <a:rPr lang="en-US" sz="1400" b="1" dirty="0" smtClean="0">
                    <a:sym typeface="Symbol" panose="05050102010706020507" pitchFamily="18" charset="2"/>
                  </a:rPr>
                  <a:t> 0.35 mm</a:t>
                </a:r>
                <a:r>
                  <a:rPr lang="en-US" sz="1400" dirty="0" smtClean="0"/>
                  <a:t> at 440 GeV, with peak energy density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sz="1400" dirty="0" smtClean="0"/>
                  <a:t>) </a:t>
                </a:r>
                <a:r>
                  <a:rPr lang="en-US" sz="1400" b="1" dirty="0" smtClean="0"/>
                  <a:t>equivalent to 1 LHC bunch </a:t>
                </a:r>
                <a:r>
                  <a:rPr lang="en-US" sz="1400" dirty="0" smtClean="0"/>
                  <a:t>at 7 TeV</a:t>
                </a:r>
              </a:p>
              <a:p>
                <a:r>
                  <a:rPr lang="en-US" sz="1400" dirty="0" smtClean="0"/>
                  <a:t>At </a:t>
                </a:r>
                <a:r>
                  <a:rPr lang="en-US" sz="1400" b="1" dirty="0" smtClean="0"/>
                  <a:t>48 b</a:t>
                </a:r>
                <a:r>
                  <a:rPr lang="en-US" sz="1400" dirty="0" smtClean="0"/>
                  <a:t> (~2 LHC 7 TeV bunches) the scratch is more severe, but the jaw appears globally undeformed</a:t>
                </a:r>
              </a:p>
              <a:p>
                <a:r>
                  <a:rPr lang="en-US" sz="1400" dirty="0" smtClean="0"/>
                  <a:t>This </a:t>
                </a:r>
                <a:r>
                  <a:rPr lang="en-US" sz="1400" b="1" dirty="0" smtClean="0"/>
                  <a:t>qualifies CuCD </a:t>
                </a:r>
                <a:r>
                  <a:rPr lang="en-US" sz="1400" dirty="0" smtClean="0"/>
                  <a:t>as an alternative material </a:t>
                </a:r>
                <a:r>
                  <a:rPr lang="en-US" sz="1400" b="1" dirty="0" smtClean="0"/>
                  <a:t>for TCT jaws </a:t>
                </a:r>
                <a:r>
                  <a:rPr lang="en-US" sz="1400" dirty="0" smtClean="0"/>
                  <a:t>(presently in Tungsten alloy). Local damage could be compensated by jaw shift with 5</a:t>
                </a:r>
                <a:r>
                  <a:rPr lang="en-US" sz="1400" baseline="30000" dirty="0" smtClean="0"/>
                  <a:t>th</a:t>
                </a:r>
                <a:r>
                  <a:rPr lang="en-US" sz="1400" dirty="0" smtClean="0"/>
                  <a:t> axis.</a:t>
                </a:r>
                <a:endParaRPr lang="en-GB" sz="1400" dirty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5"/>
                <a:stretch>
                  <a:fillRect l="-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– International HiRadMat Workshop, CERN – 10 July 2019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-14953" y="2276872"/>
            <a:ext cx="6696145" cy="2989829"/>
            <a:chOff x="2013804" y="3802090"/>
            <a:chExt cx="6696145" cy="298982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537" b="503"/>
            <a:stretch/>
          </p:blipFill>
          <p:spPr bwMode="auto">
            <a:xfrm>
              <a:off x="3167741" y="3802090"/>
              <a:ext cx="5542208" cy="298982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3063008" y="4573377"/>
              <a:ext cx="523162" cy="262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3059833" y="5269424"/>
              <a:ext cx="497028" cy="31487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3059832" y="4866468"/>
              <a:ext cx="503091" cy="13254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896135" y="3826767"/>
              <a:ext cx="1766366" cy="28814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r>
                <a:rPr lang="en-GB" sz="1400" b="1" dirty="0"/>
                <a:t>CuCD jaw</a:t>
              </a:r>
              <a:endParaRPr lang="en-GB" sz="1400" b="1" baseline="-25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49804" y="5231080"/>
              <a:ext cx="1044000" cy="38048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r>
                <a:rPr lang="en-GB" sz="1000" b="1" dirty="0"/>
                <a:t>48b, </a:t>
              </a:r>
              <a:r>
                <a:rPr lang="el-GR" sz="1000" b="1" dirty="0"/>
                <a:t>η</a:t>
              </a:r>
              <a:r>
                <a:rPr lang="en-GB" sz="1000" b="1" dirty="0"/>
                <a:t>=0.18mm</a:t>
              </a:r>
            </a:p>
            <a:p>
              <a:r>
                <a:rPr lang="el-GR" sz="1000" b="1" dirty="0"/>
                <a:t>σ</a:t>
              </a:r>
              <a:r>
                <a:rPr lang="en-GB" sz="1000" b="1" dirty="0"/>
                <a:t>=0.35mm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13804" y="4781051"/>
              <a:ext cx="1080000" cy="38048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r>
                <a:rPr lang="en-GB" sz="1000" b="1" dirty="0"/>
                <a:t>144b, </a:t>
              </a:r>
              <a:r>
                <a:rPr lang="el-GR" sz="1000" b="1" dirty="0"/>
                <a:t>η</a:t>
              </a:r>
              <a:r>
                <a:rPr lang="en-GB" sz="1000" b="1" dirty="0"/>
                <a:t>=3.05mm</a:t>
              </a:r>
            </a:p>
            <a:p>
              <a:r>
                <a:rPr lang="el-GR" sz="1000" b="1" dirty="0"/>
                <a:t>σ</a:t>
              </a:r>
              <a:r>
                <a:rPr lang="en-GB" sz="1000" b="1" dirty="0"/>
                <a:t>=0.61mm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85692" y="4327085"/>
              <a:ext cx="1008000" cy="38048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r>
                <a:rPr lang="en-GB" sz="1000" b="1" dirty="0"/>
                <a:t>60b, </a:t>
              </a:r>
              <a:r>
                <a:rPr lang="el-GR" sz="1000" b="1" dirty="0"/>
                <a:t>η</a:t>
              </a:r>
              <a:r>
                <a:rPr lang="en-GB" sz="1000" b="1" dirty="0"/>
                <a:t>=0.18mm</a:t>
              </a:r>
            </a:p>
            <a:p>
              <a:r>
                <a:rPr lang="el-GR" sz="1000" b="1" dirty="0"/>
                <a:t>σ</a:t>
              </a:r>
              <a:r>
                <a:rPr lang="en-GB" sz="1000" b="1" dirty="0"/>
                <a:t>=0.61mm</a:t>
              </a: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1"/>
          <a:stretch/>
        </p:blipFill>
        <p:spPr bwMode="auto">
          <a:xfrm>
            <a:off x="6661300" y="3255833"/>
            <a:ext cx="3240000" cy="16956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85731" y="5581188"/>
            <a:ext cx="9007665" cy="10926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i="1" dirty="0" smtClean="0">
                <a:solidFill>
                  <a:srgbClr val="080808"/>
                </a:solidFill>
              </a:rPr>
              <a:t>F. Carra (2017). </a:t>
            </a:r>
            <a:r>
              <a:rPr lang="en-GB" sz="1100" i="1" dirty="0">
                <a:solidFill>
                  <a:srgbClr val="080808"/>
                </a:solidFill>
              </a:rPr>
              <a:t>Thermomechanical Response of Advanced Materials under Quasi Instantaneous Heating. PhD thesis, https://zenodo.org/record/1414090.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i="1" dirty="0" smtClean="0">
                <a:solidFill>
                  <a:srgbClr val="080808"/>
                </a:solidFill>
              </a:rPr>
              <a:t>G. Gobbi et al. (2019). </a:t>
            </a:r>
            <a:r>
              <a:rPr lang="en-GB" sz="1100" i="1" dirty="0">
                <a:solidFill>
                  <a:srgbClr val="080808"/>
                </a:solidFill>
              </a:rPr>
              <a:t>Novel LHC collimator materials: High-energy Hadron beam impact tests and non-destructive post-irradiation examination. Journal of Mechanics of Advanced Materials and Structures</a:t>
            </a:r>
            <a:r>
              <a:rPr lang="en-GB" sz="1100" i="1" dirty="0" smtClean="0">
                <a:solidFill>
                  <a:srgbClr val="080808"/>
                </a:solidFill>
              </a:rPr>
              <a:t>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i="1" dirty="0" smtClean="0">
                <a:solidFill>
                  <a:srgbClr val="080808"/>
                </a:solidFill>
              </a:rPr>
              <a:t>F. Carra et al. </a:t>
            </a:r>
            <a:r>
              <a:rPr lang="en-GB" sz="1100" i="1" dirty="0">
                <a:solidFill>
                  <a:srgbClr val="080808"/>
                </a:solidFill>
              </a:rPr>
              <a:t>(2019</a:t>
            </a:r>
            <a:r>
              <a:rPr lang="en-GB" sz="1100" i="1" dirty="0" smtClean="0">
                <a:solidFill>
                  <a:srgbClr val="080808"/>
                </a:solidFill>
              </a:rPr>
              <a:t>). </a:t>
            </a:r>
            <a:r>
              <a:rPr lang="en-GB" sz="1100" i="1" dirty="0">
                <a:solidFill>
                  <a:srgbClr val="080808"/>
                </a:solidFill>
              </a:rPr>
              <a:t>Mechanical robustness of HL-LHC collimator designs. Accepted in IPAC19, Melbourne, Australia.</a:t>
            </a:r>
            <a:endParaRPr lang="en-GB" sz="1100" i="1" dirty="0" smtClean="0">
              <a:solidFill>
                <a:srgbClr val="080808"/>
              </a:solidFill>
            </a:endParaRPr>
          </a:p>
        </p:txBody>
      </p:sp>
      <p:grpSp>
        <p:nvGrpSpPr>
          <p:cNvPr id="22" name="Gruppo 18"/>
          <p:cNvGrpSpPr/>
          <p:nvPr/>
        </p:nvGrpSpPr>
        <p:grpSpPr>
          <a:xfrm>
            <a:off x="1947180" y="1438992"/>
            <a:ext cx="6527573" cy="4897008"/>
            <a:chOff x="1688716" y="1099494"/>
            <a:chExt cx="6527573" cy="4897008"/>
          </a:xfrm>
        </p:grpSpPr>
        <p:pic>
          <p:nvPicPr>
            <p:cNvPr id="24" name="Media1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1688716" y="1099494"/>
              <a:ext cx="6527573" cy="48970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1"/>
                <p:cNvSpPr txBox="1"/>
                <p:nvPr/>
              </p:nvSpPr>
              <p:spPr>
                <a:xfrm>
                  <a:off x="1698774" y="5492446"/>
                  <a:ext cx="2297161" cy="499240"/>
                </a:xfrm>
                <a:prstGeom prst="rect">
                  <a:avLst/>
                </a:prstGeom>
                <a:gradFill>
                  <a:gsLst>
                    <a:gs pos="0">
                      <a:srgbClr val="0000FF"/>
                    </a:gs>
                    <a:gs pos="71000">
                      <a:srgbClr val="7A90FE"/>
                    </a:gs>
                    <a:gs pos="100000">
                      <a:srgbClr val="96AFFE"/>
                    </a:gs>
                  </a:gsLst>
                </a:gradFill>
                <a:ln>
                  <a:solidFill>
                    <a:srgbClr val="0000FF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2075" tIns="46038" rIns="92075" bIns="46038">
                  <a:spAutoFit/>
                </a:bodyPr>
                <a:lstStyle>
                  <a:defPPr>
                    <a:defRPr lang="it-IT"/>
                  </a:defPPr>
                  <a:lvl1pPr algn="ctr">
                    <a:lnSpc>
                      <a:spcPct val="110000"/>
                    </a:lnSpc>
                    <a:defRPr sz="1200" b="1"/>
                  </a:lvl1pPr>
                </a:lstStyle>
                <a:p>
                  <a:r>
                    <a:rPr lang="en-GB" dirty="0" smtClean="0"/>
                    <a:t>48 bunches on CuCD        </a:t>
                  </a:r>
                  <a14:m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  <m:r>
                        <a:rPr lang="it-IT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it-IT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it-IT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𝟑𝟓</m:t>
                      </m:r>
                      <m:r>
                        <a:rPr lang="it-IT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𝐦𝐦</m:t>
                      </m:r>
                    </m:oMath>
                  </a14:m>
                  <a:r>
                    <a:rPr lang="en-GB" dirty="0" smtClean="0"/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η</m:t>
                          </m:r>
                        </m:e>
                        <m:sub>
                          <m:r>
                            <a:rPr lang="it-IT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it-IT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</m:t>
                      </m:r>
                      <m:r>
                        <a:rPr lang="it-IT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𝐦𝐦</m:t>
                      </m:r>
                    </m:oMath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9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774" y="5492446"/>
                  <a:ext cx="2297161" cy="499240"/>
                </a:xfrm>
                <a:prstGeom prst="rect">
                  <a:avLst/>
                </a:prstGeom>
                <a:blipFill>
                  <a:blip r:embed="rId10"/>
                  <a:stretch>
                    <a:fillRect r="-2375" b="-4819"/>
                  </a:stretch>
                </a:blipFill>
                <a:ln>
                  <a:solidFill>
                    <a:srgbClr val="0000FF"/>
                  </a:solidFill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88402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Full Structure Test: HRMT23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In the case of </a:t>
                </a:r>
                <a:r>
                  <a:rPr lang="en-GB" b="1" dirty="0"/>
                  <a:t>CFC</a:t>
                </a:r>
                <a:r>
                  <a:rPr lang="en-GB" dirty="0"/>
                  <a:t> and </a:t>
                </a:r>
                <a:r>
                  <a:rPr lang="en-GB" b="1" dirty="0"/>
                  <a:t>MoGr</a:t>
                </a:r>
                <a:r>
                  <a:rPr lang="en-GB" dirty="0"/>
                  <a:t>, minor traces visible after the grazing impacts at </a:t>
                </a:r>
                <a:r>
                  <a:rPr lang="en-GB" dirty="0" smtClean="0"/>
                  <a:t>144 b </a:t>
                </a:r>
                <a:r>
                  <a:rPr lang="en-GB" dirty="0"/>
                  <a:t>and </a:t>
                </a:r>
                <a:r>
                  <a:rPr lang="en-GB" dirty="0" smtClean="0"/>
                  <a:t>288 b</a:t>
                </a:r>
                <a:endParaRPr lang="en-GB" dirty="0"/>
              </a:p>
              <a:p>
                <a:r>
                  <a:rPr lang="en-GB" dirty="0"/>
                  <a:t>Deeper impacts (even at 288b) </a:t>
                </a:r>
                <a:r>
                  <a:rPr lang="en-GB" dirty="0">
                    <a:sym typeface="Wingdings" panose="05000000000000000000" pitchFamily="2" charset="2"/>
                  </a:rPr>
                  <a:t> no damage (smaller tensile wave at surface)</a:t>
                </a:r>
              </a:p>
              <a:p>
                <a:r>
                  <a:rPr lang="en-GB" dirty="0">
                    <a:sym typeface="Wingdings" panose="05000000000000000000" pitchFamily="2" charset="2"/>
                  </a:rPr>
                  <a:t>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acc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dirty="0" smtClean="0">
                    <a:sym typeface="Wingdings" panose="05000000000000000000" pitchFamily="2" charset="2"/>
                  </a:rPr>
                  <a:t>- induced </a:t>
                </a:r>
                <a:r>
                  <a:rPr lang="en-GB" dirty="0">
                    <a:sym typeface="Wingdings" panose="05000000000000000000" pitchFamily="2" charset="2"/>
                  </a:rPr>
                  <a:t>damage on downstream </a:t>
                </a:r>
                <a:r>
                  <a:rPr lang="en-GB" dirty="0" smtClean="0">
                    <a:sym typeface="Wingdings" panose="05000000000000000000" pitchFamily="2" charset="2"/>
                  </a:rPr>
                  <a:t>blocks</a:t>
                </a:r>
              </a:p>
              <a:p>
                <a:r>
                  <a:rPr lang="en-GB" dirty="0"/>
                  <a:t>Downstream </a:t>
                </a:r>
                <a:r>
                  <a:rPr lang="en-GB" dirty="0" err="1"/>
                  <a:t>Glidcop</a:t>
                </a:r>
                <a:r>
                  <a:rPr lang="en-GB" dirty="0"/>
                  <a:t> tapering locally melted, BPM button lost functionality </a:t>
                </a:r>
                <a:r>
                  <a:rPr lang="en-GB" dirty="0">
                    <a:sym typeface="Symbol" panose="05050102010706020507" pitchFamily="18" charset="2"/>
                  </a:rPr>
                  <a:t> For HL-LHC, change to </a:t>
                </a:r>
                <a:r>
                  <a:rPr lang="en-GB" b="1" dirty="0">
                    <a:sym typeface="Symbol" panose="05050102010706020507" pitchFamily="18" charset="2"/>
                  </a:rPr>
                  <a:t>MoGr tapering </a:t>
                </a:r>
                <a:r>
                  <a:rPr lang="en-GB" dirty="0">
                    <a:sym typeface="Symbol" panose="05050102010706020507" pitchFamily="18" charset="2"/>
                  </a:rPr>
                  <a:t>and to </a:t>
                </a:r>
                <a:r>
                  <a:rPr lang="en-GB" b="1" dirty="0" err="1">
                    <a:sym typeface="Symbol" panose="05050102010706020507" pitchFamily="18" charset="2"/>
                  </a:rPr>
                  <a:t>Ti</a:t>
                </a:r>
                <a:r>
                  <a:rPr lang="en-GB" b="1" dirty="0">
                    <a:sym typeface="Symbol" panose="05050102010706020507" pitchFamily="18" charset="2"/>
                  </a:rPr>
                  <a:t> BPM</a:t>
                </a:r>
                <a:endParaRPr lang="en-GB" b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– International HiRadMat Workshop, CERN – 10 July 2019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13173" r="3892" b="3574"/>
          <a:stretch/>
        </p:blipFill>
        <p:spPr>
          <a:xfrm>
            <a:off x="825544" y="4661828"/>
            <a:ext cx="4808804" cy="208281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830034" y="2425392"/>
            <a:ext cx="5414052" cy="2052000"/>
            <a:chOff x="830034" y="2425392"/>
            <a:chExt cx="5414052" cy="2052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/>
            <a:srcRect l="194" t="11892" r="9279" b="24758"/>
            <a:stretch/>
          </p:blipFill>
          <p:spPr>
            <a:xfrm>
              <a:off x="830034" y="2425392"/>
              <a:ext cx="5414052" cy="20520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36180" y="2425393"/>
              <a:ext cx="1815326" cy="461665"/>
            </a:xfrm>
            <a:prstGeom prst="rect">
              <a:avLst/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6000" rIns="36000" anchor="ctr" anchorCtr="1">
              <a:spAutoFit/>
            </a:bodyPr>
            <a:lstStyle>
              <a:defPPr>
                <a:defRPr lang="en-US"/>
              </a:defPPr>
              <a:lvl1pPr marL="0" marR="0" lvl="0" indent="0" algn="ctr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923"/>
                </a:spcAft>
                <a:buClrTx/>
                <a:buSzTx/>
                <a:buFontTx/>
                <a:buNone/>
                <a:tabLst/>
                <a:defRPr kumimoji="0" sz="1200" b="0" i="0" u="none" strike="noStrike" kern="0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defRPr>
              </a:lvl1pPr>
            </a:lstStyle>
            <a:p>
              <a:r>
                <a:rPr lang="en-US" dirty="0" err="1" smtClean="0"/>
                <a:t>MoGr</a:t>
              </a:r>
              <a:r>
                <a:rPr lang="en-US" dirty="0" smtClean="0"/>
                <a:t> after multiple impacts</a:t>
              </a:r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30033" y="4674638"/>
            <a:ext cx="1815326" cy="461665"/>
          </a:xfrm>
          <a:prstGeom prst="rect">
            <a:avLst/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36000" rIns="36000" anchor="ctr" anchorCtr="1">
            <a:spAutoFit/>
          </a:bodyPr>
          <a:lstStyle>
            <a:defPPr>
              <a:defRPr lang="en-US"/>
            </a:defPPr>
            <a:lvl1pPr marL="0" marR="0" lvl="0" indent="0" algn="ctr" defTabSz="4572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923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lvl1pPr>
          </a:lstStyle>
          <a:p>
            <a:r>
              <a:rPr lang="en-US" dirty="0" smtClean="0"/>
              <a:t>CFC after multiple impacts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7" t="37422" r="18178" b="39369"/>
          <a:stretch/>
        </p:blipFill>
        <p:spPr>
          <a:xfrm>
            <a:off x="5695293" y="4661828"/>
            <a:ext cx="3976440" cy="2153653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012196" y="1957328"/>
            <a:ext cx="2319608" cy="2632500"/>
            <a:chOff x="449763" y="4225500"/>
            <a:chExt cx="2319608" cy="26325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9763" y="4225500"/>
              <a:ext cx="2319608" cy="263250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732067" y="6467258"/>
              <a:ext cx="1755000" cy="292500"/>
            </a:xfrm>
            <a:prstGeom prst="rect">
              <a:avLst/>
            </a:prstGeom>
            <a:gradFill rotWithShape="1">
              <a:gsLst>
                <a:gs pos="0">
                  <a:srgbClr val="0C377B">
                    <a:tint val="73000"/>
                    <a:satMod val="150000"/>
                  </a:srgbClr>
                </a:gs>
                <a:gs pos="25000">
                  <a:srgbClr val="0C377B">
                    <a:tint val="96000"/>
                    <a:shade val="80000"/>
                    <a:satMod val="105000"/>
                  </a:srgbClr>
                </a:gs>
                <a:gs pos="38000">
                  <a:srgbClr val="0C377B">
                    <a:tint val="96000"/>
                    <a:shade val="59000"/>
                    <a:satMod val="120000"/>
                  </a:srgbClr>
                </a:gs>
                <a:gs pos="55000">
                  <a:srgbClr val="0C377B">
                    <a:shade val="57000"/>
                    <a:satMod val="120000"/>
                  </a:srgbClr>
                </a:gs>
                <a:gs pos="80000">
                  <a:srgbClr val="0C377B">
                    <a:shade val="56000"/>
                    <a:satMod val="145000"/>
                  </a:srgbClr>
                </a:gs>
                <a:gs pos="88000">
                  <a:srgbClr val="0C377B">
                    <a:shade val="63000"/>
                    <a:satMod val="160000"/>
                  </a:srgbClr>
                </a:gs>
                <a:gs pos="100000">
                  <a:srgbClr val="0C377B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C377B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42927">
                <a:defRPr/>
              </a:pPr>
              <a:r>
                <a:rPr lang="en-US" sz="1137" kern="0" dirty="0">
                  <a:solidFill>
                    <a:srgbClr val="FFFFFF"/>
                  </a:solidFill>
                </a:rPr>
                <a:t>CT scan: block 2 and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826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test on simple specimens: </a:t>
            </a:r>
            <a:r>
              <a:rPr lang="en-GB" dirty="0" smtClean="0"/>
              <a:t>HRMT36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1999" y="612000"/>
            <a:ext cx="4845053" cy="5544000"/>
          </a:xfrm>
        </p:spPr>
        <p:txBody>
          <a:bodyPr/>
          <a:lstStyle/>
          <a:p>
            <a:r>
              <a:rPr lang="en-US" sz="1400" dirty="0"/>
              <a:t>Experiment performed </a:t>
            </a:r>
            <a:r>
              <a:rPr lang="en-US" sz="1400" dirty="0" smtClean="0"/>
              <a:t>in </a:t>
            </a:r>
            <a:r>
              <a:rPr lang="en-US" sz="1400" b="1" dirty="0"/>
              <a:t>October 2017</a:t>
            </a:r>
          </a:p>
          <a:p>
            <a:r>
              <a:rPr lang="en-US" sz="1400" dirty="0"/>
              <a:t>Al vessel hosting under inert gas a rotatable barrel equipped with </a:t>
            </a:r>
            <a:r>
              <a:rPr lang="en-US" sz="1400" b="1" dirty="0"/>
              <a:t>16 target stations</a:t>
            </a:r>
            <a:r>
              <a:rPr lang="en-US" sz="1400" dirty="0"/>
              <a:t>, each one embarking </a:t>
            </a:r>
            <a:r>
              <a:rPr lang="en-US" sz="1400" b="1" dirty="0"/>
              <a:t>up to 8 slender specimens</a:t>
            </a:r>
            <a:r>
              <a:rPr lang="en-US" sz="1400" dirty="0"/>
              <a:t>, with </a:t>
            </a:r>
            <a:r>
              <a:rPr lang="en-US" sz="1400" b="1" dirty="0"/>
              <a:t>rectangular cross-section</a:t>
            </a:r>
          </a:p>
          <a:p>
            <a:r>
              <a:rPr lang="en-US" sz="1400" b="1" dirty="0"/>
              <a:t>18 different materials</a:t>
            </a:r>
            <a:r>
              <a:rPr lang="en-US" sz="1400" dirty="0"/>
              <a:t> tested, ranging from ultra light C foams to W heavy alloys</a:t>
            </a:r>
          </a:p>
          <a:p>
            <a:r>
              <a:rPr lang="en-US" sz="1400" dirty="0" smtClean="0"/>
              <a:t>MoGr, </a:t>
            </a:r>
            <a:r>
              <a:rPr lang="en-US" sz="1400" dirty="0"/>
              <a:t>CFC and graphite </a:t>
            </a:r>
            <a:r>
              <a:rPr lang="en-US" sz="1400" b="1" dirty="0"/>
              <a:t>coated </a:t>
            </a:r>
            <a:r>
              <a:rPr lang="en-US" sz="1400" dirty="0"/>
              <a:t>with </a:t>
            </a:r>
            <a:r>
              <a:rPr lang="en-US" sz="1400" b="1" dirty="0"/>
              <a:t>Mo</a:t>
            </a:r>
            <a:r>
              <a:rPr lang="en-US" sz="1400" dirty="0"/>
              <a:t>, </a:t>
            </a:r>
            <a:r>
              <a:rPr lang="en-US" sz="1400" b="1" dirty="0"/>
              <a:t>Cu</a:t>
            </a:r>
            <a:r>
              <a:rPr lang="en-US" sz="1400" dirty="0"/>
              <a:t>, </a:t>
            </a:r>
            <a:r>
              <a:rPr lang="en-US" sz="1400" b="1" dirty="0" err="1"/>
              <a:t>TiN</a:t>
            </a:r>
            <a:endParaRPr lang="en-US" sz="1400" b="1" dirty="0"/>
          </a:p>
          <a:p>
            <a:r>
              <a:rPr lang="en-US" sz="1400" b="1" dirty="0"/>
              <a:t>Platform reusable </a:t>
            </a:r>
            <a:r>
              <a:rPr lang="en-US" sz="1400" dirty="0"/>
              <a:t>in future HRMT tests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428497" y="1414270"/>
            <a:ext cx="4992556" cy="2313141"/>
          </a:xfrm>
          <a:prstGeom prst="rect">
            <a:avLst/>
          </a:prstGeom>
        </p:spPr>
        <p:txBody>
          <a:bodyPr/>
          <a:lstStyle>
            <a:lvl1pPr marL="180000" indent="-18000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"/>
              <p:cNvSpPr txBox="1">
                <a:spLocks/>
              </p:cNvSpPr>
              <p:nvPr/>
            </p:nvSpPr>
            <p:spPr>
              <a:xfrm>
                <a:off x="4520951" y="3927474"/>
                <a:ext cx="5386119" cy="2228902"/>
              </a:xfrm>
              <a:prstGeom prst="rect">
                <a:avLst/>
              </a:prstGeom>
            </p:spPr>
            <p:txBody>
              <a:bodyPr/>
              <a:lstStyle>
                <a:lvl1pPr marL="180000" indent="-180000" eaLnBrk="0" fontAlgn="base" hangingPunct="0">
                  <a:lnSpc>
                    <a:spcPts val="22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2"/>
                  </a:buClr>
                  <a:buFont typeface="Arial" pitchFamily="34" charset="0"/>
                  <a:buChar char="•"/>
                  <a:defRPr lang="en-US" sz="1400" b="0" baseline="0" dirty="0" smtClean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defRPr>
                </a:lvl1pPr>
                <a:lvl2pPr marL="540000" indent="-180000" eaLnBrk="0" fontAlgn="base" hangingPunct="0">
                  <a:lnSpc>
                    <a:spcPts val="22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itchFamily="34" charset="0"/>
                  <a:buChar char="•"/>
                  <a:defRPr lang="en-US" sz="1600" b="0" baseline="0" dirty="0" smtClean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defRPr>
                </a:lvl2pPr>
                <a:lvl3pPr marL="900000" indent="-180000" eaLnBrk="0" fontAlgn="base" hangingPunct="0">
                  <a:lnSpc>
                    <a:spcPts val="22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itchFamily="34" charset="0"/>
                  <a:buChar char="•"/>
                  <a:defRPr lang="en-US" sz="1600" b="0" baseline="0" dirty="0" smtClean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defRPr>
                </a:lvl3pPr>
                <a:lvl4pPr marL="1260000" indent="-180000" eaLnBrk="0" fontAlgn="base" hangingPunct="0">
                  <a:lnSpc>
                    <a:spcPts val="22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itchFamily="34" charset="0"/>
                  <a:buChar char="•"/>
                  <a:defRPr lang="en-US" sz="1600" b="0" baseline="0" dirty="0" smtClean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defRPr>
                </a:lvl4pPr>
                <a:lvl5pPr marL="1620000" indent="-180000" eaLnBrk="0" fontAlgn="base" hangingPunct="0">
                  <a:lnSpc>
                    <a:spcPts val="22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itchFamily="34" charset="0"/>
                  <a:buChar char="•"/>
                  <a:defRPr lang="en-GB" sz="1600" b="0" baseline="0" dirty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/>
                </a:lvl9pPr>
              </a:lstStyle>
              <a:p>
                <a:r>
                  <a:rPr lang="en-GB" b="1" dirty="0" smtClean="0"/>
                  <a:t>Main objectives</a:t>
                </a:r>
                <a:r>
                  <a:rPr lang="en-GB" dirty="0"/>
                  <a:t>:</a:t>
                </a:r>
              </a:p>
              <a:p>
                <a:r>
                  <a:rPr lang="en-GB" b="1" dirty="0" smtClean="0"/>
                  <a:t>Test </a:t>
                </a:r>
                <a:r>
                  <a:rPr lang="en-GB" b="1" dirty="0"/>
                  <a:t>materials </a:t>
                </a:r>
                <a:r>
                  <a:rPr lang="en-GB" dirty="0"/>
                  <a:t>and </a:t>
                </a:r>
                <a:r>
                  <a:rPr lang="en-GB" b="1" dirty="0"/>
                  <a:t>coatings </a:t>
                </a:r>
                <a:r>
                  <a:rPr lang="en-GB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dirty="0" smtClean="0"/>
                  <a:t> equivalent </a:t>
                </a:r>
                <a:r>
                  <a:rPr lang="en-GB" dirty="0"/>
                  <a:t>or exceeding </a:t>
                </a:r>
                <a:r>
                  <a:rPr lang="en-US" dirty="0" smtClean="0"/>
                  <a:t>that of </a:t>
                </a:r>
                <a:r>
                  <a:rPr lang="en-GB" b="1" dirty="0" smtClean="0"/>
                  <a:t>HL-LHC </a:t>
                </a:r>
                <a:r>
                  <a:rPr lang="en-GB" b="1" dirty="0"/>
                  <a:t>Beam Injection Error</a:t>
                </a:r>
              </a:p>
              <a:p>
                <a:r>
                  <a:rPr lang="en-GB" dirty="0" smtClean="0"/>
                  <a:t>Reach and exceed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</m:acc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  <m:r>
                      <a:rPr lang="en-GB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of HL-LHC (</a:t>
                </a:r>
                <a:r>
                  <a:rPr lang="en-GB" b="1" dirty="0" smtClean="0"/>
                  <a:t>factor </a:t>
                </a:r>
                <a:r>
                  <a:rPr lang="en-GB" b="1" dirty="0"/>
                  <a:t>2-3 </a:t>
                </a:r>
                <a:r>
                  <a:rPr lang="en-GB" b="1" dirty="0" smtClean="0"/>
                  <a:t>higher</a:t>
                </a:r>
                <a:r>
                  <a:rPr lang="en-GB" dirty="0" smtClean="0"/>
                  <a:t>!) </a:t>
                </a:r>
                <a:r>
                  <a:rPr lang="en-GB" dirty="0"/>
                  <a:t>thanks to </a:t>
                </a:r>
                <a:r>
                  <a:rPr lang="en-GB" b="1" dirty="0"/>
                  <a:t>sample section ~</a:t>
                </a:r>
                <a:r>
                  <a:rPr lang="en-GB" b="1" dirty="0" smtClean="0"/>
                  <a:t>1/10</a:t>
                </a:r>
                <a:r>
                  <a:rPr lang="en-GB" b="1" baseline="30000" dirty="0" smtClean="0"/>
                  <a:t>th</a:t>
                </a:r>
                <a:r>
                  <a:rPr lang="en-GB" b="1" dirty="0" smtClean="0"/>
                  <a:t> </a:t>
                </a:r>
                <a:r>
                  <a:rPr lang="en-GB" dirty="0" smtClean="0"/>
                  <a:t>of </a:t>
                </a:r>
                <a:r>
                  <a:rPr lang="en-GB" dirty="0"/>
                  <a:t>collimator jaw section </a:t>
                </a:r>
              </a:p>
              <a:p>
                <a:r>
                  <a:rPr lang="en-GB" dirty="0"/>
                  <a:t>Acquire material </a:t>
                </a:r>
                <a:r>
                  <a:rPr lang="en-GB" b="1" dirty="0"/>
                  <a:t>dynamic responses </a:t>
                </a:r>
                <a:r>
                  <a:rPr lang="en-GB" dirty="0"/>
                  <a:t>deriving / extending </a:t>
                </a:r>
                <a:r>
                  <a:rPr lang="en-GB" b="1" dirty="0"/>
                  <a:t>constitutive models</a:t>
                </a:r>
                <a:r>
                  <a:rPr lang="en-GB" dirty="0"/>
                  <a:t> </a:t>
                </a:r>
                <a:r>
                  <a:rPr lang="en-GB" dirty="0" smtClean="0"/>
                  <a:t>and </a:t>
                </a:r>
                <a:r>
                  <a:rPr lang="en-GB" b="1" dirty="0" smtClean="0"/>
                  <a:t>material properties </a:t>
                </a:r>
                <a:r>
                  <a:rPr lang="en-GB" dirty="0" smtClean="0"/>
                  <a:t>required in numerical </a:t>
                </a:r>
                <a:r>
                  <a:rPr lang="en-GB" dirty="0"/>
                  <a:t>simulations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13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951" y="3927474"/>
                <a:ext cx="5386119" cy="2228902"/>
              </a:xfrm>
              <a:prstGeom prst="rect">
                <a:avLst/>
              </a:prstGeom>
              <a:blipFill>
                <a:blip r:embed="rId3"/>
                <a:stretch>
                  <a:fillRect l="-227" r="-680"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" y="3752854"/>
            <a:ext cx="4446789" cy="309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2" b="9722"/>
          <a:stretch/>
        </p:blipFill>
        <p:spPr>
          <a:xfrm>
            <a:off x="5580000" y="576187"/>
            <a:ext cx="4320000" cy="332356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120763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test on simple specimens: </a:t>
            </a:r>
            <a:r>
              <a:rPr lang="en-GB" dirty="0" smtClean="0"/>
              <a:t>HRMT36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400" dirty="0"/>
                  <a:t>Specimen geometry chosen to </a:t>
                </a:r>
                <a:r>
                  <a:rPr lang="en-GB" sz="1400" b="1" dirty="0"/>
                  <a:t>generate easily detectable, </a:t>
                </a:r>
                <a:r>
                  <a:rPr lang="en-GB" sz="1400" b="1" dirty="0" smtClean="0"/>
                  <a:t>separable signals </a:t>
                </a:r>
                <a:r>
                  <a:rPr lang="en-GB" sz="1400" dirty="0"/>
                  <a:t>which can be associated to quasi-independent phenomena with different timescales: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sz="1400" b="1" dirty="0"/>
                  <a:t>Pulse duration (𝝉) &lt; 1 ÷ 10 </a:t>
                </a:r>
                <a:r>
                  <a:rPr lang="el-GR" sz="1400" b="1" dirty="0"/>
                  <a:t>μ</a:t>
                </a:r>
                <a:r>
                  <a:rPr lang="en-GB" sz="1400" b="1" dirty="0"/>
                  <a:t>s</a:t>
                </a:r>
                <a:r>
                  <a:rPr lang="en-GB" sz="1400" dirty="0"/>
                  <a:t>. Associated to signal rise time. Highest strain rate </a:t>
                </a:r>
                <a:r>
                  <a:rPr lang="en-GB" sz="1400" dirty="0" smtClean="0"/>
                  <a:t>effects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r>
                      <a:rPr lang="ar-AE" sz="14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ar-AE" sz="14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sSup>
                      <m:sSupPr>
                        <m:ctrlP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ar-AE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GB" sz="1400" dirty="0" smtClean="0"/>
                  <a:t>). </a:t>
                </a:r>
                <a:r>
                  <a:rPr lang="en-GB" dirty="0" smtClean="0"/>
                  <a:t>Comparable to transverse period (</a:t>
                </a:r>
                <a:r>
                  <a:rPr lang="en-GB" b="1" i="1" dirty="0" smtClean="0"/>
                  <a:t>T</a:t>
                </a:r>
                <a:r>
                  <a:rPr lang="en-GB" b="1" i="1" baseline="-25000" dirty="0" smtClean="0"/>
                  <a:t>t</a:t>
                </a:r>
                <a:r>
                  <a:rPr lang="en-GB" sz="1400" dirty="0" smtClean="0"/>
                  <a:t>). Transverse mechanical strength. 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sz="1400" b="1" dirty="0" smtClean="0"/>
                  <a:t>Longitudinal </a:t>
                </a:r>
                <a:r>
                  <a:rPr lang="en-GB" sz="1400" b="1" dirty="0"/>
                  <a:t>Period (</a:t>
                </a:r>
                <a:r>
                  <a:rPr lang="en-GB" sz="1400" b="1" i="1" dirty="0"/>
                  <a:t>T</a:t>
                </a:r>
                <a:r>
                  <a:rPr lang="en-GB" sz="1400" b="1" i="1" baseline="-25000" dirty="0"/>
                  <a:t>L</a:t>
                </a:r>
                <a:r>
                  <a:rPr lang="en-GB" sz="1400" b="1" dirty="0"/>
                  <a:t>) ~100 </a:t>
                </a:r>
                <a:r>
                  <a:rPr lang="el-GR" sz="1400" b="1" dirty="0"/>
                  <a:t>μ</a:t>
                </a:r>
                <a:r>
                  <a:rPr lang="en-GB" sz="1400" b="1" dirty="0"/>
                  <a:t>s</a:t>
                </a:r>
                <a:r>
                  <a:rPr lang="en-GB" sz="1400" dirty="0"/>
                  <a:t>. Frequency of longitudinal waves (adiabatic). Dynamic elastic constants and damping ratio. Axial strength.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sz="1400" b="1" dirty="0"/>
                  <a:t>Flexural Period (</a:t>
                </a:r>
                <a:r>
                  <a:rPr lang="en-GB" sz="1400" b="1" i="1" dirty="0"/>
                  <a:t>T</a:t>
                </a:r>
                <a:r>
                  <a:rPr lang="en-GB" sz="1400" b="1" i="1" baseline="-25000" dirty="0"/>
                  <a:t>F</a:t>
                </a:r>
                <a:r>
                  <a:rPr lang="en-GB" sz="1400" b="1" dirty="0"/>
                  <a:t>) ~1 </a:t>
                </a:r>
                <a:r>
                  <a:rPr lang="en-GB" sz="1400" b="1" dirty="0" err="1"/>
                  <a:t>ms</a:t>
                </a:r>
                <a:r>
                  <a:rPr lang="en-GB" sz="1400" dirty="0"/>
                  <a:t>. Frequency of lateral oscillations. Plasticity. Flexural strength. Permanent deformations.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sz="1400" b="1" dirty="0" smtClean="0"/>
                  <a:t>Thermal diffusion time (</a:t>
                </a:r>
                <a:r>
                  <a:rPr lang="en-GB" sz="1400" b="1" i="1" dirty="0" smtClean="0"/>
                  <a:t>t</a:t>
                </a:r>
                <a:r>
                  <a:rPr lang="en-GB" sz="1400" b="1" i="1" baseline="-25000" dirty="0" smtClean="0"/>
                  <a:t>d</a:t>
                </a:r>
                <a:r>
                  <a:rPr lang="en-GB" sz="1400" b="1" dirty="0" smtClean="0"/>
                  <a:t>) 0.1 ÷ 1 s</a:t>
                </a:r>
                <a:r>
                  <a:rPr lang="en-GB" sz="1400" dirty="0" smtClean="0"/>
                  <a:t>. </a:t>
                </a:r>
                <a:r>
                  <a:rPr lang="en-GB" sz="1400" dirty="0"/>
                  <a:t>Temperature measurement. Drift in lateral oscillations. 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1400" dirty="0"/>
                  <a:t>Beam </a:t>
                </a:r>
                <a:r>
                  <a:rPr lang="en-GB" sz="1400" dirty="0" smtClean="0"/>
                  <a:t>impacting </a:t>
                </a:r>
                <a:r>
                  <a:rPr lang="en-GB" sz="1400" dirty="0"/>
                  <a:t>targets with </a:t>
                </a:r>
                <a:r>
                  <a:rPr lang="en-GB" sz="1400" b="1" dirty="0" smtClean="0"/>
                  <a:t>variable offsets </a:t>
                </a:r>
                <a:r>
                  <a:rPr lang="en-GB" sz="1400" dirty="0" smtClean="0"/>
                  <a:t>at various intensities and </a:t>
                </a:r>
                <a:r>
                  <a:rPr lang="en-GB" sz="1400" dirty="0" err="1" smtClean="0"/>
                  <a:t>brightnesses</a:t>
                </a:r>
                <a:r>
                  <a:rPr lang="en-GB" sz="1400" dirty="0" smtClean="0"/>
                  <a:t>:</a:t>
                </a:r>
                <a:endParaRPr lang="en-GB" sz="1400" dirty="0"/>
              </a:p>
              <a:p>
                <a:pPr lvl="1">
                  <a:lnSpc>
                    <a:spcPct val="120000"/>
                  </a:lnSpc>
                </a:pPr>
                <a:r>
                  <a:rPr lang="en-GB" sz="1400" b="1" dirty="0"/>
                  <a:t>Zero offset</a:t>
                </a:r>
                <a:r>
                  <a:rPr lang="en-GB" sz="1400" dirty="0"/>
                  <a:t>. Excites longitudinal vibration. High frequency (5÷50 kHz). </a:t>
                </a:r>
                <a:r>
                  <a:rPr lang="en-GB" sz="1400" b="1" dirty="0" smtClean="0"/>
                  <a:t>Intensity</a:t>
                </a:r>
                <a:r>
                  <a:rPr lang="en-GB" sz="1400" dirty="0" smtClean="0"/>
                  <a:t>: </a:t>
                </a:r>
                <a:r>
                  <a:rPr lang="en-GB" sz="1400" b="1" dirty="0" smtClean="0"/>
                  <a:t>1 to 288 b</a:t>
                </a:r>
                <a:r>
                  <a:rPr lang="en-GB" sz="1400" dirty="0" smtClean="0"/>
                  <a:t> at 440 GeV. </a:t>
                </a:r>
                <a:r>
                  <a:rPr lang="en-GB" sz="1400" b="1" dirty="0" smtClean="0"/>
                  <a:t>Beam size</a:t>
                </a:r>
                <a:r>
                  <a:rPr lang="en-GB" sz="1400" dirty="0" smtClean="0"/>
                  <a:t>: </a:t>
                </a:r>
                <a:r>
                  <a:rPr lang="en-GB" sz="1400" b="1" dirty="0" smtClean="0"/>
                  <a:t>0.25, 0.5, 2 mm</a:t>
                </a:r>
                <a:endParaRPr lang="en-GB" sz="1400" b="1" dirty="0"/>
              </a:p>
              <a:p>
                <a:pPr lvl="1">
                  <a:lnSpc>
                    <a:spcPct val="120000"/>
                  </a:lnSpc>
                </a:pPr>
                <a:r>
                  <a:rPr lang="en-GB" sz="1400" b="1" dirty="0"/>
                  <a:t>Intermediate offset</a:t>
                </a:r>
                <a:r>
                  <a:rPr lang="en-GB" sz="1400" dirty="0"/>
                  <a:t>. Additionally excites lateral oscillations. Lower frequencies (100÷2000 Hz</a:t>
                </a:r>
                <a:r>
                  <a:rPr lang="en-GB" sz="1400" dirty="0" smtClean="0"/>
                  <a:t>). </a:t>
                </a:r>
                <a:r>
                  <a:rPr lang="en-GB" sz="1400" b="1" dirty="0"/>
                  <a:t>Intensity</a:t>
                </a:r>
                <a:r>
                  <a:rPr lang="en-GB" sz="1400" dirty="0"/>
                  <a:t>: </a:t>
                </a:r>
                <a:r>
                  <a:rPr lang="en-GB" sz="1400" b="1" dirty="0"/>
                  <a:t>1 to 288 b</a:t>
                </a:r>
                <a:r>
                  <a:rPr lang="en-GB" sz="1400" dirty="0"/>
                  <a:t> at 440 GeV. </a:t>
                </a:r>
                <a:r>
                  <a:rPr lang="en-GB" sz="1400" b="1" dirty="0"/>
                  <a:t>Beam size</a:t>
                </a:r>
                <a:r>
                  <a:rPr lang="en-GB" sz="1400" dirty="0"/>
                  <a:t>: </a:t>
                </a:r>
                <a:r>
                  <a:rPr lang="en-GB" sz="1400" b="1" dirty="0"/>
                  <a:t>0.25, 0.5, 2 </a:t>
                </a:r>
                <a:r>
                  <a:rPr lang="en-GB" sz="1400" b="1" dirty="0" smtClean="0"/>
                  <a:t>mm</a:t>
                </a:r>
                <a:endParaRPr lang="en-GB" sz="1400" dirty="0"/>
              </a:p>
              <a:p>
                <a:pPr lvl="1">
                  <a:lnSpc>
                    <a:spcPct val="120000"/>
                  </a:lnSpc>
                </a:pPr>
                <a:r>
                  <a:rPr lang="en-GB" sz="1400" b="1" dirty="0"/>
                  <a:t>Grazing impact</a:t>
                </a:r>
                <a:r>
                  <a:rPr lang="en-GB" sz="1400" dirty="0"/>
                  <a:t>. Probe coating strength. Surface damage</a:t>
                </a:r>
                <a:r>
                  <a:rPr lang="en-GB" sz="1400" dirty="0" smtClean="0"/>
                  <a:t>. </a:t>
                </a:r>
                <a:r>
                  <a:rPr lang="en-GB" sz="1400" b="1" dirty="0"/>
                  <a:t>Intensity</a:t>
                </a:r>
                <a:r>
                  <a:rPr lang="en-GB" sz="1400" dirty="0"/>
                  <a:t>: </a:t>
                </a:r>
                <a:r>
                  <a:rPr lang="en-GB" sz="1400" b="1" dirty="0" smtClean="0"/>
                  <a:t>144 and </a:t>
                </a:r>
                <a:r>
                  <a:rPr lang="en-GB" sz="1400" b="1" dirty="0"/>
                  <a:t>288 b</a:t>
                </a:r>
                <a:r>
                  <a:rPr lang="en-GB" sz="1400" dirty="0"/>
                  <a:t> at 440 GeV. </a:t>
                </a:r>
                <a:r>
                  <a:rPr lang="en-GB" sz="1400" b="1" dirty="0"/>
                  <a:t>Beam size</a:t>
                </a:r>
                <a:r>
                  <a:rPr lang="en-GB" sz="1400" dirty="0"/>
                  <a:t>: </a:t>
                </a:r>
                <a:r>
                  <a:rPr lang="en-GB" sz="1400" b="1" dirty="0" smtClean="0"/>
                  <a:t>0.25 mm</a:t>
                </a:r>
                <a:endParaRPr lang="en-GB" sz="1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" r="-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196561" y="5437234"/>
            <a:ext cx="5218927" cy="1322524"/>
            <a:chOff x="2648739" y="2852936"/>
            <a:chExt cx="4592613" cy="1224000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62744" y="3675386"/>
              <a:ext cx="0" cy="22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360" y="2852936"/>
              <a:ext cx="3726991" cy="1224000"/>
            </a:xfrm>
            <a:prstGeom prst="rect">
              <a:avLst/>
            </a:prstGeom>
          </p:spPr>
        </p:pic>
        <p:sp>
          <p:nvSpPr>
            <p:cNvPr id="9" name="Right Arrow 8"/>
            <p:cNvSpPr/>
            <p:nvPr/>
          </p:nvSpPr>
          <p:spPr>
            <a:xfrm>
              <a:off x="2648739" y="3330110"/>
              <a:ext cx="279358" cy="5301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62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281352" y="3366096"/>
              <a:ext cx="3960000" cy="0"/>
            </a:xfrm>
            <a:prstGeom prst="line">
              <a:avLst/>
            </a:prstGeom>
            <a:ln>
              <a:solidFill>
                <a:srgbClr val="00206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ight Arrow 10"/>
            <p:cNvSpPr/>
            <p:nvPr/>
          </p:nvSpPr>
          <p:spPr>
            <a:xfrm>
              <a:off x="2899288" y="3400802"/>
              <a:ext cx="279358" cy="5301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62"/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3095717" y="3464496"/>
              <a:ext cx="279358" cy="5301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62"/>
            </a:p>
          </p:txBody>
        </p:sp>
      </p:grpSp>
    </p:spTree>
    <p:extLst>
      <p:ext uri="{BB962C8B-B14F-4D97-AF65-F5344CB8AC3E}">
        <p14:creationId xmlns:p14="http://schemas.microsoft.com/office/powerpoint/2010/main" val="377350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Dynamic </a:t>
            </a:r>
            <a:r>
              <a:rPr lang="en-US" dirty="0" smtClean="0"/>
              <a:t>Phenomena </a:t>
            </a:r>
            <a:r>
              <a:rPr lang="en-US" dirty="0"/>
              <a:t>Induced by Rapid Heating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1" t="938" r="16231" b="-938"/>
          <a:stretch/>
        </p:blipFill>
        <p:spPr>
          <a:xfrm>
            <a:off x="5421544" y="692696"/>
            <a:ext cx="4428000" cy="383606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Thermally-Induced Dynamic Effects</a:t>
            </a:r>
            <a:endParaRPr lang="en-GB" dirty="0"/>
          </a:p>
        </p:txBody>
      </p:sp>
      <p:sp>
        <p:nvSpPr>
          <p:cNvPr id="38" name="CasellaDiTesto 49"/>
          <p:cNvSpPr txBox="1"/>
          <p:nvPr/>
        </p:nvSpPr>
        <p:spPr>
          <a:xfrm>
            <a:off x="768493" y="2803221"/>
            <a:ext cx="2643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itchFamily="34" charset="0"/>
              </a:rPr>
              <a:t>Liquid, gas, plasma</a:t>
            </a:r>
            <a:endParaRPr lang="it-IT" dirty="0">
              <a:latin typeface="Calibri" pitchFamily="34" charset="0"/>
            </a:endParaRPr>
          </a:p>
        </p:txBody>
      </p:sp>
      <p:sp>
        <p:nvSpPr>
          <p:cNvPr id="49" name="Arco 71"/>
          <p:cNvSpPr>
            <a:spLocks noChangeAspect="1"/>
          </p:cNvSpPr>
          <p:nvPr/>
        </p:nvSpPr>
        <p:spPr>
          <a:xfrm>
            <a:off x="704528" y="2676345"/>
            <a:ext cx="2594212" cy="2513971"/>
          </a:xfrm>
          <a:prstGeom prst="arc">
            <a:avLst>
              <a:gd name="adj1" fmla="val 19257421"/>
              <a:gd name="adj2" fmla="val 1673907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CasellaDiTesto 84"/>
          <p:cNvSpPr txBox="1"/>
          <p:nvPr/>
        </p:nvSpPr>
        <p:spPr>
          <a:xfrm>
            <a:off x="766860" y="3250106"/>
            <a:ext cx="2643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i="1" dirty="0">
                <a:latin typeface="Calibri" pitchFamily="34" charset="0"/>
              </a:rPr>
              <a:t>(B)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37468" y="5127360"/>
            <a:ext cx="5790531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00" i="1" dirty="0">
                <a:solidFill>
                  <a:srgbClr val="080808"/>
                </a:solidFill>
              </a:rPr>
              <a:t>A. Bertarelli, </a:t>
            </a:r>
            <a:r>
              <a:rPr lang="en-GB" sz="1000" i="1" dirty="0" smtClean="0">
                <a:solidFill>
                  <a:srgbClr val="080808"/>
                </a:solidFill>
              </a:rPr>
              <a:t>et al </a:t>
            </a:r>
            <a:r>
              <a:rPr lang="en-GB" sz="1000" i="1" dirty="0">
                <a:solidFill>
                  <a:srgbClr val="080808"/>
                </a:solidFill>
              </a:rPr>
              <a:t>(2008). Dynamic Response of Rapidly Heated Cylindrical Rods: Longitudinal and Flexural </a:t>
            </a:r>
            <a:r>
              <a:rPr lang="en-GB" sz="1000" i="1" dirty="0" err="1">
                <a:solidFill>
                  <a:srgbClr val="080808"/>
                </a:solidFill>
              </a:rPr>
              <a:t>Behavior</a:t>
            </a:r>
            <a:r>
              <a:rPr lang="en-GB" sz="1000" i="1" dirty="0">
                <a:solidFill>
                  <a:srgbClr val="080808"/>
                </a:solidFill>
              </a:rPr>
              <a:t>, J. Appl. Mech., Vol. 75, issue 3, 031010</a:t>
            </a:r>
            <a:r>
              <a:rPr lang="en-GB" sz="1000" i="1" dirty="0" smtClean="0">
                <a:solidFill>
                  <a:srgbClr val="080808"/>
                </a:solidFill>
              </a:rPr>
              <a:t>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00" i="1" dirty="0" smtClean="0">
                <a:solidFill>
                  <a:srgbClr val="080808"/>
                </a:solidFill>
              </a:rPr>
              <a:t>A</a:t>
            </a:r>
            <a:r>
              <a:rPr lang="en-GB" sz="1000" i="1" dirty="0">
                <a:solidFill>
                  <a:srgbClr val="080808"/>
                </a:solidFill>
              </a:rPr>
              <a:t>. </a:t>
            </a:r>
            <a:r>
              <a:rPr lang="en-GB" sz="1000" i="1" dirty="0" err="1">
                <a:solidFill>
                  <a:srgbClr val="080808"/>
                </a:solidFill>
              </a:rPr>
              <a:t>Dallocchio</a:t>
            </a:r>
            <a:r>
              <a:rPr lang="en-GB" sz="1000" i="1" dirty="0">
                <a:solidFill>
                  <a:srgbClr val="080808"/>
                </a:solidFill>
              </a:rPr>
              <a:t> (2008). Study of thermomechanical effects induced in solids by high-energy particle beams: analytical and numerical methods. CERN-THESIS-2008-140.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00" i="1" dirty="0">
                <a:solidFill>
                  <a:srgbClr val="080808"/>
                </a:solidFill>
              </a:rPr>
              <a:t>M. Scapin (2013). Shock-wave and high strain-rate phenomena in matter: </a:t>
            </a:r>
            <a:r>
              <a:rPr lang="en-GB" sz="1000" i="1" dirty="0" err="1">
                <a:solidFill>
                  <a:srgbClr val="080808"/>
                </a:solidFill>
              </a:rPr>
              <a:t>modeling</a:t>
            </a:r>
            <a:r>
              <a:rPr lang="en-GB" sz="1000" i="1" dirty="0">
                <a:solidFill>
                  <a:srgbClr val="080808"/>
                </a:solidFill>
              </a:rPr>
              <a:t> and applications. PhD thesis, 10.6092/</a:t>
            </a:r>
            <a:r>
              <a:rPr lang="en-GB" sz="1000" i="1" dirty="0" err="1">
                <a:solidFill>
                  <a:srgbClr val="080808"/>
                </a:solidFill>
              </a:rPr>
              <a:t>polito</a:t>
            </a:r>
            <a:r>
              <a:rPr lang="en-GB" sz="1000" i="1" dirty="0">
                <a:solidFill>
                  <a:srgbClr val="080808"/>
                </a:solidFill>
              </a:rPr>
              <a:t>/</a:t>
            </a:r>
            <a:r>
              <a:rPr lang="en-GB" sz="1000" i="1" dirty="0" err="1">
                <a:solidFill>
                  <a:srgbClr val="080808"/>
                </a:solidFill>
              </a:rPr>
              <a:t>porto</a:t>
            </a:r>
            <a:r>
              <a:rPr lang="en-GB" sz="1000" i="1" dirty="0">
                <a:solidFill>
                  <a:srgbClr val="080808"/>
                </a:solidFill>
              </a:rPr>
              <a:t>/2507944.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00" i="1" dirty="0">
                <a:solidFill>
                  <a:srgbClr val="080808"/>
                </a:solidFill>
              </a:rPr>
              <a:t>F. Carra (2017). Thermomechanical Response of Advanced Materials under Quasi Instantaneous Heating. PhD thesis, https://zenodo.org/record/1414090.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6428294" y="2734567"/>
            <a:ext cx="572301" cy="43889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8326667" y="1276839"/>
            <a:ext cx="572301" cy="438896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CasellaDiTesto 96"/>
          <p:cNvSpPr txBox="1"/>
          <p:nvPr/>
        </p:nvSpPr>
        <p:spPr>
          <a:xfrm>
            <a:off x="8048994" y="2800393"/>
            <a:ext cx="1448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>
                <a:latin typeface="Calibri" pitchFamily="34" charset="0"/>
              </a:defRPr>
            </a:lvl1pPr>
          </a:lstStyle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waves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740596" y="2132856"/>
            <a:ext cx="5118946" cy="4207052"/>
            <a:chOff x="565902" y="2177101"/>
            <a:chExt cx="5118946" cy="4207052"/>
          </a:xfrm>
        </p:grpSpPr>
        <p:grpSp>
          <p:nvGrpSpPr>
            <p:cNvPr id="78" name="Group 77"/>
            <p:cNvGrpSpPr/>
            <p:nvPr/>
          </p:nvGrpSpPr>
          <p:grpSpPr>
            <a:xfrm>
              <a:off x="565902" y="2177101"/>
              <a:ext cx="5118946" cy="4207052"/>
              <a:chOff x="652539" y="1361701"/>
              <a:chExt cx="5118946" cy="4207052"/>
            </a:xfrm>
          </p:grpSpPr>
          <p:sp>
            <p:nvSpPr>
              <p:cNvPr id="73" name="CasellaDiTesto 97"/>
              <p:cNvSpPr txBox="1"/>
              <p:nvPr/>
            </p:nvSpPr>
            <p:spPr>
              <a:xfrm>
                <a:off x="3930716" y="3690861"/>
                <a:ext cx="184076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400" b="1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r>
                  <a:rPr lang="en-US" dirty="0" smtClean="0"/>
                  <a:t>Micro-spallation, micro-jetting</a:t>
                </a:r>
                <a:endParaRPr lang="en-US" dirty="0"/>
              </a:p>
            </p:txBody>
          </p:sp>
          <p:grpSp>
            <p:nvGrpSpPr>
              <p:cNvPr id="13" name="Group 12"/>
              <p:cNvGrpSpPr>
                <a:grpSpLocks noChangeAspect="1"/>
              </p:cNvGrpSpPr>
              <p:nvPr/>
            </p:nvGrpSpPr>
            <p:grpSpPr>
              <a:xfrm>
                <a:off x="652539" y="1361701"/>
                <a:ext cx="4713510" cy="4207052"/>
                <a:chOff x="649462" y="1391531"/>
                <a:chExt cx="5546624" cy="4950650"/>
              </a:xfrm>
            </p:grpSpPr>
            <p:sp>
              <p:nvSpPr>
                <p:cNvPr id="72" name="CasellaDiTesto 96"/>
                <p:cNvSpPr txBox="1"/>
                <p:nvPr/>
              </p:nvSpPr>
              <p:spPr>
                <a:xfrm>
                  <a:off x="4492033" y="1391531"/>
                  <a:ext cx="170405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it-IT"/>
                  </a:defPPr>
                  <a:lvl1pPr>
                    <a:defRPr>
                      <a:latin typeface="Calibri" pitchFamily="34" charset="0"/>
                    </a:defRPr>
                  </a:lvl1pPr>
                </a:lstStyle>
                <a:p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Spallation, fragmentation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1" name="Group 10"/>
                <p:cNvGrpSpPr/>
                <p:nvPr/>
              </p:nvGrpSpPr>
              <p:grpSpPr>
                <a:xfrm>
                  <a:off x="649462" y="1645502"/>
                  <a:ext cx="5362962" cy="4696679"/>
                  <a:chOff x="703069" y="1473063"/>
                  <a:chExt cx="5362962" cy="4696679"/>
                </a:xfrm>
              </p:grpSpPr>
              <p:sp>
                <p:nvSpPr>
                  <p:cNvPr id="12" name="Arco 19"/>
                  <p:cNvSpPr>
                    <a:spLocks noChangeAspect="1"/>
                  </p:cNvSpPr>
                  <p:nvPr/>
                </p:nvSpPr>
                <p:spPr>
                  <a:xfrm>
                    <a:off x="3611973" y="1473063"/>
                    <a:ext cx="1762396" cy="1707883"/>
                  </a:xfrm>
                  <a:prstGeom prst="arc">
                    <a:avLst>
                      <a:gd name="adj1" fmla="val 7906122"/>
                      <a:gd name="adj2" fmla="val 13605865"/>
                    </a:avLst>
                  </a:prstGeom>
                  <a:ln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4" name="Rettangolo 20"/>
                  <p:cNvSpPr/>
                  <p:nvPr/>
                </p:nvSpPr>
                <p:spPr>
                  <a:xfrm>
                    <a:off x="723552" y="1511878"/>
                    <a:ext cx="3128748" cy="4657864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15" name="Connettore 1 21"/>
                  <p:cNvCxnSpPr/>
                  <p:nvPr/>
                </p:nvCxnSpPr>
                <p:spPr>
                  <a:xfrm>
                    <a:off x="3854003" y="1511879"/>
                    <a:ext cx="0" cy="1777305"/>
                  </a:xfrm>
                  <a:prstGeom prst="line">
                    <a:avLst/>
                  </a:prstGeom>
                  <a:ln w="571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Ovale 22"/>
                  <p:cNvSpPr/>
                  <p:nvPr/>
                </p:nvSpPr>
                <p:spPr>
                  <a:xfrm>
                    <a:off x="3291537" y="4772383"/>
                    <a:ext cx="801000" cy="77622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7" name="Arco 23"/>
                  <p:cNvSpPr/>
                  <p:nvPr/>
                </p:nvSpPr>
                <p:spPr>
                  <a:xfrm>
                    <a:off x="3291537" y="4772383"/>
                    <a:ext cx="801000" cy="776224"/>
                  </a:xfrm>
                  <a:prstGeom prst="arc">
                    <a:avLst>
                      <a:gd name="adj1" fmla="val 17052101"/>
                      <a:gd name="adj2" fmla="val 4754643"/>
                    </a:avLst>
                  </a:prstGeom>
                  <a:solidFill>
                    <a:srgbClr val="FFC000"/>
                  </a:solidFill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8" name="Ovale 24"/>
                  <p:cNvSpPr/>
                  <p:nvPr/>
                </p:nvSpPr>
                <p:spPr>
                  <a:xfrm>
                    <a:off x="3091265" y="2143195"/>
                    <a:ext cx="400500" cy="388112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19" name="Arco 25"/>
                  <p:cNvSpPr>
                    <a:spLocks noChangeAspect="1"/>
                  </p:cNvSpPr>
                  <p:nvPr/>
                </p:nvSpPr>
                <p:spPr>
                  <a:xfrm>
                    <a:off x="2570557" y="1628325"/>
                    <a:ext cx="1441960" cy="1397359"/>
                  </a:xfrm>
                  <a:prstGeom prst="arc">
                    <a:avLst>
                      <a:gd name="adj1" fmla="val 15094824"/>
                      <a:gd name="adj2" fmla="val 8147305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0" name="Rettangolo 26"/>
                  <p:cNvSpPr/>
                  <p:nvPr/>
                </p:nvSpPr>
                <p:spPr>
                  <a:xfrm>
                    <a:off x="3891423" y="1857272"/>
                    <a:ext cx="400545" cy="124209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1" name="Ovale 27"/>
                  <p:cNvSpPr/>
                  <p:nvPr/>
                </p:nvSpPr>
                <p:spPr>
                  <a:xfrm>
                    <a:off x="1499684" y="3424109"/>
                    <a:ext cx="1017270" cy="985805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22" name="Connettore 1 28"/>
                  <p:cNvCxnSpPr/>
                  <p:nvPr/>
                </p:nvCxnSpPr>
                <p:spPr>
                  <a:xfrm>
                    <a:off x="2009795" y="3219762"/>
                    <a:ext cx="0" cy="1397359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Connettore 1 32"/>
                  <p:cNvCxnSpPr/>
                  <p:nvPr/>
                </p:nvCxnSpPr>
                <p:spPr>
                  <a:xfrm>
                    <a:off x="1368924" y="3918441"/>
                    <a:ext cx="1602178" cy="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Arco 34"/>
                  <p:cNvSpPr/>
                  <p:nvPr/>
                </p:nvSpPr>
                <p:spPr>
                  <a:xfrm>
                    <a:off x="1499684" y="3432118"/>
                    <a:ext cx="1017270" cy="985805"/>
                  </a:xfrm>
                  <a:prstGeom prst="arc">
                    <a:avLst>
                      <a:gd name="adj1" fmla="val 4215182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5" name="Arco 35"/>
                  <p:cNvSpPr>
                    <a:spLocks noChangeAspect="1"/>
                  </p:cNvSpPr>
                  <p:nvPr/>
                </p:nvSpPr>
                <p:spPr>
                  <a:xfrm>
                    <a:off x="1288815" y="3219762"/>
                    <a:ext cx="1441960" cy="1397359"/>
                  </a:xfrm>
                  <a:prstGeom prst="arc">
                    <a:avLst>
                      <a:gd name="adj1" fmla="val 1058820"/>
                      <a:gd name="adj2" fmla="val 18223226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26" name="Arco 36"/>
                  <p:cNvSpPr>
                    <a:spLocks noChangeAspect="1"/>
                  </p:cNvSpPr>
                  <p:nvPr/>
                </p:nvSpPr>
                <p:spPr>
                  <a:xfrm>
                    <a:off x="1008434" y="2937784"/>
                    <a:ext cx="2033450" cy="1970554"/>
                  </a:xfrm>
                  <a:prstGeom prst="arc">
                    <a:avLst>
                      <a:gd name="adj1" fmla="val 18136933"/>
                      <a:gd name="adj2" fmla="val 9063616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27" name="Connettore 1 38"/>
                  <p:cNvCxnSpPr/>
                  <p:nvPr/>
                </p:nvCxnSpPr>
                <p:spPr>
                  <a:xfrm>
                    <a:off x="3291537" y="1628325"/>
                    <a:ext cx="0" cy="1397359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Connettore 1 39"/>
                  <p:cNvCxnSpPr/>
                  <p:nvPr/>
                </p:nvCxnSpPr>
                <p:spPr>
                  <a:xfrm>
                    <a:off x="2650666" y="2327004"/>
                    <a:ext cx="1602178" cy="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Arco 40"/>
                  <p:cNvSpPr/>
                  <p:nvPr/>
                </p:nvSpPr>
                <p:spPr>
                  <a:xfrm>
                    <a:off x="2781426" y="1840681"/>
                    <a:ext cx="1017270" cy="985805"/>
                  </a:xfrm>
                  <a:prstGeom prst="arc">
                    <a:avLst>
                      <a:gd name="adj1" fmla="val 14078945"/>
                      <a:gd name="adj2" fmla="val 790921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0" name="Ovale 41"/>
                  <p:cNvSpPr/>
                  <p:nvPr/>
                </p:nvSpPr>
                <p:spPr>
                  <a:xfrm>
                    <a:off x="1950880" y="3861347"/>
                    <a:ext cx="130971" cy="12692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1" name="Ovale 42"/>
                  <p:cNvSpPr/>
                  <p:nvPr/>
                </p:nvSpPr>
                <p:spPr>
                  <a:xfrm>
                    <a:off x="3232623" y="2277920"/>
                    <a:ext cx="130971" cy="12692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2" name="CasellaDiTesto 43"/>
                  <p:cNvSpPr txBox="1"/>
                  <p:nvPr/>
                </p:nvSpPr>
                <p:spPr>
                  <a:xfrm>
                    <a:off x="745361" y="5015818"/>
                    <a:ext cx="1338579" cy="54326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Cylindrical waves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CasellaDiTesto 44"/>
                  <p:cNvSpPr txBox="1"/>
                  <p:nvPr/>
                </p:nvSpPr>
                <p:spPr>
                  <a:xfrm>
                    <a:off x="1670927" y="1588826"/>
                    <a:ext cx="1602179" cy="54326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Reflected waves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" name="Rettangolo 45"/>
                  <p:cNvSpPr/>
                  <p:nvPr/>
                </p:nvSpPr>
                <p:spPr>
                  <a:xfrm>
                    <a:off x="3884090" y="4539490"/>
                    <a:ext cx="400545" cy="124209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35" name="Connettore 1 46"/>
                  <p:cNvCxnSpPr/>
                  <p:nvPr/>
                </p:nvCxnSpPr>
                <p:spPr>
                  <a:xfrm>
                    <a:off x="3692082" y="4461859"/>
                    <a:ext cx="0" cy="1397359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Arco 47"/>
                  <p:cNvSpPr/>
                  <p:nvPr/>
                </p:nvSpPr>
                <p:spPr>
                  <a:xfrm>
                    <a:off x="3181971" y="4663582"/>
                    <a:ext cx="1017270" cy="985805"/>
                  </a:xfrm>
                  <a:prstGeom prst="arc">
                    <a:avLst>
                      <a:gd name="adj1" fmla="val 4074828"/>
                      <a:gd name="adj2" fmla="val 16005383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7" name="Ovale 48"/>
                  <p:cNvSpPr/>
                  <p:nvPr/>
                </p:nvSpPr>
                <p:spPr>
                  <a:xfrm>
                    <a:off x="3633167" y="5111454"/>
                    <a:ext cx="130971" cy="12692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39" name="Arco 50"/>
                  <p:cNvSpPr>
                    <a:spLocks noChangeAspect="1"/>
                  </p:cNvSpPr>
                  <p:nvPr/>
                </p:nvSpPr>
                <p:spPr>
                  <a:xfrm>
                    <a:off x="3732137" y="1705956"/>
                    <a:ext cx="843475" cy="1238923"/>
                  </a:xfrm>
                  <a:prstGeom prst="arc">
                    <a:avLst>
                      <a:gd name="adj1" fmla="val 7906122"/>
                      <a:gd name="adj2" fmla="val 13605865"/>
                    </a:avLst>
                  </a:prstGeom>
                  <a:ln w="57150">
                    <a:solidFill>
                      <a:schemeClr val="accent2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40" name="CasellaDiTesto 51"/>
                  <p:cNvSpPr txBox="1"/>
                  <p:nvPr/>
                </p:nvSpPr>
                <p:spPr>
                  <a:xfrm>
                    <a:off x="1569196" y="3452654"/>
                    <a:ext cx="216294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2000" i="1" dirty="0">
                        <a:latin typeface="Calibri" pitchFamily="34" charset="0"/>
                      </a:rPr>
                      <a:t>p</a:t>
                    </a:r>
                  </a:p>
                </p:txBody>
              </p:sp>
              <p:cxnSp>
                <p:nvCxnSpPr>
                  <p:cNvPr id="41" name="Connettore 2 52"/>
                  <p:cNvCxnSpPr/>
                  <p:nvPr/>
                </p:nvCxnSpPr>
                <p:spPr>
                  <a:xfrm flipH="1">
                    <a:off x="1609251" y="3965883"/>
                    <a:ext cx="341629" cy="226526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CasellaDiTesto 57"/>
                  <p:cNvSpPr txBox="1"/>
                  <p:nvPr/>
                </p:nvSpPr>
                <p:spPr>
                  <a:xfrm>
                    <a:off x="1689359" y="3918441"/>
                    <a:ext cx="216294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2000" i="1" dirty="0">
                        <a:latin typeface="Calibri" pitchFamily="34" charset="0"/>
                      </a:rPr>
                      <a:t>r</a:t>
                    </a:r>
                  </a:p>
                </p:txBody>
              </p:sp>
              <p:cxnSp>
                <p:nvCxnSpPr>
                  <p:cNvPr id="43" name="Connettore 1 58"/>
                  <p:cNvCxnSpPr>
                    <a:endCxn id="42" idx="3"/>
                  </p:cNvCxnSpPr>
                  <p:nvPr/>
                </p:nvCxnSpPr>
                <p:spPr>
                  <a:xfrm>
                    <a:off x="3852300" y="3530287"/>
                    <a:ext cx="0" cy="603833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Connettore 1 59"/>
                  <p:cNvCxnSpPr/>
                  <p:nvPr/>
                </p:nvCxnSpPr>
                <p:spPr>
                  <a:xfrm>
                    <a:off x="3852300" y="5538534"/>
                    <a:ext cx="0" cy="625615"/>
                  </a:xfrm>
                  <a:prstGeom prst="line">
                    <a:avLst/>
                  </a:prstGeom>
                  <a:ln w="571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" name="Figura a mano libera 64"/>
                  <p:cNvSpPr/>
                  <p:nvPr/>
                </p:nvSpPr>
                <p:spPr>
                  <a:xfrm>
                    <a:off x="3492431" y="3182577"/>
                    <a:ext cx="656987" cy="1355482"/>
                  </a:xfrm>
                  <a:custGeom>
                    <a:avLst/>
                    <a:gdLst>
                      <a:gd name="connsiteX0" fmla="*/ 333375 w 590550"/>
                      <a:gd name="connsiteY0" fmla="*/ 114300 h 1257300"/>
                      <a:gd name="connsiteX1" fmla="*/ 438150 w 590550"/>
                      <a:gd name="connsiteY1" fmla="*/ 381000 h 1257300"/>
                      <a:gd name="connsiteX2" fmla="*/ 552450 w 590550"/>
                      <a:gd name="connsiteY2" fmla="*/ 523875 h 1257300"/>
                      <a:gd name="connsiteX3" fmla="*/ 590550 w 590550"/>
                      <a:gd name="connsiteY3" fmla="*/ 762000 h 1257300"/>
                      <a:gd name="connsiteX4" fmla="*/ 476250 w 590550"/>
                      <a:gd name="connsiteY4" fmla="*/ 981075 h 1257300"/>
                      <a:gd name="connsiteX5" fmla="*/ 352425 w 590550"/>
                      <a:gd name="connsiteY5" fmla="*/ 1247775 h 1257300"/>
                      <a:gd name="connsiteX6" fmla="*/ 0 w 590550"/>
                      <a:gd name="connsiteY6" fmla="*/ 1257300 h 1257300"/>
                      <a:gd name="connsiteX7" fmla="*/ 85725 w 590550"/>
                      <a:gd name="connsiteY7" fmla="*/ 57150 h 1257300"/>
                      <a:gd name="connsiteX8" fmla="*/ 342900 w 590550"/>
                      <a:gd name="connsiteY8" fmla="*/ 0 h 1257300"/>
                      <a:gd name="connsiteX9" fmla="*/ 342900 w 590550"/>
                      <a:gd name="connsiteY9" fmla="*/ 47625 h 1257300"/>
                      <a:gd name="connsiteX10" fmla="*/ 333375 w 590550"/>
                      <a:gd name="connsiteY10" fmla="*/ 114300 h 1257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90550" h="1257300">
                        <a:moveTo>
                          <a:pt x="333375" y="114300"/>
                        </a:moveTo>
                        <a:lnTo>
                          <a:pt x="438150" y="381000"/>
                        </a:lnTo>
                        <a:lnTo>
                          <a:pt x="552450" y="523875"/>
                        </a:lnTo>
                        <a:lnTo>
                          <a:pt x="590550" y="762000"/>
                        </a:lnTo>
                        <a:lnTo>
                          <a:pt x="476250" y="981075"/>
                        </a:lnTo>
                        <a:lnTo>
                          <a:pt x="352425" y="1247775"/>
                        </a:lnTo>
                        <a:lnTo>
                          <a:pt x="0" y="1257300"/>
                        </a:lnTo>
                        <a:lnTo>
                          <a:pt x="85725" y="57150"/>
                        </a:lnTo>
                        <a:lnTo>
                          <a:pt x="342900" y="0"/>
                        </a:lnTo>
                        <a:lnTo>
                          <a:pt x="342900" y="47625"/>
                        </a:lnTo>
                        <a:lnTo>
                          <a:pt x="333375" y="11430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grpSp>
                <p:nvGrpSpPr>
                  <p:cNvPr id="46" name="Gruppo 71"/>
                  <p:cNvGrpSpPr/>
                  <p:nvPr/>
                </p:nvGrpSpPr>
                <p:grpSpPr>
                  <a:xfrm>
                    <a:off x="3852301" y="3136380"/>
                    <a:ext cx="280381" cy="1549159"/>
                    <a:chOff x="4608004" y="1524000"/>
                    <a:chExt cx="344996" cy="2597857"/>
                  </a:xfrm>
                </p:grpSpPr>
                <p:sp>
                  <p:nvSpPr>
                    <p:cNvPr id="47" name="Figura a mano libera 69"/>
                    <p:cNvSpPr/>
                    <p:nvPr/>
                  </p:nvSpPr>
                  <p:spPr>
                    <a:xfrm>
                      <a:off x="4610100" y="1524000"/>
                      <a:ext cx="342900" cy="1304925"/>
                    </a:xfrm>
                    <a:custGeom>
                      <a:avLst/>
                      <a:gdLst>
                        <a:gd name="connsiteX0" fmla="*/ 0 w 342900"/>
                        <a:gd name="connsiteY0" fmla="*/ 0 h 1304925"/>
                        <a:gd name="connsiteX1" fmla="*/ 66675 w 342900"/>
                        <a:gd name="connsiteY1" fmla="*/ 523875 h 1304925"/>
                        <a:gd name="connsiteX2" fmla="*/ 285750 w 342900"/>
                        <a:gd name="connsiteY2" fmla="*/ 962025 h 1304925"/>
                        <a:gd name="connsiteX3" fmla="*/ 342900 w 342900"/>
                        <a:gd name="connsiteY3" fmla="*/ 1304925 h 1304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2900" h="1304925">
                          <a:moveTo>
                            <a:pt x="0" y="0"/>
                          </a:moveTo>
                          <a:cubicBezTo>
                            <a:pt x="9525" y="181769"/>
                            <a:pt x="19050" y="363538"/>
                            <a:pt x="66675" y="523875"/>
                          </a:cubicBezTo>
                          <a:cubicBezTo>
                            <a:pt x="114300" y="684212"/>
                            <a:pt x="239712" y="831850"/>
                            <a:pt x="285750" y="962025"/>
                          </a:cubicBezTo>
                          <a:cubicBezTo>
                            <a:pt x="331788" y="1092200"/>
                            <a:pt x="337344" y="1198562"/>
                            <a:pt x="342900" y="1304925"/>
                          </a:cubicBezTo>
                        </a:path>
                      </a:pathLst>
                    </a:custGeom>
                    <a:ln w="5715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48" name="Figura a mano libera 70"/>
                    <p:cNvSpPr/>
                    <p:nvPr/>
                  </p:nvSpPr>
                  <p:spPr>
                    <a:xfrm flipV="1">
                      <a:off x="4608004" y="2816932"/>
                      <a:ext cx="342900" cy="1304925"/>
                    </a:xfrm>
                    <a:custGeom>
                      <a:avLst/>
                      <a:gdLst>
                        <a:gd name="connsiteX0" fmla="*/ 0 w 342900"/>
                        <a:gd name="connsiteY0" fmla="*/ 0 h 1304925"/>
                        <a:gd name="connsiteX1" fmla="*/ 66675 w 342900"/>
                        <a:gd name="connsiteY1" fmla="*/ 523875 h 1304925"/>
                        <a:gd name="connsiteX2" fmla="*/ 285750 w 342900"/>
                        <a:gd name="connsiteY2" fmla="*/ 962025 h 1304925"/>
                        <a:gd name="connsiteX3" fmla="*/ 342900 w 342900"/>
                        <a:gd name="connsiteY3" fmla="*/ 1304925 h 1304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2900" h="1304925">
                          <a:moveTo>
                            <a:pt x="0" y="0"/>
                          </a:moveTo>
                          <a:cubicBezTo>
                            <a:pt x="9525" y="181769"/>
                            <a:pt x="19050" y="363538"/>
                            <a:pt x="66675" y="523875"/>
                          </a:cubicBezTo>
                          <a:cubicBezTo>
                            <a:pt x="114300" y="684212"/>
                            <a:pt x="239712" y="831850"/>
                            <a:pt x="285750" y="962025"/>
                          </a:cubicBezTo>
                          <a:cubicBezTo>
                            <a:pt x="331788" y="1092200"/>
                            <a:pt x="337344" y="1198562"/>
                            <a:pt x="342900" y="1304925"/>
                          </a:cubicBezTo>
                        </a:path>
                      </a:pathLst>
                    </a:custGeom>
                    <a:ln w="5715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</p:grpSp>
              <p:cxnSp>
                <p:nvCxnSpPr>
                  <p:cNvPr id="50" name="Connettore 2 72"/>
                  <p:cNvCxnSpPr/>
                  <p:nvPr/>
                </p:nvCxnSpPr>
                <p:spPr>
                  <a:xfrm flipH="1">
                    <a:off x="2009795" y="4267781"/>
                    <a:ext cx="1922614" cy="0"/>
                  </a:xfrm>
                  <a:prstGeom prst="straightConnector1">
                    <a:avLst/>
                  </a:prstGeom>
                  <a:ln w="6350">
                    <a:solidFill>
                      <a:schemeClr val="tx1">
                        <a:lumMod val="65000"/>
                        <a:lumOff val="35000"/>
                      </a:schemeClr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Connettore 1 73"/>
                  <p:cNvCxnSpPr>
                    <a:stCxn id="48" idx="0"/>
                  </p:cNvCxnSpPr>
                  <p:nvPr/>
                </p:nvCxnSpPr>
                <p:spPr>
                  <a:xfrm>
                    <a:off x="3852300" y="4685539"/>
                    <a:ext cx="0" cy="133669"/>
                  </a:xfrm>
                  <a:prstGeom prst="line">
                    <a:avLst/>
                  </a:prstGeom>
                  <a:ln w="571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Arco 74"/>
                  <p:cNvSpPr>
                    <a:spLocks noChangeAspect="1"/>
                  </p:cNvSpPr>
                  <p:nvPr/>
                </p:nvSpPr>
                <p:spPr>
                  <a:xfrm flipV="1">
                    <a:off x="3852300" y="5471062"/>
                    <a:ext cx="160218" cy="155262"/>
                  </a:xfrm>
                  <a:prstGeom prst="arc">
                    <a:avLst>
                      <a:gd name="adj1" fmla="val 18784828"/>
                      <a:gd name="adj2" fmla="val 10819857"/>
                    </a:avLst>
                  </a:prstGeom>
                  <a:ln w="571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3" name="Arco 75"/>
                  <p:cNvSpPr/>
                  <p:nvPr/>
                </p:nvSpPr>
                <p:spPr>
                  <a:xfrm>
                    <a:off x="3601377" y="4891091"/>
                    <a:ext cx="552499" cy="558834"/>
                  </a:xfrm>
                  <a:prstGeom prst="arc">
                    <a:avLst>
                      <a:gd name="adj1" fmla="val 16200000"/>
                      <a:gd name="adj2" fmla="val 5559780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54" name="Connettore 1 76"/>
                  <p:cNvCxnSpPr>
                    <a:endCxn id="34" idx="3"/>
                  </p:cNvCxnSpPr>
                  <p:nvPr/>
                </p:nvCxnSpPr>
                <p:spPr>
                  <a:xfrm>
                    <a:off x="3051212" y="5160538"/>
                    <a:ext cx="1233423" cy="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Arco 77"/>
                  <p:cNvSpPr>
                    <a:spLocks noChangeAspect="1"/>
                  </p:cNvSpPr>
                  <p:nvPr/>
                </p:nvSpPr>
                <p:spPr>
                  <a:xfrm>
                    <a:off x="3852301" y="4712417"/>
                    <a:ext cx="160218" cy="155262"/>
                  </a:xfrm>
                  <a:prstGeom prst="arc">
                    <a:avLst>
                      <a:gd name="adj1" fmla="val 18784828"/>
                      <a:gd name="adj2" fmla="val 10819857"/>
                    </a:avLst>
                  </a:prstGeom>
                  <a:ln w="571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sp>
                <p:nvSpPr>
                  <p:cNvPr id="56" name="CasellaDiTesto 78"/>
                  <p:cNvSpPr txBox="1"/>
                  <p:nvPr/>
                </p:nvSpPr>
                <p:spPr>
                  <a:xfrm>
                    <a:off x="2009795" y="3569102"/>
                    <a:ext cx="124168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i="1" dirty="0" smtClean="0">
                        <a:solidFill>
                          <a:srgbClr val="FF0000"/>
                        </a:solidFill>
                        <a:latin typeface="Calibri" pitchFamily="34" charset="0"/>
                      </a:rPr>
                      <a:t>BEAM</a:t>
                    </a:r>
                    <a:endParaRPr lang="it-IT" i="1" dirty="0">
                      <a:solidFill>
                        <a:srgbClr val="FF0000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57" name="CasellaDiTesto 81"/>
                  <p:cNvSpPr txBox="1"/>
                  <p:nvPr/>
                </p:nvSpPr>
                <p:spPr>
                  <a:xfrm>
                    <a:off x="703069" y="2136504"/>
                    <a:ext cx="1196576" cy="43461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Solid</a:t>
                    </a:r>
                  </a:p>
                </p:txBody>
              </p:sp>
              <p:cxnSp>
                <p:nvCxnSpPr>
                  <p:cNvPr id="58" name="Connettore 1 82"/>
                  <p:cNvCxnSpPr/>
                  <p:nvPr/>
                </p:nvCxnSpPr>
                <p:spPr>
                  <a:xfrm flipV="1">
                    <a:off x="3692352" y="3622608"/>
                    <a:ext cx="252028" cy="108012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Connettore 1 83"/>
                  <p:cNvCxnSpPr/>
                  <p:nvPr/>
                </p:nvCxnSpPr>
                <p:spPr>
                  <a:xfrm>
                    <a:off x="3692353" y="4077612"/>
                    <a:ext cx="268661" cy="157065"/>
                  </a:xfrm>
                  <a:prstGeom prst="line">
                    <a:avLst/>
                  </a:prstGeom>
                  <a:ln w="5715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Connettore 2 85"/>
                  <p:cNvCxnSpPr/>
                  <p:nvPr/>
                </p:nvCxnSpPr>
                <p:spPr>
                  <a:xfrm>
                    <a:off x="3980384" y="2398472"/>
                    <a:ext cx="504056" cy="36004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2" name="Figura a mano libera 86"/>
                  <p:cNvSpPr/>
                  <p:nvPr/>
                </p:nvSpPr>
                <p:spPr>
                  <a:xfrm>
                    <a:off x="3908377" y="1931934"/>
                    <a:ext cx="115887" cy="790575"/>
                  </a:xfrm>
                  <a:custGeom>
                    <a:avLst/>
                    <a:gdLst>
                      <a:gd name="connsiteX0" fmla="*/ 115887 w 115887"/>
                      <a:gd name="connsiteY0" fmla="*/ 0 h 790575"/>
                      <a:gd name="connsiteX1" fmla="*/ 1587 w 115887"/>
                      <a:gd name="connsiteY1" fmla="*/ 381000 h 790575"/>
                      <a:gd name="connsiteX2" fmla="*/ 106362 w 115887"/>
                      <a:gd name="connsiteY2" fmla="*/ 790575 h 7905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5887" h="790575">
                        <a:moveTo>
                          <a:pt x="115887" y="0"/>
                        </a:moveTo>
                        <a:cubicBezTo>
                          <a:pt x="59530" y="124619"/>
                          <a:pt x="3174" y="249238"/>
                          <a:pt x="1587" y="381000"/>
                        </a:cubicBezTo>
                        <a:cubicBezTo>
                          <a:pt x="0" y="512762"/>
                          <a:pt x="53181" y="651668"/>
                          <a:pt x="106362" y="790575"/>
                        </a:cubicBez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3" name="Connettore 1 87"/>
                  <p:cNvCxnSpPr/>
                  <p:nvPr/>
                </p:nvCxnSpPr>
                <p:spPr>
                  <a:xfrm flipH="1">
                    <a:off x="4016389" y="1931934"/>
                    <a:ext cx="9525" cy="790575"/>
                  </a:xfrm>
                  <a:prstGeom prst="line">
                    <a:avLst/>
                  </a:prstGeom>
                  <a:ln w="381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Figura a mano libera 88"/>
                  <p:cNvSpPr/>
                  <p:nvPr/>
                </p:nvSpPr>
                <p:spPr>
                  <a:xfrm>
                    <a:off x="3764361" y="1930421"/>
                    <a:ext cx="134937" cy="790575"/>
                  </a:xfrm>
                  <a:custGeom>
                    <a:avLst/>
                    <a:gdLst>
                      <a:gd name="connsiteX0" fmla="*/ 115887 w 115887"/>
                      <a:gd name="connsiteY0" fmla="*/ 0 h 790575"/>
                      <a:gd name="connsiteX1" fmla="*/ 1587 w 115887"/>
                      <a:gd name="connsiteY1" fmla="*/ 381000 h 790575"/>
                      <a:gd name="connsiteX2" fmla="*/ 106362 w 115887"/>
                      <a:gd name="connsiteY2" fmla="*/ 790575 h 7905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5887" h="790575">
                        <a:moveTo>
                          <a:pt x="115887" y="0"/>
                        </a:moveTo>
                        <a:cubicBezTo>
                          <a:pt x="59530" y="124619"/>
                          <a:pt x="3174" y="249238"/>
                          <a:pt x="1587" y="381000"/>
                        </a:cubicBezTo>
                        <a:cubicBezTo>
                          <a:pt x="0" y="512762"/>
                          <a:pt x="53181" y="651668"/>
                          <a:pt x="106362" y="790575"/>
                        </a:cubicBezTo>
                      </a:path>
                    </a:pathLst>
                  </a:cu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5" name="Connettore 2 89"/>
                  <p:cNvCxnSpPr/>
                  <p:nvPr/>
                </p:nvCxnSpPr>
                <p:spPr>
                  <a:xfrm flipH="1" flipV="1">
                    <a:off x="2850939" y="1705956"/>
                    <a:ext cx="956837" cy="357130"/>
                  </a:xfrm>
                  <a:prstGeom prst="straightConnector1">
                    <a:avLst/>
                  </a:prstGeom>
                  <a:ln>
                    <a:solidFill>
                      <a:srgbClr val="0000FF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6" name="Gruppo 71"/>
                  <p:cNvGrpSpPr/>
                  <p:nvPr/>
                </p:nvGrpSpPr>
                <p:grpSpPr>
                  <a:xfrm>
                    <a:off x="3764360" y="3297586"/>
                    <a:ext cx="252028" cy="1189119"/>
                    <a:chOff x="4608004" y="1524000"/>
                    <a:chExt cx="344996" cy="2597857"/>
                  </a:xfrm>
                </p:grpSpPr>
                <p:sp>
                  <p:nvSpPr>
                    <p:cNvPr id="67" name="Figura a mano libera 91"/>
                    <p:cNvSpPr/>
                    <p:nvPr/>
                  </p:nvSpPr>
                  <p:spPr>
                    <a:xfrm>
                      <a:off x="4610100" y="1524000"/>
                      <a:ext cx="342900" cy="1304925"/>
                    </a:xfrm>
                    <a:custGeom>
                      <a:avLst/>
                      <a:gdLst>
                        <a:gd name="connsiteX0" fmla="*/ 0 w 342900"/>
                        <a:gd name="connsiteY0" fmla="*/ 0 h 1304925"/>
                        <a:gd name="connsiteX1" fmla="*/ 66675 w 342900"/>
                        <a:gd name="connsiteY1" fmla="*/ 523875 h 1304925"/>
                        <a:gd name="connsiteX2" fmla="*/ 285750 w 342900"/>
                        <a:gd name="connsiteY2" fmla="*/ 962025 h 1304925"/>
                        <a:gd name="connsiteX3" fmla="*/ 342900 w 342900"/>
                        <a:gd name="connsiteY3" fmla="*/ 1304925 h 1304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2900" h="1304925">
                          <a:moveTo>
                            <a:pt x="0" y="0"/>
                          </a:moveTo>
                          <a:cubicBezTo>
                            <a:pt x="9525" y="181769"/>
                            <a:pt x="19050" y="363538"/>
                            <a:pt x="66675" y="523875"/>
                          </a:cubicBezTo>
                          <a:cubicBezTo>
                            <a:pt x="114300" y="684212"/>
                            <a:pt x="239712" y="831850"/>
                            <a:pt x="285750" y="962025"/>
                          </a:cubicBezTo>
                          <a:cubicBezTo>
                            <a:pt x="331788" y="1092200"/>
                            <a:pt x="337344" y="1198562"/>
                            <a:pt x="342900" y="1304925"/>
                          </a:cubicBezTo>
                        </a:path>
                      </a:pathLst>
                    </a:custGeom>
                    <a:ln w="635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68" name="Figura a mano libera 92"/>
                    <p:cNvSpPr/>
                    <p:nvPr/>
                  </p:nvSpPr>
                  <p:spPr>
                    <a:xfrm flipV="1">
                      <a:off x="4608004" y="2816932"/>
                      <a:ext cx="342900" cy="1304925"/>
                    </a:xfrm>
                    <a:custGeom>
                      <a:avLst/>
                      <a:gdLst>
                        <a:gd name="connsiteX0" fmla="*/ 0 w 342900"/>
                        <a:gd name="connsiteY0" fmla="*/ 0 h 1304925"/>
                        <a:gd name="connsiteX1" fmla="*/ 66675 w 342900"/>
                        <a:gd name="connsiteY1" fmla="*/ 523875 h 1304925"/>
                        <a:gd name="connsiteX2" fmla="*/ 285750 w 342900"/>
                        <a:gd name="connsiteY2" fmla="*/ 962025 h 1304925"/>
                        <a:gd name="connsiteX3" fmla="*/ 342900 w 342900"/>
                        <a:gd name="connsiteY3" fmla="*/ 1304925 h 1304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2900" h="1304925">
                          <a:moveTo>
                            <a:pt x="0" y="0"/>
                          </a:moveTo>
                          <a:cubicBezTo>
                            <a:pt x="9525" y="181769"/>
                            <a:pt x="19050" y="363538"/>
                            <a:pt x="66675" y="523875"/>
                          </a:cubicBezTo>
                          <a:cubicBezTo>
                            <a:pt x="114300" y="684212"/>
                            <a:pt x="239712" y="831850"/>
                            <a:pt x="285750" y="962025"/>
                          </a:cubicBezTo>
                          <a:cubicBezTo>
                            <a:pt x="331788" y="1092200"/>
                            <a:pt x="337344" y="1198562"/>
                            <a:pt x="342900" y="1304925"/>
                          </a:cubicBezTo>
                        </a:path>
                      </a:pathLst>
                    </a:custGeom>
                    <a:ln w="635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</p:grpSp>
              <p:grpSp>
                <p:nvGrpSpPr>
                  <p:cNvPr id="69" name="Gruppo 71"/>
                  <p:cNvGrpSpPr/>
                  <p:nvPr/>
                </p:nvGrpSpPr>
                <p:grpSpPr>
                  <a:xfrm>
                    <a:off x="3620344" y="3298573"/>
                    <a:ext cx="252028" cy="1189119"/>
                    <a:chOff x="4608004" y="1524000"/>
                    <a:chExt cx="344996" cy="2597857"/>
                  </a:xfrm>
                </p:grpSpPr>
                <p:sp>
                  <p:nvSpPr>
                    <p:cNvPr id="70" name="Figura a mano libera 94"/>
                    <p:cNvSpPr/>
                    <p:nvPr/>
                  </p:nvSpPr>
                  <p:spPr>
                    <a:xfrm>
                      <a:off x="4610100" y="1524000"/>
                      <a:ext cx="342900" cy="1304925"/>
                    </a:xfrm>
                    <a:custGeom>
                      <a:avLst/>
                      <a:gdLst>
                        <a:gd name="connsiteX0" fmla="*/ 0 w 342900"/>
                        <a:gd name="connsiteY0" fmla="*/ 0 h 1304925"/>
                        <a:gd name="connsiteX1" fmla="*/ 66675 w 342900"/>
                        <a:gd name="connsiteY1" fmla="*/ 523875 h 1304925"/>
                        <a:gd name="connsiteX2" fmla="*/ 285750 w 342900"/>
                        <a:gd name="connsiteY2" fmla="*/ 962025 h 1304925"/>
                        <a:gd name="connsiteX3" fmla="*/ 342900 w 342900"/>
                        <a:gd name="connsiteY3" fmla="*/ 1304925 h 1304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2900" h="1304925">
                          <a:moveTo>
                            <a:pt x="0" y="0"/>
                          </a:moveTo>
                          <a:cubicBezTo>
                            <a:pt x="9525" y="181769"/>
                            <a:pt x="19050" y="363538"/>
                            <a:pt x="66675" y="523875"/>
                          </a:cubicBezTo>
                          <a:cubicBezTo>
                            <a:pt x="114300" y="684212"/>
                            <a:pt x="239712" y="831850"/>
                            <a:pt x="285750" y="962025"/>
                          </a:cubicBezTo>
                          <a:cubicBezTo>
                            <a:pt x="331788" y="1092200"/>
                            <a:pt x="337344" y="1198562"/>
                            <a:pt x="342900" y="1304925"/>
                          </a:cubicBezTo>
                        </a:path>
                      </a:pathLst>
                    </a:custGeom>
                    <a:ln w="635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  <p:sp>
                  <p:nvSpPr>
                    <p:cNvPr id="71" name="Figura a mano libera 95"/>
                    <p:cNvSpPr/>
                    <p:nvPr/>
                  </p:nvSpPr>
                  <p:spPr>
                    <a:xfrm flipV="1">
                      <a:off x="4608004" y="2816932"/>
                      <a:ext cx="342900" cy="1304925"/>
                    </a:xfrm>
                    <a:custGeom>
                      <a:avLst/>
                      <a:gdLst>
                        <a:gd name="connsiteX0" fmla="*/ 0 w 342900"/>
                        <a:gd name="connsiteY0" fmla="*/ 0 h 1304925"/>
                        <a:gd name="connsiteX1" fmla="*/ 66675 w 342900"/>
                        <a:gd name="connsiteY1" fmla="*/ 523875 h 1304925"/>
                        <a:gd name="connsiteX2" fmla="*/ 285750 w 342900"/>
                        <a:gd name="connsiteY2" fmla="*/ 962025 h 1304925"/>
                        <a:gd name="connsiteX3" fmla="*/ 342900 w 342900"/>
                        <a:gd name="connsiteY3" fmla="*/ 1304925 h 13049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2900" h="1304925">
                          <a:moveTo>
                            <a:pt x="0" y="0"/>
                          </a:moveTo>
                          <a:cubicBezTo>
                            <a:pt x="9525" y="181769"/>
                            <a:pt x="19050" y="363538"/>
                            <a:pt x="66675" y="523875"/>
                          </a:cubicBezTo>
                          <a:cubicBezTo>
                            <a:pt x="114300" y="684212"/>
                            <a:pt x="239712" y="831850"/>
                            <a:pt x="285750" y="962025"/>
                          </a:cubicBezTo>
                          <a:cubicBezTo>
                            <a:pt x="331788" y="1092200"/>
                            <a:pt x="337344" y="1198562"/>
                            <a:pt x="342900" y="1304925"/>
                          </a:cubicBezTo>
                        </a:path>
                      </a:pathLst>
                    </a:custGeom>
                    <a:ln w="635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/>
                    </a:p>
                  </p:txBody>
                </p:sp>
              </p:grpSp>
              <p:cxnSp>
                <p:nvCxnSpPr>
                  <p:cNvPr id="76" name="Connettore 2 105"/>
                  <p:cNvCxnSpPr/>
                  <p:nvPr/>
                </p:nvCxnSpPr>
                <p:spPr>
                  <a:xfrm flipH="1">
                    <a:off x="3961987" y="1516097"/>
                    <a:ext cx="335023" cy="342069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Connettore 1 106"/>
                  <p:cNvCxnSpPr/>
                  <p:nvPr/>
                </p:nvCxnSpPr>
                <p:spPr>
                  <a:xfrm flipH="1" flipV="1">
                    <a:off x="4293697" y="1521434"/>
                    <a:ext cx="245710" cy="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1" name="Gruppo 54"/>
                  <p:cNvGrpSpPr/>
                  <p:nvPr/>
                </p:nvGrpSpPr>
                <p:grpSpPr>
                  <a:xfrm>
                    <a:off x="4148357" y="4259637"/>
                    <a:ext cx="452421" cy="525577"/>
                    <a:chOff x="4734184" y="3626762"/>
                    <a:chExt cx="452421" cy="525577"/>
                  </a:xfrm>
                </p:grpSpPr>
                <p:cxnSp>
                  <p:nvCxnSpPr>
                    <p:cNvPr id="92" name="Connettore 2 121"/>
                    <p:cNvCxnSpPr/>
                    <p:nvPr/>
                  </p:nvCxnSpPr>
                  <p:spPr>
                    <a:xfrm flipH="1">
                      <a:off x="4734184" y="3626762"/>
                      <a:ext cx="316584" cy="525577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Connettore 1 122"/>
                    <p:cNvCxnSpPr/>
                    <p:nvPr/>
                  </p:nvCxnSpPr>
                  <p:spPr>
                    <a:xfrm flipH="1">
                      <a:off x="5047455" y="3632099"/>
                      <a:ext cx="13915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4" name="Connettore 2 123"/>
                  <p:cNvCxnSpPr/>
                  <p:nvPr/>
                </p:nvCxnSpPr>
                <p:spPr>
                  <a:xfrm>
                    <a:off x="2190821" y="4152465"/>
                    <a:ext cx="480653" cy="737495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1" name="CasellaDiTesto 133"/>
                  <p:cNvSpPr txBox="1"/>
                  <p:nvPr/>
                </p:nvSpPr>
                <p:spPr>
                  <a:xfrm>
                    <a:off x="4641346" y="2877034"/>
                    <a:ext cx="1424685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>
                      <a:defRPr sz="1400" b="1"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</a:lstStyle>
                  <a:p>
                    <a:r>
                      <a:rPr lang="en-US" dirty="0" smtClean="0"/>
                      <a:t>Plastic deformation</a:t>
                    </a:r>
                    <a:endParaRPr lang="en-US" dirty="0"/>
                  </a:p>
                </p:txBody>
              </p:sp>
              <p:grpSp>
                <p:nvGrpSpPr>
                  <p:cNvPr id="102" name="Gruppo 134"/>
                  <p:cNvGrpSpPr/>
                  <p:nvPr/>
                </p:nvGrpSpPr>
                <p:grpSpPr>
                  <a:xfrm>
                    <a:off x="4226703" y="3192055"/>
                    <a:ext cx="452421" cy="525577"/>
                    <a:chOff x="4734184" y="3626762"/>
                    <a:chExt cx="452421" cy="525577"/>
                  </a:xfrm>
                </p:grpSpPr>
                <p:cxnSp>
                  <p:nvCxnSpPr>
                    <p:cNvPr id="103" name="Connettore 2 135"/>
                    <p:cNvCxnSpPr/>
                    <p:nvPr/>
                  </p:nvCxnSpPr>
                  <p:spPr>
                    <a:xfrm flipH="1">
                      <a:off x="4734184" y="3626762"/>
                      <a:ext cx="316584" cy="525577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Connettore 1 136"/>
                    <p:cNvCxnSpPr/>
                    <p:nvPr/>
                  </p:nvCxnSpPr>
                  <p:spPr>
                    <a:xfrm flipH="1">
                      <a:off x="5047455" y="3632099"/>
                      <a:ext cx="13915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aphicFrame>
          <p:nvGraphicFramePr>
            <p:cNvPr id="98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4292481"/>
                </p:ext>
              </p:extLst>
            </p:nvPr>
          </p:nvGraphicFramePr>
          <p:xfrm>
            <a:off x="1599216" y="5384645"/>
            <a:ext cx="415449" cy="613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38" name="Equazione" r:id="rId4" imgW="253800" imgH="419040" progId="Equation.3">
                    <p:embed/>
                  </p:oleObj>
                </mc:Choice>
                <mc:Fallback>
                  <p:oleObj name="Equazione" r:id="rId4" imgW="253800" imgH="419040" progId="Equation.3">
                    <p:embed/>
                    <p:pic>
                      <p:nvPicPr>
                        <p:cNvPr id="53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9216" y="5384645"/>
                          <a:ext cx="415449" cy="6137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9" name="CasellaDiTesto 68"/>
            <p:cNvSpPr txBox="1"/>
            <p:nvPr/>
          </p:nvSpPr>
          <p:spPr>
            <a:xfrm>
              <a:off x="1933112" y="5527408"/>
              <a:ext cx="23431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attenuation</a:t>
              </a:r>
              <a:endParaRPr lang="it-IT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CasellaDiTesto 49"/>
            <p:cNvSpPr txBox="1"/>
            <p:nvPr/>
          </p:nvSpPr>
          <p:spPr>
            <a:xfrm>
              <a:off x="614961" y="3555108"/>
              <a:ext cx="26435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Liquid, gas, plasma</a:t>
              </a:r>
              <a:endParaRPr lang="it-IT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7" name="Content Placeholder 2"/>
          <p:cNvSpPr txBox="1">
            <a:spLocks/>
          </p:cNvSpPr>
          <p:nvPr/>
        </p:nvSpPr>
        <p:spPr>
          <a:xfrm>
            <a:off x="684000" y="684000"/>
            <a:ext cx="7364994" cy="2255753"/>
          </a:xfrm>
          <a:prstGeom prst="rect">
            <a:avLst/>
          </a:prstGeom>
        </p:spPr>
        <p:txBody>
          <a:bodyPr/>
          <a:lstStyle>
            <a:lvl1pPr marL="180000" indent="-180000" eaLnBrk="0" hangingPunct="0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4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eaLnBrk="0" hangingPunct="0">
              <a:lnSpc>
                <a:spcPts val="2000"/>
              </a:lnSpc>
              <a:spcAft>
                <a:spcPts val="600"/>
              </a:spcAft>
              <a:buFont typeface="Arial" pitchFamily="34" charset="0"/>
              <a:buChar char="•"/>
              <a:defRPr lang="en-US" sz="14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eaLnBrk="0" hangingPunct="0">
              <a:lnSpc>
                <a:spcPts val="2000"/>
              </a:lnSpc>
              <a:spcAft>
                <a:spcPts val="600"/>
              </a:spcAft>
              <a:buFont typeface="Arial" pitchFamily="34" charset="0"/>
              <a:buChar char="•"/>
              <a:defRPr lang="en-US" sz="14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eaLnBrk="0" hangingPunct="0">
              <a:lnSpc>
                <a:spcPts val="2000"/>
              </a:lnSpc>
              <a:spcAft>
                <a:spcPts val="600"/>
              </a:spcAft>
              <a:buFont typeface="Arial" pitchFamily="34" charset="0"/>
              <a:buChar char="•"/>
              <a:defRPr lang="en-US" sz="14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eaLnBrk="0" hangingPunct="0">
              <a:lnSpc>
                <a:spcPts val="2000"/>
              </a:lnSpc>
              <a:spcAft>
                <a:spcPts val="600"/>
              </a:spcAft>
              <a:buFont typeface="Arial" pitchFamily="34" charset="0"/>
              <a:buChar char="•"/>
              <a:defRPr lang="en-GB" sz="1400" b="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b="1" dirty="0"/>
              <a:t>Interaction</a:t>
            </a:r>
            <a:r>
              <a:rPr lang="en-US" dirty="0"/>
              <a:t> of high energy, high intensity particle </a:t>
            </a:r>
            <a:r>
              <a:rPr lang="en-US" b="1" dirty="0"/>
              <a:t>pulses</a:t>
            </a:r>
            <a:r>
              <a:rPr lang="en-US" dirty="0"/>
              <a:t> with matter </a:t>
            </a:r>
            <a:r>
              <a:rPr lang="en-US" dirty="0" smtClean="0"/>
              <a:t>leads </a:t>
            </a:r>
            <a:r>
              <a:rPr lang="en-US" dirty="0"/>
              <a:t>to </a:t>
            </a:r>
            <a:r>
              <a:rPr lang="en-US" b="1" dirty="0"/>
              <a:t>sudden temperature rises </a:t>
            </a:r>
            <a:r>
              <a:rPr lang="en-US" dirty="0"/>
              <a:t>(with possible </a:t>
            </a:r>
            <a:r>
              <a:rPr lang="en-GB" dirty="0"/>
              <a:t>changes of phase) and </a:t>
            </a:r>
            <a:r>
              <a:rPr lang="en-GB" dirty="0" smtClean="0"/>
              <a:t>large </a:t>
            </a:r>
            <a:r>
              <a:rPr lang="en-GB" b="1" dirty="0"/>
              <a:t>thermal deformations in very short times</a:t>
            </a:r>
            <a:r>
              <a:rPr lang="en-GB" dirty="0"/>
              <a:t> </a:t>
            </a:r>
            <a:r>
              <a:rPr lang="en-GB" dirty="0" smtClean="0"/>
              <a:t>(initially </a:t>
            </a:r>
            <a:r>
              <a:rPr lang="en-GB" b="1" dirty="0" smtClean="0"/>
              <a:t>prevented by mass inertia</a:t>
            </a:r>
            <a:r>
              <a:rPr lang="en-GB" dirty="0" smtClean="0"/>
              <a:t>), </a:t>
            </a:r>
            <a:r>
              <a:rPr lang="en-GB" dirty="0"/>
              <a:t>with propagation of </a:t>
            </a:r>
            <a:r>
              <a:rPr lang="en-GB" b="1" dirty="0"/>
              <a:t>intense pressure waves,</a:t>
            </a:r>
            <a:r>
              <a:rPr lang="en-GB" dirty="0"/>
              <a:t> possibly leading to </a:t>
            </a:r>
            <a:r>
              <a:rPr lang="en-GB" b="1" dirty="0" smtClean="0"/>
              <a:t>extensive </a:t>
            </a:r>
            <a:r>
              <a:rPr lang="en-GB" b="1" dirty="0"/>
              <a:t>mechanical damage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751155" y="6364822"/>
            <a:ext cx="1420582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L. </a:t>
            </a:r>
            <a:r>
              <a:rPr lang="en-US" sz="1000" dirty="0" err="1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Peroni</a:t>
            </a:r>
            <a:r>
              <a:rPr lang="en-US" sz="1000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</a:t>
            </a:r>
            <a:r>
              <a:rPr lang="en-US" sz="1000" i="1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et al</a:t>
            </a:r>
            <a:r>
              <a:rPr lang="en-US" sz="1000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/>
            </a:r>
            <a:br>
              <a:rPr lang="en-US" sz="1000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</a:br>
            <a:r>
              <a:rPr lang="en-US" sz="1000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(</a:t>
            </a:r>
            <a:r>
              <a:rPr lang="en-US" sz="1000" dirty="0" err="1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Politecnico</a:t>
            </a:r>
            <a:r>
              <a:rPr lang="en-US" sz="1000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 di Torino)</a:t>
            </a:r>
            <a:endParaRPr lang="en-GB" sz="1000" dirty="0">
              <a:solidFill>
                <a:srgbClr val="003399"/>
              </a:solidFill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37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1938" rIns="0" bIns="21938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/>
              <a:t>Example of test on simple specimens: HRMT36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611999" y="612000"/>
                <a:ext cx="5133089" cy="5544000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dirty="0" smtClean="0"/>
                  <a:t>Analysis of results: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 smtClean="0"/>
                  <a:t>Good agreement with simulations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 smtClean="0"/>
                  <a:t>Elastic constants of several materials updated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dirty="0" smtClean="0"/>
                  <a:t>Role and extent of internal damping assessed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dirty="0"/>
                  <a:t>All carbon-based materials </a:t>
                </a:r>
                <a:r>
                  <a:rPr lang="en-GB" dirty="0" smtClean="0"/>
                  <a:t>survived </a:t>
                </a:r>
                <a:r>
                  <a:rPr lang="en-GB" dirty="0"/>
                  <a:t>impacts </a:t>
                </a:r>
                <a:r>
                  <a:rPr lang="en-GB" dirty="0" smtClean="0"/>
                  <a:t>at </a:t>
                </a:r>
                <a:r>
                  <a:rPr lang="en-GB" b="1" dirty="0" smtClean="0"/>
                  <a:t>HL-LHC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16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b="1" i="1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</m:acc>
                      </m:e>
                      <m:sub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endParaRPr lang="en-GB" b="1" dirty="0"/>
              </a:p>
              <a:p>
                <a:pPr>
                  <a:lnSpc>
                    <a:spcPct val="120000"/>
                  </a:lnSpc>
                </a:pPr>
                <a:r>
                  <a:rPr lang="en-US" dirty="0"/>
                  <a:t>Surface damage </a:t>
                </a:r>
                <a:r>
                  <a:rPr lang="en-US" dirty="0" smtClean="0"/>
                  <a:t>induced </a:t>
                </a:r>
                <a:r>
                  <a:rPr lang="en-US" dirty="0"/>
                  <a:t>on </a:t>
                </a:r>
                <a:r>
                  <a:rPr lang="en-US" dirty="0" smtClean="0"/>
                  <a:t>coatings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GB" sz="1600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dirty="0" smtClean="0"/>
                  <a:t> exceeding HL-LHC: </a:t>
                </a:r>
                <a:r>
                  <a:rPr lang="en-US" dirty="0"/>
                  <a:t>larger in Cu coatings (lower melting point), smaller in Mo and </a:t>
                </a:r>
                <a:r>
                  <a:rPr lang="en-US" dirty="0" err="1"/>
                  <a:t>TiN</a:t>
                </a:r>
                <a:r>
                  <a:rPr lang="en-US" dirty="0"/>
                  <a:t>. Damaged stripes ~ 1÷3 mm </a:t>
                </a:r>
                <a:r>
                  <a:rPr lang="en-US" dirty="0" smtClean="0"/>
                  <a:t>wide</a:t>
                </a:r>
                <a:endParaRPr lang="en-GB" dirty="0" smtClean="0"/>
              </a:p>
              <a:p>
                <a:pPr>
                  <a:lnSpc>
                    <a:spcPct val="120000"/>
                  </a:lnSpc>
                </a:pPr>
                <a:r>
                  <a:rPr lang="en-GB" dirty="0" smtClean="0"/>
                  <a:t>Plastic </a:t>
                </a:r>
                <a:r>
                  <a:rPr lang="en-GB" dirty="0"/>
                  <a:t>permanent deflections induced in </a:t>
                </a:r>
                <a:r>
                  <a:rPr lang="en-GB" dirty="0" smtClean="0"/>
                  <a:t>some high-Z </a:t>
                </a:r>
                <a:br>
                  <a:rPr lang="en-GB" dirty="0" smtClean="0"/>
                </a:br>
                <a:r>
                  <a:rPr lang="en-GB" dirty="0" smtClean="0"/>
                  <a:t>materials</a:t>
                </a:r>
                <a:endParaRPr lang="en-GB" dirty="0"/>
              </a:p>
              <a:p>
                <a:pPr>
                  <a:lnSpc>
                    <a:spcPct val="120000"/>
                  </a:lnSpc>
                </a:pPr>
                <a:r>
                  <a:rPr lang="en-US" dirty="0" smtClean="0"/>
                  <a:t>Some unexpected failures (SiC and TZM) recorded</a:t>
                </a:r>
              </a:p>
              <a:p>
                <a:pPr marL="360000" lvl="1" indent="0">
                  <a:lnSpc>
                    <a:spcPct val="120000"/>
                  </a:lnSpc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999" y="612000"/>
                <a:ext cx="5133089" cy="5544000"/>
              </a:xfrm>
              <a:blipFill>
                <a:blip r:embed="rId3"/>
                <a:stretch>
                  <a:fillRect l="-3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64627" y="6719733"/>
            <a:ext cx="216000" cy="169277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5" b="7481"/>
          <a:stretch/>
        </p:blipFill>
        <p:spPr>
          <a:xfrm>
            <a:off x="0" y="6000180"/>
            <a:ext cx="5400000" cy="848162"/>
          </a:xfrm>
          <a:prstGeom prst="rect">
            <a:avLst/>
          </a:prstGeom>
        </p:spPr>
      </p:pic>
      <p:pic>
        <p:nvPicPr>
          <p:cNvPr id="13" name="Content Placeholder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3" b="9745"/>
          <a:stretch/>
        </p:blipFill>
        <p:spPr>
          <a:xfrm>
            <a:off x="0" y="5172151"/>
            <a:ext cx="5400000" cy="8266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5" b="16759"/>
          <a:stretch/>
        </p:blipFill>
        <p:spPr>
          <a:xfrm>
            <a:off x="0" y="4390715"/>
            <a:ext cx="5400000" cy="7800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000" y="763583"/>
            <a:ext cx="4320000" cy="28330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947" y="3868061"/>
            <a:ext cx="4320000" cy="285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6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test on simple specimens: HRMT36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613941" y="623569"/>
                <a:ext cx="9165000" cy="554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0" tIns="0" rIns="0" bIns="0" rtlCol="0"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dirty="0" smtClean="0"/>
                  <a:t>On top of observing the onset of damage related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/>
                  <a:t>(upstream samples)</a:t>
                </a:r>
                <a:r>
                  <a:rPr lang="en-GB" dirty="0"/>
                  <a:t>, onset of damage related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</m:acc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b="1" dirty="0"/>
                  <a:t> (downstream</a:t>
                </a:r>
                <a:r>
                  <a:rPr lang="en-GB" b="1" dirty="0" smtClean="0"/>
                  <a:t>) </a:t>
                </a:r>
                <a:r>
                  <a:rPr lang="en-GB" dirty="0" smtClean="0"/>
                  <a:t>was </a:t>
                </a:r>
                <a:r>
                  <a:rPr lang="en-GB" dirty="0"/>
                  <a:t>also </a:t>
                </a:r>
                <a:r>
                  <a:rPr lang="en-GB" dirty="0" smtClean="0"/>
                  <a:t>determined</a:t>
                </a:r>
                <a:endParaRPr lang="en-GB" dirty="0"/>
              </a:p>
              <a:p>
                <a:pPr>
                  <a:spcAft>
                    <a:spcPts val="600"/>
                  </a:spcAft>
                </a:pPr>
                <a:r>
                  <a:rPr lang="en-GB" dirty="0"/>
                  <a:t>Sample section ~1/10 of collimator block section </a:t>
                </a:r>
                <a:r>
                  <a:rPr lang="en-GB" dirty="0">
                    <a:sym typeface="Wingdings" panose="05000000000000000000" pitchFamily="2" charset="2"/>
                  </a:rPr>
                  <a:t> increased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acc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9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3941" y="623569"/>
                <a:ext cx="9165000" cy="5544000"/>
              </a:xfrm>
              <a:prstGeom prst="rect">
                <a:avLst/>
              </a:prstGeom>
              <a:blipFill>
                <a:blip r:embed="rId2"/>
                <a:stretch>
                  <a:fillRect l="-1131" t="-6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</a:t>
            </a:r>
            <a:r>
              <a:rPr lang="en-US" dirty="0" smtClean="0"/>
              <a:t>Validation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13941" y="2012900"/>
            <a:ext cx="4051027" cy="4703450"/>
            <a:chOff x="833015" y="2012900"/>
            <a:chExt cx="4051027" cy="470345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015" y="2012900"/>
              <a:ext cx="4051027" cy="4703450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843109" y="6167569"/>
              <a:ext cx="4040933" cy="542062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pPr algn="l" defTabSz="457200">
                <a:spcAft>
                  <a:spcPts val="300"/>
                </a:spcAft>
                <a:defRPr/>
              </a:pPr>
              <a:r>
                <a:rPr lang="en-GB" sz="1400" b="1" kern="0" dirty="0">
                  <a:solidFill>
                    <a:srgbClr val="FFFFFF"/>
                  </a:solidFill>
                  <a:latin typeface="Arial"/>
                </a:rPr>
                <a:t>MoGr sample n. 8</a:t>
              </a:r>
            </a:p>
            <a:p>
              <a:pPr algn="l" defTabSz="457200">
                <a:spcAft>
                  <a:spcPts val="300"/>
                </a:spcAft>
                <a:defRPr/>
              </a:pPr>
              <a:r>
                <a:rPr lang="en-GB" sz="1400" b="1" kern="0" dirty="0">
                  <a:solidFill>
                    <a:srgbClr val="FFFFFF"/>
                  </a:solidFill>
                  <a:latin typeface="Arial"/>
                </a:rPr>
                <a:t>(highest average energy density per section)</a:t>
              </a:r>
              <a:endParaRPr lang="en-GB" sz="1400" b="1" kern="0" dirty="0">
                <a:solidFill>
                  <a:srgbClr val="FFFFFF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806387" y="2012900"/>
                <a:ext cx="4572000" cy="12817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0" tIns="0" rIns="0" bIns="0" rtlCol="0">
                <a:normAutofit/>
              </a:bodyPr>
              <a:lstStyle/>
              <a:p>
                <a:pPr marL="180000" indent="-180000" eaLnBrk="0" hangingPunct="0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GB" sz="1400" dirty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rPr>
                  <a:t>Appearing on samples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22529E"/>
                            </a:solidFill>
                            <a:latin typeface="Cambria Math" panose="02040503050406030204" pitchFamily="18" charset="0"/>
                            <a:ea typeface="Helvetica" pitchFamily="34" charset="0"/>
                            <a:cs typeface="Helvetica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1400" i="1">
                                <a:solidFill>
                                  <a:srgbClr val="22529E"/>
                                </a:solidFill>
                                <a:latin typeface="Cambria Math" panose="02040503050406030204" pitchFamily="18" charset="0"/>
                                <a:ea typeface="Helvetica" pitchFamily="34" charset="0"/>
                                <a:cs typeface="Helvetica" pitchFamily="34" charset="0"/>
                              </a:rPr>
                            </m:ctrlPr>
                          </m:accPr>
                          <m:e>
                            <m:r>
                              <a:rPr lang="en-GB" sz="1400">
                                <a:solidFill>
                                  <a:srgbClr val="22529E"/>
                                </a:solidFill>
                                <a:latin typeface="Cambria Math" panose="02040503050406030204" pitchFamily="18" charset="0"/>
                                <a:ea typeface="Helvetica" pitchFamily="34" charset="0"/>
                                <a:cs typeface="Helvetica" pitchFamily="34" charset="0"/>
                              </a:rPr>
                              <m:t>𝑈</m:t>
                            </m:r>
                          </m:e>
                        </m:acc>
                      </m:e>
                      <m:sub>
                        <m:r>
                          <a:rPr lang="en-GB" sz="1400">
                            <a:solidFill>
                              <a:srgbClr val="22529E"/>
                            </a:solidFill>
                            <a:latin typeface="Cambria Math" panose="02040503050406030204" pitchFamily="18" charset="0"/>
                            <a:ea typeface="Helvetica" pitchFamily="34" charset="0"/>
                            <a:cs typeface="Helvetica" pitchFamily="34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rPr>
                  <a:t> </a:t>
                </a:r>
                <a:r>
                  <a:rPr lang="en-GB" sz="1400" b="1" dirty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rPr>
                  <a:t>2.5 higher </a:t>
                </a:r>
                <a:r>
                  <a:rPr lang="en-GB" sz="1400" dirty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rPr>
                  <a:t>than HL-LHC accidents</a:t>
                </a:r>
              </a:p>
              <a:p>
                <a:pPr marL="180000" indent="-180000" eaLnBrk="0" hangingPunct="0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GB" sz="1400" dirty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rPr>
                  <a:t>Samples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22529E"/>
                            </a:solidFill>
                            <a:latin typeface="Cambria Math" panose="02040503050406030204" pitchFamily="18" charset="0"/>
                            <a:ea typeface="Helvetica" pitchFamily="34" charset="0"/>
                            <a:cs typeface="Helvetica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1400" i="1">
                                <a:solidFill>
                                  <a:srgbClr val="22529E"/>
                                </a:solidFill>
                                <a:latin typeface="Cambria Math" panose="02040503050406030204" pitchFamily="18" charset="0"/>
                                <a:ea typeface="Helvetica" pitchFamily="34" charset="0"/>
                                <a:cs typeface="Helvetica" pitchFamily="34" charset="0"/>
                              </a:rPr>
                            </m:ctrlPr>
                          </m:accPr>
                          <m:e>
                            <m:r>
                              <a:rPr lang="en-GB" sz="1400">
                                <a:solidFill>
                                  <a:srgbClr val="22529E"/>
                                </a:solidFill>
                                <a:latin typeface="Cambria Math" panose="02040503050406030204" pitchFamily="18" charset="0"/>
                                <a:ea typeface="Helvetica" pitchFamily="34" charset="0"/>
                                <a:cs typeface="Helvetica" pitchFamily="34" charset="0"/>
                              </a:rPr>
                              <m:t>𝑈</m:t>
                            </m:r>
                          </m:e>
                        </m:acc>
                      </m:e>
                      <m:sub>
                        <m:r>
                          <a:rPr lang="en-GB" sz="1400">
                            <a:solidFill>
                              <a:srgbClr val="22529E"/>
                            </a:solidFill>
                            <a:latin typeface="Cambria Math" panose="02040503050406030204" pitchFamily="18" charset="0"/>
                            <a:ea typeface="Helvetica" pitchFamily="34" charset="0"/>
                            <a:cs typeface="Helvetica" pitchFamily="34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22529E"/>
                    </a:solidFill>
                    <a:latin typeface="Helvetica" pitchFamily="34" charset="0"/>
                    <a:ea typeface="Helvetica" pitchFamily="34" charset="0"/>
                    <a:cs typeface="Helvetica" pitchFamily="34" charset="0"/>
                  </a:rPr>
                  <a:t> equal to HL-LHC → below onset of damage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387" y="2012900"/>
                <a:ext cx="4572000" cy="1281767"/>
              </a:xfrm>
              <a:prstGeom prst="rect">
                <a:avLst/>
              </a:prstGeom>
              <a:blipFill>
                <a:blip r:embed="rId4"/>
                <a:stretch>
                  <a:fillRect l="-2133" t="-2857" r="-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4942320" y="4403233"/>
            <a:ext cx="4818038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i="1" dirty="0">
                <a:solidFill>
                  <a:srgbClr val="080808"/>
                </a:solidFill>
              </a:rPr>
              <a:t>F. Carra et al. (2017). The “Multimat” experiment at CERN HiRadMat facility: advanced testing of novel materials and instrumentation for HL LHC collimators. </a:t>
            </a:r>
            <a:r>
              <a:rPr lang="pt-BR" sz="1100" i="1" dirty="0">
                <a:solidFill>
                  <a:srgbClr val="080808"/>
                </a:solidFill>
              </a:rPr>
              <a:t>J. Phys.: Conf. Ser.</a:t>
            </a:r>
            <a:r>
              <a:rPr lang="en-GB" sz="1100" i="1" dirty="0">
                <a:solidFill>
                  <a:srgbClr val="080808"/>
                </a:solidFill>
              </a:rPr>
              <a:t>, Vol 874,  Issue 1.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i="1" dirty="0">
                <a:solidFill>
                  <a:srgbClr val="080808"/>
                </a:solidFill>
              </a:rPr>
              <a:t>A. Bertarelli et al. (2018). Dynamic testing and characterization of advanced materials in a new experiment at CERN HiRadMat facility. </a:t>
            </a:r>
            <a:r>
              <a:rPr lang="pt-BR" sz="1100" i="1" dirty="0">
                <a:solidFill>
                  <a:srgbClr val="080808"/>
                </a:solidFill>
              </a:rPr>
              <a:t>J. Phys.: Conf. Ser.1067 082021.</a:t>
            </a:r>
            <a:endParaRPr lang="en-GB" sz="1100" i="1" dirty="0">
              <a:solidFill>
                <a:srgbClr val="080808"/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i="1" dirty="0">
                <a:solidFill>
                  <a:srgbClr val="080808"/>
                </a:solidFill>
              </a:rPr>
              <a:t>M. Pasquali et al. (2019). Dynamic response of advanced materials impacted by particle beams: the </a:t>
            </a:r>
            <a:r>
              <a:rPr lang="en-GB" sz="1100" i="1" dirty="0" err="1">
                <a:solidFill>
                  <a:srgbClr val="080808"/>
                </a:solidFill>
              </a:rPr>
              <a:t>MultiMat</a:t>
            </a:r>
            <a:r>
              <a:rPr lang="en-GB" sz="1100" i="1" dirty="0">
                <a:solidFill>
                  <a:srgbClr val="080808"/>
                </a:solidFill>
              </a:rPr>
              <a:t> experiment. Submitted to the DYMAT2019 Workshop.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i="1" dirty="0">
                <a:solidFill>
                  <a:srgbClr val="080808"/>
                </a:solidFill>
              </a:rPr>
              <a:t>F. Carra et al. (2019). Mechanical robustness of HL-LHC collimator designs. Accepted in IPAC19, Melbourne, Australia.</a:t>
            </a:r>
          </a:p>
        </p:txBody>
      </p:sp>
    </p:spTree>
    <p:extLst>
      <p:ext uri="{BB962C8B-B14F-4D97-AF65-F5344CB8AC3E}">
        <p14:creationId xmlns:p14="http://schemas.microsoft.com/office/powerpoint/2010/main" val="395122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test on simple specimens: HRMT36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612000"/>
            <a:ext cx="7308000" cy="5544000"/>
          </a:xfrm>
        </p:spPr>
        <p:txBody>
          <a:bodyPr/>
          <a:lstStyle/>
          <a:p>
            <a:r>
              <a:rPr lang="en-GB" b="1" dirty="0">
                <a:solidFill>
                  <a:srgbClr val="003399"/>
                </a:solidFill>
              </a:rPr>
              <a:t>Grazing impact</a:t>
            </a:r>
            <a:r>
              <a:rPr lang="en-GB" dirty="0">
                <a:solidFill>
                  <a:srgbClr val="003399"/>
                </a:solidFill>
              </a:rPr>
              <a:t>. Probe coating strength (Cu, Mo, </a:t>
            </a:r>
            <a:r>
              <a:rPr lang="en-GB" dirty="0" err="1">
                <a:solidFill>
                  <a:srgbClr val="003399"/>
                </a:solidFill>
              </a:rPr>
              <a:t>TiN</a:t>
            </a:r>
            <a:r>
              <a:rPr lang="en-GB" dirty="0">
                <a:solidFill>
                  <a:srgbClr val="003399"/>
                </a:solidFill>
              </a:rPr>
              <a:t>) and surface damage.</a:t>
            </a:r>
          </a:p>
          <a:p>
            <a:r>
              <a:rPr lang="en-US" dirty="0" smtClean="0">
                <a:solidFill>
                  <a:srgbClr val="003399"/>
                </a:solidFill>
              </a:rPr>
              <a:t>Smallest </a:t>
            </a:r>
            <a:r>
              <a:rPr lang="en-US" dirty="0">
                <a:solidFill>
                  <a:srgbClr val="003399"/>
                </a:solidFill>
              </a:rPr>
              <a:t>available beam size (</a:t>
            </a:r>
            <a:r>
              <a:rPr lang="en-US" b="1" dirty="0">
                <a:solidFill>
                  <a:srgbClr val="003399"/>
                </a:solidFill>
              </a:rPr>
              <a:t>0.25×0.25 mm</a:t>
            </a:r>
            <a:r>
              <a:rPr lang="en-US" b="1" baseline="30000" dirty="0">
                <a:solidFill>
                  <a:srgbClr val="003399"/>
                </a:solidFill>
              </a:rPr>
              <a:t>2</a:t>
            </a:r>
            <a:r>
              <a:rPr lang="en-US" dirty="0">
                <a:solidFill>
                  <a:srgbClr val="003399"/>
                </a:solidFill>
              </a:rPr>
              <a:t>) at max bunch intensity (</a:t>
            </a:r>
            <a:r>
              <a:rPr lang="en-US" b="1" dirty="0">
                <a:solidFill>
                  <a:srgbClr val="003399"/>
                </a:solidFill>
              </a:rPr>
              <a:t>1.4e11 </a:t>
            </a:r>
            <a:r>
              <a:rPr lang="en-US" b="1" dirty="0" smtClean="0">
                <a:solidFill>
                  <a:srgbClr val="003399"/>
                </a:solidFill>
              </a:rPr>
              <a:t>p/b</a:t>
            </a:r>
            <a:r>
              <a:rPr lang="en-US" dirty="0" smtClean="0">
                <a:solidFill>
                  <a:srgbClr val="003399"/>
                </a:solidFill>
              </a:rPr>
              <a:t>) Impacts </a:t>
            </a:r>
            <a:r>
              <a:rPr lang="en-US" dirty="0">
                <a:solidFill>
                  <a:srgbClr val="003399"/>
                </a:solidFill>
              </a:rPr>
              <a:t>at </a:t>
            </a:r>
            <a:r>
              <a:rPr lang="en-US" b="1" dirty="0">
                <a:solidFill>
                  <a:srgbClr val="003399"/>
                </a:solidFill>
              </a:rPr>
              <a:t>144</a:t>
            </a:r>
            <a:r>
              <a:rPr lang="en-US" dirty="0">
                <a:solidFill>
                  <a:srgbClr val="003399"/>
                </a:solidFill>
              </a:rPr>
              <a:t> (on Cu) and </a:t>
            </a:r>
            <a:r>
              <a:rPr lang="en-US" b="1" dirty="0">
                <a:solidFill>
                  <a:srgbClr val="003399"/>
                </a:solidFill>
              </a:rPr>
              <a:t>288 b</a:t>
            </a:r>
            <a:r>
              <a:rPr lang="en-US" dirty="0">
                <a:solidFill>
                  <a:srgbClr val="003399"/>
                </a:solidFill>
              </a:rPr>
              <a:t> (all) at different </a:t>
            </a:r>
            <a:r>
              <a:rPr lang="en-US" dirty="0" smtClean="0">
                <a:solidFill>
                  <a:srgbClr val="003399"/>
                </a:solidFill>
              </a:rPr>
              <a:t>depth (</a:t>
            </a:r>
            <a:r>
              <a:rPr lang="en-US" b="1" dirty="0" smtClean="0">
                <a:solidFill>
                  <a:srgbClr val="003399"/>
                </a:solidFill>
              </a:rPr>
              <a:t>150 </a:t>
            </a:r>
            <a:r>
              <a:rPr lang="en-US" b="1" dirty="0">
                <a:solidFill>
                  <a:srgbClr val="003399"/>
                </a:solidFill>
              </a:rPr>
              <a:t>µm </a:t>
            </a:r>
            <a:r>
              <a:rPr lang="en-US" dirty="0">
                <a:solidFill>
                  <a:srgbClr val="003399"/>
                </a:solidFill>
              </a:rPr>
              <a:t>and </a:t>
            </a:r>
            <a:r>
              <a:rPr lang="en-US" b="1" dirty="0">
                <a:solidFill>
                  <a:srgbClr val="003399"/>
                </a:solidFill>
              </a:rPr>
              <a:t>500 </a:t>
            </a:r>
            <a:r>
              <a:rPr lang="en-US" b="1" dirty="0" smtClean="0">
                <a:solidFill>
                  <a:srgbClr val="003399"/>
                </a:solidFill>
              </a:rPr>
              <a:t>µm)</a:t>
            </a:r>
            <a:endParaRPr lang="en-GB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Alessandro Bertarelli – International HiRadMat Workshop, CERN – 10 July 2019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</a:t>
            </a:r>
            <a:r>
              <a:rPr lang="en-US" dirty="0" smtClean="0"/>
              <a:t>Validation</a:t>
            </a:r>
            <a:endParaRPr lang="en-GB" dirty="0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606368" y="2471365"/>
            <a:ext cx="8280000" cy="1462560"/>
            <a:chOff x="27241" y="2370699"/>
            <a:chExt cx="9625408" cy="1700208"/>
          </a:xfrm>
        </p:grpSpPr>
        <p:grpSp>
          <p:nvGrpSpPr>
            <p:cNvPr id="13" name="Gruppo 32"/>
            <p:cNvGrpSpPr/>
            <p:nvPr/>
          </p:nvGrpSpPr>
          <p:grpSpPr>
            <a:xfrm>
              <a:off x="27241" y="2370699"/>
              <a:ext cx="9625408" cy="1700208"/>
              <a:chOff x="639304" y="3462976"/>
              <a:chExt cx="9909571" cy="1900466"/>
            </a:xfrm>
          </p:grpSpPr>
          <p:pic>
            <p:nvPicPr>
              <p:cNvPr id="14" name="Picture 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39304" y="3462976"/>
                <a:ext cx="9909571" cy="1900466"/>
              </a:xfrm>
              <a:prstGeom prst="rect">
                <a:avLst/>
              </a:prstGeom>
            </p:spPr>
          </p:pic>
          <p:sp>
            <p:nvSpPr>
              <p:cNvPr id="15" name="AutoShape 1"/>
              <p:cNvSpPr>
                <a:spLocks/>
              </p:cNvSpPr>
              <p:nvPr/>
            </p:nvSpPr>
            <p:spPr bwMode="auto">
              <a:xfrm>
                <a:off x="5151950" y="4796265"/>
                <a:ext cx="1485773" cy="472480"/>
              </a:xfrm>
              <a:prstGeom prst="borderCallout2">
                <a:avLst>
                  <a:gd name="adj1" fmla="val 50004"/>
                  <a:gd name="adj2" fmla="val -1269"/>
                  <a:gd name="adj3" fmla="val 51541"/>
                  <a:gd name="adj4" fmla="val -10711"/>
                  <a:gd name="adj5" fmla="val -65606"/>
                  <a:gd name="adj6" fmla="val -34399"/>
                </a:avLst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923"/>
                  </a:spcAft>
                  <a:defRPr/>
                </a:pPr>
                <a:r>
                  <a:rPr lang="en-GB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288 b, </a:t>
                </a:r>
                <a:r>
                  <a:rPr lang="el-GR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σ</a:t>
                </a:r>
                <a:r>
                  <a:rPr lang="en-US" sz="900" b="1" kern="0" baseline="-2500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nom</a:t>
                </a:r>
                <a:r>
                  <a:rPr lang="en-US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0.25 mm, impact -500 µm </a:t>
                </a:r>
                <a:endParaRPr lang="en-GB" sz="900" b="1" kern="0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" name="AutoShape 1"/>
              <p:cNvSpPr>
                <a:spLocks/>
              </p:cNvSpPr>
              <p:nvPr/>
            </p:nvSpPr>
            <p:spPr bwMode="auto">
              <a:xfrm>
                <a:off x="8027190" y="4702697"/>
                <a:ext cx="1485771" cy="472480"/>
              </a:xfrm>
              <a:prstGeom prst="borderCallout2">
                <a:avLst>
                  <a:gd name="adj1" fmla="val 50004"/>
                  <a:gd name="adj2" fmla="val -1269"/>
                  <a:gd name="adj3" fmla="val 51541"/>
                  <a:gd name="adj4" fmla="val -10711"/>
                  <a:gd name="adj5" fmla="val -96818"/>
                  <a:gd name="adj6" fmla="val -33090"/>
                </a:avLst>
              </a:prstGeom>
              <a:solidFill>
                <a:srgbClr val="FF0000"/>
              </a:soli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algn="ctr" defTabSz="457200" eaLnBrk="0" fontAlgn="auto" hangingPunct="0">
                  <a:spcBef>
                    <a:spcPts val="0"/>
                  </a:spcBef>
                  <a:spcAft>
                    <a:spcPts val="923"/>
                  </a:spcAft>
                  <a:defRPr/>
                </a:pPr>
                <a:r>
                  <a:rPr lang="en-GB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288 b, </a:t>
                </a:r>
                <a:r>
                  <a:rPr lang="el-GR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σ</a:t>
                </a:r>
                <a:r>
                  <a:rPr lang="en-US" sz="900" b="1" kern="0" baseline="-2500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nom</a:t>
                </a:r>
                <a:r>
                  <a:rPr lang="en-US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0.25 mm, impact -150 µm </a:t>
                </a:r>
                <a:endParaRPr lang="en-GB" sz="900" b="1" kern="0" dirty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49720" y="2377641"/>
              <a:ext cx="1714968" cy="646799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pPr defTabSz="457200">
                <a:spcBef>
                  <a:spcPts val="300"/>
                </a:spcBef>
                <a:defRPr/>
              </a:pPr>
              <a:r>
                <a:rPr lang="en-GB" sz="900" b="1" kern="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U</a:t>
              </a:r>
              <a:r>
                <a:rPr lang="en-GB" sz="900" b="1" kern="0" baseline="-2500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MAX</a:t>
              </a:r>
              <a:r>
                <a:rPr lang="en-GB" sz="900" b="1" kern="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=6.11 </a:t>
              </a:r>
              <a:r>
                <a:rPr lang="en-GB" sz="900" b="1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kJ/cm</a:t>
              </a:r>
              <a:r>
                <a:rPr lang="en-GB" sz="900" b="1" kern="0" baseline="300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3</a:t>
              </a:r>
              <a:r>
                <a:rPr lang="en-GB" sz="900" b="1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 (bulk)</a:t>
              </a:r>
            </a:p>
            <a:p>
              <a:pPr defTabSz="457200">
                <a:spcBef>
                  <a:spcPts val="300"/>
                </a:spcBef>
              </a:pPr>
              <a:r>
                <a:rPr lang="en-GB" sz="900" b="1" kern="0" dirty="0" smtClean="0">
                  <a:solidFill>
                    <a:srgbClr val="FFFFFF"/>
                  </a:solidFill>
                </a:rPr>
                <a:t>U</a:t>
              </a:r>
              <a:r>
                <a:rPr lang="en-GB" sz="900" b="1" kern="0" baseline="-25000" dirty="0" smtClean="0">
                  <a:solidFill>
                    <a:srgbClr val="FFFFFF"/>
                  </a:solidFill>
                </a:rPr>
                <a:t>MAX</a:t>
              </a:r>
              <a:r>
                <a:rPr lang="en-GB" sz="900" b="1" kern="0" dirty="0" smtClean="0">
                  <a:solidFill>
                    <a:srgbClr val="FFFFFF"/>
                  </a:solidFill>
                </a:rPr>
                <a:t>=13.9 </a:t>
              </a:r>
              <a:r>
                <a:rPr lang="en-GB" sz="900" b="1" kern="0" dirty="0">
                  <a:solidFill>
                    <a:srgbClr val="FFFFFF"/>
                  </a:solidFill>
                </a:rPr>
                <a:t>kJ/cm</a:t>
              </a:r>
              <a:r>
                <a:rPr lang="en-GB" sz="900" b="1" kern="0" baseline="30000" dirty="0">
                  <a:solidFill>
                    <a:srgbClr val="FFFFFF"/>
                  </a:solidFill>
                </a:rPr>
                <a:t>3</a:t>
              </a:r>
              <a:r>
                <a:rPr lang="en-GB" sz="900" b="1" kern="0" dirty="0">
                  <a:solidFill>
                    <a:srgbClr val="FFFFFF"/>
                  </a:solidFill>
                </a:rPr>
                <a:t> (coat.)</a:t>
              </a:r>
            </a:p>
            <a:p>
              <a:pPr algn="l" defTabSz="457200">
                <a:spcBef>
                  <a:spcPts val="300"/>
                </a:spcBef>
              </a:pPr>
              <a:r>
                <a:rPr lang="en-GB" sz="900" b="1" kern="0" dirty="0" err="1">
                  <a:solidFill>
                    <a:srgbClr val="FFFFFF"/>
                  </a:solidFill>
                </a:rPr>
                <a:t>σ</a:t>
              </a:r>
              <a:r>
                <a:rPr lang="en-GB" sz="900" b="1" kern="0" baseline="-25000" dirty="0" err="1">
                  <a:solidFill>
                    <a:srgbClr val="FFFFFF"/>
                  </a:solidFill>
                </a:rPr>
                <a:t>real</a:t>
              </a:r>
              <a:r>
                <a:rPr lang="en-GB" sz="900" b="1" kern="0" baseline="-25000" dirty="0">
                  <a:solidFill>
                    <a:srgbClr val="FFFFFF"/>
                  </a:solidFill>
                </a:rPr>
                <a:t>  </a:t>
              </a:r>
              <a:r>
                <a:rPr lang="en-GB" sz="900" b="1" kern="0" dirty="0">
                  <a:solidFill>
                    <a:srgbClr val="FFFFFF"/>
                  </a:solidFill>
                </a:rPr>
                <a:t>=0.29x0.31 mm</a:t>
              </a:r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602846" y="3984402"/>
            <a:ext cx="8280000" cy="1414893"/>
            <a:chOff x="82446" y="926849"/>
            <a:chExt cx="9064288" cy="1548913"/>
          </a:xfrm>
        </p:grpSpPr>
        <p:grpSp>
          <p:nvGrpSpPr>
            <p:cNvPr id="23" name="Gruppo 20"/>
            <p:cNvGrpSpPr/>
            <p:nvPr/>
          </p:nvGrpSpPr>
          <p:grpSpPr>
            <a:xfrm>
              <a:off x="82446" y="926849"/>
              <a:ext cx="9064288" cy="1548913"/>
              <a:chOff x="663001" y="1136422"/>
              <a:chExt cx="9345503" cy="1806532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5" t="3965" b="5442"/>
              <a:stretch/>
            </p:blipFill>
            <p:spPr>
              <a:xfrm>
                <a:off x="663001" y="1136422"/>
                <a:ext cx="9345503" cy="1802503"/>
              </a:xfrm>
              <a:prstGeom prst="rect">
                <a:avLst/>
              </a:prstGeom>
            </p:spPr>
          </p:pic>
          <p:sp>
            <p:nvSpPr>
              <p:cNvPr id="26" name="AutoShape 1"/>
              <p:cNvSpPr>
                <a:spLocks/>
              </p:cNvSpPr>
              <p:nvPr/>
            </p:nvSpPr>
            <p:spPr bwMode="auto">
              <a:xfrm>
                <a:off x="5958734" y="2399889"/>
                <a:ext cx="1424000" cy="492997"/>
              </a:xfrm>
              <a:prstGeom prst="borderCallout2">
                <a:avLst>
                  <a:gd name="adj1" fmla="val 50004"/>
                  <a:gd name="adj2" fmla="val -1269"/>
                  <a:gd name="adj3" fmla="val 51541"/>
                  <a:gd name="adj4" fmla="val -10711"/>
                  <a:gd name="adj5" fmla="val -85376"/>
                  <a:gd name="adj6" fmla="val -38396"/>
                </a:avLst>
              </a:prstGeom>
              <a:solidFill>
                <a:srgbClr val="FF0000"/>
              </a:soli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algn="ctr" defTabSz="457200" eaLnBrk="0" hangingPunct="0">
                  <a:spcAft>
                    <a:spcPts val="923"/>
                  </a:spcAft>
                  <a:defRPr/>
                </a:pPr>
                <a:r>
                  <a:rPr lang="en-GB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288 b, </a:t>
                </a:r>
                <a:r>
                  <a:rPr lang="el-GR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σ</a:t>
                </a:r>
                <a:r>
                  <a:rPr lang="en-US" sz="900" b="1" kern="0" baseline="-2500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nom</a:t>
                </a:r>
                <a:r>
                  <a:rPr lang="en-US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0.25</a:t>
                </a:r>
                <a:r>
                  <a:rPr lang="en-US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 mm, impact -150 µm </a:t>
                </a:r>
                <a:endParaRPr lang="en-GB" sz="900" b="1" kern="0" dirty="0">
                  <a:solidFill>
                    <a:srgbClr val="FFFFFF"/>
                  </a:solidFill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endParaRPr>
              </a:p>
            </p:txBody>
          </p:sp>
          <p:sp>
            <p:nvSpPr>
              <p:cNvPr id="27" name="AutoShape 1"/>
              <p:cNvSpPr>
                <a:spLocks/>
              </p:cNvSpPr>
              <p:nvPr/>
            </p:nvSpPr>
            <p:spPr bwMode="auto">
              <a:xfrm>
                <a:off x="8362787" y="2449957"/>
                <a:ext cx="1436425" cy="492997"/>
              </a:xfrm>
              <a:prstGeom prst="borderCallout2">
                <a:avLst>
                  <a:gd name="adj1" fmla="val 50004"/>
                  <a:gd name="adj2" fmla="val -1269"/>
                  <a:gd name="adj3" fmla="val 51541"/>
                  <a:gd name="adj4" fmla="val -10711"/>
                  <a:gd name="adj5" fmla="val -69217"/>
                  <a:gd name="adj6" fmla="val -36859"/>
                </a:avLst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algn="ctr" defTabSz="457200" eaLnBrk="0" hangingPunct="0">
                  <a:spcAft>
                    <a:spcPts val="923"/>
                  </a:spcAft>
                  <a:defRPr/>
                </a:pPr>
                <a:r>
                  <a:rPr lang="en-GB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288 b, </a:t>
                </a:r>
                <a:r>
                  <a:rPr lang="el-GR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σ</a:t>
                </a:r>
                <a:r>
                  <a:rPr lang="en-US" sz="900" b="1" kern="0" baseline="-25000" dirty="0">
                    <a:solidFill>
                      <a:srgbClr val="FFFFFF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nom</a:t>
                </a:r>
                <a:r>
                  <a:rPr lang="en-US" sz="900" b="1" kern="0" dirty="0">
                    <a:solidFill>
                      <a:srgbClr val="FFFFFF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 0.25 mm, impact -500 µm </a:t>
                </a:r>
                <a:endParaRPr lang="en-GB" sz="900" b="1" kern="0" dirty="0">
                  <a:solidFill>
                    <a:srgbClr val="FFFFFF"/>
                  </a:solidFill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02419" y="934628"/>
              <a:ext cx="1714968" cy="646799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pPr algn="l" defTabSz="457200">
                <a:spcBef>
                  <a:spcPts val="0"/>
                </a:spcBef>
                <a:spcAft>
                  <a:spcPts val="300"/>
                </a:spcAft>
                <a:defRPr/>
              </a:pPr>
              <a:r>
                <a:rPr lang="en-GB" sz="900" b="1" kern="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U</a:t>
              </a:r>
              <a:r>
                <a:rPr lang="en-GB" sz="900" b="1" kern="0" baseline="-2500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MAX</a:t>
              </a:r>
              <a:r>
                <a:rPr lang="en-GB" sz="900" b="1" kern="0" dirty="0" smtClean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=3.72 </a:t>
              </a:r>
              <a:r>
                <a:rPr lang="en-GB" sz="900" b="1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kJ/cm</a:t>
              </a:r>
              <a:r>
                <a:rPr lang="en-GB" sz="900" b="1" kern="0" baseline="300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3</a:t>
              </a:r>
              <a:r>
                <a:rPr lang="en-GB" sz="900" b="1" kern="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 (bulk)</a:t>
              </a:r>
            </a:p>
            <a:p>
              <a:pPr algn="l" defTabSz="457200">
                <a:spcBef>
                  <a:spcPts val="0"/>
                </a:spcBef>
                <a:spcAft>
                  <a:spcPts val="300"/>
                </a:spcAft>
              </a:pPr>
              <a:r>
                <a:rPr lang="en-GB" sz="900" b="1" kern="0" dirty="0" smtClean="0">
                  <a:solidFill>
                    <a:srgbClr val="FFFFFF"/>
                  </a:solidFill>
                </a:rPr>
                <a:t>U</a:t>
              </a:r>
              <a:r>
                <a:rPr lang="en-GB" sz="900" b="1" kern="0" baseline="-25000" dirty="0" smtClean="0">
                  <a:solidFill>
                    <a:srgbClr val="FFFFFF"/>
                  </a:solidFill>
                </a:rPr>
                <a:t>MAX</a:t>
              </a:r>
              <a:r>
                <a:rPr lang="en-GB" sz="900" b="1" kern="0" dirty="0" smtClean="0">
                  <a:solidFill>
                    <a:srgbClr val="FFFFFF"/>
                  </a:solidFill>
                </a:rPr>
                <a:t>=14.3 </a:t>
              </a:r>
              <a:r>
                <a:rPr lang="en-GB" sz="900" b="1" kern="0" dirty="0">
                  <a:solidFill>
                    <a:srgbClr val="FFFFFF"/>
                  </a:solidFill>
                </a:rPr>
                <a:t>kJ/cm</a:t>
              </a:r>
              <a:r>
                <a:rPr lang="en-GB" sz="900" b="1" kern="0" baseline="30000" dirty="0">
                  <a:solidFill>
                    <a:srgbClr val="FFFFFF"/>
                  </a:solidFill>
                </a:rPr>
                <a:t>3</a:t>
              </a:r>
              <a:r>
                <a:rPr lang="en-GB" sz="900" b="1" kern="0" dirty="0">
                  <a:solidFill>
                    <a:srgbClr val="FFFFFF"/>
                  </a:solidFill>
                </a:rPr>
                <a:t> (coat.)</a:t>
              </a:r>
            </a:p>
            <a:p>
              <a:pPr algn="l" defTabSz="457200">
                <a:spcBef>
                  <a:spcPts val="0"/>
                </a:spcBef>
                <a:spcAft>
                  <a:spcPts val="300"/>
                </a:spcAft>
              </a:pPr>
              <a:r>
                <a:rPr lang="en-GB" sz="900" b="1" kern="0" dirty="0" err="1">
                  <a:solidFill>
                    <a:srgbClr val="FFFFFF"/>
                  </a:solidFill>
                </a:rPr>
                <a:t>σ</a:t>
              </a:r>
              <a:r>
                <a:rPr lang="en-GB" sz="900" b="1" kern="0" baseline="-25000" dirty="0" err="1">
                  <a:solidFill>
                    <a:srgbClr val="FFFFFF"/>
                  </a:solidFill>
                </a:rPr>
                <a:t>real</a:t>
              </a:r>
              <a:r>
                <a:rPr lang="en-GB" sz="900" b="1" kern="0" baseline="-25000" dirty="0">
                  <a:solidFill>
                    <a:srgbClr val="FFFFFF"/>
                  </a:solidFill>
                </a:rPr>
                <a:t>  </a:t>
              </a:r>
              <a:r>
                <a:rPr lang="en-GB" sz="900" b="1" kern="0" dirty="0">
                  <a:solidFill>
                    <a:srgbClr val="FFFFFF"/>
                  </a:solidFill>
                </a:rPr>
                <a:t>=0.38x0.23 mm</a:t>
              </a: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000" y="5432508"/>
            <a:ext cx="8280000" cy="1413166"/>
          </a:xfrm>
          <a:prstGeom prst="rect">
            <a:avLst/>
          </a:prstGeom>
        </p:spPr>
      </p:pic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7617296" y="620688"/>
            <a:ext cx="2160000" cy="1728000"/>
            <a:chOff x="5529064" y="692696"/>
            <a:chExt cx="4320480" cy="345638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29064" y="692696"/>
              <a:ext cx="4320480" cy="3456384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7048800" y="2102400"/>
              <a:ext cx="954000" cy="54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7164000" y="2088000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7480800" y="2124000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256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/>
              <a:t>High energy particle accelerators </a:t>
            </a:r>
            <a:r>
              <a:rPr lang="en-GB" sz="1600" dirty="0" smtClean="0"/>
              <a:t>handle beams </a:t>
            </a:r>
            <a:r>
              <a:rPr lang="en-GB" sz="1600" dirty="0"/>
              <a:t>with </a:t>
            </a:r>
            <a:r>
              <a:rPr lang="en-GB" sz="1600" b="1" dirty="0"/>
              <a:t>extremely high destructive potential </a:t>
            </a:r>
            <a:r>
              <a:rPr lang="en-GB" sz="1600" dirty="0"/>
              <a:t>in case of interaction with matter </a:t>
            </a:r>
            <a:endParaRPr lang="en-GB" sz="1600" dirty="0" smtClean="0"/>
          </a:p>
          <a:p>
            <a:r>
              <a:rPr lang="en-GB" sz="1600" dirty="0" smtClean="0"/>
              <a:t>The </a:t>
            </a:r>
            <a:r>
              <a:rPr lang="en-GB" sz="1600" dirty="0"/>
              <a:t>analysis of beam-matter interaction involves several disciplines and requires a </a:t>
            </a:r>
            <a:r>
              <a:rPr lang="en-GB" sz="1600" b="1" dirty="0" err="1"/>
              <a:t>multiphysics</a:t>
            </a:r>
            <a:r>
              <a:rPr lang="en-GB" sz="1600" b="1" dirty="0"/>
              <a:t> </a:t>
            </a:r>
            <a:r>
              <a:rPr lang="en-GB" sz="1600" b="1" dirty="0" smtClean="0"/>
              <a:t>approach</a:t>
            </a:r>
            <a:endParaRPr lang="en-GB" sz="1600" dirty="0"/>
          </a:p>
          <a:p>
            <a:r>
              <a:rPr lang="en-GB" sz="1600" dirty="0"/>
              <a:t>When interaction phenomena do </a:t>
            </a:r>
            <a:r>
              <a:rPr lang="en-GB" sz="1600" b="1" dirty="0"/>
              <a:t>not</a:t>
            </a:r>
            <a:r>
              <a:rPr lang="en-GB" sz="1600" dirty="0"/>
              <a:t> lead to extensive</a:t>
            </a:r>
            <a:r>
              <a:rPr lang="en-GB" sz="1600" b="1" dirty="0"/>
              <a:t> changes of density </a:t>
            </a:r>
            <a:r>
              <a:rPr lang="en-GB" sz="1600" dirty="0"/>
              <a:t>or </a:t>
            </a:r>
            <a:r>
              <a:rPr lang="en-GB" sz="1600" b="1" dirty="0"/>
              <a:t>phase transitions</a:t>
            </a:r>
            <a:r>
              <a:rPr lang="en-GB" sz="1600" dirty="0"/>
              <a:t>, material response can be </a:t>
            </a:r>
            <a:r>
              <a:rPr lang="en-GB" sz="1600" dirty="0" smtClean="0"/>
              <a:t>analysed </a:t>
            </a:r>
            <a:r>
              <a:rPr lang="en-GB" sz="1600" dirty="0"/>
              <a:t>with a good degree of approximation </a:t>
            </a:r>
            <a:r>
              <a:rPr lang="en-GB" sz="1600" dirty="0" smtClean="0"/>
              <a:t>by classical </a:t>
            </a:r>
            <a:r>
              <a:rPr lang="en-GB" sz="1600" b="1" dirty="0" err="1"/>
              <a:t>thermoelasticity</a:t>
            </a:r>
            <a:r>
              <a:rPr lang="en-GB" sz="1600" dirty="0"/>
              <a:t> </a:t>
            </a:r>
            <a:r>
              <a:rPr lang="en-GB" sz="1600" b="1" dirty="0" smtClean="0"/>
              <a:t>principles</a:t>
            </a:r>
            <a:endParaRPr lang="en-GB" sz="1600" dirty="0"/>
          </a:p>
          <a:p>
            <a:r>
              <a:rPr lang="en-GB" sz="1600" b="1" dirty="0"/>
              <a:t>Otherwise</a:t>
            </a:r>
            <a:r>
              <a:rPr lang="en-GB" sz="1600" dirty="0"/>
              <a:t>, advanced nonlinear tools (</a:t>
            </a:r>
            <a:r>
              <a:rPr lang="en-GB" sz="1600" b="1" dirty="0" err="1"/>
              <a:t>hydrocodes</a:t>
            </a:r>
            <a:r>
              <a:rPr lang="en-GB" sz="1600" dirty="0"/>
              <a:t>) must be invoked: these numerical codes rely on complex </a:t>
            </a:r>
            <a:r>
              <a:rPr lang="en-GB" sz="1600" b="1" dirty="0"/>
              <a:t>material constitutive models </a:t>
            </a:r>
            <a:r>
              <a:rPr lang="en-GB" sz="1600" dirty="0"/>
              <a:t>encompassing the full range of states of </a:t>
            </a:r>
            <a:r>
              <a:rPr lang="en-GB" sz="1600" dirty="0" smtClean="0"/>
              <a:t>matter</a:t>
            </a:r>
            <a:endParaRPr lang="en-GB" sz="1600" dirty="0"/>
          </a:p>
          <a:p>
            <a:r>
              <a:rPr lang="en-GB" sz="1600" dirty="0" smtClean="0"/>
              <a:t>Only </a:t>
            </a:r>
            <a:r>
              <a:rPr lang="en-GB" sz="1600" b="1" dirty="0" smtClean="0"/>
              <a:t>dedicated</a:t>
            </a:r>
            <a:r>
              <a:rPr lang="en-GB" sz="1600" dirty="0" smtClean="0"/>
              <a:t>, </a:t>
            </a:r>
            <a:r>
              <a:rPr lang="en-GB" sz="1600" b="1" dirty="0" smtClean="0"/>
              <a:t>carefully designed experiments </a:t>
            </a:r>
            <a:r>
              <a:rPr lang="en-GB" sz="1600" dirty="0" smtClean="0"/>
              <a:t>in </a:t>
            </a:r>
            <a:r>
              <a:rPr lang="en-GB" sz="1600" b="1" dirty="0" smtClean="0"/>
              <a:t>ad-hoc facilities </a:t>
            </a:r>
            <a:r>
              <a:rPr lang="en-GB" sz="1600" dirty="0" smtClean="0"/>
              <a:t>such as HiRadMat can benchmark advanced numerical simulations and provide the </a:t>
            </a:r>
            <a:r>
              <a:rPr lang="en-GB" sz="1600" b="1" dirty="0" smtClean="0"/>
              <a:t>final validation </a:t>
            </a:r>
            <a:r>
              <a:rPr lang="en-GB" sz="1600" dirty="0" smtClean="0"/>
              <a:t>for systems potentially exposed to interaction with highly energetic beams</a:t>
            </a:r>
          </a:p>
          <a:p>
            <a:r>
              <a:rPr lang="en-US" sz="1600" dirty="0" smtClean="0"/>
              <a:t>The </a:t>
            </a:r>
            <a:r>
              <a:rPr lang="en-US" sz="1600" b="1" dirty="0" smtClean="0"/>
              <a:t>flexibility of HiRadMat </a:t>
            </a:r>
            <a:r>
              <a:rPr lang="en-US" sz="1600" dirty="0" smtClean="0"/>
              <a:t>allows to perform </a:t>
            </a:r>
            <a:r>
              <a:rPr lang="en-US" sz="1600" b="1" dirty="0" smtClean="0"/>
              <a:t>tests</a:t>
            </a:r>
            <a:r>
              <a:rPr lang="en-US" sz="1600" dirty="0" smtClean="0"/>
              <a:t> on </a:t>
            </a:r>
            <a:r>
              <a:rPr lang="en-US" sz="1600" b="1" dirty="0" smtClean="0"/>
              <a:t>full, large structures</a:t>
            </a:r>
            <a:r>
              <a:rPr lang="en-US" sz="1600" dirty="0" smtClean="0"/>
              <a:t> as well as on </a:t>
            </a:r>
            <a:r>
              <a:rPr lang="en-US" sz="1600" b="1" dirty="0" smtClean="0"/>
              <a:t>small, simple specimens</a:t>
            </a:r>
            <a:r>
              <a:rPr lang="en-US" sz="1600" dirty="0" smtClean="0"/>
              <a:t>, providing </a:t>
            </a:r>
            <a:r>
              <a:rPr lang="en-US" sz="1600" b="1" dirty="0" smtClean="0"/>
              <a:t>results of interest well beyond the High Energy Physics community</a:t>
            </a:r>
          </a:p>
          <a:p>
            <a:r>
              <a:rPr lang="en-US" sz="1600" dirty="0" smtClean="0"/>
              <a:t>It is possible, playing with beam brightness and sample cross sections, to </a:t>
            </a:r>
            <a:r>
              <a:rPr lang="en-US" sz="1600" b="1" dirty="0" smtClean="0"/>
              <a:t>reach peak energy densities</a:t>
            </a:r>
            <a:r>
              <a:rPr lang="en-US" sz="1600" dirty="0" smtClean="0"/>
              <a:t> and </a:t>
            </a:r>
            <a:r>
              <a:rPr lang="en-US" sz="1600" b="1" dirty="0" smtClean="0"/>
              <a:t>average energy densities exceeding</a:t>
            </a:r>
            <a:r>
              <a:rPr lang="en-US" sz="1600" dirty="0" smtClean="0"/>
              <a:t> those expected in </a:t>
            </a:r>
            <a:r>
              <a:rPr lang="en-US" sz="1600" b="1" dirty="0" smtClean="0"/>
              <a:t>HL_LHC</a:t>
            </a:r>
            <a:r>
              <a:rPr lang="en-US" sz="1600" dirty="0" smtClean="0"/>
              <a:t> …</a:t>
            </a:r>
          </a:p>
          <a:p>
            <a:r>
              <a:rPr lang="en-US" sz="1600" dirty="0" smtClean="0"/>
              <a:t>… however, only an upgrade of </a:t>
            </a:r>
            <a:r>
              <a:rPr lang="en-US" sz="1600" b="1" dirty="0" smtClean="0"/>
              <a:t>the facility operating with full LIU beams </a:t>
            </a:r>
            <a:r>
              <a:rPr lang="en-US" sz="1600" dirty="0" smtClean="0"/>
              <a:t>can allow </a:t>
            </a:r>
            <a:r>
              <a:rPr lang="en-US" sz="1600" b="1" dirty="0" smtClean="0"/>
              <a:t>to test full equipment</a:t>
            </a:r>
            <a:r>
              <a:rPr lang="en-US" sz="1600" dirty="0" smtClean="0"/>
              <a:t> to be operated in </a:t>
            </a:r>
            <a:r>
              <a:rPr lang="en-US" sz="1600" b="1" dirty="0" smtClean="0"/>
              <a:t>HL-LHC, </a:t>
            </a:r>
            <a:r>
              <a:rPr lang="en-US" sz="1600" dirty="0" smtClean="0"/>
              <a:t>further enhancing this </a:t>
            </a:r>
            <a:r>
              <a:rPr lang="en-US" sz="1600" b="1" dirty="0" smtClean="0"/>
              <a:t>key asset </a:t>
            </a:r>
            <a:r>
              <a:rPr lang="en-US" sz="1600" dirty="0" smtClean="0"/>
              <a:t>for the Particle Accelerator community and beyond …</a:t>
            </a:r>
            <a:endParaRPr lang="en-GB" sz="1600" b="1" dirty="0"/>
          </a:p>
          <a:p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1520" y="6675120"/>
            <a:ext cx="8640000" cy="138499"/>
          </a:xfrm>
        </p:spPr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72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656" y="5013176"/>
            <a:ext cx="6294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The research leading to these results has received funding from the European Commission under the FP7 Research Infrastructures project </a:t>
            </a:r>
            <a:r>
              <a:rPr lang="en-US" sz="1600" dirty="0" smtClean="0"/>
              <a:t>EuCARD-2, </a:t>
            </a:r>
            <a:r>
              <a:rPr lang="en-US" sz="1600" dirty="0"/>
              <a:t>Grant Agreement </a:t>
            </a:r>
            <a:r>
              <a:rPr lang="en-US" sz="1600" dirty="0" smtClean="0"/>
              <a:t>312453 and </a:t>
            </a:r>
            <a:r>
              <a:rPr lang="en-GB" sz="1600" dirty="0" err="1" smtClean="0"/>
              <a:t>HiLumi</a:t>
            </a:r>
            <a:r>
              <a:rPr lang="en-GB" sz="1600" dirty="0" smtClean="0"/>
              <a:t> </a:t>
            </a:r>
            <a:r>
              <a:rPr lang="en-GB" sz="1600" dirty="0"/>
              <a:t>LHC Design </a:t>
            </a:r>
            <a:r>
              <a:rPr lang="en-GB" sz="1600" dirty="0" smtClean="0"/>
              <a:t>Study, </a:t>
            </a:r>
            <a:r>
              <a:rPr lang="en-GB" sz="1600" dirty="0"/>
              <a:t>Grant Agreement 284404.</a:t>
            </a:r>
            <a:endParaRPr lang="en-US" sz="1600" dirty="0"/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alessandro.bertarelli@cern.ch</a:t>
            </a:r>
            <a:endParaRPr lang="en-GB" sz="1600" dirty="0"/>
          </a:p>
        </p:txBody>
      </p:sp>
      <p:pic>
        <p:nvPicPr>
          <p:cNvPr id="3" name="Image 7" descr="Aries-Logo-std-L.png"/>
          <p:cNvPicPr>
            <a:picLocks noChangeAspect="1"/>
          </p:cNvPicPr>
          <p:nvPr/>
        </p:nvPicPr>
        <p:blipFill rotWithShape="1">
          <a:blip r:embed="rId2"/>
          <a:srcRect l="8279" t="8541" b="9132"/>
          <a:stretch/>
        </p:blipFill>
        <p:spPr>
          <a:xfrm>
            <a:off x="128464" y="5229200"/>
            <a:ext cx="1800000" cy="1134288"/>
          </a:xfrm>
          <a:prstGeom prst="rect">
            <a:avLst/>
          </a:prstGeom>
        </p:spPr>
      </p:pic>
      <p:pic>
        <p:nvPicPr>
          <p:cNvPr id="15362" name="Picture 2" descr="http://aries.web.cern.ch/sites/aries.web.cern.ch/files/image/logos%20and%20banners/EU%20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384" y="5517232"/>
            <a:ext cx="1080000" cy="720305"/>
          </a:xfrm>
          <a:prstGeom prst="rect">
            <a:avLst/>
          </a:prstGeom>
          <a:noFill/>
          <a:ln w="158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53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Introduction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Particle Accelerators Challenges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4000" y="684000"/>
            <a:ext cx="6403052" cy="5544000"/>
          </a:xfrm>
        </p:spPr>
        <p:txBody>
          <a:bodyPr/>
          <a:lstStyle/>
          <a:p>
            <a:r>
              <a:rPr lang="en-US" sz="1400" dirty="0"/>
              <a:t>Particle beams have reached </a:t>
            </a:r>
            <a:r>
              <a:rPr lang="en-US" sz="1400" b="1" dirty="0"/>
              <a:t>unprecedented energy </a:t>
            </a:r>
            <a:r>
              <a:rPr lang="en-US" sz="1400" dirty="0"/>
              <a:t>and </a:t>
            </a:r>
            <a:r>
              <a:rPr lang="en-US" sz="1400" b="1" dirty="0"/>
              <a:t>energy </a:t>
            </a:r>
            <a:r>
              <a:rPr lang="en-US" sz="1400" b="1" dirty="0" smtClean="0"/>
              <a:t>density (363 MJ </a:t>
            </a:r>
            <a:r>
              <a:rPr lang="en-US" sz="1400" dirty="0" smtClean="0"/>
              <a:t>for the LHC, </a:t>
            </a:r>
            <a:r>
              <a:rPr lang="en-US" sz="1400" b="1" dirty="0">
                <a:solidFill>
                  <a:srgbClr val="FF0000"/>
                </a:solidFill>
              </a:rPr>
              <a:t>690 MJ</a:t>
            </a:r>
            <a:r>
              <a:rPr lang="en-US" sz="1400" dirty="0" smtClean="0"/>
              <a:t> for its </a:t>
            </a:r>
            <a:r>
              <a:rPr lang="en-US" sz="1400" b="1" dirty="0" smtClean="0"/>
              <a:t>High Luminosity upgrade </a:t>
            </a:r>
            <a:r>
              <a:rPr lang="en-US" sz="1400" dirty="0" smtClean="0"/>
              <a:t>(</a:t>
            </a:r>
            <a:r>
              <a:rPr lang="en-US" sz="1400" b="1" dirty="0" smtClean="0"/>
              <a:t>HL-LHC</a:t>
            </a:r>
            <a:r>
              <a:rPr lang="en-US" sz="1400" dirty="0" smtClean="0"/>
              <a:t>))</a:t>
            </a:r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Beam-induced accidents</a:t>
            </a:r>
            <a:r>
              <a:rPr lang="en-US" sz="1400" dirty="0"/>
              <a:t> </a:t>
            </a:r>
            <a:r>
              <a:rPr lang="en-US" sz="1400" dirty="0" smtClean="0"/>
              <a:t>and </a:t>
            </a:r>
            <a:r>
              <a:rPr lang="en-US" sz="1400" b="1" dirty="0"/>
              <a:t>beam losses </a:t>
            </a:r>
            <a:r>
              <a:rPr lang="en-US" sz="1400" dirty="0" smtClean="0"/>
              <a:t>among </a:t>
            </a:r>
            <a:r>
              <a:rPr lang="en-US" sz="1400" dirty="0"/>
              <a:t>the </a:t>
            </a:r>
            <a:r>
              <a:rPr lang="en-US" sz="1400" b="1" dirty="0"/>
              <a:t>most relevant issues </a:t>
            </a:r>
            <a:r>
              <a:rPr lang="en-US" sz="1400" dirty="0" smtClean="0"/>
              <a:t>in the design and operation of </a:t>
            </a:r>
            <a:r>
              <a:rPr lang="en-US" sz="1400" dirty="0"/>
              <a:t>high power particle accelerators!</a:t>
            </a:r>
          </a:p>
          <a:p>
            <a:r>
              <a:rPr lang="en-US" sz="1400" dirty="0" smtClean="0"/>
              <a:t>This is particularly relevant for </a:t>
            </a:r>
            <a:r>
              <a:rPr lang="en-US" sz="1400" dirty="0"/>
              <a:t>components </a:t>
            </a:r>
            <a:r>
              <a:rPr lang="en-US" sz="1400" dirty="0" smtClean="0"/>
              <a:t>intrinsically </a:t>
            </a:r>
            <a:r>
              <a:rPr lang="en-US" sz="1400" dirty="0"/>
              <a:t>exposed to such events </a:t>
            </a:r>
            <a:r>
              <a:rPr lang="en-US" sz="1400" dirty="0" smtClean="0"/>
              <a:t>(</a:t>
            </a:r>
            <a:r>
              <a:rPr lang="en-US" sz="1400" b="1" dirty="0" smtClean="0"/>
              <a:t>Beam </a:t>
            </a:r>
            <a:r>
              <a:rPr lang="en-US" sz="1400" b="1" dirty="0"/>
              <a:t>Intercepting </a:t>
            </a:r>
            <a:r>
              <a:rPr lang="en-US" sz="1400" b="1" dirty="0" smtClean="0"/>
              <a:t>Devices) …</a:t>
            </a:r>
          </a:p>
          <a:p>
            <a:endParaRPr lang="en-US" sz="1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/>
              <a:pPr/>
              <a:t>25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977147" y="692696"/>
            <a:ext cx="2880000" cy="56514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FFFFFF"/>
                </a:solidFill>
              </a:rPr>
              <a:t>What is HL-LHC Energy equivalent to?</a:t>
            </a:r>
          </a:p>
        </p:txBody>
      </p:sp>
      <p:pic>
        <p:nvPicPr>
          <p:cNvPr id="22" name="Picture 4" descr="http://www.topminecraft.net/content/images/tnt2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8102" y="5041972"/>
            <a:ext cx="2268517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907406" y="6480681"/>
            <a:ext cx="1715589" cy="31892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algn="ctr">
              <a:defRPr sz="16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</a:rPr>
              <a:t>160 kg TNT</a:t>
            </a:r>
          </a:p>
        </p:txBody>
      </p:sp>
      <p:pic>
        <p:nvPicPr>
          <p:cNvPr id="24" name="Picture 23" descr="chocolat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3279" y="1304764"/>
            <a:ext cx="1941332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406197" y="2750036"/>
            <a:ext cx="2140422" cy="31892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FFFFFF"/>
                </a:solidFill>
              </a:rPr>
              <a:t>30 kg Milk Chocolate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170073" y="3236632"/>
            <a:ext cx="2735927" cy="1833261"/>
            <a:chOff x="6408073" y="3247852"/>
            <a:chExt cx="2735927" cy="1833261"/>
          </a:xfrm>
        </p:grpSpPr>
        <p:pic>
          <p:nvPicPr>
            <p:cNvPr id="34" name="Picture 4" descr="http://thepointsguy.com/wp-content/uploads/2013/02/tgv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08073" y="3247852"/>
              <a:ext cx="2735927" cy="1805340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Left Arrow 34"/>
            <p:cNvSpPr/>
            <p:nvPr/>
          </p:nvSpPr>
          <p:spPr>
            <a:xfrm rot="466822" flipH="1">
              <a:off x="6604743" y="4379301"/>
              <a:ext cx="1898483" cy="467464"/>
            </a:xfrm>
            <a:prstGeom prst="leftArrow">
              <a:avLst>
                <a:gd name="adj1" fmla="val 50000"/>
                <a:gd name="adj2" fmla="val 81996"/>
              </a:avLst>
            </a:prstGeom>
            <a:solidFill>
              <a:srgbClr val="FF0000"/>
            </a:solidFill>
            <a:ln w="0">
              <a:noFill/>
            </a:ln>
            <a:effectLst/>
            <a:scene3d>
              <a:camera prst="isometricRightUp">
                <a:rot lat="1800000" lon="2400000" rev="0"/>
              </a:camera>
              <a:lightRig rig="threePt" dir="t"/>
            </a:scene3d>
            <a:sp3d prstMaterial="plastic">
              <a:bevelT w="63500" h="44450"/>
              <a:bevelB w="63500" h="44450"/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b" anchorCtr="0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FFFFFF"/>
                  </a:solidFill>
                </a:rPr>
                <a:t>v = 210 km/h</a:t>
              </a:r>
              <a:endParaRPr lang="en-GB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08073" y="4762189"/>
              <a:ext cx="664615" cy="31892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ctr">
                <a:defRPr sz="1600"/>
              </a:lvl1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FFFFFF"/>
                  </a:solidFill>
                </a:rPr>
                <a:t>TGV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235979" y="1332313"/>
            <a:ext cx="2772354" cy="1807200"/>
            <a:chOff x="6447751" y="3205126"/>
            <a:chExt cx="2772354" cy="1807200"/>
          </a:xfrm>
        </p:grpSpPr>
        <p:pic>
          <p:nvPicPr>
            <p:cNvPr id="17" name="Picture 10" descr="http://thesuperslice.com/wp-content/uploads/2012/12/The-X-47B-aboard-USS-Harry-S.-Truman-07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7751" y="3205126"/>
              <a:ext cx="2657210" cy="18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Left Arrow 18"/>
            <p:cNvSpPr/>
            <p:nvPr/>
          </p:nvSpPr>
          <p:spPr>
            <a:xfrm rot="21207860">
              <a:off x="7450099" y="3239444"/>
              <a:ext cx="1770006" cy="694669"/>
            </a:xfrm>
            <a:prstGeom prst="leftArrow">
              <a:avLst>
                <a:gd name="adj1" fmla="val 50000"/>
                <a:gd name="adj2" fmla="val 82322"/>
              </a:avLst>
            </a:prstGeom>
            <a:solidFill>
              <a:srgbClr val="FF0000"/>
            </a:solidFill>
            <a:ln w="0">
              <a:noFill/>
            </a:ln>
            <a:effectLst/>
            <a:scene3d>
              <a:camera prst="isometricRightUp">
                <a:rot lat="1800000" lon="2400000" rev="0"/>
              </a:camera>
              <a:lightRig rig="threePt" dir="t"/>
            </a:scene3d>
            <a:sp3d prstMaterial="plastic">
              <a:bevelT w="63500" h="44450"/>
              <a:bevelB w="63500" h="44450"/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36000" tIns="36000" rIns="36000" bIns="36000" rtlCol="0" anchor="b" anchorCtr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FFFFFF"/>
                  </a:solidFill>
                </a:rPr>
                <a:t>v = 7 knots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58806" y="4689140"/>
              <a:ext cx="2646155" cy="31892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ctr">
                <a:defRPr sz="1600"/>
              </a:lvl1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FFFFFF"/>
                  </a:solidFill>
                </a:rPr>
                <a:t>USS Harry S. Truman</a:t>
              </a:r>
            </a:p>
          </p:txBody>
        </p:sp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53" y="3047472"/>
            <a:ext cx="5968716" cy="363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58740" y="2714679"/>
            <a:ext cx="7134149" cy="726353"/>
          </a:xfrm>
          <a:prstGeom prst="rect">
            <a:avLst/>
          </a:prstGeom>
          <a:solidFill>
            <a:srgbClr val="A63212"/>
          </a:solidFill>
          <a:ln w="25400" cap="flat" cmpd="sng" algn="ctr">
            <a:noFill/>
            <a:prstDash val="solid"/>
            <a:headEnd/>
            <a:tailEnd/>
          </a:ln>
          <a:effectLst>
            <a:outerShdw blurRad="50800" dist="88900" dir="1200000" algn="bl" rotWithShape="0">
              <a:prstClr val="black">
                <a:alpha val="40000"/>
              </a:prstClr>
            </a:outerShdw>
          </a:effectLst>
        </p:spPr>
        <p:txBody>
          <a:bodyPr wrap="square" lIns="91440" tIns="91440" rIns="91440" bIns="91440" anchor="ctr" anchorCtr="0">
            <a:spAutoFit/>
          </a:bodyPr>
          <a:lstStyle>
            <a:defPPr>
              <a:defRPr lang="en-US"/>
            </a:defPPr>
            <a:lvl1pPr>
              <a:lnSpc>
                <a:spcPct val="110000"/>
              </a:lnSpc>
              <a:spcBef>
                <a:spcPct val="0"/>
              </a:spcBef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600" b="0" dirty="0"/>
              <a:t>This trend is set to </a:t>
            </a:r>
            <a:r>
              <a:rPr lang="en-US" sz="1600" b="0" dirty="0" smtClean="0"/>
              <a:t>become even more compelling </a:t>
            </a:r>
            <a:r>
              <a:rPr lang="en-US" sz="1600" b="0" dirty="0"/>
              <a:t>for future </a:t>
            </a:r>
            <a:r>
              <a:rPr lang="en-US" sz="1600" b="0" dirty="0" smtClean="0"/>
              <a:t>super-accelerators, e.g. </a:t>
            </a:r>
            <a:r>
              <a:rPr lang="en-US" sz="1600" dirty="0" smtClean="0"/>
              <a:t>8500 </a:t>
            </a:r>
            <a:r>
              <a:rPr lang="en-US" sz="1600" dirty="0"/>
              <a:t>MJ </a:t>
            </a:r>
            <a:r>
              <a:rPr lang="en-US" sz="1600" b="0" dirty="0"/>
              <a:t>for future </a:t>
            </a:r>
            <a:r>
              <a:rPr lang="en-US" sz="1600" dirty="0"/>
              <a:t>100 km FCC-</a:t>
            </a:r>
            <a:r>
              <a:rPr lang="en-US" sz="1600" dirty="0" err="1"/>
              <a:t>hh</a:t>
            </a:r>
            <a:r>
              <a:rPr lang="en-US" sz="1600" b="0" dirty="0"/>
              <a:t> </a:t>
            </a:r>
            <a:r>
              <a:rPr lang="en-US" sz="1600" b="0" dirty="0" smtClean="0"/>
              <a:t>proposal</a:t>
            </a:r>
            <a:endParaRPr lang="en-US" sz="1600" b="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28" name="Rectangle 27"/>
          <p:cNvSpPr/>
          <p:nvPr/>
        </p:nvSpPr>
        <p:spPr>
          <a:xfrm>
            <a:off x="956186" y="6125234"/>
            <a:ext cx="936475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J. Wenninger</a:t>
            </a:r>
            <a:br>
              <a:rPr lang="en-US" sz="1000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</a:br>
            <a:r>
              <a:rPr lang="en-US" sz="1000" dirty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(CERN)</a:t>
            </a:r>
            <a:endParaRPr lang="en-GB" sz="1000" dirty="0">
              <a:solidFill>
                <a:srgbClr val="003399"/>
              </a:solidFill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5891" y="3413286"/>
            <a:ext cx="7136999" cy="346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6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25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(Secondary) Collimator </a:t>
            </a:r>
            <a:r>
              <a:rPr lang="en-US" dirty="0"/>
              <a:t>Main subsystems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LHC Collimators General Design</a:t>
            </a:r>
          </a:p>
        </p:txBody>
      </p:sp>
      <p:pic>
        <p:nvPicPr>
          <p:cNvPr id="5" name="Picture 4" descr="FULL VIEW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49112" y="900989"/>
            <a:ext cx="7132320" cy="5457769"/>
          </a:xfrm>
          <a:prstGeom prst="rect">
            <a:avLst/>
          </a:prstGeom>
        </p:spPr>
      </p:pic>
      <p:sp>
        <p:nvSpPr>
          <p:cNvPr id="7" name="AutoShape 4"/>
          <p:cNvSpPr>
            <a:spLocks/>
          </p:cNvSpPr>
          <p:nvPr/>
        </p:nvSpPr>
        <p:spPr bwMode="auto">
          <a:xfrm>
            <a:off x="6522724" y="5555568"/>
            <a:ext cx="2220682" cy="646331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7481"/>
              <a:gd name="adj5" fmla="val -18873"/>
              <a:gd name="adj6" fmla="val -56675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>
                <a:solidFill>
                  <a:schemeClr val="bg1"/>
                </a:solidFill>
              </a:rPr>
              <a:t>Actuation </a:t>
            </a:r>
            <a:r>
              <a:rPr lang="en-US" dirty="0" smtClean="0">
                <a:solidFill>
                  <a:schemeClr val="bg1"/>
                </a:solidFill>
              </a:rPr>
              <a:t>system (2 </a:t>
            </a:r>
            <a:r>
              <a:rPr lang="en-US" dirty="0" err="1" smtClean="0">
                <a:solidFill>
                  <a:schemeClr val="bg1"/>
                </a:solidFill>
              </a:rPr>
              <a:t>DoF</a:t>
            </a:r>
            <a:r>
              <a:rPr lang="en-US" dirty="0" smtClean="0">
                <a:solidFill>
                  <a:schemeClr val="bg1"/>
                </a:solidFill>
              </a:rPr>
              <a:t> per jaw)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6313177" y="5043566"/>
            <a:ext cx="2090990" cy="369332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6572"/>
              <a:gd name="adj5" fmla="val -215803"/>
              <a:gd name="adj6" fmla="val -78648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>
                <a:solidFill>
                  <a:schemeClr val="bg1"/>
                </a:solidFill>
              </a:rPr>
              <a:t>Jaw Cooling system</a:t>
            </a:r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8041054" y="4157383"/>
            <a:ext cx="1743026" cy="646331"/>
          </a:xfrm>
          <a:prstGeom prst="borderCallout2">
            <a:avLst>
              <a:gd name="adj1" fmla="val 50000"/>
              <a:gd name="adj2" fmla="val 0"/>
              <a:gd name="adj3" fmla="val 50001"/>
              <a:gd name="adj4" fmla="val -29412"/>
              <a:gd name="adj5" fmla="val -88787"/>
              <a:gd name="adj6" fmla="val -82341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bg1"/>
                </a:solidFill>
              </a:rPr>
              <a:t>Vacuum Vessel (AISI 304L)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145" name="AutoShape 1"/>
          <p:cNvSpPr>
            <a:spLocks/>
          </p:cNvSpPr>
          <p:nvPr/>
        </p:nvSpPr>
        <p:spPr bwMode="auto">
          <a:xfrm>
            <a:off x="1647967" y="1856324"/>
            <a:ext cx="2474339" cy="923330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15874"/>
              <a:gd name="adj5" fmla="val 142281"/>
              <a:gd name="adj6" fmla="val 133182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>
                <a:solidFill>
                  <a:schemeClr val="bg1"/>
                </a:solidFill>
              </a:rPr>
              <a:t>Jaw </a:t>
            </a:r>
            <a:r>
              <a:rPr lang="en-US" dirty="0" smtClean="0">
                <a:solidFill>
                  <a:schemeClr val="bg1"/>
                </a:solidFill>
              </a:rPr>
              <a:t>Block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(2D Carbon Reinforced Carbon – C/C)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AutoShape 1"/>
          <p:cNvSpPr>
            <a:spLocks/>
          </p:cNvSpPr>
          <p:nvPr/>
        </p:nvSpPr>
        <p:spPr bwMode="auto">
          <a:xfrm>
            <a:off x="1647967" y="914367"/>
            <a:ext cx="2850959" cy="646331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15874"/>
              <a:gd name="adj5" fmla="val 194291"/>
              <a:gd name="adj6" fmla="val 145065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bg1"/>
                </a:solidFill>
              </a:rPr>
              <a:t>Jaw Assembly (1.2 m long)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TCS version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1982276" y="4462102"/>
            <a:ext cx="2237278" cy="375341"/>
          </a:xfrm>
          <a:prstGeom prst="rightArrow">
            <a:avLst>
              <a:gd name="adj1" fmla="val 50000"/>
              <a:gd name="adj2" fmla="val 89149"/>
            </a:avLst>
          </a:prstGeom>
          <a:solidFill>
            <a:srgbClr val="FF0000"/>
          </a:solidFill>
          <a:ln w="0">
            <a:noFill/>
          </a:ln>
          <a:effectLst/>
          <a:scene3d>
            <a:camera prst="isometricRightUp"/>
            <a:lightRig rig="threePt" dir="t"/>
          </a:scene3d>
          <a:sp3d extrusionH="25400" prstMaterial="plastic">
            <a:bevelT w="63500" h="44450"/>
            <a:bevelB w="63500" h="444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r>
              <a:rPr lang="en-GB" sz="1600" dirty="0" smtClean="0"/>
              <a:t>Particle Beam</a:t>
            </a:r>
            <a:endParaRPr lang="en-GB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nn-NO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43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Non-Linear Thermomechanical Analysis</a:t>
            </a:r>
            <a:endParaRPr lang="en-GB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Plastic Regime: Example</a:t>
            </a:r>
            <a:endParaRPr lang="en-GB" dirty="0"/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plastic regime, an implicit FEA code (e.g. ANSYS) is usually adopted to simulate structure response.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731520" y="6675120"/>
            <a:ext cx="8869680" cy="138499"/>
          </a:xfrm>
        </p:spPr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i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17" name="Picture 7" descr="FullModel04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08" t="25290" r="5194" b="27763"/>
          <a:stretch>
            <a:fillRect/>
          </a:stretch>
        </p:blipFill>
        <p:spPr bwMode="auto">
          <a:xfrm>
            <a:off x="884548" y="4930986"/>
            <a:ext cx="3822700" cy="1630362"/>
          </a:xfrm>
          <a:prstGeom prst="rect">
            <a:avLst/>
          </a:prstGeom>
          <a:noFill/>
        </p:spPr>
      </p:pic>
      <p:sp>
        <p:nvSpPr>
          <p:cNvPr id="19" name="AutoShape 8"/>
          <p:cNvSpPr>
            <a:spLocks noChangeArrowheads="1"/>
          </p:cNvSpPr>
          <p:nvPr/>
        </p:nvSpPr>
        <p:spPr bwMode="auto">
          <a:xfrm rot="360000">
            <a:off x="3980173" y="5939048"/>
            <a:ext cx="539750" cy="179388"/>
          </a:xfrm>
          <a:prstGeom prst="leftArrow">
            <a:avLst>
              <a:gd name="adj1" fmla="val 50000"/>
              <a:gd name="adj2" fmla="val 7522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AutoShape 9"/>
          <p:cNvSpPr>
            <a:spLocks noChangeArrowheads="1"/>
          </p:cNvSpPr>
          <p:nvPr/>
        </p:nvSpPr>
        <p:spPr bwMode="auto">
          <a:xfrm rot="480000">
            <a:off x="1603686" y="5650123"/>
            <a:ext cx="539750" cy="179388"/>
          </a:xfrm>
          <a:prstGeom prst="rightArrow">
            <a:avLst>
              <a:gd name="adj1" fmla="val 50000"/>
              <a:gd name="adj2" fmla="val 7522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Freeform 10" descr="Wide upward diagonal"/>
          <p:cNvSpPr>
            <a:spLocks noChangeAspect="1"/>
          </p:cNvSpPr>
          <p:nvPr/>
        </p:nvSpPr>
        <p:spPr bwMode="auto">
          <a:xfrm>
            <a:off x="2324412" y="5723149"/>
            <a:ext cx="1468437" cy="474663"/>
          </a:xfrm>
          <a:custGeom>
            <a:avLst/>
            <a:gdLst/>
            <a:ahLst/>
            <a:cxnLst>
              <a:cxn ang="0">
                <a:pos x="954" y="458"/>
              </a:cxn>
              <a:cxn ang="0">
                <a:pos x="1045" y="458"/>
              </a:cxn>
              <a:cxn ang="0">
                <a:pos x="1067" y="435"/>
              </a:cxn>
              <a:cxn ang="0">
                <a:pos x="1067" y="50"/>
              </a:cxn>
              <a:cxn ang="0">
                <a:pos x="1045" y="27"/>
              </a:cxn>
              <a:cxn ang="0">
                <a:pos x="954" y="4"/>
              </a:cxn>
              <a:cxn ang="0">
                <a:pos x="659" y="4"/>
              </a:cxn>
              <a:cxn ang="0">
                <a:pos x="392" y="0"/>
              </a:cxn>
              <a:cxn ang="0">
                <a:pos x="196" y="8"/>
              </a:cxn>
              <a:cxn ang="0">
                <a:pos x="78" y="28"/>
              </a:cxn>
              <a:cxn ang="0">
                <a:pos x="44" y="40"/>
              </a:cxn>
              <a:cxn ang="0">
                <a:pos x="6" y="74"/>
              </a:cxn>
              <a:cxn ang="0">
                <a:pos x="0" y="92"/>
              </a:cxn>
              <a:cxn ang="0">
                <a:pos x="2" y="114"/>
              </a:cxn>
              <a:cxn ang="0">
                <a:pos x="18" y="128"/>
              </a:cxn>
              <a:cxn ang="0">
                <a:pos x="88" y="174"/>
              </a:cxn>
              <a:cxn ang="0">
                <a:pos x="226" y="224"/>
              </a:cxn>
              <a:cxn ang="0">
                <a:pos x="292" y="244"/>
              </a:cxn>
              <a:cxn ang="0">
                <a:pos x="400" y="286"/>
              </a:cxn>
              <a:cxn ang="0">
                <a:pos x="452" y="300"/>
              </a:cxn>
              <a:cxn ang="0">
                <a:pos x="954" y="458"/>
              </a:cxn>
            </a:cxnLst>
            <a:rect l="0" t="0" r="r" b="b"/>
            <a:pathLst>
              <a:path w="1067" h="458">
                <a:moveTo>
                  <a:pt x="954" y="458"/>
                </a:moveTo>
                <a:lnTo>
                  <a:pt x="1045" y="458"/>
                </a:lnTo>
                <a:lnTo>
                  <a:pt x="1067" y="435"/>
                </a:lnTo>
                <a:lnTo>
                  <a:pt x="1067" y="50"/>
                </a:lnTo>
                <a:lnTo>
                  <a:pt x="1045" y="27"/>
                </a:lnTo>
                <a:lnTo>
                  <a:pt x="954" y="4"/>
                </a:lnTo>
                <a:lnTo>
                  <a:pt x="659" y="4"/>
                </a:lnTo>
                <a:cubicBezTo>
                  <a:pt x="570" y="6"/>
                  <a:pt x="481" y="5"/>
                  <a:pt x="392" y="0"/>
                </a:cubicBezTo>
                <a:cubicBezTo>
                  <a:pt x="324" y="1"/>
                  <a:pt x="262" y="3"/>
                  <a:pt x="196" y="8"/>
                </a:cubicBezTo>
                <a:cubicBezTo>
                  <a:pt x="156" y="15"/>
                  <a:pt x="118" y="23"/>
                  <a:pt x="78" y="28"/>
                </a:cubicBezTo>
                <a:cubicBezTo>
                  <a:pt x="67" y="32"/>
                  <a:pt x="55" y="37"/>
                  <a:pt x="44" y="40"/>
                </a:cubicBezTo>
                <a:cubicBezTo>
                  <a:pt x="31" y="49"/>
                  <a:pt x="12" y="57"/>
                  <a:pt x="6" y="74"/>
                </a:cubicBezTo>
                <a:cubicBezTo>
                  <a:pt x="4" y="80"/>
                  <a:pt x="0" y="92"/>
                  <a:pt x="0" y="92"/>
                </a:cubicBezTo>
                <a:cubicBezTo>
                  <a:pt x="1" y="99"/>
                  <a:pt x="0" y="107"/>
                  <a:pt x="2" y="114"/>
                </a:cubicBezTo>
                <a:cubicBezTo>
                  <a:pt x="4" y="121"/>
                  <a:pt x="14" y="124"/>
                  <a:pt x="18" y="128"/>
                </a:cubicBezTo>
                <a:cubicBezTo>
                  <a:pt x="28" y="138"/>
                  <a:pt x="74" y="169"/>
                  <a:pt x="88" y="174"/>
                </a:cubicBezTo>
                <a:cubicBezTo>
                  <a:pt x="134" y="189"/>
                  <a:pt x="180" y="209"/>
                  <a:pt x="226" y="224"/>
                </a:cubicBezTo>
                <a:cubicBezTo>
                  <a:pt x="246" y="231"/>
                  <a:pt x="275" y="233"/>
                  <a:pt x="292" y="244"/>
                </a:cubicBezTo>
                <a:cubicBezTo>
                  <a:pt x="323" y="265"/>
                  <a:pt x="364" y="274"/>
                  <a:pt x="400" y="286"/>
                </a:cubicBezTo>
                <a:cubicBezTo>
                  <a:pt x="415" y="291"/>
                  <a:pt x="436" y="300"/>
                  <a:pt x="452" y="300"/>
                </a:cubicBezTo>
                <a:lnTo>
                  <a:pt x="954" y="458"/>
                </a:lnTo>
                <a:close/>
              </a:path>
            </a:pathLst>
          </a:custGeom>
          <a:pattFill prst="wdUpDiag">
            <a:fgClr>
              <a:srgbClr val="FF99CC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4" name="AutoShape 11"/>
          <p:cNvSpPr>
            <a:spLocks/>
          </p:cNvSpPr>
          <p:nvPr/>
        </p:nvSpPr>
        <p:spPr bwMode="auto">
          <a:xfrm>
            <a:off x="2612740" y="4714963"/>
            <a:ext cx="1811412" cy="473075"/>
          </a:xfrm>
          <a:prstGeom prst="borderCallout2">
            <a:avLst>
              <a:gd name="adj1" fmla="val 100336"/>
              <a:gd name="adj2" fmla="val 50046"/>
              <a:gd name="adj3" fmla="val 122483"/>
              <a:gd name="adj4" fmla="val 49946"/>
              <a:gd name="adj5" fmla="val 264764"/>
              <a:gd name="adj6" fmla="val 31285"/>
            </a:avLst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36000" tIns="18000" rIns="36000" bIns="18000" anchor="ctr" anchorCtr="1">
            <a:spAutoFit/>
          </a:bodyPr>
          <a:lstStyle/>
          <a:p>
            <a:pPr algn="ctr"/>
            <a:r>
              <a:rPr lang="en-US" sz="1400" dirty="0">
                <a:solidFill>
                  <a:srgbClr val="000099"/>
                </a:solidFill>
              </a:rPr>
              <a:t>Area of residual plastic strains</a:t>
            </a:r>
            <a:endParaRPr lang="it-IT" sz="1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6" name="Picture 5" descr="Immagin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520952" y="4761148"/>
            <a:ext cx="2486240" cy="1944216"/>
          </a:xfrm>
          <a:prstGeom prst="rect">
            <a:avLst/>
          </a:prstGeom>
          <a:noFill/>
          <a:ln/>
        </p:spPr>
      </p:pic>
      <p:sp>
        <p:nvSpPr>
          <p:cNvPr id="28" name="Rectangle 27"/>
          <p:cNvSpPr/>
          <p:nvPr/>
        </p:nvSpPr>
        <p:spPr>
          <a:xfrm>
            <a:off x="880622" y="1300639"/>
            <a:ext cx="83535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rgbClr val="22529E"/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Example: LHC Secondary Collimator submitted to robustness test in 2004 </a:t>
            </a:r>
            <a:r>
              <a:rPr lang="en-GB" sz="1600" b="1" dirty="0">
                <a:solidFill>
                  <a:srgbClr val="22529E"/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(288 x 1.15x10</a:t>
            </a:r>
            <a:r>
              <a:rPr lang="en-GB" sz="1600" b="1" baseline="30000" dirty="0">
                <a:solidFill>
                  <a:srgbClr val="22529E"/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11</a:t>
            </a:r>
            <a:r>
              <a:rPr lang="en-GB" sz="1600" b="1" dirty="0">
                <a:solidFill>
                  <a:srgbClr val="22529E"/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 </a:t>
            </a:r>
            <a:r>
              <a:rPr lang="en-GB" sz="1600" b="1" dirty="0" smtClean="0">
                <a:solidFill>
                  <a:srgbClr val="22529E"/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p, </a:t>
            </a:r>
            <a:r>
              <a:rPr lang="en-GB" sz="1600" b="1" dirty="0">
                <a:solidFill>
                  <a:srgbClr val="22529E"/>
                </a:solidFill>
                <a:latin typeface="Calibri" panose="020F0502020204030204" pitchFamily="34" charset="0"/>
                <a:cs typeface="Helvetica" panose="020B0604020202020204" pitchFamily="34" charset="0"/>
              </a:rPr>
              <a:t>450 GeV)</a:t>
            </a:r>
            <a:endParaRPr lang="it-IT" sz="1600" b="1" dirty="0">
              <a:solidFill>
                <a:srgbClr val="22529E"/>
              </a:solidFill>
              <a:latin typeface="Calibri" panose="020F0502020204030204" pitchFamily="34" charset="0"/>
              <a:cs typeface="Helvetica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28565" y="2151767"/>
            <a:ext cx="2921465" cy="2190656"/>
            <a:chOff x="5472100" y="2157632"/>
            <a:chExt cx="2921465" cy="2190656"/>
          </a:xfrm>
        </p:grpSpPr>
        <p:pic>
          <p:nvPicPr>
            <p:cNvPr id="29" name="Picture 3" descr="JawsAfterImpac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2100" y="2157632"/>
              <a:ext cx="2921465" cy="2190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AutoShape 4"/>
            <p:cNvSpPr>
              <a:spLocks/>
            </p:cNvSpPr>
            <p:nvPr/>
          </p:nvSpPr>
          <p:spPr bwMode="auto">
            <a:xfrm>
              <a:off x="6686268" y="2157632"/>
              <a:ext cx="874064" cy="405683"/>
            </a:xfrm>
            <a:prstGeom prst="borderCallout2">
              <a:avLst>
                <a:gd name="adj1" fmla="val 56440"/>
                <a:gd name="adj2" fmla="val -629"/>
                <a:gd name="adj3" fmla="val 58586"/>
                <a:gd name="adj4" fmla="val -16621"/>
                <a:gd name="adj5" fmla="val 167520"/>
                <a:gd name="adj6" fmla="val -50436"/>
              </a:avLst>
            </a:prstGeom>
            <a:solidFill>
              <a:srgbClr val="FFFFFF"/>
            </a:solidFill>
            <a:ln w="12700" algn="ctr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99"/>
                    </a:outerShdw>
                  </a:effectLst>
                </a14:hiddenEffects>
              </a:ext>
            </a:extLst>
          </p:spPr>
          <p:txBody>
            <a:bodyPr wrap="square" lIns="36000" tIns="18000" rIns="36000" bIns="18000" anchor="ctr" anchorCtr="1">
              <a:spAutoFit/>
            </a:bodyPr>
            <a:lstStyle/>
            <a:p>
              <a:pPr eaLnBrk="0" hangingPunct="0">
                <a:spcBef>
                  <a:spcPct val="0"/>
                </a:spcBef>
              </a:pPr>
              <a:r>
                <a:rPr lang="en-US" altLang="en-US" sz="1200" dirty="0">
                  <a:solidFill>
                    <a:srgbClr val="000099"/>
                  </a:solidFill>
                  <a:latin typeface="Arial" charset="0"/>
                </a:rPr>
                <a:t>Carbon/ carbon jaw</a:t>
              </a:r>
              <a:endParaRPr lang="en-US" altLang="en-US" sz="1200" dirty="0">
                <a:latin typeface="Arial" charset="0"/>
              </a:endParaRPr>
            </a:p>
          </p:txBody>
        </p:sp>
        <p:sp>
          <p:nvSpPr>
            <p:cNvPr id="33" name="AutoShape 5"/>
            <p:cNvSpPr>
              <a:spLocks/>
            </p:cNvSpPr>
            <p:nvPr/>
          </p:nvSpPr>
          <p:spPr bwMode="auto">
            <a:xfrm>
              <a:off x="7634974" y="3221568"/>
              <a:ext cx="717446" cy="405683"/>
            </a:xfrm>
            <a:prstGeom prst="borderCallout2">
              <a:avLst>
                <a:gd name="adj1" fmla="val 50000"/>
                <a:gd name="adj2" fmla="val 0"/>
                <a:gd name="adj3" fmla="val 50000"/>
                <a:gd name="adj4" fmla="val -16431"/>
                <a:gd name="adj5" fmla="val 15395"/>
                <a:gd name="adj6" fmla="val -63017"/>
              </a:avLst>
            </a:prstGeom>
            <a:solidFill>
              <a:srgbClr val="FFFFFF"/>
            </a:solidFill>
            <a:ln w="12700" algn="ctr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99"/>
                    </a:outerShdw>
                  </a:effectLst>
                </a14:hiddenEffects>
              </a:ext>
            </a:extLst>
          </p:spPr>
          <p:txBody>
            <a:bodyPr wrap="square" lIns="36000" tIns="18000" rIns="36000" bIns="18000" anchor="ctr" anchorCtr="1">
              <a:spAutoFit/>
            </a:bodyPr>
            <a:lstStyle/>
            <a:p>
              <a:pPr eaLnBrk="0" hangingPunct="0">
                <a:spcBef>
                  <a:spcPct val="0"/>
                </a:spcBef>
              </a:pPr>
              <a:r>
                <a:rPr lang="en-US" altLang="en-US" sz="1200">
                  <a:solidFill>
                    <a:srgbClr val="000099"/>
                  </a:solidFill>
                  <a:latin typeface="Arial" charset="0"/>
                </a:rPr>
                <a:t>Graphite jaw</a:t>
              </a:r>
              <a:endParaRPr lang="en-US" altLang="en-US" sz="1200">
                <a:latin typeface="Arial" charset="0"/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>
            <a:off x="6308440" y="1808821"/>
            <a:ext cx="3216560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 eaLnBrk="0" hangingPunct="0">
              <a:lnSpc>
                <a:spcPts val="1600"/>
              </a:lnSpc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14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3D coupled analysis to assess  </a:t>
            </a:r>
            <a:r>
              <a:rPr lang="en-US" sz="1400" b="1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temperature</a:t>
            </a:r>
            <a:r>
              <a:rPr lang="en-US" sz="14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en-US" sz="1400" b="1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stresses and strains</a:t>
            </a:r>
            <a:r>
              <a:rPr lang="en-US" sz="14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</a:p>
          <a:p>
            <a:pPr marL="180000" indent="-180000" eaLnBrk="0" hangingPunct="0">
              <a:lnSpc>
                <a:spcPts val="1800"/>
              </a:lnSpc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14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Priority given to critical carbon-based jaw blocks </a:t>
            </a:r>
            <a:r>
              <a:rPr lang="en-US" sz="14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  <a:sym typeface="Wingdings"/>
              </a:rPr>
              <a:t> </a:t>
            </a:r>
            <a:r>
              <a:rPr lang="en-US" sz="1400" b="1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  <a:sym typeface="Wingdings"/>
              </a:rPr>
              <a:t>post-mortem analysis confirmed survival</a:t>
            </a:r>
            <a:r>
              <a:rPr lang="en-US" sz="14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  <a:sym typeface="Wingdings"/>
              </a:rPr>
              <a:t> </a:t>
            </a:r>
            <a:r>
              <a:rPr lang="en-US" sz="1400" b="1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  <a:sym typeface="Wingdings"/>
              </a:rPr>
              <a:t>of both blocks</a:t>
            </a:r>
            <a:r>
              <a:rPr lang="en-US" sz="16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  <a:sym typeface="Wingdings"/>
              </a:rPr>
              <a:t>.</a:t>
            </a:r>
            <a:endParaRPr lang="en-US" sz="1600" i="1" dirty="0">
              <a:solidFill>
                <a:srgbClr val="003399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308440" y="3176972"/>
            <a:ext cx="31883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 eaLnBrk="0" hangingPunct="0">
              <a:lnSpc>
                <a:spcPts val="1800"/>
              </a:lnSpc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14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A moderate </a:t>
            </a:r>
            <a:r>
              <a:rPr lang="en-US" sz="1400" b="1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T increase </a:t>
            </a:r>
            <a:r>
              <a:rPr lang="en-US" sz="14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(~70°C) on OFE-Cu back-plate was </a:t>
            </a:r>
            <a:r>
              <a:rPr lang="en-US" sz="1400" b="1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initially ignored </a:t>
            </a:r>
            <a:r>
              <a:rPr lang="en-US" sz="16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689704" y="5723148"/>
                <a:ext cx="14823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𝜹</m:t>
                      </m:r>
                      <m:r>
                        <a:rPr lang="en-GB" sz="1400" b="1" i="1" baseline="-25000" dirty="0" err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𝒎𝒂𝒙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</m:oMath>
                    <m:oMath xmlns:m="http://schemas.openxmlformats.org/officeDocument/2006/math"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𝟑𝟓𝟎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703" y="5723148"/>
                <a:ext cx="1482361" cy="523220"/>
              </a:xfrm>
              <a:prstGeom prst="rect">
                <a:avLst/>
              </a:prstGeom>
              <a:blipFill rotWithShape="1">
                <a:blip r:embed="rId7"/>
                <a:stretch>
                  <a:fillRect b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3989256" y="1989108"/>
            <a:ext cx="2427616" cy="2412000"/>
            <a:chOff x="2074863" y="2962275"/>
            <a:chExt cx="3660775" cy="3459163"/>
          </a:xfrm>
        </p:grpSpPr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2074863" y="4638675"/>
              <a:ext cx="3368675" cy="0"/>
            </a:xfrm>
            <a:prstGeom prst="line">
              <a:avLst/>
            </a:prstGeom>
            <a:noFill/>
            <a:ln w="190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pic>
          <p:nvPicPr>
            <p:cNvPr id="32" name="Picture 30" descr="Immagine15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66CCFF"/>
                </a:clrFrom>
                <a:clrTo>
                  <a:srgbClr val="66CC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613" y="2962275"/>
              <a:ext cx="3338512" cy="335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1" descr="Immagine14"/>
            <p:cNvPicPr>
              <a:picLocks noChangeAspect="1" noChangeArrowheads="1"/>
            </p:cNvPicPr>
            <p:nvPr/>
          </p:nvPicPr>
          <p:blipFill rotWithShape="1">
            <a:blip r:embed="rId9" cstate="print">
              <a:clrChange>
                <a:clrFrom>
                  <a:srgbClr val="66CCFF"/>
                </a:clrFrom>
                <a:clrTo>
                  <a:srgbClr val="66CC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33" b="3024"/>
            <a:stretch/>
          </p:blipFill>
          <p:spPr bwMode="auto">
            <a:xfrm>
              <a:off x="2159732" y="4303713"/>
              <a:ext cx="3575906" cy="2117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Line 34"/>
            <p:cNvSpPr>
              <a:spLocks noChangeShapeType="1"/>
            </p:cNvSpPr>
            <p:nvPr/>
          </p:nvSpPr>
          <p:spPr bwMode="auto">
            <a:xfrm>
              <a:off x="2255838" y="4484688"/>
              <a:ext cx="557212" cy="0"/>
            </a:xfrm>
            <a:prstGeom prst="line">
              <a:avLst/>
            </a:prstGeom>
            <a:noFill/>
            <a:ln w="9525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>
              <a:off x="2598738" y="4379913"/>
              <a:ext cx="0" cy="276225"/>
            </a:xfrm>
            <a:prstGeom prst="line">
              <a:avLst/>
            </a:prstGeom>
            <a:noFill/>
            <a:ln w="222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9" name="Line 36"/>
            <p:cNvSpPr>
              <a:spLocks noChangeShapeType="1"/>
            </p:cNvSpPr>
            <p:nvPr/>
          </p:nvSpPr>
          <p:spPr bwMode="auto">
            <a:xfrm>
              <a:off x="2401200" y="4378325"/>
              <a:ext cx="0" cy="28575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0" name="Line 37"/>
            <p:cNvSpPr>
              <a:spLocks noChangeShapeType="1"/>
            </p:cNvSpPr>
            <p:nvPr/>
          </p:nvSpPr>
          <p:spPr bwMode="auto">
            <a:xfrm>
              <a:off x="2160588" y="4484688"/>
              <a:ext cx="747712" cy="0"/>
            </a:xfrm>
            <a:prstGeom prst="line">
              <a:avLst/>
            </a:prstGeom>
            <a:noFill/>
            <a:ln w="222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1" name="Text Box 38"/>
            <p:cNvSpPr txBox="1">
              <a:spLocks noChangeArrowheads="1"/>
            </p:cNvSpPr>
            <p:nvPr/>
          </p:nvSpPr>
          <p:spPr bwMode="auto">
            <a:xfrm>
              <a:off x="2333715" y="4060882"/>
              <a:ext cx="858619" cy="397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it-IT" altLang="en-US" sz="1200" dirty="0">
                  <a:solidFill>
                    <a:schemeClr val="bg1"/>
                  </a:solidFill>
                </a:rPr>
                <a:t>5 mm</a:t>
              </a:r>
            </a:p>
          </p:txBody>
        </p:sp>
      </p:grpSp>
      <p:sp>
        <p:nvSpPr>
          <p:cNvPr id="3" name="Oval 2"/>
          <p:cNvSpPr/>
          <p:nvPr/>
        </p:nvSpPr>
        <p:spPr>
          <a:xfrm>
            <a:off x="4743252" y="3050654"/>
            <a:ext cx="281756" cy="5707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6308440" y="3861049"/>
            <a:ext cx="3217068" cy="774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180000" eaLnBrk="0" hangingPunct="0">
              <a:lnSpc>
                <a:spcPts val="1800"/>
              </a:lnSpc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1400" i="1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A simple analytical check anticipated what numerical simulation then confirmed…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6933220" y="4833157"/>
          <a:ext cx="2205038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0" name="Equation" r:id="rId10" imgW="1574800" imgH="228600" progId="Equation.3">
                  <p:embed/>
                </p:oleObj>
              </mc:Choice>
              <mc:Fallback>
                <p:oleObj name="Equation" r:id="rId10" imgW="1574800" imgH="2286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3220" y="4833157"/>
                        <a:ext cx="2205038" cy="3190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6910896" y="5229200"/>
          <a:ext cx="2614612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1" name="Equation" r:id="rId12" imgW="1866900" imgH="368300" progId="Equation.3">
                  <p:embed/>
                </p:oleObj>
              </mc:Choice>
              <mc:Fallback>
                <p:oleObj name="Equation" r:id="rId12" imgW="1866900" imgH="368300" progId="Equation.3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896" y="5229200"/>
                        <a:ext cx="2614612" cy="5159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241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amOnCollimator(lite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 animBg="1"/>
      <p:bldP spid="24" grpId="0" animBg="1"/>
      <p:bldP spid="43" grpId="0"/>
      <p:bldP spid="44" grpId="0"/>
      <p:bldP spid="8" grpId="0"/>
      <p:bldP spid="3" grpId="0" animBg="1"/>
      <p:bldP spid="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Numerical Codes: </a:t>
            </a:r>
            <a:r>
              <a:rPr lang="it-IT" dirty="0" smtClean="0"/>
              <a:t>Hybrid mesh (Hydrocodes)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ea typeface="Times New Roman" pitchFamily="18" charset="0"/>
              </a:rPr>
              <a:t>Hydrocodes</a:t>
            </a:r>
            <a:r>
              <a:rPr lang="en-US" dirty="0">
                <a:ea typeface="Times New Roman" pitchFamily="18" charset="0"/>
              </a:rPr>
              <a:t> are </a:t>
            </a:r>
            <a:r>
              <a:rPr lang="en-US" b="1" dirty="0" smtClean="0">
                <a:ea typeface="Times New Roman" pitchFamily="18" charset="0"/>
              </a:rPr>
              <a:t>highly nonlinear </a:t>
            </a:r>
            <a:r>
              <a:rPr lang="en-US" b="1" dirty="0">
                <a:ea typeface="Times New Roman" pitchFamily="18" charset="0"/>
              </a:rPr>
              <a:t>wave propagation </a:t>
            </a:r>
            <a:r>
              <a:rPr lang="en-US" b="1" dirty="0" smtClean="0">
                <a:ea typeface="Times New Roman" pitchFamily="18" charset="0"/>
              </a:rPr>
              <a:t>tools</a:t>
            </a:r>
            <a:r>
              <a:rPr lang="en-US" dirty="0" smtClean="0">
                <a:ea typeface="Times New Roman" pitchFamily="18" charset="0"/>
              </a:rPr>
              <a:t>, </a:t>
            </a:r>
            <a:r>
              <a:rPr lang="en-US" dirty="0">
                <a:ea typeface="Times New Roman" pitchFamily="18" charset="0"/>
              </a:rPr>
              <a:t>initially developed for high speed mechanical </a:t>
            </a:r>
            <a:r>
              <a:rPr lang="en-US" dirty="0" smtClean="0">
                <a:ea typeface="Times New Roman" pitchFamily="18" charset="0"/>
              </a:rPr>
              <a:t>impacts, where solids can be approximated as </a:t>
            </a:r>
            <a:r>
              <a:rPr lang="en-US" b="1" dirty="0" smtClean="0">
                <a:ea typeface="Times New Roman" pitchFamily="18" charset="0"/>
              </a:rPr>
              <a:t>fluids (deviatoric stresses neglected)</a:t>
            </a:r>
            <a:r>
              <a:rPr lang="en-US" dirty="0" smtClean="0">
                <a:ea typeface="Times New Roman" pitchFamily="18" charset="0"/>
              </a:rPr>
              <a:t>.</a:t>
            </a:r>
            <a:endParaRPr lang="en-US" dirty="0">
              <a:ea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ea typeface="Times New Roman" pitchFamily="18" charset="0"/>
              </a:rPr>
              <a:t>Simulations can be performed </a:t>
            </a:r>
            <a:r>
              <a:rPr lang="en-US" dirty="0" smtClean="0">
                <a:ea typeface="Times New Roman" pitchFamily="18" charset="0"/>
              </a:rPr>
              <a:t>using two </a:t>
            </a:r>
            <a:r>
              <a:rPr lang="en-US" dirty="0">
                <a:ea typeface="Times New Roman" pitchFamily="18" charset="0"/>
              </a:rPr>
              <a:t>different meshing </a:t>
            </a:r>
            <a:r>
              <a:rPr lang="en-US" dirty="0" smtClean="0">
                <a:ea typeface="Times New Roman" pitchFamily="18" charset="0"/>
              </a:rPr>
              <a:t>schemes, </a:t>
            </a:r>
            <a:r>
              <a:rPr lang="en-US" b="1" dirty="0" err="1" smtClean="0">
                <a:ea typeface="Times New Roman" pitchFamily="18" charset="0"/>
              </a:rPr>
              <a:t>Lagrangian</a:t>
            </a:r>
            <a:r>
              <a:rPr lang="en-US" dirty="0" smtClean="0">
                <a:ea typeface="Times New Roman" pitchFamily="18" charset="0"/>
              </a:rPr>
              <a:t> and </a:t>
            </a:r>
            <a:r>
              <a:rPr lang="en-US" b="1" dirty="0" smtClean="0">
                <a:ea typeface="Times New Roman" pitchFamily="18" charset="0"/>
              </a:rPr>
              <a:t>SPH</a:t>
            </a:r>
            <a:r>
              <a:rPr lang="en-US" dirty="0" smtClean="0">
                <a:ea typeface="Times New Roman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en-GB" b="1" dirty="0" err="1">
                <a:ea typeface="Times New Roman" pitchFamily="18" charset="0"/>
              </a:rPr>
              <a:t>Lagrangian</a:t>
            </a:r>
            <a:r>
              <a:rPr lang="en-GB" b="1" dirty="0">
                <a:ea typeface="Times New Roman" pitchFamily="18" charset="0"/>
              </a:rPr>
              <a:t> </a:t>
            </a:r>
            <a:r>
              <a:rPr lang="en-GB" b="1" dirty="0" smtClean="0">
                <a:ea typeface="Times New Roman" pitchFamily="18" charset="0"/>
              </a:rPr>
              <a:t>mesh</a:t>
            </a:r>
            <a:r>
              <a:rPr lang="en-GB" dirty="0">
                <a:ea typeface="Times New Roman" pitchFamily="18" charset="0"/>
              </a:rPr>
              <a:t> </a:t>
            </a:r>
            <a:r>
              <a:rPr lang="en-GB" dirty="0" smtClean="0">
                <a:ea typeface="Times New Roman" pitchFamily="18" charset="0"/>
              </a:rPr>
              <a:t>moves </a:t>
            </a:r>
            <a:r>
              <a:rPr lang="en-GB" dirty="0">
                <a:ea typeface="Times New Roman" pitchFamily="18" charset="0"/>
              </a:rPr>
              <a:t>and distorts with the material it models as a result of forces from </a:t>
            </a:r>
            <a:r>
              <a:rPr lang="en-GB" dirty="0" err="1">
                <a:ea typeface="Times New Roman" pitchFamily="18" charset="0"/>
              </a:rPr>
              <a:t>neighboring</a:t>
            </a:r>
            <a:r>
              <a:rPr lang="en-GB" dirty="0">
                <a:ea typeface="Times New Roman" pitchFamily="18" charset="0"/>
              </a:rPr>
              <a:t> elements. </a:t>
            </a:r>
          </a:p>
          <a:p>
            <a:pPr lvl="1">
              <a:spcAft>
                <a:spcPts val="0"/>
              </a:spcAft>
            </a:pPr>
            <a:r>
              <a:rPr lang="en-GB" sz="1400" dirty="0" smtClean="0">
                <a:ea typeface="Times New Roman" pitchFamily="18" charset="0"/>
              </a:rPr>
              <a:t>Most </a:t>
            </a:r>
            <a:r>
              <a:rPr lang="en-GB" sz="1400" dirty="0">
                <a:ea typeface="Times New Roman" pitchFamily="18" charset="0"/>
              </a:rPr>
              <a:t>efficient solution for structures.</a:t>
            </a:r>
          </a:p>
          <a:p>
            <a:pPr lvl="1">
              <a:spcAft>
                <a:spcPts val="0"/>
              </a:spcAft>
            </a:pPr>
            <a:r>
              <a:rPr lang="en-GB" sz="1400" dirty="0">
                <a:ea typeface="Times New Roman" pitchFamily="18" charset="0"/>
              </a:rPr>
              <a:t>Very slow when </a:t>
            </a:r>
            <a:r>
              <a:rPr lang="en-GB" sz="1400" dirty="0" smtClean="0">
                <a:ea typeface="Times New Roman" pitchFamily="18" charset="0"/>
              </a:rPr>
              <a:t>element incur </a:t>
            </a:r>
            <a:r>
              <a:rPr lang="en-GB" sz="1400" dirty="0">
                <a:ea typeface="Times New Roman" pitchFamily="18" charset="0"/>
              </a:rPr>
              <a:t>in large deformations.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b="1" dirty="0"/>
              <a:t>SPH</a:t>
            </a:r>
            <a:r>
              <a:rPr lang="en-US" dirty="0"/>
              <a:t> (</a:t>
            </a:r>
            <a:r>
              <a:rPr lang="en-US" b="1" dirty="0"/>
              <a:t>Smooth Particle </a:t>
            </a:r>
            <a:r>
              <a:rPr lang="en-US" b="1" dirty="0" smtClean="0"/>
              <a:t>Hydrodynamic</a:t>
            </a:r>
            <a:r>
              <a:rPr lang="en-US" dirty="0" smtClean="0"/>
              <a:t>): mesh-free </a:t>
            </a:r>
            <a:r>
              <a:rPr lang="en-US" dirty="0"/>
              <a:t>method, </a:t>
            </a:r>
            <a:r>
              <a:rPr lang="en-US" dirty="0" smtClean="0"/>
              <a:t>with single </a:t>
            </a:r>
            <a:r>
              <a:rPr lang="en-US" dirty="0"/>
              <a:t>node elements, ideally suited for </a:t>
            </a:r>
            <a:r>
              <a:rPr lang="en-US" dirty="0" smtClean="0"/>
              <a:t>problems </a:t>
            </a:r>
            <a:r>
              <a:rPr lang="en-US" dirty="0"/>
              <a:t>with extensive material damage and separation.</a:t>
            </a:r>
          </a:p>
          <a:p>
            <a:pPr lvl="1">
              <a:spcAft>
                <a:spcPts val="0"/>
              </a:spcAft>
            </a:pPr>
            <a:r>
              <a:rPr lang="en-US" sz="1400" dirty="0">
                <a:sym typeface="Wingdings" pitchFamily="2" charset="2"/>
              </a:rPr>
              <a:t>Possibility to study </a:t>
            </a:r>
            <a:r>
              <a:rPr lang="en-US" sz="1400" dirty="0" smtClean="0">
                <a:sym typeface="Wingdings" pitchFamily="2" charset="2"/>
              </a:rPr>
              <a:t>crack </a:t>
            </a:r>
            <a:r>
              <a:rPr lang="en-US" sz="1400" dirty="0">
                <a:sym typeface="Wingdings" pitchFamily="2" charset="2"/>
              </a:rPr>
              <a:t>propagation inside a body and </a:t>
            </a:r>
            <a:r>
              <a:rPr lang="en-US" sz="1400" dirty="0" smtClean="0">
                <a:sym typeface="Wingdings" pitchFamily="2" charset="2"/>
              </a:rPr>
              <a:t>motion </a:t>
            </a:r>
            <a:r>
              <a:rPr lang="en-US" sz="1400" dirty="0">
                <a:sym typeface="Wingdings" pitchFamily="2" charset="2"/>
              </a:rPr>
              <a:t>of ejected fragments/liquid droplets.</a:t>
            </a:r>
          </a:p>
          <a:p>
            <a:pPr lvl="1">
              <a:spcAft>
                <a:spcPts val="0"/>
              </a:spcAft>
            </a:pPr>
            <a:r>
              <a:rPr lang="en-GB" sz="1400" dirty="0" smtClean="0"/>
              <a:t>SPH </a:t>
            </a:r>
            <a:r>
              <a:rPr lang="en-GB" sz="1400" dirty="0"/>
              <a:t>elements must be generally very small to accurately </a:t>
            </a:r>
            <a:r>
              <a:rPr lang="en-GB" sz="1400" dirty="0" smtClean="0"/>
              <a:t>model </a:t>
            </a:r>
            <a:r>
              <a:rPr lang="en-GB" sz="1400" dirty="0"/>
              <a:t>the material.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Compromise </a:t>
            </a:r>
            <a:r>
              <a:rPr lang="en-GB" sz="1400" dirty="0"/>
              <a:t>to be found between accuracy </a:t>
            </a:r>
            <a:r>
              <a:rPr lang="en-GB" sz="1400" dirty="0" smtClean="0"/>
              <a:t>and </a:t>
            </a:r>
            <a:r>
              <a:rPr lang="en-GB" sz="1400" dirty="0"/>
              <a:t>computation time.</a:t>
            </a:r>
          </a:p>
          <a:p>
            <a:endParaRPr lang="en-US" dirty="0" smtClean="0">
              <a:ea typeface="Times New Roman" pitchFamily="18" charset="0"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Non-Linear </a:t>
            </a:r>
            <a:r>
              <a:rPr lang="en-US" dirty="0" err="1"/>
              <a:t>Thermomechanical</a:t>
            </a:r>
            <a:r>
              <a:rPr lang="en-US" dirty="0"/>
              <a:t> </a:t>
            </a:r>
            <a:r>
              <a:rPr lang="en-US" dirty="0" smtClean="0"/>
              <a:t>Analysis</a:t>
            </a:r>
            <a:endParaRPr lang="en-GB" dirty="0"/>
          </a:p>
        </p:txBody>
      </p:sp>
      <p:sp>
        <p:nvSpPr>
          <p:cNvPr id="52" name="Rectangle 51"/>
          <p:cNvSpPr/>
          <p:nvPr/>
        </p:nvSpPr>
        <p:spPr>
          <a:xfrm>
            <a:off x="3899356" y="5422324"/>
            <a:ext cx="5543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0" hangingPunct="0"/>
            <a:r>
              <a:rPr lang="en-US" sz="1400" b="1" u="sng" dirty="0">
                <a:solidFill>
                  <a:schemeClr val="accent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Interaction SPH - </a:t>
            </a:r>
            <a:r>
              <a:rPr lang="en-US" sz="1400" b="1" u="sng" dirty="0" err="1">
                <a:solidFill>
                  <a:schemeClr val="accent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Lagrangian</a:t>
            </a:r>
            <a:r>
              <a:rPr lang="en-US" sz="1400" b="1" u="sng" dirty="0">
                <a:solidFill>
                  <a:schemeClr val="accent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mesh:</a:t>
            </a:r>
          </a:p>
          <a:p>
            <a:pPr marL="0" lvl="1" eaLnBrk="0" hangingPunct="0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When an SPH particle approaches a Lagrangian part the interaction m</a:t>
            </a:r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  <a:sym typeface="Wingdings" pitchFamily="2" charset="2"/>
              </a:rPr>
              <a:t>atrix must take into account the non penetration of solids and turn kinetic energy into deformation.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4000" y="3384000"/>
            <a:ext cx="9165000" cy="859645"/>
          </a:xfrm>
          <a:prstGeom prst="rect">
            <a:avLst/>
          </a:prstGeom>
        </p:spPr>
        <p:txBody>
          <a:bodyPr/>
          <a:lstStyle>
            <a:lvl1pPr marL="180000" indent="-18000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1" baseline="0" dirty="0" smtClean="0">
                <a:solidFill>
                  <a:srgbClr val="22529E"/>
                </a:solidFill>
                <a:latin typeface="Helvetica" pitchFamily="34" charset="0"/>
                <a:ea typeface="Times New Roman" pitchFamily="18" charset="0"/>
                <a:cs typeface="Helvetica" pitchFamily="34" charset="0"/>
              </a:defRPr>
            </a:lvl1pPr>
            <a:lvl2pPr marL="540000" indent="-18000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/>
            </a:lvl9pPr>
          </a:lstStyle>
          <a:p>
            <a:pPr lvl="1"/>
            <a:endParaRPr lang="en-US" b="0" dirty="0"/>
          </a:p>
        </p:txBody>
      </p:sp>
      <p:pic>
        <p:nvPicPr>
          <p:cNvPr id="4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004" y="2060883"/>
            <a:ext cx="20669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84000" y="4457849"/>
            <a:ext cx="2965793" cy="2232000"/>
            <a:chOff x="6560954" y="4535453"/>
            <a:chExt cx="2965793" cy="2232000"/>
          </a:xfrm>
        </p:grpSpPr>
        <p:pic>
          <p:nvPicPr>
            <p:cNvPr id="53" name="Picture 6" descr="G:\Departments\EN\Groups\MME\MechanicalEngineering\FEM_Analyses\EDMS_xyz\Simulations\NM\SPH Images and Videos\Case 5 Pmin\case5 45ms Damage.gif"/>
            <p:cNvPicPr>
              <a:picLocks noChangeAspect="1" noChangeArrowheads="1"/>
            </p:cNvPicPr>
            <p:nvPr/>
          </p:nvPicPr>
          <p:blipFill>
            <a:blip r:embed="rId3" cstate="print"/>
            <a:srcRect l="22899" t="18339" r="37843" b="26837"/>
            <a:stretch>
              <a:fillRect/>
            </a:stretch>
          </p:blipFill>
          <p:spPr bwMode="auto">
            <a:xfrm>
              <a:off x="6560954" y="4535453"/>
              <a:ext cx="2965793" cy="2232000"/>
            </a:xfrm>
            <a:prstGeom prst="rect">
              <a:avLst/>
            </a:prstGeom>
            <a:noFill/>
          </p:spPr>
        </p:pic>
        <p:sp>
          <p:nvSpPr>
            <p:cNvPr id="46" name="TextBox 45"/>
            <p:cNvSpPr txBox="1"/>
            <p:nvPr/>
          </p:nvSpPr>
          <p:spPr>
            <a:xfrm>
              <a:off x="6573180" y="4535453"/>
              <a:ext cx="2953567" cy="442035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1400"/>
              </a:lvl1pPr>
            </a:lstStyle>
            <a:p>
              <a:r>
                <a:rPr lang="en-GB" sz="1200" dirty="0"/>
                <a:t>7TeV, 1.3E11 protons impact on LHC Tertiary Collimator</a:t>
              </a:r>
            </a:p>
          </p:txBody>
        </p:sp>
      </p:grpSp>
      <p:pic>
        <p:nvPicPr>
          <p:cNvPr id="50" name="Picture 8" descr="http://www.ansys.com/staticassets/ANSYS/staticassets/product/explicit_dynamics_features_pic-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928" y="3990256"/>
            <a:ext cx="98107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150027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21540"/>
            <a:ext cx="9164638" cy="392602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526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Regimes Induced by Rapid </a:t>
            </a:r>
            <a:r>
              <a:rPr lang="en-US" dirty="0"/>
              <a:t>H</a:t>
            </a:r>
            <a:r>
              <a:rPr lang="en-US" dirty="0" smtClean="0"/>
              <a:t>eating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7547" y="606427"/>
            <a:ext cx="9165000" cy="5544000"/>
          </a:xfrm>
        </p:spPr>
        <p:txBody>
          <a:bodyPr/>
          <a:lstStyle/>
          <a:p>
            <a:r>
              <a:rPr lang="en-US" sz="1400" dirty="0" smtClean="0"/>
              <a:t>Structure responses depend on the intensity and duration of the energy deposition </a:t>
            </a:r>
            <a:r>
              <a:rPr lang="en-US" sz="1400" dirty="0" smtClean="0">
                <a:sym typeface="Symbol" panose="05050102010706020507" pitchFamily="18" charset="2"/>
              </a:rPr>
              <a:t> </a:t>
            </a:r>
            <a:r>
              <a:rPr lang="en-US" sz="1400" b="1" dirty="0">
                <a:sym typeface="Symbol" panose="05050102010706020507" pitchFamily="18" charset="2"/>
              </a:rPr>
              <a:t>E</a:t>
            </a:r>
            <a:r>
              <a:rPr lang="en-US" sz="1400" b="1" dirty="0" smtClean="0">
                <a:sym typeface="Symbol" panose="05050102010706020507" pitchFamily="18" charset="2"/>
              </a:rPr>
              <a:t>lastic</a:t>
            </a:r>
            <a:r>
              <a:rPr lang="en-US" sz="1400" dirty="0" smtClean="0">
                <a:sym typeface="Symbol" panose="05050102010706020507" pitchFamily="18" charset="2"/>
              </a:rPr>
              <a:t>, </a:t>
            </a:r>
            <a:r>
              <a:rPr lang="en-US" sz="1400" b="1" dirty="0">
                <a:sym typeface="Symbol" panose="05050102010706020507" pitchFamily="18" charset="2"/>
              </a:rPr>
              <a:t>P</a:t>
            </a:r>
            <a:r>
              <a:rPr lang="en-US" sz="1400" b="1" dirty="0" smtClean="0">
                <a:sym typeface="Symbol" panose="05050102010706020507" pitchFamily="18" charset="2"/>
              </a:rPr>
              <a:t>lastic</a:t>
            </a:r>
            <a:r>
              <a:rPr lang="en-US" sz="1400" dirty="0" smtClean="0">
                <a:sym typeface="Symbol" panose="05050102010706020507" pitchFamily="18" charset="2"/>
              </a:rPr>
              <a:t>, </a:t>
            </a:r>
            <a:r>
              <a:rPr lang="en-US" sz="1400" b="1" dirty="0" smtClean="0">
                <a:sym typeface="Symbol" panose="05050102010706020507" pitchFamily="18" charset="2"/>
              </a:rPr>
              <a:t>Shockwave</a:t>
            </a:r>
            <a:r>
              <a:rPr lang="en-US" sz="1400" dirty="0" smtClean="0">
                <a:sym typeface="Symbol" panose="05050102010706020507" pitchFamily="18" charset="2"/>
              </a:rPr>
              <a:t>, </a:t>
            </a:r>
            <a:r>
              <a:rPr lang="en-US" sz="1400" b="1" dirty="0" smtClean="0">
                <a:sym typeface="Symbol" panose="05050102010706020507" pitchFamily="18" charset="2"/>
              </a:rPr>
              <a:t>hydrodynamic tunneling </a:t>
            </a:r>
            <a:r>
              <a:rPr lang="en-US" sz="1400" dirty="0" smtClean="0">
                <a:sym typeface="Symbol" panose="05050102010706020507" pitchFamily="18" charset="2"/>
              </a:rPr>
              <a:t>regimes…</a:t>
            </a:r>
            <a:endParaRPr lang="en-US" sz="1400" dirty="0" smtClean="0"/>
          </a:p>
          <a:p>
            <a:r>
              <a:rPr lang="en-US" sz="1400" dirty="0" smtClean="0"/>
              <a:t>In spite of variety in conditions and materials, </a:t>
            </a:r>
            <a:r>
              <a:rPr lang="en-US" sz="1400" b="1" dirty="0" smtClean="0"/>
              <a:t>threshold </a:t>
            </a:r>
            <a:r>
              <a:rPr lang="en-US" sz="1400" dirty="0" smtClean="0"/>
              <a:t>for energy density with (some) general validity (at least locally) can be </a:t>
            </a:r>
            <a:r>
              <a:rPr lang="en-US" sz="1400" u="sng" dirty="0" smtClean="0"/>
              <a:t>indicatively</a:t>
            </a:r>
            <a:r>
              <a:rPr lang="en-US" sz="1400" dirty="0" smtClean="0"/>
              <a:t> derived … 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Thermally-Induced Dynamic Effects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16312"/>
          <a:stretch/>
        </p:blipFill>
        <p:spPr>
          <a:xfrm>
            <a:off x="1613410" y="2154499"/>
            <a:ext cx="6570569" cy="4716000"/>
          </a:xfrm>
          <a:prstGeom prst="rect">
            <a:avLst/>
          </a:prstGeom>
        </p:spPr>
      </p:pic>
      <p:sp>
        <p:nvSpPr>
          <p:cNvPr id="107" name="TextBox 106"/>
          <p:cNvSpPr txBox="1"/>
          <p:nvPr/>
        </p:nvSpPr>
        <p:spPr>
          <a:xfrm>
            <a:off x="4664968" y="1700808"/>
            <a:ext cx="494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000" i="1" dirty="0">
                <a:solidFill>
                  <a:srgbClr val="080808"/>
                </a:solidFill>
              </a:rPr>
              <a:t>A. Bertarelli (2016). Beam-induced damage mechanisms and their calculation. CERN Yellow Reports, v. 2, p. 159, Jan. 2016. ISSN 00078328.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257016" y="5607147"/>
            <a:ext cx="3370608" cy="74328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5400" cap="flat" cmpd="sng" algn="ctr">
            <a:noFill/>
            <a:prstDash val="solid"/>
            <a:headEnd/>
            <a:tailEnd/>
          </a:ln>
          <a:effectLst>
            <a:outerShdw blurRad="50800" dist="88900" dir="1200000" algn="bl" rotWithShape="0">
              <a:prstClr val="black">
                <a:alpha val="40000"/>
              </a:prstClr>
            </a:outerShdw>
          </a:effectLst>
        </p:spPr>
        <p:txBody>
          <a:bodyPr wrap="square" lIns="36000" tIns="91440" rIns="0" bIns="91440" anchor="ctr" anchorCtr="0">
            <a:spAutoFit/>
          </a:bodyPr>
          <a:lstStyle>
            <a:defPPr>
              <a:defRPr lang="en-US"/>
            </a:defPPr>
            <a:lvl1pPr marL="0" indent="0">
              <a:lnSpc>
                <a:spcPct val="110000"/>
              </a:lnSpc>
              <a:buFont typeface="Wingdings" panose="05000000000000000000" pitchFamily="2" charset="2"/>
              <a:buNone/>
              <a:defRPr sz="1100" b="1">
                <a:solidFill>
                  <a:schemeClr val="lt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&lt; ~100 J cm-3 Elastic behavior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~100 J cm-3 to ~10 kJ cm-3  Plastic behavior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&gt; ~10 kJ cm-3 hydrodynamic regime</a:t>
            </a:r>
          </a:p>
        </p:txBody>
      </p:sp>
    </p:spTree>
    <p:extLst>
      <p:ext uri="{BB962C8B-B14F-4D97-AF65-F5344CB8AC3E}">
        <p14:creationId xmlns:p14="http://schemas.microsoft.com/office/powerpoint/2010/main" val="13437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test on simple specimens: HRMT14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High Intensity Tests</a:t>
            </a:r>
          </a:p>
          <a:p>
            <a:r>
              <a:rPr lang="en-GB" dirty="0" smtClean="0"/>
              <a:t>Smooth-Particle-Hydrodynamics </a:t>
            </a:r>
            <a:r>
              <a:rPr lang="en-GB" dirty="0"/>
              <a:t>(SPH) calculations allowed determining damage extension, particle fragment velocity and </a:t>
            </a:r>
            <a:r>
              <a:rPr lang="en-GB" dirty="0" smtClean="0"/>
              <a:t>trajectories. </a:t>
            </a:r>
          </a:p>
          <a:p>
            <a:r>
              <a:rPr lang="en-GB" dirty="0" smtClean="0"/>
              <a:t>Assessment of potential </a:t>
            </a:r>
            <a:r>
              <a:rPr lang="en-GB" dirty="0"/>
              <a:t>damages to tank, windows and </a:t>
            </a:r>
            <a:r>
              <a:rPr lang="en-GB" dirty="0" smtClean="0"/>
              <a:t>viewports.</a:t>
            </a:r>
            <a:endParaRPr lang="en-GB" dirty="0"/>
          </a:p>
          <a:p>
            <a:r>
              <a:rPr lang="en-GB" dirty="0"/>
              <a:t>Material density </a:t>
            </a:r>
            <a:r>
              <a:rPr lang="en-GB" dirty="0" smtClean="0"/>
              <a:t>changes.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err="1"/>
              <a:t>HiRadMat</a:t>
            </a:r>
            <a:r>
              <a:rPr lang="en-GB" dirty="0"/>
              <a:t> Experiments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717" y="3534231"/>
            <a:ext cx="3943275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767147" y="3173895"/>
            <a:ext cx="1472727" cy="850909"/>
          </a:xfrm>
          <a:prstGeom prst="rect">
            <a:avLst/>
          </a:prstGeom>
          <a:gradFill>
            <a:gsLst>
              <a:gs pos="0">
                <a:srgbClr val="558CBF"/>
              </a:gs>
              <a:gs pos="100000">
                <a:schemeClr val="accent4">
                  <a:tint val="95000"/>
                  <a:shade val="100000"/>
                  <a:satMod val="110000"/>
                  <a:lumMod val="105000"/>
                </a:schemeClr>
              </a:gs>
            </a:gsLst>
          </a:gradFill>
          <a:ln>
            <a:headEnd/>
            <a:tailEnd/>
          </a:ln>
          <a:effectLst>
            <a:outerShdw blurRad="50800" dist="101600" dir="8100000" rotWithShape="0">
              <a:srgbClr val="000000">
                <a:alpha val="34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r>
              <a:rPr lang="en-GB" sz="1200" b="1" dirty="0">
                <a:latin typeface="+mj-lt"/>
              </a:rPr>
              <a:t>Inermet180</a:t>
            </a:r>
            <a:r>
              <a:rPr lang="en-GB" sz="1200" dirty="0">
                <a:latin typeface="+mj-lt"/>
              </a:rPr>
              <a:t> </a:t>
            </a:r>
            <a:br>
              <a:rPr lang="en-GB" sz="1200" dirty="0">
                <a:latin typeface="+mj-lt"/>
              </a:rPr>
            </a:br>
            <a:r>
              <a:rPr lang="en-GB" sz="1200" dirty="0">
                <a:latin typeface="+mj-lt"/>
              </a:rPr>
              <a:t>70 b</a:t>
            </a:r>
            <a:br>
              <a:rPr lang="en-GB" sz="1200" dirty="0">
                <a:latin typeface="+mj-lt"/>
              </a:rPr>
            </a:br>
            <a:r>
              <a:rPr lang="en-GB" sz="1200" dirty="0">
                <a:latin typeface="+mj-lt"/>
              </a:rPr>
              <a:t>s  = 2.5 mm</a:t>
            </a:r>
          </a:p>
          <a:p>
            <a:r>
              <a:rPr lang="en-US" sz="1200" dirty="0" err="1">
                <a:latin typeface="+mj-lt"/>
              </a:rPr>
              <a:t>V</a:t>
            </a:r>
            <a:r>
              <a:rPr lang="en-US" sz="1200" baseline="-25000" dirty="0" err="1">
                <a:latin typeface="+mj-lt"/>
              </a:rPr>
              <a:t>max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>
                <a:latin typeface="+mj-lt"/>
                <a:sym typeface="Symbol"/>
              </a:rPr>
              <a:t> </a:t>
            </a:r>
            <a:r>
              <a:rPr lang="en-US" sz="1200" dirty="0">
                <a:latin typeface="+mj-lt"/>
              </a:rPr>
              <a:t>365 m/s</a:t>
            </a:r>
            <a:endParaRPr lang="en-GB" sz="1200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756" y="3599350"/>
            <a:ext cx="3814545" cy="2817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7937842" y="3147644"/>
            <a:ext cx="1472727" cy="850909"/>
          </a:xfrm>
          <a:prstGeom prst="rect">
            <a:avLst/>
          </a:prstGeom>
          <a:gradFill>
            <a:gsLst>
              <a:gs pos="0">
                <a:srgbClr val="558CBF"/>
              </a:gs>
              <a:gs pos="100000">
                <a:schemeClr val="accent4">
                  <a:tint val="95000"/>
                  <a:shade val="100000"/>
                  <a:satMod val="110000"/>
                  <a:lumMod val="105000"/>
                </a:schemeClr>
              </a:gs>
            </a:gsLst>
          </a:gradFill>
          <a:ln>
            <a:headEnd/>
            <a:tailEnd/>
          </a:ln>
          <a:effectLst>
            <a:outerShdw blurRad="50800" dist="101600" dir="8100000" rotWithShape="0">
              <a:srgbClr val="000000">
                <a:alpha val="34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r>
              <a:rPr lang="en-GB" sz="1200" b="1" dirty="0">
                <a:latin typeface="+mj-lt"/>
              </a:rPr>
              <a:t>Inermet180</a:t>
            </a:r>
          </a:p>
          <a:p>
            <a:r>
              <a:rPr lang="en-GB" sz="1200" dirty="0">
                <a:latin typeface="+mj-lt"/>
              </a:rPr>
              <a:t>60 b </a:t>
            </a:r>
            <a:br>
              <a:rPr lang="en-GB" sz="1200" dirty="0">
                <a:latin typeface="+mj-lt"/>
              </a:rPr>
            </a:br>
            <a:r>
              <a:rPr lang="en-GB" sz="1200" dirty="0">
                <a:latin typeface="+mj-lt"/>
              </a:rPr>
              <a:t>s  = 0.25 mm</a:t>
            </a:r>
          </a:p>
          <a:p>
            <a:r>
              <a:rPr lang="en-US" sz="1200" dirty="0" err="1">
                <a:latin typeface="+mj-lt"/>
              </a:rPr>
              <a:t>V</a:t>
            </a:r>
            <a:r>
              <a:rPr lang="en-US" sz="1200" baseline="-25000" dirty="0" err="1">
                <a:latin typeface="+mj-lt"/>
              </a:rPr>
              <a:t>max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>
                <a:latin typeface="+mj-lt"/>
                <a:sym typeface="Symbol"/>
              </a:rPr>
              <a:t> </a:t>
            </a:r>
            <a:r>
              <a:rPr lang="en-US" sz="1200" dirty="0">
                <a:latin typeface="+mj-lt"/>
              </a:rPr>
              <a:t>870m/s</a:t>
            </a:r>
            <a:endParaRPr lang="en-GB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524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bertare\Desktop\CERN\HiRadMat\Photo demontage HRMT14\DSCN52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6" b="4988"/>
          <a:stretch/>
        </p:blipFill>
        <p:spPr bwMode="auto">
          <a:xfrm>
            <a:off x="667067" y="744021"/>
            <a:ext cx="8571770" cy="59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Examples of Beam-induced Accidents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lIns="72000" tIns="36000" rIns="72000" bIns="36000"/>
          <a:lstStyle/>
          <a:p>
            <a:r>
              <a:rPr lang="en-GB" dirty="0"/>
              <a:t>Example of test on simple specimens: HRMT14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Alessandro Bertarelli – International HiRadMat Workshop, CERN – 10 July 2019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9" name="Rectangle 189"/>
          <p:cNvSpPr/>
          <p:nvPr/>
        </p:nvSpPr>
        <p:spPr>
          <a:xfrm>
            <a:off x="1302559" y="4994406"/>
            <a:ext cx="1080000" cy="432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lvl="2" algn="ctr"/>
            <a:r>
              <a:rPr lang="en-GB" sz="1200" b="1" dirty="0" err="1" smtClean="0"/>
              <a:t>Inermet</a:t>
            </a:r>
            <a:r>
              <a:rPr lang="en-GB" sz="1200" b="1" dirty="0" smtClean="0"/>
              <a:t> 180 0.65 MJ</a:t>
            </a:r>
            <a:endParaRPr lang="en-GB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19658" y="804482"/>
            <a:ext cx="1662901" cy="56514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en-GB" dirty="0"/>
              <a:t>Post-irradiation observations</a:t>
            </a:r>
          </a:p>
        </p:txBody>
      </p:sp>
      <p:sp>
        <p:nvSpPr>
          <p:cNvPr id="12" name="Rectangle 189"/>
          <p:cNvSpPr/>
          <p:nvPr/>
        </p:nvSpPr>
        <p:spPr>
          <a:xfrm>
            <a:off x="2602780" y="4907941"/>
            <a:ext cx="1080000" cy="62670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lvl="2" algn="ctr"/>
            <a:r>
              <a:rPr lang="en-GB" sz="1200" b="1" dirty="0" smtClean="0"/>
              <a:t>Molybdenum 0.65 MJ and</a:t>
            </a:r>
          </a:p>
          <a:p>
            <a:pPr marL="0" lvl="2" algn="ctr"/>
            <a:r>
              <a:rPr lang="en-US" sz="1200" b="1" dirty="0" smtClean="0"/>
              <a:t>1.3 MJ</a:t>
            </a:r>
            <a:endParaRPr lang="en-GB" sz="1200" b="1" dirty="0"/>
          </a:p>
        </p:txBody>
      </p:sp>
      <p:sp>
        <p:nvSpPr>
          <p:cNvPr id="13" name="Rectangle 189"/>
          <p:cNvSpPr/>
          <p:nvPr/>
        </p:nvSpPr>
        <p:spPr>
          <a:xfrm>
            <a:off x="3869445" y="5027255"/>
            <a:ext cx="1080000" cy="62670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lvl="2" algn="ctr"/>
            <a:r>
              <a:rPr lang="en-GB" sz="1200" b="1" dirty="0" err="1" smtClean="0"/>
              <a:t>Glidcop</a:t>
            </a:r>
            <a:r>
              <a:rPr lang="en-GB" sz="1200" b="1" dirty="0" smtClean="0"/>
              <a:t> </a:t>
            </a:r>
          </a:p>
          <a:p>
            <a:pPr marL="0" lvl="2" algn="ctr"/>
            <a:r>
              <a:rPr lang="en-GB" sz="1200" b="1" dirty="0" smtClean="0"/>
              <a:t>0.65 MJ (twice)</a:t>
            </a:r>
            <a:endParaRPr lang="en-GB" sz="1200" b="1" dirty="0"/>
          </a:p>
        </p:txBody>
      </p:sp>
      <p:sp>
        <p:nvSpPr>
          <p:cNvPr id="14" name="Rectangle 189"/>
          <p:cNvSpPr/>
          <p:nvPr/>
        </p:nvSpPr>
        <p:spPr>
          <a:xfrm>
            <a:off x="5210705" y="5441481"/>
            <a:ext cx="1080000" cy="4420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lvl="2" algn="ctr"/>
            <a:r>
              <a:rPr lang="en-GB" sz="1200" b="1" dirty="0" err="1" smtClean="0"/>
              <a:t>MoCuCD</a:t>
            </a:r>
            <a:endParaRPr lang="en-GB" sz="1200" b="1" dirty="0" smtClean="0"/>
          </a:p>
          <a:p>
            <a:pPr marL="0" lvl="2" algn="ctr"/>
            <a:r>
              <a:rPr lang="en-GB" sz="1200" b="1" dirty="0" smtClean="0"/>
              <a:t>1.3 MJ</a:t>
            </a:r>
            <a:endParaRPr lang="en-GB" sz="1200" b="1" dirty="0"/>
          </a:p>
        </p:txBody>
      </p:sp>
      <p:sp>
        <p:nvSpPr>
          <p:cNvPr id="17" name="Rectangle 189"/>
          <p:cNvSpPr/>
          <p:nvPr/>
        </p:nvSpPr>
        <p:spPr>
          <a:xfrm>
            <a:off x="6508421" y="5474138"/>
            <a:ext cx="1080000" cy="44203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lvl="2" algn="ctr"/>
            <a:r>
              <a:rPr lang="en-GB" sz="1200" b="1" dirty="0" err="1" smtClean="0"/>
              <a:t>CuCD</a:t>
            </a:r>
            <a:endParaRPr lang="en-GB" sz="1200" b="1" dirty="0" smtClean="0"/>
          </a:p>
          <a:p>
            <a:pPr marL="0" lvl="2" algn="ctr"/>
            <a:r>
              <a:rPr lang="en-GB" sz="1200" b="1" dirty="0" smtClean="0"/>
              <a:t>1.3 MJ</a:t>
            </a:r>
            <a:endParaRPr lang="en-GB" sz="1200" b="1" dirty="0"/>
          </a:p>
        </p:txBody>
      </p:sp>
      <p:sp>
        <p:nvSpPr>
          <p:cNvPr id="18" name="Rectangle 189"/>
          <p:cNvSpPr/>
          <p:nvPr/>
        </p:nvSpPr>
        <p:spPr>
          <a:xfrm>
            <a:off x="7855937" y="5345846"/>
            <a:ext cx="1080000" cy="62670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lvl="2" algn="ctr"/>
            <a:r>
              <a:rPr lang="en-GB" sz="1200" b="1" dirty="0" err="1" smtClean="0"/>
              <a:t>MoGr</a:t>
            </a:r>
            <a:r>
              <a:rPr lang="en-GB" sz="1200" b="1" dirty="0" smtClean="0"/>
              <a:t> </a:t>
            </a:r>
          </a:p>
          <a:p>
            <a:pPr marL="0" lvl="2" algn="ctr"/>
            <a:r>
              <a:rPr lang="en-GB" sz="1200" b="1" dirty="0" smtClean="0"/>
              <a:t>(3 old grades)</a:t>
            </a:r>
          </a:p>
          <a:p>
            <a:pPr marL="0" lvl="2" algn="ctr"/>
            <a:r>
              <a:rPr lang="en-GB" sz="1200" b="1" dirty="0" smtClean="0"/>
              <a:t>1.3 MJ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39519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Content Placeholder 1"/>
          <p:cNvSpPr>
            <a:spLocks noGrp="1"/>
          </p:cNvSpPr>
          <p:nvPr>
            <p:ph idx="1"/>
          </p:nvPr>
        </p:nvSpPr>
        <p:spPr>
          <a:xfrm>
            <a:off x="4846798" y="612000"/>
            <a:ext cx="5059202" cy="5544000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1200" b="1" dirty="0" smtClean="0">
                <a:solidFill>
                  <a:srgbClr val="003399"/>
                </a:solidFill>
              </a:rPr>
              <a:t>18 materials/grades </a:t>
            </a:r>
            <a:r>
              <a:rPr lang="en-US" sz="1200" dirty="0">
                <a:solidFill>
                  <a:srgbClr val="003399"/>
                </a:solidFill>
              </a:rPr>
              <a:t>to be tested. </a:t>
            </a:r>
          </a:p>
          <a:p>
            <a:pPr>
              <a:spcAft>
                <a:spcPts val="0"/>
              </a:spcAft>
            </a:pPr>
            <a:r>
              <a:rPr lang="en-US" sz="1200" b="1" dirty="0">
                <a:solidFill>
                  <a:srgbClr val="003399"/>
                </a:solidFill>
              </a:rPr>
              <a:t>4 grades</a:t>
            </a:r>
            <a:r>
              <a:rPr lang="en-US" sz="1200" dirty="0">
                <a:solidFill>
                  <a:srgbClr val="003399"/>
                </a:solidFill>
              </a:rPr>
              <a:t> of </a:t>
            </a:r>
            <a:r>
              <a:rPr lang="en-US" sz="1200" b="1" dirty="0" err="1" smtClean="0">
                <a:solidFill>
                  <a:srgbClr val="003399"/>
                </a:solidFill>
              </a:rPr>
              <a:t>MoGr</a:t>
            </a:r>
            <a:r>
              <a:rPr lang="en-US" sz="1200" dirty="0" smtClean="0">
                <a:solidFill>
                  <a:srgbClr val="003399"/>
                </a:solidFill>
              </a:rPr>
              <a:t> </a:t>
            </a:r>
            <a:r>
              <a:rPr lang="en-US" sz="1200" dirty="0">
                <a:solidFill>
                  <a:srgbClr val="003399"/>
                </a:solidFill>
              </a:rPr>
              <a:t>from </a:t>
            </a:r>
            <a:r>
              <a:rPr lang="en-US" sz="1200" dirty="0" smtClean="0">
                <a:solidFill>
                  <a:srgbClr val="003399"/>
                </a:solidFill>
              </a:rPr>
              <a:t>2 manufacturers</a:t>
            </a:r>
            <a:r>
              <a:rPr lang="en-US" sz="1200" dirty="0">
                <a:solidFill>
                  <a:srgbClr val="003399"/>
                </a:solidFill>
              </a:rPr>
              <a:t> </a:t>
            </a:r>
            <a:r>
              <a:rPr lang="en-US" sz="1200" dirty="0" smtClean="0">
                <a:solidFill>
                  <a:srgbClr val="003399"/>
                </a:solidFill>
              </a:rPr>
              <a:t>(BB and </a:t>
            </a:r>
            <a:r>
              <a:rPr lang="en-US" sz="1200" dirty="0" err="1" smtClean="0">
                <a:solidFill>
                  <a:srgbClr val="003399"/>
                </a:solidFill>
              </a:rPr>
              <a:t>Nanoker</a:t>
            </a:r>
            <a:r>
              <a:rPr lang="en-US" sz="1200" dirty="0">
                <a:solidFill>
                  <a:srgbClr val="003399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1200" b="1" dirty="0">
                <a:solidFill>
                  <a:srgbClr val="003399"/>
                </a:solidFill>
              </a:rPr>
              <a:t>3</a:t>
            </a:r>
            <a:r>
              <a:rPr lang="en-US" sz="1200" b="1" dirty="0" smtClean="0">
                <a:solidFill>
                  <a:srgbClr val="003399"/>
                </a:solidFill>
              </a:rPr>
              <a:t> coatings</a:t>
            </a:r>
            <a:r>
              <a:rPr lang="en-US" sz="1200" dirty="0">
                <a:solidFill>
                  <a:srgbClr val="003399"/>
                </a:solidFill>
              </a:rPr>
              <a:t>, </a:t>
            </a:r>
            <a:r>
              <a:rPr lang="en-US" sz="1200" b="1" dirty="0" smtClean="0">
                <a:solidFill>
                  <a:srgbClr val="003399"/>
                </a:solidFill>
              </a:rPr>
              <a:t>Cu</a:t>
            </a:r>
            <a:r>
              <a:rPr lang="en-US" sz="1200" dirty="0">
                <a:solidFill>
                  <a:srgbClr val="003399"/>
                </a:solidFill>
              </a:rPr>
              <a:t>, </a:t>
            </a:r>
            <a:r>
              <a:rPr lang="en-US" sz="1200" b="1" dirty="0" smtClean="0">
                <a:solidFill>
                  <a:srgbClr val="003399"/>
                </a:solidFill>
              </a:rPr>
              <a:t>Mo </a:t>
            </a:r>
            <a:r>
              <a:rPr lang="en-US" sz="1200" dirty="0" smtClean="0">
                <a:solidFill>
                  <a:srgbClr val="003399"/>
                </a:solidFill>
              </a:rPr>
              <a:t>(CERN) </a:t>
            </a:r>
            <a:r>
              <a:rPr lang="en-US" sz="1200" dirty="0">
                <a:solidFill>
                  <a:srgbClr val="003399"/>
                </a:solidFill>
              </a:rPr>
              <a:t>and </a:t>
            </a:r>
            <a:r>
              <a:rPr lang="en-US" sz="1200" b="1" dirty="0" err="1" smtClean="0">
                <a:solidFill>
                  <a:srgbClr val="003399"/>
                </a:solidFill>
              </a:rPr>
              <a:t>TiN</a:t>
            </a:r>
            <a:r>
              <a:rPr lang="en-US" sz="1200" dirty="0">
                <a:solidFill>
                  <a:srgbClr val="003399"/>
                </a:solidFill>
              </a:rPr>
              <a:t> </a:t>
            </a:r>
            <a:r>
              <a:rPr lang="en-US" sz="1200" dirty="0" smtClean="0">
                <a:solidFill>
                  <a:srgbClr val="003399"/>
                </a:solidFill>
              </a:rPr>
              <a:t>(DTI)</a:t>
            </a:r>
            <a:endParaRPr lang="en-US" sz="1200" dirty="0">
              <a:solidFill>
                <a:srgbClr val="003399"/>
              </a:solidFill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solidFill>
                  <a:srgbClr val="003399"/>
                </a:solidFill>
              </a:rPr>
              <a:t>Different combination of surface and thermal treatments (48h firing, CO2 blasting, US cleaning); </a:t>
            </a:r>
          </a:p>
          <a:p>
            <a:pPr>
              <a:spcAft>
                <a:spcPts val="0"/>
              </a:spcAft>
            </a:pPr>
            <a:r>
              <a:rPr lang="en-US" sz="1200" b="1" dirty="0">
                <a:solidFill>
                  <a:srgbClr val="003399"/>
                </a:solidFill>
              </a:rPr>
              <a:t>2 grades </a:t>
            </a:r>
            <a:r>
              <a:rPr lang="en-US" sz="1200" dirty="0">
                <a:solidFill>
                  <a:srgbClr val="003399"/>
                </a:solidFill>
              </a:rPr>
              <a:t>of </a:t>
            </a:r>
            <a:r>
              <a:rPr lang="en-US" sz="1200" b="1" dirty="0" err="1">
                <a:solidFill>
                  <a:srgbClr val="003399"/>
                </a:solidFill>
              </a:rPr>
              <a:t>CuCD</a:t>
            </a:r>
            <a:r>
              <a:rPr lang="en-US" sz="1200" dirty="0">
                <a:solidFill>
                  <a:srgbClr val="003399"/>
                </a:solidFill>
              </a:rPr>
              <a:t> from </a:t>
            </a:r>
            <a:r>
              <a:rPr lang="en-US" sz="1200" dirty="0" smtClean="0">
                <a:solidFill>
                  <a:srgbClr val="003399"/>
                </a:solidFill>
              </a:rPr>
              <a:t>2 suppliers (RHP and IFAM)</a:t>
            </a:r>
            <a:endParaRPr lang="en-US" sz="1200" dirty="0">
              <a:solidFill>
                <a:srgbClr val="003399"/>
              </a:solidFill>
            </a:endParaRPr>
          </a:p>
          <a:p>
            <a:pPr>
              <a:spcAft>
                <a:spcPts val="0"/>
              </a:spcAft>
            </a:pPr>
            <a:r>
              <a:rPr lang="en-US" sz="1200" dirty="0" smtClean="0">
                <a:solidFill>
                  <a:srgbClr val="003399"/>
                </a:solidFill>
              </a:rPr>
              <a:t>Novel </a:t>
            </a:r>
            <a:r>
              <a:rPr lang="en-US" sz="1200" b="1" dirty="0">
                <a:solidFill>
                  <a:srgbClr val="003399"/>
                </a:solidFill>
              </a:rPr>
              <a:t>carbon-based materials </a:t>
            </a:r>
            <a:r>
              <a:rPr lang="en-US" sz="1200" dirty="0">
                <a:solidFill>
                  <a:srgbClr val="003399"/>
                </a:solidFill>
              </a:rPr>
              <a:t>as </a:t>
            </a:r>
            <a:r>
              <a:rPr lang="en-US" sz="1200" b="1" dirty="0">
                <a:solidFill>
                  <a:srgbClr val="003399"/>
                </a:solidFill>
              </a:rPr>
              <a:t>HOPG</a:t>
            </a:r>
            <a:r>
              <a:rPr lang="en-US" sz="1200" dirty="0">
                <a:solidFill>
                  <a:srgbClr val="003399"/>
                </a:solidFill>
              </a:rPr>
              <a:t> </a:t>
            </a:r>
            <a:r>
              <a:rPr lang="en-US" sz="1200" dirty="0" smtClean="0">
                <a:solidFill>
                  <a:srgbClr val="003399"/>
                </a:solidFill>
              </a:rPr>
              <a:t>(Highly-Ordered </a:t>
            </a:r>
            <a:r>
              <a:rPr lang="en-US" sz="1200" dirty="0" err="1" smtClean="0">
                <a:solidFill>
                  <a:srgbClr val="003399"/>
                </a:solidFill>
              </a:rPr>
              <a:t>Pyrolitic</a:t>
            </a:r>
            <a:r>
              <a:rPr lang="en-US" sz="1200" dirty="0" smtClean="0">
                <a:solidFill>
                  <a:srgbClr val="003399"/>
                </a:solidFill>
              </a:rPr>
              <a:t> Graphite) </a:t>
            </a:r>
            <a:r>
              <a:rPr lang="en-US" sz="1200" dirty="0">
                <a:solidFill>
                  <a:srgbClr val="003399"/>
                </a:solidFill>
              </a:rPr>
              <a:t>and </a:t>
            </a:r>
            <a:r>
              <a:rPr lang="en-US" sz="1200" b="1" dirty="0" smtClean="0">
                <a:solidFill>
                  <a:srgbClr val="003399"/>
                </a:solidFill>
              </a:rPr>
              <a:t>Titanium-Graphite (TG-1100)</a:t>
            </a:r>
            <a:endParaRPr lang="en-US" sz="1200" dirty="0">
              <a:solidFill>
                <a:srgbClr val="003399"/>
              </a:solidFill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solidFill>
                  <a:srgbClr val="003399"/>
                </a:solidFill>
              </a:rPr>
              <a:t>Additively </a:t>
            </a:r>
            <a:r>
              <a:rPr lang="en-US" sz="1200" dirty="0" smtClean="0">
                <a:solidFill>
                  <a:srgbClr val="003399"/>
                </a:solidFill>
              </a:rPr>
              <a:t>Manufactured Titanium samples </a:t>
            </a:r>
            <a:r>
              <a:rPr lang="en-US" sz="1200" dirty="0">
                <a:solidFill>
                  <a:srgbClr val="003399"/>
                </a:solidFill>
              </a:rPr>
              <a:t>(</a:t>
            </a:r>
            <a:r>
              <a:rPr lang="en-US" sz="1200" b="1" dirty="0">
                <a:solidFill>
                  <a:srgbClr val="003399"/>
                </a:solidFill>
              </a:rPr>
              <a:t>Ti6Al4V</a:t>
            </a:r>
            <a:r>
              <a:rPr lang="en-US" sz="1200" dirty="0">
                <a:solidFill>
                  <a:srgbClr val="003399"/>
                </a:solidFill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200" dirty="0" smtClean="0">
                <a:solidFill>
                  <a:srgbClr val="003399"/>
                </a:solidFill>
              </a:rPr>
              <a:t>Actively controlled (via </a:t>
            </a:r>
            <a:r>
              <a:rPr lang="en-US" sz="1200" dirty="0">
                <a:solidFill>
                  <a:srgbClr val="003399"/>
                </a:solidFill>
              </a:rPr>
              <a:t>piezoelectric </a:t>
            </a:r>
            <a:r>
              <a:rPr lang="en-US" sz="1200" dirty="0" smtClean="0">
                <a:solidFill>
                  <a:srgbClr val="003399"/>
                </a:solidFill>
              </a:rPr>
              <a:t>transducers) </a:t>
            </a:r>
            <a:r>
              <a:rPr lang="en-US" sz="1200" b="1" dirty="0" smtClean="0">
                <a:solidFill>
                  <a:srgbClr val="003399"/>
                </a:solidFill>
              </a:rPr>
              <a:t>Al </a:t>
            </a:r>
            <a:r>
              <a:rPr lang="en-US" sz="1200" dirty="0" smtClean="0">
                <a:solidFill>
                  <a:srgbClr val="003399"/>
                </a:solidFill>
              </a:rPr>
              <a:t>samples (</a:t>
            </a:r>
            <a:r>
              <a:rPr lang="en-US" sz="1200" dirty="0" err="1" smtClean="0">
                <a:solidFill>
                  <a:srgbClr val="003399"/>
                </a:solidFill>
              </a:rPr>
              <a:t>UoH</a:t>
            </a:r>
            <a:r>
              <a:rPr lang="en-US" sz="1200" dirty="0" smtClean="0">
                <a:solidFill>
                  <a:srgbClr val="003399"/>
                </a:solidFill>
              </a:rPr>
              <a:t>)</a:t>
            </a:r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endParaRPr lang="en-US" sz="1500" b="1" dirty="0">
              <a:solidFill>
                <a:srgbClr val="003399"/>
              </a:solidFill>
            </a:endParaRPr>
          </a:p>
          <a:p>
            <a:endParaRPr lang="en-GB" sz="14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657653" y="792000"/>
          <a:ext cx="3439886" cy="5582136"/>
        </p:xfrm>
        <a:graphic>
          <a:graphicData uri="http://schemas.openxmlformats.org/drawingml/2006/table">
            <a:tbl>
              <a:tblPr firstRow="1" firstCol="1" bandRow="1"/>
              <a:tblGrid>
                <a:gridCol w="386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7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3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8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#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Material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100" dirty="0" err="1">
                          <a:effectLst/>
                        </a:rPr>
                        <a:t>Density</a:t>
                      </a:r>
                      <a:r>
                        <a:rPr lang="fr-CH" sz="1100" dirty="0">
                          <a:effectLst/>
                        </a:rPr>
                        <a:t> </a:t>
                      </a:r>
                      <a:r>
                        <a:rPr lang="fr-CH" sz="1100" b="1" dirty="0">
                          <a:effectLst/>
                        </a:rPr>
                        <a:t>[g/cm</a:t>
                      </a:r>
                      <a:r>
                        <a:rPr lang="fr-CH" sz="1100" b="1" baseline="30000" dirty="0">
                          <a:effectLst/>
                        </a:rPr>
                        <a:t>3</a:t>
                      </a:r>
                      <a:r>
                        <a:rPr lang="fr-CH" sz="1100" b="1" dirty="0">
                          <a:effectLst/>
                        </a:rPr>
                        <a:t>]</a:t>
                      </a:r>
                      <a:endParaRPr lang="en-GB" sz="1100" b="1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100" dirty="0" err="1" smtClean="0">
                          <a:effectLst/>
                        </a:rPr>
                        <a:t>Coated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Coating Material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IT180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18.0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Ta10W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16.9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3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Ta2.5W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16.7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TZM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10.0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5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CuCD</a:t>
                      </a:r>
                      <a:r>
                        <a:rPr lang="en-GB" sz="1000" dirty="0">
                          <a:effectLst/>
                        </a:rPr>
                        <a:t> IFAM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5.40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6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CuCD RHP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5.40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7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SiC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3.21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8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MG-6403Fc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2.54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TiN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ND-7401-Sr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2.52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MG-6530Aa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2.50 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Cu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11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MG-6541Fc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2.49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Mo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12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HOPG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2.26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13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TG-1100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2.19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14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R4550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1.90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Cu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15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CFC AC150K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1.88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r>
                        <a:rPr lang="en-GB" sz="1000" dirty="0" smtClean="0">
                          <a:effectLst/>
                        </a:rPr>
                        <a:t>Mo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16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Ti6Al4V (AM)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1.62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17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CFOAM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0.40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18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Al 6082-T651 </a:t>
                      </a:r>
                      <a:r>
                        <a:rPr lang="en-GB" sz="1000" dirty="0" smtClean="0">
                          <a:effectLst/>
                        </a:rPr>
                        <a:t>(</a:t>
                      </a:r>
                      <a:r>
                        <a:rPr lang="en-GB" sz="1000" dirty="0" err="1" smtClean="0">
                          <a:effectLst/>
                        </a:rPr>
                        <a:t>U</a:t>
                      </a:r>
                      <a:r>
                        <a:rPr lang="en-GB" sz="1000" baseline="0" dirty="0" err="1" smtClean="0">
                          <a:effectLst/>
                        </a:rPr>
                        <a:t>o</a:t>
                      </a:r>
                      <a:r>
                        <a:rPr lang="en-GB" sz="1000" dirty="0" err="1" smtClean="0">
                          <a:effectLst/>
                        </a:rPr>
                        <a:t>Hud</a:t>
                      </a:r>
                      <a:r>
                        <a:rPr lang="en-GB" sz="1000" dirty="0" smtClean="0">
                          <a:effectLst/>
                        </a:rPr>
                        <a:t>)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2.70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23" name="Right Brace 22"/>
          <p:cNvSpPr/>
          <p:nvPr/>
        </p:nvSpPr>
        <p:spPr>
          <a:xfrm>
            <a:off x="4113653" y="1188000"/>
            <a:ext cx="144000" cy="1080000"/>
          </a:xfrm>
          <a:prstGeom prst="rightBrac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Right Brace 26"/>
          <p:cNvSpPr/>
          <p:nvPr/>
        </p:nvSpPr>
        <p:spPr>
          <a:xfrm>
            <a:off x="4113653" y="2340000"/>
            <a:ext cx="144000" cy="792000"/>
          </a:xfrm>
          <a:prstGeom prst="rightBrac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Right Brace 27"/>
          <p:cNvSpPr/>
          <p:nvPr/>
        </p:nvSpPr>
        <p:spPr>
          <a:xfrm>
            <a:off x="4114566" y="3204000"/>
            <a:ext cx="144000" cy="2808000"/>
          </a:xfrm>
          <a:prstGeom prst="rightBrac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ight Brace 31"/>
          <p:cNvSpPr/>
          <p:nvPr/>
        </p:nvSpPr>
        <p:spPr>
          <a:xfrm>
            <a:off x="4114566" y="6059378"/>
            <a:ext cx="144000" cy="288000"/>
          </a:xfrm>
          <a:prstGeom prst="rightBrac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4077653" y="1517965"/>
            <a:ext cx="7816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high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density</a:t>
            </a:r>
            <a:endParaRPr lang="en-GB" sz="1100" dirty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4077653" y="4392556"/>
            <a:ext cx="7816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low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density</a:t>
            </a:r>
            <a:endParaRPr lang="en-GB" sz="1100" dirty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4077653" y="2520556"/>
            <a:ext cx="8877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medium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density</a:t>
            </a:r>
            <a:endParaRPr lang="en-GB" sz="1100" dirty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032000" y="5987934"/>
            <a:ext cx="8536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Dedicated setup</a:t>
            </a:r>
            <a:endParaRPr lang="en-US" sz="1400" dirty="0" smtClean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3139" y="5068854"/>
            <a:ext cx="4371841" cy="7286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 t="27794" r="20082" b="50395"/>
          <a:stretch/>
        </p:blipFill>
        <p:spPr>
          <a:xfrm>
            <a:off x="7169696" y="3573016"/>
            <a:ext cx="2736304" cy="149583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6343" y="5797494"/>
            <a:ext cx="3579657" cy="915997"/>
          </a:xfrm>
          <a:prstGeom prst="rect">
            <a:avLst/>
          </a:prstGeom>
          <a:ln w="44450">
            <a:noFill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732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MultiMat</a:t>
            </a:r>
            <a:r>
              <a:rPr lang="en-GB" dirty="0"/>
              <a:t> Design Overview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HRMT-36 Experiment (</a:t>
            </a:r>
            <a:r>
              <a:rPr lang="en-US" dirty="0" err="1"/>
              <a:t>MultiMat</a:t>
            </a:r>
            <a:r>
              <a:rPr lang="en-US" dirty="0" smtClean="0"/>
              <a:t>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690" y="2050702"/>
            <a:ext cx="2847079" cy="2395936"/>
          </a:xfrm>
          <a:prstGeom prst="rect">
            <a:avLst/>
          </a:prstGeom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 smtClean="0">
                <a:solidFill>
                  <a:srgbClr val="003399"/>
                </a:solidFill>
              </a:rPr>
              <a:t>Specimens of simple geometry (</a:t>
            </a:r>
            <a:r>
              <a:rPr lang="en-GB" sz="1400" b="1" dirty="0" smtClean="0">
                <a:solidFill>
                  <a:srgbClr val="003399"/>
                </a:solidFill>
              </a:rPr>
              <a:t>slender bars, </a:t>
            </a:r>
            <a:r>
              <a:rPr lang="en-GB" sz="1400" dirty="0" smtClean="0">
                <a:solidFill>
                  <a:srgbClr val="003399"/>
                </a:solidFill>
              </a:rPr>
              <a:t>length </a:t>
            </a:r>
            <a:r>
              <a:rPr lang="en-GB" sz="1400" b="1" dirty="0" smtClean="0">
                <a:solidFill>
                  <a:srgbClr val="003399"/>
                </a:solidFill>
              </a:rPr>
              <a:t>120</a:t>
            </a:r>
            <a:r>
              <a:rPr lang="en-GB" sz="1400" dirty="0" smtClean="0">
                <a:solidFill>
                  <a:srgbClr val="003399"/>
                </a:solidFill>
              </a:rPr>
              <a:t> or </a:t>
            </a:r>
            <a:r>
              <a:rPr lang="en-GB" sz="1400" b="1" dirty="0" smtClean="0">
                <a:solidFill>
                  <a:srgbClr val="003399"/>
                </a:solidFill>
              </a:rPr>
              <a:t>248 </a:t>
            </a:r>
            <a:r>
              <a:rPr lang="en-GB" sz="1400" b="1" dirty="0">
                <a:solidFill>
                  <a:srgbClr val="003399"/>
                </a:solidFill>
              </a:rPr>
              <a:t>mm</a:t>
            </a:r>
            <a:r>
              <a:rPr lang="en-GB" sz="1400" dirty="0">
                <a:solidFill>
                  <a:srgbClr val="003399"/>
                </a:solidFill>
              </a:rPr>
              <a:t>) </a:t>
            </a:r>
            <a:r>
              <a:rPr lang="en-GB" sz="1400" dirty="0" smtClean="0">
                <a:solidFill>
                  <a:srgbClr val="003399"/>
                </a:solidFill>
              </a:rPr>
              <a:t>to generate simple wave signals, relatively easy to acquire and benchmark. </a:t>
            </a:r>
            <a:r>
              <a:rPr lang="en-GB" sz="1400" b="1" dirty="0" smtClean="0">
                <a:solidFill>
                  <a:srgbClr val="003399"/>
                </a:solidFill>
              </a:rPr>
              <a:t>Some low-Z samples coated </a:t>
            </a:r>
            <a:r>
              <a:rPr lang="en-GB" sz="1400" dirty="0" smtClean="0">
                <a:solidFill>
                  <a:srgbClr val="003399"/>
                </a:solidFill>
              </a:rPr>
              <a:t>(Mo, Cu, </a:t>
            </a:r>
            <a:r>
              <a:rPr lang="en-GB" sz="1400" dirty="0" err="1" smtClean="0">
                <a:solidFill>
                  <a:srgbClr val="003399"/>
                </a:solidFill>
              </a:rPr>
              <a:t>TiN</a:t>
            </a:r>
            <a:r>
              <a:rPr lang="en-GB" sz="1400" dirty="0" smtClean="0">
                <a:solidFill>
                  <a:srgbClr val="003399"/>
                </a:solidFill>
              </a:rPr>
              <a:t>)</a:t>
            </a:r>
          </a:p>
          <a:p>
            <a:r>
              <a:rPr lang="en-US" sz="1400" b="1" dirty="0" smtClean="0">
                <a:solidFill>
                  <a:srgbClr val="003399"/>
                </a:solidFill>
              </a:rPr>
              <a:t>Simply supported </a:t>
            </a:r>
            <a:r>
              <a:rPr lang="en-US" sz="1400" dirty="0" smtClean="0">
                <a:solidFill>
                  <a:srgbClr val="003399"/>
                </a:solidFill>
              </a:rPr>
              <a:t>bars, axially </a:t>
            </a:r>
            <a:r>
              <a:rPr lang="en-US" sz="1400" b="1" dirty="0" smtClean="0">
                <a:solidFill>
                  <a:srgbClr val="003399"/>
                </a:solidFill>
              </a:rPr>
              <a:t>free</a:t>
            </a:r>
            <a:r>
              <a:rPr lang="en-US" sz="1400" dirty="0" smtClean="0">
                <a:solidFill>
                  <a:srgbClr val="003399"/>
                </a:solidFill>
              </a:rPr>
              <a:t> to expand.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Mainly </a:t>
            </a:r>
            <a:r>
              <a:rPr lang="en-GB" sz="1400" b="1" dirty="0">
                <a:solidFill>
                  <a:srgbClr val="003399"/>
                </a:solidFill>
              </a:rPr>
              <a:t>s</a:t>
            </a:r>
            <a:r>
              <a:rPr lang="en-GB" sz="1400" b="1" dirty="0" smtClean="0">
                <a:solidFill>
                  <a:srgbClr val="003399"/>
                </a:solidFill>
              </a:rPr>
              <a:t>quare cross section </a:t>
            </a:r>
            <a:r>
              <a:rPr lang="en-GB" sz="1400" dirty="0" smtClean="0">
                <a:solidFill>
                  <a:srgbClr val="003399"/>
                </a:solidFill>
              </a:rPr>
              <a:t>(8×8 to 12×11.5 mm</a:t>
            </a:r>
            <a:r>
              <a:rPr lang="en-GB" sz="1400" baseline="30000" dirty="0" smtClean="0">
                <a:solidFill>
                  <a:srgbClr val="003399"/>
                </a:solidFill>
              </a:rPr>
              <a:t>2</a:t>
            </a:r>
            <a:r>
              <a:rPr lang="en-GB" sz="1400" dirty="0" smtClean="0">
                <a:solidFill>
                  <a:srgbClr val="003399"/>
                </a:solidFill>
              </a:rPr>
              <a:t>) to disentangle anisotropy and simplify PIE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797" y="1916833"/>
            <a:ext cx="5688000" cy="22162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6335522" y="4617821"/>
            <a:ext cx="3527414" cy="14867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75522" y="4630084"/>
            <a:ext cx="5760000" cy="1507327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998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Runs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Installed </a:t>
            </a:r>
            <a:r>
              <a:rPr lang="en-US" b="1" dirty="0" smtClean="0"/>
              <a:t>2 October </a:t>
            </a:r>
          </a:p>
          <a:p>
            <a:r>
              <a:rPr lang="en-US" dirty="0" smtClean="0"/>
              <a:t>Experimental runs from </a:t>
            </a:r>
            <a:r>
              <a:rPr lang="en-US" b="1" dirty="0" smtClean="0"/>
              <a:t>3 October </a:t>
            </a:r>
            <a:r>
              <a:rPr lang="en-US" dirty="0" smtClean="0"/>
              <a:t>to </a:t>
            </a:r>
            <a:r>
              <a:rPr lang="en-US" b="1" dirty="0" smtClean="0"/>
              <a:t>17 October</a:t>
            </a:r>
          </a:p>
          <a:p>
            <a:r>
              <a:rPr lang="en-US" dirty="0" smtClean="0"/>
              <a:t>478 pulses (including BBA and parking position). </a:t>
            </a:r>
            <a:r>
              <a:rPr lang="en-US" b="1" dirty="0" smtClean="0"/>
              <a:t>2.25x10</a:t>
            </a:r>
            <a:r>
              <a:rPr lang="en-US" b="1" baseline="30000" dirty="0" smtClean="0"/>
              <a:t>15</a:t>
            </a:r>
            <a:r>
              <a:rPr lang="en-US" dirty="0" smtClean="0"/>
              <a:t> POT (in line with initial request)</a:t>
            </a:r>
          </a:p>
          <a:p>
            <a:r>
              <a:rPr lang="en-US" dirty="0" smtClean="0"/>
              <a:t>Intensity ranging from </a:t>
            </a:r>
            <a:r>
              <a:rPr lang="en-US" b="1" dirty="0" smtClean="0"/>
              <a:t>1 b</a:t>
            </a:r>
            <a:r>
              <a:rPr lang="en-US" dirty="0" smtClean="0"/>
              <a:t> to </a:t>
            </a:r>
            <a:r>
              <a:rPr lang="en-US" b="1" dirty="0" smtClean="0"/>
              <a:t>288 </a:t>
            </a:r>
            <a:r>
              <a:rPr lang="en-US" dirty="0" smtClean="0"/>
              <a:t>b, typically </a:t>
            </a:r>
            <a:r>
              <a:rPr lang="en-US" b="1" dirty="0" smtClean="0"/>
              <a:t>1.3x10</a:t>
            </a:r>
            <a:r>
              <a:rPr lang="en-US" b="1" baseline="30000" dirty="0" smtClean="0"/>
              <a:t>11</a:t>
            </a:r>
            <a:r>
              <a:rPr lang="en-US" b="1" dirty="0" smtClean="0"/>
              <a:t> p/b</a:t>
            </a:r>
          </a:p>
          <a:p>
            <a:r>
              <a:rPr lang="en-US" dirty="0" smtClean="0"/>
              <a:t>Beam </a:t>
            </a:r>
            <a:r>
              <a:rPr lang="en-US" dirty="0" err="1" smtClean="0"/>
              <a:t>rms</a:t>
            </a:r>
            <a:r>
              <a:rPr lang="en-US" dirty="0" smtClean="0"/>
              <a:t> size (nominal): </a:t>
            </a:r>
            <a:r>
              <a:rPr lang="en-US" b="1" dirty="0" smtClean="0"/>
              <a:t>0.25×0.25</a:t>
            </a:r>
            <a:r>
              <a:rPr lang="en-US" dirty="0" smtClean="0"/>
              <a:t>, </a:t>
            </a:r>
            <a:r>
              <a:rPr lang="en-US" b="1" dirty="0" smtClean="0"/>
              <a:t>0.5×0.5</a:t>
            </a:r>
            <a:r>
              <a:rPr lang="en-US" dirty="0" smtClean="0"/>
              <a:t>, </a:t>
            </a:r>
            <a:r>
              <a:rPr lang="en-US" b="1" dirty="0" smtClean="0"/>
              <a:t>2×2 mm</a:t>
            </a:r>
            <a:r>
              <a:rPr lang="en-US" b="1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Good beam stability and repeatability, particularly important for grazing impacts (all data available on logbook)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912" y="4463347"/>
            <a:ext cx="2930274" cy="22407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186" y="4309492"/>
            <a:ext cx="3332664" cy="25485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2" y="3995376"/>
            <a:ext cx="3347270" cy="2725431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01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4528" y="36000"/>
            <a:ext cx="7662268" cy="5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No Offset Impact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Preliminary Results</a:t>
            </a:r>
            <a:endParaRPr lang="en-GB" dirty="0"/>
          </a:p>
        </p:txBody>
      </p:sp>
      <p:sp>
        <p:nvSpPr>
          <p:cNvPr id="28" name="Content Placeholder 4"/>
          <p:cNvSpPr>
            <a:spLocks noGrp="1"/>
          </p:cNvSpPr>
          <p:nvPr>
            <p:ph idx="1"/>
          </p:nvPr>
        </p:nvSpPr>
        <p:spPr>
          <a:xfrm>
            <a:off x="611999" y="612000"/>
            <a:ext cx="4706448" cy="2384952"/>
          </a:xfrm>
        </p:spPr>
        <p:txBody>
          <a:bodyPr/>
          <a:lstStyle/>
          <a:p>
            <a:r>
              <a:rPr lang="en-GB" sz="1400" dirty="0" smtClean="0">
                <a:solidFill>
                  <a:srgbClr val="003399"/>
                </a:solidFill>
              </a:rPr>
              <a:t>Excites longitudinal </a:t>
            </a:r>
            <a:r>
              <a:rPr lang="en-GB" sz="1400" dirty="0">
                <a:solidFill>
                  <a:srgbClr val="003399"/>
                </a:solidFill>
              </a:rPr>
              <a:t>vibration. 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High </a:t>
            </a:r>
            <a:r>
              <a:rPr lang="en-GB" sz="1400" dirty="0">
                <a:solidFill>
                  <a:srgbClr val="003399"/>
                </a:solidFill>
              </a:rPr>
              <a:t>frequency (5÷50 kHz). 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Shock. Strain rate effects. Internal damping.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Weaker signals for low-Z materials → Small cross-section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Larger beam size (2 mm) to prevent excessive radial and azimuthal stresses in high-Z materials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Radial waves (ignored in analytical approximation) depending on Poisson’s ratio and target geometry</a:t>
            </a:r>
            <a:endParaRPr lang="en-GB" sz="1400" dirty="0">
              <a:solidFill>
                <a:srgbClr val="003399"/>
              </a:solidFill>
            </a:endParaRP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5318448" y="687260"/>
            <a:ext cx="4587552" cy="2683074"/>
            <a:chOff x="4901952" y="721190"/>
            <a:chExt cx="4953000" cy="289681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1952" y="721190"/>
              <a:ext cx="4953000" cy="289681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702152" y="865206"/>
              <a:ext cx="1224136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Few </a:t>
              </a:r>
              <a:r>
                <a:rPr lang="en-US" sz="1600" dirty="0" err="1" smtClean="0"/>
                <a:t>μs</a:t>
              </a:r>
              <a:r>
                <a:rPr lang="is-IS" sz="1600" dirty="0" smtClean="0"/>
                <a:t>…</a:t>
              </a:r>
              <a:endParaRPr lang="en-US" sz="1600" dirty="0"/>
            </a:p>
          </p:txBody>
        </p:sp>
        <p:cxnSp>
          <p:nvCxnSpPr>
            <p:cNvPr id="16" name="Straight Arrow Connector 15"/>
            <p:cNvCxnSpPr>
              <a:stCxn id="10" idx="2"/>
            </p:cNvCxnSpPr>
            <p:nvPr/>
          </p:nvCxnSpPr>
          <p:spPr>
            <a:xfrm flipH="1">
              <a:off x="6486128" y="1234538"/>
              <a:ext cx="828092" cy="15748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0" idx="1"/>
            </p:cNvCxnSpPr>
            <p:nvPr/>
          </p:nvCxnSpPr>
          <p:spPr>
            <a:xfrm flipH="1">
              <a:off x="6414120" y="1049872"/>
              <a:ext cx="288032" cy="24738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964394" y="3627646"/>
            <a:ext cx="4232568" cy="1224000"/>
            <a:chOff x="504408" y="1700944"/>
            <a:chExt cx="4232568" cy="1224000"/>
          </a:xfrm>
        </p:grpSpPr>
        <p:grpSp>
          <p:nvGrpSpPr>
            <p:cNvPr id="15" name="Group 14"/>
            <p:cNvGrpSpPr/>
            <p:nvPr/>
          </p:nvGrpSpPr>
          <p:grpSpPr>
            <a:xfrm>
              <a:off x="504408" y="1700944"/>
              <a:ext cx="4232568" cy="1224000"/>
              <a:chOff x="792000" y="1988840"/>
              <a:chExt cx="4232568" cy="1224000"/>
            </a:xfrm>
          </p:grpSpPr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6576" y="1988840"/>
                <a:ext cx="3726991" cy="1224000"/>
              </a:xfrm>
              <a:prstGeom prst="rect">
                <a:avLst/>
              </a:prstGeom>
            </p:spPr>
          </p:pic>
          <p:sp>
            <p:nvSpPr>
              <p:cNvPr id="12" name="Right Arrow 11"/>
              <p:cNvSpPr/>
              <p:nvPr/>
            </p:nvSpPr>
            <p:spPr>
              <a:xfrm>
                <a:off x="792000" y="2448000"/>
                <a:ext cx="288000" cy="108000"/>
              </a:xfrm>
              <a:prstGeom prst="right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1064568" y="2502000"/>
                <a:ext cx="3960000" cy="0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Arrow Connector 44"/>
            <p:cNvCxnSpPr/>
            <p:nvPr/>
          </p:nvCxnSpPr>
          <p:spPr>
            <a:xfrm>
              <a:off x="2540952" y="2202653"/>
              <a:ext cx="43204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1476250" y="2202961"/>
              <a:ext cx="432048" cy="0"/>
            </a:xfrm>
            <a:prstGeom prst="straightConnector1">
              <a:avLst/>
            </a:prstGeom>
            <a:ln>
              <a:solidFill>
                <a:srgbClr val="004EEA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926" y="3687128"/>
            <a:ext cx="3970609" cy="24748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1482" y="4851646"/>
            <a:ext cx="5118392" cy="1954941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9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425988"/>
            <a:ext cx="8949512" cy="502297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4528" y="36000"/>
            <a:ext cx="7662268" cy="5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No Offset Impact: Ta10W (1b 1.49e11)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Preliminary Results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741871" y="2184752"/>
            <a:ext cx="3439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Longitudinal Waves @ 6.2kHz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448122" y="5589240"/>
            <a:ext cx="3273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6600"/>
                </a:solidFill>
              </a:rPr>
              <a:t>Transversal Waves @ 60kHz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569863" y="3119192"/>
            <a:ext cx="403454" cy="245732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1"/>
          </p:cNvCxnSpPr>
          <p:nvPr/>
        </p:nvCxnSpPr>
        <p:spPr>
          <a:xfrm flipH="1">
            <a:off x="4554364" y="3331973"/>
            <a:ext cx="418953" cy="65692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59756" y="3098696"/>
            <a:ext cx="594608" cy="421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016896" y="4122563"/>
            <a:ext cx="594608" cy="421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973317" y="3162696"/>
            <a:ext cx="2067915" cy="338554"/>
          </a:xfrm>
          <a:prstGeom prst="rect">
            <a:avLst/>
          </a:prstGeom>
          <a:solidFill>
            <a:srgbClr val="FFFFFF">
              <a:alpha val="32941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600" b="1" i="1" dirty="0" smtClean="0"/>
              <a:t>Poisson ratio effect</a:t>
            </a:r>
            <a:endParaRPr lang="en-GB" sz="1600" b="1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2809932" y="985842"/>
            <a:ext cx="333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anose="020F0502020204030204" pitchFamily="34" charset="0"/>
              </a:rPr>
              <a:t>❶</a:t>
            </a:r>
            <a:endParaRPr lang="en-US" sz="12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920552" y="669230"/>
            <a:ext cx="4232568" cy="1224000"/>
            <a:chOff x="504408" y="1700944"/>
            <a:chExt cx="4232568" cy="1224000"/>
          </a:xfrm>
        </p:grpSpPr>
        <p:grpSp>
          <p:nvGrpSpPr>
            <p:cNvPr id="24" name="Group 23"/>
            <p:cNvGrpSpPr/>
            <p:nvPr/>
          </p:nvGrpSpPr>
          <p:grpSpPr>
            <a:xfrm>
              <a:off x="504408" y="1700944"/>
              <a:ext cx="4232568" cy="1224000"/>
              <a:chOff x="792000" y="1988840"/>
              <a:chExt cx="4232568" cy="1224000"/>
            </a:xfrm>
          </p:grpSpPr>
          <p:pic>
            <p:nvPicPr>
              <p:cNvPr id="27" name="Picture 26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6576" y="1988840"/>
                <a:ext cx="3726991" cy="1224000"/>
              </a:xfrm>
              <a:prstGeom prst="rect">
                <a:avLst/>
              </a:prstGeom>
            </p:spPr>
          </p:pic>
          <p:sp>
            <p:nvSpPr>
              <p:cNvPr id="28" name="Right Arrow 27"/>
              <p:cNvSpPr/>
              <p:nvPr/>
            </p:nvSpPr>
            <p:spPr>
              <a:xfrm>
                <a:off x="792000" y="2448000"/>
                <a:ext cx="288000" cy="108000"/>
              </a:xfrm>
              <a:prstGeom prst="right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1064568" y="2502000"/>
                <a:ext cx="3960000" cy="0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Arrow Connector 24"/>
            <p:cNvCxnSpPr/>
            <p:nvPr/>
          </p:nvCxnSpPr>
          <p:spPr>
            <a:xfrm>
              <a:off x="2540952" y="2202653"/>
              <a:ext cx="43204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476250" y="2202961"/>
              <a:ext cx="432048" cy="0"/>
            </a:xfrm>
            <a:prstGeom prst="straightConnector1">
              <a:avLst/>
            </a:prstGeom>
            <a:ln>
              <a:solidFill>
                <a:srgbClr val="004EEA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89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Offset Impact: </a:t>
            </a:r>
            <a:r>
              <a:rPr lang="en-US" dirty="0"/>
              <a:t>TZM </a:t>
            </a:r>
            <a:r>
              <a:rPr lang="en-US" dirty="0" smtClean="0"/>
              <a:t>(Strain Gauge vs Simulation)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Experimental data: Pulse 348. </a:t>
            </a:r>
            <a:r>
              <a:rPr lang="en-US" dirty="0"/>
              <a:t>A</a:t>
            </a:r>
            <a:r>
              <a:rPr lang="en-US" dirty="0" smtClean="0"/>
              <a:t>xial impact 12 b, </a:t>
            </a:r>
            <a:r>
              <a:rPr lang="en-US" dirty="0" err="1" smtClean="0"/>
              <a:t>rms</a:t>
            </a:r>
            <a:r>
              <a:rPr lang="en-US" dirty="0" smtClean="0"/>
              <a:t> beam size 2 mm,  1.12e11 p/b</a:t>
            </a:r>
          </a:p>
          <a:p>
            <a:r>
              <a:rPr lang="en-US" dirty="0" smtClean="0"/>
              <a:t>Axial strain gauge at specimen </a:t>
            </a:r>
            <a:r>
              <a:rPr lang="en-US" dirty="0" err="1" smtClean="0"/>
              <a:t>centre</a:t>
            </a:r>
            <a:endParaRPr lang="en-US" dirty="0" smtClean="0"/>
          </a:p>
          <a:p>
            <a:r>
              <a:rPr lang="en-US" dirty="0" smtClean="0"/>
              <a:t>FLUKA data: 12 b, </a:t>
            </a:r>
            <a:r>
              <a:rPr lang="en-US" dirty="0" err="1"/>
              <a:t>rms</a:t>
            </a:r>
            <a:r>
              <a:rPr lang="en-US" dirty="0"/>
              <a:t> </a:t>
            </a:r>
            <a:r>
              <a:rPr lang="en-US" dirty="0" smtClean="0"/>
              <a:t>beam size 0.5 mm, 1.3e11 p/b, circular cross section R 7.5 mm</a:t>
            </a:r>
          </a:p>
          <a:p>
            <a:r>
              <a:rPr lang="en-US" dirty="0" smtClean="0"/>
              <a:t>FLUKA scaling factor 1/1.8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600" y="2204864"/>
            <a:ext cx="6715841" cy="432000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91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4528" y="36000"/>
            <a:ext cx="7662268" cy="5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Offset Impact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Preliminary Results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3684" y="644530"/>
            <a:ext cx="4861174" cy="2672945"/>
          </a:xfrm>
          <a:prstGeom prst="rect">
            <a:avLst/>
          </a:prstGeom>
        </p:spPr>
      </p:pic>
      <p:sp>
        <p:nvSpPr>
          <p:cNvPr id="36" name="Content Placeholder 4"/>
          <p:cNvSpPr>
            <a:spLocks noGrp="1"/>
          </p:cNvSpPr>
          <p:nvPr>
            <p:ph idx="1"/>
          </p:nvPr>
        </p:nvSpPr>
        <p:spPr>
          <a:xfrm>
            <a:off x="612000" y="612000"/>
            <a:ext cx="4197008" cy="2241353"/>
          </a:xfrm>
        </p:spPr>
        <p:txBody>
          <a:bodyPr/>
          <a:lstStyle/>
          <a:p>
            <a:r>
              <a:rPr lang="en-GB" sz="1400" b="1" dirty="0" smtClean="0">
                <a:solidFill>
                  <a:srgbClr val="003399"/>
                </a:solidFill>
              </a:rPr>
              <a:t>Intermediate </a:t>
            </a:r>
            <a:r>
              <a:rPr lang="en-GB" sz="1400" b="1" dirty="0">
                <a:solidFill>
                  <a:srgbClr val="003399"/>
                </a:solidFill>
              </a:rPr>
              <a:t>offset</a:t>
            </a:r>
            <a:r>
              <a:rPr lang="en-GB" sz="1400" dirty="0">
                <a:solidFill>
                  <a:srgbClr val="003399"/>
                </a:solidFill>
              </a:rPr>
              <a:t>. Additionally excites lateral oscillations. 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Lower </a:t>
            </a:r>
            <a:r>
              <a:rPr lang="en-GB" sz="1400" dirty="0">
                <a:solidFill>
                  <a:srgbClr val="003399"/>
                </a:solidFill>
              </a:rPr>
              <a:t>frequencies (100÷2000 Hz). 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Material </a:t>
            </a:r>
            <a:r>
              <a:rPr lang="en-GB" sz="1400" dirty="0">
                <a:solidFill>
                  <a:srgbClr val="003399"/>
                </a:solidFill>
              </a:rPr>
              <a:t>strength. Delamination</a:t>
            </a:r>
            <a:r>
              <a:rPr lang="en-GB" sz="1400" dirty="0" smtClean="0">
                <a:solidFill>
                  <a:srgbClr val="003399"/>
                </a:solidFill>
              </a:rPr>
              <a:t>. Internal damping.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Larger signal intensity</a:t>
            </a:r>
            <a:endParaRPr lang="en-GB" sz="1400" dirty="0">
              <a:solidFill>
                <a:srgbClr val="003399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65681" y="2506628"/>
            <a:ext cx="4233008" cy="1512032"/>
            <a:chOff x="503968" y="4437112"/>
            <a:chExt cx="4233008" cy="1512032"/>
          </a:xfrm>
        </p:grpSpPr>
        <p:grpSp>
          <p:nvGrpSpPr>
            <p:cNvPr id="38" name="Group 37"/>
            <p:cNvGrpSpPr/>
            <p:nvPr/>
          </p:nvGrpSpPr>
          <p:grpSpPr>
            <a:xfrm>
              <a:off x="503968" y="4725144"/>
              <a:ext cx="4233008" cy="1224000"/>
              <a:chOff x="791560" y="1988840"/>
              <a:chExt cx="4233008" cy="1224000"/>
            </a:xfrm>
          </p:grpSpPr>
          <p:pic>
            <p:nvPicPr>
              <p:cNvPr id="40" name="Picture 39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6576" y="1988840"/>
                <a:ext cx="3726991" cy="1224000"/>
              </a:xfrm>
              <a:prstGeom prst="rect">
                <a:avLst/>
              </a:prstGeom>
            </p:spPr>
          </p:pic>
          <p:sp>
            <p:nvSpPr>
              <p:cNvPr id="41" name="Right Arrow 40"/>
              <p:cNvSpPr/>
              <p:nvPr/>
            </p:nvSpPr>
            <p:spPr>
              <a:xfrm>
                <a:off x="791560" y="2483664"/>
                <a:ext cx="288000" cy="108000"/>
              </a:xfrm>
              <a:prstGeom prst="right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1064568" y="2502000"/>
                <a:ext cx="3960000" cy="0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Arrow Connector 38"/>
            <p:cNvCxnSpPr/>
            <p:nvPr/>
          </p:nvCxnSpPr>
          <p:spPr bwMode="auto">
            <a:xfrm>
              <a:off x="2720752" y="4437112"/>
              <a:ext cx="0" cy="648072"/>
            </a:xfrm>
            <a:prstGeom prst="straightConnector1">
              <a:avLst/>
            </a:prstGeom>
            <a:noFill/>
            <a:ln w="38100" cap="rnd" cmpd="sng" algn="ctr">
              <a:solidFill>
                <a:srgbClr val="C00000"/>
              </a:solidFill>
              <a:prstDash val="sysDot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400" y="3317475"/>
            <a:ext cx="4843458" cy="266429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80" y="4227917"/>
            <a:ext cx="3207231" cy="224487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28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01116" y="672188"/>
            <a:ext cx="6225593" cy="4095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3766" rIns="0" bIns="23766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Preliminary results (Copper Diamond material)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Preliminary Results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633365" y="1546781"/>
            <a:ext cx="6834010" cy="5122579"/>
            <a:chOff x="1633365" y="1485895"/>
            <a:chExt cx="6834010" cy="5122579"/>
          </a:xfrm>
        </p:grpSpPr>
        <p:pic>
          <p:nvPicPr>
            <p:cNvPr id="14" name="Picture 13" descr="G:\Departments\EN\Groups\MME\Sections and Activities\MechanicalMeasurement\Data\2017\EDMS_1759835\HRMT36_DATA\ANALYSIS\weekly\CUCD RHP 1b 3mm offse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365" y="1485895"/>
              <a:ext cx="6834010" cy="512257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Rectangle 1"/>
            <p:cNvSpPr/>
            <p:nvPr/>
          </p:nvSpPr>
          <p:spPr>
            <a:xfrm>
              <a:off x="3944888" y="4667421"/>
              <a:ext cx="431590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488"/>
                </a:spcBef>
                <a:spcAft>
                  <a:spcPts val="488"/>
                </a:spcAft>
              </a:pPr>
              <a:r>
                <a:rPr lang="en-US" i="1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Flexural waves measured by the </a:t>
              </a:r>
              <a:r>
                <a:rPr lang="en-US" i="1" dirty="0" smtClean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LDV</a:t>
              </a:r>
              <a:endParaRPr lang="en-GB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951215" y="5325034"/>
              <a:ext cx="11701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488"/>
                </a:spcBef>
                <a:spcAft>
                  <a:spcPts val="488"/>
                </a:spcAft>
              </a:pPr>
              <a:r>
                <a:rPr lang="en-US" i="1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Axial waves</a:t>
              </a:r>
              <a:endParaRPr lang="en-GB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2521366" y="2852937"/>
            <a:ext cx="635999" cy="2830332"/>
          </a:xfrm>
          <a:prstGeom prst="rect">
            <a:avLst/>
          </a:prstGeom>
          <a:solidFill>
            <a:srgbClr val="CECEEF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2"/>
          <p:cNvSpPr txBox="1">
            <a:spLocks/>
          </p:cNvSpPr>
          <p:nvPr/>
        </p:nvSpPr>
        <p:spPr bwMode="auto">
          <a:xfrm>
            <a:off x="704528" y="36000"/>
            <a:ext cx="7662268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kumimoji="0" lang="it-IT" sz="2200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/>
              <a:t>LDV signal from </a:t>
            </a:r>
            <a:r>
              <a:rPr lang="en-GB" dirty="0" err="1" smtClean="0"/>
              <a:t>CuCd</a:t>
            </a:r>
            <a:r>
              <a:rPr lang="en-GB" dirty="0" smtClean="0"/>
              <a:t> 1bunch 3mm Offset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3080792" y="700229"/>
            <a:ext cx="4233008" cy="1224000"/>
            <a:chOff x="791560" y="1988840"/>
            <a:chExt cx="4233008" cy="1224000"/>
          </a:xfrm>
        </p:grpSpPr>
        <p:pic>
          <p:nvPicPr>
            <p:cNvPr id="23" name="Picture 2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6576" y="1988840"/>
              <a:ext cx="3726991" cy="1224000"/>
            </a:xfrm>
            <a:prstGeom prst="rect">
              <a:avLst/>
            </a:prstGeom>
          </p:spPr>
        </p:pic>
        <p:sp>
          <p:nvSpPr>
            <p:cNvPr id="24" name="Right Arrow 23"/>
            <p:cNvSpPr/>
            <p:nvPr/>
          </p:nvSpPr>
          <p:spPr>
            <a:xfrm>
              <a:off x="791560" y="2483664"/>
              <a:ext cx="288000" cy="10800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1064568" y="2502000"/>
              <a:ext cx="3960000" cy="0"/>
            </a:xfrm>
            <a:prstGeom prst="line">
              <a:avLst/>
            </a:prstGeom>
            <a:ln>
              <a:solidFill>
                <a:srgbClr val="00206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888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Thermally-induced </a:t>
            </a:r>
            <a:r>
              <a:rPr lang="en-US" dirty="0" smtClean="0"/>
              <a:t>Dynamics: Elastic </a:t>
            </a:r>
            <a:r>
              <a:rPr lang="en-US" dirty="0"/>
              <a:t>Regime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1400" dirty="0" smtClean="0"/>
              <a:t>The elastic response can in some simple cases (slender rods) be computed analytically …</a:t>
            </a:r>
            <a:endParaRPr lang="en-GB" sz="1400" dirty="0" smtClean="0"/>
          </a:p>
          <a:p>
            <a:pPr algn="just"/>
            <a:r>
              <a:rPr lang="en-GB" sz="1400" dirty="0" smtClean="0"/>
              <a:t>Thermal </a:t>
            </a:r>
            <a:r>
              <a:rPr lang="en-GB" sz="1400" dirty="0"/>
              <a:t>expansion of the impacted material </a:t>
            </a:r>
            <a:r>
              <a:rPr lang="en-GB" sz="1400" dirty="0" smtClean="0"/>
              <a:t>is initially </a:t>
            </a:r>
            <a:r>
              <a:rPr lang="en-GB" sz="1400" dirty="0"/>
              <a:t>prevented by </a:t>
            </a:r>
            <a:r>
              <a:rPr lang="en-GB" sz="1400" dirty="0" smtClean="0"/>
              <a:t>its mass inertia </a:t>
            </a:r>
            <a:r>
              <a:rPr lang="en-GB" sz="1400" dirty="0" smtClean="0">
                <a:sym typeface="Symbol" panose="05050102010706020507" pitchFamily="18" charset="2"/>
              </a:rPr>
              <a:t> purely compressive state</a:t>
            </a:r>
            <a:endParaRPr lang="en-GB" sz="1400" dirty="0" smtClean="0"/>
          </a:p>
          <a:p>
            <a:pPr algn="just"/>
            <a:r>
              <a:rPr lang="en-US" sz="1400" dirty="0" smtClean="0"/>
              <a:t>Dynamic response induced with stress waves departing from free rod ends</a:t>
            </a:r>
            <a:endParaRPr lang="en-GB" dirty="0">
              <a:solidFill>
                <a:srgbClr val="0C377B"/>
              </a:solidFill>
              <a:latin typeface="Cambria Math" panose="02040503050406030204" pitchFamily="18" charset="0"/>
              <a:ea typeface="ＭＳ Ｐゴシック"/>
              <a:cs typeface="Ubuntu Ligh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Thermally-Induced Dynamic Effects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4</a:t>
            </a:fld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391721" y="1654828"/>
            <a:ext cx="5660474" cy="1492528"/>
            <a:chOff x="456164" y="1889849"/>
            <a:chExt cx="5660474" cy="1492528"/>
          </a:xfrm>
        </p:grpSpPr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798638" y="2781300"/>
              <a:ext cx="3598862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1438275" y="2960688"/>
              <a:ext cx="46783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827088" y="3014663"/>
              <a:ext cx="900112" cy="73025"/>
            </a:xfrm>
            <a:prstGeom prst="rightArrow">
              <a:avLst>
                <a:gd name="adj1" fmla="val 50000"/>
                <a:gd name="adj2" fmla="val 308152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1800225" y="2979738"/>
              <a:ext cx="3600450" cy="144462"/>
            </a:xfrm>
            <a:prstGeom prst="rect">
              <a:avLst/>
            </a:prstGeom>
            <a:gradFill rotWithShape="1">
              <a:gsLst>
                <a:gs pos="0">
                  <a:srgbClr val="FF0000">
                    <a:gamma/>
                    <a:tint val="46667"/>
                    <a:invGamma/>
                  </a:srgbClr>
                </a:gs>
                <a:gs pos="50000">
                  <a:srgbClr val="FF0000">
                    <a:alpha val="80000"/>
                  </a:srgbClr>
                </a:gs>
                <a:gs pos="100000">
                  <a:srgbClr val="FF0000">
                    <a:gamma/>
                    <a:tint val="4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5400675" y="3051175"/>
              <a:ext cx="5397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V="1">
              <a:off x="1800225" y="2069381"/>
              <a:ext cx="0" cy="828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V="1">
              <a:off x="5397500" y="2033285"/>
              <a:ext cx="0" cy="720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1800225" y="2177301"/>
              <a:ext cx="36004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224"/>
            <p:cNvSpPr>
              <a:spLocks noChangeShapeType="1"/>
            </p:cNvSpPr>
            <p:nvPr/>
          </p:nvSpPr>
          <p:spPr bwMode="auto">
            <a:xfrm>
              <a:off x="5688013" y="2708275"/>
              <a:ext cx="0" cy="576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225"/>
            <p:cNvSpPr>
              <a:spLocks noChangeShapeType="1"/>
            </p:cNvSpPr>
            <p:nvPr/>
          </p:nvSpPr>
          <p:spPr bwMode="auto">
            <a:xfrm>
              <a:off x="5688013" y="2708275"/>
              <a:ext cx="0" cy="2524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226"/>
            <p:cNvSpPr>
              <a:spLocks noChangeShapeType="1"/>
            </p:cNvSpPr>
            <p:nvPr/>
          </p:nvSpPr>
          <p:spPr bwMode="auto">
            <a:xfrm flipV="1">
              <a:off x="5688013" y="3033713"/>
              <a:ext cx="0" cy="250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Text Box 228"/>
            <p:cNvSpPr txBox="1">
              <a:spLocks noChangeArrowheads="1"/>
            </p:cNvSpPr>
            <p:nvPr/>
          </p:nvSpPr>
          <p:spPr bwMode="auto">
            <a:xfrm>
              <a:off x="1809110" y="3213100"/>
              <a:ext cx="3588390" cy="169277"/>
            </a:xfrm>
            <a:prstGeom prst="rect">
              <a:avLst/>
            </a:prstGeom>
          </p:spPr>
          <p:txBody>
            <a:bodyPr vert="horz" tIns="0" bIns="0">
              <a:noAutofit/>
            </a:bodyPr>
            <a:lstStyle>
              <a:defPPr>
                <a:defRPr lang="en-US"/>
              </a:defPPr>
              <a:lvl1pPr marL="0" indent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1"/>
                </a:buClr>
                <a:buSzPct val="100000"/>
                <a:buFont typeface="Arial" panose="020B0604020202020204" pitchFamily="34" charset="0"/>
                <a:buNone/>
                <a:defRPr kumimoji="0" sz="1100" b="0" i="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1pPr>
              <a:lvl2pPr marL="460375" indent="-22860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bg2"/>
                </a:buClr>
                <a:buSzPct val="100000"/>
                <a:buFont typeface="Arial"/>
                <a:buChar char="•"/>
                <a:defRPr kumimoji="0" sz="3000" b="0" i="0" baseline="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2pPr>
              <a:lvl3pPr marL="685800" indent="-225425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2"/>
                </a:buClr>
                <a:buSzPct val="100000"/>
                <a:buFont typeface="Arial"/>
                <a:buChar char="•"/>
                <a:defRPr kumimoji="0" sz="3000" b="0" i="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3pPr>
              <a:lvl4pPr marL="909638" indent="-223838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3"/>
                </a:buClr>
                <a:buSzPct val="100000"/>
                <a:buFont typeface="Arial"/>
                <a:buChar char="•"/>
                <a:defRPr kumimoji="0" sz="3000" b="0" i="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4pPr>
              <a:lvl5pPr marL="1146175" indent="-236538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3000" b="0" i="0" baseline="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5pPr>
              <a:lvl6pPr marL="1700784" indent="-182880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baseline="0">
                  <a:latin typeface="+mn-lt"/>
                  <a:ea typeface="+mn-ea"/>
                  <a:cs typeface="+mn-cs"/>
                </a:defRPr>
              </a:lvl6pPr>
              <a:lvl7pPr marL="1920240" indent="-182880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baseline="0">
                  <a:latin typeface="+mn-lt"/>
                  <a:ea typeface="+mn-ea"/>
                  <a:cs typeface="+mn-cs"/>
                </a:defRPr>
              </a:lvl7pPr>
              <a:lvl8pPr marL="2139696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>
                  <a:latin typeface="+mn-lt"/>
                  <a:ea typeface="+mn-ea"/>
                  <a:cs typeface="+mn-cs"/>
                </a:defRPr>
              </a:lvl8pPr>
              <a:lvl9pPr marL="2331720" indent="-182880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dirty="0"/>
                <a:t>Uniform energy deposition over the length (z)</a:t>
              </a:r>
            </a:p>
          </p:txBody>
        </p:sp>
        <p:sp>
          <p:nvSpPr>
            <p:cNvPr id="23" name="Line 229"/>
            <p:cNvSpPr>
              <a:spLocks noChangeShapeType="1"/>
            </p:cNvSpPr>
            <p:nvPr/>
          </p:nvSpPr>
          <p:spPr bwMode="auto">
            <a:xfrm flipV="1">
              <a:off x="5508625" y="2472203"/>
              <a:ext cx="588875" cy="2360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Text Box 231"/>
            <p:cNvSpPr txBox="1">
              <a:spLocks noChangeArrowheads="1"/>
            </p:cNvSpPr>
            <p:nvPr/>
          </p:nvSpPr>
          <p:spPr bwMode="auto">
            <a:xfrm>
              <a:off x="2951163" y="1889849"/>
              <a:ext cx="1511300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400" b="1" dirty="0" smtClean="0"/>
                <a:t>L</a:t>
              </a:r>
              <a:endParaRPr lang="en-US" altLang="en-US" sz="1400" b="1" dirty="0"/>
            </a:p>
          </p:txBody>
        </p:sp>
        <p:sp>
          <p:nvSpPr>
            <p:cNvPr id="25" name="Text Box 234"/>
            <p:cNvSpPr txBox="1">
              <a:spLocks noChangeArrowheads="1"/>
            </p:cNvSpPr>
            <p:nvPr/>
          </p:nvSpPr>
          <p:spPr bwMode="auto">
            <a:xfrm>
              <a:off x="2232025" y="2352675"/>
              <a:ext cx="2914650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en-US" sz="1200" b="1" dirty="0" smtClean="0"/>
                <a:t>Simply Supported Rod</a:t>
              </a:r>
              <a:endParaRPr lang="en-US" altLang="en-US" sz="1200" b="1" dirty="0"/>
            </a:p>
          </p:txBody>
        </p:sp>
        <p:sp>
          <p:nvSpPr>
            <p:cNvPr id="26" name="Text Box 235"/>
            <p:cNvSpPr txBox="1">
              <a:spLocks noChangeArrowheads="1"/>
            </p:cNvSpPr>
            <p:nvPr/>
          </p:nvSpPr>
          <p:spPr bwMode="auto">
            <a:xfrm>
              <a:off x="456164" y="2700640"/>
              <a:ext cx="1187450" cy="1615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altLang="en-US" sz="1050" b="1" dirty="0" smtClean="0"/>
                <a:t>Beam Pulse</a:t>
              </a:r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6105128" y="1672395"/>
            <a:ext cx="2628841" cy="1324557"/>
            <a:chOff x="6153150" y="1520825"/>
            <a:chExt cx="3184701" cy="1604632"/>
          </a:xfrm>
        </p:grpSpPr>
        <p:sp>
          <p:nvSpPr>
            <p:cNvPr id="29" name="Oval 86"/>
            <p:cNvSpPr>
              <a:spLocks noChangeAspect="1" noChangeArrowheads="1"/>
            </p:cNvSpPr>
            <p:nvPr/>
          </p:nvSpPr>
          <p:spPr bwMode="auto">
            <a:xfrm>
              <a:off x="6264275" y="1700213"/>
              <a:ext cx="900113" cy="90011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Freeform 125"/>
            <p:cNvSpPr>
              <a:spLocks/>
            </p:cNvSpPr>
            <p:nvPr/>
          </p:nvSpPr>
          <p:spPr bwMode="auto">
            <a:xfrm>
              <a:off x="6261100" y="1520825"/>
              <a:ext cx="900113" cy="647700"/>
            </a:xfrm>
            <a:custGeom>
              <a:avLst/>
              <a:gdLst>
                <a:gd name="T0" fmla="*/ 4 w 128"/>
                <a:gd name="T1" fmla="*/ 89 h 89"/>
                <a:gd name="T2" fmla="*/ 9 w 128"/>
                <a:gd name="T3" fmla="*/ 89 h 89"/>
                <a:gd name="T4" fmla="*/ 14 w 128"/>
                <a:gd name="T5" fmla="*/ 89 h 89"/>
                <a:gd name="T6" fmla="*/ 19 w 128"/>
                <a:gd name="T7" fmla="*/ 89 h 89"/>
                <a:gd name="T8" fmla="*/ 24 w 128"/>
                <a:gd name="T9" fmla="*/ 89 h 89"/>
                <a:gd name="T10" fmla="*/ 29 w 128"/>
                <a:gd name="T11" fmla="*/ 89 h 89"/>
                <a:gd name="T12" fmla="*/ 34 w 128"/>
                <a:gd name="T13" fmla="*/ 89 h 89"/>
                <a:gd name="T14" fmla="*/ 38 w 128"/>
                <a:gd name="T15" fmla="*/ 88 h 89"/>
                <a:gd name="T16" fmla="*/ 42 w 128"/>
                <a:gd name="T17" fmla="*/ 87 h 89"/>
                <a:gd name="T18" fmla="*/ 46 w 128"/>
                <a:gd name="T19" fmla="*/ 86 h 89"/>
                <a:gd name="T20" fmla="*/ 49 w 128"/>
                <a:gd name="T21" fmla="*/ 84 h 89"/>
                <a:gd name="T22" fmla="*/ 51 w 128"/>
                <a:gd name="T23" fmla="*/ 81 h 89"/>
                <a:gd name="T24" fmla="*/ 54 w 128"/>
                <a:gd name="T25" fmla="*/ 79 h 89"/>
                <a:gd name="T26" fmla="*/ 56 w 128"/>
                <a:gd name="T27" fmla="*/ 76 h 89"/>
                <a:gd name="T28" fmla="*/ 58 w 128"/>
                <a:gd name="T29" fmla="*/ 73 h 89"/>
                <a:gd name="T30" fmla="*/ 59 w 128"/>
                <a:gd name="T31" fmla="*/ 69 h 89"/>
                <a:gd name="T32" fmla="*/ 61 w 128"/>
                <a:gd name="T33" fmla="*/ 66 h 89"/>
                <a:gd name="T34" fmla="*/ 63 w 128"/>
                <a:gd name="T35" fmla="*/ 62 h 89"/>
                <a:gd name="T36" fmla="*/ 64 w 128"/>
                <a:gd name="T37" fmla="*/ 58 h 89"/>
                <a:gd name="T38" fmla="*/ 66 w 128"/>
                <a:gd name="T39" fmla="*/ 54 h 89"/>
                <a:gd name="T40" fmla="*/ 67 w 128"/>
                <a:gd name="T41" fmla="*/ 50 h 89"/>
                <a:gd name="T42" fmla="*/ 68 w 128"/>
                <a:gd name="T43" fmla="*/ 46 h 89"/>
                <a:gd name="T44" fmla="*/ 70 w 128"/>
                <a:gd name="T45" fmla="*/ 43 h 89"/>
                <a:gd name="T46" fmla="*/ 71 w 128"/>
                <a:gd name="T47" fmla="*/ 39 h 89"/>
                <a:gd name="T48" fmla="*/ 72 w 128"/>
                <a:gd name="T49" fmla="*/ 34 h 89"/>
                <a:gd name="T50" fmla="*/ 74 w 128"/>
                <a:gd name="T51" fmla="*/ 30 h 89"/>
                <a:gd name="T52" fmla="*/ 75 w 128"/>
                <a:gd name="T53" fmla="*/ 25 h 89"/>
                <a:gd name="T54" fmla="*/ 76 w 128"/>
                <a:gd name="T55" fmla="*/ 21 h 89"/>
                <a:gd name="T56" fmla="*/ 78 w 128"/>
                <a:gd name="T57" fmla="*/ 18 h 89"/>
                <a:gd name="T58" fmla="*/ 79 w 128"/>
                <a:gd name="T59" fmla="*/ 13 h 89"/>
                <a:gd name="T60" fmla="*/ 81 w 128"/>
                <a:gd name="T61" fmla="*/ 9 h 89"/>
                <a:gd name="T62" fmla="*/ 83 w 128"/>
                <a:gd name="T63" fmla="*/ 5 h 89"/>
                <a:gd name="T64" fmla="*/ 86 w 128"/>
                <a:gd name="T65" fmla="*/ 2 h 89"/>
                <a:gd name="T66" fmla="*/ 89 w 128"/>
                <a:gd name="T67" fmla="*/ 0 h 89"/>
                <a:gd name="T68" fmla="*/ 92 w 128"/>
                <a:gd name="T69" fmla="*/ 2 h 89"/>
                <a:gd name="T70" fmla="*/ 95 w 128"/>
                <a:gd name="T71" fmla="*/ 4 h 89"/>
                <a:gd name="T72" fmla="*/ 96 w 128"/>
                <a:gd name="T73" fmla="*/ 8 h 89"/>
                <a:gd name="T74" fmla="*/ 98 w 128"/>
                <a:gd name="T75" fmla="*/ 11 h 89"/>
                <a:gd name="T76" fmla="*/ 100 w 128"/>
                <a:gd name="T77" fmla="*/ 15 h 89"/>
                <a:gd name="T78" fmla="*/ 101 w 128"/>
                <a:gd name="T79" fmla="*/ 19 h 89"/>
                <a:gd name="T80" fmla="*/ 103 w 128"/>
                <a:gd name="T81" fmla="*/ 24 h 89"/>
                <a:gd name="T82" fmla="*/ 104 w 128"/>
                <a:gd name="T83" fmla="*/ 29 h 89"/>
                <a:gd name="T84" fmla="*/ 105 w 128"/>
                <a:gd name="T85" fmla="*/ 33 h 89"/>
                <a:gd name="T86" fmla="*/ 107 w 128"/>
                <a:gd name="T87" fmla="*/ 36 h 89"/>
                <a:gd name="T88" fmla="*/ 108 w 128"/>
                <a:gd name="T89" fmla="*/ 40 h 89"/>
                <a:gd name="T90" fmla="*/ 109 w 128"/>
                <a:gd name="T91" fmla="*/ 44 h 89"/>
                <a:gd name="T92" fmla="*/ 111 w 128"/>
                <a:gd name="T93" fmla="*/ 49 h 89"/>
                <a:gd name="T94" fmla="*/ 112 w 128"/>
                <a:gd name="T95" fmla="*/ 53 h 89"/>
                <a:gd name="T96" fmla="*/ 113 w 128"/>
                <a:gd name="T97" fmla="*/ 57 h 89"/>
                <a:gd name="T98" fmla="*/ 115 w 128"/>
                <a:gd name="T99" fmla="*/ 61 h 89"/>
                <a:gd name="T100" fmla="*/ 117 w 128"/>
                <a:gd name="T101" fmla="*/ 65 h 89"/>
                <a:gd name="T102" fmla="*/ 118 w 128"/>
                <a:gd name="T103" fmla="*/ 69 h 89"/>
                <a:gd name="T104" fmla="*/ 120 w 128"/>
                <a:gd name="T105" fmla="*/ 72 h 89"/>
                <a:gd name="T106" fmla="*/ 122 w 128"/>
                <a:gd name="T107" fmla="*/ 76 h 89"/>
                <a:gd name="T108" fmla="*/ 125 w 128"/>
                <a:gd name="T109" fmla="*/ 79 h 89"/>
                <a:gd name="T110" fmla="*/ 127 w 128"/>
                <a:gd name="T111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89">
                  <a:moveTo>
                    <a:pt x="0" y="89"/>
                  </a:moveTo>
                  <a:lnTo>
                    <a:pt x="1" y="89"/>
                  </a:lnTo>
                  <a:lnTo>
                    <a:pt x="2" y="89"/>
                  </a:lnTo>
                  <a:lnTo>
                    <a:pt x="3" y="89"/>
                  </a:lnTo>
                  <a:lnTo>
                    <a:pt x="4" y="89"/>
                  </a:lnTo>
                  <a:lnTo>
                    <a:pt x="5" y="89"/>
                  </a:lnTo>
                  <a:lnTo>
                    <a:pt x="6" y="89"/>
                  </a:lnTo>
                  <a:lnTo>
                    <a:pt x="7" y="89"/>
                  </a:lnTo>
                  <a:lnTo>
                    <a:pt x="8" y="89"/>
                  </a:lnTo>
                  <a:lnTo>
                    <a:pt x="9" y="89"/>
                  </a:lnTo>
                  <a:lnTo>
                    <a:pt x="10" y="89"/>
                  </a:lnTo>
                  <a:lnTo>
                    <a:pt x="11" y="89"/>
                  </a:lnTo>
                  <a:lnTo>
                    <a:pt x="12" y="89"/>
                  </a:lnTo>
                  <a:lnTo>
                    <a:pt x="13" y="89"/>
                  </a:lnTo>
                  <a:lnTo>
                    <a:pt x="14" y="89"/>
                  </a:lnTo>
                  <a:lnTo>
                    <a:pt x="15" y="89"/>
                  </a:lnTo>
                  <a:lnTo>
                    <a:pt x="16" y="89"/>
                  </a:lnTo>
                  <a:lnTo>
                    <a:pt x="17" y="89"/>
                  </a:lnTo>
                  <a:lnTo>
                    <a:pt x="18" y="89"/>
                  </a:lnTo>
                  <a:lnTo>
                    <a:pt x="19" y="89"/>
                  </a:lnTo>
                  <a:lnTo>
                    <a:pt x="20" y="89"/>
                  </a:lnTo>
                  <a:lnTo>
                    <a:pt x="21" y="89"/>
                  </a:lnTo>
                  <a:lnTo>
                    <a:pt x="22" y="89"/>
                  </a:lnTo>
                  <a:lnTo>
                    <a:pt x="23" y="89"/>
                  </a:lnTo>
                  <a:lnTo>
                    <a:pt x="24" y="89"/>
                  </a:lnTo>
                  <a:lnTo>
                    <a:pt x="25" y="89"/>
                  </a:lnTo>
                  <a:lnTo>
                    <a:pt x="26" y="89"/>
                  </a:lnTo>
                  <a:lnTo>
                    <a:pt x="27" y="89"/>
                  </a:lnTo>
                  <a:lnTo>
                    <a:pt x="28" y="89"/>
                  </a:lnTo>
                  <a:lnTo>
                    <a:pt x="29" y="89"/>
                  </a:lnTo>
                  <a:lnTo>
                    <a:pt x="30" y="89"/>
                  </a:lnTo>
                  <a:lnTo>
                    <a:pt x="31" y="89"/>
                  </a:lnTo>
                  <a:lnTo>
                    <a:pt x="32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5" y="89"/>
                  </a:lnTo>
                  <a:lnTo>
                    <a:pt x="36" y="89"/>
                  </a:lnTo>
                  <a:lnTo>
                    <a:pt x="37" y="89"/>
                  </a:lnTo>
                  <a:lnTo>
                    <a:pt x="38" y="89"/>
                  </a:lnTo>
                  <a:lnTo>
                    <a:pt x="38" y="88"/>
                  </a:lnTo>
                  <a:lnTo>
                    <a:pt x="39" y="88"/>
                  </a:lnTo>
                  <a:lnTo>
                    <a:pt x="40" y="88"/>
                  </a:lnTo>
                  <a:lnTo>
                    <a:pt x="41" y="88"/>
                  </a:lnTo>
                  <a:lnTo>
                    <a:pt x="42" y="88"/>
                  </a:lnTo>
                  <a:lnTo>
                    <a:pt x="42" y="87"/>
                  </a:lnTo>
                  <a:lnTo>
                    <a:pt x="43" y="87"/>
                  </a:lnTo>
                  <a:lnTo>
                    <a:pt x="44" y="87"/>
                  </a:lnTo>
                  <a:lnTo>
                    <a:pt x="44" y="86"/>
                  </a:lnTo>
                  <a:lnTo>
                    <a:pt x="45" y="86"/>
                  </a:lnTo>
                  <a:lnTo>
                    <a:pt x="46" y="86"/>
                  </a:lnTo>
                  <a:lnTo>
                    <a:pt x="46" y="85"/>
                  </a:lnTo>
                  <a:lnTo>
                    <a:pt x="47" y="85"/>
                  </a:lnTo>
                  <a:lnTo>
                    <a:pt x="48" y="85"/>
                  </a:lnTo>
                  <a:lnTo>
                    <a:pt x="48" y="84"/>
                  </a:lnTo>
                  <a:lnTo>
                    <a:pt x="49" y="84"/>
                  </a:lnTo>
                  <a:lnTo>
                    <a:pt x="49" y="83"/>
                  </a:lnTo>
                  <a:lnTo>
                    <a:pt x="50" y="83"/>
                  </a:lnTo>
                  <a:lnTo>
                    <a:pt x="50" y="82"/>
                  </a:lnTo>
                  <a:lnTo>
                    <a:pt x="51" y="82"/>
                  </a:lnTo>
                  <a:lnTo>
                    <a:pt x="51" y="81"/>
                  </a:lnTo>
                  <a:lnTo>
                    <a:pt x="52" y="81"/>
                  </a:lnTo>
                  <a:lnTo>
                    <a:pt x="52" y="80"/>
                  </a:lnTo>
                  <a:lnTo>
                    <a:pt x="53" y="80"/>
                  </a:lnTo>
                  <a:lnTo>
                    <a:pt x="53" y="79"/>
                  </a:lnTo>
                  <a:lnTo>
                    <a:pt x="54" y="79"/>
                  </a:lnTo>
                  <a:lnTo>
                    <a:pt x="54" y="78"/>
                  </a:lnTo>
                  <a:lnTo>
                    <a:pt x="55" y="78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6" y="76"/>
                  </a:lnTo>
                  <a:lnTo>
                    <a:pt x="56" y="75"/>
                  </a:lnTo>
                  <a:lnTo>
                    <a:pt x="57" y="75"/>
                  </a:lnTo>
                  <a:lnTo>
                    <a:pt x="57" y="74"/>
                  </a:lnTo>
                  <a:lnTo>
                    <a:pt x="57" y="73"/>
                  </a:lnTo>
                  <a:lnTo>
                    <a:pt x="58" y="73"/>
                  </a:lnTo>
                  <a:lnTo>
                    <a:pt x="58" y="72"/>
                  </a:lnTo>
                  <a:lnTo>
                    <a:pt x="58" y="71"/>
                  </a:lnTo>
                  <a:lnTo>
                    <a:pt x="59" y="71"/>
                  </a:lnTo>
                  <a:lnTo>
                    <a:pt x="59" y="70"/>
                  </a:lnTo>
                  <a:lnTo>
                    <a:pt x="59" y="69"/>
                  </a:lnTo>
                  <a:lnTo>
                    <a:pt x="60" y="69"/>
                  </a:lnTo>
                  <a:lnTo>
                    <a:pt x="60" y="68"/>
                  </a:lnTo>
                  <a:lnTo>
                    <a:pt x="60" y="67"/>
                  </a:lnTo>
                  <a:lnTo>
                    <a:pt x="61" y="67"/>
                  </a:lnTo>
                  <a:lnTo>
                    <a:pt x="61" y="66"/>
                  </a:lnTo>
                  <a:lnTo>
                    <a:pt x="61" y="65"/>
                  </a:lnTo>
                  <a:lnTo>
                    <a:pt x="62" y="65"/>
                  </a:lnTo>
                  <a:lnTo>
                    <a:pt x="62" y="64"/>
                  </a:lnTo>
                  <a:lnTo>
                    <a:pt x="62" y="63"/>
                  </a:lnTo>
                  <a:lnTo>
                    <a:pt x="63" y="62"/>
                  </a:lnTo>
                  <a:lnTo>
                    <a:pt x="63" y="61"/>
                  </a:lnTo>
                  <a:lnTo>
                    <a:pt x="63" y="60"/>
                  </a:lnTo>
                  <a:lnTo>
                    <a:pt x="64" y="60"/>
                  </a:lnTo>
                  <a:lnTo>
                    <a:pt x="64" y="59"/>
                  </a:lnTo>
                  <a:lnTo>
                    <a:pt x="64" y="58"/>
                  </a:lnTo>
                  <a:lnTo>
                    <a:pt x="65" y="57"/>
                  </a:lnTo>
                  <a:lnTo>
                    <a:pt x="65" y="56"/>
                  </a:lnTo>
                  <a:lnTo>
                    <a:pt x="65" y="55"/>
                  </a:lnTo>
                  <a:lnTo>
                    <a:pt x="66" y="55"/>
                  </a:lnTo>
                  <a:lnTo>
                    <a:pt x="66" y="54"/>
                  </a:lnTo>
                  <a:lnTo>
                    <a:pt x="66" y="53"/>
                  </a:lnTo>
                  <a:lnTo>
                    <a:pt x="66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7" y="50"/>
                  </a:lnTo>
                  <a:lnTo>
                    <a:pt x="67" y="49"/>
                  </a:lnTo>
                  <a:lnTo>
                    <a:pt x="68" y="49"/>
                  </a:lnTo>
                  <a:lnTo>
                    <a:pt x="68" y="48"/>
                  </a:lnTo>
                  <a:lnTo>
                    <a:pt x="68" y="47"/>
                  </a:lnTo>
                  <a:lnTo>
                    <a:pt x="68" y="46"/>
                  </a:lnTo>
                  <a:lnTo>
                    <a:pt x="69" y="46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3"/>
                  </a:lnTo>
                  <a:lnTo>
                    <a:pt x="70" y="43"/>
                  </a:lnTo>
                  <a:lnTo>
                    <a:pt x="70" y="42"/>
                  </a:lnTo>
                  <a:lnTo>
                    <a:pt x="70" y="41"/>
                  </a:lnTo>
                  <a:lnTo>
                    <a:pt x="70" y="40"/>
                  </a:lnTo>
                  <a:lnTo>
                    <a:pt x="71" y="40"/>
                  </a:lnTo>
                  <a:lnTo>
                    <a:pt x="71" y="39"/>
                  </a:lnTo>
                  <a:lnTo>
                    <a:pt x="71" y="38"/>
                  </a:lnTo>
                  <a:lnTo>
                    <a:pt x="71" y="37"/>
                  </a:lnTo>
                  <a:lnTo>
                    <a:pt x="72" y="36"/>
                  </a:lnTo>
                  <a:lnTo>
                    <a:pt x="72" y="35"/>
                  </a:lnTo>
                  <a:lnTo>
                    <a:pt x="72" y="34"/>
                  </a:lnTo>
                  <a:lnTo>
                    <a:pt x="73" y="33"/>
                  </a:lnTo>
                  <a:lnTo>
                    <a:pt x="73" y="32"/>
                  </a:lnTo>
                  <a:lnTo>
                    <a:pt x="73" y="31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4" y="29"/>
                  </a:lnTo>
                  <a:lnTo>
                    <a:pt x="74" y="28"/>
                  </a:lnTo>
                  <a:lnTo>
                    <a:pt x="75" y="27"/>
                  </a:lnTo>
                  <a:lnTo>
                    <a:pt x="75" y="26"/>
                  </a:lnTo>
                  <a:lnTo>
                    <a:pt x="75" y="25"/>
                  </a:lnTo>
                  <a:lnTo>
                    <a:pt x="75" y="24"/>
                  </a:lnTo>
                  <a:lnTo>
                    <a:pt x="76" y="24"/>
                  </a:lnTo>
                  <a:lnTo>
                    <a:pt x="76" y="23"/>
                  </a:lnTo>
                  <a:lnTo>
                    <a:pt x="76" y="22"/>
                  </a:lnTo>
                  <a:lnTo>
                    <a:pt x="76" y="21"/>
                  </a:lnTo>
                  <a:lnTo>
                    <a:pt x="77" y="21"/>
                  </a:lnTo>
                  <a:lnTo>
                    <a:pt x="77" y="20"/>
                  </a:lnTo>
                  <a:lnTo>
                    <a:pt x="77" y="19"/>
                  </a:lnTo>
                  <a:lnTo>
                    <a:pt x="77" y="18"/>
                  </a:lnTo>
                  <a:lnTo>
                    <a:pt x="78" y="18"/>
                  </a:lnTo>
                  <a:lnTo>
                    <a:pt x="78" y="17"/>
                  </a:lnTo>
                  <a:lnTo>
                    <a:pt x="78" y="16"/>
                  </a:lnTo>
                  <a:lnTo>
                    <a:pt x="79" y="15"/>
                  </a:lnTo>
                  <a:lnTo>
                    <a:pt x="79" y="14"/>
                  </a:lnTo>
                  <a:lnTo>
                    <a:pt x="79" y="13"/>
                  </a:lnTo>
                  <a:lnTo>
                    <a:pt x="80" y="13"/>
                  </a:lnTo>
                  <a:lnTo>
                    <a:pt x="80" y="12"/>
                  </a:lnTo>
                  <a:lnTo>
                    <a:pt x="80" y="11"/>
                  </a:lnTo>
                  <a:lnTo>
                    <a:pt x="81" y="10"/>
                  </a:lnTo>
                  <a:lnTo>
                    <a:pt x="81" y="9"/>
                  </a:lnTo>
                  <a:lnTo>
                    <a:pt x="82" y="8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83" y="6"/>
                  </a:lnTo>
                  <a:lnTo>
                    <a:pt x="83" y="5"/>
                  </a:lnTo>
                  <a:lnTo>
                    <a:pt x="84" y="4"/>
                  </a:lnTo>
                  <a:lnTo>
                    <a:pt x="84" y="3"/>
                  </a:lnTo>
                  <a:lnTo>
                    <a:pt x="85" y="3"/>
                  </a:lnTo>
                  <a:lnTo>
                    <a:pt x="85" y="2"/>
                  </a:lnTo>
                  <a:lnTo>
                    <a:pt x="86" y="2"/>
                  </a:lnTo>
                  <a:lnTo>
                    <a:pt x="86" y="1"/>
                  </a:lnTo>
                  <a:lnTo>
                    <a:pt x="87" y="1"/>
                  </a:lnTo>
                  <a:lnTo>
                    <a:pt x="87" y="0"/>
                  </a:lnTo>
                  <a:lnTo>
                    <a:pt x="88" y="0"/>
                  </a:lnTo>
                  <a:lnTo>
                    <a:pt x="89" y="0"/>
                  </a:lnTo>
                  <a:lnTo>
                    <a:pt x="90" y="0"/>
                  </a:lnTo>
                  <a:lnTo>
                    <a:pt x="91" y="0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2" y="2"/>
                  </a:lnTo>
                  <a:lnTo>
                    <a:pt x="93" y="2"/>
                  </a:lnTo>
                  <a:lnTo>
                    <a:pt x="93" y="3"/>
                  </a:lnTo>
                  <a:lnTo>
                    <a:pt x="94" y="3"/>
                  </a:lnTo>
                  <a:lnTo>
                    <a:pt x="94" y="4"/>
                  </a:lnTo>
                  <a:lnTo>
                    <a:pt x="95" y="4"/>
                  </a:lnTo>
                  <a:lnTo>
                    <a:pt x="95" y="5"/>
                  </a:lnTo>
                  <a:lnTo>
                    <a:pt x="95" y="6"/>
                  </a:lnTo>
                  <a:lnTo>
                    <a:pt x="96" y="6"/>
                  </a:lnTo>
                  <a:lnTo>
                    <a:pt x="96" y="7"/>
                  </a:lnTo>
                  <a:lnTo>
                    <a:pt x="96" y="8"/>
                  </a:lnTo>
                  <a:lnTo>
                    <a:pt x="97" y="8"/>
                  </a:lnTo>
                  <a:lnTo>
                    <a:pt x="97" y="9"/>
                  </a:lnTo>
                  <a:lnTo>
                    <a:pt x="97" y="10"/>
                  </a:lnTo>
                  <a:lnTo>
                    <a:pt x="98" y="10"/>
                  </a:lnTo>
                  <a:lnTo>
                    <a:pt x="98" y="11"/>
                  </a:lnTo>
                  <a:lnTo>
                    <a:pt x="98" y="12"/>
                  </a:lnTo>
                  <a:lnTo>
                    <a:pt x="99" y="13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100" y="15"/>
                  </a:lnTo>
                  <a:lnTo>
                    <a:pt x="100" y="16"/>
                  </a:lnTo>
                  <a:lnTo>
                    <a:pt x="100" y="17"/>
                  </a:lnTo>
                  <a:lnTo>
                    <a:pt x="100" y="18"/>
                  </a:lnTo>
                  <a:lnTo>
                    <a:pt x="101" y="18"/>
                  </a:lnTo>
                  <a:lnTo>
                    <a:pt x="101" y="19"/>
                  </a:lnTo>
                  <a:lnTo>
                    <a:pt x="101" y="20"/>
                  </a:lnTo>
                  <a:lnTo>
                    <a:pt x="102" y="21"/>
                  </a:lnTo>
                  <a:lnTo>
                    <a:pt x="102" y="22"/>
                  </a:lnTo>
                  <a:lnTo>
                    <a:pt x="102" y="23"/>
                  </a:lnTo>
                  <a:lnTo>
                    <a:pt x="103" y="24"/>
                  </a:lnTo>
                  <a:lnTo>
                    <a:pt x="103" y="25"/>
                  </a:lnTo>
                  <a:lnTo>
                    <a:pt x="103" y="26"/>
                  </a:lnTo>
                  <a:lnTo>
                    <a:pt x="104" y="27"/>
                  </a:lnTo>
                  <a:lnTo>
                    <a:pt x="104" y="28"/>
                  </a:lnTo>
                  <a:lnTo>
                    <a:pt x="104" y="29"/>
                  </a:lnTo>
                  <a:lnTo>
                    <a:pt x="104" y="30"/>
                  </a:lnTo>
                  <a:lnTo>
                    <a:pt x="105" y="30"/>
                  </a:lnTo>
                  <a:lnTo>
                    <a:pt x="105" y="31"/>
                  </a:lnTo>
                  <a:lnTo>
                    <a:pt x="105" y="32"/>
                  </a:lnTo>
                  <a:lnTo>
                    <a:pt x="105" y="33"/>
                  </a:lnTo>
                  <a:lnTo>
                    <a:pt x="106" y="33"/>
                  </a:lnTo>
                  <a:lnTo>
                    <a:pt x="106" y="34"/>
                  </a:lnTo>
                  <a:lnTo>
                    <a:pt x="106" y="35"/>
                  </a:lnTo>
                  <a:lnTo>
                    <a:pt x="106" y="36"/>
                  </a:lnTo>
                  <a:lnTo>
                    <a:pt x="107" y="36"/>
                  </a:lnTo>
                  <a:lnTo>
                    <a:pt x="107" y="37"/>
                  </a:lnTo>
                  <a:lnTo>
                    <a:pt x="107" y="38"/>
                  </a:lnTo>
                  <a:lnTo>
                    <a:pt x="107" y="39"/>
                  </a:lnTo>
                  <a:lnTo>
                    <a:pt x="108" y="39"/>
                  </a:lnTo>
                  <a:lnTo>
                    <a:pt x="108" y="40"/>
                  </a:lnTo>
                  <a:lnTo>
                    <a:pt x="108" y="41"/>
                  </a:lnTo>
                  <a:lnTo>
                    <a:pt x="108" y="42"/>
                  </a:lnTo>
                  <a:lnTo>
                    <a:pt x="109" y="42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9" y="45"/>
                  </a:lnTo>
                  <a:lnTo>
                    <a:pt x="110" y="46"/>
                  </a:lnTo>
                  <a:lnTo>
                    <a:pt x="110" y="47"/>
                  </a:lnTo>
                  <a:lnTo>
                    <a:pt x="110" y="48"/>
                  </a:lnTo>
                  <a:lnTo>
                    <a:pt x="111" y="49"/>
                  </a:lnTo>
                  <a:lnTo>
                    <a:pt x="111" y="50"/>
                  </a:lnTo>
                  <a:lnTo>
                    <a:pt x="111" y="51"/>
                  </a:lnTo>
                  <a:lnTo>
                    <a:pt x="112" y="51"/>
                  </a:lnTo>
                  <a:lnTo>
                    <a:pt x="112" y="52"/>
                  </a:lnTo>
                  <a:lnTo>
                    <a:pt x="112" y="53"/>
                  </a:lnTo>
                  <a:lnTo>
                    <a:pt x="112" y="54"/>
                  </a:lnTo>
                  <a:lnTo>
                    <a:pt x="113" y="54"/>
                  </a:lnTo>
                  <a:lnTo>
                    <a:pt x="113" y="55"/>
                  </a:lnTo>
                  <a:lnTo>
                    <a:pt x="113" y="56"/>
                  </a:lnTo>
                  <a:lnTo>
                    <a:pt x="113" y="57"/>
                  </a:lnTo>
                  <a:lnTo>
                    <a:pt x="114" y="57"/>
                  </a:lnTo>
                  <a:lnTo>
                    <a:pt x="114" y="58"/>
                  </a:lnTo>
                  <a:lnTo>
                    <a:pt x="114" y="59"/>
                  </a:lnTo>
                  <a:lnTo>
                    <a:pt x="115" y="60"/>
                  </a:lnTo>
                  <a:lnTo>
                    <a:pt x="115" y="61"/>
                  </a:lnTo>
                  <a:lnTo>
                    <a:pt x="115" y="62"/>
                  </a:lnTo>
                  <a:lnTo>
                    <a:pt x="116" y="62"/>
                  </a:lnTo>
                  <a:lnTo>
                    <a:pt x="116" y="63"/>
                  </a:lnTo>
                  <a:lnTo>
                    <a:pt x="116" y="64"/>
                  </a:lnTo>
                  <a:lnTo>
                    <a:pt x="117" y="65"/>
                  </a:lnTo>
                  <a:lnTo>
                    <a:pt x="117" y="66"/>
                  </a:lnTo>
                  <a:lnTo>
                    <a:pt x="117" y="67"/>
                  </a:lnTo>
                  <a:lnTo>
                    <a:pt x="118" y="67"/>
                  </a:lnTo>
                  <a:lnTo>
                    <a:pt x="118" y="68"/>
                  </a:lnTo>
                  <a:lnTo>
                    <a:pt x="118" y="69"/>
                  </a:lnTo>
                  <a:lnTo>
                    <a:pt x="119" y="69"/>
                  </a:lnTo>
                  <a:lnTo>
                    <a:pt x="119" y="70"/>
                  </a:lnTo>
                  <a:lnTo>
                    <a:pt x="119" y="71"/>
                  </a:lnTo>
                  <a:lnTo>
                    <a:pt x="120" y="71"/>
                  </a:lnTo>
                  <a:lnTo>
                    <a:pt x="120" y="72"/>
                  </a:lnTo>
                  <a:lnTo>
                    <a:pt x="120" y="73"/>
                  </a:lnTo>
                  <a:lnTo>
                    <a:pt x="121" y="73"/>
                  </a:lnTo>
                  <a:lnTo>
                    <a:pt x="121" y="74"/>
                  </a:lnTo>
                  <a:lnTo>
                    <a:pt x="122" y="75"/>
                  </a:lnTo>
                  <a:lnTo>
                    <a:pt x="122" y="76"/>
                  </a:lnTo>
                  <a:lnTo>
                    <a:pt x="123" y="76"/>
                  </a:lnTo>
                  <a:lnTo>
                    <a:pt x="123" y="77"/>
                  </a:lnTo>
                  <a:lnTo>
                    <a:pt x="124" y="78"/>
                  </a:lnTo>
                  <a:lnTo>
                    <a:pt x="124" y="79"/>
                  </a:lnTo>
                  <a:lnTo>
                    <a:pt x="125" y="79"/>
                  </a:lnTo>
                  <a:lnTo>
                    <a:pt x="125" y="80"/>
                  </a:lnTo>
                  <a:lnTo>
                    <a:pt x="126" y="80"/>
                  </a:lnTo>
                  <a:lnTo>
                    <a:pt x="126" y="81"/>
                  </a:lnTo>
                  <a:lnTo>
                    <a:pt x="127" y="81"/>
                  </a:lnTo>
                  <a:lnTo>
                    <a:pt x="127" y="82"/>
                  </a:lnTo>
                  <a:lnTo>
                    <a:pt x="128" y="82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" name="Line 197"/>
            <p:cNvSpPr>
              <a:spLocks noChangeShapeType="1"/>
            </p:cNvSpPr>
            <p:nvPr/>
          </p:nvSpPr>
          <p:spPr bwMode="auto">
            <a:xfrm>
              <a:off x="6710363" y="1582738"/>
              <a:ext cx="0" cy="1150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Line 198"/>
            <p:cNvSpPr>
              <a:spLocks noChangeShapeType="1"/>
            </p:cNvSpPr>
            <p:nvPr/>
          </p:nvSpPr>
          <p:spPr bwMode="auto">
            <a:xfrm>
              <a:off x="6153150" y="2168525"/>
              <a:ext cx="11160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Line 199"/>
            <p:cNvSpPr>
              <a:spLocks noChangeShapeType="1"/>
            </p:cNvSpPr>
            <p:nvPr/>
          </p:nvSpPr>
          <p:spPr bwMode="auto">
            <a:xfrm flipV="1">
              <a:off x="6908800" y="1520825"/>
              <a:ext cx="0" cy="6477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Line 200"/>
            <p:cNvSpPr>
              <a:spLocks noChangeShapeType="1"/>
            </p:cNvSpPr>
            <p:nvPr/>
          </p:nvSpPr>
          <p:spPr bwMode="auto">
            <a:xfrm flipV="1">
              <a:off x="6945313" y="1592263"/>
              <a:ext cx="0" cy="57626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Line 201"/>
            <p:cNvSpPr>
              <a:spLocks noChangeShapeType="1"/>
            </p:cNvSpPr>
            <p:nvPr/>
          </p:nvSpPr>
          <p:spPr bwMode="auto">
            <a:xfrm flipV="1">
              <a:off x="6981825" y="1665288"/>
              <a:ext cx="0" cy="50323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Line 202"/>
            <p:cNvSpPr>
              <a:spLocks noChangeShapeType="1"/>
            </p:cNvSpPr>
            <p:nvPr/>
          </p:nvSpPr>
          <p:spPr bwMode="auto">
            <a:xfrm flipV="1">
              <a:off x="6872288" y="1520825"/>
              <a:ext cx="0" cy="6477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Line 203"/>
            <p:cNvSpPr>
              <a:spLocks noChangeShapeType="1"/>
            </p:cNvSpPr>
            <p:nvPr/>
          </p:nvSpPr>
          <p:spPr bwMode="auto">
            <a:xfrm flipV="1">
              <a:off x="6767513" y="1773238"/>
              <a:ext cx="1587" cy="3952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Line 204"/>
            <p:cNvSpPr>
              <a:spLocks noChangeShapeType="1"/>
            </p:cNvSpPr>
            <p:nvPr/>
          </p:nvSpPr>
          <p:spPr bwMode="auto">
            <a:xfrm flipV="1">
              <a:off x="6800850" y="1665288"/>
              <a:ext cx="0" cy="50323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Line 205"/>
            <p:cNvSpPr>
              <a:spLocks noChangeShapeType="1"/>
            </p:cNvSpPr>
            <p:nvPr/>
          </p:nvSpPr>
          <p:spPr bwMode="auto">
            <a:xfrm flipV="1">
              <a:off x="6837363" y="1557338"/>
              <a:ext cx="0" cy="6111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Line 206"/>
            <p:cNvSpPr>
              <a:spLocks noChangeShapeType="1"/>
            </p:cNvSpPr>
            <p:nvPr/>
          </p:nvSpPr>
          <p:spPr bwMode="auto">
            <a:xfrm flipV="1">
              <a:off x="6731000" y="1881188"/>
              <a:ext cx="1588" cy="28733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Line 207"/>
            <p:cNvSpPr>
              <a:spLocks noChangeShapeType="1"/>
            </p:cNvSpPr>
            <p:nvPr/>
          </p:nvSpPr>
          <p:spPr bwMode="auto">
            <a:xfrm flipH="1" flipV="1">
              <a:off x="6696075" y="1989138"/>
              <a:ext cx="1588" cy="17938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Line 208"/>
            <p:cNvSpPr>
              <a:spLocks noChangeShapeType="1"/>
            </p:cNvSpPr>
            <p:nvPr/>
          </p:nvSpPr>
          <p:spPr bwMode="auto">
            <a:xfrm flipV="1">
              <a:off x="6661150" y="2060575"/>
              <a:ext cx="0" cy="10795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Line 209"/>
            <p:cNvSpPr>
              <a:spLocks noChangeShapeType="1"/>
            </p:cNvSpPr>
            <p:nvPr/>
          </p:nvSpPr>
          <p:spPr bwMode="auto">
            <a:xfrm flipV="1">
              <a:off x="7019925" y="1844675"/>
              <a:ext cx="0" cy="32385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210"/>
            <p:cNvSpPr>
              <a:spLocks noChangeShapeType="1"/>
            </p:cNvSpPr>
            <p:nvPr/>
          </p:nvSpPr>
          <p:spPr bwMode="auto">
            <a:xfrm flipV="1">
              <a:off x="7056438" y="1916113"/>
              <a:ext cx="0" cy="25241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211"/>
            <p:cNvSpPr>
              <a:spLocks noChangeShapeType="1"/>
            </p:cNvSpPr>
            <p:nvPr/>
          </p:nvSpPr>
          <p:spPr bwMode="auto">
            <a:xfrm flipV="1">
              <a:off x="7092950" y="2025650"/>
              <a:ext cx="0" cy="1428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214"/>
            <p:cNvSpPr>
              <a:spLocks noChangeShapeType="1"/>
            </p:cNvSpPr>
            <p:nvPr/>
          </p:nvSpPr>
          <p:spPr bwMode="auto">
            <a:xfrm flipV="1">
              <a:off x="7164388" y="2133600"/>
              <a:ext cx="0" cy="349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215"/>
            <p:cNvSpPr>
              <a:spLocks noChangeShapeType="1"/>
            </p:cNvSpPr>
            <p:nvPr/>
          </p:nvSpPr>
          <p:spPr bwMode="auto">
            <a:xfrm flipV="1">
              <a:off x="7127875" y="2097088"/>
              <a:ext cx="0" cy="7143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216"/>
            <p:cNvSpPr>
              <a:spLocks noChangeShapeType="1"/>
            </p:cNvSpPr>
            <p:nvPr/>
          </p:nvSpPr>
          <p:spPr bwMode="auto">
            <a:xfrm flipV="1">
              <a:off x="6624638" y="2097088"/>
              <a:ext cx="0" cy="7143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Line 217"/>
            <p:cNvSpPr>
              <a:spLocks noChangeShapeType="1"/>
            </p:cNvSpPr>
            <p:nvPr/>
          </p:nvSpPr>
          <p:spPr bwMode="auto">
            <a:xfrm>
              <a:off x="6696075" y="2168525"/>
              <a:ext cx="360363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Line 218"/>
            <p:cNvSpPr>
              <a:spLocks noChangeShapeType="1"/>
            </p:cNvSpPr>
            <p:nvPr/>
          </p:nvSpPr>
          <p:spPr bwMode="auto">
            <a:xfrm>
              <a:off x="6696075" y="2168525"/>
              <a:ext cx="53975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 Box 219"/>
                <p:cNvSpPr txBox="1">
                  <a:spLocks noChangeArrowheads="1"/>
                </p:cNvSpPr>
                <p:nvPr/>
              </p:nvSpPr>
              <p:spPr bwMode="auto">
                <a:xfrm>
                  <a:off x="7235825" y="2528888"/>
                  <a:ext cx="250825" cy="596569"/>
                </a:xfrm>
                <a:prstGeom prst="rect">
                  <a:avLst/>
                </a:prstGeom>
              </p:spPr>
              <p:txBody>
                <a:bodyPr vert="horz" wrap="none" lIns="0" tIns="0" rIns="0" bIns="0">
                  <a:noAutofit/>
                </a:bodyPr>
                <a:lstStyle>
                  <a:defPPr>
                    <a:defRPr lang="en-US"/>
                  </a:defPPr>
                  <a:lvl1pPr marL="0" indent="0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1"/>
                    </a:buClr>
                    <a:buSzPct val="100000"/>
                    <a:buFont typeface="Arial" panose="020B0604020202020204" pitchFamily="34" charset="0"/>
                    <a:buNone/>
                    <a:defRPr kumimoji="0" sz="1600" b="0" i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1pPr>
                  <a:lvl2pPr marL="460375" indent="-228600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2"/>
                    </a:buClr>
                    <a:buSzPct val="100000"/>
                    <a:buFont typeface="Arial"/>
                    <a:buChar char="•"/>
                    <a:defRPr kumimoji="0" sz="3000" b="0" i="0" baseline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2pPr>
                  <a:lvl3pPr marL="685800" indent="-225425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2"/>
                    </a:buClr>
                    <a:buSzPct val="100000"/>
                    <a:buFont typeface="Arial"/>
                    <a:buChar char="•"/>
                    <a:defRPr kumimoji="0" sz="3000" b="0" i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3pPr>
                  <a:lvl4pPr marL="909638" indent="-223838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3"/>
                    </a:buClr>
                    <a:buSzPct val="100000"/>
                    <a:buFont typeface="Arial"/>
                    <a:buChar char="•"/>
                    <a:defRPr kumimoji="0" sz="3000" b="0" i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4pPr>
                  <a:lvl5pPr marL="1146175" indent="-236538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4"/>
                    </a:buClr>
                    <a:buSzPct val="100000"/>
                    <a:buFont typeface="Arial"/>
                    <a:buChar char="•"/>
                    <a:defRPr kumimoji="0" sz="3000" b="0" i="0" baseline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5pPr>
                  <a:lvl6pPr marL="1700784" indent="-182880">
                    <a:spcBef>
                      <a:spcPct val="20000"/>
                    </a:spcBef>
                    <a:buClr>
                      <a:schemeClr val="accent5"/>
                    </a:buClr>
                    <a:buFont typeface="Arial"/>
                    <a:buChar char="-"/>
                    <a:defRPr kumimoji="0" sz="2000" baseline="0">
                      <a:latin typeface="+mn-lt"/>
                      <a:ea typeface="+mn-ea"/>
                      <a:cs typeface="+mn-cs"/>
                    </a:defRPr>
                  </a:lvl6pPr>
                  <a:lvl7pPr marL="1920240" indent="-182880">
                    <a:spcBef>
                      <a:spcPct val="2000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kumimoji="0" sz="1800" baseline="0">
                      <a:latin typeface="+mn-lt"/>
                      <a:ea typeface="+mn-ea"/>
                      <a:cs typeface="+mn-cs"/>
                    </a:defRPr>
                  </a:lvl7pPr>
                  <a:lvl8pPr marL="2139696" indent="-182880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▪"/>
                    <a:defRPr kumimoji="0" sz="1600">
                      <a:latin typeface="+mn-lt"/>
                      <a:ea typeface="+mn-ea"/>
                      <a:cs typeface="+mn-cs"/>
                    </a:defRPr>
                  </a:lvl8pPr>
                  <a:lvl9pPr marL="2331720" indent="-182880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•"/>
                    <a:defRPr kumimoji="0" sz="16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US" altLang="en-US" dirty="0"/>
                </a:p>
              </p:txBody>
            </p:sp>
          </mc:Choice>
          <mc:Fallback xmlns="">
            <p:sp>
              <p:nvSpPr>
                <p:cNvPr id="51" name="Text Box 2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35825" y="2528888"/>
                  <a:ext cx="250825" cy="596569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Text Box 220"/>
            <p:cNvSpPr txBox="1">
              <a:spLocks noChangeArrowheads="1"/>
            </p:cNvSpPr>
            <p:nvPr/>
          </p:nvSpPr>
          <p:spPr bwMode="auto">
            <a:xfrm>
              <a:off x="7272338" y="2349500"/>
              <a:ext cx="2159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 Box 222"/>
                <p:cNvSpPr txBox="1">
                  <a:spLocks noChangeArrowheads="1"/>
                </p:cNvSpPr>
                <p:nvPr/>
              </p:nvSpPr>
              <p:spPr bwMode="auto">
                <a:xfrm>
                  <a:off x="7157004" y="2205036"/>
                  <a:ext cx="323138" cy="318876"/>
                </a:xfrm>
                <a:prstGeom prst="rect">
                  <a:avLst/>
                </a:prstGeom>
              </p:spPr>
              <p:txBody>
                <a:bodyPr vert="horz" wrap="none" lIns="0" tIns="0" rIns="0" bIns="0">
                  <a:noAutofit/>
                </a:bodyPr>
                <a:lstStyle>
                  <a:defPPr>
                    <a:defRPr lang="en-US"/>
                  </a:defPPr>
                  <a:lvl1pPr marL="0" indent="0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1"/>
                    </a:buClr>
                    <a:buSzPct val="100000"/>
                    <a:buFont typeface="Arial" panose="020B0604020202020204" pitchFamily="34" charset="0"/>
                    <a:buNone/>
                    <a:defRPr kumimoji="0" sz="1100" b="0" i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1pPr>
                  <a:lvl2pPr marL="460375" indent="-228600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2"/>
                    </a:buClr>
                    <a:buSzPct val="100000"/>
                    <a:buFont typeface="Arial"/>
                    <a:buChar char="•"/>
                    <a:defRPr kumimoji="0" sz="3000" b="0" i="0" baseline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2pPr>
                  <a:lvl3pPr marL="685800" indent="-225425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2"/>
                    </a:buClr>
                    <a:buSzPct val="100000"/>
                    <a:buFont typeface="Arial"/>
                    <a:buChar char="•"/>
                    <a:defRPr kumimoji="0" sz="3000" b="0" i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3pPr>
                  <a:lvl4pPr marL="909638" indent="-223838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3"/>
                    </a:buClr>
                    <a:buSzPct val="100000"/>
                    <a:buFont typeface="Arial"/>
                    <a:buChar char="•"/>
                    <a:defRPr kumimoji="0" sz="3000" b="0" i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4pPr>
                  <a:lvl5pPr marL="1146175" indent="-236538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4"/>
                    </a:buClr>
                    <a:buSzPct val="100000"/>
                    <a:buFont typeface="Arial"/>
                    <a:buChar char="•"/>
                    <a:defRPr kumimoji="0" sz="3000" b="0" i="0" baseline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5pPr>
                  <a:lvl6pPr marL="1700784" indent="-182880">
                    <a:spcBef>
                      <a:spcPct val="20000"/>
                    </a:spcBef>
                    <a:buClr>
                      <a:schemeClr val="accent5"/>
                    </a:buClr>
                    <a:buFont typeface="Arial"/>
                    <a:buChar char="-"/>
                    <a:defRPr kumimoji="0" sz="2000" baseline="0">
                      <a:latin typeface="+mn-lt"/>
                      <a:ea typeface="+mn-ea"/>
                      <a:cs typeface="+mn-cs"/>
                    </a:defRPr>
                  </a:lvl6pPr>
                  <a:lvl7pPr marL="1920240" indent="-182880">
                    <a:spcBef>
                      <a:spcPct val="2000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kumimoji="0" sz="1800" baseline="0">
                      <a:latin typeface="+mn-lt"/>
                      <a:ea typeface="+mn-ea"/>
                      <a:cs typeface="+mn-cs"/>
                    </a:defRPr>
                  </a:lvl7pPr>
                  <a:lvl8pPr marL="2139696" indent="-182880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▪"/>
                    <a:defRPr kumimoji="0" sz="1600">
                      <a:latin typeface="+mn-lt"/>
                      <a:ea typeface="+mn-ea"/>
                      <a:cs typeface="+mn-cs"/>
                    </a:defRPr>
                  </a:lvl8pPr>
                  <a:lvl9pPr marL="2331720" indent="-182880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•"/>
                    <a:defRPr kumimoji="0" sz="16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n-US" sz="160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altLang="en-US" sz="1600" dirty="0"/>
                </a:p>
              </p:txBody>
            </p:sp>
          </mc:Choice>
          <mc:Fallback xmlns="">
            <p:sp>
              <p:nvSpPr>
                <p:cNvPr id="53" name="Text Box 2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157004" y="2205036"/>
                  <a:ext cx="323138" cy="318876"/>
                </a:xfrm>
                <a:prstGeom prst="rect">
                  <a:avLst/>
                </a:prstGeom>
                <a:blipFill>
                  <a:blip r:embed="rId3"/>
                  <a:stretch>
                    <a:fillRect b="-23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 Box 230"/>
                <p:cNvSpPr txBox="1">
                  <a:spLocks noChangeArrowheads="1"/>
                </p:cNvSpPr>
                <p:nvPr/>
              </p:nvSpPr>
              <p:spPr bwMode="auto">
                <a:xfrm>
                  <a:off x="7262989" y="1532239"/>
                  <a:ext cx="2074862" cy="539750"/>
                </a:xfrm>
                <a:prstGeom prst="rect">
                  <a:avLst/>
                </a:prstGeom>
              </p:spPr>
              <p:txBody>
                <a:bodyPr vert="horz">
                  <a:noAutofit/>
                </a:bodyPr>
                <a:lstStyle>
                  <a:defPPr>
                    <a:defRPr lang="en-US"/>
                  </a:defPPr>
                  <a:lvl1pPr marL="225425" indent="-225425" algn="just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1"/>
                    </a:buClr>
                    <a:buSzPct val="100000"/>
                    <a:buFont typeface="Arial" panose="020B0604020202020204" pitchFamily="34" charset="0"/>
                    <a:buChar char="•"/>
                    <a:defRPr kumimoji="0" sz="1400" b="0" i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1pPr>
                  <a:lvl2pPr marL="460375" indent="-228600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bg2"/>
                    </a:buClr>
                    <a:buSzPct val="100000"/>
                    <a:buFont typeface="Arial"/>
                    <a:buChar char="•"/>
                    <a:defRPr kumimoji="0" sz="3000" b="0" i="0" baseline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2pPr>
                  <a:lvl3pPr marL="685800" indent="-225425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2"/>
                    </a:buClr>
                    <a:buSzPct val="100000"/>
                    <a:buFont typeface="Arial"/>
                    <a:buChar char="•"/>
                    <a:defRPr kumimoji="0" sz="3000" b="0" i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3pPr>
                  <a:lvl4pPr marL="909638" indent="-223838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3"/>
                    </a:buClr>
                    <a:buSzPct val="100000"/>
                    <a:buFont typeface="Arial"/>
                    <a:buChar char="•"/>
                    <a:defRPr kumimoji="0" sz="3000" b="0" i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4pPr>
                  <a:lvl5pPr marL="1146175" indent="-236538" eaLnBrk="1" latinLnBrk="0" hangingPunct="1">
                    <a:lnSpc>
                      <a:spcPct val="100000"/>
                    </a:lnSpc>
                    <a:spcBef>
                      <a:spcPts val="900"/>
                    </a:spcBef>
                    <a:buClr>
                      <a:schemeClr val="accent4"/>
                    </a:buClr>
                    <a:buSzPct val="100000"/>
                    <a:buFont typeface="Arial"/>
                    <a:buChar char="•"/>
                    <a:defRPr kumimoji="0" sz="3000" b="0" i="0" baseline="0">
                      <a:solidFill>
                        <a:srgbClr val="0C377B"/>
                      </a:solidFill>
                      <a:latin typeface="+mn-lt"/>
                      <a:ea typeface="+mn-ea"/>
                      <a:cs typeface="Ubuntu Light"/>
                    </a:defRPr>
                  </a:lvl5pPr>
                  <a:lvl6pPr marL="1700784" indent="-182880">
                    <a:spcBef>
                      <a:spcPct val="20000"/>
                    </a:spcBef>
                    <a:buClr>
                      <a:schemeClr val="accent5"/>
                    </a:buClr>
                    <a:buFont typeface="Arial"/>
                    <a:buChar char="-"/>
                    <a:defRPr kumimoji="0" sz="2000" baseline="0">
                      <a:latin typeface="+mn-lt"/>
                      <a:ea typeface="+mn-ea"/>
                      <a:cs typeface="+mn-cs"/>
                    </a:defRPr>
                  </a:lvl6pPr>
                  <a:lvl7pPr marL="1920240" indent="-182880">
                    <a:spcBef>
                      <a:spcPct val="2000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kumimoji="0" sz="1800" baseline="0">
                      <a:latin typeface="+mn-lt"/>
                      <a:ea typeface="+mn-ea"/>
                      <a:cs typeface="+mn-cs"/>
                    </a:defRPr>
                  </a:lvl7pPr>
                  <a:lvl8pPr marL="2139696" indent="-182880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▪"/>
                    <a:defRPr kumimoji="0" sz="1600">
                      <a:latin typeface="+mn-lt"/>
                      <a:ea typeface="+mn-ea"/>
                      <a:cs typeface="+mn-cs"/>
                    </a:defRPr>
                  </a:lvl8pPr>
                  <a:lvl9pPr marL="2331720" indent="-182880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•"/>
                    <a:defRPr kumimoji="0" sz="16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l">
                    <a:buNone/>
                  </a:pPr>
                  <a:r>
                    <a:rPr lang="en-US" altLang="en-US" sz="1100" dirty="0"/>
                    <a:t>Offset Gaussian energy distribution </a:t>
                  </a:r>
                  <a14:m>
                    <m:oMath xmlns:m="http://schemas.openxmlformats.org/officeDocument/2006/math">
                      <m:r>
                        <a:rPr lang="en-US" altLang="en-US" sz="110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altLang="en-US" sz="11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en-US" sz="110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en-US" sz="110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en-US" sz="110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altLang="en-US" sz="110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altLang="en-US" sz="1100" dirty="0"/>
                </a:p>
              </p:txBody>
            </p:sp>
          </mc:Choice>
          <mc:Fallback xmlns="">
            <p:sp>
              <p:nvSpPr>
                <p:cNvPr id="54" name="Text Box 2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62989" y="1532239"/>
                  <a:ext cx="2074862" cy="539750"/>
                </a:xfrm>
                <a:prstGeom prst="rect">
                  <a:avLst/>
                </a:prstGeom>
                <a:blipFill>
                  <a:blip r:embed="rId4"/>
                  <a:stretch>
                    <a:fillRect t="-1370" b="-547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9" name="Content Placeholder 5"/>
          <p:cNvSpPr txBox="1">
            <a:spLocks/>
          </p:cNvSpPr>
          <p:nvPr/>
        </p:nvSpPr>
        <p:spPr>
          <a:xfrm>
            <a:off x="762645" y="3212976"/>
            <a:ext cx="6147079" cy="645484"/>
          </a:xfrm>
          <a:prstGeom prst="rect">
            <a:avLst/>
          </a:prstGeom>
        </p:spPr>
        <p:txBody>
          <a:bodyPr/>
          <a:lstStyle>
            <a:lvl1pPr marL="180000" indent="-180000" algn="just" eaLnBrk="0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4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lang="en-GB" sz="1600" b="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dirty="0" smtClean="0"/>
              <a:t>Global dynamic </a:t>
            </a:r>
            <a:r>
              <a:rPr lang="en-US" dirty="0"/>
              <a:t>response </a:t>
            </a:r>
            <a:r>
              <a:rPr lang="en-US" dirty="0" smtClean="0"/>
              <a:t>of the target is </a:t>
            </a:r>
            <a:r>
              <a:rPr lang="en-US" dirty="0"/>
              <a:t>governed by </a:t>
            </a:r>
            <a:r>
              <a:rPr lang="en-US" dirty="0" smtClean="0"/>
              <a:t>the total energy deposited averaged on its cross-section:</a:t>
            </a:r>
          </a:p>
          <a:p>
            <a:r>
              <a:rPr lang="en-US" dirty="0" smtClean="0"/>
              <a:t>Even in elastic regime, some properties as internal damping can only be assessed experimentally …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7474138" y="4725144"/>
            <a:ext cx="2425862" cy="1708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00" i="1" dirty="0">
                <a:solidFill>
                  <a:srgbClr val="080808"/>
                </a:solidFill>
              </a:rPr>
              <a:t>A. Bertarelli, </a:t>
            </a:r>
            <a:r>
              <a:rPr lang="en-GB" sz="1000" i="1" dirty="0" smtClean="0">
                <a:solidFill>
                  <a:srgbClr val="080808"/>
                </a:solidFill>
              </a:rPr>
              <a:t>et al (2008</a:t>
            </a:r>
            <a:r>
              <a:rPr lang="en-GB" sz="1000" i="1" dirty="0">
                <a:solidFill>
                  <a:srgbClr val="080808"/>
                </a:solidFill>
              </a:rPr>
              <a:t>). Dynamic response of rapidly heated cylindrical rods: longitudinal and flexural </a:t>
            </a:r>
            <a:r>
              <a:rPr lang="en-GB" sz="1000" i="1" dirty="0" err="1">
                <a:solidFill>
                  <a:srgbClr val="080808"/>
                </a:solidFill>
              </a:rPr>
              <a:t>behavior</a:t>
            </a:r>
            <a:r>
              <a:rPr lang="en-GB" sz="1000" i="1" dirty="0">
                <a:solidFill>
                  <a:srgbClr val="080808"/>
                </a:solidFill>
              </a:rPr>
              <a:t>. J. Appl. Mech. 75:1-13.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00" i="1" dirty="0">
                <a:solidFill>
                  <a:srgbClr val="080808"/>
                </a:solidFill>
              </a:rPr>
              <a:t>M. Pasquali et al. (2019). Dynamic response of advanced materials impacted by particle beams: the </a:t>
            </a:r>
            <a:r>
              <a:rPr lang="en-GB" sz="1000" i="1" dirty="0" err="1">
                <a:solidFill>
                  <a:srgbClr val="080808"/>
                </a:solidFill>
              </a:rPr>
              <a:t>MultiMat</a:t>
            </a:r>
            <a:r>
              <a:rPr lang="en-GB" sz="1000" i="1" dirty="0">
                <a:solidFill>
                  <a:srgbClr val="080808"/>
                </a:solidFill>
              </a:rPr>
              <a:t> experiment. Submitted to the DYMAT2019 Workshop.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000" y="4428000"/>
            <a:ext cx="3456000" cy="2418375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4000" y="4428000"/>
            <a:ext cx="3456000" cy="24183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7063942" y="3141434"/>
                <a:ext cx="2764058" cy="1151662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/>
              <a:p>
                <a:pPr algn="just">
                  <a:spcBef>
                    <a:spcPts val="900"/>
                  </a:spcBef>
                  <a:buClr>
                    <a:schemeClr val="accent1"/>
                  </a:buClr>
                  <a:buSzPct val="100000"/>
                  <a:buFont typeface="Arial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1400" i="1">
                                <a:solidFill>
                                  <a:srgbClr val="0C377B"/>
                                </a:solidFill>
                                <a:latin typeface="Cambria Math" panose="02040503050406030204" pitchFamily="18" charset="0"/>
                                <a:cs typeface="Ubuntu Light"/>
                              </a:rPr>
                            </m:ctrlPr>
                          </m:accPr>
                          <m:e>
                            <m:r>
                              <a:rPr lang="en-GB" sz="1400" i="1">
                                <a:solidFill>
                                  <a:srgbClr val="0C377B"/>
                                </a:solidFill>
                                <a:latin typeface="Cambria Math" panose="02040503050406030204" pitchFamily="18" charset="0"/>
                                <a:cs typeface="Ubuntu Light"/>
                              </a:rPr>
                              <m:t>𝑈</m:t>
                            </m:r>
                          </m:e>
                        </m:acc>
                      </m:e>
                      <m:sub>
                        <m: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  <m:t>𝑚𝑎𝑥</m:t>
                        </m:r>
                      </m:sub>
                    </m:sSub>
                    <m:r>
                      <a:rPr lang="en-GB" sz="1400" i="1">
                        <a:solidFill>
                          <a:srgbClr val="0C377B"/>
                        </a:solidFill>
                        <a:latin typeface="Cambria Math" panose="02040503050406030204" pitchFamily="18" charset="0"/>
                        <a:cs typeface="Ubuntu Light"/>
                      </a:rPr>
                      <m:t>=</m:t>
                    </m:r>
                    <m:sSub>
                      <m:sSubPr>
                        <m:ctrlP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GB" sz="1400" i="1">
                                <a:solidFill>
                                  <a:srgbClr val="0C377B"/>
                                </a:solidFill>
                                <a:latin typeface="Cambria Math" panose="02040503050406030204" pitchFamily="18" charset="0"/>
                                <a:cs typeface="Ubuntu Light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</m:ctrlPr>
                              </m:fPr>
                              <m:num>
                                <m: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lang="en-GB" sz="1400" i="1">
                                        <a:solidFill>
                                          <a:srgbClr val="0C377B"/>
                                        </a:solidFill>
                                        <a:latin typeface="Cambria Math" panose="02040503050406030204" pitchFamily="18" charset="0"/>
                                        <a:cs typeface="Ubuntu Light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i="1">
                                        <a:solidFill>
                                          <a:srgbClr val="0C377B"/>
                                        </a:solidFill>
                                        <a:latin typeface="Cambria Math" panose="02040503050406030204" pitchFamily="18" charset="0"/>
                                        <a:cs typeface="Ubuntu Light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n-GB" sz="1400" i="1">
                                        <a:solidFill>
                                          <a:srgbClr val="0C377B"/>
                                        </a:solidFill>
                                        <a:latin typeface="Cambria Math" panose="02040503050406030204" pitchFamily="18" charset="0"/>
                                        <a:cs typeface="Ubuntu Light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nary>
                              <m:naryPr>
                                <m:chr m:val="∬"/>
                                <m:limLoc m:val="undOvr"/>
                                <m:ctrlP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</m:ctrlPr>
                              </m:naryPr>
                              <m:sub>
                                <m: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0 0</m:t>
                                </m:r>
                              </m:sub>
                              <m:sup>
                                <m: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𝑅</m:t>
                                </m:r>
                                <m: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 2</m:t>
                                </m:r>
                                <m: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𝜋</m:t>
                                </m:r>
                              </m:sup>
                              <m:e>
                                <m: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𝑈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r</m:t>
                                </m:r>
                                <m: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𝑑𝑟𝑑</m:t>
                                </m:r>
                                <m:r>
                                  <a:rPr lang="en-GB" sz="1400" i="1">
                                    <a:solidFill>
                                      <a:srgbClr val="0C377B"/>
                                    </a:solidFill>
                                    <a:latin typeface="Cambria Math" panose="02040503050406030204" pitchFamily="18" charset="0"/>
                                    <a:cs typeface="Ubuntu Light"/>
                                  </a:rPr>
                                  <m:t>𝜃</m:t>
                                </m:r>
                              </m:e>
                            </m:nary>
                          </m:e>
                        </m:d>
                      </m:e>
                      <m:sub>
                        <m: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rPr>
                  <a:t> </a:t>
                </a:r>
                <a:endParaRPr lang="en-GB" sz="1400" dirty="0" smtClean="0">
                  <a:solidFill>
                    <a:srgbClr val="0C377B"/>
                  </a:solidFill>
                  <a:latin typeface="+mn-lt"/>
                  <a:ea typeface="+mn-ea"/>
                  <a:cs typeface="Ubuntu Light"/>
                </a:endParaRPr>
              </a:p>
              <a:p>
                <a:pPr algn="just">
                  <a:spcBef>
                    <a:spcPts val="900"/>
                  </a:spcBef>
                  <a:buClr>
                    <a:schemeClr val="accent1"/>
                  </a:buClr>
                  <a:buSzPct val="100000"/>
                  <a:buFont typeface="Arial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1400" i="1">
                                <a:solidFill>
                                  <a:srgbClr val="0C377B"/>
                                </a:solidFill>
                                <a:latin typeface="Cambria Math" panose="02040503050406030204" pitchFamily="18" charset="0"/>
                                <a:cs typeface="Ubuntu Light"/>
                              </a:rPr>
                            </m:ctrlPr>
                          </m:accPr>
                          <m:e>
                            <m:r>
                              <a:rPr lang="en-GB" sz="1400" i="1">
                                <a:solidFill>
                                  <a:srgbClr val="0C377B"/>
                                </a:solidFill>
                                <a:latin typeface="Cambria Math" panose="02040503050406030204" pitchFamily="18" charset="0"/>
                                <a:cs typeface="Ubuntu Light"/>
                              </a:rPr>
                              <m:t>𝑇</m:t>
                            </m:r>
                          </m:e>
                        </m:acc>
                      </m:e>
                      <m:sub>
                        <m: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  <m:t>𝑚𝑎𝑥</m:t>
                        </m:r>
                      </m:sub>
                    </m:sSub>
                    <m:r>
                      <a:rPr lang="en-GB" sz="1400" i="1">
                        <a:solidFill>
                          <a:srgbClr val="0C377B"/>
                        </a:solidFill>
                        <a:latin typeface="Cambria Math" panose="02040503050406030204" pitchFamily="18" charset="0"/>
                        <a:cs typeface="Ubuntu Light"/>
                      </a:rPr>
                      <m:t>=</m:t>
                    </m:r>
                    <m:sSub>
                      <m:sSubPr>
                        <m:ctrlP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1400" i="1">
                                <a:solidFill>
                                  <a:srgbClr val="0C377B"/>
                                </a:solidFill>
                                <a:latin typeface="Cambria Math" panose="02040503050406030204" pitchFamily="18" charset="0"/>
                                <a:cs typeface="Ubuntu Light"/>
                              </a:rPr>
                            </m:ctrlPr>
                          </m:accPr>
                          <m:e>
                            <m:r>
                              <a:rPr lang="en-GB" sz="1400" i="1">
                                <a:solidFill>
                                  <a:srgbClr val="0C377B"/>
                                </a:solidFill>
                                <a:latin typeface="Cambria Math" panose="02040503050406030204" pitchFamily="18" charset="0"/>
                                <a:cs typeface="Ubuntu Light"/>
                              </a:rPr>
                              <m:t>𝑈</m:t>
                            </m:r>
                          </m:e>
                        </m:acc>
                      </m:e>
                      <m:sub>
                        <m: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  <m:t>𝑚𝑎𝑥</m:t>
                        </m:r>
                      </m:sub>
                    </m:sSub>
                    <m:r>
                      <a:rPr lang="en-GB" sz="1400" i="1">
                        <a:solidFill>
                          <a:srgbClr val="0C377B"/>
                        </a:solidFill>
                        <a:latin typeface="Cambria Math" panose="02040503050406030204" pitchFamily="18" charset="0"/>
                        <a:cs typeface="Ubuntu Light"/>
                      </a:rPr>
                      <m:t>/</m:t>
                    </m:r>
                    <m:sSub>
                      <m:sSubPr>
                        <m:ctrlP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  <m:t>𝜌</m:t>
                        </m:r>
                        <m: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  <m:t>𝑐</m:t>
                        </m:r>
                      </m:e>
                      <m:sub>
                        <m: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rPr>
                  <a:t>   </a:t>
                </a:r>
                <a:r>
                  <a:rPr lang="en-GB" sz="1100" dirty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rPr>
                  <a:t> (no diffusion)               </a:t>
                </a:r>
                <a:endParaRPr lang="en-GB" sz="1400" dirty="0" smtClean="0">
                  <a:solidFill>
                    <a:srgbClr val="0C377B"/>
                  </a:solidFill>
                  <a:latin typeface="+mn-lt"/>
                  <a:ea typeface="+mn-ea"/>
                  <a:cs typeface="Ubuntu Light"/>
                </a:endParaRPr>
              </a:p>
              <a:p>
                <a:pPr algn="just">
                  <a:spcBef>
                    <a:spcPts val="900"/>
                  </a:spcBef>
                  <a:buClr>
                    <a:schemeClr val="accent1"/>
                  </a:buClr>
                  <a:buSzPct val="100000"/>
                  <a:buFont typeface="Arial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ea typeface="+mn-ea"/>
                            <a:cs typeface="Ubuntu Light"/>
                          </a:rPr>
                        </m:ctrlPr>
                      </m:sSubPr>
                      <m:e>
                        <m:r>
                          <a:rPr lang="en-GB" sz="140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ea typeface="+mn-ea"/>
                            <a:cs typeface="Ubuntu Light"/>
                          </a:rPr>
                          <m:t>𝜎</m:t>
                        </m:r>
                      </m:e>
                      <m:sub>
                        <m:r>
                          <a:rPr lang="en-GB" sz="140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ea typeface="+mn-ea"/>
                            <a:cs typeface="Ubuntu Light"/>
                          </a:rPr>
                          <m:t>𝑅𝑒</m:t>
                        </m:r>
                        <m:r>
                          <a:rPr lang="en-US" sz="1400" b="0" i="1" smtClean="0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ea typeface="+mn-ea"/>
                            <a:cs typeface="Ubuntu Light"/>
                          </a:rPr>
                          <m:t>𝑓𝑀𝑎𝑥</m:t>
                        </m:r>
                      </m:sub>
                    </m:sSub>
                    <m:r>
                      <a:rPr lang="en-GB" sz="1400">
                        <a:solidFill>
                          <a:srgbClr val="0C377B"/>
                        </a:solidFill>
                        <a:latin typeface="Cambria Math" panose="02040503050406030204" pitchFamily="18" charset="0"/>
                        <a:ea typeface="+mn-ea"/>
                        <a:cs typeface="Ubuntu Light"/>
                      </a:rPr>
                      <m:t>=</m:t>
                    </m:r>
                    <m:r>
                      <a:rPr lang="en-GB" sz="1400">
                        <a:solidFill>
                          <a:srgbClr val="0C377B"/>
                        </a:solidFill>
                        <a:latin typeface="Cambria Math" panose="02040503050406030204" pitchFamily="18" charset="0"/>
                        <a:ea typeface="+mn-ea"/>
                        <a:cs typeface="Ubuntu Light"/>
                      </a:rPr>
                      <m:t>𝐸</m:t>
                    </m:r>
                    <m:r>
                      <a:rPr lang="en-GB" sz="1400">
                        <a:solidFill>
                          <a:srgbClr val="0C377B"/>
                        </a:solidFill>
                        <a:latin typeface="Cambria Math" panose="02040503050406030204" pitchFamily="18" charset="0"/>
                        <a:ea typeface="+mn-ea"/>
                        <a:cs typeface="Ubuntu Light"/>
                      </a:rPr>
                      <m:t>𝛼</m:t>
                    </m:r>
                    <m:sSub>
                      <m:sSubPr>
                        <m:ctrlP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1400" i="1">
                                <a:solidFill>
                                  <a:srgbClr val="0C377B"/>
                                </a:solidFill>
                                <a:latin typeface="Cambria Math" panose="02040503050406030204" pitchFamily="18" charset="0"/>
                                <a:cs typeface="Ubuntu Light"/>
                              </a:rPr>
                            </m:ctrlPr>
                          </m:accPr>
                          <m:e>
                            <m:r>
                              <a:rPr lang="en-GB" sz="1400" i="1">
                                <a:solidFill>
                                  <a:srgbClr val="0C377B"/>
                                </a:solidFill>
                                <a:latin typeface="Cambria Math" panose="02040503050406030204" pitchFamily="18" charset="0"/>
                                <a:cs typeface="Ubuntu Light"/>
                              </a:rPr>
                              <m:t>𝑇</m:t>
                            </m:r>
                          </m:e>
                        </m:acc>
                      </m:e>
                      <m:sub>
                        <m:r>
                          <a:rPr lang="en-GB" sz="1400" i="1">
                            <a:solidFill>
                              <a:srgbClr val="0C377B"/>
                            </a:solidFill>
                            <a:latin typeface="Cambria Math" panose="02040503050406030204" pitchFamily="18" charset="0"/>
                            <a:cs typeface="Ubuntu Light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1200" dirty="0" smtClean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rPr>
                  <a:t>   </a:t>
                </a:r>
                <a:r>
                  <a:rPr lang="en-GB" sz="1100" dirty="0" smtClean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rPr>
                  <a:t>(axial)</a:t>
                </a:r>
                <a:endParaRPr lang="en-GB" sz="1200" dirty="0">
                  <a:solidFill>
                    <a:srgbClr val="0C377B"/>
                  </a:solidFill>
                  <a:latin typeface="+mn-lt"/>
                  <a:ea typeface="+mn-ea"/>
                  <a:cs typeface="Ubuntu Light"/>
                </a:endParaRPr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942" y="3141434"/>
                <a:ext cx="2764058" cy="1151662"/>
              </a:xfrm>
              <a:prstGeom prst="rect">
                <a:avLst/>
              </a:prstGeom>
              <a:blipFill>
                <a:blip r:embed="rId7"/>
                <a:stretch>
                  <a:fillRect t="-57143" b="-21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489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Offset Impact: Permanent Deformation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Permanent Deformation induced on high-Z materials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6777" y="1080000"/>
            <a:ext cx="9216000" cy="181468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28000" y="1268760"/>
            <a:ext cx="1547438" cy="41125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smtClean="0"/>
              <a:t>IT180 after 24 b,</a:t>
            </a:r>
            <a:br>
              <a:rPr lang="en-GB" sz="1100" b="1" dirty="0" smtClean="0"/>
            </a:br>
            <a:r>
              <a:rPr lang="en-GB" sz="1100" b="1" dirty="0" smtClean="0"/>
              <a:t> 2 mm offset</a:t>
            </a:r>
            <a:endParaRPr lang="en-GB" sz="1100" b="1" baseline="-25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6777" y="2983200"/>
            <a:ext cx="9216000" cy="16561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38921" y="4077072"/>
            <a:ext cx="1547438" cy="41125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smtClean="0"/>
              <a:t>TZM after 36 b, </a:t>
            </a:r>
            <a:br>
              <a:rPr lang="en-GB" sz="1100" b="1" dirty="0" smtClean="0"/>
            </a:br>
            <a:r>
              <a:rPr lang="en-GB" sz="1100" b="1" dirty="0" smtClean="0"/>
              <a:t>2 mm offset</a:t>
            </a:r>
            <a:endParaRPr lang="en-GB" sz="1100" b="1" baseline="-25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9" b="3021"/>
          <a:stretch/>
        </p:blipFill>
        <p:spPr>
          <a:xfrm>
            <a:off x="704528" y="4823800"/>
            <a:ext cx="9216000" cy="1800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27589" y="6130371"/>
            <a:ext cx="1547438" cy="41125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smtClean="0"/>
              <a:t>Ta10W after 24 b, </a:t>
            </a:r>
            <a:br>
              <a:rPr lang="en-GB" sz="1100" b="1" dirty="0" smtClean="0"/>
            </a:br>
            <a:r>
              <a:rPr lang="en-GB" sz="1100" b="1" dirty="0" smtClean="0"/>
              <a:t>2 mm offset</a:t>
            </a:r>
            <a:endParaRPr lang="en-GB" sz="1100" b="1" baseline="-25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70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Grazing Impact: effects on Mo Coatings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76000" y="583501"/>
            <a:ext cx="9165000" cy="5544000"/>
          </a:xfrm>
        </p:spPr>
        <p:txBody>
          <a:bodyPr/>
          <a:lstStyle/>
          <a:p>
            <a:pPr marL="0" indent="0">
              <a:buNone/>
            </a:pPr>
            <a:endParaRPr lang="en-GB" sz="1400" dirty="0">
              <a:solidFill>
                <a:srgbClr val="003399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5"/>
          <a:stretch/>
        </p:blipFill>
        <p:spPr>
          <a:xfrm>
            <a:off x="663001" y="1058618"/>
            <a:ext cx="9216000" cy="19621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309" y="3462978"/>
            <a:ext cx="9216000" cy="1767452"/>
          </a:xfrm>
          <a:prstGeom prst="rect">
            <a:avLst/>
          </a:prstGeom>
        </p:spPr>
      </p:pic>
      <p:sp>
        <p:nvSpPr>
          <p:cNvPr id="18" name="AutoShape 1"/>
          <p:cNvSpPr>
            <a:spLocks/>
          </p:cNvSpPr>
          <p:nvPr/>
        </p:nvSpPr>
        <p:spPr bwMode="auto">
          <a:xfrm>
            <a:off x="5745088" y="723473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08108"/>
              <a:gd name="adj6" fmla="val 30774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9" name="AutoShape 1"/>
          <p:cNvSpPr>
            <a:spLocks/>
          </p:cNvSpPr>
          <p:nvPr/>
        </p:nvSpPr>
        <p:spPr bwMode="auto">
          <a:xfrm>
            <a:off x="5762054" y="3009130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31029"/>
              <a:gd name="adj6" fmla="val 27422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20" name="AutoShape 1"/>
          <p:cNvSpPr>
            <a:spLocks/>
          </p:cNvSpPr>
          <p:nvPr/>
        </p:nvSpPr>
        <p:spPr bwMode="auto">
          <a:xfrm>
            <a:off x="4053395" y="2955391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08108"/>
              <a:gd name="adj6" fmla="val 30774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8000" y="1268760"/>
            <a:ext cx="1547438" cy="58053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smtClean="0"/>
              <a:t>CFC (AC150K) </a:t>
            </a:r>
            <a:r>
              <a:rPr lang="en-GB" sz="1100" b="1" dirty="0"/>
              <a:t>with </a:t>
            </a:r>
            <a:r>
              <a:rPr lang="en-GB" sz="1100" b="1" dirty="0" smtClean="0"/>
              <a:t/>
            </a:r>
            <a:br>
              <a:rPr lang="en-GB" sz="1100" b="1" dirty="0" smtClean="0"/>
            </a:br>
            <a:r>
              <a:rPr lang="en-GB" sz="1100" b="1" dirty="0" smtClean="0"/>
              <a:t>8 </a:t>
            </a:r>
            <a:r>
              <a:rPr lang="en-GB" sz="1100" b="1" dirty="0"/>
              <a:t>µm Mo </a:t>
            </a:r>
            <a:r>
              <a:rPr lang="en-GB" sz="1100" b="1" dirty="0" smtClean="0"/>
              <a:t>coating – CO</a:t>
            </a:r>
            <a:r>
              <a:rPr lang="en-GB" sz="1100" b="1" baseline="-25000" dirty="0" smtClean="0"/>
              <a:t>2</a:t>
            </a:r>
            <a:r>
              <a:rPr lang="en-GB" sz="1100" b="1" dirty="0" smtClean="0"/>
              <a:t> blasting </a:t>
            </a:r>
            <a:endParaRPr lang="en-GB" sz="1100" b="1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721939" y="3495845"/>
            <a:ext cx="1655438" cy="58053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err="1" smtClean="0"/>
              <a:t>MoGr</a:t>
            </a:r>
            <a:r>
              <a:rPr lang="en-GB" sz="1100" b="1" dirty="0" smtClean="0"/>
              <a:t> (MG6541Fc) with 8 µm Mo Coating – </a:t>
            </a:r>
            <a:br>
              <a:rPr lang="en-GB" sz="1100" b="1" dirty="0" smtClean="0"/>
            </a:br>
            <a:r>
              <a:rPr lang="en-GB" sz="1100" b="1" dirty="0" smtClean="0"/>
              <a:t>US cleaning </a:t>
            </a:r>
            <a:endParaRPr lang="en-GB" sz="1100" b="1" baseline="-25000" dirty="0"/>
          </a:p>
        </p:txBody>
      </p:sp>
      <p:sp>
        <p:nvSpPr>
          <p:cNvPr id="29" name="AutoShape 1"/>
          <p:cNvSpPr>
            <a:spLocks/>
          </p:cNvSpPr>
          <p:nvPr/>
        </p:nvSpPr>
        <p:spPr bwMode="auto">
          <a:xfrm>
            <a:off x="7401272" y="723473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35074"/>
              <a:gd name="adj6" fmla="val 27422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89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36" y="1183380"/>
            <a:ext cx="9217951" cy="16155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Grazing Impact: effects on Cu Coatings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54698" y="1199157"/>
            <a:ext cx="1676728" cy="58053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smtClean="0"/>
              <a:t>Graphite (R4550) </a:t>
            </a:r>
            <a:r>
              <a:rPr lang="en-GB" sz="1100" b="1" dirty="0"/>
              <a:t>with </a:t>
            </a:r>
            <a:r>
              <a:rPr lang="en-GB" sz="1100" b="1" dirty="0" smtClean="0"/>
              <a:t/>
            </a:r>
            <a:br>
              <a:rPr lang="en-GB" sz="1100" b="1" dirty="0" smtClean="0"/>
            </a:br>
            <a:r>
              <a:rPr lang="en-GB" sz="1100" b="1" dirty="0" smtClean="0"/>
              <a:t>2 </a:t>
            </a:r>
            <a:r>
              <a:rPr lang="en-GB" sz="1100" b="1" dirty="0"/>
              <a:t>µm </a:t>
            </a:r>
            <a:r>
              <a:rPr lang="en-GB" sz="1100" b="1" dirty="0" smtClean="0"/>
              <a:t>Cu + 0.5 </a:t>
            </a:r>
            <a:r>
              <a:rPr lang="en-GB" sz="1100" b="1" dirty="0"/>
              <a:t>µm </a:t>
            </a:r>
            <a:r>
              <a:rPr lang="en-GB" sz="1100" b="1" dirty="0" err="1" smtClean="0"/>
              <a:t>Ti</a:t>
            </a:r>
            <a:r>
              <a:rPr lang="en-GB" sz="1100" b="1" dirty="0" smtClean="0"/>
              <a:t> </a:t>
            </a:r>
            <a:r>
              <a:rPr lang="en-GB" sz="1100" b="1" dirty="0"/>
              <a:t>c</a:t>
            </a:r>
            <a:r>
              <a:rPr lang="en-GB" sz="1100" b="1" dirty="0" smtClean="0"/>
              <a:t>oating – CO</a:t>
            </a:r>
            <a:r>
              <a:rPr lang="en-GB" sz="1100" b="1" baseline="-25000" dirty="0" smtClean="0"/>
              <a:t>2</a:t>
            </a:r>
            <a:r>
              <a:rPr lang="en-GB" sz="1100" b="1" dirty="0" smtClean="0"/>
              <a:t> blasting</a:t>
            </a:r>
            <a:endParaRPr lang="en-GB" sz="1100" b="1" baseline="-25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8"/>
          <a:stretch/>
        </p:blipFill>
        <p:spPr>
          <a:xfrm>
            <a:off x="625090" y="3068960"/>
            <a:ext cx="9216000" cy="17281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4698" y="3080841"/>
            <a:ext cx="1676728" cy="58053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err="1" smtClean="0"/>
              <a:t>MoGr</a:t>
            </a:r>
            <a:r>
              <a:rPr lang="en-GB" sz="1100" b="1" dirty="0" smtClean="0"/>
              <a:t> (MG6530Aa) </a:t>
            </a:r>
            <a:r>
              <a:rPr lang="en-GB" sz="1100" b="1" dirty="0"/>
              <a:t>with </a:t>
            </a:r>
            <a:r>
              <a:rPr lang="en-GB" sz="1100" b="1" dirty="0" smtClean="0"/>
              <a:t/>
            </a:r>
            <a:br>
              <a:rPr lang="en-GB" sz="1100" b="1" dirty="0" smtClean="0"/>
            </a:br>
            <a:r>
              <a:rPr lang="en-GB" sz="1100" b="1" dirty="0" smtClean="0"/>
              <a:t>2 </a:t>
            </a:r>
            <a:r>
              <a:rPr lang="en-GB" sz="1100" b="1" dirty="0"/>
              <a:t>µm </a:t>
            </a:r>
            <a:r>
              <a:rPr lang="en-GB" sz="1100" b="1" dirty="0" smtClean="0"/>
              <a:t>Cu + 0.5 </a:t>
            </a:r>
            <a:r>
              <a:rPr lang="en-GB" sz="1100" b="1" dirty="0"/>
              <a:t>µm </a:t>
            </a:r>
            <a:r>
              <a:rPr lang="en-GB" sz="1100" b="1" dirty="0" err="1" smtClean="0"/>
              <a:t>Ti</a:t>
            </a:r>
            <a:r>
              <a:rPr lang="en-GB" sz="1100" b="1" dirty="0" smtClean="0"/>
              <a:t> </a:t>
            </a:r>
            <a:r>
              <a:rPr lang="en-GB" sz="1100" b="1" dirty="0"/>
              <a:t>c</a:t>
            </a:r>
            <a:r>
              <a:rPr lang="en-GB" sz="1100" b="1" dirty="0" smtClean="0"/>
              <a:t>oating – US cleaning</a:t>
            </a:r>
            <a:endParaRPr lang="en-GB" sz="1100" b="1" baseline="-25000" dirty="0"/>
          </a:p>
        </p:txBody>
      </p:sp>
      <p:sp>
        <p:nvSpPr>
          <p:cNvPr id="14" name="AutoShape 1"/>
          <p:cNvSpPr>
            <a:spLocks/>
          </p:cNvSpPr>
          <p:nvPr/>
        </p:nvSpPr>
        <p:spPr bwMode="auto">
          <a:xfrm>
            <a:off x="5745088" y="723473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08108"/>
              <a:gd name="adj6" fmla="val 30774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144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5" name="AutoShape 1"/>
          <p:cNvSpPr>
            <a:spLocks/>
          </p:cNvSpPr>
          <p:nvPr/>
        </p:nvSpPr>
        <p:spPr bwMode="auto">
          <a:xfrm>
            <a:off x="7162847" y="810000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08108"/>
              <a:gd name="adj6" fmla="val 30774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6" name="AutoShape 1"/>
          <p:cNvSpPr>
            <a:spLocks/>
          </p:cNvSpPr>
          <p:nvPr/>
        </p:nvSpPr>
        <p:spPr bwMode="auto">
          <a:xfrm>
            <a:off x="5601072" y="2598905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08108"/>
              <a:gd name="adj6" fmla="val 30774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144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7" name="AutoShape 1"/>
          <p:cNvSpPr>
            <a:spLocks/>
          </p:cNvSpPr>
          <p:nvPr/>
        </p:nvSpPr>
        <p:spPr bwMode="auto">
          <a:xfrm>
            <a:off x="7018831" y="2685432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24288"/>
              <a:gd name="adj6" fmla="val 40828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48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Grazing Impact: effects pm </a:t>
            </a:r>
            <a:r>
              <a:rPr lang="en-US" dirty="0" err="1" smtClean="0"/>
              <a:t>TiN</a:t>
            </a:r>
            <a:r>
              <a:rPr lang="en-US" dirty="0" smtClean="0"/>
              <a:t> coating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4"/>
          <a:stretch/>
        </p:blipFill>
        <p:spPr>
          <a:xfrm>
            <a:off x="670248" y="1124744"/>
            <a:ext cx="8946986" cy="180020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2952" y="3068960"/>
            <a:ext cx="9149252" cy="17281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4528" y="2778693"/>
            <a:ext cx="1676728" cy="58053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err="1" smtClean="0"/>
              <a:t>MoGr</a:t>
            </a:r>
            <a:r>
              <a:rPr lang="en-GB" sz="1100" b="1" dirty="0" smtClean="0"/>
              <a:t> (MG6403Fc) </a:t>
            </a:r>
            <a:r>
              <a:rPr lang="en-GB" sz="1100" b="1" dirty="0"/>
              <a:t>with </a:t>
            </a:r>
            <a:r>
              <a:rPr lang="en-GB" sz="1100" b="1" dirty="0" smtClean="0"/>
              <a:t/>
            </a:r>
            <a:br>
              <a:rPr lang="en-GB" sz="1100" b="1" dirty="0" smtClean="0"/>
            </a:br>
            <a:r>
              <a:rPr lang="en-GB" sz="1100" b="1" dirty="0" smtClean="0"/>
              <a:t>5 </a:t>
            </a:r>
            <a:r>
              <a:rPr lang="en-GB" sz="1100" b="1" dirty="0"/>
              <a:t>µm </a:t>
            </a:r>
            <a:r>
              <a:rPr lang="en-GB" sz="1100" b="1" dirty="0" err="1" smtClean="0"/>
              <a:t>TiN</a:t>
            </a:r>
            <a:r>
              <a:rPr lang="en-GB" sz="1100" b="1" dirty="0" smtClean="0"/>
              <a:t> </a:t>
            </a:r>
            <a:r>
              <a:rPr lang="en-GB" sz="1100" b="1" dirty="0"/>
              <a:t>c</a:t>
            </a:r>
            <a:r>
              <a:rPr lang="en-GB" sz="1100" b="1" dirty="0" smtClean="0"/>
              <a:t>oating </a:t>
            </a:r>
            <a:br>
              <a:rPr lang="en-GB" sz="1100" b="1" dirty="0" smtClean="0"/>
            </a:br>
            <a:r>
              <a:rPr lang="en-GB" sz="1100" b="1" dirty="0" smtClean="0"/>
              <a:t>– US cleaning</a:t>
            </a:r>
            <a:endParaRPr lang="en-GB" sz="1100" b="1" baseline="-25000" dirty="0"/>
          </a:p>
        </p:txBody>
      </p:sp>
      <p:sp>
        <p:nvSpPr>
          <p:cNvPr id="8" name="AutoShape 1"/>
          <p:cNvSpPr>
            <a:spLocks/>
          </p:cNvSpPr>
          <p:nvPr/>
        </p:nvSpPr>
        <p:spPr bwMode="auto">
          <a:xfrm>
            <a:off x="5817096" y="2596842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08108"/>
              <a:gd name="adj6" fmla="val 30774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150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9" name="AutoShape 1"/>
          <p:cNvSpPr>
            <a:spLocks/>
          </p:cNvSpPr>
          <p:nvPr/>
        </p:nvSpPr>
        <p:spPr bwMode="auto">
          <a:xfrm>
            <a:off x="7473280" y="2596842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35074"/>
              <a:gd name="adj6" fmla="val 27422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International HiRadMat Workshop, CERN – 10 July 2019</a:t>
            </a:r>
            <a:endParaRPr lang="nn-NO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38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Thermally-induced Dynamics: Plastic Regime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12000"/>
            <a:ext cx="5133088" cy="5544000"/>
          </a:xfrm>
        </p:spPr>
        <p:txBody>
          <a:bodyPr/>
          <a:lstStyle/>
          <a:p>
            <a:r>
              <a:rPr lang="en-GB" dirty="0"/>
              <a:t>High-energy accelerator components are usually designed to work in the </a:t>
            </a:r>
            <a:r>
              <a:rPr lang="en-GB" b="1" u="sng" dirty="0"/>
              <a:t>Elastic Regime </a:t>
            </a:r>
            <a:r>
              <a:rPr lang="en-GB" dirty="0" smtClean="0"/>
              <a:t>…</a:t>
            </a:r>
            <a:endParaRPr lang="en-GB" dirty="0"/>
          </a:p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i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Thermally-Induced Dynamic Effects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101074" y="1767058"/>
            <a:ext cx="1260140" cy="356444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ts val="2200"/>
              </a:lnSpc>
              <a:spcAft>
                <a:spcPts val="600"/>
              </a:spcAft>
              <a:buClr>
                <a:schemeClr val="accent2"/>
              </a:buClr>
            </a:pPr>
            <a:r>
              <a:rPr lang="en-GB" b="1" i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HOWEVER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468263" y="2492896"/>
            <a:ext cx="6460347" cy="2628646"/>
          </a:xfrm>
          <a:prstGeom prst="rect">
            <a:avLst/>
          </a:prstGeom>
        </p:spPr>
        <p:txBody>
          <a:bodyPr/>
          <a:lstStyle>
            <a:lvl1pPr marL="180000" indent="-180000" eaLnBrk="0" hangingPunct="0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4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eaLnBrk="0" hangingPunct="0">
              <a:lnSpc>
                <a:spcPts val="2000"/>
              </a:lnSpc>
              <a:spcAft>
                <a:spcPts val="600"/>
              </a:spcAft>
              <a:buFont typeface="Arial" pitchFamily="34" charset="0"/>
              <a:buChar char="•"/>
              <a:defRPr lang="en-US" sz="14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eaLnBrk="0" hangingPunct="0">
              <a:lnSpc>
                <a:spcPts val="2000"/>
              </a:lnSpc>
              <a:spcAft>
                <a:spcPts val="600"/>
              </a:spcAft>
              <a:buFont typeface="Arial" pitchFamily="34" charset="0"/>
              <a:buChar char="•"/>
              <a:defRPr lang="en-US" sz="14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eaLnBrk="0" hangingPunct="0">
              <a:lnSpc>
                <a:spcPts val="2000"/>
              </a:lnSpc>
              <a:spcAft>
                <a:spcPts val="600"/>
              </a:spcAft>
              <a:buFont typeface="Arial" pitchFamily="34" charset="0"/>
              <a:buChar char="•"/>
              <a:defRPr lang="en-US" sz="14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eaLnBrk="0" hangingPunct="0">
              <a:lnSpc>
                <a:spcPts val="2000"/>
              </a:lnSpc>
              <a:spcAft>
                <a:spcPts val="600"/>
              </a:spcAft>
              <a:buFont typeface="Arial" pitchFamily="34" charset="0"/>
              <a:buChar char="•"/>
              <a:defRPr lang="en-GB" sz="1400" b="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GB" dirty="0"/>
              <a:t>Beam impact accidents can provoke </a:t>
            </a:r>
            <a:r>
              <a:rPr lang="en-GB" b="1" dirty="0"/>
              <a:t>permanent </a:t>
            </a:r>
            <a:r>
              <a:rPr lang="en-GB" b="1" dirty="0" smtClean="0"/>
              <a:t>deformations</a:t>
            </a:r>
            <a:r>
              <a:rPr lang="en-GB" dirty="0" smtClean="0"/>
              <a:t> </a:t>
            </a:r>
            <a:r>
              <a:rPr lang="en-GB" dirty="0"/>
              <a:t>of the component…</a:t>
            </a:r>
            <a:r>
              <a:rPr lang="en-GB" dirty="0">
                <a:sym typeface="Wingdings" panose="05000000000000000000" pitchFamily="2" charset="2"/>
              </a:rPr>
              <a:t></a:t>
            </a:r>
          </a:p>
          <a:p>
            <a:r>
              <a:rPr lang="it-IT" b="1" dirty="0" smtClean="0"/>
              <a:t>Plastic Regime</a:t>
            </a:r>
          </a:p>
          <a:p>
            <a:pPr lvl="2"/>
            <a:r>
              <a:rPr lang="it-IT" i="1" dirty="0" smtClean="0"/>
              <a:t>Small (</a:t>
            </a:r>
            <a:r>
              <a:rPr lang="it-IT" i="1" dirty="0" err="1" smtClean="0"/>
              <a:t>negligible</a:t>
            </a:r>
            <a:r>
              <a:rPr lang="it-IT" i="1" dirty="0" smtClean="0"/>
              <a:t>) </a:t>
            </a:r>
            <a:r>
              <a:rPr lang="it-IT" i="1" dirty="0" err="1" smtClean="0"/>
              <a:t>changes</a:t>
            </a:r>
            <a:r>
              <a:rPr lang="it-IT" i="1" dirty="0" smtClean="0"/>
              <a:t> in </a:t>
            </a:r>
            <a:r>
              <a:rPr lang="it-IT" i="1" dirty="0" err="1" smtClean="0"/>
              <a:t>material</a:t>
            </a:r>
            <a:r>
              <a:rPr lang="it-IT" i="1" dirty="0" smtClean="0"/>
              <a:t> </a:t>
            </a:r>
            <a:r>
              <a:rPr lang="it-IT" i="1" dirty="0" err="1" smtClean="0"/>
              <a:t>density</a:t>
            </a:r>
            <a:endParaRPr lang="it-IT" i="1" dirty="0" smtClean="0"/>
          </a:p>
          <a:p>
            <a:pPr lvl="2"/>
            <a:r>
              <a:rPr lang="it-IT" i="1" dirty="0" err="1" smtClean="0"/>
              <a:t>Irreversible</a:t>
            </a:r>
            <a:r>
              <a:rPr lang="it-IT" i="1" dirty="0" smtClean="0"/>
              <a:t> </a:t>
            </a:r>
            <a:r>
              <a:rPr lang="it-IT" i="1" dirty="0" err="1" smtClean="0"/>
              <a:t>plastic</a:t>
            </a:r>
            <a:r>
              <a:rPr lang="it-IT" i="1" dirty="0" smtClean="0"/>
              <a:t> </a:t>
            </a:r>
            <a:r>
              <a:rPr lang="it-IT" i="1" dirty="0" err="1" smtClean="0"/>
              <a:t>deformations</a:t>
            </a:r>
            <a:endParaRPr lang="it-IT" i="1" dirty="0" smtClean="0"/>
          </a:p>
          <a:p>
            <a:pPr lvl="2"/>
            <a:r>
              <a:rPr lang="it-IT" i="1" dirty="0" smtClean="0"/>
              <a:t>Stress </a:t>
            </a:r>
            <a:r>
              <a:rPr lang="it-IT" i="1" dirty="0" err="1" smtClean="0"/>
              <a:t>waves</a:t>
            </a:r>
            <a:r>
              <a:rPr lang="it-IT" i="1" dirty="0" smtClean="0"/>
              <a:t> </a:t>
            </a:r>
            <a:r>
              <a:rPr lang="it-IT" i="1" dirty="0" err="1" smtClean="0"/>
              <a:t>slower</a:t>
            </a:r>
            <a:r>
              <a:rPr lang="it-IT" i="1" dirty="0" smtClean="0"/>
              <a:t> </a:t>
            </a:r>
            <a:r>
              <a:rPr lang="it-IT" i="1" dirty="0" err="1" smtClean="0"/>
              <a:t>than</a:t>
            </a:r>
            <a:r>
              <a:rPr lang="it-IT" i="1" dirty="0" smtClean="0"/>
              <a:t> </a:t>
            </a:r>
            <a:r>
              <a:rPr lang="it-IT" i="1" dirty="0" err="1" smtClean="0"/>
              <a:t>speed</a:t>
            </a:r>
            <a:r>
              <a:rPr lang="it-IT" i="1" dirty="0" smtClean="0"/>
              <a:t> of sound</a:t>
            </a:r>
          </a:p>
          <a:p>
            <a:r>
              <a:rPr lang="en-US" dirty="0"/>
              <a:t>In plastic regime, an </a:t>
            </a:r>
            <a:r>
              <a:rPr lang="en-US" b="1" dirty="0"/>
              <a:t>implicit FEA code </a:t>
            </a:r>
            <a:r>
              <a:rPr lang="en-US" dirty="0"/>
              <a:t>(e.g. ANSYS) is usually adopted to simulate structure </a:t>
            </a:r>
            <a:r>
              <a:rPr lang="en-US" dirty="0" smtClean="0"/>
              <a:t>response</a:t>
            </a:r>
            <a:r>
              <a:rPr lang="en-US" dirty="0"/>
              <a:t> </a:t>
            </a:r>
            <a:r>
              <a:rPr lang="en-US" dirty="0" smtClean="0"/>
              <a:t>…</a:t>
            </a:r>
            <a:endParaRPr lang="en-GB" i="1" dirty="0" smtClean="0"/>
          </a:p>
          <a:p>
            <a:endParaRPr lang="en-GB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956556" y="4329100"/>
            <a:ext cx="5148573" cy="2124236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dirty="0" smtClean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dirty="0" smtClean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dirty="0" smtClean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dirty="0" smtClean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endParaRPr lang="en-GB" i="1" dirty="0"/>
          </a:p>
        </p:txBody>
      </p:sp>
      <p:pic>
        <p:nvPicPr>
          <p:cNvPr id="47" name="Picture 4" descr="http://regentsprep.org/regents/earthsci/units/earthquakes/index.2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048" r="2284"/>
          <a:stretch/>
        </p:blipFill>
        <p:spPr bwMode="auto">
          <a:xfrm>
            <a:off x="6261550" y="620688"/>
            <a:ext cx="3260280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632520" y="1844824"/>
            <a:ext cx="3084680" cy="4752528"/>
            <a:chOff x="998802" y="1636142"/>
            <a:chExt cx="3290230" cy="5069218"/>
          </a:xfrm>
        </p:grpSpPr>
        <p:grpSp>
          <p:nvGrpSpPr>
            <p:cNvPr id="7" name="Group 6"/>
            <p:cNvGrpSpPr/>
            <p:nvPr/>
          </p:nvGrpSpPr>
          <p:grpSpPr>
            <a:xfrm>
              <a:off x="998802" y="2457361"/>
              <a:ext cx="3047041" cy="4247999"/>
              <a:chOff x="998802" y="2457361"/>
              <a:chExt cx="3047041" cy="4247999"/>
            </a:xfrm>
          </p:grpSpPr>
          <p:grpSp>
            <p:nvGrpSpPr>
              <p:cNvPr id="4" name="Group 3"/>
              <p:cNvGrpSpPr>
                <a:grpSpLocks noChangeAspect="1"/>
              </p:cNvGrpSpPr>
              <p:nvPr/>
            </p:nvGrpSpPr>
            <p:grpSpPr>
              <a:xfrm>
                <a:off x="998802" y="2457361"/>
                <a:ext cx="3047041" cy="4247999"/>
                <a:chOff x="1134264" y="2742170"/>
                <a:chExt cx="2411580" cy="3362081"/>
              </a:xfrm>
            </p:grpSpPr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1709436" y="5899093"/>
                  <a:ext cx="1823447" cy="0"/>
                </a:xfrm>
                <a:prstGeom prst="straightConnector1">
                  <a:avLst/>
                </a:prstGeom>
                <a:ln w="158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 flipV="1">
                  <a:off x="1709436" y="2908323"/>
                  <a:ext cx="0" cy="299077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10800000" flipV="1">
                  <a:off x="2069436" y="3240631"/>
                  <a:ext cx="1080000" cy="1993846"/>
                </a:xfrm>
                <a:prstGeom prst="line">
                  <a:avLst/>
                </a:prstGeom>
                <a:ln>
                  <a:prstDash val="lg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rot="10800000" flipV="1">
                  <a:off x="1709436" y="5234477"/>
                  <a:ext cx="360000" cy="664615"/>
                </a:xfrm>
                <a:prstGeom prst="line">
                  <a:avLst/>
                </a:prstGeom>
                <a:ln w="19050">
                  <a:solidFill>
                    <a:srgbClr val="0033CC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2069680" y="4403708"/>
                  <a:ext cx="900000" cy="830769"/>
                </a:xfrm>
                <a:prstGeom prst="line">
                  <a:avLst/>
                </a:prstGeom>
                <a:ln w="15875">
                  <a:prstDash val="lgDashDot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rot="10800000">
                  <a:off x="1709436" y="3440015"/>
                  <a:ext cx="1332000" cy="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rot="10800000">
                  <a:off x="1717636" y="5234477"/>
                  <a:ext cx="360000" cy="0"/>
                </a:xfrm>
                <a:prstGeom prst="line">
                  <a:avLst/>
                </a:prstGeom>
                <a:ln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673636" y="5933755"/>
                  <a:ext cx="1872208" cy="170496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0" tIns="0" rIns="0" bIns="0" anchor="ctr" anchorCtr="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CH" sz="1108" b="1" i="1" dirty="0" err="1">
                      <a:solidFill>
                        <a:srgbClr val="0033CC"/>
                      </a:solidFill>
                      <a:latin typeface="Arial" charset="0"/>
                      <a:ea typeface="ＭＳ Ｐゴシック"/>
                    </a:rPr>
                    <a:t>Strain</a:t>
                  </a:r>
                  <a:r>
                    <a:rPr lang="fr-CH" sz="1108" b="1" i="1" dirty="0">
                      <a:solidFill>
                        <a:srgbClr val="0033CC"/>
                      </a:solidFill>
                      <a:latin typeface="Arial" charset="0"/>
                      <a:ea typeface="ＭＳ Ｐゴシック"/>
                    </a:rPr>
                    <a:t> / Volume Change</a:t>
                  </a:r>
                  <a:endParaRPr lang="it-IT" sz="1108" b="1" i="1" baseline="-25000" dirty="0">
                    <a:solidFill>
                      <a:srgbClr val="0033CC"/>
                    </a:solidFill>
                    <a:latin typeface="Arial" charset="0"/>
                    <a:ea typeface="ＭＳ Ｐゴシック"/>
                  </a:endParaRPr>
                </a:p>
              </p:txBody>
            </p:sp>
            <p:sp>
              <p:nvSpPr>
                <p:cNvPr id="29" name="Text Box 1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182210" y="4328004"/>
                  <a:ext cx="1296145" cy="134939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tIns="0" bIns="0" anchor="ctr" anchorCtr="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CH" sz="1108" b="1" i="1" dirty="0" smtClean="0">
                      <a:solidFill>
                        <a:srgbClr val="0033CC"/>
                      </a:solidFill>
                      <a:latin typeface="Arial" charset="0"/>
                      <a:ea typeface="ＭＳ Ｐゴシック"/>
                    </a:rPr>
                    <a:t>Stress / </a:t>
                  </a:r>
                  <a:r>
                    <a:rPr lang="fr-CH" sz="1108" b="1" i="1" dirty="0">
                      <a:solidFill>
                        <a:srgbClr val="0033CC"/>
                      </a:solidFill>
                      <a:latin typeface="Arial" charset="0"/>
                      <a:ea typeface="ＭＳ Ｐゴシック"/>
                    </a:rPr>
                    <a:t>Pressure</a:t>
                  </a:r>
                  <a:endParaRPr lang="it-IT" sz="1108" b="1" i="1" baseline="-25000" dirty="0">
                    <a:solidFill>
                      <a:srgbClr val="0033CC"/>
                    </a:solidFill>
                    <a:latin typeface="Arial" charset="0"/>
                    <a:ea typeface="ＭＳ Ｐゴシック"/>
                  </a:endParaRPr>
                </a:p>
              </p:txBody>
            </p:sp>
            <p:sp>
              <p:nvSpPr>
                <p:cNvPr id="30" name="Text Box 1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991708" y="5377032"/>
                  <a:ext cx="664615" cy="379504"/>
                </a:xfrm>
                <a:prstGeom prst="rect">
                  <a:avLst/>
                </a:prstGeom>
                <a:solidFill>
                  <a:srgbClr val="0033CC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lIns="33231" tIns="33231" rIns="33231" bIns="33231" anchor="ctr" anchorCtr="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15" b="1" dirty="0">
                      <a:solidFill>
                        <a:prstClr val="white"/>
                      </a:solidFill>
                      <a:latin typeface="Arial" charset="0"/>
                      <a:ea typeface="ＭＳ Ｐゴシック"/>
                    </a:rPr>
                    <a:t>Elastic </a:t>
                  </a:r>
                  <a:br>
                    <a:rPr lang="en-US" sz="1015" b="1" dirty="0">
                      <a:solidFill>
                        <a:prstClr val="white"/>
                      </a:solidFill>
                      <a:latin typeface="Arial" charset="0"/>
                      <a:ea typeface="ＭＳ Ｐゴシック"/>
                    </a:rPr>
                  </a:br>
                  <a:r>
                    <a:rPr lang="en-US" sz="1015" b="1" dirty="0">
                      <a:solidFill>
                        <a:prstClr val="white"/>
                      </a:solidFill>
                      <a:latin typeface="Arial" charset="0"/>
                      <a:ea typeface="ＭＳ Ｐゴシック"/>
                    </a:rPr>
                    <a:t>Wave</a:t>
                  </a:r>
                </a:p>
              </p:txBody>
            </p:sp>
            <p:cxnSp>
              <p:nvCxnSpPr>
                <p:cNvPr id="32" name="Straight Arrow Connector 31"/>
                <p:cNvCxnSpPr/>
                <p:nvPr/>
              </p:nvCxnSpPr>
              <p:spPr>
                <a:xfrm rot="5400000">
                  <a:off x="1305288" y="5566724"/>
                  <a:ext cx="664689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2069680" y="5234477"/>
                  <a:ext cx="0" cy="664615"/>
                </a:xfrm>
                <a:prstGeom prst="line">
                  <a:avLst/>
                </a:prstGeom>
                <a:ln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1529436" y="5234477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1529620" y="5899093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1529620" y="3440015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>
                  <a:off x="1637436" y="3440015"/>
                  <a:ext cx="0" cy="1794462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/>
                <p:cNvCxnSpPr/>
                <p:nvPr/>
              </p:nvCxnSpPr>
              <p:spPr>
                <a:xfrm rot="5400000">
                  <a:off x="1306082" y="3107646"/>
                  <a:ext cx="664689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non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041437" y="3440015"/>
                  <a:ext cx="0" cy="2459077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0" name="Freeform 39"/>
                <p:cNvSpPr/>
                <p:nvPr/>
              </p:nvSpPr>
              <p:spPr>
                <a:xfrm>
                  <a:off x="2069436" y="2908323"/>
                  <a:ext cx="1098000" cy="2326154"/>
                </a:xfrm>
                <a:custGeom>
                  <a:avLst/>
                  <a:gdLst>
                    <a:gd name="connsiteX0" fmla="*/ 0 w 1293963"/>
                    <a:gd name="connsiteY0" fmla="*/ 1923690 h 1923690"/>
                    <a:gd name="connsiteX1" fmla="*/ 690114 w 1293963"/>
                    <a:gd name="connsiteY1" fmla="*/ 1518249 h 1923690"/>
                    <a:gd name="connsiteX2" fmla="*/ 1293963 w 1293963"/>
                    <a:gd name="connsiteY2" fmla="*/ 0 h 1923690"/>
                    <a:gd name="connsiteX0" fmla="*/ 0 w 1386856"/>
                    <a:gd name="connsiteY0" fmla="*/ 2274283 h 2274283"/>
                    <a:gd name="connsiteX1" fmla="*/ 690114 w 1386856"/>
                    <a:gd name="connsiteY1" fmla="*/ 1868842 h 2274283"/>
                    <a:gd name="connsiteX2" fmla="*/ 1386856 w 1386856"/>
                    <a:gd name="connsiteY2" fmla="*/ 0 h 2274283"/>
                    <a:gd name="connsiteX0" fmla="*/ 0 w 1386856"/>
                    <a:gd name="connsiteY0" fmla="*/ 2274283 h 2274283"/>
                    <a:gd name="connsiteX1" fmla="*/ 818872 w 1386856"/>
                    <a:gd name="connsiteY1" fmla="*/ 1632701 h 2274283"/>
                    <a:gd name="connsiteX2" fmla="*/ 1386856 w 1386856"/>
                    <a:gd name="connsiteY2" fmla="*/ 0 h 2274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86856" h="2274283">
                      <a:moveTo>
                        <a:pt x="0" y="2274283"/>
                      </a:moveTo>
                      <a:cubicBezTo>
                        <a:pt x="237227" y="2231870"/>
                        <a:pt x="587729" y="2011748"/>
                        <a:pt x="818872" y="1632701"/>
                      </a:cubicBezTo>
                      <a:cubicBezTo>
                        <a:pt x="1050015" y="1253654"/>
                        <a:pt x="1192761" y="598817"/>
                        <a:pt x="1386856" y="0"/>
                      </a:cubicBezTo>
                    </a:path>
                  </a:pathLst>
                </a:custGeom>
                <a:ln w="19050">
                  <a:solidFill>
                    <a:srgbClr val="0033CC"/>
                  </a:solidFill>
                </a:ln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GB" sz="1662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Text Box 1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825556" y="4081359"/>
                  <a:ext cx="959146" cy="312393"/>
                </a:xfrm>
                <a:prstGeom prst="rect">
                  <a:avLst/>
                </a:prstGeom>
                <a:solidFill>
                  <a:srgbClr val="0066FF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tIns="0" bIns="0" anchor="ctr" anchorCtr="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15" b="1" dirty="0">
                      <a:solidFill>
                        <a:prstClr val="white"/>
                      </a:solidFill>
                      <a:latin typeface="Arial" charset="0"/>
                      <a:ea typeface="ＭＳ Ｐゴシック"/>
                    </a:rPr>
                    <a:t>Plastic Wave</a:t>
                  </a:r>
                </a:p>
              </p:txBody>
            </p:sp>
            <p:sp>
              <p:nvSpPr>
                <p:cNvPr id="42" name="Text Box 1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991709" y="2918281"/>
                  <a:ext cx="664615" cy="312393"/>
                </a:xfrm>
                <a:prstGeom prst="rect">
                  <a:avLst/>
                </a:prstGeom>
                <a:solidFill>
                  <a:srgbClr val="FF0000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tIns="0" bIns="0" anchor="ctr" anchorCtr="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15" b="1" dirty="0">
                      <a:solidFill>
                        <a:prstClr val="white"/>
                      </a:solidFill>
                      <a:latin typeface="Arial" charset="0"/>
                      <a:ea typeface="ＭＳ Ｐゴシック"/>
                    </a:rPr>
                    <a:t>Shock</a:t>
                  </a:r>
                  <a:br>
                    <a:rPr lang="en-US" sz="1015" b="1" dirty="0">
                      <a:solidFill>
                        <a:prstClr val="white"/>
                      </a:solidFill>
                      <a:latin typeface="Arial" charset="0"/>
                      <a:ea typeface="ＭＳ Ｐゴシック"/>
                    </a:rPr>
                  </a:br>
                  <a:r>
                    <a:rPr lang="en-US" sz="1015" b="1" dirty="0">
                      <a:solidFill>
                        <a:prstClr val="white"/>
                      </a:solidFill>
                      <a:latin typeface="Arial" charset="0"/>
                      <a:ea typeface="ＭＳ Ｐゴシック"/>
                    </a:rPr>
                    <a:t> Wave</a:t>
                  </a:r>
                  <a:endParaRPr lang="en-US" sz="1015" b="1" baseline="-25000" dirty="0">
                    <a:solidFill>
                      <a:prstClr val="white"/>
                    </a:solidFill>
                    <a:latin typeface="Arial" charset="0"/>
                    <a:ea typeface="ＭＳ Ｐゴシック"/>
                  </a:endParaRPr>
                </a:p>
              </p:txBody>
            </p:sp>
            <p:sp>
              <p:nvSpPr>
                <p:cNvPr id="4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077793" y="5608226"/>
                  <a:ext cx="324036" cy="265948"/>
                </a:xfrm>
                <a:prstGeom prst="rect">
                  <a:avLst/>
                </a:prstGeom>
                <a:solidFill>
                  <a:schemeClr val="bg1"/>
                </a:solidFill>
                <a:ln w="19050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 lIns="33231" tIns="0" rIns="33231" bIns="66462" anchor="ctr" anchorCtr="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CH" sz="1292" b="1" dirty="0">
                      <a:solidFill>
                        <a:srgbClr val="0033CC"/>
                      </a:solidFill>
                      <a:latin typeface="Symbol" pitchFamily="18" charset="2"/>
                      <a:ea typeface="ＭＳ Ｐゴシック"/>
                    </a:rPr>
                    <a:t>e</a:t>
                  </a:r>
                  <a:r>
                    <a:rPr lang="fr-CH" sz="1292" b="1" baseline="-30000" dirty="0">
                      <a:solidFill>
                        <a:srgbClr val="0033CC"/>
                      </a:solidFill>
                      <a:latin typeface="Arial" charset="0"/>
                      <a:ea typeface="ＭＳ Ｐゴシック"/>
                    </a:rPr>
                    <a:t>c</a:t>
                  </a:r>
                  <a:endParaRPr lang="it-IT" sz="1292" b="1" baseline="-30000" dirty="0">
                    <a:solidFill>
                      <a:srgbClr val="0033CC"/>
                    </a:solidFill>
                    <a:latin typeface="Arial" charset="0"/>
                    <a:ea typeface="ＭＳ Ｐゴシック"/>
                  </a:endParaRPr>
                </a:p>
              </p:txBody>
            </p:sp>
            <p:sp>
              <p:nvSpPr>
                <p:cNvPr id="44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745644" y="3481434"/>
                  <a:ext cx="324036" cy="265948"/>
                </a:xfrm>
                <a:prstGeom prst="rect">
                  <a:avLst/>
                </a:prstGeom>
                <a:solidFill>
                  <a:schemeClr val="bg1"/>
                </a:solidFill>
                <a:ln w="19050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 lIns="33231" tIns="0" rIns="33231" bIns="66462" anchor="ctr" anchorCtr="0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fr-CH" sz="1292" b="1" dirty="0" err="1">
                      <a:solidFill>
                        <a:srgbClr val="0033CC"/>
                      </a:solidFill>
                      <a:latin typeface="Symbol" pitchFamily="18" charset="2"/>
                      <a:ea typeface="ＭＳ Ｐゴシック"/>
                    </a:rPr>
                    <a:t>s</a:t>
                  </a:r>
                  <a:r>
                    <a:rPr lang="fr-CH" sz="1292" b="1" baseline="-30000" dirty="0" err="1">
                      <a:solidFill>
                        <a:srgbClr val="0033CC"/>
                      </a:solidFill>
                      <a:latin typeface="Arial" charset="0"/>
                      <a:ea typeface="ＭＳ Ｐゴシック"/>
                    </a:rPr>
                    <a:t>c</a:t>
                  </a:r>
                  <a:endParaRPr lang="it-IT" sz="1292" b="1" baseline="-30000" dirty="0">
                    <a:solidFill>
                      <a:srgbClr val="0033CC"/>
                    </a:solidFill>
                    <a:latin typeface="Arial" charset="0"/>
                    <a:ea typeface="ＭＳ Ｐゴシック"/>
                  </a:endParaRPr>
                </a:p>
              </p:txBody>
            </p:sp>
            <p:sp>
              <p:nvSpPr>
                <p:cNvPr id="4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992790" y="4013547"/>
                  <a:ext cx="711470" cy="584599"/>
                </a:xfrm>
                <a:prstGeom prst="rect">
                  <a:avLst/>
                </a:prstGeom>
                <a:solidFill>
                  <a:srgbClr val="0066FF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tIns="0" bIns="0" anchor="ctr" anchorCtr="0">
                  <a:spAutoFit/>
                </a:bodyPr>
                <a:lstStyle>
                  <a:defPPr>
                    <a:defRPr lang="en-US"/>
                  </a:defPPr>
                  <a:lvl1pPr algn="ctr" fontAlgn="base">
                    <a:spcBef>
                      <a:spcPct val="0"/>
                    </a:spcBef>
                    <a:spcAft>
                      <a:spcPct val="0"/>
                    </a:spcAft>
                    <a:defRPr sz="1015" b="1">
                      <a:solidFill>
                        <a:prstClr val="white"/>
                      </a:solidFill>
                      <a:latin typeface="Arial" charset="0"/>
                      <a:ea typeface="ＭＳ Ｐゴシック"/>
                    </a:defRPr>
                  </a:lvl1pPr>
                  <a:lvl2pPr>
                    <a:defRPr>
                      <a:solidFill>
                        <a:schemeClr val="tx1"/>
                      </a:solidFill>
                    </a:defRPr>
                  </a:lvl2pPr>
                  <a:lvl3pPr>
                    <a:defRPr>
                      <a:solidFill>
                        <a:schemeClr val="tx1"/>
                      </a:solidFill>
                    </a:defRPr>
                  </a:lvl3pPr>
                  <a:lvl4pPr>
                    <a:defRPr>
                      <a:solidFill>
                        <a:schemeClr val="tx1"/>
                      </a:solidFill>
                    </a:defRPr>
                  </a:lvl4pPr>
                  <a:lvl5pPr>
                    <a:defRPr>
                      <a:solidFill>
                        <a:schemeClr val="tx1"/>
                      </a:solidFill>
                    </a:defRPr>
                  </a:lvl5pPr>
                  <a:lvl6pPr>
                    <a:defRPr>
                      <a:solidFill>
                        <a:schemeClr val="tx1"/>
                      </a:solidFill>
                    </a:defRPr>
                  </a:lvl6pPr>
                  <a:lvl7pPr>
                    <a:defRPr>
                      <a:solidFill>
                        <a:schemeClr val="tx1"/>
                      </a:solidFill>
                    </a:defRPr>
                  </a:lvl7pPr>
                  <a:lvl8pPr>
                    <a:defRPr>
                      <a:solidFill>
                        <a:schemeClr val="tx1"/>
                      </a:solidFill>
                    </a:defRPr>
                  </a:lvl8pPr>
                  <a:lvl9pPr>
                    <a:defRPr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sz="900" dirty="0"/>
                    <a:t>Wave velocity </a:t>
                  </a:r>
                  <a:r>
                    <a:rPr lang="en-US" sz="900" dirty="0" smtClean="0"/>
                    <a:t>lower than </a:t>
                  </a:r>
                  <a:r>
                    <a:rPr lang="en-US" sz="900" dirty="0"/>
                    <a:t>speed of sound</a:t>
                  </a:r>
                </a:p>
              </p:txBody>
            </p:sp>
          </p:grpSp>
          <p:sp>
            <p:nvSpPr>
              <p:cNvPr id="46" name="Text Box 15"/>
              <p:cNvSpPr txBox="1">
                <a:spLocks noChangeArrowheads="1"/>
              </p:cNvSpPr>
              <p:nvPr/>
            </p:nvSpPr>
            <p:spPr bwMode="auto">
              <a:xfrm>
                <a:off x="2261924" y="5805461"/>
                <a:ext cx="1055931" cy="514768"/>
              </a:xfrm>
              <a:prstGeom prst="rect">
                <a:avLst/>
              </a:prstGeom>
              <a:solidFill>
                <a:srgbClr val="0033CC"/>
              </a:soli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lIns="33231" tIns="33231" rIns="33231" bIns="33231" anchor="ctr" anchorCtr="0">
                <a:spAutoFit/>
              </a:bodyPr>
              <a:lstStyle>
                <a:defPPr>
                  <a:defRPr lang="en-US"/>
                </a:defPPr>
                <a:lvl1pPr algn="ctr" fontAlgn="base">
                  <a:spcBef>
                    <a:spcPct val="0"/>
                  </a:spcBef>
                  <a:spcAft>
                    <a:spcPct val="0"/>
                  </a:spcAft>
                  <a:defRPr sz="1015" b="1">
                    <a:solidFill>
                      <a:prstClr val="white"/>
                    </a:solidFill>
                    <a:latin typeface="Arial" charset="0"/>
                    <a:ea typeface="ＭＳ Ｐゴシック"/>
                  </a:defRPr>
                </a:lvl1pPr>
              </a:lstStyle>
              <a:p>
                <a:r>
                  <a:rPr lang="en-US" sz="900" dirty="0" smtClean="0"/>
                  <a:t>Wave travels </a:t>
                </a:r>
                <a:r>
                  <a:rPr lang="en-US" sz="900" dirty="0"/>
                  <a:t>at the speed of sound</a:t>
                </a: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1024918" y="1636142"/>
              <a:ext cx="3264114" cy="546679"/>
            </a:xfrm>
            <a:prstGeom prst="rect">
              <a:avLst/>
            </a:prstGeom>
            <a:solidFill>
              <a:srgbClr val="A63212"/>
            </a:solidFill>
            <a:ln w="25400" cap="flat" cmpd="sng" algn="ctr">
              <a:noFill/>
              <a:prstDash val="solid"/>
              <a:headEnd/>
              <a:tailEnd/>
            </a:ln>
            <a:effectLst>
              <a:outerShdw blurRad="50800" dist="88900" dir="1200000" algn="bl" rotWithShape="0">
                <a:prstClr val="black">
                  <a:alpha val="40000"/>
                </a:prstClr>
              </a:outerShdw>
            </a:effectLst>
          </p:spPr>
          <p:txBody>
            <a:bodyPr wrap="square" lIns="36000" tIns="36000" rIns="36000" bIns="36000" anchor="ctr" anchorCtr="0">
              <a:spAutoFit/>
            </a:bodyPr>
            <a:lstStyle>
              <a:defPPr>
                <a:defRPr lang="en-US"/>
              </a:defPPr>
              <a:lvl1pPr marL="0" defTabSz="457200" eaLnBrk="1" latinLnBrk="0" hangingPunct="1">
                <a:lnSpc>
                  <a:spcPct val="110000"/>
                </a:lnSpc>
                <a:defRPr sz="1600" b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defTabSz="457200" eaLnBrk="1" latinLnBrk="0" hangingPunct="1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defTabSz="457200" eaLnBrk="1" latinLnBrk="0" hangingPunct="1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defTabSz="457200" eaLnBrk="1" latinLnBrk="0" hangingPunct="1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defTabSz="457200" eaLnBrk="1" latinLnBrk="0" hangingPunct="1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/>
                <a:t>Plane strain approximation for the propagation of stress waves</a:t>
              </a:r>
              <a:endParaRPr lang="en-GB" sz="1400" dirty="0"/>
            </a:p>
          </p:txBody>
        </p:sp>
      </p:grpSp>
      <p:pic>
        <p:nvPicPr>
          <p:cNvPr id="49" name="Picture 5" descr="Immagin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341291" y="4823566"/>
            <a:ext cx="2486240" cy="1944216"/>
          </a:xfrm>
          <a:prstGeom prst="rect">
            <a:avLst/>
          </a:prstGeom>
          <a:noFill/>
          <a:ln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7540972" y="5910587"/>
                <a:ext cx="14823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𝜹</m:t>
                      </m:r>
                      <m:r>
                        <a:rPr lang="en-GB" sz="1400" b="1" i="1" baseline="-25000" dirty="0" err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𝒎𝒂𝒙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</m:oMath>
                    <m:oMath xmlns:m="http://schemas.openxmlformats.org/officeDocument/2006/math"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𝟑𝟓𝟎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𝝁</m:t>
                      </m:r>
                      <m:r>
                        <a:rPr lang="en-GB" sz="1400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0972" y="5910587"/>
                <a:ext cx="1482361" cy="523220"/>
              </a:xfrm>
              <a:prstGeom prst="rect">
                <a:avLst/>
              </a:prstGeom>
              <a:blipFill>
                <a:blip r:embed="rId4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2390" y="5686519"/>
            <a:ext cx="4032000" cy="79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5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Thermally-induced Dynamics: Shockwave </a:t>
            </a:r>
            <a:r>
              <a:rPr lang="en-US" dirty="0" smtClean="0"/>
              <a:t>Regime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612000"/>
            <a:ext cx="4959910" cy="5544000"/>
          </a:xfrm>
        </p:spPr>
        <p:txBody>
          <a:bodyPr/>
          <a:lstStyle/>
          <a:p>
            <a:r>
              <a:rPr lang="en-GB" dirty="0"/>
              <a:t>When the impact induces </a:t>
            </a:r>
            <a:r>
              <a:rPr lang="en-GB" b="1" dirty="0"/>
              <a:t>large density and phase </a:t>
            </a:r>
            <a:r>
              <a:rPr lang="en-GB" b="1" dirty="0" smtClean="0"/>
              <a:t>changes (U &gt;&gt; 100 kJ cm</a:t>
            </a:r>
            <a:r>
              <a:rPr lang="en-GB" b="1" baseline="30000" dirty="0" smtClean="0"/>
              <a:t>-3</a:t>
            </a:r>
            <a:r>
              <a:rPr lang="en-GB" b="1" dirty="0" smtClean="0"/>
              <a:t>)</a:t>
            </a:r>
            <a:r>
              <a:rPr lang="en-GB" dirty="0" smtClean="0"/>
              <a:t>, </a:t>
            </a:r>
            <a:r>
              <a:rPr lang="en-GB" dirty="0"/>
              <a:t>classical </a:t>
            </a:r>
            <a:r>
              <a:rPr lang="en-GB" b="1" dirty="0"/>
              <a:t>Structure Dynamics </a:t>
            </a:r>
            <a:r>
              <a:rPr lang="en-GB" dirty="0" smtClean="0"/>
              <a:t>approach </a:t>
            </a:r>
            <a:r>
              <a:rPr lang="en-GB" dirty="0"/>
              <a:t>is </a:t>
            </a:r>
            <a:r>
              <a:rPr lang="en-GB" b="1" dirty="0"/>
              <a:t>no longer viable</a:t>
            </a:r>
            <a:r>
              <a:rPr lang="en-GB" dirty="0"/>
              <a:t>.</a:t>
            </a:r>
          </a:p>
          <a:p>
            <a:r>
              <a:rPr lang="en-GB" dirty="0"/>
              <a:t>In these regimes, materials tend to behave like fluids </a:t>
            </a:r>
            <a:r>
              <a:rPr lang="en-GB" dirty="0">
                <a:sym typeface="Wingdings" panose="05000000000000000000" pitchFamily="2" charset="2"/>
              </a:rPr>
              <a:t> Hydrodynamic approach  </a:t>
            </a:r>
            <a:r>
              <a:rPr lang="en-GB" b="1" dirty="0" smtClean="0"/>
              <a:t>Hydrocodes </a:t>
            </a:r>
            <a:r>
              <a:rPr lang="en-GB" dirty="0" smtClean="0"/>
              <a:t>(e.g</a:t>
            </a:r>
            <a:r>
              <a:rPr lang="en-GB" dirty="0"/>
              <a:t>. Autodyn, LS-Dyna </a:t>
            </a:r>
            <a:r>
              <a:rPr lang="en-GB" dirty="0" smtClean="0"/>
              <a:t>…), </a:t>
            </a:r>
            <a:r>
              <a:rPr lang="en-GB" b="1" dirty="0"/>
              <a:t>highly nonlinear wave propagation </a:t>
            </a:r>
            <a:r>
              <a:rPr lang="en-GB" dirty="0"/>
              <a:t>tools</a:t>
            </a:r>
            <a:endParaRPr lang="en-GB" i="1" dirty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r>
              <a:rPr lang="en-GB" dirty="0"/>
              <a:t>Complex material </a:t>
            </a:r>
            <a:r>
              <a:rPr lang="en-GB" b="1" dirty="0"/>
              <a:t>Constitutive Models </a:t>
            </a:r>
            <a:r>
              <a:rPr lang="en-GB" dirty="0"/>
              <a:t>are required, i.e. </a:t>
            </a:r>
            <a:r>
              <a:rPr lang="en-GB" b="1" dirty="0"/>
              <a:t>Equations of State, Strength Model </a:t>
            </a:r>
            <a:r>
              <a:rPr lang="en-GB" dirty="0"/>
              <a:t>and</a:t>
            </a:r>
            <a:r>
              <a:rPr lang="en-GB" b="1" dirty="0"/>
              <a:t> Failure </a:t>
            </a:r>
            <a:r>
              <a:rPr lang="en-GB" b="1" dirty="0" smtClean="0"/>
              <a:t>Model</a:t>
            </a:r>
            <a:r>
              <a:rPr lang="en-GB" dirty="0" smtClean="0"/>
              <a:t> which are often unavailable … </a:t>
            </a:r>
            <a:endParaRPr lang="en-GB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smtClean="0"/>
              <a:t>Alessandro Bertarelli – International HiRadMat Workshop, CERN – 10 July 2019</a:t>
            </a:r>
            <a:endParaRPr lang="en-GB" sz="1200" i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Thermally-Induced Dynamic Effects</a:t>
            </a:r>
            <a:endParaRPr lang="en-GB" dirty="0"/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956556" y="773584"/>
            <a:ext cx="5616624" cy="2799433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dirty="0" smtClean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dirty="0" smtClean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dirty="0" smtClean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dirty="0" smtClean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dirty="0">
                <a:solidFill>
                  <a:srgbClr val="003399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74082" name="Picture 2" descr="G:\Departments\EN\Projects\MME_MechanicalEngineering\Federico.Carra\HiRadMat\TCTA_HRMT09\ResultsOfExperiment\PostExperiment_Simulations\72bunch_440GeV_9.34E12_10mm_0.53_0.36_SPH_1Wblock\sphmesh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910" y="576000"/>
            <a:ext cx="4305517" cy="273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601072" y="612000"/>
            <a:ext cx="4248000" cy="41125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sz="1100" b="1" dirty="0"/>
              <a:t>7TeV, </a:t>
            </a:r>
            <a:r>
              <a:rPr lang="en-GB" sz="1100" b="1" dirty="0" smtClean="0"/>
              <a:t>2e10 p </a:t>
            </a:r>
            <a:r>
              <a:rPr lang="en-GB" sz="1100" b="1" dirty="0"/>
              <a:t>impact on LHC Tertiary </a:t>
            </a:r>
            <a:r>
              <a:rPr lang="en-GB" sz="1100" b="1" dirty="0" smtClean="0"/>
              <a:t>Collimator</a:t>
            </a:r>
          </a:p>
          <a:p>
            <a:r>
              <a:rPr lang="en-US" sz="1100" i="1" dirty="0"/>
              <a:t>Mixed </a:t>
            </a:r>
            <a:r>
              <a:rPr lang="en-US" sz="1100" i="1" dirty="0" err="1"/>
              <a:t>Lagragian</a:t>
            </a:r>
            <a:r>
              <a:rPr lang="en-US" sz="1100" i="1" dirty="0"/>
              <a:t> / SPH </a:t>
            </a:r>
            <a:r>
              <a:rPr lang="en-US" sz="1100" i="1" dirty="0" smtClean="0"/>
              <a:t>mesh</a:t>
            </a:r>
            <a:endParaRPr lang="en-GB" sz="1100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864000" y="3273858"/>
            <a:ext cx="7308000" cy="3701694"/>
            <a:chOff x="864000" y="3273858"/>
            <a:chExt cx="7308000" cy="3701694"/>
          </a:xfrm>
        </p:grpSpPr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>
              <a:off x="864000" y="3273858"/>
              <a:ext cx="7308000" cy="3701694"/>
              <a:chOff x="579802" y="1469017"/>
              <a:chExt cx="8729538" cy="4421742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79802" y="1541025"/>
                <a:ext cx="4320000" cy="2232248"/>
                <a:chOff x="179512" y="1880828"/>
                <a:chExt cx="4320000" cy="2232248"/>
              </a:xfrm>
            </p:grpSpPr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203"/>
                <a:stretch/>
              </p:blipFill>
              <p:spPr>
                <a:xfrm>
                  <a:off x="179512" y="1880828"/>
                  <a:ext cx="4320000" cy="2232248"/>
                </a:xfrm>
                <a:prstGeom prst="rect">
                  <a:avLst/>
                </a:prstGeom>
              </p:spPr>
            </p:pic>
            <p:sp>
              <p:nvSpPr>
                <p:cNvPr id="30" name="TextBox 29"/>
                <p:cNvSpPr txBox="1"/>
                <p:nvPr/>
              </p:nvSpPr>
              <p:spPr bwMode="auto">
                <a:xfrm>
                  <a:off x="762370" y="3595780"/>
                  <a:ext cx="1806111" cy="313265"/>
                </a:xfrm>
                <a:prstGeom prst="rect">
                  <a:avLst/>
                </a:prstGeom>
                <a:gradFill>
                  <a:gsLst>
                    <a:gs pos="0">
                      <a:srgbClr val="0000FF"/>
                    </a:gs>
                    <a:gs pos="71000">
                      <a:srgbClr val="7A90FE"/>
                    </a:gs>
                    <a:gs pos="100000">
                      <a:srgbClr val="96AFFE"/>
                    </a:gs>
                  </a:gsLst>
                </a:gradFill>
                <a:ln>
                  <a:solidFill>
                    <a:srgbClr val="0000FF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2075" tIns="46038" rIns="92075" bIns="46038">
                  <a:spAutoFit/>
                </a:bodyPr>
                <a:lstStyle>
                  <a:defPPr>
                    <a:defRPr lang="it-IT"/>
                  </a:defPPr>
                  <a:lvl1pPr algn="ctr">
                    <a:lnSpc>
                      <a:spcPct val="110000"/>
                    </a:lnSpc>
                    <a:defRPr sz="1000" b="1"/>
                  </a:lvl1pPr>
                </a:lstStyle>
                <a:p>
                  <a:r>
                    <a:rPr lang="en-GB" dirty="0"/>
                    <a:t>Pressure at t = 50ns</a:t>
                  </a: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4989340" y="1469017"/>
                <a:ext cx="4320000" cy="2260900"/>
                <a:chOff x="4589050" y="1808820"/>
                <a:chExt cx="4320000" cy="2260900"/>
              </a:xfrm>
            </p:grpSpPr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012"/>
                <a:stretch/>
              </p:blipFill>
              <p:spPr>
                <a:xfrm>
                  <a:off x="4589050" y="1808820"/>
                  <a:ext cx="4320000" cy="2260900"/>
                </a:xfrm>
                <a:prstGeom prst="rect">
                  <a:avLst/>
                </a:prstGeom>
              </p:spPr>
            </p:pic>
            <p:sp>
              <p:nvSpPr>
                <p:cNvPr id="28" name="TextBox 27"/>
                <p:cNvSpPr txBox="1"/>
                <p:nvPr/>
              </p:nvSpPr>
              <p:spPr bwMode="auto">
                <a:xfrm>
                  <a:off x="5167679" y="3562793"/>
                  <a:ext cx="1806111" cy="262252"/>
                </a:xfrm>
                <a:prstGeom prst="rect">
                  <a:avLst/>
                </a:prstGeom>
                <a:gradFill>
                  <a:gsLst>
                    <a:gs pos="0">
                      <a:srgbClr val="0000FF"/>
                    </a:gs>
                    <a:gs pos="71000">
                      <a:srgbClr val="7A90FE"/>
                    </a:gs>
                    <a:gs pos="100000">
                      <a:srgbClr val="96AFFE"/>
                    </a:gs>
                  </a:gsLst>
                </a:gradFill>
                <a:ln>
                  <a:solidFill>
                    <a:srgbClr val="0000FF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2075" tIns="46038" rIns="92075" bIns="46038">
                  <a:spAutoFit/>
                </a:bodyPr>
                <a:lstStyle>
                  <a:defPPr>
                    <a:defRPr lang="it-IT"/>
                  </a:defPPr>
                  <a:lvl1pPr algn="ctr">
                    <a:lnSpc>
                      <a:spcPct val="110000"/>
                    </a:lnSpc>
                    <a:defRPr sz="1000" b="1"/>
                  </a:lvl1pPr>
                </a:lstStyle>
                <a:p>
                  <a:r>
                    <a:rPr lang="en-GB" dirty="0"/>
                    <a:t>Pressure at t = 300ns</a:t>
                  </a: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579802" y="3629258"/>
                <a:ext cx="4320000" cy="2261501"/>
                <a:chOff x="179512" y="3969060"/>
                <a:chExt cx="4320000" cy="2261501"/>
              </a:xfrm>
            </p:grpSpPr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987"/>
                <a:stretch/>
              </p:blipFill>
              <p:spPr>
                <a:xfrm>
                  <a:off x="179512" y="3969060"/>
                  <a:ext cx="4320000" cy="2261501"/>
                </a:xfrm>
                <a:prstGeom prst="rect">
                  <a:avLst/>
                </a:prstGeom>
              </p:spPr>
            </p:pic>
            <p:sp>
              <p:nvSpPr>
                <p:cNvPr id="26" name="TextBox 25"/>
                <p:cNvSpPr txBox="1"/>
                <p:nvPr/>
              </p:nvSpPr>
              <p:spPr bwMode="auto">
                <a:xfrm>
                  <a:off x="779888" y="5810100"/>
                  <a:ext cx="1806111" cy="262252"/>
                </a:xfrm>
                <a:prstGeom prst="rect">
                  <a:avLst/>
                </a:prstGeom>
                <a:gradFill>
                  <a:gsLst>
                    <a:gs pos="0">
                      <a:srgbClr val="0000FF"/>
                    </a:gs>
                    <a:gs pos="71000">
                      <a:srgbClr val="7A90FE"/>
                    </a:gs>
                    <a:gs pos="100000">
                      <a:srgbClr val="96AFFE"/>
                    </a:gs>
                  </a:gsLst>
                </a:gradFill>
                <a:ln>
                  <a:solidFill>
                    <a:srgbClr val="0000FF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2075" tIns="46038" rIns="92075" bIns="46038">
                  <a:spAutoFit/>
                </a:bodyPr>
                <a:lstStyle>
                  <a:defPPr>
                    <a:defRPr lang="it-IT"/>
                  </a:defPPr>
                  <a:lvl1pPr algn="ctr">
                    <a:lnSpc>
                      <a:spcPct val="110000"/>
                    </a:lnSpc>
                    <a:defRPr sz="1000" b="1"/>
                  </a:lvl1pPr>
                </a:lstStyle>
                <a:p>
                  <a:r>
                    <a:rPr lang="en-GB" dirty="0"/>
                    <a:t>Pressure at t = 700ns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4989340" y="3629257"/>
                <a:ext cx="4320000" cy="2223344"/>
                <a:chOff x="4589050" y="3969060"/>
                <a:chExt cx="4320000" cy="2223344"/>
              </a:xfrm>
            </p:grpSpPr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573"/>
                <a:stretch/>
              </p:blipFill>
              <p:spPr>
                <a:xfrm>
                  <a:off x="4589050" y="3969060"/>
                  <a:ext cx="4320000" cy="2223344"/>
                </a:xfrm>
                <a:prstGeom prst="rect">
                  <a:avLst/>
                </a:prstGeom>
              </p:spPr>
            </p:pic>
            <p:sp>
              <p:nvSpPr>
                <p:cNvPr id="24" name="TextBox 23"/>
                <p:cNvSpPr txBox="1"/>
                <p:nvPr/>
              </p:nvSpPr>
              <p:spPr bwMode="auto">
                <a:xfrm>
                  <a:off x="5164664" y="5761557"/>
                  <a:ext cx="1806111" cy="262252"/>
                </a:xfrm>
                <a:prstGeom prst="rect">
                  <a:avLst/>
                </a:prstGeom>
                <a:gradFill>
                  <a:gsLst>
                    <a:gs pos="0">
                      <a:srgbClr val="0000FF"/>
                    </a:gs>
                    <a:gs pos="71000">
                      <a:srgbClr val="7A90FE"/>
                    </a:gs>
                    <a:gs pos="100000">
                      <a:srgbClr val="96AFFE"/>
                    </a:gs>
                  </a:gsLst>
                </a:gradFill>
                <a:ln>
                  <a:solidFill>
                    <a:srgbClr val="0000FF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2075" tIns="46038" rIns="92075" bIns="46038">
                  <a:spAutoFit/>
                </a:bodyPr>
                <a:lstStyle>
                  <a:defPPr>
                    <a:defRPr lang="it-IT"/>
                  </a:defPPr>
                  <a:lvl1pPr algn="ctr">
                    <a:lnSpc>
                      <a:spcPct val="110000"/>
                    </a:lnSpc>
                    <a:defRPr sz="1000" b="1"/>
                  </a:lvl1pPr>
                </a:lstStyle>
                <a:p>
                  <a:r>
                    <a:rPr lang="en-GB" dirty="0"/>
                    <a:t>Pressure at t = 850ns</a:t>
                  </a:r>
                </a:p>
              </p:txBody>
            </p:sp>
          </p:grpSp>
        </p:grpSp>
        <p:sp>
          <p:nvSpPr>
            <p:cNvPr id="31" name="TextBox 30"/>
            <p:cNvSpPr txBox="1"/>
            <p:nvPr/>
          </p:nvSpPr>
          <p:spPr>
            <a:xfrm>
              <a:off x="1368000" y="3446362"/>
              <a:ext cx="3132000" cy="41125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1400"/>
              </a:lvl1pPr>
            </a:lstStyle>
            <a:p>
              <a:r>
                <a:rPr lang="en-GB" sz="1100" b="1" dirty="0" smtClean="0"/>
                <a:t>1 FCC proton bunch impacting </a:t>
              </a:r>
              <a:r>
                <a:rPr lang="en-GB" sz="1100" b="1" dirty="0"/>
                <a:t>on </a:t>
              </a:r>
              <a:r>
                <a:rPr lang="en-GB" sz="1100" b="1" dirty="0" smtClean="0"/>
                <a:t>a Cu cylinder (L = 1 m; D = 8 mm)</a:t>
              </a:r>
              <a:endParaRPr lang="en-GB" sz="1100" b="1" dirty="0"/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3078000" y="3273858"/>
            <a:ext cx="4284000" cy="3543300"/>
            <a:chOff x="1407840" y="2021717"/>
            <a:chExt cx="5144380" cy="425491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008"/>
            <a:stretch/>
          </p:blipFill>
          <p:spPr>
            <a:xfrm>
              <a:off x="1407840" y="2021717"/>
              <a:ext cx="5144380" cy="425491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 bwMode="auto">
            <a:xfrm>
              <a:off x="2015716" y="2162870"/>
              <a:ext cx="1431379" cy="602168"/>
            </a:xfrm>
            <a:prstGeom prst="rect">
              <a:avLst/>
            </a:prstGeom>
            <a:gradFill>
              <a:gsLst>
                <a:gs pos="0">
                  <a:srgbClr val="0000FF"/>
                </a:gs>
                <a:gs pos="71000">
                  <a:srgbClr val="7A90FE"/>
                </a:gs>
                <a:gs pos="100000">
                  <a:srgbClr val="96AFFE"/>
                </a:gs>
              </a:gsLst>
            </a:gradFill>
            <a:ln>
              <a:solidFill>
                <a:srgbClr val="0000FF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>
              <a:spAutoFit/>
            </a:bodyPr>
            <a:lstStyle>
              <a:defPPr>
                <a:defRPr lang="it-IT"/>
              </a:defPPr>
              <a:lvl1pPr algn="ctr">
                <a:lnSpc>
                  <a:spcPct val="110000"/>
                </a:lnSpc>
                <a:defRPr sz="1000" b="1"/>
              </a:lvl1pPr>
            </a:lstStyle>
            <a:p>
              <a:r>
                <a:rPr lang="en-GB" dirty="0" smtClean="0"/>
                <a:t>Shock front creation</a:t>
              </a:r>
              <a:endParaRPr lang="en-GB" dirty="0"/>
            </a:p>
          </p:txBody>
        </p:sp>
      </p:grpSp>
      <p:pic>
        <p:nvPicPr>
          <p:cNvPr id="17" name="Immagin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317" y="4396378"/>
            <a:ext cx="2234211" cy="1939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9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Experimental Testing and Validation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Experimental Tests?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b="1" dirty="0" smtClean="0"/>
              <a:t>Why is experimental validation important?</a:t>
            </a:r>
          </a:p>
          <a:p>
            <a:r>
              <a:rPr lang="en-GB" dirty="0"/>
              <a:t>With accidental beam impacts, one enters a relatively unknown territory, that of </a:t>
            </a:r>
            <a:r>
              <a:rPr lang="en-GB" b="1" dirty="0"/>
              <a:t>high power </a:t>
            </a:r>
            <a:r>
              <a:rPr lang="en-GB" b="1" dirty="0" smtClean="0"/>
              <a:t>impacts </a:t>
            </a:r>
            <a:r>
              <a:rPr lang="en-GB" b="1" dirty="0"/>
              <a:t>and ballistics</a:t>
            </a:r>
            <a:r>
              <a:rPr lang="en-GB" dirty="0"/>
              <a:t>.   </a:t>
            </a:r>
          </a:p>
          <a:p>
            <a:r>
              <a:rPr lang="en-GB" dirty="0"/>
              <a:t>When </a:t>
            </a:r>
            <a:r>
              <a:rPr lang="en-GB" b="1" dirty="0" smtClean="0"/>
              <a:t>large density changes, phase transitions, fragmentations </a:t>
            </a:r>
            <a:r>
              <a:rPr lang="en-GB" dirty="0" smtClean="0"/>
              <a:t>are </a:t>
            </a:r>
            <a:r>
              <a:rPr lang="en-GB" dirty="0"/>
              <a:t>involved, one has to resort to special </a:t>
            </a:r>
            <a:r>
              <a:rPr lang="en-GB" dirty="0" smtClean="0"/>
              <a:t>advanced highly nonlinear </a:t>
            </a:r>
            <a:r>
              <a:rPr lang="en-GB" dirty="0"/>
              <a:t>tools (</a:t>
            </a:r>
            <a:r>
              <a:rPr lang="en-GB" b="1" dirty="0"/>
              <a:t>Hydrocodes</a:t>
            </a:r>
            <a:r>
              <a:rPr lang="en-GB" dirty="0"/>
              <a:t>).</a:t>
            </a:r>
          </a:p>
          <a:p>
            <a:r>
              <a:rPr lang="en-GB" dirty="0"/>
              <a:t>These </a:t>
            </a:r>
            <a:r>
              <a:rPr lang="en-GB" b="1" dirty="0" smtClean="0"/>
              <a:t>state-of-the-art wave propagation codes </a:t>
            </a:r>
            <a:r>
              <a:rPr lang="en-GB" dirty="0" smtClean="0"/>
              <a:t>can be very </a:t>
            </a:r>
            <a:r>
              <a:rPr lang="en-GB" dirty="0"/>
              <a:t>reliable, provided the </a:t>
            </a:r>
            <a:r>
              <a:rPr lang="en-GB" b="1" dirty="0"/>
              <a:t>complex material models </a:t>
            </a:r>
            <a:r>
              <a:rPr lang="en-GB" dirty="0"/>
              <a:t>required are available and precise</a:t>
            </a:r>
            <a:r>
              <a:rPr lang="en-GB" dirty="0" smtClean="0"/>
              <a:t>.</a:t>
            </a:r>
          </a:p>
          <a:p>
            <a:r>
              <a:rPr lang="en-GB" dirty="0"/>
              <a:t>Material constitutive models at </a:t>
            </a:r>
            <a:r>
              <a:rPr lang="en-GB" b="1" dirty="0"/>
              <a:t>extreme conditions </a:t>
            </a:r>
            <a:r>
              <a:rPr lang="en-GB" dirty="0"/>
              <a:t>are </a:t>
            </a:r>
            <a:r>
              <a:rPr lang="en-GB" b="1" dirty="0"/>
              <a:t>scarce </a:t>
            </a:r>
            <a:r>
              <a:rPr lang="en-GB" dirty="0"/>
              <a:t>and mostly drawn from military research (</a:t>
            </a:r>
            <a:r>
              <a:rPr lang="en-GB" b="1" dirty="0"/>
              <a:t>classified</a:t>
            </a:r>
            <a:r>
              <a:rPr lang="en-GB" dirty="0"/>
              <a:t>). They are often </a:t>
            </a:r>
            <a:r>
              <a:rPr lang="en-GB" b="1" dirty="0"/>
              <a:t>unavailable</a:t>
            </a:r>
            <a:r>
              <a:rPr lang="en-GB" dirty="0"/>
              <a:t> for specific alloys and composites</a:t>
            </a:r>
          </a:p>
          <a:p>
            <a:r>
              <a:rPr lang="en-GB" b="1" dirty="0"/>
              <a:t>Advanced</a:t>
            </a:r>
            <a:r>
              <a:rPr lang="en-GB" dirty="0"/>
              <a:t> and/or </a:t>
            </a:r>
            <a:r>
              <a:rPr lang="en-GB" b="1" dirty="0"/>
              <a:t>novel materials </a:t>
            </a:r>
            <a:r>
              <a:rPr lang="en-GB" dirty="0"/>
              <a:t>are required in high energy accelerators, for which characterization is incomplete or non-existing</a:t>
            </a:r>
            <a:r>
              <a:rPr lang="en-GB" dirty="0" smtClean="0"/>
              <a:t>.</a:t>
            </a:r>
          </a:p>
          <a:p>
            <a:r>
              <a:rPr lang="en-GB" dirty="0" smtClean="0"/>
              <a:t>Even for less extreme cases, a number of </a:t>
            </a:r>
            <a:r>
              <a:rPr lang="en-GB" b="1" dirty="0" smtClean="0"/>
              <a:t>time-dependent properties </a:t>
            </a:r>
            <a:r>
              <a:rPr lang="en-GB" dirty="0" smtClean="0"/>
              <a:t>relevant to dynamic structural response are hardly available (e.g. high strain-rate mechanical behaviour, internal damping, viscoelastic properties …)</a:t>
            </a:r>
          </a:p>
          <a:p>
            <a:r>
              <a:rPr lang="en-GB" dirty="0"/>
              <a:t>Additional consequences on UHV, electronics, bellows cannot be easily anticipated by numerical simulations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Only </a:t>
            </a:r>
            <a:r>
              <a:rPr lang="en-GB" b="1" dirty="0"/>
              <a:t>ad-hoc </a:t>
            </a:r>
            <a:r>
              <a:rPr lang="en-GB" b="1" dirty="0" smtClean="0"/>
              <a:t>in-beam material </a:t>
            </a:r>
            <a:r>
              <a:rPr lang="en-GB" b="1" dirty="0"/>
              <a:t>tests </a:t>
            </a:r>
            <a:r>
              <a:rPr lang="en-GB" dirty="0"/>
              <a:t>can provide the correct inputs for numerical analyses </a:t>
            </a:r>
            <a:r>
              <a:rPr lang="en-GB" dirty="0" smtClean="0"/>
              <a:t>benchmarking </a:t>
            </a:r>
            <a:r>
              <a:rPr lang="en-GB" dirty="0"/>
              <a:t>simulation results on </a:t>
            </a:r>
            <a:r>
              <a:rPr lang="en-GB" b="1" dirty="0"/>
              <a:t>simple specimens </a:t>
            </a:r>
            <a:r>
              <a:rPr lang="en-GB" dirty="0" smtClean="0"/>
              <a:t>and  validate the design of </a:t>
            </a:r>
            <a:r>
              <a:rPr lang="en-GB" b="1" dirty="0"/>
              <a:t>complex structures</a:t>
            </a:r>
            <a:r>
              <a:rPr lang="en-GB" dirty="0"/>
              <a:t>.</a:t>
            </a:r>
          </a:p>
          <a:p>
            <a:r>
              <a:rPr lang="en-GB" b="1" dirty="0" smtClean="0"/>
              <a:t>HiRadMat</a:t>
            </a:r>
            <a:r>
              <a:rPr lang="en-GB" dirty="0" smtClean="0"/>
              <a:t> (High Radiation to Materials) is the </a:t>
            </a:r>
            <a:r>
              <a:rPr lang="en-GB" b="1" dirty="0"/>
              <a:t>ideal facility </a:t>
            </a:r>
            <a:r>
              <a:rPr lang="en-GB" b="1" dirty="0" smtClean="0"/>
              <a:t>to </a:t>
            </a:r>
            <a:r>
              <a:rPr lang="en-GB" b="1" dirty="0"/>
              <a:t>test materials and systems </a:t>
            </a:r>
            <a:r>
              <a:rPr lang="en-GB" dirty="0"/>
              <a:t>under high intensity pulsed particle </a:t>
            </a:r>
            <a:r>
              <a:rPr lang="en-GB" dirty="0" smtClean="0"/>
              <a:t>beams</a:t>
            </a:r>
            <a:r>
              <a:rPr lang="en-GB" dirty="0"/>
              <a:t>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1520" y="6675120"/>
            <a:ext cx="8640000" cy="138499"/>
          </a:xfrm>
        </p:spPr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93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Experimental Testing and Validation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HiRadMat</a:t>
            </a:r>
            <a:r>
              <a:rPr lang="fr-CH" dirty="0" smtClean="0"/>
              <a:t> (High Radiation to Materials) Facility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HiRadMat offers in particular </a:t>
                </a:r>
                <a:r>
                  <a:rPr lang="en-GB" b="1" dirty="0" smtClean="0"/>
                  <a:t>great flexibility </a:t>
                </a:r>
                <a:r>
                  <a:rPr lang="en-GB" dirty="0" smtClean="0"/>
                  <a:t>as</a:t>
                </a:r>
                <a:r>
                  <a:rPr lang="en-GB" b="1" dirty="0" smtClean="0"/>
                  <a:t> </a:t>
                </a:r>
                <a:r>
                  <a:rPr lang="en-GB" dirty="0" smtClean="0"/>
                  <a:t>to pulse </a:t>
                </a:r>
                <a:r>
                  <a:rPr lang="en-GB" b="1" dirty="0" smtClean="0"/>
                  <a:t>intensity</a:t>
                </a:r>
                <a:r>
                  <a:rPr lang="en-GB" dirty="0" smtClean="0"/>
                  <a:t>, </a:t>
                </a:r>
                <a:r>
                  <a:rPr lang="en-GB" b="1" dirty="0" smtClean="0"/>
                  <a:t>duration</a:t>
                </a:r>
                <a:r>
                  <a:rPr lang="en-GB" dirty="0" smtClean="0"/>
                  <a:t> and </a:t>
                </a:r>
                <a:r>
                  <a:rPr lang="en-GB" b="1" dirty="0" smtClean="0"/>
                  <a:t>brightness </a:t>
                </a:r>
                <a:r>
                  <a:rPr lang="en-GB" dirty="0" smtClean="0"/>
                  <a:t>and to the </a:t>
                </a:r>
                <a:r>
                  <a:rPr lang="en-GB" b="1" dirty="0" smtClean="0"/>
                  <a:t>type of experimental setups</a:t>
                </a:r>
                <a:r>
                  <a:rPr lang="en-GB" dirty="0" smtClean="0"/>
                  <a:t> it can host …</a:t>
                </a:r>
                <a:endParaRPr lang="en-GB" b="1" dirty="0" smtClean="0"/>
              </a:p>
              <a:p>
                <a:r>
                  <a:rPr lang="en-US" dirty="0" smtClean="0"/>
                  <a:t>This permits testing both </a:t>
                </a:r>
                <a:r>
                  <a:rPr lang="en-US" b="1" dirty="0" smtClean="0"/>
                  <a:t>full, complex structures</a:t>
                </a:r>
                <a:r>
                  <a:rPr lang="en-US" dirty="0" smtClean="0"/>
                  <a:t>, to </a:t>
                </a:r>
                <a:r>
                  <a:rPr lang="en-US" b="1" dirty="0" smtClean="0"/>
                  <a:t>qualify designs </a:t>
                </a:r>
                <a:r>
                  <a:rPr lang="en-US" dirty="0" smtClean="0"/>
                  <a:t>and </a:t>
                </a:r>
                <a:r>
                  <a:rPr lang="en-US" b="1" dirty="0" smtClean="0"/>
                  <a:t>small, simple specimens</a:t>
                </a:r>
                <a:r>
                  <a:rPr lang="en-US" dirty="0" smtClean="0"/>
                  <a:t> to </a:t>
                </a:r>
                <a:r>
                  <a:rPr lang="en-US" b="1" dirty="0" smtClean="0"/>
                  <a:t>benchmark simulations </a:t>
                </a:r>
                <a:r>
                  <a:rPr lang="en-US" dirty="0" smtClean="0"/>
                  <a:t>and </a:t>
                </a:r>
                <a:r>
                  <a:rPr lang="en-US" b="1" dirty="0" smtClean="0"/>
                  <a:t>disentangle various phenomena </a:t>
                </a:r>
                <a:r>
                  <a:rPr lang="en-US" dirty="0" smtClean="0"/>
                  <a:t>…</a:t>
                </a:r>
              </a:p>
              <a:p>
                <a:r>
                  <a:rPr lang="en-US" dirty="0" smtClean="0"/>
                  <a:t>HiRadMat flexibility can be exploited to reach </a:t>
                </a:r>
                <a:r>
                  <a:rPr lang="en-US" b="1" dirty="0" smtClean="0"/>
                  <a:t>conditions exceeding those imposed by the SPS </a:t>
                </a:r>
                <a:r>
                  <a:rPr lang="en-US" dirty="0" smtClean="0"/>
                  <a:t>by:</a:t>
                </a:r>
                <a:endParaRPr lang="en-GB" dirty="0"/>
              </a:p>
              <a:p>
                <a:pPr lvl="1"/>
                <a:r>
                  <a:rPr lang="en-GB" dirty="0" smtClean="0"/>
                  <a:t>Reducing beam transverse size down to 0.25 mm (</a:t>
                </a:r>
                <a:r>
                  <a:rPr lang="en-GB" dirty="0" smtClean="0">
                    <a:sym typeface="Symbol" panose="05050102010706020507" pitchFamily="18" charset="2"/>
                  </a:rPr>
                  <a:t></a:t>
                </a:r>
                <a:r>
                  <a:rPr lang="en-GB" dirty="0" smtClean="0"/>
                  <a:t>) to </a:t>
                </a:r>
                <a:r>
                  <a:rPr lang="en-GB" b="1" dirty="0" smtClean="0"/>
                  <a:t>increase peak energy density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𝑼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dirty="0" smtClean="0"/>
                  <a:t> which  governs </a:t>
                </a:r>
                <a:r>
                  <a:rPr lang="en-GB" b="1" dirty="0" smtClean="0"/>
                  <a:t>local damage </a:t>
                </a:r>
                <a:r>
                  <a:rPr lang="en-GB" dirty="0" smtClean="0"/>
                  <a:t>(spallation, fragmentation, local melting …) </a:t>
                </a:r>
                <a:endParaRPr lang="en-GB" dirty="0"/>
              </a:p>
              <a:p>
                <a:pPr lvl="1"/>
                <a:r>
                  <a:rPr lang="en-GB" dirty="0" smtClean="0"/>
                  <a:t>Reducing sample cross-section to </a:t>
                </a:r>
                <a:r>
                  <a:rPr lang="en-GB" b="1" dirty="0" smtClean="0"/>
                  <a:t>increase average energy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</m:acc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GB" dirty="0" smtClean="0"/>
                  <a:t>, hence </a:t>
                </a:r>
                <a:r>
                  <a:rPr lang="en-GB" b="1" dirty="0" smtClean="0"/>
                  <a:t>amplifying global elastic (plastic) stress waves </a:t>
                </a:r>
                <a:r>
                  <a:rPr lang="en-GB" dirty="0" smtClean="0"/>
                  <a:t>(which depend upon average temperature)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6" r="-5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1520" y="6675120"/>
            <a:ext cx="8640000" cy="138499"/>
          </a:xfrm>
        </p:spPr>
        <p:txBody>
          <a:bodyPr/>
          <a:lstStyle/>
          <a:p>
            <a:pPr algn="ctr"/>
            <a:r>
              <a:rPr lang="en-GB" dirty="0" smtClean="0"/>
              <a:t>Alessandro Bertarelli – International HiRadMat Workshop, CERN – 10 July 2019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67" y="3699360"/>
            <a:ext cx="4264615" cy="29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170" y="3699360"/>
            <a:ext cx="4437374" cy="29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737385" y="6426019"/>
            <a:ext cx="2802370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it-IT"/>
            </a:defPPr>
            <a:lvl1pPr>
              <a:defRPr sz="110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</a:defRPr>
            </a:lvl2pPr>
            <a:lvl3pPr>
              <a:defRPr>
                <a:solidFill>
                  <a:schemeClr val="dk1"/>
                </a:solidFill>
                <a:latin typeface="+mn-lt"/>
              </a:defRPr>
            </a:lvl3pPr>
            <a:lvl4pPr>
              <a:defRPr>
                <a:solidFill>
                  <a:schemeClr val="dk1"/>
                </a:solidFill>
                <a:latin typeface="+mn-lt"/>
              </a:defRPr>
            </a:lvl4pPr>
            <a:lvl5pPr>
              <a:defRPr>
                <a:solidFill>
                  <a:schemeClr val="dk1"/>
                </a:solidFill>
                <a:latin typeface="+mn-lt"/>
              </a:defRPr>
            </a:lvl5pPr>
            <a:lvl6pPr>
              <a:defRPr>
                <a:solidFill>
                  <a:schemeClr val="dk1"/>
                </a:solidFill>
                <a:latin typeface="+mn-lt"/>
              </a:defRPr>
            </a:lvl6pPr>
            <a:lvl7pPr>
              <a:defRPr>
                <a:solidFill>
                  <a:schemeClr val="dk1"/>
                </a:solidFill>
                <a:latin typeface="+mn-lt"/>
              </a:defRPr>
            </a:lvl7pPr>
            <a:lvl8pPr>
              <a:defRPr>
                <a:solidFill>
                  <a:schemeClr val="dk1"/>
                </a:solidFill>
                <a:latin typeface="+mn-lt"/>
              </a:defRPr>
            </a:lvl8pPr>
            <a:lvl9pPr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GB" sz="1000" dirty="0" smtClean="0"/>
              <a:t>Y. Kadi, F. Harden, I</a:t>
            </a:r>
            <a:r>
              <a:rPr lang="en-GB" sz="1000" dirty="0"/>
              <a:t>. </a:t>
            </a:r>
            <a:r>
              <a:rPr lang="en-GB" sz="1000" dirty="0" err="1"/>
              <a:t>Efthymiopoulos</a:t>
            </a:r>
            <a:r>
              <a:rPr lang="en-GB" sz="1000" dirty="0"/>
              <a:t>  (CERN)</a:t>
            </a:r>
          </a:p>
        </p:txBody>
      </p:sp>
    </p:spTree>
    <p:extLst>
      <p:ext uri="{BB962C8B-B14F-4D97-AF65-F5344CB8AC3E}">
        <p14:creationId xmlns:p14="http://schemas.microsoft.com/office/powerpoint/2010/main" val="315575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Full Structure Test: </a:t>
            </a:r>
            <a:r>
              <a:rPr lang="en-US" dirty="0" smtClean="0"/>
              <a:t>HRMT09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smtClean="0"/>
              <a:t>Alessandro Bertarelli – International HiRadMat Workshop, CERN – 10 July 2019</a:t>
            </a:r>
            <a:endParaRPr lang="en-GB" sz="12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Experimental Testing and Validation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440449" y="576000"/>
            <a:ext cx="5494907" cy="5184000"/>
            <a:chOff x="4017001" y="657292"/>
            <a:chExt cx="5494907" cy="5184000"/>
          </a:xfrm>
        </p:grpSpPr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4017001" y="657292"/>
              <a:ext cx="5494907" cy="5184000"/>
              <a:chOff x="2052000" y="792000"/>
              <a:chExt cx="5723863" cy="5400000"/>
            </a:xfrm>
          </p:grpSpPr>
          <p:pic>
            <p:nvPicPr>
              <p:cNvPr id="33" name="Picture 2" descr="G:\Departments\EN\Groups\MME_MechanicalEngineering\Federico.Carra\HiRadMat\TCTA_HRMT09\HRMT09_pictures_from_867_Corrected\BEBB_photos\20130124_104041_Route Adams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052000" y="792000"/>
                <a:ext cx="5723863" cy="540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Left Arrow 33"/>
              <p:cNvSpPr/>
              <p:nvPr/>
            </p:nvSpPr>
            <p:spPr>
              <a:xfrm>
                <a:off x="5366570" y="3501008"/>
                <a:ext cx="666550" cy="144016"/>
              </a:xfrm>
              <a:prstGeom prst="leftArrow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isometricLeftDown">
                  <a:rot lat="1920000" lon="4200000" rev="0"/>
                </a:camera>
                <a:lightRig rig="balanced" dir="t"/>
              </a:scene3d>
              <a:sp3d prstMaterial="flat">
                <a:bevelT w="38100" h="38100"/>
                <a:bevelB w="38100" h="38100"/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600" kern="0">
                  <a:solidFill>
                    <a:prstClr val="white"/>
                  </a:solidFill>
                  <a:latin typeface="Cambria"/>
                  <a:ea typeface="+mn-ea"/>
                  <a:cs typeface="+mn-cs"/>
                </a:endParaRPr>
              </a:p>
            </p:txBody>
          </p:sp>
          <p:sp>
            <p:nvSpPr>
              <p:cNvPr id="35" name="Left Arrow 34"/>
              <p:cNvSpPr/>
              <p:nvPr/>
            </p:nvSpPr>
            <p:spPr>
              <a:xfrm>
                <a:off x="4088904" y="2924944"/>
                <a:ext cx="666550" cy="144016"/>
              </a:xfrm>
              <a:prstGeom prst="leftArrow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isometricLeftDown">
                  <a:rot lat="3000000" lon="7500000" rev="0"/>
                </a:camera>
                <a:lightRig rig="balanced" dir="t"/>
              </a:scene3d>
              <a:sp3d prstMaterial="flat">
                <a:bevelT w="38100" h="38100"/>
                <a:bevelB w="38100" h="38100"/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600" kern="0">
                  <a:solidFill>
                    <a:prstClr val="white"/>
                  </a:solidFill>
                  <a:latin typeface="Cambria"/>
                  <a:ea typeface="+mn-ea"/>
                  <a:cs typeface="+mn-cs"/>
                </a:endParaRPr>
              </a:p>
            </p:txBody>
          </p:sp>
          <p:sp>
            <p:nvSpPr>
              <p:cNvPr id="36" name="Left Arrow 35"/>
              <p:cNvSpPr/>
              <p:nvPr/>
            </p:nvSpPr>
            <p:spPr>
              <a:xfrm>
                <a:off x="4142434" y="3573016"/>
                <a:ext cx="666550" cy="144016"/>
              </a:xfrm>
              <a:prstGeom prst="leftArrow">
                <a:avLst/>
              </a:prstGeom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</a:ln>
              <a:effectLst/>
              <a:scene3d>
                <a:camera prst="isometricLeftDown">
                  <a:rot lat="3000000" lon="6900000" rev="0"/>
                </a:camera>
                <a:lightRig rig="balanced" dir="t"/>
              </a:scene3d>
              <a:sp3d prstMaterial="flat">
                <a:bevelT w="38100" h="38100"/>
                <a:bevelB w="38100" h="38100"/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600" kern="0">
                  <a:solidFill>
                    <a:prstClr val="white"/>
                  </a:solidFill>
                  <a:latin typeface="Cambria"/>
                  <a:ea typeface="+mn-ea"/>
                  <a:cs typeface="+mn-cs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201908" y="2922805"/>
                <a:ext cx="1886995" cy="65281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balanced" dir="t"/>
              </a:scene3d>
              <a:sp3d extrusionH="31750" prstMaterial="plastic">
                <a:bevelT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it-IT"/>
                </a:defPPr>
                <a:lvl1pPr algn="ctr">
                  <a:defRPr sz="1200">
                    <a:solidFill>
                      <a:schemeClr val="lt1"/>
                    </a:solidFill>
                    <a:latin typeface="+mn-lt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</a:defRPr>
                </a:lvl9pPr>
              </a:lstStyle>
              <a:p>
                <a:r>
                  <a:rPr lang="en-US" b="1" dirty="0"/>
                  <a:t>Test 1</a:t>
                </a:r>
              </a:p>
              <a:p>
                <a:r>
                  <a:rPr lang="en-US" dirty="0"/>
                  <a:t>(equivalent ~1 LHC bunch @ 7TeV)</a:t>
                </a:r>
                <a:endParaRPr lang="en-GB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360921" y="3738600"/>
                <a:ext cx="1728192" cy="460453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balanced" dir="t"/>
              </a:scene3d>
              <a:sp3d extrusionH="31750" prstMaterial="plastic">
                <a:bevelT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it-IT"/>
                </a:defPPr>
                <a:lvl1pPr algn="ctr">
                  <a:defRPr sz="1200" b="1">
                    <a:solidFill>
                      <a:schemeClr val="lt1"/>
                    </a:solidFill>
                    <a:latin typeface="+mn-lt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</a:defRPr>
                </a:lvl9pPr>
              </a:lstStyle>
              <a:p>
                <a:r>
                  <a:rPr lang="en-US" dirty="0"/>
                  <a:t>Test 2</a:t>
                </a:r>
              </a:p>
              <a:p>
                <a:r>
                  <a:rPr lang="en-US" b="0" dirty="0"/>
                  <a:t>(Onset of Damage)</a:t>
                </a:r>
                <a:endParaRPr lang="en-GB" b="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889104" y="3690255"/>
                <a:ext cx="1728192" cy="84517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balanced" dir="t"/>
              </a:scene3d>
              <a:sp3d extrusionH="31750" prstMaterial="plastic">
                <a:bevelT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it-IT"/>
                </a:defPPr>
                <a:lvl1pPr algn="ctr">
                  <a:defRPr sz="1200" b="1"/>
                </a:lvl1pPr>
              </a:lstStyle>
              <a:p>
                <a:r>
                  <a:rPr lang="en-US" dirty="0"/>
                  <a:t>Test 3</a:t>
                </a:r>
              </a:p>
              <a:p>
                <a:r>
                  <a:rPr lang="en-US" b="0" dirty="0"/>
                  <a:t>(72 SPS </a:t>
                </a:r>
                <a:r>
                  <a:rPr lang="en-US" b="0" dirty="0" smtClean="0"/>
                  <a:t>bunches equivalent to ~3 LHC bunches)</a:t>
                </a:r>
                <a:endParaRPr lang="en-GB" b="0" dirty="0"/>
              </a:p>
            </p:txBody>
          </p:sp>
        </p:grpSp>
        <p:sp>
          <p:nvSpPr>
            <p:cNvPr id="46" name="AutoShape 2"/>
            <p:cNvSpPr>
              <a:spLocks/>
            </p:cNvSpPr>
            <p:nvPr/>
          </p:nvSpPr>
          <p:spPr bwMode="auto">
            <a:xfrm>
              <a:off x="7185249" y="1227530"/>
              <a:ext cx="1320833" cy="442035"/>
            </a:xfrm>
            <a:prstGeom prst="borderCallout2">
              <a:avLst>
                <a:gd name="adj1" fmla="val 95424"/>
                <a:gd name="adj2" fmla="val 49971"/>
                <a:gd name="adj3" fmla="val 217083"/>
                <a:gd name="adj4" fmla="val 39822"/>
                <a:gd name="adj5" fmla="val 335631"/>
                <a:gd name="adj6" fmla="val 2610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200" dirty="0"/>
                <a:t>Groove height </a:t>
              </a:r>
              <a:br>
                <a:rPr lang="en-GB" sz="1200" dirty="0"/>
              </a:br>
              <a:r>
                <a:rPr lang="en-GB" sz="1200" dirty="0"/>
                <a:t>~ 1 cm</a:t>
              </a:r>
            </a:p>
          </p:txBody>
        </p:sp>
      </p:grpSp>
      <p:sp>
        <p:nvSpPr>
          <p:cNvPr id="18" name="Content Placeholder 9"/>
          <p:cNvSpPr txBox="1">
            <a:spLocks/>
          </p:cNvSpPr>
          <p:nvPr/>
        </p:nvSpPr>
        <p:spPr>
          <a:xfrm>
            <a:off x="612000" y="612000"/>
            <a:ext cx="4629032" cy="3471031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4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4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4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4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4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7313" indent="0" eaLnBrk="1" hangingPunct="1">
              <a:buFontTx/>
              <a:buNone/>
            </a:pPr>
            <a:r>
              <a:rPr lang="en-GB" b="1" dirty="0" smtClean="0"/>
              <a:t>2012 </a:t>
            </a:r>
            <a:r>
              <a:rPr lang="en-GB" dirty="0" smtClean="0"/>
              <a:t>test on full LHC Tertiary Collimator (Inermet180 - </a:t>
            </a:r>
            <a:r>
              <a:rPr lang="en-GB" b="1" dirty="0" smtClean="0"/>
              <a:t>Tungsten alloy </a:t>
            </a:r>
            <a:r>
              <a:rPr lang="en-GB" dirty="0" smtClean="0"/>
              <a:t>as active material)</a:t>
            </a:r>
          </a:p>
          <a:p>
            <a:pPr eaLnBrk="1" hangingPunct="1"/>
            <a:r>
              <a:rPr lang="en-GB" dirty="0" smtClean="0"/>
              <a:t>Beam size (</a:t>
            </a:r>
            <a:r>
              <a:rPr lang="en-GB" dirty="0" err="1" smtClean="0">
                <a:cs typeface="Arial" charset="0"/>
              </a:rPr>
              <a:t>σ</a:t>
            </a:r>
            <a:r>
              <a:rPr lang="en-GB" baseline="-25000" dirty="0" err="1" smtClean="0">
                <a:cs typeface="Arial" charset="0"/>
              </a:rPr>
              <a:t>x</a:t>
            </a:r>
            <a:r>
              <a:rPr lang="en-GB" baseline="-25000" dirty="0" smtClean="0">
                <a:cs typeface="Arial" charset="0"/>
              </a:rPr>
              <a:t>/y</a:t>
            </a:r>
            <a:r>
              <a:rPr lang="en-GB" dirty="0" smtClean="0">
                <a:cs typeface="Arial" charset="0"/>
              </a:rPr>
              <a:t>) 0.53 × 0.36 mm</a:t>
            </a:r>
            <a:r>
              <a:rPr lang="en-GB" baseline="30000" dirty="0" smtClean="0">
                <a:cs typeface="Arial" charset="0"/>
              </a:rPr>
              <a:t>2</a:t>
            </a:r>
          </a:p>
          <a:p>
            <a:pPr eaLnBrk="1" hangingPunct="1"/>
            <a:r>
              <a:rPr lang="en-GB" dirty="0" smtClean="0"/>
              <a:t>Impact depth: 2 mm</a:t>
            </a:r>
          </a:p>
          <a:p>
            <a:pPr eaLnBrk="1" hangingPunct="1"/>
            <a:r>
              <a:rPr lang="en-GB" dirty="0" smtClean="0"/>
              <a:t>3 impact tests (24, 6, 72 bunches)</a:t>
            </a:r>
          </a:p>
          <a:p>
            <a:pPr eaLnBrk="1" hangingPunct="1"/>
            <a:r>
              <a:rPr lang="en-US" b="1" dirty="0" smtClean="0"/>
              <a:t>Goal</a:t>
            </a:r>
            <a:r>
              <a:rPr lang="en-US" dirty="0" smtClean="0"/>
              <a:t>: </a:t>
            </a:r>
            <a:r>
              <a:rPr lang="en-US" b="1" dirty="0" smtClean="0"/>
              <a:t>determine damage limits </a:t>
            </a:r>
            <a:r>
              <a:rPr lang="en-US" dirty="0" smtClean="0"/>
              <a:t>for collimator</a:t>
            </a:r>
            <a:br>
              <a:rPr lang="en-US" dirty="0" smtClean="0"/>
            </a:br>
            <a:r>
              <a:rPr lang="en-US" dirty="0" smtClean="0"/>
              <a:t>materials</a:t>
            </a:r>
            <a:endParaRPr lang="en-GB" dirty="0" smtClean="0"/>
          </a:p>
          <a:p>
            <a:pPr marL="0" indent="0" eaLnBrk="1" hangingPunct="1">
              <a:buNone/>
            </a:pPr>
            <a:r>
              <a:rPr lang="en-US" dirty="0" smtClean="0"/>
              <a:t>Simulated with </a:t>
            </a:r>
            <a:r>
              <a:rPr lang="en-US" b="1" dirty="0" smtClean="0"/>
              <a:t>Autodyn SPH </a:t>
            </a:r>
            <a:r>
              <a:rPr lang="en-US" dirty="0" smtClean="0"/>
              <a:t>(Smooth Particle Hydrodynamics) for W core; </a:t>
            </a:r>
            <a:r>
              <a:rPr lang="en-US" b="1" dirty="0" err="1"/>
              <a:t>L</a:t>
            </a:r>
            <a:r>
              <a:rPr lang="en-US" b="1" dirty="0" err="1" smtClean="0"/>
              <a:t>agrangian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for outer parts …  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endParaRPr lang="en-GB" dirty="0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492846" y="4201277"/>
            <a:ext cx="3911603" cy="2664000"/>
            <a:chOff x="992560" y="1620000"/>
            <a:chExt cx="4228763" cy="2880000"/>
          </a:xfrm>
        </p:grpSpPr>
        <p:pic>
          <p:nvPicPr>
            <p:cNvPr id="21" name="Picture 2" descr="TCTA_JawAssy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80000" y="1620000"/>
              <a:ext cx="4141323" cy="28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AutoShape 1"/>
            <p:cNvSpPr>
              <a:spLocks/>
            </p:cNvSpPr>
            <p:nvPr/>
          </p:nvSpPr>
          <p:spPr bwMode="auto">
            <a:xfrm>
              <a:off x="3188804" y="3861048"/>
              <a:ext cx="1908212" cy="580534"/>
            </a:xfrm>
            <a:prstGeom prst="borderCallout2">
              <a:avLst>
                <a:gd name="adj1" fmla="val 50000"/>
                <a:gd name="adj2" fmla="val 0"/>
                <a:gd name="adj3" fmla="val 47903"/>
                <a:gd name="adj4" fmla="val -9926"/>
                <a:gd name="adj5" fmla="val -56289"/>
                <a:gd name="adj6" fmla="val -26858"/>
              </a:avLst>
            </a:prstGeom>
            <a:ln w="15875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Jaw bloc (x5)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(W(95%)-Ni(3.5%)-Cu(1.5%)</a:t>
              </a:r>
              <a:br>
                <a:rPr lang="en-GB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</a:br>
              <a:r>
                <a:rPr lang="en-GB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partly modelled as pure </a:t>
              </a:r>
              <a:r>
                <a:rPr lang="en-GB" sz="1100" b="1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W</a:t>
              </a:r>
              <a:r>
                <a:rPr lang="en-GB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AutoShape 1"/>
            <p:cNvSpPr>
              <a:spLocks/>
            </p:cNvSpPr>
            <p:nvPr/>
          </p:nvSpPr>
          <p:spPr bwMode="auto">
            <a:xfrm>
              <a:off x="3800872" y="3290386"/>
              <a:ext cx="1296000" cy="426646"/>
            </a:xfrm>
            <a:prstGeom prst="borderCallout2">
              <a:avLst>
                <a:gd name="adj1" fmla="val 50000"/>
                <a:gd name="adj2" fmla="val 0"/>
                <a:gd name="adj3" fmla="val 52098"/>
                <a:gd name="adj4" fmla="val -10831"/>
                <a:gd name="adj5" fmla="val 10853"/>
                <a:gd name="adj6" fmla="val -34165"/>
              </a:avLst>
            </a:prstGeom>
            <a:ln w="15875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Bloc Support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(OFE-Copper)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AutoShape 2"/>
            <p:cNvSpPr>
              <a:spLocks/>
            </p:cNvSpPr>
            <p:nvPr/>
          </p:nvSpPr>
          <p:spPr bwMode="auto">
            <a:xfrm>
              <a:off x="992560" y="1968981"/>
              <a:ext cx="1670484" cy="595923"/>
            </a:xfrm>
            <a:prstGeom prst="borderCallout2">
              <a:avLst>
                <a:gd name="adj1" fmla="val 50000"/>
                <a:gd name="adj2" fmla="val 100000"/>
                <a:gd name="adj3" fmla="val 50000"/>
                <a:gd name="adj4" fmla="val 114737"/>
                <a:gd name="adj5" fmla="val 161703"/>
                <a:gd name="adj6" fmla="val 111622"/>
              </a:avLst>
            </a:prstGeom>
            <a:ln w="15875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b="1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Stiffener</a:t>
              </a:r>
            </a:p>
            <a:p>
              <a:pPr algn="ctr">
                <a:spcAft>
                  <a:spcPts val="0"/>
                </a:spcAft>
              </a:pPr>
              <a:r>
                <a:rPr lang="en-US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(</a:t>
              </a:r>
              <a:r>
                <a:rPr lang="en-US" sz="1100" dirty="0" err="1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Glidcop</a:t>
              </a:r>
              <a:r>
                <a:rPr lang="en-US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br>
                <a:rPr lang="en-US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</a:br>
              <a:r>
                <a:rPr lang="en-US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modeled as </a:t>
              </a:r>
              <a:r>
                <a:rPr lang="en-US" sz="1100" b="1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OFE-Cu</a:t>
              </a:r>
              <a:r>
                <a:rPr lang="en-US" sz="11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)</a:t>
              </a:r>
            </a:p>
          </p:txBody>
        </p:sp>
      </p:grp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4376936" y="4365104"/>
            <a:ext cx="3843656" cy="2484000"/>
            <a:chOff x="5751238" y="1800000"/>
            <a:chExt cx="4177886" cy="2700000"/>
          </a:xfrm>
        </p:grpSpPr>
        <p:pic>
          <p:nvPicPr>
            <p:cNvPr id="27" name="Picture 26" descr="TCT_CrossSection.png"/>
            <p:cNvPicPr>
              <a:picLocks noChangeAspect="1"/>
            </p:cNvPicPr>
            <p:nvPr/>
          </p:nvPicPr>
          <p:blipFill>
            <a:blip r:embed="rId4" cstate="print"/>
            <a:srcRect l="19976" r="4702"/>
            <a:stretch>
              <a:fillRect/>
            </a:stretch>
          </p:blipFill>
          <p:spPr>
            <a:xfrm>
              <a:off x="5940000" y="1800000"/>
              <a:ext cx="3112773" cy="2700000"/>
            </a:xfrm>
            <a:prstGeom prst="rect">
              <a:avLst/>
            </a:prstGeom>
          </p:spPr>
        </p:pic>
        <p:cxnSp>
          <p:nvCxnSpPr>
            <p:cNvPr id="28" name="Straight Arrow Connector 27"/>
            <p:cNvCxnSpPr/>
            <p:nvPr/>
          </p:nvCxnSpPr>
          <p:spPr>
            <a:xfrm rot="5400000">
              <a:off x="7937019" y="3145836"/>
              <a:ext cx="676615" cy="1492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sm" len="med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8332434" y="2934190"/>
              <a:ext cx="1333702" cy="46835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C00000"/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1050" b="1" dirty="0" smtClean="0">
                  <a:solidFill>
                    <a:srgbClr val="C00000"/>
                  </a:solidFill>
                </a:rPr>
                <a:t>±10 mm through 5</a:t>
              </a:r>
              <a:r>
                <a:rPr lang="en-GB" sz="1050" b="1" baseline="30000" dirty="0" smtClean="0">
                  <a:solidFill>
                    <a:srgbClr val="C00000"/>
                  </a:solidFill>
                </a:rPr>
                <a:t>th</a:t>
              </a:r>
              <a:r>
                <a:rPr lang="en-GB" sz="1050" b="1" dirty="0" smtClean="0">
                  <a:solidFill>
                    <a:srgbClr val="C00000"/>
                  </a:solidFill>
                </a:rPr>
                <a:t> axis</a:t>
              </a:r>
              <a:endParaRPr lang="en-GB" sz="1050" b="1" dirty="0">
                <a:solidFill>
                  <a:srgbClr val="C00000"/>
                </a:solidFill>
              </a:endParaRPr>
            </a:p>
          </p:txBody>
        </p:sp>
        <p:sp>
          <p:nvSpPr>
            <p:cNvPr id="30" name="AutoShape 1"/>
            <p:cNvSpPr>
              <a:spLocks/>
            </p:cNvSpPr>
            <p:nvPr/>
          </p:nvSpPr>
          <p:spPr bwMode="auto">
            <a:xfrm>
              <a:off x="8272940" y="3700425"/>
              <a:ext cx="1656184" cy="605925"/>
            </a:xfrm>
            <a:prstGeom prst="borderCallout2">
              <a:avLst>
                <a:gd name="adj1" fmla="val 50000"/>
                <a:gd name="adj2" fmla="val 0"/>
                <a:gd name="adj3" fmla="val 52098"/>
                <a:gd name="adj4" fmla="val -10831"/>
                <a:gd name="adj5" fmla="val 9276"/>
                <a:gd name="adj6" fmla="val -55246"/>
              </a:avLst>
            </a:prstGeom>
            <a:ln w="15875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050" b="1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Cooling Pipes</a:t>
              </a:r>
            </a:p>
            <a:p>
              <a:pPr algn="ctr">
                <a:spcAft>
                  <a:spcPts val="0"/>
                </a:spcAft>
              </a:pPr>
              <a:r>
                <a:rPr lang="en-US" sz="10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(Cu(89%)-Ni(10%)-Fe(1%) modeled as </a:t>
              </a:r>
              <a:r>
                <a:rPr lang="en-US" sz="1000" b="1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OFE-Cu</a:t>
              </a:r>
              <a:r>
                <a:rPr lang="en-US" sz="100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31" name="AutoShape 2"/>
            <p:cNvSpPr>
              <a:spLocks/>
            </p:cNvSpPr>
            <p:nvPr/>
          </p:nvSpPr>
          <p:spPr bwMode="auto">
            <a:xfrm>
              <a:off x="5751238" y="3856964"/>
              <a:ext cx="1310443" cy="447018"/>
            </a:xfrm>
            <a:prstGeom prst="borderCallout2">
              <a:avLst>
                <a:gd name="adj1" fmla="val 50000"/>
                <a:gd name="adj2" fmla="val 100000"/>
                <a:gd name="adj3" fmla="val 48050"/>
                <a:gd name="adj4" fmla="val 110080"/>
                <a:gd name="adj5" fmla="val -69442"/>
                <a:gd name="adj6" fmla="val 91311"/>
              </a:avLst>
            </a:prstGeom>
            <a:ln w="15875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050" b="1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Screw (x40)</a:t>
              </a:r>
            </a:p>
            <a:p>
              <a:pPr algn="ctr">
                <a:spcAft>
                  <a:spcPts val="0"/>
                </a:spcAft>
              </a:pPr>
              <a:r>
                <a:rPr lang="en-GB" sz="1050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(Stainless Steel)</a:t>
              </a:r>
            </a:p>
          </p:txBody>
        </p:sp>
        <p:sp>
          <p:nvSpPr>
            <p:cNvPr id="41" name="AutoShape 2"/>
            <p:cNvSpPr>
              <a:spLocks/>
            </p:cNvSpPr>
            <p:nvPr/>
          </p:nvSpPr>
          <p:spPr bwMode="auto">
            <a:xfrm>
              <a:off x="6043917" y="1948361"/>
              <a:ext cx="936104" cy="263022"/>
            </a:xfrm>
            <a:prstGeom prst="borderCallout2">
              <a:avLst>
                <a:gd name="adj1" fmla="val 50000"/>
                <a:gd name="adj2" fmla="val 100000"/>
                <a:gd name="adj3" fmla="val 50000"/>
                <a:gd name="adj4" fmla="val 114737"/>
                <a:gd name="adj5" fmla="val 63353"/>
                <a:gd name="adj6" fmla="val 121952"/>
              </a:avLst>
            </a:prstGeom>
            <a:ln w="15875">
              <a:solidFill>
                <a:srgbClr val="3366CB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100" b="1" dirty="0" smtClean="0">
                  <a:solidFill>
                    <a:srgbClr val="FF0000"/>
                  </a:solidFill>
                  <a:latin typeface="Calibri" pitchFamily="34" charset="0"/>
                  <a:cs typeface="Arial" pitchFamily="34" charset="0"/>
                </a:rPr>
                <a:t>Water</a:t>
              </a: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922" b="14147"/>
            <a:stretch/>
          </p:blipFill>
          <p:spPr bwMode="auto">
            <a:xfrm>
              <a:off x="7609881" y="2808273"/>
              <a:ext cx="640471" cy="676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8404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AA7C2E11D63E48AB9100305E5D58AE" ma:contentTypeVersion="0" ma:contentTypeDescription="Create a new document." ma:contentTypeScope="" ma:versionID="a9cc6ef55b87e7614d9e014655348e8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D540674-CA37-4896-A58A-5F7F090692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ED393C-399A-4ECA-9A0A-849B1E59EE2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B3F7AB5-2B3B-44EE-B7D7-12906E5411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108728</TotalTime>
  <Words>4495</Words>
  <Application>Microsoft Office PowerPoint</Application>
  <PresentationFormat>A4 Paper (210x297 mm)</PresentationFormat>
  <Paragraphs>665</Paragraphs>
  <Slides>43</Slides>
  <Notes>15</Notes>
  <HiddenSlides>0</HiddenSlides>
  <MMClips>2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8" baseType="lpstr">
      <vt:lpstr>ＭＳ Ｐゴシック</vt:lpstr>
      <vt:lpstr>Arial</vt:lpstr>
      <vt:lpstr>Arial Narrow</vt:lpstr>
      <vt:lpstr>Calibri</vt:lpstr>
      <vt:lpstr>Cambria</vt:lpstr>
      <vt:lpstr>Cambria Math</vt:lpstr>
      <vt:lpstr>Garamond</vt:lpstr>
      <vt:lpstr>Helvetica</vt:lpstr>
      <vt:lpstr>Symbol</vt:lpstr>
      <vt:lpstr>Times New Roman</vt:lpstr>
      <vt:lpstr>Ubuntu Light</vt:lpstr>
      <vt:lpstr>Wingdings</vt:lpstr>
      <vt:lpstr>7_Struttura predefinita</vt:lpstr>
      <vt:lpstr>Equazione</vt:lpstr>
      <vt:lpstr>Equation</vt:lpstr>
      <vt:lpstr>An Introduction to the Mechanics of Materials Interacting with Energetic Particle Beams and Their Testing</vt:lpstr>
      <vt:lpstr>Dynamic Phenomena Induced by Rapid Heating</vt:lpstr>
      <vt:lpstr>Dynamic Regimes Induced by Rapid Heating</vt:lpstr>
      <vt:lpstr>Thermally-induced Dynamics: Elastic Regime</vt:lpstr>
      <vt:lpstr>Thermally-induced Dynamics: Plastic Regime </vt:lpstr>
      <vt:lpstr>Thermally-induced Dynamics: Shockwave Regime</vt:lpstr>
      <vt:lpstr>Why Experimental Tests?</vt:lpstr>
      <vt:lpstr>HiRadMat (High Radiation to Materials) Facility</vt:lpstr>
      <vt:lpstr>Example of Full Structure Test: HRMT09</vt:lpstr>
      <vt:lpstr>Example of Full Structure Test: HRMT09</vt:lpstr>
      <vt:lpstr>Example of test on simple specimens: HRMT14</vt:lpstr>
      <vt:lpstr>Example of test on simple specimens: HRMT14</vt:lpstr>
      <vt:lpstr>Example of test on simple specimens: HRMT14</vt:lpstr>
      <vt:lpstr>Example of test on simple specimens: HRMT14</vt:lpstr>
      <vt:lpstr>Example of Full Structure Test: HRMT23</vt:lpstr>
      <vt:lpstr>Example of Full Structure Test: HRMT23</vt:lpstr>
      <vt:lpstr>Example of Full Structure Test: HRMT23</vt:lpstr>
      <vt:lpstr>Example of test on simple specimens: HRMT36</vt:lpstr>
      <vt:lpstr>Example of test on simple specimens: HRMT36</vt:lpstr>
      <vt:lpstr>Example of test on simple specimens: HRMT36</vt:lpstr>
      <vt:lpstr>Example of test on simple specimens: HRMT36</vt:lpstr>
      <vt:lpstr>Example of test on simple specimens: HRMT36</vt:lpstr>
      <vt:lpstr>Summary</vt:lpstr>
      <vt:lpstr>PowerPoint Presentation</vt:lpstr>
      <vt:lpstr>High Energy Particle Accelerators Challenges</vt:lpstr>
      <vt:lpstr>LHC (Secondary) Collimator Main subsystems</vt:lpstr>
      <vt:lpstr>Dynamic Plastic Regime: Example</vt:lpstr>
      <vt:lpstr>Numerical Codes: Hybrid mesh (Hydrocodes)</vt:lpstr>
      <vt:lpstr>PowerPoint Presentation</vt:lpstr>
      <vt:lpstr>Example of test on simple specimens: HRMT14</vt:lpstr>
      <vt:lpstr>Example of test on simple specimens: HRMT14</vt:lpstr>
      <vt:lpstr>PowerPoint Presentation</vt:lpstr>
      <vt:lpstr>MultiMat Design Overview</vt:lpstr>
      <vt:lpstr>Experiment Runs</vt:lpstr>
      <vt:lpstr>No Offset Impact</vt:lpstr>
      <vt:lpstr>No Offset Impact: Ta10W (1b 1.49e11)</vt:lpstr>
      <vt:lpstr>No Offset Impact: TZM (Strain Gauge vs Simulation)</vt:lpstr>
      <vt:lpstr>Offset Impact</vt:lpstr>
      <vt:lpstr>Preliminary results (Copper Diamond material)</vt:lpstr>
      <vt:lpstr>Offset Impact: Permanent Deformation</vt:lpstr>
      <vt:lpstr>Grazing Impact: effects on Mo Coatings</vt:lpstr>
      <vt:lpstr>Grazing Impact: effects on Cu Coatings</vt:lpstr>
      <vt:lpstr>Grazing Impact: effects pm TiN coating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Author  Date</dc:title>
  <dc:creator>Alessandro Dallocchio</dc:creator>
  <cp:lastModifiedBy>Fiona Jacqueline Harden</cp:lastModifiedBy>
  <cp:revision>3110</cp:revision>
  <dcterms:created xsi:type="dcterms:W3CDTF">2009-09-14T15:56:01Z</dcterms:created>
  <dcterms:modified xsi:type="dcterms:W3CDTF">2019-07-10T10:53:02Z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0x010100F9AA7C2E11D63E48AB9100305E5D58AE</vt:lpwstr>
  </property>
  <property fmtid="{D5CDD505-2E9C-101B-9397-08002B2CF9AE}" pid="3" name="Enregistré le:">
    <vt:lpwstr>2010-12-04T23:00:00+00:00</vt:lpwstr>
  </property>
</Properties>
</file>