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7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9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0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1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2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13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7" r:id="rId2"/>
    <p:sldMasterId id="2147483749" r:id="rId3"/>
    <p:sldMasterId id="2147483761" r:id="rId4"/>
    <p:sldMasterId id="2147483773" r:id="rId5"/>
    <p:sldMasterId id="2147483785" r:id="rId6"/>
    <p:sldMasterId id="2147483797" r:id="rId7"/>
    <p:sldMasterId id="2147483809" r:id="rId8"/>
    <p:sldMasterId id="2147483821" r:id="rId9"/>
    <p:sldMasterId id="2147483824" r:id="rId10"/>
    <p:sldMasterId id="2147483836" r:id="rId11"/>
    <p:sldMasterId id="2147483848" r:id="rId12"/>
    <p:sldMasterId id="2147483872" r:id="rId13"/>
    <p:sldMasterId id="2147483896" r:id="rId14"/>
  </p:sldMasterIdLst>
  <p:notesMasterIdLst>
    <p:notesMasterId r:id="rId44"/>
  </p:notesMasterIdLst>
  <p:handoutMasterIdLst>
    <p:handoutMasterId r:id="rId45"/>
  </p:handoutMasterIdLst>
  <p:sldIdLst>
    <p:sldId id="256" r:id="rId15"/>
    <p:sldId id="257" r:id="rId16"/>
    <p:sldId id="265" r:id="rId17"/>
    <p:sldId id="313" r:id="rId18"/>
    <p:sldId id="309" r:id="rId19"/>
    <p:sldId id="310" r:id="rId20"/>
    <p:sldId id="301" r:id="rId21"/>
    <p:sldId id="266" r:id="rId22"/>
    <p:sldId id="269" r:id="rId23"/>
    <p:sldId id="324" r:id="rId24"/>
    <p:sldId id="299" r:id="rId25"/>
    <p:sldId id="283" r:id="rId26"/>
    <p:sldId id="284" r:id="rId27"/>
    <p:sldId id="291" r:id="rId28"/>
    <p:sldId id="314" r:id="rId29"/>
    <p:sldId id="315" r:id="rId30"/>
    <p:sldId id="321" r:id="rId31"/>
    <p:sldId id="305" r:id="rId32"/>
    <p:sldId id="306" r:id="rId33"/>
    <p:sldId id="307" r:id="rId34"/>
    <p:sldId id="320" r:id="rId35"/>
    <p:sldId id="302" r:id="rId36"/>
    <p:sldId id="316" r:id="rId37"/>
    <p:sldId id="325" r:id="rId38"/>
    <p:sldId id="263" r:id="rId39"/>
    <p:sldId id="322" r:id="rId40"/>
    <p:sldId id="323" r:id="rId41"/>
    <p:sldId id="326" r:id="rId42"/>
    <p:sldId id="327" r:id="rId4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945200"/>
    <a:srgbClr val="CC66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濃色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61"/>
    <p:restoredTop sz="94210"/>
  </p:normalViewPr>
  <p:slideViewPr>
    <p:cSldViewPr snapToGrid="0" snapToObjects="1">
      <p:cViewPr varScale="1">
        <p:scale>
          <a:sx n="63" d="100"/>
          <a:sy n="63" d="100"/>
        </p:scale>
        <p:origin x="12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68D5D-5830-E946-8273-B6E65DA84E4A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F0A81-2367-6149-A601-3A0D57E819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8233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17BCC-D68C-694B-8F56-D4DE52CE8682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A78C3-7DC3-6349-8940-E115C096AF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760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0A78C3-7DC3-6349-8940-E115C096AFE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8687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71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886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A84C0-A963-F64B-A9F9-2B2FAAFA6A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75ACB-7771-A045-8208-A31D638E26C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2413C-17C9-014D-9D6C-18003F5CFB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0AEFA-80E3-B741-8936-266B4B303F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6A378-A4BF-3E49-BDEF-C9C5225A0E8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847E0-78EE-8749-A621-9A40BCDBDC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187C3-B005-F742-9AD2-E6C8BD3C28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35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C2927-D877-4340-A1A4-D6798E26AD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1910-2CDA-CE49-BB33-DA799BE9E3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82DCB-80F7-694B-8C67-3500511564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940FA-4E71-7248-9EDB-03E4F9CC3E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2AC66-5633-1C4D-ACBD-20B5770194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52B8E-3D61-D240-A7FB-74F22A46EA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C7F71-0CE1-A946-9E13-535DB62D3A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7EA92-5A11-BF4C-B27C-A1E5BB9C89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1CCD8-B4E9-E149-A681-958C952953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7956-4D33-BD43-925F-76234D22AC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28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ECF3D-1A5A-3542-B1D8-6744E575F2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71023-041E-BB4F-AEDA-53F74BC544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CE616-27C9-0A4D-A273-B97D1D3339A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BF185-8357-3C4D-A9AA-2B0CC6DEA27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C5F91-0AE7-FC43-8E24-247EF3DBC6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13F3-5EC8-FD4A-BD68-30CC77A56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5E2BF-4863-6C44-9070-BEA8F657A5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61F05-EE5F-9A4F-ABBF-41589D55CC0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47716-233B-F04B-A913-8592A041B3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6B0E-7D93-1143-B3EF-35139EA1F67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E15A7A9-75DB-7F4B-846B-0D3B14A60877}" type="datetime1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408115-EA72-6440-87FA-6ACE9DC5C7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44E11-5107-AD43-AA89-7794B4B9E2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8FC2E-B39F-BA4D-9CE6-94456B90A1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265EB-F4DE-4B49-B477-F4A7399209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3B845-75E1-D445-9AC3-4484F94247F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D94D-64F7-AE42-A687-2D3802100E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F004-3CC0-1E4A-8B4A-C3FB50F2F37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B3110-9AA7-7349-AC18-22A0BB6A27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95675-D97D-E948-A32C-76ABFC071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C5EF8-A2CA-5744-8B9B-B5A0CA72E9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0B733-1490-F24D-8D4A-9994266520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D70DA-0045-524E-9E02-89D380325A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2C387-1430-704B-AEE1-B461CDB758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E3D75-6D93-CB4B-A371-EAD535C9881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F5170-1687-0144-9282-8F3D001A29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A5DEC-DDF3-9749-A3AF-A82EA3459A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4A142-32A2-EF49-A8F4-3717EA53EB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F7A9B-B9FF-9B4F-A221-4EE5CA223B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BA534-46AD-E642-8055-23D421277D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CFFE2-3BE2-5B46-AC29-476FFB6A77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F0C82-1F59-824C-B54C-099AEB0FA4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ABEF3-04CE-7147-8973-6849917A52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8D0BC-F658-1541-A5D4-9D079334C2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CF1F0-1CB1-4C46-8E89-B4AEF237BA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4A011-41E8-EE4A-A965-64E837174C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7C926-794F-C548-949E-58256E2692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6CD9-C227-6247-A144-385C4108FA5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617B5-A2FD-CF4D-87AE-08CC671E6C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EDDCC-E800-DF40-AD28-99D44E069BC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86A77-8BCF-0D43-AF13-8E2933AB8C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F76BA-A8C0-F74B-BC86-38D84AEFC7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94409-12EF-C14F-85A3-3392203C8D0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61C93-6B4B-C64B-AF35-56773DC825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DCB57-CCA4-7040-A5D3-3504BEAFCED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2F103-408E-AD44-A9BC-2AD313EB5A6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2DFAA-F3F9-C34A-9C4B-8C429FA0417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E76D5-1E84-0E44-A32E-71AB26BF169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60F4E-31DA-294D-9648-0F95C2B07C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31850-B549-BF4C-BCA5-02E23C86D0D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22A29-EA48-9F41-97CD-F166A2E2C95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4E02C-B42E-844F-BC48-D494C3A51675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027488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3738" y="981075"/>
            <a:ext cx="402907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45250" y="0"/>
            <a:ext cx="2087563" cy="60928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113462" cy="60928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51440-F6B4-B646-8FC2-A4ADB928487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image" Target="../media/image1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FFFFFF"/>
                </a:solidFill>
              </a:defRPr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" name="Picture 31" descr="ロゴＢ緑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440" descr="マークカラー"/>
          <p:cNvPicPr>
            <a:picLocks noChangeAspect="1" noChangeArrowheads="1"/>
          </p:cNvPicPr>
          <p:nvPr userDrawn="1"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5" y="69850"/>
            <a:ext cx="43656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747" r:id="rId4"/>
    <p:sldLayoutId id="2147483748" r:id="rId5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9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2CE9E4F-4DA3-944A-9392-F3828BBC7461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440" descr="マークカラー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640" y="69592"/>
            <a:ext cx="436573" cy="39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7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4144-BA32-0245-82BA-79EE8BD413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27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69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40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10CE99C-E6E4-7443-9975-D8F3A16162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647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6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7951187C-2CE6-4146-A513-526EBDA384FB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032" name="Picture 30" descr="マークカラー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1" descr="ロゴＢ緑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5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0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334EFBB-B40D-984A-983F-3F582AD75C9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13320" name="Picture 31" descr="ロゴＢ緑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4440" descr="マークカラー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5" y="69850"/>
            <a:ext cx="43656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64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chemeClr val="tx2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539750" indent="-274638" algn="l" rtl="0" eaLnBrk="1" fontAlgn="base" hangingPunct="1">
        <a:spcBef>
          <a:spcPct val="20000"/>
        </a:spcBef>
        <a:spcAft>
          <a:spcPct val="0"/>
        </a:spcAft>
        <a:buClr>
          <a:schemeClr val="tx2">
            <a:lumMod val="20000"/>
            <a:lumOff val="80000"/>
          </a:schemeClr>
        </a:buClr>
        <a:buSzPct val="70000"/>
        <a:buFont typeface="Wingdings" charset="0"/>
        <a:buChar char="l"/>
        <a:defRPr kumimoji="1" sz="2800">
          <a:solidFill>
            <a:schemeClr val="bg1"/>
          </a:solidFill>
          <a:latin typeface="+mn-lt"/>
          <a:ea typeface="+mn-ea"/>
        </a:defRPr>
      </a:lvl2pPr>
      <a:lvl3pPr marL="714375" indent="-265113" algn="l" defTabSz="714375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chemeClr val="bg1"/>
          </a:solidFill>
          <a:latin typeface="+mn-lt"/>
          <a:ea typeface="+mn-ea"/>
        </a:defRPr>
      </a:lvl3pPr>
      <a:lvl4pPr marL="10795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4pPr>
      <a:lvl5pPr marL="1441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5603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7C1E59-587D-AB4F-822C-6D3B9460F7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208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pPr>
              <a:defRPr/>
            </a:pPr>
            <a:fld id="{29AFB4DF-790B-A54B-9011-012C2BF97AE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37896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51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50179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E0497C-DD55-7949-805C-216CD1DBC4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574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pPr>
              <a:defRPr/>
            </a:pPr>
            <a:fld id="{50D5B62C-D96B-4D41-B18B-5BC9F364CD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62472" name="Picture 30" descr="マークカラー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3" name="Picture 31" descr="ロゴＢ緑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5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15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74755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BC6E15-36BE-784C-9A7C-270CDE5236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0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A0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2400" cy="762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208963" cy="51117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1"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pPr>
              <a:defRPr/>
            </a:pPr>
            <a:fld id="{1C66C8AB-1037-8446-A598-362A522078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50825" y="836613"/>
            <a:ext cx="8763000" cy="0"/>
          </a:xfrm>
          <a:prstGeom prst="line">
            <a:avLst/>
          </a:prstGeom>
          <a:noFill/>
          <a:ln w="76200">
            <a:solidFill>
              <a:srgbClr val="00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pic>
        <p:nvPicPr>
          <p:cNvPr id="87048" name="Picture 30" descr="マークカラ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0" y="117475"/>
            <a:ext cx="4254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9" name="Picture 31" descr="ロゴＢ緑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522288"/>
            <a:ext cx="8270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90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i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6"/>
        </a:buBlip>
        <a:defRPr kumimoji="1"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l"/>
        <a:defRPr kumimoji="1" sz="28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l"/>
        <a:defRPr kumimoji="1" sz="2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l"/>
        <a:defRPr kumimoji="1"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44.tiff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png"/><Relationship Id="rId4" Type="http://schemas.openxmlformats.org/officeDocument/2006/relationships/image" Target="../media/image44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tiff"/><Relationship Id="rId5" Type="http://schemas.openxmlformats.org/officeDocument/2006/relationships/image" Target="../media/image53.tiff"/><Relationship Id="rId4" Type="http://schemas.openxmlformats.org/officeDocument/2006/relationships/image" Target="../media/image52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f"/><Relationship Id="rId2" Type="http://schemas.openxmlformats.org/officeDocument/2006/relationships/image" Target="../media/image59.tif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2.tiff"/><Relationship Id="rId4" Type="http://schemas.openxmlformats.org/officeDocument/2006/relationships/image" Target="../media/image61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tiff"/><Relationship Id="rId5" Type="http://schemas.openxmlformats.org/officeDocument/2006/relationships/image" Target="../media/image58.emf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403649" y="1376809"/>
            <a:ext cx="8083244" cy="1323439"/>
          </a:xfrm>
          <a:solidFill>
            <a:schemeClr val="bg1"/>
          </a:solidFill>
        </p:spPr>
        <p:txBody>
          <a:bodyPr/>
          <a:lstStyle/>
          <a:p>
            <a:r>
              <a:rPr lang="en-US" altLang="ja-JP" sz="4000" dirty="0">
                <a:solidFill>
                  <a:schemeClr val="tx2"/>
                </a:solidFill>
              </a:rPr>
              <a:t>Displacement </a:t>
            </a:r>
            <a:r>
              <a:rPr lang="en-US" altLang="ja-JP" sz="4000" i="0" dirty="0">
                <a:solidFill>
                  <a:schemeClr val="tx2"/>
                </a:solidFill>
              </a:rPr>
              <a:t>cross section measurements at </a:t>
            </a:r>
            <a:r>
              <a:rPr lang="en-US" altLang="ja-JP" sz="4000" i="0" dirty="0" err="1">
                <a:solidFill>
                  <a:schemeClr val="tx2"/>
                </a:solidFill>
              </a:rPr>
              <a:t>HiRadMat</a:t>
            </a:r>
            <a:endParaRPr kumimoji="1" lang="ja-JP" altLang="en-US" sz="4000" dirty="0">
              <a:solidFill>
                <a:schemeClr val="tx2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34140" y="195215"/>
            <a:ext cx="6898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International </a:t>
            </a:r>
            <a:r>
              <a:rPr lang="en-US" altLang="ja-JP" dirty="0" err="1">
                <a:solidFill>
                  <a:schemeClr val="bg1"/>
                </a:solidFill>
              </a:rPr>
              <a:t>HiRadMat</a:t>
            </a:r>
            <a:r>
              <a:rPr lang="en-US" altLang="ja-JP" dirty="0">
                <a:solidFill>
                  <a:schemeClr val="bg1"/>
                </a:solidFill>
              </a:rPr>
              <a:t> Workshop at CERN 10 Jul 2019</a:t>
            </a:r>
            <a:endParaRPr kumimoji="1" lang="ja-JP" altLang="en-US" dirty="0"/>
          </a:p>
        </p:txBody>
      </p:sp>
      <p:sp>
        <p:nvSpPr>
          <p:cNvPr id="6" name="サブタイトル 5"/>
          <p:cNvSpPr txBox="1">
            <a:spLocks/>
          </p:cNvSpPr>
          <p:nvPr/>
        </p:nvSpPr>
        <p:spPr bwMode="auto">
          <a:xfrm>
            <a:off x="219078" y="3138058"/>
            <a:ext cx="8742041" cy="254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85000"/>
              <a:buNone/>
              <a:defRPr kumimoji="1"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charset="0"/>
              <a:buNone/>
              <a:defRPr kumimoji="1"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charset="0"/>
              <a:buNone/>
              <a:defRPr kumimoji="1"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None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(JAEA/J-PARC)	</a:t>
            </a:r>
            <a:r>
              <a:rPr lang="en-US" altLang="ja-JP" sz="2800" u="sng" kern="0" dirty="0">
                <a:solidFill>
                  <a:schemeClr val="bg1"/>
                </a:solidFill>
              </a:rPr>
              <a:t>Shin-</a:t>
            </a:r>
            <a:r>
              <a:rPr lang="en-US" altLang="ja-JP" sz="2800" u="sng" kern="0" dirty="0" err="1">
                <a:solidFill>
                  <a:schemeClr val="bg1"/>
                </a:solidFill>
              </a:rPr>
              <a:t>ichiro</a:t>
            </a:r>
            <a:r>
              <a:rPr lang="en-US" altLang="ja-JP" sz="2800" u="sng" kern="0" dirty="0">
                <a:solidFill>
                  <a:schemeClr val="bg1"/>
                </a:solidFill>
              </a:rPr>
              <a:t>. Meigo</a:t>
            </a:r>
            <a:r>
              <a:rPr lang="en-US" altLang="ja-JP" sz="2800" kern="0" dirty="0">
                <a:solidFill>
                  <a:schemeClr val="bg1"/>
                </a:solidFill>
              </a:rPr>
              <a:t>, 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		H. Matsuda, Y. Iwamoto,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		S. Hasegawa, F. </a:t>
            </a:r>
            <a:r>
              <a:rPr lang="en-US" altLang="ja-JP" sz="2800" kern="0" dirty="0" err="1">
                <a:solidFill>
                  <a:schemeClr val="bg1"/>
                </a:solidFill>
              </a:rPr>
              <a:t>Maekawa</a:t>
            </a:r>
            <a:r>
              <a:rPr lang="en-US" altLang="ja-JP" sz="2800" kern="0" dirty="0">
                <a:solidFill>
                  <a:schemeClr val="bg1"/>
                </a:solidFill>
              </a:rPr>
              <a:t>,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	   	H. Iwamoto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ja-JP" altLang="en-US" sz="2800" kern="0" dirty="0">
                <a:solidFill>
                  <a:schemeClr val="bg1"/>
                </a:solidFill>
              </a:rPr>
              <a:t> </a:t>
            </a:r>
            <a:r>
              <a:rPr lang="en-US" altLang="ja-JP" sz="2800" kern="0" dirty="0">
                <a:solidFill>
                  <a:schemeClr val="bg1"/>
                </a:solidFill>
              </a:rPr>
              <a:t>(KEK/J-PARC) 	M. Yoshida, T. </a:t>
            </a:r>
            <a:r>
              <a:rPr lang="en-US" altLang="ja-JP" sz="2800" kern="0" dirty="0" err="1">
                <a:solidFill>
                  <a:schemeClr val="bg1"/>
                </a:solidFill>
              </a:rPr>
              <a:t>Nakamoto</a:t>
            </a:r>
            <a:r>
              <a:rPr lang="en-US" altLang="ja-JP" sz="2800" kern="0" dirty="0">
                <a:solidFill>
                  <a:schemeClr val="bg1"/>
                </a:solidFill>
              </a:rPr>
              <a:t>, T. Ishida,</a:t>
            </a:r>
          </a:p>
          <a:p>
            <a:pPr algn="l" defTabSz="914400">
              <a:tabLst>
                <a:tab pos="1768475" algn="l"/>
                <a:tab pos="2349500" algn="l"/>
              </a:tabLst>
            </a:pPr>
            <a:r>
              <a:rPr lang="en-US" altLang="ja-JP" sz="2800" kern="0" dirty="0">
                <a:solidFill>
                  <a:schemeClr val="bg1"/>
                </a:solidFill>
              </a:rPr>
              <a:t>			and S. </a:t>
            </a:r>
            <a:r>
              <a:rPr lang="en-US" altLang="ja-JP" sz="2800" kern="0" dirty="0" err="1">
                <a:solidFill>
                  <a:schemeClr val="bg1"/>
                </a:solidFill>
              </a:rPr>
              <a:t>Makimura</a:t>
            </a:r>
            <a:endParaRPr lang="ja-JP" altLang="en-US" sz="2800" kern="0" dirty="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08960" y="6140734"/>
            <a:ext cx="8932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altLang="ja-JP" kern="0" dirty="0">
                <a:solidFill>
                  <a:schemeClr val="bg1"/>
                </a:solidFill>
              </a:rPr>
              <a:t>Present study includes the results of “Measurement of displacement cross section at J-PARC for structural material utilized at ADS” entrusted to JAEA by MEXT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40A6404-AF5A-BF40-86CB-7628490E1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" y="96520"/>
            <a:ext cx="1980000" cy="5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EA96F9-6246-BE4E-AC72-FEE9BF104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 MW beam operation at MLF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1FA944-B0AB-504C-AFDC-80A94A5E3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0609CCC-F296-F642-8D83-BF777C37FB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935"/>
          <a:stretch/>
        </p:blipFill>
        <p:spPr>
          <a:xfrm>
            <a:off x="179388" y="926596"/>
            <a:ext cx="4906962" cy="265477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38B33CD-ED70-CF46-8B65-F0FCB6971144}"/>
              </a:ext>
            </a:extLst>
          </p:cNvPr>
          <p:cNvSpPr txBox="1"/>
          <p:nvPr/>
        </p:nvSpPr>
        <p:spPr>
          <a:xfrm>
            <a:off x="5274129" y="1322613"/>
            <a:ext cx="3575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bg1"/>
                </a:solidFill>
              </a:rPr>
              <a:t>Last year memorial snap shot at 1MW for 1 h test (2018/7/3)</a:t>
            </a:r>
            <a:endParaRPr kumimoji="1" lang="ja-JP" altLang="en-US" sz="2400">
              <a:solidFill>
                <a:schemeClr val="bg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56135726-73F2-9549-B927-9DFE4125CB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87" r="8214"/>
          <a:stretch/>
        </p:blipFill>
        <p:spPr>
          <a:xfrm>
            <a:off x="2841309" y="3694541"/>
            <a:ext cx="6008777" cy="311203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DCBCEF7-5C9A-FD4F-BED0-85720D647EFD}"/>
              </a:ext>
            </a:extLst>
          </p:cNvPr>
          <p:cNvSpPr txBox="1"/>
          <p:nvPr/>
        </p:nvSpPr>
        <p:spPr>
          <a:xfrm>
            <a:off x="0" y="4024610"/>
            <a:ext cx="28413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Result of this year</a:t>
            </a:r>
          </a:p>
          <a:p>
            <a:r>
              <a:rPr kumimoji="1" lang="en-US" altLang="ja-JP" sz="2400" dirty="0">
                <a:solidFill>
                  <a:schemeClr val="bg1"/>
                </a:solidFill>
              </a:rPr>
              <a:t>Beam intensity trend  at 1MW for 10.5 h test (2019/7/3)</a:t>
            </a:r>
          </a:p>
          <a:p>
            <a:r>
              <a:rPr lang="en-US" altLang="ja-JP" sz="2400" dirty="0">
                <a:solidFill>
                  <a:schemeClr val="bg1"/>
                </a:solidFill>
              </a:rPr>
              <a:t>Availability ~ 99%</a:t>
            </a:r>
            <a:endParaRPr kumimoji="1" lang="ja-JP" altLang="en-US" sz="2400">
              <a:solidFill>
                <a:schemeClr val="bg1"/>
              </a:solidFill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C4F4CA3-97CA-ED49-A01B-66A401008CBA}"/>
              </a:ext>
            </a:extLst>
          </p:cNvPr>
          <p:cNvCxnSpPr/>
          <p:nvPr/>
        </p:nvCxnSpPr>
        <p:spPr bwMode="auto">
          <a:xfrm>
            <a:off x="3494314" y="3967842"/>
            <a:ext cx="520881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3A284E4-E9DC-FB4C-8B11-223BAE8AC2EB}"/>
              </a:ext>
            </a:extLst>
          </p:cNvPr>
          <p:cNvSpPr txBox="1"/>
          <p:nvPr/>
        </p:nvSpPr>
        <p:spPr>
          <a:xfrm>
            <a:off x="7859490" y="36412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 MW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30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PKA and DPA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80" y="1368591"/>
            <a:ext cx="7237508" cy="264093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34062" y="968481"/>
            <a:ext cx="8703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ja-JP" sz="2000" dirty="0">
                <a:solidFill>
                  <a:schemeClr val="bg1"/>
                </a:solidFill>
              </a:rPr>
              <a:t>DPA (Displacement per Atom) is estimated by calculation based on </a:t>
            </a:r>
            <a:r>
              <a:rPr lang="en-US" altLang="ja-JP" sz="2000">
                <a:solidFill>
                  <a:schemeClr val="bg1"/>
                </a:solidFill>
              </a:rPr>
              <a:t>PKA.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443" y="4143144"/>
            <a:ext cx="5143935" cy="271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0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79388" y="57835"/>
            <a:ext cx="7772400" cy="646331"/>
          </a:xfrm>
        </p:spPr>
        <p:txBody>
          <a:bodyPr/>
          <a:lstStyle/>
          <a:p>
            <a:r>
              <a:rPr lang="en-US" altLang="ja-JP" sz="3600" dirty="0"/>
              <a:t>DPA and displacement</a:t>
            </a:r>
            <a:r>
              <a:rPr kumimoji="1" lang="ja-JP" altLang="en-US" sz="3600" dirty="0"/>
              <a:t> </a:t>
            </a:r>
            <a:r>
              <a:rPr kumimoji="1" lang="en-US" altLang="ja-JP" sz="3600" dirty="0"/>
              <a:t>cross</a:t>
            </a:r>
            <a:r>
              <a:rPr lang="ja-JP" altLang="en-US" sz="3600" dirty="0"/>
              <a:t> </a:t>
            </a:r>
            <a:r>
              <a:rPr kumimoji="1" lang="en-US" altLang="ja-JP" sz="3600" dirty="0"/>
              <a:t>section</a:t>
            </a:r>
            <a:endParaRPr kumimoji="1" lang="ja-JP" altLang="en-US" sz="36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69383" y="928137"/>
            <a:ext cx="5516295" cy="2866223"/>
          </a:xfrm>
        </p:spPr>
        <p:txBody>
          <a:bodyPr>
            <a:noAutofit/>
          </a:bodyPr>
          <a:lstStyle/>
          <a:p>
            <a:r>
              <a:rPr lang="en-US" altLang="ja-JP" sz="2000" dirty="0"/>
              <a:t>Although DPA is widely</a:t>
            </a:r>
            <a:r>
              <a:rPr lang="ja-JP" altLang="en-US" sz="2000" dirty="0"/>
              <a:t> </a:t>
            </a:r>
            <a:r>
              <a:rPr lang="en-US" altLang="ja-JP" sz="2000" dirty="0"/>
              <a:t>utilized for estimation of damage, displacement</a:t>
            </a:r>
            <a:r>
              <a:rPr lang="ja-JP" altLang="en-US" sz="2000" dirty="0"/>
              <a:t> </a:t>
            </a:r>
            <a:r>
              <a:rPr lang="en-US" altLang="ja-JP" sz="2000" dirty="0"/>
              <a:t>cross</a:t>
            </a:r>
            <a:r>
              <a:rPr lang="ja-JP" altLang="en-US" sz="2000" dirty="0"/>
              <a:t> </a:t>
            </a:r>
            <a:r>
              <a:rPr lang="en-US" altLang="ja-JP" sz="2000" dirty="0"/>
              <a:t>section</a:t>
            </a:r>
            <a:r>
              <a:rPr lang="ja-JP" altLang="en-US" sz="2000" dirty="0"/>
              <a:t> </a:t>
            </a:r>
            <a:r>
              <a:rPr lang="en-US" altLang="ja-JP" sz="2000" dirty="0"/>
              <a:t>has</a:t>
            </a:r>
            <a:r>
              <a:rPr lang="ja-JP" altLang="en-US" sz="2000" dirty="0"/>
              <a:t> </a:t>
            </a:r>
            <a:r>
              <a:rPr lang="en-US" altLang="ja-JP" sz="2000" dirty="0"/>
              <a:t>not</a:t>
            </a:r>
            <a:r>
              <a:rPr lang="ja-JP" altLang="en-US" sz="2000" dirty="0"/>
              <a:t> </a:t>
            </a:r>
            <a:r>
              <a:rPr lang="en-US" altLang="ja-JP" sz="2000" dirty="0"/>
              <a:t>been</a:t>
            </a:r>
            <a:r>
              <a:rPr lang="ja-JP" altLang="en-US" sz="2000" dirty="0"/>
              <a:t> </a:t>
            </a:r>
            <a:r>
              <a:rPr lang="en-US" altLang="ja-JP" sz="2000" dirty="0"/>
              <a:t>enough</a:t>
            </a:r>
            <a:r>
              <a:rPr lang="ja-JP" altLang="en-US" sz="2000" dirty="0"/>
              <a:t> </a:t>
            </a:r>
            <a:r>
              <a:rPr lang="en-US" altLang="ja-JP" sz="2000" dirty="0"/>
              <a:t>validated.</a:t>
            </a:r>
          </a:p>
          <a:p>
            <a:pPr lvl="2"/>
            <a:r>
              <a:rPr lang="en-US" altLang="ja-JP" sz="1400" dirty="0"/>
              <a:t>DPA</a:t>
            </a:r>
            <a:r>
              <a:rPr lang="ja-JP" altLang="en-US" sz="1400" dirty="0"/>
              <a:t> </a:t>
            </a:r>
            <a:r>
              <a:rPr lang="en-US" altLang="ja-JP" sz="1400" dirty="0"/>
              <a:t>=</a:t>
            </a:r>
            <a:r>
              <a:rPr lang="ja-JP" altLang="en-US" sz="1400" dirty="0"/>
              <a:t> </a:t>
            </a:r>
            <a:r>
              <a:rPr lang="en-US" altLang="ja-JP" sz="1400" dirty="0"/>
              <a:t>flux</a:t>
            </a:r>
            <a:r>
              <a:rPr lang="ja-JP" altLang="en-US" sz="1400" dirty="0"/>
              <a:t> </a:t>
            </a:r>
            <a:r>
              <a:rPr lang="en-US" altLang="ja-JP" sz="1400" dirty="0"/>
              <a:t>x</a:t>
            </a:r>
            <a:r>
              <a:rPr lang="ja-JP" altLang="en-US" sz="1400" dirty="0"/>
              <a:t> </a:t>
            </a:r>
            <a:r>
              <a:rPr lang="en-US" altLang="ja-JP" sz="1400" dirty="0"/>
              <a:t>Displacement</a:t>
            </a:r>
            <a:r>
              <a:rPr lang="ja-JP" altLang="en-US" sz="1400" dirty="0"/>
              <a:t> </a:t>
            </a:r>
            <a:r>
              <a:rPr lang="en-US" altLang="ja-JP" sz="1400" dirty="0"/>
              <a:t>cross</a:t>
            </a:r>
            <a:r>
              <a:rPr lang="ja-JP" altLang="en-US" sz="1400" dirty="0"/>
              <a:t> </a:t>
            </a:r>
            <a:r>
              <a:rPr lang="en-US" altLang="ja-JP" sz="1400" dirty="0"/>
              <a:t>section</a:t>
            </a:r>
          </a:p>
          <a:p>
            <a:pPr lvl="1"/>
            <a:r>
              <a:rPr lang="en-US" altLang="ja-JP" sz="1800" dirty="0"/>
              <a:t>Displacement cross</a:t>
            </a:r>
            <a:r>
              <a:rPr lang="ja-JP" altLang="en-US" sz="1800" dirty="0"/>
              <a:t> </a:t>
            </a:r>
            <a:r>
              <a:rPr lang="en-US" altLang="ja-JP" sz="1800" dirty="0"/>
              <a:t>section</a:t>
            </a:r>
            <a:r>
              <a:rPr lang="ja-JP" altLang="en-US" sz="1800" dirty="0"/>
              <a:t> </a:t>
            </a:r>
            <a:r>
              <a:rPr lang="en-US" altLang="ja-JP" sz="1800" dirty="0"/>
              <a:t>has</a:t>
            </a:r>
            <a:r>
              <a:rPr lang="ja-JP" altLang="en-US" sz="1800" dirty="0"/>
              <a:t> </a:t>
            </a:r>
            <a:r>
              <a:rPr lang="en-US" altLang="ja-JP" sz="1800" dirty="0"/>
              <a:t>been</a:t>
            </a:r>
            <a:r>
              <a:rPr lang="ja-JP" altLang="en-US" sz="1800" dirty="0"/>
              <a:t> </a:t>
            </a:r>
            <a:r>
              <a:rPr lang="en-US" altLang="ja-JP" sz="1800" dirty="0"/>
              <a:t>measured</a:t>
            </a:r>
            <a:r>
              <a:rPr lang="ja-JP" altLang="en-US" sz="1800" dirty="0"/>
              <a:t> </a:t>
            </a:r>
            <a:r>
              <a:rPr lang="en-US" altLang="ja-JP" sz="1800" dirty="0"/>
              <a:t>only Cu and W for a few energies of protons less than 3 GeV</a:t>
            </a:r>
            <a:endParaRPr lang="en-US" altLang="ja-JP" sz="3200" dirty="0"/>
          </a:p>
          <a:p>
            <a:pPr lvl="1"/>
            <a:r>
              <a:rPr lang="en-US" altLang="ja-JP" sz="1800" dirty="0"/>
              <a:t>Among calculations models, showing large discrepancies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71" y="3891245"/>
            <a:ext cx="4417420" cy="286987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941" y="3891245"/>
            <a:ext cx="4296874" cy="286987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7396" y="951262"/>
            <a:ext cx="3606604" cy="2334128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599714" y="3563463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N. </a:t>
            </a:r>
            <a:r>
              <a:rPr kumimoji="1" lang="en-US" altLang="ja-JP" dirty="0" err="1">
                <a:solidFill>
                  <a:schemeClr val="bg1"/>
                </a:solidFill>
              </a:rPr>
              <a:t>Mokhov</a:t>
            </a:r>
            <a:r>
              <a:rPr kumimoji="1" lang="en-US" altLang="ja-JP" dirty="0">
                <a:solidFill>
                  <a:schemeClr val="bg1"/>
                </a:solidFill>
              </a:rPr>
              <a:t> HPTW2016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35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139670"/>
            <a:ext cx="7772400" cy="461665"/>
          </a:xfrm>
        </p:spPr>
        <p:txBody>
          <a:bodyPr/>
          <a:lstStyle/>
          <a:p>
            <a:r>
              <a:rPr lang="en-US" altLang="ja-JP" sz="2400" dirty="0"/>
              <a:t>Measurement</a:t>
            </a:r>
            <a:r>
              <a:rPr lang="ja-JP" altLang="en-US" sz="2400" dirty="0"/>
              <a:t> </a:t>
            </a:r>
            <a:r>
              <a:rPr lang="en-US" altLang="ja-JP" sz="2400" dirty="0"/>
              <a:t>of</a:t>
            </a:r>
            <a:r>
              <a:rPr lang="ja-JP" altLang="en-US" sz="2400" dirty="0"/>
              <a:t> </a:t>
            </a:r>
            <a:r>
              <a:rPr lang="en-US" altLang="ja-JP" sz="2400" dirty="0"/>
              <a:t>DPA</a:t>
            </a:r>
            <a:r>
              <a:rPr lang="ja-JP" altLang="en-US" sz="2400" dirty="0"/>
              <a:t> </a:t>
            </a:r>
            <a:r>
              <a:rPr lang="en-US" altLang="ja-JP" sz="2400" dirty="0"/>
              <a:t>cross</a:t>
            </a:r>
            <a:r>
              <a:rPr lang="ja-JP" altLang="en-US" sz="2400" dirty="0"/>
              <a:t> </a:t>
            </a:r>
            <a:r>
              <a:rPr lang="en-US" altLang="ja-JP" sz="2400" dirty="0"/>
              <a:t>section at Kyoto </a:t>
            </a:r>
            <a:r>
              <a:rPr lang="en-US" altLang="ja-JP" sz="2400" dirty="0" err="1"/>
              <a:t>univ.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928595"/>
            <a:ext cx="8156324" cy="1359596"/>
          </a:xfrm>
        </p:spPr>
        <p:txBody>
          <a:bodyPr/>
          <a:lstStyle/>
          <a:p>
            <a:r>
              <a:rPr kumimoji="1" lang="en-US" altLang="ja-JP" sz="2000" dirty="0"/>
              <a:t>Irradiation on metal at cryogenic temperature with GM cryocooler </a:t>
            </a:r>
          </a:p>
          <a:p>
            <a:r>
              <a:rPr kumimoji="1" lang="en-US" altLang="ja-JP" sz="2000" dirty="0"/>
              <a:t>By observing increase of electrical resistance, the cross section can be observed.</a:t>
            </a:r>
            <a:endParaRPr kumimoji="1" lang="ja-JP" altLang="en-US" sz="2000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59" y="3159376"/>
            <a:ext cx="4889512" cy="366713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37409" y="2382655"/>
            <a:ext cx="4408299" cy="646331"/>
          </a:xfrm>
          <a:prstGeom prst="rect">
            <a:avLst/>
          </a:prstGeom>
          <a:solidFill>
            <a:srgbClr val="F79646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Measurement for Cu already performed at Kyoto university for 125 MeV proton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8056" y="4581772"/>
            <a:ext cx="3447971" cy="2187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5045599" y="1830127"/>
            <a:ext cx="3896369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Experiment at J-PARC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/>
              <a:t>Samples and GM  placed at exit of 3-GeV </a:t>
            </a:r>
            <a:r>
              <a:rPr lang="en-US" altLang="ja-JP" dirty="0"/>
              <a:t>synchrotron </a:t>
            </a:r>
            <a:r>
              <a:rPr kumimoji="1" lang="en-US" altLang="ja-JP" dirty="0"/>
              <a:t>for various energy of proton 0.4 to 3 GeV</a:t>
            </a:r>
          </a:p>
          <a:p>
            <a:pPr marL="285750" indent="-285750">
              <a:buFont typeface="Arial"/>
              <a:buChar char="•"/>
            </a:pPr>
            <a:r>
              <a:rPr lang="en-US" altLang="ja-JP" dirty="0"/>
              <a:t>Other experiment performed at other sites for energy &lt; 400 MeV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7174" y="3646327"/>
            <a:ext cx="3938349" cy="796517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 bwMode="auto">
          <a:xfrm>
            <a:off x="42954" y="6465702"/>
            <a:ext cx="2077090" cy="3035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0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Experimental condition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0844" y="1406772"/>
            <a:ext cx="4263885" cy="3986401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554051" y="5542974"/>
            <a:ext cx="44919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Temp rising ~20 K will be acceptable.</a:t>
            </a:r>
          </a:p>
          <a:p>
            <a:r>
              <a:rPr lang="en-US" altLang="ja-JP" sz="2000" dirty="0">
                <a:solidFill>
                  <a:schemeClr val="bg1"/>
                </a:solidFill>
              </a:rPr>
              <a:t>Lower beam intensity with accurate beam shape is preferable.</a:t>
            </a:r>
          </a:p>
          <a:p>
            <a:r>
              <a:rPr lang="en-US" altLang="ja-JP" sz="2000" dirty="0">
                <a:solidFill>
                  <a:schemeClr val="bg1"/>
                </a:solidFill>
              </a:rPr>
              <a:t> (1x10</a:t>
            </a:r>
            <a:r>
              <a:rPr lang="en-US" altLang="ja-JP" sz="2000" baseline="30000" dirty="0">
                <a:solidFill>
                  <a:schemeClr val="bg1"/>
                </a:solidFill>
              </a:rPr>
              <a:t>10</a:t>
            </a:r>
            <a:r>
              <a:rPr lang="en-US" altLang="ja-JP" sz="2000" dirty="0">
                <a:solidFill>
                  <a:schemeClr val="bg1"/>
                </a:solidFill>
              </a:rPr>
              <a:t> – 2x10</a:t>
            </a:r>
            <a:r>
              <a:rPr lang="en-US" altLang="ja-JP" sz="2000" baseline="30000" dirty="0">
                <a:solidFill>
                  <a:schemeClr val="bg1"/>
                </a:solidFill>
              </a:rPr>
              <a:t>13</a:t>
            </a:r>
            <a:r>
              <a:rPr lang="en-US" altLang="ja-JP" sz="2000" dirty="0">
                <a:solidFill>
                  <a:schemeClr val="bg1"/>
                </a:solidFill>
              </a:rPr>
              <a:t> protons/shot)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13" y="1421625"/>
            <a:ext cx="4383157" cy="397154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1560" y="5647988"/>
            <a:ext cx="36006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1 </a:t>
            </a:r>
            <a:r>
              <a:rPr kumimoji="1" lang="en-US" altLang="ja-JP" sz="2000" dirty="0" err="1">
                <a:solidFill>
                  <a:schemeClr val="bg1"/>
                </a:solidFill>
              </a:rPr>
              <a:t>nA</a:t>
            </a:r>
            <a:r>
              <a:rPr kumimoji="1" lang="en-US" altLang="ja-JP" sz="2000" dirty="0">
                <a:solidFill>
                  <a:schemeClr val="bg1"/>
                </a:solidFill>
              </a:rPr>
              <a:t> x 12h</a:t>
            </a:r>
            <a:r>
              <a:rPr lang="en-US" altLang="ja-JP" sz="2000" dirty="0">
                <a:solidFill>
                  <a:schemeClr val="bg1"/>
                </a:solidFill>
              </a:rPr>
              <a:t> </a:t>
            </a:r>
            <a:r>
              <a:rPr kumimoji="1" lang="en-US" altLang="ja-JP" sz="2000" dirty="0">
                <a:solidFill>
                  <a:schemeClr val="bg1"/>
                </a:solidFill>
              </a:rPr>
              <a:t>= 3x10</a:t>
            </a:r>
            <a:r>
              <a:rPr kumimoji="1" lang="en-US" altLang="ja-JP" sz="2000" baseline="30000" dirty="0">
                <a:solidFill>
                  <a:schemeClr val="bg1"/>
                </a:solidFill>
              </a:rPr>
              <a:t>14</a:t>
            </a:r>
            <a:r>
              <a:rPr kumimoji="1" lang="en-US" altLang="ja-JP" sz="2000" dirty="0">
                <a:solidFill>
                  <a:schemeClr val="bg1"/>
                </a:solidFill>
              </a:rPr>
              <a:t> protons</a:t>
            </a:r>
          </a:p>
          <a:p>
            <a:r>
              <a:rPr lang="en-US" altLang="ja-JP" sz="2000" dirty="0">
                <a:solidFill>
                  <a:schemeClr val="bg1"/>
                </a:solidFill>
              </a:rPr>
              <a:t>Several shots of beam at MLF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5708469" y="4990011"/>
            <a:ext cx="120178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79388" y="6488668"/>
            <a:ext cx="1873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Y</a:t>
            </a:r>
            <a:r>
              <a:rPr kumimoji="1" lang="en-US" altLang="ja-JP">
                <a:solidFill>
                  <a:schemeClr val="bg1"/>
                </a:solidFill>
              </a:rPr>
              <a:t>. </a:t>
            </a:r>
            <a:r>
              <a:rPr kumimoji="1" lang="en-US" altLang="ja-JP" dirty="0">
                <a:solidFill>
                  <a:schemeClr val="bg1"/>
                </a:solidFill>
              </a:rPr>
              <a:t>Iwamoto et al.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E5BA4C-6240-BF49-923B-7FD5B8FE989F}"/>
              </a:ext>
            </a:extLst>
          </p:cNvPr>
          <p:cNvSpPr txBox="1"/>
          <p:nvPr/>
        </p:nvSpPr>
        <p:spPr>
          <a:xfrm>
            <a:off x="60818" y="930727"/>
            <a:ext cx="4380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Resist. and Temp. during beam </a:t>
            </a:r>
            <a:r>
              <a:rPr kumimoji="1" lang="en-US" altLang="ja-JP" sz="2000" dirty="0" err="1">
                <a:solidFill>
                  <a:schemeClr val="bg1"/>
                </a:solidFill>
              </a:rPr>
              <a:t>irrad</a:t>
            </a:r>
            <a:r>
              <a:rPr kumimoji="1" lang="en-US" altLang="ja-JP" sz="2000" dirty="0">
                <a:solidFill>
                  <a:schemeClr val="bg1"/>
                </a:solidFill>
              </a:rPr>
              <a:t>.</a:t>
            </a:r>
            <a:endParaRPr kumimoji="1" lang="ja-JP" altLang="en-US" sz="200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602C0AF-2A52-3B42-AB7C-497FBC82AB75}"/>
              </a:ext>
            </a:extLst>
          </p:cNvPr>
          <p:cNvSpPr txBox="1"/>
          <p:nvPr/>
        </p:nvSpPr>
        <p:spPr>
          <a:xfrm>
            <a:off x="4899524" y="952495"/>
            <a:ext cx="3863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Recovering Resist. by annealing</a:t>
            </a:r>
            <a:endParaRPr kumimoji="1" lang="ja-JP" alt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9" y="1807186"/>
            <a:ext cx="1607531" cy="3222767"/>
          </a:xfrm>
          <a:prstGeom prst="rect">
            <a:avLst/>
          </a:prstGeom>
        </p:spPr>
      </p:pic>
      <p:grpSp>
        <p:nvGrpSpPr>
          <p:cNvPr id="5" name="図形グループ 4"/>
          <p:cNvGrpSpPr/>
          <p:nvPr/>
        </p:nvGrpSpPr>
        <p:grpSpPr>
          <a:xfrm>
            <a:off x="-7668" y="5176169"/>
            <a:ext cx="4270053" cy="1558497"/>
            <a:chOff x="610720" y="36270517"/>
            <a:chExt cx="7335652" cy="2677392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1885" t="2836" r="23466" b="75148"/>
            <a:stretch/>
          </p:blipFill>
          <p:spPr bwMode="auto">
            <a:xfrm flipH="1">
              <a:off x="929300" y="36270517"/>
              <a:ext cx="6206559" cy="26773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cxnSp>
          <p:nvCxnSpPr>
            <p:cNvPr id="7" name="直線矢印コネクタ 6"/>
            <p:cNvCxnSpPr/>
            <p:nvPr/>
          </p:nvCxnSpPr>
          <p:spPr bwMode="auto">
            <a:xfrm flipH="1">
              <a:off x="6384203" y="37841834"/>
              <a:ext cx="916995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" name="円/楕円 7"/>
            <p:cNvSpPr/>
            <p:nvPr/>
          </p:nvSpPr>
          <p:spPr bwMode="auto">
            <a:xfrm flipH="1">
              <a:off x="5780689" y="37259131"/>
              <a:ext cx="312162" cy="894865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057502" y="36968325"/>
              <a:ext cx="2217400" cy="58161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/>
                <a:t>Beam dump</a:t>
              </a:r>
              <a:endParaRPr kumimoji="1" lang="ja-JP" altLang="en-US" sz="16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5406692" y="36620031"/>
              <a:ext cx="2539680" cy="5816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/>
                <a:t>From RCS</a:t>
              </a:r>
              <a:endParaRPr kumimoji="1" lang="en-US" altLang="ja-JP" sz="1600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610720" y="36401047"/>
              <a:ext cx="1492916" cy="5816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To MLF</a:t>
              </a:r>
              <a:endParaRPr kumimoji="1" lang="ja-JP" altLang="en-US" sz="1600" dirty="0"/>
            </a:p>
          </p:txBody>
        </p:sp>
      </p:grpSp>
      <p:sp>
        <p:nvSpPr>
          <p:cNvPr id="12" name="タイトル 1"/>
          <p:cNvSpPr txBox="1">
            <a:spLocks/>
          </p:cNvSpPr>
          <p:nvPr/>
        </p:nvSpPr>
        <p:spPr>
          <a:xfrm>
            <a:off x="1" y="21596"/>
            <a:ext cx="9144000" cy="808875"/>
          </a:xfrm>
          <a:prstGeom prst="rect">
            <a:avLst/>
          </a:prstGeom>
        </p:spPr>
        <p:txBody>
          <a:bodyPr anchor="ctr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14018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302803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454205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605607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sz="2800" b="1" kern="0" dirty="0"/>
              <a:t>Measurement of cross section for 0.4</a:t>
            </a:r>
            <a:r>
              <a:rPr lang="ja-JP" altLang="en-US" sz="2800" b="1" kern="0" dirty="0"/>
              <a:t>～</a:t>
            </a:r>
            <a:r>
              <a:rPr lang="en-US" altLang="ja-JP" sz="2800" b="1" kern="0" dirty="0"/>
              <a:t>3</a:t>
            </a:r>
            <a:r>
              <a:rPr lang="ja-JP" altLang="en-US" sz="2800" b="1" kern="0" dirty="0"/>
              <a:t> </a:t>
            </a:r>
            <a:r>
              <a:rPr lang="en-US" altLang="ja-JP" sz="2800" b="1" kern="0" dirty="0"/>
              <a:t>GeV proton</a:t>
            </a:r>
            <a:endParaRPr lang="ja-JP" altLang="en-US" sz="2800" b="1" kern="0" dirty="0"/>
          </a:p>
        </p:txBody>
      </p:sp>
      <p:sp>
        <p:nvSpPr>
          <p:cNvPr id="13" name="Text Box 4949"/>
          <p:cNvSpPr txBox="1">
            <a:spLocks noChangeArrowheads="1"/>
          </p:cNvSpPr>
          <p:nvPr/>
        </p:nvSpPr>
        <p:spPr bwMode="auto">
          <a:xfrm>
            <a:off x="80124" y="840052"/>
            <a:ext cx="9063875" cy="91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4"/>
              </a:buBlip>
            </a:pPr>
            <a:r>
              <a:rPr lang="en-US" altLang="ja-JP" sz="1800" dirty="0">
                <a:solidFill>
                  <a:schemeClr val="bg1"/>
                </a:solidFill>
                <a:latin typeface="Arial" pitchFamily="34" charset="0"/>
              </a:rPr>
              <a:t>Experiment at the RCS with change of radiation license</a:t>
            </a:r>
          </a:p>
          <a:p>
            <a:pPr>
              <a:buFontTx/>
              <a:buBlip>
                <a:blip r:embed="rId4"/>
              </a:buBlip>
            </a:pPr>
            <a:r>
              <a:rPr lang="en-US" altLang="ja-JP" sz="1800" dirty="0">
                <a:solidFill>
                  <a:schemeClr val="bg1"/>
                </a:solidFill>
                <a:latin typeface="Arial" pitchFamily="34" charset="0"/>
              </a:rPr>
              <a:t>With changing extraction timing of RCS, kinetic energy of proton can vary from 0.4 to 3 GeV.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86948" y="1794570"/>
            <a:ext cx="25060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Cold head </a:t>
            </a:r>
            <a:r>
              <a:rPr lang="en-US" altLang="ja-JP"/>
              <a:t>and sample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55232" y="6333690"/>
            <a:ext cx="130045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/>
              <a:t>Vertical view</a:t>
            </a:r>
            <a:endParaRPr kumimoji="1" lang="ja-JP" altLang="en-US" sz="1400" dirty="0"/>
          </a:p>
        </p:txBody>
      </p:sp>
      <p:grpSp>
        <p:nvGrpSpPr>
          <p:cNvPr id="25" name="図形グループ 24"/>
          <p:cNvGrpSpPr/>
          <p:nvPr/>
        </p:nvGrpSpPr>
        <p:grpSpPr>
          <a:xfrm>
            <a:off x="4713506" y="3859473"/>
            <a:ext cx="4160407" cy="2994974"/>
            <a:chOff x="6933839" y="2509418"/>
            <a:chExt cx="7277599" cy="5238962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33839" y="2509418"/>
              <a:ext cx="6966232" cy="52246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</p:pic>
        <p:cxnSp>
          <p:nvCxnSpPr>
            <p:cNvPr id="16" name="直線矢印コネクタ 15"/>
            <p:cNvCxnSpPr/>
            <p:nvPr/>
          </p:nvCxnSpPr>
          <p:spPr bwMode="auto">
            <a:xfrm flipH="1">
              <a:off x="7179183" y="4907153"/>
              <a:ext cx="6672262" cy="58937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円/楕円 16"/>
            <p:cNvSpPr/>
            <p:nvPr/>
          </p:nvSpPr>
          <p:spPr bwMode="auto">
            <a:xfrm>
              <a:off x="8879384" y="2509418"/>
              <a:ext cx="2543175" cy="5238962"/>
            </a:xfrm>
            <a:prstGeom prst="ellipse">
              <a:avLst/>
            </a:prstGeom>
            <a:noFill/>
            <a:ln w="57150" cap="flat" cmpd="sng" algn="ctr">
              <a:solidFill>
                <a:schemeClr val="tx2">
                  <a:lumMod val="20000"/>
                  <a:lumOff val="80000"/>
                </a:schemeClr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1784736" y="2509418"/>
              <a:ext cx="2426702" cy="1292109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Vacuum chamber </a:t>
              </a:r>
              <a:r>
                <a:rPr kumimoji="1" lang="en-US" altLang="ja-JP" sz="1400"/>
                <a:t>with 4-K GM </a:t>
              </a:r>
              <a:r>
                <a:rPr kumimoji="1" lang="en-US" altLang="ja-JP" sz="1400" dirty="0"/>
                <a:t>cooler</a:t>
              </a:r>
              <a:endParaRPr kumimoji="1" lang="ja-JP" altLang="en-US" sz="1400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12339859" y="6779006"/>
              <a:ext cx="923096" cy="592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chemeClr val="bg1"/>
                  </a:solidFill>
                </a:rPr>
                <a:t>1 m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 bwMode="auto">
            <a:xfrm>
              <a:off x="11978139" y="7394713"/>
              <a:ext cx="163024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miter lim="800000"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テキスト ボックス 23"/>
            <p:cNvSpPr txBox="1"/>
            <p:nvPr/>
          </p:nvSpPr>
          <p:spPr>
            <a:xfrm>
              <a:off x="7308436" y="4706841"/>
              <a:ext cx="1259582" cy="59221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>
                  <a:solidFill>
                    <a:schemeClr val="tx2"/>
                  </a:solidFill>
                </a:rPr>
                <a:t>Beam</a:t>
              </a:r>
              <a:endParaRPr kumimoji="1" lang="ja-JP" altLang="en-US" sz="16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9" name="図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382" y="3041045"/>
            <a:ext cx="1925322" cy="1588767"/>
          </a:xfrm>
          <a:prstGeom prst="rect">
            <a:avLst/>
          </a:prstGeom>
        </p:spPr>
      </p:pic>
      <p:sp>
        <p:nvSpPr>
          <p:cNvPr id="30" name="Text Box 4949"/>
          <p:cNvSpPr txBox="1">
            <a:spLocks noChangeArrowheads="1"/>
          </p:cNvSpPr>
          <p:nvPr/>
        </p:nvSpPr>
        <p:spPr bwMode="auto">
          <a:xfrm>
            <a:off x="4300846" y="1722750"/>
            <a:ext cx="4685991" cy="2023832"/>
          </a:xfrm>
          <a:prstGeom prst="rect">
            <a:avLst/>
          </a:prstGeom>
          <a:solidFill>
            <a:srgbClr val="FFFD78"/>
          </a:solidFill>
          <a:ln>
            <a:noFill/>
          </a:ln>
          <a:effectLst/>
          <a:extLst/>
        </p:spPr>
        <p:txBody>
          <a:bodyPr wrap="square" lIns="86493" tIns="43247" rIns="86493" bIns="43247">
            <a:no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marL="0" indent="0"/>
            <a:r>
              <a:rPr lang="en-US" altLang="ja-JP" sz="1800" dirty="0">
                <a:latin typeface="Arial" pitchFamily="34" charset="0"/>
              </a:rPr>
              <a:t>Under </a:t>
            </a:r>
            <a:r>
              <a:rPr lang="en-US" altLang="ja-JP" sz="1800" dirty="0" err="1">
                <a:latin typeface="Arial" pitchFamily="34" charset="0"/>
              </a:rPr>
              <a:t>cryotemperature</a:t>
            </a:r>
            <a:r>
              <a:rPr lang="en-US" altLang="ja-JP" sz="1800" dirty="0">
                <a:latin typeface="Arial" pitchFamily="34" charset="0"/>
              </a:rPr>
              <a:t> (~ 20 K), displacement cross section(</a:t>
            </a:r>
            <a:r>
              <a:rPr lang="en-US" altLang="ja-JP" sz="1800" i="1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altLang="ja-JP" sz="1800" dirty="0">
                <a:latin typeface="Arial" pitchFamily="34" charset="0"/>
              </a:rPr>
              <a:t>) was obtained by increase of resistivity (</a:t>
            </a:r>
            <a:r>
              <a:rPr lang="en-US" altLang="ja-JP" sz="1800" i="1" dirty="0" err="1">
                <a:latin typeface="Arial" pitchFamily="34" charset="0"/>
              </a:rPr>
              <a:t>Δρ</a:t>
            </a:r>
            <a:r>
              <a:rPr lang="en-US" altLang="ja-JP" sz="1800" i="1" baseline="-25000" dirty="0" err="1">
                <a:latin typeface="Arial" pitchFamily="34" charset="0"/>
              </a:rPr>
              <a:t>cu</a:t>
            </a:r>
            <a:r>
              <a:rPr lang="en-US" altLang="ja-JP" sz="1800" dirty="0">
                <a:latin typeface="Arial" pitchFamily="34" charset="0"/>
              </a:rPr>
              <a:t>) due to proton irradiation with average flux </a:t>
            </a:r>
            <a:r>
              <a:rPr lang="en-US" altLang="ja-JP" sz="1800" dirty="0">
                <a:latin typeface="Symbol" charset="2"/>
                <a:ea typeface="Symbol" charset="2"/>
                <a:cs typeface="Symbol" charset="2"/>
              </a:rPr>
              <a:t>(</a:t>
            </a:r>
            <a:r>
              <a:rPr lang="en-US" altLang="ja-JP" sz="1800" i="1" dirty="0">
                <a:latin typeface="Symbol" charset="2"/>
                <a:ea typeface="Symbol" charset="2"/>
                <a:cs typeface="Symbol" charset="2"/>
              </a:rPr>
              <a:t>f(</a:t>
            </a:r>
            <a:r>
              <a:rPr lang="en-US" altLang="ja-JP" sz="1800" i="1" dirty="0">
                <a:latin typeface="Arial" pitchFamily="34" charset="0"/>
              </a:rPr>
              <a:t>E)</a:t>
            </a:r>
            <a:r>
              <a:rPr lang="en-US" altLang="ja-JP" sz="1800" dirty="0">
                <a:latin typeface="Arial" pitchFamily="34" charset="0"/>
              </a:rPr>
              <a:t>)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945289" y="2203888"/>
            <a:ext cx="2039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Cu wire (</a:t>
            </a:r>
            <a:r>
              <a:rPr kumimoji="1" lang="en-US" altLang="ja-JP" sz="1600" dirty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kumimoji="1" lang="en-US" altLang="ja-JP" sz="1600" dirty="0">
                <a:solidFill>
                  <a:schemeClr val="bg1"/>
                </a:solidFill>
              </a:rPr>
              <a:t> 0.25 mm) with purity 99.999%</a:t>
            </a:r>
          </a:p>
          <a:p>
            <a:r>
              <a:rPr lang="en-US" altLang="ja-JP" sz="1600" dirty="0">
                <a:solidFill>
                  <a:schemeClr val="bg1"/>
                </a:solidFill>
              </a:rPr>
              <a:t>annealed 1,350 K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3025" y="2961613"/>
            <a:ext cx="2883690" cy="446286"/>
          </a:xfrm>
          <a:prstGeom prst="rect">
            <a:avLst/>
          </a:prstGeom>
        </p:spPr>
      </p:pic>
      <p:cxnSp>
        <p:nvCxnSpPr>
          <p:cNvPr id="34" name="直線コネクタ 33"/>
          <p:cNvCxnSpPr/>
          <p:nvPr/>
        </p:nvCxnSpPr>
        <p:spPr bwMode="auto">
          <a:xfrm>
            <a:off x="7247731" y="2628901"/>
            <a:ext cx="52465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テキスト ボックス 36"/>
          <p:cNvSpPr txBox="1"/>
          <p:nvPr/>
        </p:nvSpPr>
        <p:spPr>
          <a:xfrm>
            <a:off x="4453025" y="3414361"/>
            <a:ext cx="3940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/>
              <a:t>ρ</a:t>
            </a:r>
            <a:r>
              <a:rPr kumimoji="1" lang="en-US" altLang="ja-JP" sz="1200" baseline="-25000" dirty="0" err="1"/>
              <a:t>FP</a:t>
            </a:r>
            <a:r>
              <a:rPr kumimoji="1" lang="en-US" altLang="ja-JP" sz="1200" dirty="0"/>
              <a:t>: Resistivity change by a Frankel pair  (2.2x10</a:t>
            </a:r>
            <a:r>
              <a:rPr kumimoji="1" lang="en-US" altLang="ja-JP" sz="1200" baseline="30000" dirty="0"/>
              <a:t>-6</a:t>
            </a:r>
            <a:r>
              <a:rPr kumimoji="1" lang="en-US" altLang="ja-JP" sz="1200" dirty="0"/>
              <a:t> </a:t>
            </a:r>
            <a:r>
              <a:rPr kumimoji="1" lang="en-US" altLang="ja-JP" sz="1200" dirty="0" err="1"/>
              <a:t>Ωm</a:t>
            </a:r>
            <a:r>
              <a:rPr kumimoji="1" lang="en-US" altLang="ja-JP" sz="1200" dirty="0"/>
              <a:t>)</a:t>
            </a:r>
            <a:endParaRPr kumimoji="1"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169232" y="4255144"/>
            <a:ext cx="76699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40 mm</a:t>
            </a:r>
            <a:endParaRPr kumimoji="1" lang="ja-JP" altLang="en-US" sz="1400" dirty="0"/>
          </a:p>
        </p:txBody>
      </p:sp>
      <p:cxnSp>
        <p:nvCxnSpPr>
          <p:cNvPr id="4" name="直線矢印コネクタ 3"/>
          <p:cNvCxnSpPr/>
          <p:nvPr/>
        </p:nvCxnSpPr>
        <p:spPr bwMode="auto">
          <a:xfrm>
            <a:off x="2379168" y="4188017"/>
            <a:ext cx="92424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miter lim="800000"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8655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9" y="1598935"/>
            <a:ext cx="4378174" cy="30758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タイトル 1"/>
          <p:cNvSpPr txBox="1">
            <a:spLocks/>
          </p:cNvSpPr>
          <p:nvPr/>
        </p:nvSpPr>
        <p:spPr>
          <a:xfrm>
            <a:off x="1" y="21596"/>
            <a:ext cx="9144000" cy="808875"/>
          </a:xfrm>
          <a:prstGeom prst="rect">
            <a:avLst/>
          </a:prstGeom>
        </p:spPr>
        <p:txBody>
          <a:bodyPr anchor="ctr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14018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302803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454205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605607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sz="3200" b="1" kern="0" dirty="0"/>
              <a:t>Experimental result</a:t>
            </a:r>
            <a:endParaRPr lang="ja-JP" altLang="en-US" sz="3200" b="1" kern="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2022" y="990704"/>
            <a:ext cx="3090041" cy="646331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Resistance and temperature during irradiation</a:t>
            </a:r>
            <a:endParaRPr kumimoji="1" lang="ja-JP" altLang="en-US" dirty="0"/>
          </a:p>
        </p:txBody>
      </p:sp>
      <p:sp>
        <p:nvSpPr>
          <p:cNvPr id="10" name="Text Box 4949"/>
          <p:cNvSpPr txBox="1">
            <a:spLocks noChangeArrowheads="1"/>
          </p:cNvSpPr>
          <p:nvPr/>
        </p:nvSpPr>
        <p:spPr bwMode="auto">
          <a:xfrm>
            <a:off x="-4668" y="4844827"/>
            <a:ext cx="9148667" cy="22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chemeClr val="bg1"/>
                </a:solidFill>
                <a:latin typeface="Arial" pitchFamily="34" charset="0"/>
              </a:rPr>
              <a:t>Experiment was carried out for protons with 0.8, 1.3, 2.2 and 3.0 GeV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chemeClr val="bg1"/>
                </a:solidFill>
                <a:latin typeface="Arial" pitchFamily="34" charset="0"/>
              </a:rPr>
              <a:t>To obtain resistance with high accuracy, 4 wire with delta mode with averaging was applied.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chemeClr val="bg1"/>
                </a:solidFill>
                <a:latin typeface="Arial" pitchFamily="34" charset="0"/>
              </a:rPr>
              <a:t>Beam width on the sample was obtained with the beam profile monitor. 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chemeClr val="bg1"/>
                </a:solidFill>
                <a:latin typeface="Arial" pitchFamily="34" charset="0"/>
              </a:rPr>
              <a:t>Error is dominated with resistivity change by creation of the Frankel pair (23%).</a:t>
            </a:r>
          </a:p>
          <a:p>
            <a:pPr>
              <a:buFontTx/>
              <a:buBlip>
                <a:blip r:embed="rId3"/>
              </a:buBlip>
            </a:pPr>
            <a:endParaRPr lang="en-US" altLang="ja-JP" sz="20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4412" y="226291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50 shots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28477" y="226291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50 shots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29839" y="2262914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50 shots</a:t>
            </a:r>
            <a:endParaRPr kumimoji="1" lang="ja-JP" altLang="en-US" sz="1200" dirty="0"/>
          </a:p>
        </p:txBody>
      </p:sp>
      <p:cxnSp>
        <p:nvCxnSpPr>
          <p:cNvPr id="16" name="直線コネクタ 15"/>
          <p:cNvCxnSpPr/>
          <p:nvPr/>
        </p:nvCxnSpPr>
        <p:spPr bwMode="auto">
          <a:xfrm>
            <a:off x="1216888" y="3373821"/>
            <a:ext cx="230628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6">
                <a:lumMod val="20000"/>
                <a:lumOff val="80000"/>
              </a:schemeClr>
            </a:solidFill>
            <a:prstDash val="dash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テキスト ボックス 18"/>
          <p:cNvSpPr txBox="1"/>
          <p:nvPr/>
        </p:nvSpPr>
        <p:spPr>
          <a:xfrm>
            <a:off x="792009" y="3625160"/>
            <a:ext cx="2291012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150 shots </a:t>
            </a:r>
            <a:r>
              <a:rPr kumimoji="1" lang="en-US" altLang="ja-JP" sz="1000"/>
              <a:t>x 3.3x10</a:t>
            </a:r>
            <a:r>
              <a:rPr kumimoji="1" lang="en-US" altLang="ja-JP" sz="1000" baseline="30000"/>
              <a:t>12</a:t>
            </a:r>
            <a:r>
              <a:rPr kumimoji="1" lang="en-US" altLang="ja-JP" sz="1000"/>
              <a:t> = 5x10</a:t>
            </a:r>
            <a:r>
              <a:rPr kumimoji="1" lang="en-US" altLang="ja-JP" sz="1000" baseline="30000"/>
              <a:t>14</a:t>
            </a:r>
            <a:r>
              <a:rPr kumimoji="1" lang="en-US" altLang="ja-JP" sz="1000"/>
              <a:t>protons</a:t>
            </a:r>
            <a:endParaRPr kumimoji="1" lang="ja-JP" altLang="en-US" sz="1000" dirty="0"/>
          </a:p>
        </p:txBody>
      </p:sp>
      <p:sp>
        <p:nvSpPr>
          <p:cNvPr id="21" name="テキスト ボックス 20"/>
          <p:cNvSpPr txBox="1"/>
          <p:nvPr/>
        </p:nvSpPr>
        <p:spPr>
          <a:xfrm rot="16200000">
            <a:off x="3115729" y="3096157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>
                <a:solidFill>
                  <a:schemeClr val="bg2">
                    <a:lumMod val="50000"/>
                    <a:lumOff val="50000"/>
                  </a:schemeClr>
                </a:solidFill>
              </a:rPr>
              <a:t>0.4μΩ</a:t>
            </a:r>
            <a:endParaRPr kumimoji="1" lang="ja-JP" altLang="en-US" sz="8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 bwMode="auto">
          <a:xfrm>
            <a:off x="3459450" y="3036828"/>
            <a:ext cx="0" cy="3520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miter lim="800000"/>
            <a:headEnd type="arrow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8" name="図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402" y="4435031"/>
            <a:ext cx="2883690" cy="4462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582760"/>
              </p:ext>
            </p:extLst>
          </p:nvPr>
        </p:nvGraphicFramePr>
        <p:xfrm>
          <a:off x="4883575" y="2334827"/>
          <a:ext cx="3899815" cy="198056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1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98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80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Ep </a:t>
                      </a:r>
                    </a:p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(GeV)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Resistivity change</a:t>
                      </a:r>
                    </a:p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(</a:t>
                      </a:r>
                      <a:r>
                        <a:rPr lang="el-GR" sz="1600" u="none" strike="noStrike" dirty="0">
                          <a:effectLst/>
                        </a:rPr>
                        <a:t>ΔΩ</a:t>
                      </a:r>
                      <a:r>
                        <a:rPr lang="en-US" sz="1600" u="none" strike="noStrike" dirty="0">
                          <a:effectLst/>
                        </a:rPr>
                        <a:t>m</a:t>
                      </a:r>
                      <a:r>
                        <a:rPr lang="en-US" sz="1600" u="none" strike="noStrike" baseline="30000" dirty="0">
                          <a:effectLst/>
                        </a:rPr>
                        <a:t>3</a:t>
                      </a:r>
                      <a:r>
                        <a:rPr lang="en-US" sz="1600" u="none" strike="noStrike" dirty="0">
                          <a:effectLst/>
                        </a:rPr>
                        <a:t>X10</a:t>
                      </a:r>
                      <a:r>
                        <a:rPr lang="en-US" sz="1600" u="none" strike="noStrike" baseline="30000" dirty="0">
                          <a:effectLst/>
                        </a:rPr>
                        <a:t>-31</a:t>
                      </a:r>
                      <a:r>
                        <a:rPr lang="en-US" sz="1600" u="none" strike="noStrike" dirty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>
                          <a:effectLst/>
                        </a:rPr>
                        <a:t>σ</a:t>
                      </a:r>
                      <a:r>
                        <a:rPr lang="en-US" sz="1600" u="none" strike="noStrike" baseline="-25000" dirty="0" err="1">
                          <a:effectLst/>
                        </a:rPr>
                        <a:t>dpa</a:t>
                      </a:r>
                      <a:endParaRPr lang="en-US" sz="1600" u="none" strike="noStrike" baseline="-25000" dirty="0">
                        <a:effectLst/>
                      </a:endParaRPr>
                    </a:p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(b)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0.8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2.35±0.31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1070±284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1.3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2.32±0.26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1053±270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2.2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2.49±0.21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1133±277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3.0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2.49±0.16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</a:rPr>
                        <a:t>1010±244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27" name="Picture 3" descr="http://www-cont.j-parc.jp/ScrShot/2018_05/10/2018_05_10_10_39_09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8" t="46186" r="15174" b="23900"/>
          <a:stretch/>
        </p:blipFill>
        <p:spPr bwMode="auto">
          <a:xfrm>
            <a:off x="4911213" y="937084"/>
            <a:ext cx="3820649" cy="135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7316015" y="973393"/>
            <a:ext cx="1400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Vertical beam profile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1293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-3721"/>
            <a:ext cx="7772400" cy="769441"/>
          </a:xfrm>
        </p:spPr>
        <p:txBody>
          <a:bodyPr/>
          <a:lstStyle/>
          <a:p>
            <a:r>
              <a:rPr kumimoji="1" lang="en-US" altLang="ja-JP" dirty="0"/>
              <a:t>Cascade sample holder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508" y="1805677"/>
            <a:ext cx="2918738" cy="38916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54333" b="35141"/>
          <a:stretch/>
        </p:blipFill>
        <p:spPr>
          <a:xfrm>
            <a:off x="179388" y="1779827"/>
            <a:ext cx="2843550" cy="336660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 flipH="1">
            <a:off x="4541613" y="914358"/>
            <a:ext cx="341017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/>
              <a:t>Experiment at 3NBT in J-PARC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3229" y="998169"/>
            <a:ext cx="308347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RCNP (Osaka </a:t>
            </a:r>
            <a:r>
              <a:rPr lang="en-US" altLang="ja-JP" dirty="0" err="1"/>
              <a:t>univ.</a:t>
            </a:r>
            <a:r>
              <a:rPr lang="en-US" altLang="ja-JP" dirty="0"/>
              <a:t>) experiment by Iwamoto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2073" y="5378879"/>
            <a:ext cx="293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dirty="0">
                <a:solidFill>
                  <a:schemeClr val="bg1"/>
                </a:solidFill>
              </a:rPr>
              <a:t>To obtain Cu and Al data, cascade scheme applied.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dirty="0">
                <a:solidFill>
                  <a:schemeClr val="bg1"/>
                </a:solidFill>
              </a:rPr>
              <a:t>Achieved ~5 K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/>
          <a:srcRect l="45525" t="16049" r="30916" b="24467"/>
          <a:stretch/>
        </p:blipFill>
        <p:spPr>
          <a:xfrm>
            <a:off x="6693048" y="1465386"/>
            <a:ext cx="2265422" cy="409518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051177" y="5758820"/>
            <a:ext cx="5814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kumimoji="1" lang="en-US" altLang="ja-JP" dirty="0">
                <a:solidFill>
                  <a:schemeClr val="bg1"/>
                </a:solidFill>
              </a:rPr>
              <a:t>Cascade target of 4 pieces (Al, Fe, Cu, W) applied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dirty="0">
                <a:solidFill>
                  <a:schemeClr val="bg1"/>
                </a:solidFill>
              </a:rPr>
              <a:t>Temp ~19 K</a:t>
            </a:r>
          </a:p>
          <a:p>
            <a:pPr marL="285750" indent="-285750">
              <a:buFont typeface="Arial" charset="0"/>
              <a:buChar char="•"/>
            </a:pPr>
            <a:r>
              <a:rPr lang="en-US" altLang="ja-JP" dirty="0">
                <a:solidFill>
                  <a:schemeClr val="bg1"/>
                </a:solidFill>
              </a:rPr>
              <a:t>In future improved to achieve ~5K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4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-27296" y="124339"/>
            <a:ext cx="8123892" cy="646331"/>
          </a:xfrm>
        </p:spPr>
        <p:txBody>
          <a:bodyPr/>
          <a:lstStyle/>
          <a:p>
            <a:r>
              <a:rPr lang="en-US" altLang="ja-JP" sz="3600" dirty="0"/>
              <a:t>Calculation with PHITS code</a:t>
            </a:r>
            <a:endParaRPr lang="en-US" sz="36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51319" y="878575"/>
            <a:ext cx="8290759" cy="1800905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/>
              <a:t>Displacement cross section with PHITS implemented following models</a:t>
            </a:r>
            <a:endParaRPr lang="en-US" altLang="ja-JP" sz="2800" dirty="0"/>
          </a:p>
          <a:p>
            <a:pPr lvl="1"/>
            <a:r>
              <a:rPr lang="en-US" sz="2400" dirty="0" err="1"/>
              <a:t>Norgett</a:t>
            </a:r>
            <a:r>
              <a:rPr lang="en-US" sz="2400" dirty="0"/>
              <a:t>-Robinson-Torrens (NRT)</a:t>
            </a:r>
            <a:r>
              <a:rPr lang="ja-JP" altLang="en-US" sz="2400" dirty="0"/>
              <a:t> </a:t>
            </a:r>
            <a:r>
              <a:rPr lang="en-US" altLang="ja-JP" sz="2400" dirty="0"/>
              <a:t>model</a:t>
            </a:r>
          </a:p>
          <a:p>
            <a:pPr lvl="1"/>
            <a:r>
              <a:rPr lang="en-US" altLang="ja-JP" sz="2400" dirty="0" err="1"/>
              <a:t>Athermal</a:t>
            </a:r>
            <a:r>
              <a:rPr lang="en-US" altLang="ja-JP" sz="2400" dirty="0"/>
              <a:t> recombination corrected (arc) model (</a:t>
            </a:r>
            <a:r>
              <a:rPr lang="en-US" altLang="ja-JP" sz="2400" dirty="0" err="1"/>
              <a:t>Nordlund</a:t>
            </a:r>
            <a:r>
              <a:rPr lang="en-US" altLang="ja-JP" sz="2400" dirty="0"/>
              <a:t> model)</a:t>
            </a:r>
            <a:r>
              <a:rPr lang="ja-JP" altLang="en-US" sz="2400" dirty="0"/>
              <a:t> </a:t>
            </a:r>
            <a:endParaRPr lang="en-US" altLang="ja-JP" sz="2400" dirty="0"/>
          </a:p>
          <a:p>
            <a:pPr lvl="2"/>
            <a:r>
              <a:rPr lang="en-US" altLang="ja-JP" sz="2000" dirty="0"/>
              <a:t>Nature comm. 9, 1084, 2018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6313-81D3-E44F-979E-1FD115D886CD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45" y="3090976"/>
            <a:ext cx="4071014" cy="131922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125" y="2990209"/>
            <a:ext cx="4212353" cy="1088191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125" y="4067391"/>
            <a:ext cx="4069178" cy="62756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125628" y="2631898"/>
            <a:ext cx="2240998" cy="369332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NRT</a:t>
            </a:r>
            <a:r>
              <a:rPr lang="ja-JP" altLang="en-US" dirty="0"/>
              <a:t> </a:t>
            </a:r>
            <a:r>
              <a:rPr lang="en-US" altLang="ja-JP" dirty="0"/>
              <a:t>(Cu Ed 33 eV)</a:t>
            </a:r>
            <a:r>
              <a:rPr lang="en-US" dirty="0"/>
              <a:t>: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60269" y="2584648"/>
            <a:ext cx="271099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Nordlund</a:t>
            </a:r>
            <a:r>
              <a:rPr lang="en-US" dirty="0"/>
              <a:t> </a:t>
            </a:r>
            <a:r>
              <a:rPr lang="en-US" altLang="ja-JP" dirty="0"/>
              <a:t>(Cu Ed 33 eV)</a:t>
            </a:r>
            <a:r>
              <a:rPr lang="en-US" dirty="0"/>
              <a:t>:</a:t>
            </a: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1655908" y="3759974"/>
            <a:ext cx="2119257" cy="510945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6126234" y="3551420"/>
            <a:ext cx="2522560" cy="464026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4777407" y="4055433"/>
            <a:ext cx="4013896" cy="549019"/>
          </a:xfrm>
          <a:prstGeom prst="rect">
            <a:avLst/>
          </a:prstGeom>
          <a:solidFill>
            <a:srgbClr val="FFFF0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4660910" y="4817796"/>
            <a:ext cx="3622478" cy="1963243"/>
            <a:chOff x="4217159" y="4638622"/>
            <a:chExt cx="3953082" cy="2142418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17159" y="4638622"/>
              <a:ext cx="3953082" cy="2142418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6889621" y="5874748"/>
              <a:ext cx="995785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ja-JP" altLang="en-US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ー</a:t>
              </a:r>
              <a:r>
                <a:rPr lang="en-US" altLang="ja-JP" sz="12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 NRT</a:t>
              </a:r>
              <a:endParaRPr kumimoji="1" lang="en-US" altLang="ja-JP" sz="1200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  <a:p>
              <a:r>
                <a:rPr lang="ja-JP" altLang="en-US" sz="1200" dirty="0">
                  <a:solidFill>
                    <a:schemeClr val="tx2"/>
                  </a:solidFill>
                </a:rPr>
                <a:t>ー </a:t>
              </a:r>
              <a:r>
                <a:rPr lang="en-US" altLang="ja-JP" sz="1200" dirty="0" err="1">
                  <a:solidFill>
                    <a:schemeClr val="tx2"/>
                  </a:solidFill>
                </a:rPr>
                <a:t>Nordlund</a:t>
              </a:r>
              <a:endParaRPr lang="en-US" altLang="ja-JP" sz="1200" dirty="0">
                <a:solidFill>
                  <a:schemeClr val="tx2"/>
                </a:solidFill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985144" y="4818645"/>
              <a:ext cx="25647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err="1"/>
                <a:t>N</a:t>
              </a:r>
              <a:r>
                <a:rPr lang="en-US" altLang="ja-JP" sz="1400" baseline="-25000" dirty="0" err="1"/>
                <a:t>d</a:t>
              </a:r>
              <a:r>
                <a:rPr lang="en-US" altLang="ja-JP" sz="1400" dirty="0"/>
                <a:t> different for T</a:t>
              </a:r>
              <a:r>
                <a:rPr lang="en-US" altLang="ja-JP" sz="1400" baseline="-25000" dirty="0"/>
                <a:t>d</a:t>
              </a:r>
              <a:r>
                <a:rPr lang="en-US" altLang="ja-JP" sz="1400" dirty="0"/>
                <a:t>&gt;83 eV</a:t>
              </a:r>
              <a:endParaRPr lang="en-US" sz="1400" dirty="0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146145" y="3802182"/>
            <a:ext cx="1575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/>
            <a:r>
              <a:rPr kumimoji="1" lang="en-US" altLang="ja-JP" sz="1200" dirty="0" err="1"/>
              <a:t>N</a:t>
            </a:r>
            <a:r>
              <a:rPr kumimoji="1" lang="en-US" altLang="ja-JP" sz="1200" baseline="-25000" dirty="0" err="1"/>
              <a:t>d</a:t>
            </a:r>
            <a:r>
              <a:rPr lang="en-US" altLang="ja-JP" sz="1200" dirty="0"/>
              <a:t>:	 Number of displacement</a:t>
            </a:r>
          </a:p>
          <a:p>
            <a:pPr marL="269875" indent="-269875"/>
            <a:r>
              <a:rPr kumimoji="1" lang="en-US" altLang="ja-JP" sz="1200" dirty="0"/>
              <a:t>T</a:t>
            </a:r>
            <a:r>
              <a:rPr kumimoji="1" lang="en-US" altLang="ja-JP" sz="1200" baseline="-25000" dirty="0"/>
              <a:t>d</a:t>
            </a:r>
            <a:r>
              <a:rPr kumimoji="1" lang="en-US" altLang="ja-JP" sz="1200" dirty="0"/>
              <a:t>:  </a:t>
            </a:r>
            <a:r>
              <a:rPr kumimoji="1" lang="en-US" altLang="ja-JP" sz="1200" dirty="0" err="1"/>
              <a:t>Displ</a:t>
            </a:r>
            <a:r>
              <a:rPr kumimoji="1" lang="en-US" altLang="ja-JP" sz="1200" dirty="0"/>
              <a:t>. energy</a:t>
            </a:r>
            <a:endParaRPr kumimoji="1" lang="ja-JP" altLang="en-US" sz="12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45" y="4510503"/>
            <a:ext cx="4050191" cy="228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7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57834"/>
            <a:ext cx="7772400" cy="646331"/>
          </a:xfrm>
        </p:spPr>
        <p:txBody>
          <a:bodyPr/>
          <a:lstStyle/>
          <a:p>
            <a:r>
              <a:rPr lang="en-US" altLang="ja-JP" sz="3600" dirty="0"/>
              <a:t>Comparison with models calculation</a:t>
            </a:r>
            <a:endParaRPr lang="en-US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6313-81D3-E44F-979E-1FD115D886CD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auto">
          <a:xfrm>
            <a:off x="179388" y="989103"/>
            <a:ext cx="5294131" cy="57656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61131" y="1194518"/>
            <a:ext cx="3350597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133350" indent="-133350">
              <a:buFont typeface="Arial" charset="0"/>
              <a:buChar char="•"/>
              <a:tabLst>
                <a:tab pos="390525" algn="l"/>
              </a:tabLst>
            </a:pPr>
            <a:r>
              <a:rPr lang="en-US" sz="2400" dirty="0"/>
              <a:t>NRT model</a:t>
            </a:r>
          </a:p>
          <a:p>
            <a:pPr>
              <a:tabLst>
                <a:tab pos="390525" algn="l"/>
              </a:tabLst>
            </a:pPr>
            <a:r>
              <a:rPr lang="ja-JP" altLang="en-US" sz="2400" dirty="0"/>
              <a:t>　</a:t>
            </a:r>
            <a:r>
              <a:rPr lang="en-US" altLang="ja-JP" sz="2400" dirty="0"/>
              <a:t>	overestimates ~ x3</a:t>
            </a:r>
          </a:p>
          <a:p>
            <a:pPr marL="133350" indent="-133350">
              <a:buFont typeface="Arial" charset="0"/>
              <a:buChar char="•"/>
              <a:tabLst>
                <a:tab pos="390525" algn="l"/>
              </a:tabLst>
            </a:pPr>
            <a:r>
              <a:rPr lang="en-US" altLang="ja-JP" sz="2400" dirty="0"/>
              <a:t>arc model of </a:t>
            </a:r>
            <a:r>
              <a:rPr lang="en-US" altLang="ja-JP" sz="2400" dirty="0" err="1"/>
              <a:t>Nordlund</a:t>
            </a:r>
            <a:endParaRPr lang="en-US" altLang="ja-JP" sz="2400" dirty="0"/>
          </a:p>
          <a:p>
            <a:pPr>
              <a:tabLst>
                <a:tab pos="390525" algn="l"/>
              </a:tabLst>
            </a:pPr>
            <a:r>
              <a:rPr lang="en-US" altLang="ja-JP" sz="2400" dirty="0"/>
              <a:t>     good agreement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95875" y="4634280"/>
            <a:ext cx="1655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NRT/</a:t>
            </a:r>
            <a:r>
              <a:rPr kumimoji="1" lang="en-US" altLang="ja-JP" dirty="0" err="1"/>
              <a:t>Nordlund</a:t>
            </a:r>
            <a:endParaRPr kumimoji="1" lang="ja-JP" alt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362" y="4154097"/>
            <a:ext cx="5670000" cy="280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27"/>
          <a:stretch/>
        </p:blipFill>
        <p:spPr bwMode="auto">
          <a:xfrm>
            <a:off x="-112845" y="960735"/>
            <a:ext cx="5713200" cy="360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5506116" y="2861376"/>
            <a:ext cx="35581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>
                <a:solidFill>
                  <a:schemeClr val="bg1"/>
                </a:solidFill>
              </a:rPr>
              <a:t>Present data </a:t>
            </a:r>
            <a:r>
              <a:rPr lang="en-US" altLang="ja-JP" sz="2000" dirty="0">
                <a:solidFill>
                  <a:schemeClr val="bg1"/>
                </a:solidFill>
              </a:rPr>
              <a:t>imply that the DPA should be calculated with </a:t>
            </a:r>
            <a:r>
              <a:rPr lang="en-US" altLang="ja-JP" sz="2000" dirty="0" err="1">
                <a:solidFill>
                  <a:schemeClr val="bg1"/>
                </a:solidFill>
              </a:rPr>
              <a:t>Nordlund</a:t>
            </a:r>
            <a:r>
              <a:rPr lang="en-US" altLang="ja-JP" sz="2000" dirty="0">
                <a:solidFill>
                  <a:schemeClr val="bg1"/>
                </a:solidFill>
              </a:rPr>
              <a:t>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chemeClr val="bg1"/>
                </a:solidFill>
              </a:rPr>
              <a:t>Ratio of NRT/Nord is constant above ~200 MeV.  </a:t>
            </a:r>
          </a:p>
        </p:txBody>
      </p:sp>
    </p:spTree>
    <p:extLst>
      <p:ext uri="{BB962C8B-B14F-4D97-AF65-F5344CB8AC3E}">
        <p14:creationId xmlns:p14="http://schemas.microsoft.com/office/powerpoint/2010/main" val="176608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850" y="992650"/>
            <a:ext cx="8497421" cy="511175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Introduction</a:t>
            </a:r>
          </a:p>
          <a:p>
            <a:pPr lvl="1"/>
            <a:r>
              <a:rPr lang="en-US" altLang="ja-JP" dirty="0"/>
              <a:t>Present and future plan of J-PARC</a:t>
            </a:r>
          </a:p>
          <a:p>
            <a:r>
              <a:rPr lang="en-US" altLang="ja-JP" dirty="0"/>
              <a:t>Displacement cross section experiment at J-PARC</a:t>
            </a:r>
          </a:p>
          <a:p>
            <a:r>
              <a:rPr lang="en-US" altLang="ja-JP" dirty="0"/>
              <a:t>Experiment at </a:t>
            </a:r>
            <a:r>
              <a:rPr lang="en-US" altLang="ja-JP" dirty="0" err="1"/>
              <a:t>HiRadMat</a:t>
            </a:r>
            <a:endParaRPr lang="en-US" altLang="ja-JP" dirty="0"/>
          </a:p>
          <a:p>
            <a:r>
              <a:rPr lang="en-US" altLang="ja-JP" dirty="0"/>
              <a:t>Summary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67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Comparison with MARS</a:t>
            </a:r>
            <a:endParaRPr kumimoji="1" lang="ja-JP" altLang="en-US" dirty="0"/>
          </a:p>
        </p:txBody>
      </p:sp>
      <p:grpSp>
        <p:nvGrpSpPr>
          <p:cNvPr id="3" name="図形グループ 2"/>
          <p:cNvGrpSpPr/>
          <p:nvPr/>
        </p:nvGrpSpPr>
        <p:grpSpPr>
          <a:xfrm>
            <a:off x="98474" y="1024919"/>
            <a:ext cx="8573106" cy="5638802"/>
            <a:chOff x="98474" y="1024919"/>
            <a:chExt cx="8573106" cy="5638802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3" t="49051" r="55154" b="12501"/>
            <a:stretch/>
          </p:blipFill>
          <p:spPr>
            <a:xfrm>
              <a:off x="98474" y="1159547"/>
              <a:ext cx="8566942" cy="5504174"/>
            </a:xfrm>
            <a:prstGeom prst="rect">
              <a:avLst/>
            </a:prstGeom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368" y="1024919"/>
              <a:ext cx="7997212" cy="5375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228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179388" y="88612"/>
            <a:ext cx="7772400" cy="584775"/>
          </a:xfrm>
        </p:spPr>
        <p:txBody>
          <a:bodyPr/>
          <a:lstStyle/>
          <a:p>
            <a:r>
              <a:rPr kumimoji="1" lang="en-US" altLang="ja-JP" sz="3200" dirty="0"/>
              <a:t>Displacement </a:t>
            </a:r>
            <a:r>
              <a:rPr lang="en-US" altLang="ja-JP" sz="3200" dirty="0"/>
              <a:t>cross section for </a:t>
            </a:r>
            <a:r>
              <a:rPr kumimoji="1" lang="en-US" altLang="ja-JP" sz="3200" dirty="0"/>
              <a:t>Al and W</a:t>
            </a:r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/>
          <a:srcRect t="7858"/>
          <a:stretch/>
        </p:blipFill>
        <p:spPr>
          <a:xfrm>
            <a:off x="4891550" y="998719"/>
            <a:ext cx="3909547" cy="328450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51" y="966063"/>
            <a:ext cx="3892586" cy="346615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48" y="4482138"/>
            <a:ext cx="3716215" cy="237586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804" y="4437204"/>
            <a:ext cx="3698153" cy="242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67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E9D2C2B3-A55B-5A40-921E-471EF0DE3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210" y="2710187"/>
            <a:ext cx="4464319" cy="292232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119389"/>
            <a:ext cx="7772400" cy="523220"/>
          </a:xfrm>
        </p:spPr>
        <p:txBody>
          <a:bodyPr/>
          <a:lstStyle/>
          <a:p>
            <a:r>
              <a:rPr lang="en-US" altLang="ja-JP" sz="2800" dirty="0"/>
              <a:t>Displacement cross section above 30 GeV</a:t>
            </a:r>
            <a:endParaRPr kumimoji="1" lang="ja-JP" altLang="en-US" sz="28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F6313-81D3-E44F-979E-1FD115D886CD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388" y="1135205"/>
            <a:ext cx="3722052" cy="101566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As increase proton kinematic energy, h</a:t>
            </a:r>
            <a:r>
              <a:rPr kumimoji="1" lang="en-US" altLang="ja-JP" sz="2000" dirty="0"/>
              <a:t>eat density on material (W) increase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00600" y="972319"/>
            <a:ext cx="4297929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Regardless of the kinematic </a:t>
            </a:r>
            <a:r>
              <a:rPr lang="en-US" altLang="ja-JP" sz="2000" dirty="0"/>
              <a:t>energy for Ep&gt;30 GeV, d</a:t>
            </a:r>
            <a:r>
              <a:rPr kumimoji="1" lang="en-US" altLang="ja-JP" sz="2000" dirty="0"/>
              <a:t>isplacement cross-section sustains almost constant </a:t>
            </a:r>
            <a:endParaRPr kumimoji="1" lang="ja-JP" altLang="en-US" sz="2000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189F4CC-A1FB-6D40-A6A1-558CE7C44FD3}"/>
              </a:ext>
            </a:extLst>
          </p:cNvPr>
          <p:cNvGrpSpPr/>
          <p:nvPr/>
        </p:nvGrpSpPr>
        <p:grpSpPr>
          <a:xfrm>
            <a:off x="0" y="2288113"/>
            <a:ext cx="4474465" cy="3482922"/>
            <a:chOff x="0" y="1849201"/>
            <a:chExt cx="4691920" cy="3652190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0" r="5712"/>
            <a:stretch/>
          </p:blipFill>
          <p:spPr>
            <a:xfrm>
              <a:off x="0" y="1849201"/>
              <a:ext cx="4691920" cy="3652190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CBE2645-CE84-7B40-8C9B-6C479C734574}"/>
                </a:ext>
              </a:extLst>
            </p:cNvPr>
            <p:cNvSpPr txBox="1"/>
            <p:nvPr/>
          </p:nvSpPr>
          <p:spPr>
            <a:xfrm>
              <a:off x="2420911" y="2405999"/>
              <a:ext cx="1982126" cy="677742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 </a:t>
              </a:r>
              <a:r>
                <a:rPr lang="en-US" altLang="ja-JP" dirty="0">
                  <a:solidFill>
                    <a:srgbClr val="FF0000"/>
                  </a:solidFill>
                </a:rPr>
                <a:t>●</a:t>
              </a:r>
              <a:r>
                <a:rPr kumimoji="1" lang="en-US" altLang="ja-JP" dirty="0">
                  <a:solidFill>
                    <a:srgbClr val="FF0000"/>
                  </a:solidFill>
                </a:rPr>
                <a:t>  Heat density</a:t>
              </a:r>
            </a:p>
            <a:p>
              <a:r>
                <a:rPr kumimoji="1" lang="en-US" altLang="ja-JP" dirty="0"/>
                <a:t> </a:t>
              </a:r>
              <a:r>
                <a:rPr kumimoji="1" lang="ja-JP" altLang="en-US">
                  <a:solidFill>
                    <a:srgbClr val="00B050"/>
                  </a:solidFill>
                </a:rPr>
                <a:t>ー</a:t>
              </a:r>
              <a:r>
                <a:rPr kumimoji="1" lang="en-US" altLang="ja-JP" dirty="0">
                  <a:solidFill>
                    <a:srgbClr val="00B050"/>
                  </a:solidFill>
                </a:rPr>
                <a:t> Bethe-Bloch</a:t>
              </a:r>
              <a:endParaRPr kumimoji="1" lang="ja-JP" altLang="en-US">
                <a:solidFill>
                  <a:srgbClr val="00B05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01AAFEF-6A00-7748-A17D-898F60FDD849}"/>
              </a:ext>
            </a:extLst>
          </p:cNvPr>
          <p:cNvSpPr txBox="1"/>
          <p:nvPr/>
        </p:nvSpPr>
        <p:spPr>
          <a:xfrm>
            <a:off x="281722" y="6022411"/>
            <a:ext cx="8385686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To solve the curious puzzle, the experiment should be carried out for high energy region.</a:t>
            </a:r>
            <a:endParaRPr kumimoji="1" lang="ja-JP" altLang="en-US" sz="200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DBAB88C-8365-8847-9FD3-4F488CA8BDDD}"/>
              </a:ext>
            </a:extLst>
          </p:cNvPr>
          <p:cNvCxnSpPr>
            <a:cxnSpLocks/>
          </p:cNvCxnSpPr>
          <p:nvPr/>
        </p:nvCxnSpPr>
        <p:spPr bwMode="auto">
          <a:xfrm>
            <a:off x="8602091" y="4150776"/>
            <a:ext cx="0" cy="107959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272F733-9EE0-BB4D-ADD9-89A3A046F705}"/>
              </a:ext>
            </a:extLst>
          </p:cNvPr>
          <p:cNvCxnSpPr>
            <a:cxnSpLocks/>
          </p:cNvCxnSpPr>
          <p:nvPr/>
        </p:nvCxnSpPr>
        <p:spPr bwMode="auto">
          <a:xfrm>
            <a:off x="4058389" y="4029574"/>
            <a:ext cx="0" cy="131661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dash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15DBAB-929B-C742-9C72-EF8B45A82F23}"/>
              </a:ext>
            </a:extLst>
          </p:cNvPr>
          <p:cNvSpPr txBox="1"/>
          <p:nvPr/>
        </p:nvSpPr>
        <p:spPr>
          <a:xfrm>
            <a:off x="3272288" y="367290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30 GeV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2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129"/>
    </mc:Choice>
    <mc:Fallback xmlns="">
      <p:transition advTm="3129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4940"/>
            <a:ext cx="8245928" cy="584775"/>
          </a:xfrm>
        </p:spPr>
        <p:txBody>
          <a:bodyPr/>
          <a:lstStyle/>
          <a:p>
            <a:r>
              <a:rPr kumimoji="1" lang="en-US" altLang="ja-JP" sz="3200" dirty="0"/>
              <a:t>Disp. cross-section experiment at </a:t>
            </a:r>
            <a:r>
              <a:rPr kumimoji="1" lang="en-US" altLang="ja-JP" sz="3200" dirty="0" err="1"/>
              <a:t>HiRadMat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389" y="981075"/>
            <a:ext cx="4540530" cy="566591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sz="2400" dirty="0"/>
              <a:t>Relatively easy experiment</a:t>
            </a:r>
          </a:p>
          <a:p>
            <a:r>
              <a:rPr lang="en-US" altLang="ja-JP" sz="2400" dirty="0"/>
              <a:t>Equipment</a:t>
            </a:r>
          </a:p>
          <a:p>
            <a:pPr lvl="1"/>
            <a:r>
              <a:rPr lang="en-US" altLang="ja-JP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GM cryo-cooler</a:t>
            </a:r>
          </a:p>
          <a:p>
            <a:pPr lvl="1"/>
            <a:r>
              <a:rPr lang="en-US" altLang="ja-JP" sz="24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Vacuum chamber</a:t>
            </a:r>
          </a:p>
          <a:p>
            <a:pPr lvl="2"/>
            <a:r>
              <a:rPr lang="en-US" altLang="ja-JP" sz="1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Those had be utilized at previous </a:t>
            </a:r>
            <a:r>
              <a:rPr lang="en-US" altLang="ja-JP" sz="18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exepeiment</a:t>
            </a:r>
            <a:r>
              <a:rPr lang="en-US" altLang="ja-JP" sz="1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at </a:t>
            </a:r>
            <a:r>
              <a:rPr lang="en-US" altLang="ja-JP" sz="18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HiRad</a:t>
            </a:r>
            <a:endParaRPr lang="en-US" altLang="ja-JP" sz="1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en-US" altLang="ja-JP" sz="2400" dirty="0"/>
              <a:t>Instruments to observe sample resistance </a:t>
            </a:r>
          </a:p>
          <a:p>
            <a:r>
              <a:rPr lang="en-US" altLang="ja-JP" sz="2400" dirty="0"/>
              <a:t>Instruments can be placed  at near the sample with low radiation (TT61)</a:t>
            </a:r>
            <a:endParaRPr kumimoji="1" lang="en-US" altLang="ja-JP" sz="2400" dirty="0"/>
          </a:p>
          <a:p>
            <a:r>
              <a:rPr kumimoji="1" lang="en-US" altLang="ja-JP" sz="2400" dirty="0"/>
              <a:t>Requirement of experiment</a:t>
            </a:r>
          </a:p>
          <a:p>
            <a:pPr lvl="1"/>
            <a:r>
              <a:rPr lang="en-US" altLang="ja-JP" sz="2400" dirty="0"/>
              <a:t>Beam monitor and properties</a:t>
            </a:r>
          </a:p>
          <a:p>
            <a:pPr lvl="1"/>
            <a:r>
              <a:rPr lang="en-US" altLang="ja-JP" sz="2400" dirty="0"/>
              <a:t>Beam scan procedure</a:t>
            </a:r>
          </a:p>
          <a:p>
            <a:r>
              <a:rPr lang="en-US" altLang="ja-JP" sz="2400" dirty="0"/>
              <a:t>Almost instruments are prepared. All we need is sample, sample holder and budget of travel.</a:t>
            </a:r>
          </a:p>
          <a:p>
            <a:pPr lvl="1"/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369" y="894940"/>
            <a:ext cx="4543631" cy="325299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45525" t="16049" r="30916" b="24467"/>
          <a:stretch/>
        </p:blipFill>
        <p:spPr>
          <a:xfrm>
            <a:off x="5175567" y="4280870"/>
            <a:ext cx="1332599" cy="24089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203" y="3619880"/>
            <a:ext cx="2268715" cy="302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0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3A3AD5-D214-6444-B286-55257D4C6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Experiment at FNAL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2FA4A1F-8D5F-214A-9666-E30626AE3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981075"/>
            <a:ext cx="8208963" cy="2039711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Budget already approved by MEXT for some of our collaborators</a:t>
            </a:r>
          </a:p>
          <a:p>
            <a:r>
              <a:rPr lang="en-US" altLang="ja-JP" dirty="0"/>
              <a:t>On 2021, the experiment will start for 120 GeV proton.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2B1AA0-2455-B743-BC76-6BEE7FF52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2049" name="Picture 1" descr="page9image1785024">
            <a:extLst>
              <a:ext uri="{FF2B5EF4-FFF2-40B4-BE49-F238E27FC236}">
                <a16:creationId xmlns:a16="http://schemas.microsoft.com/office/drawing/2014/main" id="{7C068774-C19E-4748-BDF1-B900F78195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199" y="3121132"/>
            <a:ext cx="3800614" cy="2835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age9image1791968">
            <a:extLst>
              <a:ext uri="{FF2B5EF4-FFF2-40B4-BE49-F238E27FC236}">
                <a16:creationId xmlns:a16="http://schemas.microsoft.com/office/drawing/2014/main" id="{6D92AE67-2F38-7248-93E4-24C6D0F33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44773"/>
            <a:ext cx="4268422" cy="281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436D541-6E36-F842-9294-E739E4AC5007}"/>
              </a:ext>
            </a:extLst>
          </p:cNvPr>
          <p:cNvSpPr txBox="1"/>
          <p:nvPr/>
        </p:nvSpPr>
        <p:spPr>
          <a:xfrm>
            <a:off x="6765990" y="4127828"/>
            <a:ext cx="1633781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120 GeV proton</a:t>
            </a:r>
            <a:endParaRPr kumimoji="1" lang="ja-JP" altLang="en-US" sz="160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D4A4EF-7715-BA4C-B1AC-569DDE340E88}"/>
              </a:ext>
            </a:extLst>
          </p:cNvPr>
          <p:cNvSpPr txBox="1"/>
          <p:nvPr/>
        </p:nvSpPr>
        <p:spPr>
          <a:xfrm>
            <a:off x="4701203" y="5134460"/>
            <a:ext cx="2180045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/>
              <a:t>Cryo</a:t>
            </a:r>
            <a:r>
              <a:rPr kumimoji="1" lang="en-US" altLang="ja-JP" sz="1400" dirty="0"/>
              <a:t> chamber</a:t>
            </a:r>
            <a:r>
              <a:rPr lang="en-US" altLang="ja-JP" sz="1400" dirty="0"/>
              <a:t> and beam instruments will be placed</a:t>
            </a:r>
            <a:endParaRPr kumimoji="1" lang="en-US" altLang="ja-JP" sz="1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5BDFD0E-5DAC-2946-8040-1D86867FC4FC}"/>
              </a:ext>
            </a:extLst>
          </p:cNvPr>
          <p:cNvSpPr txBox="1"/>
          <p:nvPr/>
        </p:nvSpPr>
        <p:spPr>
          <a:xfrm>
            <a:off x="7239000" y="32750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MT3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25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323850" y="981075"/>
            <a:ext cx="8620356" cy="5111750"/>
          </a:xfrm>
        </p:spPr>
        <p:txBody>
          <a:bodyPr>
            <a:normAutofit/>
          </a:bodyPr>
          <a:lstStyle/>
          <a:p>
            <a:r>
              <a:rPr lang="en-US" altLang="ja-JP" dirty="0"/>
              <a:t>Displacement cross section, measurement for 0.4〜30 GeV protons has conducted in J-PARC.</a:t>
            </a:r>
          </a:p>
          <a:p>
            <a:r>
              <a:rPr lang="en-US" altLang="ja-JP" dirty="0"/>
              <a:t>At FNAL, displacement cross section experiment for 120 GeV will be carried out.</a:t>
            </a:r>
          </a:p>
          <a:p>
            <a:r>
              <a:rPr lang="en-US" altLang="ja-JP" dirty="0"/>
              <a:t>To obtain the displacement cross section at </a:t>
            </a:r>
            <a:r>
              <a:rPr lang="en-US" altLang="ja-JP"/>
              <a:t>400 GeV, </a:t>
            </a:r>
            <a:r>
              <a:rPr lang="en-US" altLang="ja-JP" dirty="0"/>
              <a:t>which is important for HL-LHC, the experiment should be performed at </a:t>
            </a:r>
            <a:r>
              <a:rPr lang="en-US" altLang="ja-JP" dirty="0" err="1"/>
              <a:t>HiRadMat</a:t>
            </a:r>
            <a:r>
              <a:rPr lang="en-US" altLang="ja-JP" dirty="0"/>
              <a:t>.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49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CE28ED-6021-7D4D-BD50-BA3F8EE9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336B06-5C0F-C244-8A80-78DDF6BE4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54984E0-6CF2-4741-B25B-A9D63AD23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79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27057"/>
            <a:ext cx="7772400" cy="707886"/>
          </a:xfrm>
        </p:spPr>
        <p:txBody>
          <a:bodyPr/>
          <a:lstStyle/>
          <a:p>
            <a:r>
              <a:rPr lang="en-US" altLang="ja-JP" sz="4000" dirty="0"/>
              <a:t>Contribution for displacement</a:t>
            </a:r>
            <a:endParaRPr kumimoji="1" lang="ja-JP" altLang="en-US" sz="40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27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FCF0174-C349-2A47-86C0-0E401063A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651" y="3650337"/>
            <a:ext cx="4286182" cy="320766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372EA0C-E0D7-0B45-8BAE-BD1416BBD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33" y="3714328"/>
            <a:ext cx="4200675" cy="3143672"/>
          </a:xfrm>
          <a:prstGeom prst="rect">
            <a:avLst/>
          </a:prstGeom>
        </p:spPr>
      </p:pic>
      <p:grpSp>
        <p:nvGrpSpPr>
          <p:cNvPr id="6" name="図形グループ 5"/>
          <p:cNvGrpSpPr/>
          <p:nvPr/>
        </p:nvGrpSpPr>
        <p:grpSpPr>
          <a:xfrm>
            <a:off x="207987" y="866060"/>
            <a:ext cx="4074941" cy="2680217"/>
            <a:chOff x="98474" y="1024919"/>
            <a:chExt cx="8573106" cy="5638802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53" t="49051" r="55154" b="12501"/>
            <a:stretch/>
          </p:blipFill>
          <p:spPr>
            <a:xfrm>
              <a:off x="98474" y="1159547"/>
              <a:ext cx="8566942" cy="5504174"/>
            </a:xfrm>
            <a:prstGeom prst="rect">
              <a:avLst/>
            </a:prstGeom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368" y="1024919"/>
              <a:ext cx="7997212" cy="5375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2651" y="888866"/>
            <a:ext cx="4024064" cy="2634136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 bwMode="auto">
          <a:xfrm>
            <a:off x="7779026" y="4651513"/>
            <a:ext cx="596348" cy="278296"/>
          </a:xfrm>
          <a:prstGeom prst="rect">
            <a:avLst/>
          </a:prstGeom>
          <a:noFill/>
          <a:ln w="2857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81679" y="4190496"/>
            <a:ext cx="169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Fission and spallation </a:t>
            </a:r>
            <a:r>
              <a:rPr kumimoji="1" lang="en-US" altLang="ja-JP"/>
              <a:t>fragment dominating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 bwMode="auto">
          <a:xfrm>
            <a:off x="6638395" y="4581938"/>
            <a:ext cx="1074343" cy="1391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77349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982523-B475-D14D-AA11-65DA5C0C0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654839C-578D-7F4A-ACB4-0D056DA7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B89916D-5C5B-2C4D-A8BC-0A01ED138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1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D736D7-CAFB-5044-B792-19AB5B8E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EC4143C-A582-5B40-B8C3-BB7451183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29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9789997-E6CF-5944-864D-A320B7839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テキスト ボックス 13"/>
          <p:cNvSpPr txBox="1">
            <a:spLocks noChangeArrowheads="1"/>
          </p:cNvSpPr>
          <p:nvPr/>
        </p:nvSpPr>
        <p:spPr bwMode="auto">
          <a:xfrm>
            <a:off x="2700338" y="6030913"/>
            <a:ext cx="2717800" cy="400050"/>
          </a:xfrm>
          <a:prstGeom prst="rect">
            <a:avLst/>
          </a:prstGeom>
          <a:solidFill>
            <a:srgbClr val="FFFFFF">
              <a:alpha val="70195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rgbClr val="0000FF"/>
                </a:solidFill>
              </a:rPr>
              <a:t>Neutron beam lines (23)</a:t>
            </a:r>
            <a:endParaRPr lang="ja-JP" altLang="en-US" sz="2000">
              <a:solidFill>
                <a:srgbClr val="0000FF"/>
              </a:solidFill>
            </a:endParaRPr>
          </a:p>
        </p:txBody>
      </p:sp>
      <p:pic>
        <p:nvPicPr>
          <p:cNvPr id="57348" name="Picture 3" descr="200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Text Box 4"/>
          <p:cNvSpPr txBox="1">
            <a:spLocks noChangeArrowheads="1"/>
          </p:cNvSpPr>
          <p:nvPr/>
        </p:nvSpPr>
        <p:spPr bwMode="auto">
          <a:xfrm>
            <a:off x="7462838" y="1628775"/>
            <a:ext cx="1701800" cy="646113"/>
          </a:xfrm>
          <a:prstGeom prst="rect">
            <a:avLst/>
          </a:prstGeom>
          <a:solidFill>
            <a:srgbClr val="000000">
              <a:alpha val="58823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1" rIns="91400" bIns="45701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rgbClr val="FFFFCC"/>
                </a:solidFill>
                <a:latin typeface="Arial" pitchFamily="34" charset="0"/>
              </a:rPr>
              <a:t>Bird’s eye photo</a:t>
            </a:r>
          </a:p>
        </p:txBody>
      </p:sp>
      <p:sp>
        <p:nvSpPr>
          <p:cNvPr id="57350" name="Line 17"/>
          <p:cNvSpPr>
            <a:spLocks noChangeShapeType="1"/>
          </p:cNvSpPr>
          <p:nvPr/>
        </p:nvSpPr>
        <p:spPr bwMode="auto">
          <a:xfrm flipV="1">
            <a:off x="3201988" y="4092575"/>
            <a:ext cx="461962" cy="42863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51" name="Text Box 18"/>
          <p:cNvSpPr txBox="1">
            <a:spLocks noChangeArrowheads="1"/>
          </p:cNvSpPr>
          <p:nvPr/>
        </p:nvSpPr>
        <p:spPr bwMode="auto">
          <a:xfrm>
            <a:off x="1473200" y="3836988"/>
            <a:ext cx="1676400" cy="923925"/>
          </a:xfrm>
          <a:prstGeom prst="rect">
            <a:avLst/>
          </a:prstGeom>
          <a:solidFill>
            <a:srgbClr val="448C8E">
              <a:alpha val="49019"/>
            </a:srgbClr>
          </a:solidFill>
          <a:ln w="28575" cmpd="sng">
            <a:solidFill>
              <a:srgbClr val="FF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Transmutation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Facility</a:t>
            </a:r>
            <a:r>
              <a:rPr lang="ja-JP" altLang="en-US" sz="1800" dirty="0">
                <a:solidFill>
                  <a:schemeClr val="bg1"/>
                </a:solidFill>
                <a:ea typeface="ＭＳ ゴシック" pitchFamily="49" charset="-128"/>
              </a:rPr>
              <a:t> </a:t>
            </a: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(TEF)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(Phase II</a:t>
            </a:r>
            <a:r>
              <a:rPr lang="ja-JP" altLang="en-US" sz="1800" dirty="0">
                <a:solidFill>
                  <a:schemeClr val="bg1"/>
                </a:solidFill>
                <a:ea typeface="ＭＳ ゴシック" pitchFamily="49" charset="-128"/>
              </a:rPr>
              <a:t>）</a:t>
            </a:r>
          </a:p>
        </p:txBody>
      </p:sp>
      <p:sp>
        <p:nvSpPr>
          <p:cNvPr id="57352" name="Text Box 19"/>
          <p:cNvSpPr txBox="1">
            <a:spLocks noChangeArrowheads="1"/>
          </p:cNvSpPr>
          <p:nvPr/>
        </p:nvSpPr>
        <p:spPr bwMode="auto">
          <a:xfrm>
            <a:off x="3968750" y="0"/>
            <a:ext cx="2373313" cy="544765"/>
          </a:xfrm>
          <a:prstGeom prst="rect">
            <a:avLst/>
          </a:prstGeom>
          <a:solidFill>
            <a:srgbClr val="448C8E">
              <a:alpha val="4901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chemeClr val="bg1"/>
                </a:solidFill>
              </a:rPr>
              <a:t>Hadron Experiment Facility</a:t>
            </a:r>
          </a:p>
        </p:txBody>
      </p:sp>
      <p:sp>
        <p:nvSpPr>
          <p:cNvPr id="57353" name="Text Box 20"/>
          <p:cNvSpPr txBox="1">
            <a:spLocks noChangeArrowheads="1"/>
          </p:cNvSpPr>
          <p:nvPr/>
        </p:nvSpPr>
        <p:spPr bwMode="auto">
          <a:xfrm>
            <a:off x="5741988" y="2782888"/>
            <a:ext cx="3275012" cy="567848"/>
          </a:xfrm>
          <a:prstGeom prst="rect">
            <a:avLst/>
          </a:prstGeom>
          <a:solidFill>
            <a:srgbClr val="448C8E">
              <a:alpha val="4901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chemeClr val="bg1"/>
                </a:solidFill>
                <a:ea typeface="ＭＳ ゴシック" pitchFamily="49" charset="-128"/>
              </a:rPr>
              <a:t>Neutrino Exp. Facility</a:t>
            </a: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en-US" altLang="ja-JP" sz="1800">
                <a:solidFill>
                  <a:schemeClr val="bg1"/>
                </a:solidFill>
                <a:ea typeface="ＭＳ ゴシック" pitchFamily="49" charset="-128"/>
              </a:rPr>
              <a:t>(294km to Super KAMIOKANDE)</a:t>
            </a:r>
          </a:p>
        </p:txBody>
      </p:sp>
      <p:sp>
        <p:nvSpPr>
          <p:cNvPr id="57354" name="Text Box 21"/>
          <p:cNvSpPr txBox="1">
            <a:spLocks noChangeArrowheads="1"/>
          </p:cNvSpPr>
          <p:nvPr/>
        </p:nvSpPr>
        <p:spPr bwMode="auto">
          <a:xfrm>
            <a:off x="650875" y="1041400"/>
            <a:ext cx="2557463" cy="544765"/>
          </a:xfrm>
          <a:prstGeom prst="rect">
            <a:avLst/>
          </a:prstGeom>
          <a:solidFill>
            <a:srgbClr val="448C8E">
              <a:alpha val="47058"/>
            </a:srgbClr>
          </a:solidFill>
          <a:ln w="28575" cmpd="sng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 b="1">
                <a:solidFill>
                  <a:schemeClr val="bg1"/>
                </a:solidFill>
                <a:ea typeface="ＭＳ ゴシック" pitchFamily="49" charset="-128"/>
              </a:rPr>
              <a:t>Materials &amp; Life Science Facility (MLF)</a:t>
            </a:r>
          </a:p>
        </p:txBody>
      </p:sp>
      <p:sp>
        <p:nvSpPr>
          <p:cNvPr id="57386" name="Line 16"/>
          <p:cNvSpPr>
            <a:spLocks noChangeShapeType="1"/>
          </p:cNvSpPr>
          <p:nvPr/>
        </p:nvSpPr>
        <p:spPr bwMode="auto">
          <a:xfrm flipV="1">
            <a:off x="3455988" y="2314575"/>
            <a:ext cx="650875" cy="541338"/>
          </a:xfrm>
          <a:prstGeom prst="line">
            <a:avLst/>
          </a:prstGeom>
          <a:noFill/>
          <a:ln w="57150">
            <a:solidFill>
              <a:srgbClr val="FFFF00">
                <a:alpha val="67058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88" name="Line 7"/>
          <p:cNvSpPr>
            <a:spLocks noChangeShapeType="1"/>
          </p:cNvSpPr>
          <p:nvPr/>
        </p:nvSpPr>
        <p:spPr bwMode="auto">
          <a:xfrm flipV="1">
            <a:off x="3783013" y="3641726"/>
            <a:ext cx="1882775" cy="7938"/>
          </a:xfrm>
          <a:prstGeom prst="line">
            <a:avLst/>
          </a:prstGeom>
          <a:noFill/>
          <a:ln w="57150">
            <a:solidFill>
              <a:srgbClr val="FF6666">
                <a:alpha val="67058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90" name="Text Box 22"/>
          <p:cNvSpPr txBox="1">
            <a:spLocks noChangeArrowheads="1"/>
          </p:cNvSpPr>
          <p:nvPr/>
        </p:nvSpPr>
        <p:spPr bwMode="auto">
          <a:xfrm>
            <a:off x="463550" y="2909888"/>
            <a:ext cx="2179638" cy="5683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ja-JP" sz="1800" dirty="0">
                <a:ea typeface="ＭＳ ゴシック" pitchFamily="49" charset="-128"/>
              </a:rPr>
              <a:t>3GeV Synchrotron</a:t>
            </a: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en-US" altLang="ja-JP" sz="1800" dirty="0">
                <a:ea typeface="ＭＳ ゴシック" pitchFamily="49" charset="-128"/>
              </a:rPr>
              <a:t>RCS (25Hz,1MW)</a:t>
            </a:r>
          </a:p>
        </p:txBody>
      </p:sp>
      <p:grpSp>
        <p:nvGrpSpPr>
          <p:cNvPr id="57356" name="Group 33"/>
          <p:cNvGrpSpPr>
            <a:grpSpLocks/>
          </p:cNvGrpSpPr>
          <p:nvPr/>
        </p:nvGrpSpPr>
        <p:grpSpPr bwMode="auto">
          <a:xfrm>
            <a:off x="3617913" y="3614738"/>
            <a:ext cx="2559050" cy="2117725"/>
            <a:chOff x="2279" y="2277"/>
            <a:chExt cx="1612" cy="1334"/>
          </a:xfrm>
        </p:grpSpPr>
        <p:sp>
          <p:nvSpPr>
            <p:cNvPr id="57384" name="Line 5"/>
            <p:cNvSpPr>
              <a:spLocks noChangeShapeType="1"/>
            </p:cNvSpPr>
            <p:nvPr/>
          </p:nvSpPr>
          <p:spPr bwMode="auto">
            <a:xfrm>
              <a:off x="3576" y="2277"/>
              <a:ext cx="315" cy="1334"/>
            </a:xfrm>
            <a:prstGeom prst="line">
              <a:avLst/>
            </a:prstGeom>
            <a:noFill/>
            <a:ln w="57150">
              <a:solidFill>
                <a:srgbClr val="00CC99">
                  <a:alpha val="6705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85" name="Text Box 23"/>
            <p:cNvSpPr txBox="1">
              <a:spLocks noChangeArrowheads="1"/>
            </p:cNvSpPr>
            <p:nvPr/>
          </p:nvSpPr>
          <p:spPr bwMode="auto">
            <a:xfrm>
              <a:off x="2279" y="3016"/>
              <a:ext cx="1248" cy="37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ja-JP" sz="1800" dirty="0" err="1">
                  <a:ea typeface="ＭＳ ゴシック" pitchFamily="49" charset="-128"/>
                </a:rPr>
                <a:t>Linac</a:t>
              </a:r>
              <a:endParaRPr lang="en-US" altLang="ja-JP" sz="1800" dirty="0">
                <a:ea typeface="ＭＳ ゴシック" pitchFamily="49" charset="-128"/>
              </a:endParaRPr>
            </a:p>
            <a:p>
              <a:pPr eaLnBrk="1" hangingPunct="1">
                <a:lnSpc>
                  <a:spcPct val="20000"/>
                </a:lnSpc>
                <a:spcBef>
                  <a:spcPct val="50000"/>
                </a:spcBef>
                <a:buFontTx/>
                <a:buNone/>
              </a:pPr>
              <a:r>
                <a:rPr lang="en-US" altLang="ja-JP" sz="1800" dirty="0">
                  <a:ea typeface="ＭＳ ゴシック" pitchFamily="49" charset="-128"/>
                </a:rPr>
                <a:t>400MeV(</a:t>
              </a:r>
              <a:r>
                <a:rPr lang="en-US" altLang="ja-JP" sz="1800" dirty="0">
                  <a:solidFill>
                    <a:schemeClr val="tx2"/>
                  </a:solidFill>
                  <a:ea typeface="ＭＳ ゴシック" pitchFamily="49" charset="-128"/>
                </a:rPr>
                <a:t>50mA</a:t>
              </a:r>
              <a:r>
                <a:rPr lang="en-US" altLang="ja-JP" sz="1800" dirty="0">
                  <a:ea typeface="ＭＳ ゴシック" pitchFamily="49" charset="-128"/>
                </a:rPr>
                <a:t>)</a:t>
              </a:r>
            </a:p>
          </p:txBody>
        </p:sp>
      </p:grpSp>
      <p:sp>
        <p:nvSpPr>
          <p:cNvPr id="57357" name="Rectangle 25"/>
          <p:cNvSpPr>
            <a:spLocks noChangeArrowheads="1"/>
          </p:cNvSpPr>
          <p:nvPr/>
        </p:nvSpPr>
        <p:spPr bwMode="auto">
          <a:xfrm>
            <a:off x="3752850" y="3784600"/>
            <a:ext cx="1042988" cy="457200"/>
          </a:xfrm>
          <a:prstGeom prst="rect">
            <a:avLst/>
          </a:prstGeom>
          <a:noFill/>
          <a:ln w="38100" algn="ctr">
            <a:solidFill>
              <a:schemeClr val="tx2">
                <a:lumMod val="20000"/>
                <a:lumOff val="80000"/>
              </a:schemeClr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/>
          </a:p>
        </p:txBody>
      </p:sp>
      <p:sp>
        <p:nvSpPr>
          <p:cNvPr id="57358" name="Line 26"/>
          <p:cNvSpPr>
            <a:spLocks noChangeShapeType="1"/>
          </p:cNvSpPr>
          <p:nvPr/>
        </p:nvSpPr>
        <p:spPr bwMode="auto">
          <a:xfrm flipV="1">
            <a:off x="4806950" y="2335213"/>
            <a:ext cx="2455863" cy="211137"/>
          </a:xfrm>
          <a:prstGeom prst="line">
            <a:avLst/>
          </a:prstGeom>
          <a:noFill/>
          <a:ln w="57150">
            <a:solidFill>
              <a:srgbClr val="00B0F0">
                <a:alpha val="67058"/>
              </a:srgb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359" name="Line 27"/>
          <p:cNvSpPr>
            <a:spLocks noChangeShapeType="1"/>
          </p:cNvSpPr>
          <p:nvPr/>
        </p:nvSpPr>
        <p:spPr bwMode="auto">
          <a:xfrm>
            <a:off x="3216275" y="1330325"/>
            <a:ext cx="433388" cy="198438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60" name="Line 28"/>
          <p:cNvSpPr>
            <a:spLocks noChangeShapeType="1"/>
          </p:cNvSpPr>
          <p:nvPr/>
        </p:nvSpPr>
        <p:spPr bwMode="auto">
          <a:xfrm flipH="1">
            <a:off x="3678238" y="171450"/>
            <a:ext cx="271462" cy="203200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61" name="Line 29"/>
          <p:cNvSpPr>
            <a:spLocks noChangeShapeType="1"/>
          </p:cNvSpPr>
          <p:nvPr/>
        </p:nvSpPr>
        <p:spPr bwMode="auto">
          <a:xfrm flipH="1" flipV="1">
            <a:off x="5592763" y="2563813"/>
            <a:ext cx="166687" cy="149225"/>
          </a:xfrm>
          <a:prstGeom prst="line">
            <a:avLst/>
          </a:prstGeom>
          <a:noFill/>
          <a:ln w="28575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7362" name="Oval 30"/>
          <p:cNvSpPr>
            <a:spLocks noChangeArrowheads="1"/>
          </p:cNvSpPr>
          <p:nvPr/>
        </p:nvSpPr>
        <p:spPr bwMode="auto">
          <a:xfrm>
            <a:off x="4348163" y="2200275"/>
            <a:ext cx="2308225" cy="330200"/>
          </a:xfrm>
          <a:prstGeom prst="ellipse">
            <a:avLst/>
          </a:prstGeom>
          <a:noFill/>
          <a:ln w="9525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00"/>
          </a:p>
        </p:txBody>
      </p:sp>
      <p:grpSp>
        <p:nvGrpSpPr>
          <p:cNvPr id="57380" name="Group 13"/>
          <p:cNvGrpSpPr>
            <a:grpSpLocks/>
          </p:cNvGrpSpPr>
          <p:nvPr/>
        </p:nvGrpSpPr>
        <p:grpSpPr bwMode="auto">
          <a:xfrm>
            <a:off x="7524750" y="0"/>
            <a:ext cx="1619250" cy="1619250"/>
            <a:chOff x="4740" y="0"/>
            <a:chExt cx="1020" cy="1020"/>
          </a:xfrm>
          <a:solidFill>
            <a:schemeClr val="bg2">
              <a:lumMod val="75000"/>
              <a:lumOff val="25000"/>
            </a:schemeClr>
          </a:solidFill>
        </p:grpSpPr>
        <p:graphicFrame>
          <p:nvGraphicFramePr>
            <p:cNvPr id="57382" name="Object 2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6164090"/>
                </p:ext>
              </p:extLst>
            </p:nvPr>
          </p:nvGraphicFramePr>
          <p:xfrm>
            <a:off x="4740" y="0"/>
            <a:ext cx="1020" cy="10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3" name="Image" r:id="rId4" imgW="7568254" imgH="7568254" progId="">
                    <p:embed/>
                  </p:oleObj>
                </mc:Choice>
                <mc:Fallback>
                  <p:oleObj name="Image" r:id="rId4" imgW="7568254" imgH="7568254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clrChange>
                            <a:clrFrom>
                              <a:srgbClr val="FFCCCC"/>
                            </a:clrFrom>
                            <a:clrTo>
                              <a:srgbClr val="FFCCCC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9752" b="29752"/>
                        <a:stretch>
                          <a:fillRect/>
                        </a:stretch>
                      </p:blipFill>
                      <p:spPr bwMode="auto">
                        <a:xfrm>
                          <a:off x="4740" y="0"/>
                          <a:ext cx="1020" cy="1020"/>
                        </a:xfrm>
                        <a:prstGeom prst="rect">
                          <a:avLst/>
                        </a:prstGeom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383" name="Oval 15"/>
            <p:cNvSpPr>
              <a:spLocks noChangeArrowheads="1"/>
            </p:cNvSpPr>
            <p:nvPr/>
          </p:nvSpPr>
          <p:spPr bwMode="auto">
            <a:xfrm>
              <a:off x="5364" y="618"/>
              <a:ext cx="48" cy="48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FF0000"/>
              </a:solidFill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ja-JP" sz="1800"/>
            </a:p>
          </p:txBody>
        </p:sp>
      </p:grpSp>
      <p:sp>
        <p:nvSpPr>
          <p:cNvPr id="57381" name="Line 31"/>
          <p:cNvSpPr>
            <a:spLocks noChangeShapeType="1"/>
          </p:cNvSpPr>
          <p:nvPr/>
        </p:nvSpPr>
        <p:spPr bwMode="auto">
          <a:xfrm>
            <a:off x="8556316" y="603495"/>
            <a:ext cx="309" cy="374405"/>
          </a:xfrm>
          <a:prstGeom prst="line">
            <a:avLst/>
          </a:prstGeom>
          <a:solidFill>
            <a:schemeClr val="bg2">
              <a:lumMod val="75000"/>
              <a:lumOff val="25000"/>
            </a:schemeClr>
          </a:solidFill>
          <a:ln>
            <a:solidFill>
              <a:schemeClr val="tx2"/>
            </a:solidFill>
            <a:headEnd/>
            <a:tailEnd type="triangle" w="med" len="med"/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57364" name="Text Box 32"/>
          <p:cNvSpPr txBox="1">
            <a:spLocks noChangeArrowheads="1"/>
          </p:cNvSpPr>
          <p:nvPr/>
        </p:nvSpPr>
        <p:spPr bwMode="auto">
          <a:xfrm>
            <a:off x="7524328" y="5373216"/>
            <a:ext cx="1503363" cy="544765"/>
          </a:xfrm>
          <a:prstGeom prst="rect">
            <a:avLst/>
          </a:prstGeom>
          <a:solidFill>
            <a:srgbClr val="2663A0">
              <a:alpha val="49019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JRR-3M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bg1"/>
                </a:solidFill>
                <a:ea typeface="ＭＳ ゴシック" pitchFamily="49" charset="-128"/>
              </a:rPr>
              <a:t>800m to MLF</a:t>
            </a:r>
          </a:p>
        </p:txBody>
      </p:sp>
      <p:grpSp>
        <p:nvGrpSpPr>
          <p:cNvPr id="57365" name="Group 35"/>
          <p:cNvGrpSpPr>
            <a:grpSpLocks/>
          </p:cNvGrpSpPr>
          <p:nvPr/>
        </p:nvGrpSpPr>
        <p:grpSpPr bwMode="auto">
          <a:xfrm>
            <a:off x="2138363" y="560388"/>
            <a:ext cx="5676900" cy="2303462"/>
            <a:chOff x="1347" y="353"/>
            <a:chExt cx="3576" cy="1451"/>
          </a:xfrm>
        </p:grpSpPr>
        <p:sp>
          <p:nvSpPr>
            <p:cNvPr id="57377" name="Freeform 9"/>
            <p:cNvSpPr>
              <a:spLocks/>
            </p:cNvSpPr>
            <p:nvPr/>
          </p:nvSpPr>
          <p:spPr bwMode="auto">
            <a:xfrm>
              <a:off x="1347" y="495"/>
              <a:ext cx="2904" cy="1219"/>
            </a:xfrm>
            <a:custGeom>
              <a:avLst/>
              <a:gdLst>
                <a:gd name="T0" fmla="*/ 2329 w 2904"/>
                <a:gd name="T1" fmla="*/ 169 h 1219"/>
                <a:gd name="T2" fmla="*/ 2141 w 2904"/>
                <a:gd name="T3" fmla="*/ 133 h 1219"/>
                <a:gd name="T4" fmla="*/ 2145 w 2904"/>
                <a:gd name="T5" fmla="*/ 133 h 1219"/>
                <a:gd name="T6" fmla="*/ 1945 w 2904"/>
                <a:gd name="T7" fmla="*/ 93 h 1219"/>
                <a:gd name="T8" fmla="*/ 1757 w 2904"/>
                <a:gd name="T9" fmla="*/ 61 h 1219"/>
                <a:gd name="T10" fmla="*/ 1469 w 2904"/>
                <a:gd name="T11" fmla="*/ 17 h 1219"/>
                <a:gd name="T12" fmla="*/ 1145 w 2904"/>
                <a:gd name="T13" fmla="*/ 1 h 1219"/>
                <a:gd name="T14" fmla="*/ 797 w 2904"/>
                <a:gd name="T15" fmla="*/ 21 h 1219"/>
                <a:gd name="T16" fmla="*/ 485 w 2904"/>
                <a:gd name="T17" fmla="*/ 89 h 1219"/>
                <a:gd name="T18" fmla="*/ 237 w 2904"/>
                <a:gd name="T19" fmla="*/ 201 h 1219"/>
                <a:gd name="T20" fmla="*/ 53 w 2904"/>
                <a:gd name="T21" fmla="*/ 417 h 1219"/>
                <a:gd name="T22" fmla="*/ 1 w 2904"/>
                <a:gd name="T23" fmla="*/ 657 h 1219"/>
                <a:gd name="T24" fmla="*/ 45 w 2904"/>
                <a:gd name="T25" fmla="*/ 901 h 1219"/>
                <a:gd name="T26" fmla="*/ 173 w 2904"/>
                <a:gd name="T27" fmla="*/ 1065 h 1219"/>
                <a:gd name="T28" fmla="*/ 393 w 2904"/>
                <a:gd name="T29" fmla="*/ 1173 h 1219"/>
                <a:gd name="T30" fmla="*/ 813 w 2904"/>
                <a:gd name="T31" fmla="*/ 1213 h 1219"/>
                <a:gd name="T32" fmla="*/ 1129 w 2904"/>
                <a:gd name="T33" fmla="*/ 1209 h 1219"/>
                <a:gd name="T34" fmla="*/ 1445 w 2904"/>
                <a:gd name="T35" fmla="*/ 1177 h 1219"/>
                <a:gd name="T36" fmla="*/ 1845 w 2904"/>
                <a:gd name="T37" fmla="*/ 1093 h 1219"/>
                <a:gd name="T38" fmla="*/ 2157 w 2904"/>
                <a:gd name="T39" fmla="*/ 1001 h 1219"/>
                <a:gd name="T40" fmla="*/ 2569 w 2904"/>
                <a:gd name="T41" fmla="*/ 849 h 1219"/>
                <a:gd name="T42" fmla="*/ 2841 w 2904"/>
                <a:gd name="T43" fmla="*/ 693 h 1219"/>
                <a:gd name="T44" fmla="*/ 2885 w 2904"/>
                <a:gd name="T45" fmla="*/ 473 h 1219"/>
                <a:gd name="T46" fmla="*/ 2725 w 2904"/>
                <a:gd name="T47" fmla="*/ 313 h 1219"/>
                <a:gd name="T48" fmla="*/ 2509 w 2904"/>
                <a:gd name="T49" fmla="*/ 217 h 1219"/>
                <a:gd name="T50" fmla="*/ 2329 w 2904"/>
                <a:gd name="T51" fmla="*/ 169 h 121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904"/>
                <a:gd name="T79" fmla="*/ 0 h 1219"/>
                <a:gd name="T80" fmla="*/ 2904 w 2904"/>
                <a:gd name="T81" fmla="*/ 1219 h 121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904" h="1219">
                  <a:moveTo>
                    <a:pt x="2329" y="169"/>
                  </a:moveTo>
                  <a:cubicBezTo>
                    <a:pt x="2298" y="163"/>
                    <a:pt x="2172" y="139"/>
                    <a:pt x="2141" y="133"/>
                  </a:cubicBezTo>
                  <a:cubicBezTo>
                    <a:pt x="2110" y="127"/>
                    <a:pt x="2178" y="140"/>
                    <a:pt x="2145" y="133"/>
                  </a:cubicBezTo>
                  <a:cubicBezTo>
                    <a:pt x="2112" y="126"/>
                    <a:pt x="2010" y="105"/>
                    <a:pt x="1945" y="93"/>
                  </a:cubicBezTo>
                  <a:cubicBezTo>
                    <a:pt x="1880" y="81"/>
                    <a:pt x="1836" y="74"/>
                    <a:pt x="1757" y="61"/>
                  </a:cubicBezTo>
                  <a:cubicBezTo>
                    <a:pt x="1678" y="48"/>
                    <a:pt x="1571" y="27"/>
                    <a:pt x="1469" y="17"/>
                  </a:cubicBezTo>
                  <a:cubicBezTo>
                    <a:pt x="1367" y="7"/>
                    <a:pt x="1257" y="0"/>
                    <a:pt x="1145" y="1"/>
                  </a:cubicBezTo>
                  <a:cubicBezTo>
                    <a:pt x="1033" y="2"/>
                    <a:pt x="907" y="6"/>
                    <a:pt x="797" y="21"/>
                  </a:cubicBezTo>
                  <a:cubicBezTo>
                    <a:pt x="687" y="36"/>
                    <a:pt x="578" y="59"/>
                    <a:pt x="485" y="89"/>
                  </a:cubicBezTo>
                  <a:cubicBezTo>
                    <a:pt x="392" y="119"/>
                    <a:pt x="309" y="146"/>
                    <a:pt x="237" y="201"/>
                  </a:cubicBezTo>
                  <a:cubicBezTo>
                    <a:pt x="165" y="256"/>
                    <a:pt x="92" y="341"/>
                    <a:pt x="53" y="417"/>
                  </a:cubicBezTo>
                  <a:cubicBezTo>
                    <a:pt x="14" y="493"/>
                    <a:pt x="2" y="576"/>
                    <a:pt x="1" y="657"/>
                  </a:cubicBezTo>
                  <a:cubicBezTo>
                    <a:pt x="0" y="738"/>
                    <a:pt x="16" y="833"/>
                    <a:pt x="45" y="901"/>
                  </a:cubicBezTo>
                  <a:cubicBezTo>
                    <a:pt x="74" y="969"/>
                    <a:pt x="115" y="1020"/>
                    <a:pt x="173" y="1065"/>
                  </a:cubicBezTo>
                  <a:cubicBezTo>
                    <a:pt x="231" y="1110"/>
                    <a:pt x="287" y="1148"/>
                    <a:pt x="393" y="1173"/>
                  </a:cubicBezTo>
                  <a:cubicBezTo>
                    <a:pt x="499" y="1198"/>
                    <a:pt x="690" y="1207"/>
                    <a:pt x="813" y="1213"/>
                  </a:cubicBezTo>
                  <a:cubicBezTo>
                    <a:pt x="936" y="1219"/>
                    <a:pt x="1024" y="1215"/>
                    <a:pt x="1129" y="1209"/>
                  </a:cubicBezTo>
                  <a:cubicBezTo>
                    <a:pt x="1234" y="1203"/>
                    <a:pt x="1326" y="1196"/>
                    <a:pt x="1445" y="1177"/>
                  </a:cubicBezTo>
                  <a:cubicBezTo>
                    <a:pt x="1564" y="1158"/>
                    <a:pt x="1726" y="1122"/>
                    <a:pt x="1845" y="1093"/>
                  </a:cubicBezTo>
                  <a:cubicBezTo>
                    <a:pt x="1964" y="1064"/>
                    <a:pt x="2036" y="1042"/>
                    <a:pt x="2157" y="1001"/>
                  </a:cubicBezTo>
                  <a:cubicBezTo>
                    <a:pt x="2278" y="960"/>
                    <a:pt x="2455" y="900"/>
                    <a:pt x="2569" y="849"/>
                  </a:cubicBezTo>
                  <a:cubicBezTo>
                    <a:pt x="2683" y="798"/>
                    <a:pt x="2788" y="756"/>
                    <a:pt x="2841" y="693"/>
                  </a:cubicBezTo>
                  <a:cubicBezTo>
                    <a:pt x="2894" y="630"/>
                    <a:pt x="2904" y="536"/>
                    <a:pt x="2885" y="473"/>
                  </a:cubicBezTo>
                  <a:cubicBezTo>
                    <a:pt x="2866" y="410"/>
                    <a:pt x="2788" y="356"/>
                    <a:pt x="2725" y="313"/>
                  </a:cubicBezTo>
                  <a:cubicBezTo>
                    <a:pt x="2662" y="270"/>
                    <a:pt x="2575" y="241"/>
                    <a:pt x="2509" y="217"/>
                  </a:cubicBezTo>
                  <a:cubicBezTo>
                    <a:pt x="2443" y="193"/>
                    <a:pt x="2366" y="179"/>
                    <a:pt x="2329" y="169"/>
                  </a:cubicBezTo>
                </a:path>
              </a:pathLst>
            </a:custGeom>
            <a:noFill/>
            <a:ln w="38100" cap="flat" cmpd="sng">
              <a:solidFill>
                <a:srgbClr val="FFFF66">
                  <a:alpha val="67058"/>
                </a:srgb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78" name="Freeform 10"/>
            <p:cNvSpPr>
              <a:spLocks/>
            </p:cNvSpPr>
            <p:nvPr/>
          </p:nvSpPr>
          <p:spPr bwMode="auto">
            <a:xfrm>
              <a:off x="2172" y="1604"/>
              <a:ext cx="928" cy="200"/>
            </a:xfrm>
            <a:custGeom>
              <a:avLst/>
              <a:gdLst>
                <a:gd name="T0" fmla="*/ 82 w 1257"/>
                <a:gd name="T1" fmla="*/ 0 h 342"/>
                <a:gd name="T2" fmla="*/ 0 w 1257"/>
                <a:gd name="T3" fmla="*/ 3 h 342"/>
                <a:gd name="T4" fmla="*/ 0 60000 65536"/>
                <a:gd name="T5" fmla="*/ 0 60000 65536"/>
                <a:gd name="T6" fmla="*/ 0 w 1257"/>
                <a:gd name="T7" fmla="*/ 0 h 342"/>
                <a:gd name="T8" fmla="*/ 1257 w 1257"/>
                <a:gd name="T9" fmla="*/ 342 h 34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57" h="342">
                  <a:moveTo>
                    <a:pt x="1257" y="0"/>
                  </a:moveTo>
                  <a:lnTo>
                    <a:pt x="0" y="342"/>
                  </a:lnTo>
                </a:path>
              </a:pathLst>
            </a:custGeom>
            <a:noFill/>
            <a:ln w="38100" cmpd="sng">
              <a:solidFill>
                <a:srgbClr val="FFFF66">
                  <a:alpha val="67058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379" name="Text Box 24"/>
            <p:cNvSpPr txBox="1">
              <a:spLocks noChangeArrowheads="1"/>
            </p:cNvSpPr>
            <p:nvPr/>
          </p:nvSpPr>
          <p:spPr bwMode="auto">
            <a:xfrm>
              <a:off x="3596" y="353"/>
              <a:ext cx="1327" cy="358"/>
            </a:xfrm>
            <a:prstGeom prst="rect">
              <a:avLst/>
            </a:prstGeom>
            <a:solidFill>
              <a:srgbClr val="FFFFCC"/>
            </a:solidFill>
            <a:ln w="38100" cmpd="sng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3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FontTx/>
                <a:buNone/>
              </a:pPr>
              <a:r>
                <a:rPr lang="en-US" altLang="ja-JP" sz="1800" dirty="0">
                  <a:ea typeface="ＭＳ ゴシック" pitchFamily="49" charset="-128"/>
                </a:rPr>
                <a:t>30GeV Synchrotron</a:t>
              </a:r>
            </a:p>
            <a:p>
              <a:pPr eaLnBrk="1" hangingPunct="1">
                <a:lnSpc>
                  <a:spcPct val="30000"/>
                </a:lnSpc>
                <a:spcBef>
                  <a:spcPct val="50000"/>
                </a:spcBef>
                <a:buFontTx/>
                <a:buNone/>
              </a:pPr>
              <a:r>
                <a:rPr lang="en-US" altLang="ja-JP" sz="1800" dirty="0">
                  <a:ea typeface="ＭＳ ゴシック" pitchFamily="49" charset="-128"/>
                </a:rPr>
                <a:t>MR (0.75MW)</a:t>
              </a:r>
            </a:p>
          </p:txBody>
        </p:sp>
      </p:grpSp>
      <p:sp>
        <p:nvSpPr>
          <p:cNvPr id="57366" name="Text Box 35"/>
          <p:cNvSpPr txBox="1">
            <a:spLocks noChangeArrowheads="1"/>
          </p:cNvSpPr>
          <p:nvPr/>
        </p:nvSpPr>
        <p:spPr bwMode="auto">
          <a:xfrm>
            <a:off x="144463" y="6505575"/>
            <a:ext cx="5880100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solidFill>
                  <a:schemeClr val="accent2"/>
                </a:solidFill>
                <a:latin typeface="Helvetica" pitchFamily="1" charset="0"/>
                <a:ea typeface="Osaka" pitchFamily="1" charset="-128"/>
              </a:rPr>
              <a:t>J-PARC = Japan Proton Accelerator Research Complex</a:t>
            </a:r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V="1">
            <a:off x="4116037" y="1648350"/>
            <a:ext cx="9007" cy="693570"/>
          </a:xfrm>
          <a:prstGeom prst="line">
            <a:avLst/>
          </a:prstGeom>
          <a:noFill/>
          <a:ln w="57150">
            <a:solidFill>
              <a:srgbClr val="FFFF00">
                <a:alpha val="67058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4892" y="5269677"/>
            <a:ext cx="2687576" cy="1015663"/>
          </a:xfrm>
          <a:prstGeom prst="rect">
            <a:avLst/>
          </a:prstGeom>
          <a:solidFill>
            <a:srgbClr val="595959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JFY2007 Beam</a:t>
            </a:r>
          </a:p>
          <a:p>
            <a:pPr algn="r"/>
            <a:r>
              <a:rPr lang="en-US" altLang="ja-JP" dirty="0"/>
              <a:t>       </a:t>
            </a:r>
            <a:r>
              <a:rPr lang="en-US" altLang="ja-JP" dirty="0">
                <a:solidFill>
                  <a:srgbClr val="FFFF00"/>
                </a:solidFill>
              </a:rPr>
              <a:t>JFY2008 Beam</a:t>
            </a:r>
          </a:p>
          <a:p>
            <a:pPr algn="r"/>
            <a:r>
              <a:rPr kumimoji="1" lang="en-US" altLang="ja-JP" dirty="0"/>
              <a:t>       </a:t>
            </a:r>
            <a:r>
              <a:rPr kumimoji="1" lang="en-US" altLang="ja-JP" dirty="0">
                <a:solidFill>
                  <a:schemeClr val="bg2">
                    <a:lumMod val="25000"/>
                    <a:lumOff val="75000"/>
                  </a:schemeClr>
                </a:solidFill>
              </a:rPr>
              <a:t>JFY2009 Beam</a:t>
            </a:r>
            <a:endParaRPr kumimoji="1" lang="ja-JP" altLang="en-US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462659" y="5464941"/>
            <a:ext cx="423862" cy="0"/>
          </a:xfrm>
          <a:prstGeom prst="line">
            <a:avLst/>
          </a:prstGeom>
          <a:noFill/>
          <a:ln w="57150">
            <a:solidFill>
              <a:srgbClr val="FF6666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" name="Line 34"/>
          <p:cNvSpPr>
            <a:spLocks noChangeShapeType="1"/>
          </p:cNvSpPr>
          <p:nvPr/>
        </p:nvSpPr>
        <p:spPr bwMode="auto">
          <a:xfrm>
            <a:off x="462659" y="5764239"/>
            <a:ext cx="423862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" name="Line 34"/>
          <p:cNvSpPr>
            <a:spLocks noChangeShapeType="1"/>
          </p:cNvSpPr>
          <p:nvPr/>
        </p:nvSpPr>
        <p:spPr bwMode="auto">
          <a:xfrm>
            <a:off x="462659" y="6063537"/>
            <a:ext cx="423862" cy="0"/>
          </a:xfrm>
          <a:prstGeom prst="line">
            <a:avLst/>
          </a:prstGeom>
          <a:noFill/>
          <a:ln w="57150">
            <a:solidFill>
              <a:schemeClr val="accent6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 rot="10740000" flipH="1">
            <a:off x="3040871" y="2855613"/>
            <a:ext cx="1759423" cy="738546"/>
          </a:xfrm>
          <a:custGeom>
            <a:avLst/>
            <a:gdLst>
              <a:gd name="T0" fmla="*/ 2329 w 2904"/>
              <a:gd name="T1" fmla="*/ 169 h 1219"/>
              <a:gd name="T2" fmla="*/ 2141 w 2904"/>
              <a:gd name="T3" fmla="*/ 133 h 1219"/>
              <a:gd name="T4" fmla="*/ 2145 w 2904"/>
              <a:gd name="T5" fmla="*/ 133 h 1219"/>
              <a:gd name="T6" fmla="*/ 1945 w 2904"/>
              <a:gd name="T7" fmla="*/ 93 h 1219"/>
              <a:gd name="T8" fmla="*/ 1757 w 2904"/>
              <a:gd name="T9" fmla="*/ 61 h 1219"/>
              <a:gd name="T10" fmla="*/ 1469 w 2904"/>
              <a:gd name="T11" fmla="*/ 17 h 1219"/>
              <a:gd name="T12" fmla="*/ 1145 w 2904"/>
              <a:gd name="T13" fmla="*/ 1 h 1219"/>
              <a:gd name="T14" fmla="*/ 797 w 2904"/>
              <a:gd name="T15" fmla="*/ 21 h 1219"/>
              <a:gd name="T16" fmla="*/ 485 w 2904"/>
              <a:gd name="T17" fmla="*/ 89 h 1219"/>
              <a:gd name="T18" fmla="*/ 237 w 2904"/>
              <a:gd name="T19" fmla="*/ 201 h 1219"/>
              <a:gd name="T20" fmla="*/ 53 w 2904"/>
              <a:gd name="T21" fmla="*/ 417 h 1219"/>
              <a:gd name="T22" fmla="*/ 1 w 2904"/>
              <a:gd name="T23" fmla="*/ 657 h 1219"/>
              <a:gd name="T24" fmla="*/ 45 w 2904"/>
              <a:gd name="T25" fmla="*/ 901 h 1219"/>
              <a:gd name="T26" fmla="*/ 173 w 2904"/>
              <a:gd name="T27" fmla="*/ 1065 h 1219"/>
              <a:gd name="T28" fmla="*/ 393 w 2904"/>
              <a:gd name="T29" fmla="*/ 1173 h 1219"/>
              <a:gd name="T30" fmla="*/ 813 w 2904"/>
              <a:gd name="T31" fmla="*/ 1213 h 1219"/>
              <a:gd name="T32" fmla="*/ 1129 w 2904"/>
              <a:gd name="T33" fmla="*/ 1209 h 1219"/>
              <a:gd name="T34" fmla="*/ 1445 w 2904"/>
              <a:gd name="T35" fmla="*/ 1177 h 1219"/>
              <a:gd name="T36" fmla="*/ 1845 w 2904"/>
              <a:gd name="T37" fmla="*/ 1093 h 1219"/>
              <a:gd name="T38" fmla="*/ 2157 w 2904"/>
              <a:gd name="T39" fmla="*/ 1001 h 1219"/>
              <a:gd name="T40" fmla="*/ 2569 w 2904"/>
              <a:gd name="T41" fmla="*/ 849 h 1219"/>
              <a:gd name="T42" fmla="*/ 2841 w 2904"/>
              <a:gd name="T43" fmla="*/ 693 h 1219"/>
              <a:gd name="T44" fmla="*/ 2885 w 2904"/>
              <a:gd name="T45" fmla="*/ 473 h 1219"/>
              <a:gd name="T46" fmla="*/ 2725 w 2904"/>
              <a:gd name="T47" fmla="*/ 313 h 1219"/>
              <a:gd name="T48" fmla="*/ 2509 w 2904"/>
              <a:gd name="T49" fmla="*/ 217 h 1219"/>
              <a:gd name="T50" fmla="*/ 2329 w 2904"/>
              <a:gd name="T51" fmla="*/ 169 h 12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2904"/>
              <a:gd name="T79" fmla="*/ 0 h 1219"/>
              <a:gd name="T80" fmla="*/ 2904 w 2904"/>
              <a:gd name="T81" fmla="*/ 1219 h 1219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2904" h="1219">
                <a:moveTo>
                  <a:pt x="2329" y="169"/>
                </a:moveTo>
                <a:cubicBezTo>
                  <a:pt x="2298" y="163"/>
                  <a:pt x="2172" y="139"/>
                  <a:pt x="2141" y="133"/>
                </a:cubicBezTo>
                <a:cubicBezTo>
                  <a:pt x="2110" y="127"/>
                  <a:pt x="2178" y="140"/>
                  <a:pt x="2145" y="133"/>
                </a:cubicBezTo>
                <a:cubicBezTo>
                  <a:pt x="2112" y="126"/>
                  <a:pt x="2010" y="105"/>
                  <a:pt x="1945" y="93"/>
                </a:cubicBezTo>
                <a:cubicBezTo>
                  <a:pt x="1880" y="81"/>
                  <a:pt x="1836" y="74"/>
                  <a:pt x="1757" y="61"/>
                </a:cubicBezTo>
                <a:cubicBezTo>
                  <a:pt x="1678" y="48"/>
                  <a:pt x="1571" y="27"/>
                  <a:pt x="1469" y="17"/>
                </a:cubicBezTo>
                <a:cubicBezTo>
                  <a:pt x="1367" y="7"/>
                  <a:pt x="1257" y="0"/>
                  <a:pt x="1145" y="1"/>
                </a:cubicBezTo>
                <a:cubicBezTo>
                  <a:pt x="1033" y="2"/>
                  <a:pt x="907" y="6"/>
                  <a:pt x="797" y="21"/>
                </a:cubicBezTo>
                <a:cubicBezTo>
                  <a:pt x="687" y="36"/>
                  <a:pt x="578" y="59"/>
                  <a:pt x="485" y="89"/>
                </a:cubicBezTo>
                <a:cubicBezTo>
                  <a:pt x="392" y="119"/>
                  <a:pt x="309" y="146"/>
                  <a:pt x="237" y="201"/>
                </a:cubicBezTo>
                <a:cubicBezTo>
                  <a:pt x="165" y="256"/>
                  <a:pt x="92" y="341"/>
                  <a:pt x="53" y="417"/>
                </a:cubicBezTo>
                <a:cubicBezTo>
                  <a:pt x="14" y="493"/>
                  <a:pt x="2" y="576"/>
                  <a:pt x="1" y="657"/>
                </a:cubicBezTo>
                <a:cubicBezTo>
                  <a:pt x="0" y="738"/>
                  <a:pt x="16" y="833"/>
                  <a:pt x="45" y="901"/>
                </a:cubicBezTo>
                <a:cubicBezTo>
                  <a:pt x="74" y="969"/>
                  <a:pt x="115" y="1020"/>
                  <a:pt x="173" y="1065"/>
                </a:cubicBezTo>
                <a:cubicBezTo>
                  <a:pt x="231" y="1110"/>
                  <a:pt x="287" y="1148"/>
                  <a:pt x="393" y="1173"/>
                </a:cubicBezTo>
                <a:cubicBezTo>
                  <a:pt x="499" y="1198"/>
                  <a:pt x="690" y="1207"/>
                  <a:pt x="813" y="1213"/>
                </a:cubicBezTo>
                <a:cubicBezTo>
                  <a:pt x="936" y="1219"/>
                  <a:pt x="1024" y="1215"/>
                  <a:pt x="1129" y="1209"/>
                </a:cubicBezTo>
                <a:cubicBezTo>
                  <a:pt x="1234" y="1203"/>
                  <a:pt x="1326" y="1196"/>
                  <a:pt x="1445" y="1177"/>
                </a:cubicBezTo>
                <a:cubicBezTo>
                  <a:pt x="1564" y="1158"/>
                  <a:pt x="1726" y="1122"/>
                  <a:pt x="1845" y="1093"/>
                </a:cubicBezTo>
                <a:cubicBezTo>
                  <a:pt x="1964" y="1064"/>
                  <a:pt x="2036" y="1042"/>
                  <a:pt x="2157" y="1001"/>
                </a:cubicBezTo>
                <a:cubicBezTo>
                  <a:pt x="2278" y="960"/>
                  <a:pt x="2455" y="900"/>
                  <a:pt x="2569" y="849"/>
                </a:cubicBezTo>
                <a:cubicBezTo>
                  <a:pt x="2683" y="798"/>
                  <a:pt x="2788" y="756"/>
                  <a:pt x="2841" y="693"/>
                </a:cubicBezTo>
                <a:cubicBezTo>
                  <a:pt x="2894" y="630"/>
                  <a:pt x="2904" y="536"/>
                  <a:pt x="2885" y="473"/>
                </a:cubicBezTo>
                <a:cubicBezTo>
                  <a:pt x="2866" y="410"/>
                  <a:pt x="2788" y="356"/>
                  <a:pt x="2725" y="313"/>
                </a:cubicBezTo>
                <a:cubicBezTo>
                  <a:pt x="2662" y="270"/>
                  <a:pt x="2575" y="241"/>
                  <a:pt x="2509" y="217"/>
                </a:cubicBezTo>
                <a:cubicBezTo>
                  <a:pt x="2443" y="193"/>
                  <a:pt x="2366" y="179"/>
                  <a:pt x="2329" y="169"/>
                </a:cubicBezTo>
              </a:path>
            </a:pathLst>
          </a:custGeom>
          <a:noFill/>
          <a:ln w="76200" cap="flat" cmpd="sng">
            <a:solidFill>
              <a:srgbClr val="FF6600">
                <a:alpha val="67058"/>
              </a:srgb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8" name="図形グループ 57"/>
          <p:cNvGrpSpPr/>
          <p:nvPr/>
        </p:nvGrpSpPr>
        <p:grpSpPr>
          <a:xfrm>
            <a:off x="4397840" y="3929483"/>
            <a:ext cx="1423931" cy="752593"/>
            <a:chOff x="4844815" y="1759185"/>
            <a:chExt cx="1166518" cy="752593"/>
          </a:xfrm>
        </p:grpSpPr>
        <p:sp>
          <p:nvSpPr>
            <p:cNvPr id="59" name="円弧 58"/>
            <p:cNvSpPr/>
            <p:nvPr/>
          </p:nvSpPr>
          <p:spPr>
            <a:xfrm>
              <a:off x="5371630" y="1759185"/>
              <a:ext cx="639703" cy="752593"/>
            </a:xfrm>
            <a:prstGeom prst="arc">
              <a:avLst/>
            </a:prstGeom>
            <a:ln w="38100" cmpd="sng">
              <a:solidFill>
                <a:schemeClr val="tx2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0" name="直線コネクタ 59"/>
            <p:cNvCxnSpPr>
              <a:stCxn id="59" idx="0"/>
            </p:cNvCxnSpPr>
            <p:nvPr/>
          </p:nvCxnSpPr>
          <p:spPr bwMode="auto">
            <a:xfrm flipH="1">
              <a:off x="4844815" y="1759185"/>
              <a:ext cx="84666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CCCC"/>
              </a:solidFill>
              <a:prstDash val="sysDash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94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図 23" descr="P104060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13" y="1998663"/>
            <a:ext cx="2322512" cy="269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96055"/>
            <a:ext cx="8258866" cy="954107"/>
          </a:xfrm>
        </p:spPr>
        <p:txBody>
          <a:bodyPr/>
          <a:lstStyle/>
          <a:p>
            <a:pPr>
              <a:defRPr/>
            </a:pPr>
            <a:r>
              <a:rPr lang="en-US" altLang="ja-JP" sz="2800" dirty="0">
                <a:ea typeface="ＭＳ Ｐゴシック" charset="0"/>
              </a:rPr>
              <a:t>Targets in Material Life Experimental Facility (MLF)</a:t>
            </a:r>
            <a:endParaRPr lang="ja-JP" altLang="en-US" sz="2800" dirty="0">
              <a:latin typeface="Arial Black" charset="0"/>
              <a:ea typeface="ＭＳ Ｐゴシック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892175"/>
            <a:ext cx="3208338" cy="5111750"/>
          </a:xfrm>
        </p:spPr>
        <p:txBody>
          <a:bodyPr/>
          <a:lstStyle/>
          <a:p>
            <a:pPr>
              <a:defRPr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Muon production target</a:t>
            </a:r>
            <a:endParaRPr lang="ja-JP" altLang="en-US" sz="2000" dirty="0">
              <a:latin typeface="Arial" charset="0"/>
              <a:ea typeface="ＭＳ Ｐゴシック" charset="0"/>
            </a:endParaRPr>
          </a:p>
          <a:p>
            <a:pPr lvl="1">
              <a:defRPr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Carbon graphite</a:t>
            </a:r>
          </a:p>
          <a:p>
            <a:pPr lvl="1">
              <a:defRPr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Highest </a:t>
            </a:r>
            <a:r>
              <a:rPr lang="en-US" altLang="ja-JP" sz="2000" dirty="0" err="1">
                <a:latin typeface="Arial" charset="0"/>
                <a:ea typeface="ＭＳ Ｐゴシック" charset="0"/>
              </a:rPr>
              <a:t>μ</a:t>
            </a:r>
            <a:r>
              <a:rPr lang="en-US" altLang="ja-JP" sz="2000" baseline="30000" dirty="0">
                <a:latin typeface="Arial" charset="0"/>
                <a:ea typeface="ＭＳ Ｐゴシック" charset="0"/>
              </a:rPr>
              <a:t>-</a:t>
            </a:r>
            <a:r>
              <a:rPr lang="en-US" altLang="ja-JP" sz="2000" dirty="0">
                <a:latin typeface="Arial" charset="0"/>
                <a:ea typeface="ＭＳ Ｐゴシック" charset="0"/>
              </a:rPr>
              <a:t> intensity</a:t>
            </a:r>
            <a:endParaRPr lang="ja-JP" altLang="en-US" sz="2000" dirty="0">
              <a:latin typeface="Arial" charset="0"/>
              <a:ea typeface="ＭＳ Ｐゴシック" charset="0"/>
            </a:endParaRPr>
          </a:p>
          <a:p>
            <a:pPr lvl="1">
              <a:defRPr/>
            </a:pPr>
            <a:endParaRPr lang="ja-JP" altLang="en-US" sz="2000" dirty="0">
              <a:latin typeface="Arial" charset="0"/>
              <a:ea typeface="ＭＳ Ｐゴシック" charset="0"/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138488" y="835025"/>
            <a:ext cx="3348037" cy="5111750"/>
          </a:xfrm>
        </p:spPr>
        <p:txBody>
          <a:bodyPr/>
          <a:lstStyle/>
          <a:p>
            <a:pPr>
              <a:defRPr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Neutron production target</a:t>
            </a:r>
            <a:endParaRPr lang="ja-JP" altLang="en-US" sz="2000" dirty="0">
              <a:latin typeface="Arial" charset="0"/>
              <a:ea typeface="ＭＳ Ｐゴシック" charset="0"/>
            </a:endParaRPr>
          </a:p>
          <a:p>
            <a:pPr lvl="1">
              <a:defRPr/>
            </a:pPr>
            <a:r>
              <a:rPr lang="en-US" altLang="ja-JP" sz="2000" dirty="0">
                <a:latin typeface="Arial" charset="0"/>
                <a:ea typeface="ＭＳ Ｐゴシック" charset="0"/>
              </a:rPr>
              <a:t>Mercury (Hg)</a:t>
            </a:r>
            <a:endParaRPr lang="ja-JP" altLang="en-US" sz="2000" dirty="0">
              <a:latin typeface="Arial" charset="0"/>
              <a:ea typeface="ＭＳ Ｐゴシック" charset="0"/>
            </a:endParaRPr>
          </a:p>
        </p:txBody>
      </p:sp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425" t="64766" b="5940"/>
          <a:stretch>
            <a:fillRect/>
          </a:stretch>
        </p:blipFill>
        <p:spPr bwMode="auto">
          <a:xfrm>
            <a:off x="176213" y="4830763"/>
            <a:ext cx="5562600" cy="2027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816100" y="4144963"/>
            <a:ext cx="1443024" cy="584775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Thick. 2cm</a:t>
            </a:r>
          </a:p>
          <a:p>
            <a:pPr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Diam. Φ33cm</a:t>
            </a:r>
          </a:p>
        </p:txBody>
      </p:sp>
      <p:pic>
        <p:nvPicPr>
          <p:cNvPr id="101383" name="Picture 8" descr="IMG_08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0725" y="1992313"/>
            <a:ext cx="3027363" cy="257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4611688" y="3746500"/>
            <a:ext cx="1066800" cy="63500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672013" y="4251325"/>
            <a:ext cx="63395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L</a:t>
            </a:r>
            <a:r>
              <a:rPr lang="ja-JP" altLang="en-US" sz="1600" dirty="0">
                <a:solidFill>
                  <a:schemeClr val="bg1"/>
                </a:solidFill>
              </a:rPr>
              <a:t> </a:t>
            </a:r>
            <a:r>
              <a:rPr lang="en-US" altLang="ja-JP" sz="1600" dirty="0">
                <a:solidFill>
                  <a:schemeClr val="bg1"/>
                </a:solidFill>
              </a:rPr>
              <a:t>2m</a:t>
            </a:r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3817938" y="3971925"/>
            <a:ext cx="228600" cy="17780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  <a:headEnd type="arrow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ja-JP" altLang="en-US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490913" y="4302125"/>
            <a:ext cx="9380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1600" dirty="0">
                <a:solidFill>
                  <a:schemeClr val="bg1"/>
                </a:solidFill>
              </a:rPr>
              <a:t>W</a:t>
            </a:r>
            <a:r>
              <a:rPr lang="ja-JP" altLang="en-US" sz="1600" dirty="0">
                <a:solidFill>
                  <a:schemeClr val="bg1"/>
                </a:solidFill>
              </a:rPr>
              <a:t> </a:t>
            </a:r>
            <a:r>
              <a:rPr lang="en-US" altLang="ja-JP" sz="1600" dirty="0">
                <a:solidFill>
                  <a:schemeClr val="bg1"/>
                </a:solidFill>
              </a:rPr>
              <a:t>34cm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3697288" y="2062163"/>
            <a:ext cx="1653017" cy="4001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buFont typeface="Wingdings" charset="0"/>
              <a:defRPr kumimoji="1"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altLang="ja-JP" sz="2000" dirty="0">
                <a:solidFill>
                  <a:schemeClr val="tx1"/>
                </a:solidFill>
              </a:rPr>
              <a:t>SS container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grpSp>
        <p:nvGrpSpPr>
          <p:cNvPr id="101389" name="Group 14"/>
          <p:cNvGrpSpPr>
            <a:grpSpLocks/>
          </p:cNvGrpSpPr>
          <p:nvPr/>
        </p:nvGrpSpPr>
        <p:grpSpPr bwMode="auto">
          <a:xfrm>
            <a:off x="6288088" y="4797425"/>
            <a:ext cx="2855912" cy="2060575"/>
            <a:chOff x="4097" y="3034"/>
            <a:chExt cx="1581" cy="1140"/>
          </a:xfrm>
        </p:grpSpPr>
        <p:grpSp>
          <p:nvGrpSpPr>
            <p:cNvPr id="101395" name="Group 15"/>
            <p:cNvGrpSpPr>
              <a:grpSpLocks noChangeAspect="1"/>
            </p:cNvGrpSpPr>
            <p:nvPr/>
          </p:nvGrpSpPr>
          <p:grpSpPr bwMode="auto">
            <a:xfrm>
              <a:off x="4097" y="3035"/>
              <a:ext cx="1581" cy="1139"/>
              <a:chOff x="0" y="461"/>
              <a:chExt cx="4440" cy="3136"/>
            </a:xfrm>
          </p:grpSpPr>
          <p:pic>
            <p:nvPicPr>
              <p:cNvPr id="101399" name="Picture 1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461"/>
                <a:ext cx="4440" cy="3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400" name="Freeform 17"/>
              <p:cNvSpPr>
                <a:spLocks noChangeAspect="1"/>
              </p:cNvSpPr>
              <p:nvPr/>
            </p:nvSpPr>
            <p:spPr bwMode="auto">
              <a:xfrm>
                <a:off x="2070" y="2537"/>
                <a:ext cx="205" cy="271"/>
              </a:xfrm>
              <a:custGeom>
                <a:avLst/>
                <a:gdLst>
                  <a:gd name="T0" fmla="*/ 41 w 240"/>
                  <a:gd name="T1" fmla="*/ 0 h 324"/>
                  <a:gd name="T2" fmla="*/ 0 w 240"/>
                  <a:gd name="T3" fmla="*/ 27 h 324"/>
                  <a:gd name="T4" fmla="*/ 36 w 240"/>
                  <a:gd name="T5" fmla="*/ 44 h 324"/>
                  <a:gd name="T6" fmla="*/ 46 w 240"/>
                  <a:gd name="T7" fmla="*/ 62 h 324"/>
                  <a:gd name="T8" fmla="*/ 55 w 240"/>
                  <a:gd name="T9" fmla="*/ 84 h 324"/>
                  <a:gd name="T10" fmla="*/ 57 w 240"/>
                  <a:gd name="T11" fmla="*/ 99 h 324"/>
                  <a:gd name="T12" fmla="*/ 52 w 240"/>
                  <a:gd name="T13" fmla="*/ 115 h 324"/>
                  <a:gd name="T14" fmla="*/ 19 w 240"/>
                  <a:gd name="T15" fmla="*/ 130 h 324"/>
                  <a:gd name="T16" fmla="*/ 49 w 240"/>
                  <a:gd name="T17" fmla="*/ 133 h 324"/>
                  <a:gd name="T18" fmla="*/ 96 w 240"/>
                  <a:gd name="T19" fmla="*/ 113 h 324"/>
                  <a:gd name="T20" fmla="*/ 108 w 240"/>
                  <a:gd name="T21" fmla="*/ 94 h 324"/>
                  <a:gd name="T22" fmla="*/ 108 w 240"/>
                  <a:gd name="T23" fmla="*/ 71 h 324"/>
                  <a:gd name="T24" fmla="*/ 104 w 240"/>
                  <a:gd name="T25" fmla="*/ 44 h 324"/>
                  <a:gd name="T26" fmla="*/ 85 w 240"/>
                  <a:gd name="T27" fmla="*/ 24 h 324"/>
                  <a:gd name="T28" fmla="*/ 73 w 240"/>
                  <a:gd name="T29" fmla="*/ 13 h 324"/>
                  <a:gd name="T30" fmla="*/ 41 w 240"/>
                  <a:gd name="T31" fmla="*/ 0 h 3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40" h="324">
                    <a:moveTo>
                      <a:pt x="90" y="0"/>
                    </a:moveTo>
                    <a:lnTo>
                      <a:pt x="0" y="66"/>
                    </a:lnTo>
                    <a:lnTo>
                      <a:pt x="78" y="108"/>
                    </a:lnTo>
                    <a:lnTo>
                      <a:pt x="102" y="150"/>
                    </a:lnTo>
                    <a:lnTo>
                      <a:pt x="120" y="204"/>
                    </a:lnTo>
                    <a:lnTo>
                      <a:pt x="126" y="240"/>
                    </a:lnTo>
                    <a:lnTo>
                      <a:pt x="114" y="282"/>
                    </a:lnTo>
                    <a:lnTo>
                      <a:pt x="42" y="318"/>
                    </a:lnTo>
                    <a:lnTo>
                      <a:pt x="108" y="324"/>
                    </a:lnTo>
                    <a:lnTo>
                      <a:pt x="210" y="276"/>
                    </a:lnTo>
                    <a:lnTo>
                      <a:pt x="240" y="228"/>
                    </a:lnTo>
                    <a:lnTo>
                      <a:pt x="240" y="174"/>
                    </a:lnTo>
                    <a:lnTo>
                      <a:pt x="228" y="108"/>
                    </a:lnTo>
                    <a:lnTo>
                      <a:pt x="186" y="60"/>
                    </a:lnTo>
                    <a:lnTo>
                      <a:pt x="162" y="30"/>
                    </a:lnTo>
                    <a:lnTo>
                      <a:pt x="9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CC00"/>
                  </a:gs>
                  <a:gs pos="100000">
                    <a:srgbClr val="A27F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1396" name="Rectangle 18"/>
            <p:cNvSpPr>
              <a:spLocks noChangeAspect="1" noChangeArrowheads="1"/>
            </p:cNvSpPr>
            <p:nvPr/>
          </p:nvSpPr>
          <p:spPr bwMode="auto">
            <a:xfrm>
              <a:off x="4421" y="4060"/>
              <a:ext cx="169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238125"/>
              <a:r>
                <a:rPr lang="en-US" altLang="ja-JP" sz="1000" dirty="0" err="1">
                  <a:solidFill>
                    <a:srgbClr val="000000"/>
                  </a:solidFill>
                </a:rPr>
                <a:t>Ptron</a:t>
              </a:r>
              <a:endParaRPr lang="ja-JP" altLang="en-US" sz="1000" dirty="0"/>
            </a:p>
          </p:txBody>
        </p:sp>
        <p:sp>
          <p:nvSpPr>
            <p:cNvPr id="101397" name="Rectangle 19"/>
            <p:cNvSpPr>
              <a:spLocks noChangeAspect="1" noChangeArrowheads="1"/>
            </p:cNvSpPr>
            <p:nvPr/>
          </p:nvSpPr>
          <p:spPr bwMode="auto">
            <a:xfrm>
              <a:off x="5516" y="3211"/>
              <a:ext cx="91" cy="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defTabSz="238125"/>
              <a:r>
                <a:rPr lang="en-US" altLang="ja-JP" sz="1000" dirty="0">
                  <a:solidFill>
                    <a:srgbClr val="000000"/>
                  </a:solidFill>
                </a:rPr>
                <a:t>Hg</a:t>
              </a:r>
              <a:endParaRPr lang="ja-JP" altLang="en-US" sz="1000" dirty="0"/>
            </a:p>
          </p:txBody>
        </p:sp>
        <p:sp>
          <p:nvSpPr>
            <p:cNvPr id="101398" name="Rectangle 20"/>
            <p:cNvSpPr>
              <a:spLocks noChangeAspect="1" noChangeArrowheads="1"/>
            </p:cNvSpPr>
            <p:nvPr/>
          </p:nvSpPr>
          <p:spPr bwMode="auto">
            <a:xfrm>
              <a:off x="5188" y="3034"/>
              <a:ext cx="24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defTabSz="238125"/>
              <a:r>
                <a:rPr lang="en-US" altLang="ja-JP" sz="1000">
                  <a:solidFill>
                    <a:srgbClr val="000000"/>
                  </a:solidFill>
                </a:rPr>
                <a:t>Light water</a:t>
              </a:r>
              <a:endParaRPr lang="ja-JP" altLang="en-US" sz="1000" dirty="0"/>
            </a:p>
          </p:txBody>
        </p:sp>
      </p:grpSp>
      <p:sp>
        <p:nvSpPr>
          <p:cNvPr id="101390" name="AutoShape 21"/>
          <p:cNvSpPr>
            <a:spLocks/>
          </p:cNvSpPr>
          <p:nvPr/>
        </p:nvSpPr>
        <p:spPr bwMode="auto">
          <a:xfrm>
            <a:off x="5873750" y="5165725"/>
            <a:ext cx="1365250" cy="702371"/>
          </a:xfrm>
          <a:prstGeom prst="borderCallout2">
            <a:avLst>
              <a:gd name="adj1" fmla="val 19833"/>
              <a:gd name="adj2" fmla="val 105389"/>
              <a:gd name="adj3" fmla="val 19833"/>
              <a:gd name="adj4" fmla="val 112009"/>
              <a:gd name="adj5" fmla="val 92838"/>
              <a:gd name="adj6" fmla="val 127611"/>
            </a:avLst>
          </a:prstGeom>
          <a:solidFill>
            <a:srgbClr val="FFF7FF"/>
          </a:solidFill>
          <a:ln w="15875">
            <a:solidFill>
              <a:srgbClr val="FF0000"/>
            </a:solidFill>
            <a:miter lim="800000"/>
            <a:headEnd/>
            <a:tailEnd type="oval" w="med" len="med"/>
          </a:ln>
        </p:spPr>
        <p:txBody>
          <a:bodyPr lIns="72000" tIns="23930" rIns="23930" bIns="23930"/>
          <a:lstStyle/>
          <a:p>
            <a:pPr defTabSz="608013"/>
            <a:r>
              <a:rPr lang="en-US" altLang="ja-JP" sz="1100" dirty="0">
                <a:solidFill>
                  <a:srgbClr val="FF0000"/>
                </a:solidFill>
              </a:rPr>
              <a:t>Safety hull</a:t>
            </a:r>
          </a:p>
          <a:p>
            <a:pPr defTabSz="608013"/>
            <a:r>
              <a:rPr lang="en-US" altLang="ja-JP" sz="1100" dirty="0"/>
              <a:t>Double wall: Helium layer observed radiation</a:t>
            </a:r>
            <a:endParaRPr lang="ja-JP" altLang="en-US" sz="1100" dirty="0"/>
          </a:p>
        </p:txBody>
      </p:sp>
      <p:pic>
        <p:nvPicPr>
          <p:cNvPr id="22" name="Picture 5" descr="棒グラフ_rev_eng+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42" t="20940" r="21294" b="9642"/>
          <a:stretch/>
        </p:blipFill>
        <p:spPr bwMode="auto">
          <a:xfrm>
            <a:off x="6346826" y="1911879"/>
            <a:ext cx="2797175" cy="2726796"/>
          </a:xfrm>
          <a:prstGeom prst="rect">
            <a:avLst/>
          </a:prstGeom>
          <a:noFill/>
          <a:ln w="19050" cmpd="sng">
            <a:solidFill>
              <a:schemeClr val="bg2">
                <a:lumMod val="10000"/>
                <a:lumOff val="9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4"/>
          <p:cNvSpPr txBox="1">
            <a:spLocks noChangeArrowheads="1"/>
          </p:cNvSpPr>
          <p:nvPr/>
        </p:nvSpPr>
        <p:spPr bwMode="auto">
          <a:xfrm>
            <a:off x="6520005" y="906987"/>
            <a:ext cx="2500421" cy="7874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SzPct val="85000"/>
              <a:buBlip>
                <a:blip r:embed="rId7"/>
              </a:buBlip>
              <a:defRPr kumimoji="1"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2400">
                <a:solidFill>
                  <a:srgbClr val="00000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l"/>
              <a:defRPr kumimoji="1" sz="2000">
                <a:solidFill>
                  <a:srgbClr val="00000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kumimoji="1"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altLang="ja-JP" sz="2000" kern="0" dirty="0">
                <a:solidFill>
                  <a:srgbClr val="FFFFFF"/>
                </a:solidFill>
              </a:rPr>
              <a:t>Highest pulse intensity in the world</a:t>
            </a:r>
          </a:p>
        </p:txBody>
      </p:sp>
      <p:cxnSp>
        <p:nvCxnSpPr>
          <p:cNvPr id="25" name="直線矢印コネクタ 24"/>
          <p:cNvCxnSpPr/>
          <p:nvPr/>
        </p:nvCxnSpPr>
        <p:spPr>
          <a:xfrm flipH="1" flipV="1">
            <a:off x="1320800" y="3698875"/>
            <a:ext cx="471488" cy="3889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394" name="下カーブ矢印 16"/>
          <p:cNvSpPr>
            <a:spLocks noChangeArrowheads="1"/>
          </p:cNvSpPr>
          <p:nvPr/>
        </p:nvSpPr>
        <p:spPr bwMode="auto">
          <a:xfrm>
            <a:off x="790575" y="2251075"/>
            <a:ext cx="1044575" cy="352425"/>
          </a:xfrm>
          <a:prstGeom prst="curvedDownArrow">
            <a:avLst>
              <a:gd name="adj1" fmla="val 24947"/>
              <a:gd name="adj2" fmla="val 49893"/>
              <a:gd name="adj3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ja-JP" altLang="en-US" sz="200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94284" y="6512454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8% beam loss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8115-EA72-6440-87FA-6ACE9DC5C73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72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"/>
          <p:cNvSpPr txBox="1">
            <a:spLocks/>
          </p:cNvSpPr>
          <p:nvPr/>
        </p:nvSpPr>
        <p:spPr>
          <a:xfrm>
            <a:off x="1" y="-4162"/>
            <a:ext cx="8242662" cy="808875"/>
          </a:xfrm>
          <a:prstGeom prst="rect">
            <a:avLst/>
          </a:prstGeom>
        </p:spPr>
        <p:txBody>
          <a:bodyPr anchor="ctr" anchorCtr="0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1514018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3028036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454205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605607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14571" i="1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sz="2800" b="1" kern="0" dirty="0"/>
              <a:t>Target for high-intensity hadron accelerator and superconductor in high radiation area</a:t>
            </a:r>
            <a:endParaRPr lang="ja-JP" altLang="en-US" sz="2800" b="1" kern="0" dirty="0"/>
          </a:p>
        </p:txBody>
      </p:sp>
      <p:pic>
        <p:nvPicPr>
          <p:cNvPr id="22" name="Picture 6" descr="IMGP364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02" y="1840662"/>
            <a:ext cx="2074036" cy="190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33132" y="954712"/>
            <a:ext cx="3107110" cy="830997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Proton beam window in J-PARC spallation neutron source: Aluminum alloy (</a:t>
            </a:r>
            <a:r>
              <a:rPr lang="en-US" altLang="ja-JP" sz="1600" i="1" dirty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altLang="ja-JP" sz="1600" dirty="0"/>
              <a:t> 0.6 m)</a:t>
            </a:r>
            <a:endParaRPr kumimoji="1" lang="ja-JP" altLang="en-US" sz="1600" dirty="0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557" y="1840662"/>
            <a:ext cx="2481318" cy="1843487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3486599" y="954712"/>
            <a:ext cx="2610655" cy="584775"/>
          </a:xfrm>
          <a:prstGeom prst="rect">
            <a:avLst/>
          </a:prstGeom>
          <a:solidFill>
            <a:srgbClr val="FFFD78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T2K beam window</a:t>
            </a:r>
          </a:p>
          <a:p>
            <a:r>
              <a:rPr lang="en-US" altLang="ja-JP" sz="1600" dirty="0"/>
              <a:t>Titanium alloy (Ti-6Al-4V)</a:t>
            </a: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3695" y="4530709"/>
            <a:ext cx="2967440" cy="22032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8" name="Text Box 16"/>
          <p:cNvSpPr txBox="1">
            <a:spLocks noChangeArrowheads="1"/>
          </p:cNvSpPr>
          <p:nvPr/>
        </p:nvSpPr>
        <p:spPr bwMode="auto">
          <a:xfrm>
            <a:off x="6176981" y="3970973"/>
            <a:ext cx="2804154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SC magnet system in beam line of COMET (J-PARC) </a:t>
            </a:r>
          </a:p>
        </p:txBody>
      </p:sp>
      <p:pic>
        <p:nvPicPr>
          <p:cNvPr id="82" name="図 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30684"/>
            <a:ext cx="6092875" cy="1782039"/>
          </a:xfrm>
          <a:prstGeom prst="rect">
            <a:avLst/>
          </a:prstGeom>
        </p:spPr>
      </p:pic>
      <p:sp>
        <p:nvSpPr>
          <p:cNvPr id="96" name="Text Box 4949"/>
          <p:cNvSpPr txBox="1">
            <a:spLocks noChangeArrowheads="1"/>
          </p:cNvSpPr>
          <p:nvPr/>
        </p:nvSpPr>
        <p:spPr bwMode="auto">
          <a:xfrm>
            <a:off x="6224165" y="954712"/>
            <a:ext cx="2804154" cy="2580329"/>
          </a:xfrm>
          <a:prstGeom prst="rect">
            <a:avLst/>
          </a:prstGeom>
          <a:solidFill>
            <a:srgbClr val="FFFD78"/>
          </a:solidFill>
          <a:ln>
            <a:solidFill>
              <a:schemeClr val="tx2"/>
            </a:solidFill>
          </a:ln>
          <a:effectLst/>
          <a:extLst/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6"/>
              </a:buBlip>
            </a:pPr>
            <a:r>
              <a:rPr lang="en-US" altLang="ja-JP" sz="1800" dirty="0">
                <a:latin typeface="Arial" pitchFamily="34" charset="0"/>
              </a:rPr>
              <a:t>For damage estimation of </a:t>
            </a:r>
            <a:r>
              <a:rPr lang="en-US" altLang="ja-JP" sz="1800">
                <a:latin typeface="Arial" pitchFamily="34" charset="0"/>
              </a:rPr>
              <a:t>beam intercepting material</a:t>
            </a:r>
            <a:r>
              <a:rPr lang="en-US" altLang="ja-JP" sz="1800" dirty="0">
                <a:latin typeface="Arial" pitchFamily="34" charset="0"/>
              </a:rPr>
              <a:t>, DPA is utilized based on displacement cross section.</a:t>
            </a:r>
          </a:p>
          <a:p>
            <a:pPr>
              <a:buFontTx/>
              <a:buBlip>
                <a:blip r:embed="rId6"/>
              </a:buBlip>
            </a:pPr>
            <a:r>
              <a:rPr lang="en-US" altLang="ja-JP" sz="1800" dirty="0">
                <a:latin typeface="Arial" pitchFamily="34" charset="0"/>
              </a:rPr>
              <a:t>High accuracy of the displacement cross-section is required.</a:t>
            </a:r>
          </a:p>
        </p:txBody>
      </p:sp>
      <p:cxnSp>
        <p:nvCxnSpPr>
          <p:cNvPr id="98" name="直線矢印コネクタ 97"/>
          <p:cNvCxnSpPr/>
          <p:nvPr/>
        </p:nvCxnSpPr>
        <p:spPr bwMode="auto">
          <a:xfrm flipH="1" flipV="1">
            <a:off x="1787996" y="2923676"/>
            <a:ext cx="546531" cy="1860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直線矢印コネクタ 100"/>
          <p:cNvCxnSpPr/>
          <p:nvPr/>
        </p:nvCxnSpPr>
        <p:spPr bwMode="auto">
          <a:xfrm flipV="1">
            <a:off x="4131258" y="2957813"/>
            <a:ext cx="547988" cy="168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4" name="テキスト ボックス 103"/>
          <p:cNvSpPr txBox="1"/>
          <p:nvPr/>
        </p:nvSpPr>
        <p:spPr>
          <a:xfrm>
            <a:off x="2334527" y="2678181"/>
            <a:ext cx="966931" cy="64633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tx2"/>
                </a:solidFill>
              </a:rPr>
              <a:t>P</a:t>
            </a:r>
            <a:r>
              <a:rPr kumimoji="1" lang="en-US" altLang="ja-JP" dirty="0">
                <a:solidFill>
                  <a:schemeClr val="tx2"/>
                </a:solidFill>
              </a:rPr>
              <a:t>roton</a:t>
            </a:r>
          </a:p>
          <a:p>
            <a:r>
              <a:rPr kumimoji="1" lang="en-US" altLang="ja-JP" dirty="0">
                <a:solidFill>
                  <a:schemeClr val="tx2"/>
                </a:solidFill>
              </a:rPr>
              <a:t> 3 GeV 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3421778" y="3019365"/>
            <a:ext cx="969753" cy="64633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>
                <a:solidFill>
                  <a:schemeClr val="tx2"/>
                </a:solidFill>
              </a:rPr>
              <a:t>Proton </a:t>
            </a:r>
            <a:r>
              <a:rPr kumimoji="1" lang="en-US" altLang="ja-JP" dirty="0">
                <a:solidFill>
                  <a:schemeClr val="tx2"/>
                </a:solidFill>
              </a:rPr>
              <a:t>30 GeV 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  <p:sp>
        <p:nvSpPr>
          <p:cNvPr id="108" name="Text Box 4949"/>
          <p:cNvSpPr txBox="1">
            <a:spLocks noChangeArrowheads="1"/>
          </p:cNvSpPr>
          <p:nvPr/>
        </p:nvSpPr>
        <p:spPr bwMode="auto">
          <a:xfrm>
            <a:off x="58678" y="4003631"/>
            <a:ext cx="5879261" cy="6413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  <a:extLst/>
        </p:spPr>
        <p:txBody>
          <a:bodyPr wrap="square" lIns="86493" tIns="43247" rIns="86493" bIns="43247">
            <a:spAutoFit/>
          </a:bodyPr>
          <a:lstStyle>
            <a:lvl1pPr marL="431800" indent="-431800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601663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8651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296988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1730375" defTabSz="865188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1875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6447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1019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559175" defTabSz="86518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buFontTx/>
              <a:buBlip>
                <a:blip r:embed="rId6"/>
              </a:buBlip>
            </a:pPr>
            <a:r>
              <a:rPr lang="en-US" altLang="ja-JP" sz="1800" dirty="0">
                <a:latin typeface="Arial" pitchFamily="34" charset="0"/>
              </a:rPr>
              <a:t>Resistivity change due to radiation is crucial for Superconductor(SC) magnet sustaining damage.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7"/>
          <a:srcRect l="3885"/>
          <a:stretch/>
        </p:blipFill>
        <p:spPr>
          <a:xfrm>
            <a:off x="0" y="5944498"/>
            <a:ext cx="1227909" cy="85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15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ADS</a:t>
            </a:r>
            <a:r>
              <a:rPr lang="ja-JP" altLang="en-US" dirty="0"/>
              <a:t> </a:t>
            </a:r>
            <a:r>
              <a:rPr lang="en-US" altLang="ja-JP" dirty="0"/>
              <a:t>proposed</a:t>
            </a:r>
            <a:r>
              <a:rPr lang="ja-JP" altLang="en-US" dirty="0"/>
              <a:t> </a:t>
            </a:r>
            <a:r>
              <a:rPr lang="en-US" altLang="ja-JP" dirty="0"/>
              <a:t>by</a:t>
            </a:r>
            <a:r>
              <a:rPr lang="ja-JP" altLang="en-US" dirty="0"/>
              <a:t> </a:t>
            </a:r>
            <a:r>
              <a:rPr lang="en-US" altLang="ja-JP" dirty="0"/>
              <a:t>JAEA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427"/>
            <a:ext cx="9144000" cy="6261373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 bwMode="auto">
          <a:xfrm>
            <a:off x="2796468" y="1722287"/>
            <a:ext cx="1631274" cy="340756"/>
          </a:xfrm>
          <a:prstGeom prst="rect">
            <a:avLst/>
          </a:prstGeom>
          <a:noFill/>
          <a:ln w="38100" cap="flat" cmpd="sng" algn="ctr">
            <a:solidFill>
              <a:schemeClr val="tx2"/>
            </a:solidFill>
            <a:prstDash val="solid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570604" y="900457"/>
            <a:ext cx="4516244" cy="538603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" name="図形グループ 5"/>
          <p:cNvGrpSpPr/>
          <p:nvPr/>
        </p:nvGrpSpPr>
        <p:grpSpPr>
          <a:xfrm>
            <a:off x="4671844" y="961557"/>
            <a:ext cx="4329294" cy="5396698"/>
            <a:chOff x="4464533" y="1058841"/>
            <a:chExt cx="4581769" cy="5711422"/>
          </a:xfrm>
        </p:grpSpPr>
        <p:pic>
          <p:nvPicPr>
            <p:cNvPr id="9" name="図 8" descr="ads_reactor_3d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464533" y="1058841"/>
              <a:ext cx="4581769" cy="571142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" name="直線矢印コネクタ 9"/>
            <p:cNvCxnSpPr/>
            <p:nvPr/>
          </p:nvCxnSpPr>
          <p:spPr bwMode="auto">
            <a:xfrm>
              <a:off x="8366243" y="5729752"/>
              <a:ext cx="233992" cy="1538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2"/>
              </a:solidFill>
              <a:prstDash val="solid"/>
              <a:miter lim="800000"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" name="テキスト ボックス 2"/>
          <p:cNvSpPr txBox="1"/>
          <p:nvPr/>
        </p:nvSpPr>
        <p:spPr>
          <a:xfrm>
            <a:off x="3278680" y="1693711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  ~ 30 MW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92299" y="5186175"/>
            <a:ext cx="798489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Beam window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8721" y="6384612"/>
            <a:ext cx="8440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ja-JP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Beam window: 20 </a:t>
            </a:r>
            <a:r>
              <a:rPr lang="en-US" altLang="ja-JP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dpa</a:t>
            </a:r>
            <a:r>
              <a:rPr lang="en-US" altLang="ja-JP" dirty="0">
                <a:solidFill>
                  <a:schemeClr val="tx2">
                    <a:lumMod val="20000"/>
                    <a:lumOff val="80000"/>
                  </a:schemeClr>
                </a:solidFill>
              </a:rPr>
              <a:t>/year. Accuracy of </a:t>
            </a:r>
            <a:r>
              <a:rPr lang="en-US" altLang="ja-JP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dpa</a:t>
            </a:r>
            <a:r>
              <a:rPr lang="en-US" altLang="ja-JP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is required for damage estimation.</a:t>
            </a:r>
            <a:endParaRPr kumimoji="1" lang="ja-JP" alt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389" y="961652"/>
            <a:ext cx="4492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kumimoji="1" lang="en-US" altLang="ja-JP" dirty="0">
                <a:solidFill>
                  <a:schemeClr val="tx2"/>
                </a:solidFill>
              </a:rPr>
              <a:t>Belgium ADS program MYRRHA at SCK</a:t>
            </a:r>
            <a:r>
              <a:rPr kumimoji="1" lang="ja-JP" altLang="en-US" dirty="0">
                <a:solidFill>
                  <a:schemeClr val="tx2"/>
                </a:solidFill>
              </a:rPr>
              <a:t>・</a:t>
            </a:r>
            <a:r>
              <a:rPr kumimoji="1" lang="en-US" altLang="ja-JP" dirty="0">
                <a:solidFill>
                  <a:schemeClr val="tx2"/>
                </a:solidFill>
              </a:rPr>
              <a:t>CEN (</a:t>
            </a:r>
            <a:r>
              <a:rPr kumimoji="1" lang="en-US" altLang="ja-JP" dirty="0" err="1">
                <a:solidFill>
                  <a:schemeClr val="tx2"/>
                </a:solidFill>
              </a:rPr>
              <a:t>Mol</a:t>
            </a:r>
            <a:r>
              <a:rPr kumimoji="1" lang="en-US" altLang="ja-JP" dirty="0">
                <a:solidFill>
                  <a:schemeClr val="tx2"/>
                </a:solidFill>
              </a:rPr>
              <a:t>) approved 558 M</a:t>
            </a:r>
            <a:r>
              <a:rPr lang="pt-BR" altLang="ja-JP" dirty="0">
                <a:solidFill>
                  <a:schemeClr val="tx2"/>
                </a:solidFill>
              </a:rPr>
              <a:t>€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7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88611"/>
            <a:ext cx="8172450" cy="584775"/>
          </a:xfrm>
        </p:spPr>
        <p:txBody>
          <a:bodyPr/>
          <a:lstStyle/>
          <a:p>
            <a:r>
              <a:rPr kumimoji="1" lang="en-US" altLang="ja-JP" sz="3200" dirty="0"/>
              <a:t>Transmutation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Experimental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Facility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(TEF)</a:t>
            </a:r>
            <a:endParaRPr kumimoji="1" lang="ja-JP" altLang="en-US" sz="3200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650" b="5682"/>
          <a:stretch/>
        </p:blipFill>
        <p:spPr>
          <a:xfrm>
            <a:off x="9569" y="940180"/>
            <a:ext cx="8825023" cy="537849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97439" y="6390167"/>
            <a:ext cx="696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For R&amp;D of ADS, 0.4 GeV beam </a:t>
            </a:r>
            <a:r>
              <a:rPr kumimoji="1" lang="en-US" altLang="ja-JP">
                <a:solidFill>
                  <a:schemeClr val="bg1"/>
                </a:solidFill>
              </a:rPr>
              <a:t>by LINAC will </a:t>
            </a:r>
            <a:r>
              <a:rPr kumimoji="1" lang="en-US" altLang="ja-JP" dirty="0">
                <a:solidFill>
                  <a:schemeClr val="bg1"/>
                </a:solidFill>
              </a:rPr>
              <a:t>be delivered</a:t>
            </a:r>
            <a:r>
              <a:rPr lang="en-US" altLang="ja-JP" dirty="0">
                <a:solidFill>
                  <a:schemeClr val="bg1"/>
                </a:solidFill>
              </a:rPr>
              <a:t> to TEF.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72" b="12371"/>
          <a:stretch/>
        </p:blipFill>
        <p:spPr>
          <a:xfrm>
            <a:off x="6424935" y="2978331"/>
            <a:ext cx="2669244" cy="116259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812341" y="2978331"/>
            <a:ext cx="133165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chemeClr val="tx2"/>
                </a:solidFill>
              </a:rPr>
              <a:t>Soviet </a:t>
            </a:r>
            <a:r>
              <a:rPr kumimoji="1" lang="en-US" altLang="ja-JP" sz="1100">
                <a:solidFill>
                  <a:schemeClr val="tx2"/>
                </a:solidFill>
              </a:rPr>
              <a:t>submarine (</a:t>
            </a:r>
            <a:r>
              <a:rPr kumimoji="1" lang="en-US" altLang="ja-JP" sz="1100" dirty="0">
                <a:solidFill>
                  <a:schemeClr val="tx2"/>
                </a:solidFill>
              </a:rPr>
              <a:t>LBE)</a:t>
            </a:r>
            <a:endParaRPr kumimoji="1" lang="ja-JP" alt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3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57834"/>
            <a:ext cx="7772400" cy="646331"/>
          </a:xfrm>
        </p:spPr>
        <p:txBody>
          <a:bodyPr/>
          <a:lstStyle/>
          <a:p>
            <a:r>
              <a:rPr lang="en-US" altLang="ja-JP" sz="3600" dirty="0">
                <a:latin typeface="Arial" charset="0"/>
                <a:ea typeface="ＭＳ Ｐゴシック" charset="0"/>
              </a:rPr>
              <a:t>Beam transport from RCS to MLF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14265" y="4484358"/>
            <a:ext cx="9144000" cy="1905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514" b="41676"/>
          <a:stretch>
            <a:fillRect/>
          </a:stretch>
        </p:blipFill>
        <p:spPr bwMode="auto">
          <a:xfrm>
            <a:off x="79024" y="1066800"/>
            <a:ext cx="9144000" cy="586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6150" name="Rectangle 8"/>
          <p:cNvSpPr>
            <a:spLocks noChangeArrowheads="1"/>
          </p:cNvSpPr>
          <p:nvPr/>
        </p:nvSpPr>
        <p:spPr bwMode="auto">
          <a:xfrm rot="1800000">
            <a:off x="3040285" y="3958253"/>
            <a:ext cx="1143000" cy="350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dirty="0">
                <a:solidFill>
                  <a:srgbClr val="FF0000"/>
                </a:solidFill>
                <a:latin typeface="+mj-lt"/>
              </a:rPr>
              <a:t>3NBT</a:t>
            </a:r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 rot="3600000">
            <a:off x="2528865" y="5398758"/>
            <a:ext cx="1066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FF3399"/>
                </a:solidFill>
              </a:rPr>
              <a:t>3-50BT</a:t>
            </a:r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1004865" y="4331958"/>
            <a:ext cx="1066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chemeClr val="accent2"/>
                </a:solidFill>
              </a:rPr>
              <a:t>3-GeV</a:t>
            </a:r>
            <a:br>
              <a:rPr lang="en-US" altLang="ja-JP">
                <a:solidFill>
                  <a:schemeClr val="accent2"/>
                </a:solidFill>
              </a:rPr>
            </a:br>
            <a:r>
              <a:rPr lang="en-US" altLang="ja-JP">
                <a:solidFill>
                  <a:schemeClr val="accent2"/>
                </a:solidFill>
              </a:rPr>
              <a:t>RCS</a:t>
            </a:r>
          </a:p>
        </p:txBody>
      </p:sp>
      <p:sp>
        <p:nvSpPr>
          <p:cNvPr id="6153" name="Rectangle 11"/>
          <p:cNvSpPr>
            <a:spLocks noChangeArrowheads="1"/>
          </p:cNvSpPr>
          <p:nvPr/>
        </p:nvSpPr>
        <p:spPr bwMode="auto">
          <a:xfrm rot="-2647524">
            <a:off x="4205265" y="1588758"/>
            <a:ext cx="152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009900"/>
                </a:solidFill>
              </a:rPr>
              <a:t>50-GeV MR</a:t>
            </a:r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 rot="-5400000">
            <a:off x="4090965" y="3608058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00CC99"/>
                </a:solidFill>
              </a:rPr>
              <a:t>Neutrino line</a:t>
            </a:r>
          </a:p>
        </p:txBody>
      </p:sp>
      <p:sp>
        <p:nvSpPr>
          <p:cNvPr id="6155" name="Rectangle 13"/>
          <p:cNvSpPr>
            <a:spLocks noChangeArrowheads="1"/>
          </p:cNvSpPr>
          <p:nvPr/>
        </p:nvSpPr>
        <p:spPr bwMode="auto">
          <a:xfrm>
            <a:off x="6093967" y="2934812"/>
            <a:ext cx="2722563" cy="856732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rgbClr val="68A1DB"/>
            </a:solidFill>
          </a:ln>
          <a:effectLst/>
          <a:ex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ja-JP" sz="2000" dirty="0">
                <a:solidFill>
                  <a:srgbClr val="FF0000"/>
                </a:solidFill>
              </a:rPr>
              <a:t>Material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and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Life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Science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Experimental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Facility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(MLF)</a:t>
            </a:r>
          </a:p>
        </p:txBody>
      </p:sp>
      <p:sp>
        <p:nvSpPr>
          <p:cNvPr id="6156" name="Rectangle 14"/>
          <p:cNvSpPr>
            <a:spLocks noChangeArrowheads="1"/>
          </p:cNvSpPr>
          <p:nvPr/>
        </p:nvSpPr>
        <p:spPr bwMode="auto">
          <a:xfrm>
            <a:off x="7862865" y="6160758"/>
            <a:ext cx="1066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 sz="1800" dirty="0">
                <a:solidFill>
                  <a:srgbClr val="FF0000"/>
                </a:solidFill>
              </a:rPr>
              <a:t>Neutron target</a:t>
            </a:r>
          </a:p>
        </p:txBody>
      </p:sp>
      <p:sp>
        <p:nvSpPr>
          <p:cNvPr id="6157" name="Rectangle 15"/>
          <p:cNvSpPr>
            <a:spLocks noChangeArrowheads="1"/>
          </p:cNvSpPr>
          <p:nvPr/>
        </p:nvSpPr>
        <p:spPr bwMode="auto">
          <a:xfrm>
            <a:off x="5881665" y="6160758"/>
            <a:ext cx="10668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FF0000"/>
                </a:solidFill>
              </a:rPr>
              <a:t>Muon target</a:t>
            </a:r>
          </a:p>
        </p:txBody>
      </p:sp>
      <p:sp>
        <p:nvSpPr>
          <p:cNvPr id="6158" name="Line 16"/>
          <p:cNvSpPr>
            <a:spLocks noChangeShapeType="1"/>
          </p:cNvSpPr>
          <p:nvPr/>
        </p:nvSpPr>
        <p:spPr bwMode="auto">
          <a:xfrm flipV="1">
            <a:off x="6491265" y="5474958"/>
            <a:ext cx="3810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9" name="Line 17"/>
          <p:cNvSpPr>
            <a:spLocks noChangeShapeType="1"/>
          </p:cNvSpPr>
          <p:nvPr/>
        </p:nvSpPr>
        <p:spPr bwMode="auto">
          <a:xfrm flipH="1" flipV="1">
            <a:off x="7634265" y="5398758"/>
            <a:ext cx="45720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0" name="Rectangle 18"/>
          <p:cNvSpPr>
            <a:spLocks noChangeArrowheads="1"/>
          </p:cNvSpPr>
          <p:nvPr/>
        </p:nvSpPr>
        <p:spPr bwMode="auto">
          <a:xfrm>
            <a:off x="3290865" y="2579358"/>
            <a:ext cx="1066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ja-JP">
                <a:solidFill>
                  <a:srgbClr val="FF9933"/>
                </a:solidFill>
              </a:rPr>
              <a:t>road to</a:t>
            </a:r>
            <a:br>
              <a:rPr lang="en-US" altLang="ja-JP">
                <a:solidFill>
                  <a:srgbClr val="FF9933"/>
                </a:solidFill>
              </a:rPr>
            </a:br>
            <a:r>
              <a:rPr lang="en-US" altLang="ja-JP">
                <a:solidFill>
                  <a:srgbClr val="FF9933"/>
                </a:solidFill>
              </a:rPr>
              <a:t>coast</a:t>
            </a:r>
          </a:p>
        </p:txBody>
      </p:sp>
      <p:sp>
        <p:nvSpPr>
          <p:cNvPr id="6161" name="Text Box 19"/>
          <p:cNvSpPr txBox="1">
            <a:spLocks noChangeArrowheads="1"/>
          </p:cNvSpPr>
          <p:nvPr/>
        </p:nvSpPr>
        <p:spPr bwMode="auto">
          <a:xfrm>
            <a:off x="1929119" y="1289819"/>
            <a:ext cx="3004349" cy="10156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FF0000"/>
                </a:solidFill>
                <a:latin typeface="+mj-lt"/>
              </a:rPr>
              <a:t>Length of 3NBT: 314m</a:t>
            </a:r>
          </a:p>
          <a:p>
            <a:pPr eaLnBrk="1" hangingPunct="1"/>
            <a:r>
              <a:rPr lang="en-US" altLang="ja-JP" dirty="0">
                <a:solidFill>
                  <a:srgbClr val="FF0000"/>
                </a:solidFill>
                <a:latin typeface="+mj-lt"/>
              </a:rPr>
              <a:t>Partial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beam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goes to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MR</a:t>
            </a:r>
          </a:p>
          <a:p>
            <a:pPr eaLnBrk="1" hangingPunct="1"/>
            <a:r>
              <a:rPr lang="ja-JP" altLang="ja-JP" dirty="0">
                <a:solidFill>
                  <a:srgbClr val="FF0000"/>
                </a:solidFill>
                <a:latin typeface="+mj-lt"/>
              </a:rPr>
              <a:t>FX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: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2.48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s,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ja-JP" altLang="ja-JP" dirty="0">
                <a:solidFill>
                  <a:srgbClr val="FF0000"/>
                </a:solidFill>
                <a:latin typeface="+mj-lt"/>
              </a:rPr>
              <a:t>S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X: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5.5</a:t>
            </a:r>
            <a:r>
              <a:rPr lang="ja-JP" alt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+mj-lt"/>
              </a:rPr>
              <a:t>s</a:t>
            </a:r>
          </a:p>
        </p:txBody>
      </p:sp>
      <p:sp>
        <p:nvSpPr>
          <p:cNvPr id="6162" name="テキスト ボックス 1"/>
          <p:cNvSpPr txBox="1">
            <a:spLocks noChangeArrowheads="1"/>
          </p:cNvSpPr>
          <p:nvPr/>
        </p:nvSpPr>
        <p:spPr bwMode="auto">
          <a:xfrm>
            <a:off x="5980833" y="1018635"/>
            <a:ext cx="2948832" cy="132343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 err="1"/>
              <a:t>Ep</a:t>
            </a:r>
            <a:r>
              <a:rPr lang="en-US" altLang="ja-JP" dirty="0"/>
              <a:t>: 	3GeV</a:t>
            </a:r>
          </a:p>
          <a:p>
            <a:pPr eaLnBrk="1" hangingPunct="1"/>
            <a:r>
              <a:rPr lang="en-US" altLang="ja-JP" dirty="0"/>
              <a:t>Power: 1MW</a:t>
            </a:r>
          </a:p>
          <a:p>
            <a:pPr eaLnBrk="1" hangingPunct="1"/>
            <a:r>
              <a:rPr lang="ja-JP" altLang="ja-JP" dirty="0"/>
              <a:t> </a:t>
            </a:r>
            <a:r>
              <a:rPr lang="en-US" altLang="ja-JP" dirty="0"/>
              <a:t>Already</a:t>
            </a:r>
            <a:r>
              <a:rPr lang="ja-JP" altLang="en-US" dirty="0"/>
              <a:t> </a:t>
            </a:r>
            <a:r>
              <a:rPr lang="en-US" altLang="ja-JP" dirty="0"/>
              <a:t>demonstrated</a:t>
            </a:r>
          </a:p>
          <a:p>
            <a:pPr eaLnBrk="1" hangingPunct="1"/>
            <a:r>
              <a:rPr lang="en-US" altLang="ja-JP" dirty="0"/>
              <a:t>Rep.:	25Hz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939065" y="3995408"/>
            <a:ext cx="915988" cy="40005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/>
              <a:t>JSNS</a:t>
            </a:r>
            <a:endParaRPr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57865" y="4004933"/>
            <a:ext cx="1066800" cy="40005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/>
              <a:t>MUSE</a:t>
            </a:r>
            <a:endParaRPr lang="ja-JP" altLang="en-US"/>
          </a:p>
        </p:txBody>
      </p:sp>
      <p:grpSp>
        <p:nvGrpSpPr>
          <p:cNvPr id="5" name="図形グループ 4"/>
          <p:cNvGrpSpPr/>
          <p:nvPr/>
        </p:nvGrpSpPr>
        <p:grpSpPr>
          <a:xfrm>
            <a:off x="273931" y="1266940"/>
            <a:ext cx="1655188" cy="1312418"/>
            <a:chOff x="273931" y="1266940"/>
            <a:chExt cx="1396283" cy="1038921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273931" y="1332376"/>
              <a:ext cx="1332300" cy="89655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" name="図形グループ 1"/>
            <p:cNvGrpSpPr/>
            <p:nvPr/>
          </p:nvGrpSpPr>
          <p:grpSpPr>
            <a:xfrm>
              <a:off x="287501" y="1701024"/>
              <a:ext cx="1382713" cy="604837"/>
              <a:chOff x="7372350" y="306388"/>
              <a:chExt cx="1382713" cy="604837"/>
            </a:xfrm>
            <a:noFill/>
          </p:grpSpPr>
          <p:grpSp>
            <p:nvGrpSpPr>
              <p:cNvPr id="21" name="グループ化 9"/>
              <p:cNvGrpSpPr>
                <a:grpSpLocks/>
              </p:cNvGrpSpPr>
              <p:nvPr/>
            </p:nvGrpSpPr>
            <p:grpSpPr bwMode="auto">
              <a:xfrm>
                <a:off x="7702550" y="306388"/>
                <a:ext cx="585788" cy="296862"/>
                <a:chOff x="4556760" y="2032000"/>
                <a:chExt cx="1199970" cy="607915"/>
              </a:xfrm>
              <a:grpFill/>
            </p:grpSpPr>
            <p:grpSp>
              <p:nvGrpSpPr>
                <p:cNvPr id="22" name="グループ化 11"/>
                <p:cNvGrpSpPr>
                  <a:grpSpLocks/>
                </p:cNvGrpSpPr>
                <p:nvPr/>
              </p:nvGrpSpPr>
              <p:grpSpPr bwMode="auto">
                <a:xfrm>
                  <a:off x="4556760" y="2179320"/>
                  <a:ext cx="1199970" cy="460595"/>
                  <a:chOff x="4556760" y="2179320"/>
                  <a:chExt cx="3017520" cy="1158240"/>
                </a:xfrm>
                <a:grpFill/>
              </p:grpSpPr>
              <p:sp>
                <p:nvSpPr>
                  <p:cNvPr id="24" name="フリーフォーム 13"/>
                  <p:cNvSpPr>
                    <a:spLocks/>
                  </p:cNvSpPr>
                  <p:nvPr/>
                </p:nvSpPr>
                <p:spPr bwMode="auto">
                  <a:xfrm>
                    <a:off x="4556760" y="2179320"/>
                    <a:ext cx="2453640" cy="1158240"/>
                  </a:xfrm>
                  <a:custGeom>
                    <a:avLst/>
                    <a:gdLst>
                      <a:gd name="T0" fmla="*/ 0 w 2453640"/>
                      <a:gd name="T1" fmla="*/ 1143000 h 1158240"/>
                      <a:gd name="T2" fmla="*/ 487680 w 2453640"/>
                      <a:gd name="T3" fmla="*/ 1150620 h 1158240"/>
                      <a:gd name="T4" fmla="*/ 731520 w 2453640"/>
                      <a:gd name="T5" fmla="*/ 15240 h 1158240"/>
                      <a:gd name="T6" fmla="*/ 982980 w 2453640"/>
                      <a:gd name="T7" fmla="*/ 1158240 h 1158240"/>
                      <a:gd name="T8" fmla="*/ 1905000 w 2453640"/>
                      <a:gd name="T9" fmla="*/ 1150620 h 1158240"/>
                      <a:gd name="T10" fmla="*/ 2133600 w 2453640"/>
                      <a:gd name="T11" fmla="*/ 0 h 1158240"/>
                      <a:gd name="T12" fmla="*/ 2453640 w 2453640"/>
                      <a:gd name="T13" fmla="*/ 1158240 h 1158240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453640" h="1158240">
                        <a:moveTo>
                          <a:pt x="0" y="1143000"/>
                        </a:moveTo>
                        <a:lnTo>
                          <a:pt x="487680" y="1150620"/>
                        </a:lnTo>
                        <a:lnTo>
                          <a:pt x="731520" y="15240"/>
                        </a:lnTo>
                        <a:lnTo>
                          <a:pt x="982980" y="1158240"/>
                        </a:lnTo>
                        <a:lnTo>
                          <a:pt x="1905000" y="1150620"/>
                        </a:lnTo>
                        <a:lnTo>
                          <a:pt x="2133600" y="0"/>
                        </a:lnTo>
                        <a:lnTo>
                          <a:pt x="2453640" y="1158240"/>
                        </a:lnTo>
                      </a:path>
                    </a:pathLst>
                  </a:custGeom>
                  <a:grpFill/>
                  <a:ln w="38100" cap="flat" cmpd="sng">
                    <a:solidFill>
                      <a:schemeClr val="tx2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ja-JP" altLang="en-US"/>
                  </a:p>
                </p:txBody>
              </p:sp>
              <p:cxnSp>
                <p:nvCxnSpPr>
                  <p:cNvPr id="25" name="直線コネクタ 14"/>
                  <p:cNvCxnSpPr>
                    <a:cxnSpLocks noChangeShapeType="1"/>
                    <a:stCxn id="24" idx="6"/>
                  </p:cNvCxnSpPr>
                  <p:nvPr/>
                </p:nvCxnSpPr>
                <p:spPr bwMode="auto">
                  <a:xfrm flipV="1">
                    <a:off x="7010026" y="3337560"/>
                    <a:ext cx="564254" cy="0"/>
                  </a:xfrm>
                  <a:prstGeom prst="line">
                    <a:avLst/>
                  </a:prstGeom>
                  <a:grpFill/>
                  <a:ln w="38100">
                    <a:solidFill>
                      <a:schemeClr val="tx2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23" name="直線矢印コネクタ 12"/>
                <p:cNvCxnSpPr>
                  <a:cxnSpLocks noChangeShapeType="1"/>
                </p:cNvCxnSpPr>
                <p:nvPr/>
              </p:nvCxnSpPr>
              <p:spPr bwMode="auto">
                <a:xfrm>
                  <a:off x="4839681" y="2032000"/>
                  <a:ext cx="569090" cy="13004"/>
                </a:xfrm>
                <a:prstGeom prst="straightConnector1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 type="arrow" w="med" len="med"/>
                  <a:tailEnd type="arrow" w="med" len="med"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6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7372350" y="603250"/>
                <a:ext cx="1382713" cy="307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altLang="ja-JP" sz="1400" dirty="0"/>
                  <a:t>FWHM ~150ns</a:t>
                </a:r>
              </a:p>
            </p:txBody>
          </p:sp>
        </p:grpSp>
        <p:sp>
          <p:nvSpPr>
            <p:cNvPr id="28" name="テキスト ボックス 8"/>
            <p:cNvSpPr txBox="1">
              <a:spLocks noChangeArrowheads="1"/>
            </p:cNvSpPr>
            <p:nvPr/>
          </p:nvSpPr>
          <p:spPr bwMode="auto">
            <a:xfrm>
              <a:off x="505638" y="1266940"/>
              <a:ext cx="7223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400"/>
                <a:t>600ns </a:t>
              </a:r>
            </a:p>
          </p:txBody>
        </p:sp>
      </p:grpSp>
      <p:sp>
        <p:nvSpPr>
          <p:cNvPr id="29" name="テキスト ボックス 8"/>
          <p:cNvSpPr txBox="1">
            <a:spLocks noChangeArrowheads="1"/>
          </p:cNvSpPr>
          <p:nvPr/>
        </p:nvSpPr>
        <p:spPr bwMode="auto">
          <a:xfrm>
            <a:off x="7702550" y="-3175"/>
            <a:ext cx="722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/>
              <a:t>600ns 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0604" y="338378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tx2"/>
                </a:solidFill>
              </a:rPr>
              <a:t>Dump</a:t>
            </a:r>
            <a:endParaRPr kumimoji="1" lang="ja-JP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8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88613"/>
            <a:ext cx="7772400" cy="584775"/>
          </a:xfrm>
        </p:spPr>
        <p:txBody>
          <a:bodyPr/>
          <a:lstStyle/>
          <a:p>
            <a:r>
              <a:rPr kumimoji="1" lang="en-US" altLang="ja-JP" sz="3200" dirty="0"/>
              <a:t>Proton</a:t>
            </a:r>
            <a:r>
              <a:rPr kumimoji="1" lang="ja-JP" altLang="en-US" sz="3200" dirty="0"/>
              <a:t> </a:t>
            </a:r>
            <a:r>
              <a:rPr lang="en-US" altLang="ja-JP" sz="3200" dirty="0"/>
              <a:t>Beam</a:t>
            </a:r>
            <a:r>
              <a:rPr lang="ja-JP" altLang="en-US" sz="3200" dirty="0"/>
              <a:t> </a:t>
            </a:r>
            <a:r>
              <a:rPr lang="en-US" altLang="ja-JP" sz="3200" dirty="0"/>
              <a:t>Window at MLF (A5083)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388" y="962183"/>
            <a:ext cx="8773907" cy="179689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Lifetime</a:t>
            </a:r>
            <a:r>
              <a:rPr lang="ja-JP" altLang="en-US" dirty="0"/>
              <a:t> </a:t>
            </a:r>
            <a:r>
              <a:rPr lang="en-US" altLang="ja-JP" dirty="0"/>
              <a:t>estimation</a:t>
            </a:r>
            <a:r>
              <a:rPr lang="ja-JP" altLang="en-US" dirty="0"/>
              <a:t> </a:t>
            </a:r>
            <a:r>
              <a:rPr lang="en-US" altLang="ja-JP" dirty="0"/>
              <a:t>based</a:t>
            </a:r>
            <a:r>
              <a:rPr lang="ja-JP" altLang="en-US" dirty="0"/>
              <a:t> </a:t>
            </a:r>
            <a:r>
              <a:rPr lang="en-US" altLang="ja-JP" dirty="0"/>
              <a:t>on</a:t>
            </a:r>
            <a:r>
              <a:rPr lang="ja-JP" altLang="en-US" dirty="0"/>
              <a:t> </a:t>
            </a:r>
            <a:r>
              <a:rPr lang="en-US" altLang="ja-JP" dirty="0"/>
              <a:t>Post</a:t>
            </a:r>
            <a:r>
              <a:rPr lang="ja-JP" altLang="en-US" dirty="0"/>
              <a:t> </a:t>
            </a:r>
            <a:r>
              <a:rPr lang="en-US" altLang="ja-JP" dirty="0"/>
              <a:t>Irradiation Examination (PIE)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safety shroud (AlMg3) at</a:t>
            </a:r>
            <a:r>
              <a:rPr lang="ja-JP" altLang="en-US" dirty="0"/>
              <a:t> </a:t>
            </a:r>
            <a:r>
              <a:rPr lang="en-US" altLang="ja-JP" dirty="0"/>
              <a:t>SINQ</a:t>
            </a:r>
            <a:r>
              <a:rPr lang="ja-JP" altLang="en-US" dirty="0"/>
              <a:t> </a:t>
            </a:r>
            <a:r>
              <a:rPr lang="en-US" altLang="ja-JP" dirty="0"/>
              <a:t>in</a:t>
            </a:r>
            <a:r>
              <a:rPr lang="ja-JP" altLang="en-US" dirty="0"/>
              <a:t> </a:t>
            </a:r>
            <a:r>
              <a:rPr lang="en-US" altLang="ja-JP" dirty="0"/>
              <a:t>PSI</a:t>
            </a:r>
          </a:p>
          <a:p>
            <a:r>
              <a:rPr lang="en-US" altLang="ja-JP" dirty="0"/>
              <a:t>Considering difference of proton energy, to predict lifetime of the PBW with high accuracy for validation of calculation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FBB-B40D-984A-983F-3F582AD75C9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51242" y="2490459"/>
            <a:ext cx="47525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Result at SINQ/PSI</a:t>
            </a:r>
            <a:r>
              <a:rPr lang="ja-JP" altLang="en-US" dirty="0">
                <a:solidFill>
                  <a:srgbClr val="FFFFFF"/>
                </a:solidFill>
              </a:rPr>
              <a:t>　</a:t>
            </a:r>
            <a:r>
              <a:rPr lang="en-US" altLang="ja-JP" dirty="0">
                <a:solidFill>
                  <a:srgbClr val="FFFFFF"/>
                </a:solidFill>
              </a:rPr>
              <a:t>for 0.6GeV</a:t>
            </a:r>
          </a:p>
          <a:p>
            <a:r>
              <a:rPr kumimoji="1" lang="en-US" altLang="ja-JP" sz="1200" dirty="0">
                <a:solidFill>
                  <a:srgbClr val="FFFFFF"/>
                </a:solidFill>
              </a:rPr>
              <a:t>                                          Y. Dai, et al, </a:t>
            </a:r>
            <a:r>
              <a:rPr lang="en-US" altLang="ja-JP" sz="1200" dirty="0">
                <a:solidFill>
                  <a:srgbClr val="FFFFFF"/>
                </a:solidFill>
              </a:rPr>
              <a:t>J. </a:t>
            </a:r>
            <a:r>
              <a:rPr lang="en-US" altLang="ja-JP" sz="1200" dirty="0" err="1">
                <a:solidFill>
                  <a:srgbClr val="FFFFFF"/>
                </a:solidFill>
              </a:rPr>
              <a:t>Nucl</a:t>
            </a:r>
            <a:r>
              <a:rPr lang="en-US" altLang="ja-JP" sz="1200" dirty="0">
                <a:solidFill>
                  <a:srgbClr val="FFFFFF"/>
                </a:solidFill>
              </a:rPr>
              <a:t> Mat. </a:t>
            </a:r>
            <a:r>
              <a:rPr kumimoji="1" lang="en-US" altLang="ja-JP" sz="1200" dirty="0">
                <a:solidFill>
                  <a:srgbClr val="FFFFFF"/>
                </a:solidFill>
              </a:rPr>
              <a:t>343 184 (2005)</a:t>
            </a:r>
            <a:endParaRPr kumimoji="1" lang="ja-JP" altLang="en-US" sz="1200" dirty="0">
              <a:solidFill>
                <a:srgbClr val="FFFFFF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276" y="3130921"/>
            <a:ext cx="2383875" cy="1802442"/>
          </a:xfrm>
          <a:prstGeom prst="rect">
            <a:avLst/>
          </a:prstGeom>
        </p:spPr>
      </p:pic>
      <p:pic>
        <p:nvPicPr>
          <p:cNvPr id="11" name="図 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996952"/>
            <a:ext cx="3191705" cy="385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円/楕円 11"/>
          <p:cNvSpPr/>
          <p:nvPr/>
        </p:nvSpPr>
        <p:spPr bwMode="auto">
          <a:xfrm>
            <a:off x="467544" y="3645024"/>
            <a:ext cx="936104" cy="280831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miter lim="800000"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79220" y="6229698"/>
            <a:ext cx="1493355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Height: 3.8m</a:t>
            </a:r>
          </a:p>
          <a:p>
            <a:r>
              <a:rPr lang="en-US" altLang="en-US" dirty="0"/>
              <a:t>Weight</a:t>
            </a:r>
            <a:r>
              <a:rPr lang="ja-JP" altLang="en-US" dirty="0"/>
              <a:t>：</a:t>
            </a:r>
            <a:r>
              <a:rPr lang="en-US" altLang="ja-JP" dirty="0"/>
              <a:t>10t</a:t>
            </a:r>
            <a:endParaRPr kumimoji="1" lang="ja-JP" altLang="en-US" dirty="0"/>
          </a:p>
        </p:txBody>
      </p:sp>
      <p:cxnSp>
        <p:nvCxnSpPr>
          <p:cNvPr id="14" name="直線矢印コネクタ 13"/>
          <p:cNvCxnSpPr/>
          <p:nvPr/>
        </p:nvCxnSpPr>
        <p:spPr bwMode="auto">
          <a:xfrm flipV="1">
            <a:off x="0" y="5805264"/>
            <a:ext cx="1691680" cy="7200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6" descr="IMGP364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430" y="5191993"/>
            <a:ext cx="1078080" cy="99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4182283" y="5104756"/>
            <a:ext cx="4761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Lifetime of PBW: </a:t>
            </a:r>
            <a:r>
              <a:rPr lang="en-US" altLang="ja-JP" dirty="0">
                <a:solidFill>
                  <a:srgbClr val="FFFFFF"/>
                </a:solidFill>
              </a:rPr>
              <a:t>Determined by He gas production (1200 </a:t>
            </a:r>
            <a:r>
              <a:rPr lang="en-US" altLang="ja-JP" dirty="0" err="1">
                <a:solidFill>
                  <a:srgbClr val="FFFFFF"/>
                </a:solidFill>
              </a:rPr>
              <a:t>appm</a:t>
            </a:r>
            <a:r>
              <a:rPr lang="en-US" altLang="ja-JP" dirty="0">
                <a:solidFill>
                  <a:srgbClr val="FFFFFF"/>
                </a:solidFill>
              </a:rPr>
              <a:t>) </a:t>
            </a:r>
            <a:r>
              <a:rPr kumimoji="1" lang="en-US" altLang="ja-JP" dirty="0">
                <a:solidFill>
                  <a:srgbClr val="FFFFFF"/>
                </a:solidFill>
              </a:rPr>
              <a:t>2 years</a:t>
            </a:r>
            <a:r>
              <a:rPr kumimoji="1" lang="en-US" altLang="ja-JP" baseline="30000" dirty="0">
                <a:solidFill>
                  <a:srgbClr val="FFFFFF"/>
                </a:solidFill>
              </a:rPr>
              <a:t>*</a:t>
            </a:r>
            <a:endParaRPr lang="en-US" altLang="ja-JP" baseline="30000" dirty="0">
              <a:solidFill>
                <a:srgbClr val="FFFF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82283" y="5751087"/>
            <a:ext cx="4911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By recent PIE result of the SINQ (2400 </a:t>
            </a:r>
            <a:r>
              <a:rPr kumimoji="1" lang="en-US" altLang="ja-JP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apmm</a:t>
            </a:r>
            <a:r>
              <a:rPr kumimoji="1" lang="en-US" altLang="ja-JP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), lifetime may be applicable to 3 years.</a:t>
            </a:r>
            <a:endParaRPr kumimoji="1" lang="ja-JP" alt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2111" y="3145946"/>
            <a:ext cx="2517909" cy="18059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3152" y="2354969"/>
            <a:ext cx="1921948" cy="2837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599394" y="6547121"/>
            <a:ext cx="30139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>
                <a:solidFill>
                  <a:srgbClr val="FFFFFF"/>
                </a:solidFill>
              </a:rPr>
              <a:t>*  </a:t>
            </a:r>
            <a:r>
              <a:rPr lang="en-US" altLang="ja-JP" sz="1100" dirty="0">
                <a:solidFill>
                  <a:srgbClr val="FFFFFF"/>
                </a:solidFill>
              </a:rPr>
              <a:t>S. Meigo, et al, J. </a:t>
            </a:r>
            <a:r>
              <a:rPr lang="en-US" altLang="ja-JP" sz="1100" dirty="0" err="1">
                <a:solidFill>
                  <a:srgbClr val="FFFFFF"/>
                </a:solidFill>
              </a:rPr>
              <a:t>Nucl</a:t>
            </a:r>
            <a:r>
              <a:rPr lang="en-US" altLang="ja-JP" sz="1100" dirty="0">
                <a:solidFill>
                  <a:srgbClr val="FFFFFF"/>
                </a:solidFill>
              </a:rPr>
              <a:t> Mat. 450 141 (2012)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85695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meigo_2016_dark_blue2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明午2015_blue2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3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meigo2014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igo2015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eigo_2016_dark_blue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igo2014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meigo2013">
  <a:themeElements>
    <a:clrScheme name="">
      <a:dk1>
        <a:srgbClr val="000000"/>
      </a:dk1>
      <a:lt1>
        <a:srgbClr val="FFFFFF"/>
      </a:lt1>
      <a:dk2>
        <a:srgbClr val="FF0000"/>
      </a:dk2>
      <a:lt2>
        <a:srgbClr val="000044"/>
      </a:lt2>
      <a:accent1>
        <a:srgbClr val="9CE157"/>
      </a:accent1>
      <a:accent2>
        <a:srgbClr val="2663A0"/>
      </a:accent2>
      <a:accent3>
        <a:srgbClr val="FFFFFF"/>
      </a:accent3>
      <a:accent4>
        <a:srgbClr val="000000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1_Meigo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1_Meigo2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eigo2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eigo2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meigo_2016_dark_blue.thmx</Template>
  <TotalTime>13321</TotalTime>
  <Words>1417</Words>
  <Application>Microsoft Office PowerPoint</Application>
  <PresentationFormat>On-screen Show (4:3)</PresentationFormat>
  <Paragraphs>268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54" baseType="lpstr">
      <vt:lpstr>MS Gothic</vt:lpstr>
      <vt:lpstr>ＭＳ Ｐゴシック</vt:lpstr>
      <vt:lpstr>Arial</vt:lpstr>
      <vt:lpstr>Arial Black</vt:lpstr>
      <vt:lpstr>Calibri</vt:lpstr>
      <vt:lpstr>Helvetica</vt:lpstr>
      <vt:lpstr>Osaka</vt:lpstr>
      <vt:lpstr>Symbol</vt:lpstr>
      <vt:lpstr>Times New Roman</vt:lpstr>
      <vt:lpstr>Wingdings</vt:lpstr>
      <vt:lpstr>meigo_2016_dark_blue2</vt:lpstr>
      <vt:lpstr>meigo2015</vt:lpstr>
      <vt:lpstr>meigo_2016_dark_blue</vt:lpstr>
      <vt:lpstr>1_デザインの設定</vt:lpstr>
      <vt:lpstr>1_meigo2013</vt:lpstr>
      <vt:lpstr>2_デザインの設定</vt:lpstr>
      <vt:lpstr>meigo2014</vt:lpstr>
      <vt:lpstr>3_デザインの設定</vt:lpstr>
      <vt:lpstr>2_meigo2013</vt:lpstr>
      <vt:lpstr>明午2015_blue2</vt:lpstr>
      <vt:lpstr>4_デザインの設定</vt:lpstr>
      <vt:lpstr>3_meigo2013</vt:lpstr>
      <vt:lpstr>1_meigo2014</vt:lpstr>
      <vt:lpstr>4_meigo2013</vt:lpstr>
      <vt:lpstr>Image</vt:lpstr>
      <vt:lpstr>Displacement cross section measurements at HiRadMat</vt:lpstr>
      <vt:lpstr>Contents</vt:lpstr>
      <vt:lpstr>PowerPoint Presentation</vt:lpstr>
      <vt:lpstr>Targets in Material Life Experimental Facility (MLF)</vt:lpstr>
      <vt:lpstr>PowerPoint Presentation</vt:lpstr>
      <vt:lpstr>ADS proposed by JAEA</vt:lpstr>
      <vt:lpstr>Transmutation Experimental Facility (TEF)</vt:lpstr>
      <vt:lpstr>Beam transport from RCS to MLF</vt:lpstr>
      <vt:lpstr>Proton Beam Window at MLF (A5083)</vt:lpstr>
      <vt:lpstr>1 MW beam operation at MLF</vt:lpstr>
      <vt:lpstr>PKA and DPA</vt:lpstr>
      <vt:lpstr>DPA and displacement cross section</vt:lpstr>
      <vt:lpstr>Measurement of DPA cross section at Kyoto univ.</vt:lpstr>
      <vt:lpstr>Experimental condition</vt:lpstr>
      <vt:lpstr>PowerPoint Presentation</vt:lpstr>
      <vt:lpstr>PowerPoint Presentation</vt:lpstr>
      <vt:lpstr>Cascade sample holder</vt:lpstr>
      <vt:lpstr>Calculation with PHITS code</vt:lpstr>
      <vt:lpstr>Comparison with models calculation</vt:lpstr>
      <vt:lpstr>Comparison with MARS</vt:lpstr>
      <vt:lpstr>Displacement cross section for Al and W</vt:lpstr>
      <vt:lpstr>Displacement cross section above 30 GeV</vt:lpstr>
      <vt:lpstr>Disp. cross-section experiment at HiRadMat</vt:lpstr>
      <vt:lpstr>Experiment at FNAL</vt:lpstr>
      <vt:lpstr>Summary</vt:lpstr>
      <vt:lpstr>PowerPoint Presentation</vt:lpstr>
      <vt:lpstr>Contribution for displacement</vt:lpstr>
      <vt:lpstr>PowerPoint Presentation</vt:lpstr>
      <vt:lpstr>PowerPoint Presentation</vt:lpstr>
    </vt:vector>
  </TitlesOfParts>
  <Company>J-PARC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明午 伸一郎</dc:creator>
  <cp:lastModifiedBy>Fiona Jacqueline Harden</cp:lastModifiedBy>
  <cp:revision>145</cp:revision>
  <dcterms:created xsi:type="dcterms:W3CDTF">2016-09-12T05:53:04Z</dcterms:created>
  <dcterms:modified xsi:type="dcterms:W3CDTF">2019-07-10T10:31:27Z</dcterms:modified>
</cp:coreProperties>
</file>