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9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581" r:id="rId4"/>
    <p:sldId id="582" r:id="rId5"/>
    <p:sldId id="583" r:id="rId6"/>
    <p:sldId id="584" r:id="rId7"/>
    <p:sldId id="586" r:id="rId8"/>
    <p:sldId id="587" r:id="rId9"/>
    <p:sldId id="588" r:id="rId10"/>
    <p:sldId id="594" r:id="rId11"/>
    <p:sldId id="589" r:id="rId12"/>
    <p:sldId id="590" r:id="rId13"/>
    <p:sldId id="591" r:id="rId14"/>
    <p:sldId id="592" r:id="rId15"/>
    <p:sldId id="593" r:id="rId16"/>
    <p:sldId id="595" r:id="rId17"/>
    <p:sldId id="596" r:id="rId18"/>
    <p:sldId id="597" r:id="rId19"/>
    <p:sldId id="598" r:id="rId20"/>
    <p:sldId id="599" r:id="rId21"/>
    <p:sldId id="600" r:id="rId22"/>
    <p:sldId id="601" r:id="rId23"/>
    <p:sldId id="602" r:id="rId24"/>
    <p:sldId id="603" r:id="rId25"/>
    <p:sldId id="604" r:id="rId26"/>
    <p:sldId id="605" r:id="rId27"/>
    <p:sldId id="606" r:id="rId28"/>
    <p:sldId id="60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6"/>
    <p:restoredTop sz="94694"/>
  </p:normalViewPr>
  <p:slideViewPr>
    <p:cSldViewPr snapToGrid="0" snapToObjects="1">
      <p:cViewPr>
        <p:scale>
          <a:sx n="115" d="100"/>
          <a:sy n="115" d="100"/>
        </p:scale>
        <p:origin x="45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5286D-D876-964C-BE54-101C473CCF69}" type="datetimeFigureOut">
              <a:rPr lang="en-US" smtClean="0"/>
              <a:t>7/10/19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FE4EC-280C-6E45-85CC-98C7F6623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17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3827" y="987611"/>
            <a:ext cx="11118573" cy="2387600"/>
          </a:xfrm>
        </p:spPr>
        <p:txBody>
          <a:bodyPr anchor="b">
            <a:normAutofit/>
          </a:bodyPr>
          <a:lstStyle>
            <a:lvl1pPr algn="l">
              <a:defRPr sz="4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827" y="3467286"/>
            <a:ext cx="11118573" cy="1655762"/>
          </a:xfrm>
        </p:spPr>
        <p:txBody>
          <a:bodyPr/>
          <a:lstStyle>
            <a:lvl1pPr marL="0" indent="0" algn="l">
              <a:buNone/>
              <a:defRPr sz="2400" b="0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845504"/>
            <a:ext cx="10972800" cy="392065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A2ED85-2D35-054E-81AE-56167DDD0C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857500" cy="52849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365125"/>
            <a:ext cx="7962900" cy="528490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FD8D76-417F-074E-8E1B-FD8BB1A1C5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C3C23-1B52-6542-8542-66DBDB450E4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573" y="1709740"/>
            <a:ext cx="1113182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573" y="4589465"/>
            <a:ext cx="11131827" cy="12348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73554B-353A-1E47-8934-58D00AF34C8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7079" y="1077686"/>
            <a:ext cx="5486400" cy="50992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077686"/>
            <a:ext cx="5486400" cy="50992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4FEE5-F840-7840-B9F3-37B052981AF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079" y="365127"/>
            <a:ext cx="10878309" cy="6145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7079" y="1044340"/>
            <a:ext cx="5486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079" y="1926771"/>
            <a:ext cx="5486400" cy="4262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0" y="1044340"/>
            <a:ext cx="5486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6000" y="1926771"/>
            <a:ext cx="5486400" cy="426289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EA0E7D-1DC7-2D40-BC78-64D01705EAC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D80B99-3942-E04E-9428-A7DA312933F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07153A5-3C0E-9948-AF94-C5D9B5955FD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27" y="457200"/>
            <a:ext cx="430819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7" y="987427"/>
            <a:ext cx="63992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7" y="2057400"/>
            <a:ext cx="430819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B2CC09-3EA4-3042-81B4-074C77A38F9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7" y="987427"/>
            <a:ext cx="6399212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3827" y="457200"/>
            <a:ext cx="430819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463827" y="2057400"/>
            <a:ext cx="430819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71EA52D-CD39-A640-8C89-183891F6AA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7080" y="365128"/>
            <a:ext cx="11105321" cy="6472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7080" y="1077686"/>
            <a:ext cx="11105321" cy="5159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69884" y="6337102"/>
            <a:ext cx="716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5416FC-82A6-B44F-81E9-131A94701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98648" y="6336792"/>
            <a:ext cx="64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84" userDrawn="1">
          <p15:clr>
            <a:srgbClr val="F26B43"/>
          </p15:clr>
        </p15:guide>
        <p15:guide id="4" pos="7296" userDrawn="1">
          <p15:clr>
            <a:srgbClr val="F26B43"/>
          </p15:clr>
        </p15:guide>
        <p15:guide id="5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11" Type="http://schemas.openxmlformats.org/officeDocument/2006/relationships/image" Target="../media/image83.pn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3.png"/><Relationship Id="rId9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Irradiation and Structural Analysis Capabilities at Brookhaven National Laboratory: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synergistic model of beam irradiation and synchrotron light source  characterization to bridge the micro-macro characterization gap of radiation effects and damage</a:t>
            </a:r>
          </a:p>
          <a:p>
            <a:endParaRPr lang="en-US" dirty="0"/>
          </a:p>
          <a:p>
            <a:r>
              <a:rPr lang="en-US" i="1" dirty="0"/>
              <a:t>C. Cutler, </a:t>
            </a:r>
            <a:r>
              <a:rPr lang="en-US" i="1" dirty="0" err="1"/>
              <a:t>D.Kim</a:t>
            </a:r>
            <a:r>
              <a:rPr lang="en-US" i="1" dirty="0"/>
              <a:t>, D. Medvedev, M. Palmer*, N. Simos</a:t>
            </a: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C569DAE-90D9-424A-9139-52EEC747A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573" y="1709740"/>
            <a:ext cx="11131827" cy="1107601"/>
          </a:xfrm>
        </p:spPr>
        <p:txBody>
          <a:bodyPr>
            <a:normAutofit/>
          </a:bodyPr>
          <a:lstStyle/>
          <a:p>
            <a:r>
              <a:rPr lang="en-US" altLang="en-US" sz="4400" dirty="0">
                <a:latin typeface="Arial Narrow" panose="020B0604020202020204" pitchFamily="34" charset="0"/>
              </a:rPr>
              <a:t>Nuclear Material Studies at BNL</a:t>
            </a:r>
            <a:endParaRPr lang="en-US" sz="4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0BE3BCB-1B58-9542-8D2E-82A54F0FA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573" y="2842054"/>
            <a:ext cx="11131827" cy="2982277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en-US" sz="3200" b="1" dirty="0">
                <a:latin typeface="Arial Narrow" panose="020B0604020202020204" pitchFamily="34" charset="0"/>
              </a:rPr>
              <a:t>Radiation damage effects</a:t>
            </a:r>
            <a:endParaRPr lang="en-US" altLang="en-US" sz="3200" b="1" dirty="0">
              <a:solidFill>
                <a:srgbClr val="0000FF"/>
              </a:solidFill>
              <a:latin typeface="Arial Narrow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b="1" dirty="0">
                <a:solidFill>
                  <a:srgbClr val="0000FF"/>
                </a:solidFill>
                <a:latin typeface="Arial Narrow" panose="020B0604020202020204" pitchFamily="34" charset="0"/>
              </a:rPr>
              <a:t>Linking macrostructure to radiation-induced lattice defects</a:t>
            </a:r>
          </a:p>
          <a:p>
            <a:pPr>
              <a:spcBef>
                <a:spcPct val="0"/>
              </a:spcBef>
            </a:pPr>
            <a:endParaRPr lang="en-US" altLang="en-US" dirty="0">
              <a:solidFill>
                <a:srgbClr val="0000FF"/>
              </a:solidFill>
              <a:latin typeface="Arial Narrow" panose="020B0604020202020204" pitchFamily="34" charset="0"/>
            </a:endParaRPr>
          </a:p>
          <a:p>
            <a:pPr>
              <a:spcBef>
                <a:spcPct val="0"/>
              </a:spcBef>
            </a:pPr>
            <a:r>
              <a:rPr lang="en-US" altLang="en-US" dirty="0">
                <a:solidFill>
                  <a:schemeClr val="bg1">
                    <a:lumMod val="50000"/>
                  </a:schemeClr>
                </a:solidFill>
                <a:latin typeface="Arial Narrow" panose="020B0604020202020204" pitchFamily="34" charset="0"/>
              </a:rPr>
              <a:t>Focus on: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bg1">
                    <a:lumMod val="50000"/>
                  </a:schemeClr>
                </a:solidFill>
                <a:latin typeface="Arial Narrow" panose="020B0604020202020204" pitchFamily="34" charset="0"/>
              </a:rPr>
              <a:t>Gr, h-BN, Be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bg1">
                    <a:lumMod val="50000"/>
                  </a:schemeClr>
                </a:solidFill>
                <a:latin typeface="Arial Narrow" panose="020B0604020202020204" pitchFamily="34" charset="0"/>
              </a:rPr>
              <a:t>Super-alloys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bg1">
                    <a:lumMod val="50000"/>
                  </a:schemeClr>
                </a:solidFill>
                <a:latin typeface="Arial Narrow" panose="020B0604020202020204" pitchFamily="34" charset="0"/>
              </a:rPr>
              <a:t>Dispersion strengthened Cu (fusion, LHC)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bg1">
                    <a:lumMod val="50000"/>
                  </a:schemeClr>
                </a:solidFill>
                <a:latin typeface="Arial Narrow" panose="020B0604020202020204" pitchFamily="34" charset="0"/>
              </a:rPr>
              <a:t>Nano-precipitated steels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7D372C-36FD-AD46-849A-41D703FF7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379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DBD29-D266-2642-90BB-9651EA207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8"/>
            <a:ext cx="12192000" cy="647244"/>
          </a:xfrm>
        </p:spPr>
        <p:txBody>
          <a:bodyPr>
            <a:noAutofit/>
          </a:bodyPr>
          <a:lstStyle/>
          <a:p>
            <a:r>
              <a:rPr lang="en-US" altLang="en-US" sz="3200" dirty="0">
                <a:latin typeface="Arial Narrow" panose="020B0604020202020204" pitchFamily="34" charset="0"/>
              </a:rPr>
              <a:t>Beryllium Deformation – Correlating Macroscopic with Lattice Strain</a:t>
            </a:r>
            <a:br>
              <a:rPr lang="en-US" altLang="en-US" sz="3200" dirty="0">
                <a:latin typeface="Arial Narrow" panose="020B0604020202020204" pitchFamily="34" charset="0"/>
              </a:rPr>
            </a:br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6A36EC-FF99-1643-A684-219762919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11">
            <a:extLst>
              <a:ext uri="{FF2B5EF4-FFF2-40B4-BE49-F238E27FC236}">
                <a16:creationId xmlns:a16="http://schemas.microsoft.com/office/drawing/2014/main" id="{B5ABCCA2-AB0A-8E41-BD0A-4BA2EA6B0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4" t="2184" r="27913" b="2606"/>
          <a:stretch>
            <a:fillRect/>
          </a:stretch>
        </p:blipFill>
        <p:spPr bwMode="auto">
          <a:xfrm>
            <a:off x="47626" y="511683"/>
            <a:ext cx="4041774" cy="5340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C:\Users\simos\Desktop\PAPER_Preparation_ALL\Beryllium\Deformation_TWINNING_paper\RelevantPAPERS_Figs\Be_DPA1_Xr_002_vs_TWIN.png">
            <a:extLst>
              <a:ext uri="{FF2B5EF4-FFF2-40B4-BE49-F238E27FC236}">
                <a16:creationId xmlns:a16="http://schemas.microsoft.com/office/drawing/2014/main" id="{6DF48C0F-C52D-0D4C-B310-2029C470D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" t="6010" r="3044"/>
          <a:stretch>
            <a:fillRect/>
          </a:stretch>
        </p:blipFill>
        <p:spPr bwMode="auto">
          <a:xfrm>
            <a:off x="4246295" y="457200"/>
            <a:ext cx="8029646" cy="47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">
            <a:extLst>
              <a:ext uri="{FF2B5EF4-FFF2-40B4-BE49-F238E27FC236}">
                <a16:creationId xmlns:a16="http://schemas.microsoft.com/office/drawing/2014/main" id="{5D59DA1F-B9DB-DE4C-BD44-CC7FCA7432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4000" y="5103674"/>
            <a:ext cx="8128000" cy="120032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latin typeface="Arial Narrow" panose="020B0604020202020204" pitchFamily="34" charset="0"/>
              </a:rPr>
              <a:t>N. Simos, et al, “Proton irradiation effects on beryllium - A macroscopic assessment,” Journal of Nuclear Materials, Vol. 479, 489-503, 2016</a:t>
            </a:r>
            <a:endParaRPr lang="en-US" altLang="en-US" sz="800" dirty="0">
              <a:latin typeface="Arial Narrow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latin typeface="Arial Narrow" panose="020B0604020202020204" pitchFamily="34" charset="0"/>
              </a:rPr>
              <a:t>N. Simos, et al, “High-temperature annealing of proton irradiated beryllium – A dilatometry-based study,” Journal of Nuclear Materials 477, 2016</a:t>
            </a:r>
            <a:endParaRPr lang="en-US" altLang="en-US" sz="800" dirty="0">
              <a:latin typeface="Arial Narrow" panose="020B0604020202020204" pitchFamily="34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latin typeface="Arial Narrow" panose="020B0604020202020204" pitchFamily="34" charset="0"/>
              </a:rPr>
              <a:t>N. Simos, M. </a:t>
            </a:r>
            <a:r>
              <a:rPr lang="en-US" altLang="en-US" sz="1200" dirty="0" err="1">
                <a:latin typeface="Arial Narrow" panose="020B0604020202020204" pitchFamily="34" charset="0"/>
              </a:rPr>
              <a:t>Elbakhshwan</a:t>
            </a:r>
            <a:r>
              <a:rPr lang="en-US" altLang="en-US" sz="1200" dirty="0">
                <a:latin typeface="Arial Narrow" panose="020B0604020202020204" pitchFamily="34" charset="0"/>
              </a:rPr>
              <a:t>, et al, “X-ray diffraction studies of 145 MeV proton-irradiated </a:t>
            </a:r>
            <a:r>
              <a:rPr lang="en-US" altLang="en-US" sz="1200" dirty="0" err="1">
                <a:latin typeface="Arial Narrow" panose="020B0604020202020204" pitchFamily="34" charset="0"/>
              </a:rPr>
              <a:t>AlBeMet</a:t>
            </a:r>
            <a:r>
              <a:rPr lang="en-US" altLang="en-US" sz="1200" dirty="0">
                <a:latin typeface="Arial Narrow" panose="020B0604020202020204" pitchFamily="34" charset="0"/>
              </a:rPr>
              <a:t> 162,” Nuclear Materials and Energy, Vol. 8, 8-17, 2016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latin typeface="Arial Narrow" panose="020B0604020202020204" pitchFamily="34" charset="0"/>
              </a:rPr>
              <a:t>N. Simos, M. </a:t>
            </a:r>
            <a:r>
              <a:rPr lang="en-US" altLang="en-US" sz="1200" dirty="0" err="1">
                <a:latin typeface="Arial Narrow" panose="020B0604020202020204" pitchFamily="34" charset="0"/>
              </a:rPr>
              <a:t>Elbakhshwan</a:t>
            </a:r>
            <a:r>
              <a:rPr lang="en-US" altLang="en-US" sz="1200" dirty="0">
                <a:latin typeface="Arial Narrow" panose="020B0604020202020204" pitchFamily="34" charset="0"/>
              </a:rPr>
              <a:t>, et al, “X-ray Diffraction, Annealing and Oxidation studies of Proton-irradiated Beryllium,” Transactions of the American Nuclear Society, 2017</a:t>
            </a:r>
          </a:p>
        </p:txBody>
      </p:sp>
    </p:spTree>
    <p:extLst>
      <p:ext uri="{BB962C8B-B14F-4D97-AF65-F5344CB8AC3E}">
        <p14:creationId xmlns:p14="http://schemas.microsoft.com/office/powerpoint/2010/main" val="375757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3FB96-0958-384C-9DDA-7F639CB9B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111128"/>
            <a:ext cx="11105321" cy="647244"/>
          </a:xfrm>
        </p:spPr>
        <p:txBody>
          <a:bodyPr/>
          <a:lstStyle/>
          <a:p>
            <a:r>
              <a:rPr lang="en-US" dirty="0"/>
              <a:t>Graphite Irradiation Damage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1F657-0580-4144-AD0C-E5F203216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 descr="Fig_21b">
            <a:extLst>
              <a:ext uri="{FF2B5EF4-FFF2-40B4-BE49-F238E27FC236}">
                <a16:creationId xmlns:a16="http://schemas.microsoft.com/office/drawing/2014/main" id="{1633D6EC-8FA6-AD4A-8B39-68B69A93E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9" r="313" b="1018"/>
          <a:stretch>
            <a:fillRect/>
          </a:stretch>
        </p:blipFill>
        <p:spPr bwMode="auto">
          <a:xfrm>
            <a:off x="498959" y="1930400"/>
            <a:ext cx="5812941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>
            <a:extLst>
              <a:ext uri="{FF2B5EF4-FFF2-40B4-BE49-F238E27FC236}">
                <a16:creationId xmlns:a16="http://schemas.microsoft.com/office/drawing/2014/main" id="{C72E937D-84AC-D343-A92A-CF518E9E35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100" y="863600"/>
            <a:ext cx="88617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i="1" dirty="0">
                <a:solidFill>
                  <a:srgbClr val="0000FF"/>
                </a:solidFill>
              </a:rPr>
              <a:t>Proton-neutron damage correlation with the help of NSLS-II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5E931674-E39C-3D47-90DF-1C7013728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8563" y="5856288"/>
            <a:ext cx="91440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latin typeface="Arial Narrow" panose="020B0604020202020204" pitchFamily="34" charset="0"/>
              </a:rPr>
              <a:t>N. Simos, et al., “Proton Irradiated Graphite Grades for a Long Baseline Neutrino Facility Experiment,” Ph. Review Accelerators and Beams 20, 071002 2017</a:t>
            </a:r>
          </a:p>
        </p:txBody>
      </p:sp>
      <p:pic>
        <p:nvPicPr>
          <p:cNvPr id="9" name="Picture 14">
            <a:extLst>
              <a:ext uri="{FF2B5EF4-FFF2-40B4-BE49-F238E27FC236}">
                <a16:creationId xmlns:a16="http://schemas.microsoft.com/office/drawing/2014/main" id="{AEBD3263-58D1-3540-9B36-BD8B97311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" r="12442"/>
          <a:stretch>
            <a:fillRect/>
          </a:stretch>
        </p:blipFill>
        <p:spPr bwMode="auto">
          <a:xfrm>
            <a:off x="6781800" y="1863725"/>
            <a:ext cx="4635500" cy="3951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856C8BCD-EE80-6146-A325-2D630AF18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9900" y="1500517"/>
            <a:ext cx="3378200" cy="52322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/>
              <a:t>Neutron Damage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47DF7951-6040-534E-9E1B-C413126973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2200" y="1462417"/>
            <a:ext cx="3378200" cy="523220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/>
              <a:t>Proton Damage</a:t>
            </a:r>
          </a:p>
        </p:txBody>
      </p:sp>
    </p:spTree>
    <p:extLst>
      <p:ext uri="{BB962C8B-B14F-4D97-AF65-F5344CB8AC3E}">
        <p14:creationId xmlns:p14="http://schemas.microsoft.com/office/powerpoint/2010/main" val="609260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AC95C-7705-074E-9A00-062A164E1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135" y="0"/>
            <a:ext cx="11701849" cy="647244"/>
          </a:xfrm>
        </p:spPr>
        <p:txBody>
          <a:bodyPr>
            <a:normAutofit fontScale="90000"/>
          </a:bodyPr>
          <a:lstStyle/>
          <a:p>
            <a:r>
              <a:rPr lang="en-US" dirty="0"/>
              <a:t>120 GeV </a:t>
            </a:r>
            <a:r>
              <a:rPr lang="en-US" dirty="0" err="1"/>
              <a:t>NuMI</a:t>
            </a:r>
            <a:r>
              <a:rPr lang="en-US" dirty="0"/>
              <a:t> Target Meets World’s Brightest X-ray beam at NSLS-II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FC3E5-37F7-6245-8432-6D3DF2E06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69884" y="6337102"/>
            <a:ext cx="716065" cy="365125"/>
          </a:xfrm>
        </p:spPr>
        <p:txBody>
          <a:bodyPr/>
          <a:lstStyle/>
          <a:p>
            <a:fld id="{716D9922-87B3-6043-9531-5184EA303DC1}" type="slidenum">
              <a:rPr lang="en-US" smtClean="0"/>
              <a:t>13</a:t>
            </a:fld>
            <a:endParaRPr lang="en-U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6D74EBFF-84CD-AD4F-8AD6-FCC4706A7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8795" y="6277577"/>
            <a:ext cx="8289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latin typeface="Arial Narrow" panose="020B0604020202020204" pitchFamily="34" charset="0"/>
              </a:rPr>
              <a:t>N. Simos, et al., “120 GeV neutrino physics graphite target damage assessment using electron microscopy and high-energy X-ray diffraction,” </a:t>
            </a:r>
            <a:r>
              <a:rPr lang="en-US" altLang="en-US" sz="1200" dirty="0" err="1">
                <a:latin typeface="Arial Narrow" panose="020B0604020202020204" pitchFamily="34" charset="0"/>
              </a:rPr>
              <a:t>Phys.Rev.Accel.Beams</a:t>
            </a:r>
            <a:r>
              <a:rPr lang="en-US" altLang="en-US" sz="1200" dirty="0">
                <a:latin typeface="Arial Narrow" panose="020B0604020202020204" pitchFamily="34" charset="0"/>
              </a:rPr>
              <a:t> 22, 041001, 2019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1B4FC5C2-E0CD-B547-8B21-F02B30761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1" t="17703" r="34169" b="6699"/>
          <a:stretch>
            <a:fillRect/>
          </a:stretch>
        </p:blipFill>
        <p:spPr bwMode="auto">
          <a:xfrm>
            <a:off x="4794468" y="1503104"/>
            <a:ext cx="2049937" cy="164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DFA7084E-4893-3E43-9075-2817C8ADA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3" t="1192" r="11899"/>
          <a:stretch>
            <a:fillRect/>
          </a:stretch>
        </p:blipFill>
        <p:spPr bwMode="auto">
          <a:xfrm>
            <a:off x="135924" y="2421925"/>
            <a:ext cx="4349323" cy="373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TEM_1sigma_zm1">
            <a:extLst>
              <a:ext uri="{FF2B5EF4-FFF2-40B4-BE49-F238E27FC236}">
                <a16:creationId xmlns:a16="http://schemas.microsoft.com/office/drawing/2014/main" id="{51D9CDF4-D6BA-0546-A4A8-9F24C780A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422" y="3280462"/>
            <a:ext cx="3188043" cy="2836131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DE11C6F-15F3-0E42-90CE-2E9669B1D6E8}"/>
              </a:ext>
            </a:extLst>
          </p:cNvPr>
          <p:cNvCxnSpPr>
            <a:cxnSpLocks/>
          </p:cNvCxnSpPr>
          <p:nvPr/>
        </p:nvCxnSpPr>
        <p:spPr>
          <a:xfrm>
            <a:off x="4283635" y="2811764"/>
            <a:ext cx="1375760" cy="1364820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502D5FD-71C6-E647-83E9-243D69922486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7216346" y="3911780"/>
            <a:ext cx="2524897" cy="64786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3">
            <a:extLst>
              <a:ext uri="{FF2B5EF4-FFF2-40B4-BE49-F238E27FC236}">
                <a16:creationId xmlns:a16="http://schemas.microsoft.com/office/drawing/2014/main" id="{BF0A9AAD-CFAC-5947-AA0E-E37578B6A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3703" y="4609174"/>
            <a:ext cx="2903538" cy="14773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b="1" dirty="0">
                <a:solidFill>
                  <a:schemeClr val="bg1"/>
                </a:solidFill>
                <a:cs typeface="Arial" charset="0"/>
              </a:rPr>
              <a:t>Correlation of X-ray and electron microscopy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b="1" dirty="0">
                <a:solidFill>
                  <a:schemeClr val="bg1"/>
                </a:solidFill>
                <a:cs typeface="Arial" charset="0"/>
              </a:rPr>
              <a:t>in IDENTIFYING the state of NuMI target at FAILURE </a:t>
            </a: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841A37B9-5BD3-5D43-8A14-CA9C18396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1243" y="3311615"/>
            <a:ext cx="1727200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18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1800" b="1" dirty="0">
                <a:solidFill>
                  <a:schemeClr val="bg1"/>
                </a:solidFill>
                <a:cs typeface="Arial" charset="0"/>
              </a:rPr>
              <a:t>Graphite fragmentation into nano-crystallites</a:t>
            </a:r>
          </a:p>
        </p:txBody>
      </p:sp>
      <p:pic>
        <p:nvPicPr>
          <p:cNvPr id="14" name="Picture 2" descr="C:\Users\simos\Desktop\PAPER_Preparation_ALL\GRAPHITES\PRAB_2017_NuMI_POCO_Experience\Figures_4MANUSCRIPT\Cross_Section_NuMI.bmp">
            <a:extLst>
              <a:ext uri="{FF2B5EF4-FFF2-40B4-BE49-F238E27FC236}">
                <a16:creationId xmlns:a16="http://schemas.microsoft.com/office/drawing/2014/main" id="{74B65F4F-A613-034E-B666-6DCCFA77D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407" y="1507524"/>
            <a:ext cx="4797822" cy="164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501B25-25AA-F24F-8CE0-CA5E923DBDC7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4265270" y="2092950"/>
            <a:ext cx="1344698" cy="106553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">
            <a:extLst>
              <a:ext uri="{FF2B5EF4-FFF2-40B4-BE49-F238E27FC236}">
                <a16:creationId xmlns:a16="http://schemas.microsoft.com/office/drawing/2014/main" id="{AF0A1A03-D9DD-5340-BC0D-9987409EA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935" y="755863"/>
            <a:ext cx="3566297" cy="1015663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>
                <a:latin typeface="Arial Narrow" panose="020B0604020202020204" pitchFamily="34" charset="0"/>
              </a:rPr>
              <a:t>6.1 x10</a:t>
            </a:r>
            <a:r>
              <a:rPr lang="en-US" altLang="en-US" sz="2000" b="1" baseline="30000" dirty="0">
                <a:latin typeface="Arial Narrow" panose="020B0604020202020204" pitchFamily="34" charset="0"/>
              </a:rPr>
              <a:t>20</a:t>
            </a:r>
            <a:r>
              <a:rPr lang="en-US" altLang="en-US" sz="2000" b="1" dirty="0">
                <a:latin typeface="Arial Narrow" panose="020B0604020202020204" pitchFamily="34" charset="0"/>
              </a:rPr>
              <a:t> </a:t>
            </a:r>
            <a:r>
              <a:rPr lang="en-US" altLang="en-US" sz="2000" dirty="0">
                <a:latin typeface="Arial Narrow" panose="020B0604020202020204" pitchFamily="34" charset="0"/>
              </a:rPr>
              <a:t>protons delivered to NT-02 target resulting in a peak fluence of  </a:t>
            </a:r>
            <a:r>
              <a:rPr lang="en-US" altLang="en-US" sz="2000" b="1" i="1" dirty="0">
                <a:solidFill>
                  <a:srgbClr val="0000FF"/>
                </a:solidFill>
                <a:latin typeface="Arial Narrow" panose="020B0604020202020204" pitchFamily="34" charset="0"/>
              </a:rPr>
              <a:t>8.6x10</a:t>
            </a:r>
            <a:r>
              <a:rPr lang="en-US" altLang="en-US" sz="2000" b="1" i="1" baseline="30000" dirty="0">
                <a:solidFill>
                  <a:srgbClr val="0000FF"/>
                </a:solidFill>
                <a:latin typeface="Arial Narrow" panose="020B0604020202020204" pitchFamily="34" charset="0"/>
              </a:rPr>
              <a:t>21</a:t>
            </a:r>
            <a:r>
              <a:rPr lang="en-US" altLang="en-US" sz="2000" i="1" dirty="0">
                <a:solidFill>
                  <a:srgbClr val="0000FF"/>
                </a:solidFill>
                <a:latin typeface="Arial Narrow" panose="020B0604020202020204" pitchFamily="34" charset="0"/>
              </a:rPr>
              <a:t> </a:t>
            </a:r>
            <a:r>
              <a:rPr lang="en-US" altLang="en-US" sz="2000" b="1" i="1" dirty="0">
                <a:solidFill>
                  <a:srgbClr val="0000FF"/>
                </a:solidFill>
                <a:latin typeface="Arial Narrow" panose="020B0604020202020204" pitchFamily="34" charset="0"/>
              </a:rPr>
              <a:t>protons/cm</a:t>
            </a:r>
            <a:r>
              <a:rPr lang="en-US" altLang="en-US" sz="2000" b="1" i="1" baseline="30000" dirty="0">
                <a:solidFill>
                  <a:srgbClr val="0000FF"/>
                </a:solidFill>
                <a:latin typeface="Arial Narrow" panose="020B0604020202020204" pitchFamily="34" charset="0"/>
              </a:rPr>
              <a:t>2</a:t>
            </a:r>
            <a:endParaRPr lang="en-US" altLang="en-US" sz="2000" b="1" i="1" dirty="0">
              <a:solidFill>
                <a:srgbClr val="0000FF"/>
              </a:solidFill>
              <a:latin typeface="Arial Narrow" panose="020B0604020202020204" pitchFamily="34" charset="0"/>
            </a:endParaRP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FB7B44F6-5B42-E048-9834-D06D0372D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7146" y="1892895"/>
            <a:ext cx="2078124" cy="4001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wrap="squar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/>
              <a:t>Fracture surface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E949B13-5036-A84E-A9E0-39424D604AC1}"/>
              </a:ext>
            </a:extLst>
          </p:cNvPr>
          <p:cNvCxnSpPr>
            <a:cxnSpLocks/>
          </p:cNvCxnSpPr>
          <p:nvPr/>
        </p:nvCxnSpPr>
        <p:spPr>
          <a:xfrm flipH="1">
            <a:off x="6981568" y="2693773"/>
            <a:ext cx="2693773" cy="1383957"/>
          </a:xfrm>
          <a:prstGeom prst="straightConnector1">
            <a:avLst/>
          </a:prstGeom>
          <a:ln w="412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69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60F8784-AE4E-1941-BA65-DD4737149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873" y="896941"/>
            <a:ext cx="11131827" cy="1945114"/>
          </a:xfrm>
        </p:spPr>
        <p:txBody>
          <a:bodyPr>
            <a:normAutofit/>
          </a:bodyPr>
          <a:lstStyle/>
          <a:p>
            <a:r>
              <a:rPr lang="en-US" sz="4400" dirty="0"/>
              <a:t>Using the BNL Accelerator Complex to Study Super-alloys &amp; Novel Materials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87672F-613D-F041-A431-5F62B2BBD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7873" y="2965622"/>
            <a:ext cx="11131827" cy="2045909"/>
          </a:xfrm>
        </p:spPr>
        <p:txBody>
          <a:bodyPr>
            <a:norm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/>
              <a:t>The (</a:t>
            </a:r>
            <a:r>
              <a:rPr lang="el-GR" altLang="en-US" sz="2400" dirty="0"/>
              <a:t>α</a:t>
            </a:r>
            <a:r>
              <a:rPr lang="en-US" altLang="en-US" sz="2400" dirty="0"/>
              <a:t> + </a:t>
            </a:r>
            <a:r>
              <a:rPr lang="el-GR" altLang="en-US" sz="2400" dirty="0"/>
              <a:t>β</a:t>
            </a:r>
            <a:r>
              <a:rPr lang="en-US" altLang="en-US" sz="2400" dirty="0"/>
              <a:t>) Ti-6Al-4V alloy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/>
              <a:t>Super-Invar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en-US" sz="2400" dirty="0"/>
              <a:t>The </a:t>
            </a:r>
            <a:r>
              <a:rPr lang="el-GR" altLang="en-US" sz="2400" dirty="0"/>
              <a:t>β</a:t>
            </a:r>
            <a:r>
              <a:rPr lang="en-US" altLang="en-US" sz="2400" dirty="0"/>
              <a:t>-titanium alloy </a:t>
            </a:r>
            <a:r>
              <a:rPr lang="en-US" altLang="en-US" sz="2400" b="1" dirty="0"/>
              <a:t>Gum metal </a:t>
            </a:r>
          </a:p>
          <a:p>
            <a:pPr lvl="1">
              <a:defRPr/>
            </a:pPr>
            <a:r>
              <a:rPr lang="en-US" altLang="en-US" sz="2400" b="1" dirty="0"/>
              <a:t>		</a:t>
            </a:r>
            <a:r>
              <a:rPr lang="en-US" altLang="en-US" sz="2400" dirty="0"/>
              <a:t>(Ti-21Nb-0.7Ta-2.Zr-1.2O)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CF9B2-2887-514D-9834-316504B0E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14</a:t>
            </a:fld>
            <a:endParaRPr lang="en-US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B97ED291-2E6F-8A43-8157-716BDAA7D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1" y="5246688"/>
            <a:ext cx="8166099" cy="463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en-US" altLang="en-US" sz="1200" kern="0" dirty="0">
                <a:solidFill>
                  <a:prstClr val="black"/>
                </a:solidFill>
                <a:latin typeface="Arial Narrow" pitchFamily="34" charset="0"/>
              </a:rPr>
              <a:t>Simos et al., Multi-MW accelerator target material properties under proton irradiation at Brookhaven National Laboratory linear isotope producer, </a:t>
            </a:r>
            <a:r>
              <a:rPr lang="en-US" altLang="en-US" sz="1200" i="1" kern="0" dirty="0">
                <a:solidFill>
                  <a:srgbClr val="231F20"/>
                </a:solidFill>
                <a:latin typeface="Arial Narrow" pitchFamily="34" charset="0"/>
              </a:rPr>
              <a:t>PHYSICAL REVIEW ACCELERATORS AND BEAMS</a:t>
            </a:r>
            <a:r>
              <a:rPr lang="en-US" altLang="en-US" sz="1200" kern="0" dirty="0">
                <a:solidFill>
                  <a:srgbClr val="231F20"/>
                </a:solidFill>
                <a:latin typeface="Arial Narrow" pitchFamily="34" charset="0"/>
              </a:rPr>
              <a:t> 21, 053001 (2018)</a:t>
            </a:r>
          </a:p>
        </p:txBody>
      </p:sp>
    </p:spTree>
    <p:extLst>
      <p:ext uri="{BB962C8B-B14F-4D97-AF65-F5344CB8AC3E}">
        <p14:creationId xmlns:p14="http://schemas.microsoft.com/office/powerpoint/2010/main" val="2146331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D17D160-A2E7-9248-8800-4DEA6E337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5" y="155059"/>
            <a:ext cx="11813059" cy="647244"/>
          </a:xfrm>
        </p:spPr>
        <p:txBody>
          <a:bodyPr>
            <a:normAutofit fontScale="90000"/>
          </a:bodyPr>
          <a:lstStyle/>
          <a:p>
            <a:r>
              <a:rPr lang="en-US" altLang="en-US" sz="3600" dirty="0"/>
              <a:t>Magnetostriction, Annealing and </a:t>
            </a:r>
            <a:r>
              <a:rPr lang="en-US" altLang="en-US" sz="3600" dirty="0" err="1"/>
              <a:t>fcc</a:t>
            </a:r>
            <a:r>
              <a:rPr lang="en-US" altLang="en-US" sz="3600" dirty="0"/>
              <a:t> Phases in Super-Invar</a:t>
            </a:r>
            <a:br>
              <a:rPr lang="en-US" alt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73E9D-583E-5B44-92EE-94FA54A9F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23">
            <a:extLst>
              <a:ext uri="{FF2B5EF4-FFF2-40B4-BE49-F238E27FC236}">
                <a16:creationId xmlns:a16="http://schemas.microsoft.com/office/drawing/2014/main" id="{84E81B34-47B6-8B47-AE92-54C34EC76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8" r="9718" b="2115"/>
          <a:stretch>
            <a:fillRect/>
          </a:stretch>
        </p:blipFill>
        <p:spPr bwMode="auto">
          <a:xfrm>
            <a:off x="383057" y="677087"/>
            <a:ext cx="4436076" cy="382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D34A6636-911C-1346-9F2D-8598897EAA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227" y="4541108"/>
            <a:ext cx="6527843" cy="1692771"/>
          </a:xfrm>
          <a:prstGeom prst="rect">
            <a:avLst/>
          </a:prstGeom>
          <a:solidFill>
            <a:srgbClr val="92D050">
              <a:alpha val="51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b="1" kern="0" dirty="0">
                <a:latin typeface="Arial Narrow" panose="020B0606020202030204" pitchFamily="34" charset="0"/>
              </a:rPr>
              <a:t>CC phases (Ni-rich and Fe-rich) stable following irradiation and annealing !!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400" b="1" kern="0" dirty="0">
                <a:latin typeface="Arial Narrow" panose="020B0606020202030204" pitchFamily="34" charset="0"/>
              </a:rPr>
              <a:t>X-ray beam, at NSLS II to reveal presence of</a:t>
            </a:r>
            <a:r>
              <a:rPr lang="en-US" altLang="en-US" sz="2400" b="1" kern="0" dirty="0">
                <a:solidFill>
                  <a:srgbClr val="FC230C"/>
                </a:solidFill>
                <a:latin typeface="Arial Narrow" panose="020B0606020202030204" pitchFamily="34" charset="0"/>
              </a:rPr>
              <a:t> 2</a:t>
            </a:r>
            <a:r>
              <a:rPr lang="en-US" altLang="en-US" sz="2400" b="1" kern="0" baseline="30000" dirty="0">
                <a:solidFill>
                  <a:srgbClr val="FC230C"/>
                </a:solidFill>
                <a:latin typeface="Arial Narrow" panose="020B0606020202030204" pitchFamily="34" charset="0"/>
              </a:rPr>
              <a:t>nd</a:t>
            </a:r>
            <a:r>
              <a:rPr lang="en-US" altLang="en-US" sz="2400" b="1" kern="0" dirty="0">
                <a:solidFill>
                  <a:srgbClr val="FC230C"/>
                </a:solidFill>
                <a:latin typeface="Arial Narrow" panose="020B0606020202030204" pitchFamily="34" charset="0"/>
              </a:rPr>
              <a:t> fcc </a:t>
            </a:r>
            <a:r>
              <a:rPr lang="en-US" altLang="en-US" sz="2400" b="1" kern="0" dirty="0">
                <a:solidFill>
                  <a:schemeClr val="tx1"/>
                </a:solidFill>
                <a:latin typeface="Arial Narrow" panose="020B0606020202030204" pitchFamily="34" charset="0"/>
              </a:rPr>
              <a:t>(paramagnetic) </a:t>
            </a:r>
            <a:r>
              <a:rPr lang="en-US" altLang="en-US" sz="2400" b="1" kern="0" dirty="0">
                <a:latin typeface="Arial Narrow" panose="020B0606020202030204" pitchFamily="34" charset="0"/>
              </a:rPr>
              <a:t>phase</a:t>
            </a:r>
          </a:p>
          <a:p>
            <a:pPr eaLnBrk="1" hangingPunct="1">
              <a:defRPr/>
            </a:pPr>
            <a:endParaRPr lang="en-US" altLang="en-US" sz="800" b="1" kern="0" dirty="0">
              <a:latin typeface="Arial Narrow" panose="020B060602020203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3CAC410-9609-E149-88D7-DFCACFBE2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" t="4103" r="4047" b="812"/>
          <a:stretch>
            <a:fillRect/>
          </a:stretch>
        </p:blipFill>
        <p:spPr bwMode="auto">
          <a:xfrm>
            <a:off x="7278687" y="706005"/>
            <a:ext cx="3978317" cy="2951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1B10B59F-6FD2-FB4E-850A-3C6D6A09A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" t="2789" r="4688" b="1633"/>
          <a:stretch>
            <a:fillRect/>
          </a:stretch>
        </p:blipFill>
        <p:spPr bwMode="auto">
          <a:xfrm>
            <a:off x="7292163" y="3657601"/>
            <a:ext cx="3940131" cy="2973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ight Arrow 16">
            <a:extLst>
              <a:ext uri="{FF2B5EF4-FFF2-40B4-BE49-F238E27FC236}">
                <a16:creationId xmlns:a16="http://schemas.microsoft.com/office/drawing/2014/main" id="{1A4B7FDF-F024-C34C-9C36-5E94EE8E2D78}"/>
              </a:ext>
            </a:extLst>
          </p:cNvPr>
          <p:cNvSpPr>
            <a:spLocks noChangeArrowheads="1"/>
          </p:cNvSpPr>
          <p:nvPr/>
        </p:nvSpPr>
        <p:spPr bwMode="auto">
          <a:xfrm rot="6060612">
            <a:off x="10041518" y="1726015"/>
            <a:ext cx="271462" cy="165100"/>
          </a:xfrm>
          <a:prstGeom prst="rightArrow">
            <a:avLst>
              <a:gd name="adj1" fmla="val 50000"/>
              <a:gd name="adj2" fmla="val 5010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/>
          </a:p>
        </p:txBody>
      </p:sp>
      <p:sp>
        <p:nvSpPr>
          <p:cNvPr id="12" name="Right Arrow 17">
            <a:extLst>
              <a:ext uri="{FF2B5EF4-FFF2-40B4-BE49-F238E27FC236}">
                <a16:creationId xmlns:a16="http://schemas.microsoft.com/office/drawing/2014/main" id="{3576BCE4-B811-7C4B-ABB2-534B22F07C66}"/>
              </a:ext>
            </a:extLst>
          </p:cNvPr>
          <p:cNvSpPr>
            <a:spLocks noChangeArrowheads="1"/>
          </p:cNvSpPr>
          <p:nvPr/>
        </p:nvSpPr>
        <p:spPr bwMode="auto">
          <a:xfrm rot="6060612">
            <a:off x="10321477" y="1849840"/>
            <a:ext cx="271462" cy="165100"/>
          </a:xfrm>
          <a:prstGeom prst="rightArrow">
            <a:avLst>
              <a:gd name="adj1" fmla="val 50000"/>
              <a:gd name="adj2" fmla="val 5010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/>
          </a:p>
        </p:txBody>
      </p:sp>
      <p:sp>
        <p:nvSpPr>
          <p:cNvPr id="13" name="Right Arrow 22">
            <a:extLst>
              <a:ext uri="{FF2B5EF4-FFF2-40B4-BE49-F238E27FC236}">
                <a16:creationId xmlns:a16="http://schemas.microsoft.com/office/drawing/2014/main" id="{4273A4AC-CDB8-EE4F-A648-604E27D6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5763" y="2014151"/>
            <a:ext cx="1371600" cy="884624"/>
          </a:xfrm>
          <a:prstGeom prst="rightArrow">
            <a:avLst>
              <a:gd name="adj1" fmla="val 50000"/>
              <a:gd name="adj2" fmla="val 4978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800"/>
          </a:p>
        </p:txBody>
      </p:sp>
    </p:spTree>
    <p:extLst>
      <p:ext uri="{BB962C8B-B14F-4D97-AF65-F5344CB8AC3E}">
        <p14:creationId xmlns:p14="http://schemas.microsoft.com/office/powerpoint/2010/main" val="866589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BA41C-A37A-1440-AA00-9782C91DA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2130"/>
            <a:ext cx="12192000" cy="647244"/>
          </a:xfrm>
        </p:spPr>
        <p:txBody>
          <a:bodyPr>
            <a:normAutofit fontScale="90000"/>
          </a:bodyPr>
          <a:lstStyle/>
          <a:p>
            <a:r>
              <a:rPr lang="en-US" altLang="en-US" sz="3600" dirty="0">
                <a:latin typeface="Arial Narrow" panose="020B0604020202020204" pitchFamily="34" charset="0"/>
              </a:rPr>
              <a:t>Radiation Effects on Microstructure and Phase Stability in Ti-6Al-4V</a:t>
            </a:r>
            <a:br>
              <a:rPr lang="en-US" altLang="en-US" dirty="0">
                <a:latin typeface="Arial Narrow" panose="020B0604020202020204" pitchFamily="34" charset="0"/>
              </a:rPr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DED2A5-42A2-AC45-9004-9C64B1173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3FCCB9-A9D9-CA43-9617-23E82B6FF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5" r="2391"/>
          <a:stretch>
            <a:fillRect/>
          </a:stretch>
        </p:blipFill>
        <p:spPr bwMode="auto">
          <a:xfrm>
            <a:off x="0" y="2220097"/>
            <a:ext cx="9029284" cy="463790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59EC4027-9092-ED45-A28E-EA2113D82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995" y="848497"/>
            <a:ext cx="5030359" cy="3423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BF8212E4-797D-7849-BC87-9D16416E25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5383213"/>
            <a:ext cx="9096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altLang="en-US" sz="1200" kern="0" dirty="0"/>
              <a:t>Simos et al.</a:t>
            </a:r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2C16B428-5135-8145-8EBB-C23AD4359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855" y="945291"/>
            <a:ext cx="7006280" cy="954107"/>
          </a:xfrm>
          <a:prstGeom prst="rect">
            <a:avLst/>
          </a:prstGeom>
          <a:solidFill>
            <a:srgbClr val="92D050">
              <a:alpha val="51000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en-US" sz="2400" b="1" kern="0" dirty="0">
                <a:latin typeface="Arial Narrow" panose="020B0606020202030204" pitchFamily="34" charset="0"/>
              </a:rPr>
              <a:t>Phase evolution in Ti-6Al-4V </a:t>
            </a:r>
            <a:r>
              <a:rPr lang="en-US" altLang="en-US" sz="2400" b="1" kern="0" dirty="0">
                <a:latin typeface="Arial Narrow" panose="020B0606020202030204" pitchFamily="34" charset="0"/>
                <a:sym typeface="Wingdings" panose="05000000000000000000" pitchFamily="2" charset="2"/>
              </a:rPr>
              <a:t> appearance of </a:t>
            </a:r>
            <a:r>
              <a:rPr lang="el-GR" altLang="en-US" sz="2400" b="1" kern="0" dirty="0">
                <a:latin typeface="Times New Roman"/>
                <a:cs typeface="Times New Roman"/>
                <a:sym typeface="Wingdings" panose="05000000000000000000" pitchFamily="2" charset="2"/>
              </a:rPr>
              <a:t>ω</a:t>
            </a:r>
            <a:r>
              <a:rPr lang="en-US" altLang="en-US" sz="2400" b="1" kern="0" dirty="0">
                <a:latin typeface="+mn-lt"/>
                <a:cs typeface="Times New Roman"/>
                <a:sym typeface="Wingdings" panose="05000000000000000000" pitchFamily="2" charset="2"/>
              </a:rPr>
              <a:t>-phase</a:t>
            </a:r>
          </a:p>
          <a:p>
            <a:pPr eaLnBrk="1" hangingPunct="1">
              <a:defRPr/>
            </a:pPr>
            <a:r>
              <a:rPr lang="en-US" altLang="en-US" sz="2400" b="1" kern="0" dirty="0">
                <a:latin typeface="+mn-lt"/>
                <a:cs typeface="Times New Roman"/>
                <a:sym typeface="Wingdings" panose="05000000000000000000" pitchFamily="2" charset="2"/>
              </a:rPr>
              <a:t>Tension-compression asymmetry</a:t>
            </a:r>
            <a:endParaRPr lang="en-US" altLang="en-US" sz="2400" b="1" kern="0" dirty="0">
              <a:latin typeface="+mn-lt"/>
            </a:endParaRPr>
          </a:p>
          <a:p>
            <a:pPr eaLnBrk="1" hangingPunct="1">
              <a:defRPr/>
            </a:pPr>
            <a:endParaRPr lang="en-US" altLang="en-US" sz="800" b="1" kern="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284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5" descr="Gum_Saito">
            <a:extLst>
              <a:ext uri="{FF2B5EF4-FFF2-40B4-BE49-F238E27FC236}">
                <a16:creationId xmlns:a16="http://schemas.microsoft.com/office/drawing/2014/main" id="{4B77AA78-539B-5446-97D8-897D803FF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6411" y="1052385"/>
            <a:ext cx="4740189" cy="1928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F4FF542-23F8-9A41-B6EF-8B92099BD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6775"/>
            <a:ext cx="11105321" cy="647244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  <a:cs typeface="Times New Roman" panose="02020603050405020304" pitchFamily="18" charset="0"/>
              </a:rPr>
              <a:t>β-type MULTIFUNCTIONAL alloys Ti-21Nb-2Ta-3Zr-1.2O (</a:t>
            </a:r>
            <a: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  <a:t>Gum Metals)</a:t>
            </a:r>
            <a:br>
              <a:rPr lang="en-US" altLang="en-US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453F38-1C22-784B-A4E3-52EAC8545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81" y="1188899"/>
            <a:ext cx="8469212" cy="515982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Gum metals, exhibit extraordinary properties</a:t>
            </a:r>
          </a:p>
          <a:p>
            <a:pPr lvl="1"/>
            <a:r>
              <a:rPr lang="en-US" dirty="0"/>
              <a:t>Super-elasticity</a:t>
            </a:r>
          </a:p>
          <a:p>
            <a:pPr lvl="1"/>
            <a:r>
              <a:rPr lang="en-US" dirty="0"/>
              <a:t>Super-plasticity </a:t>
            </a:r>
          </a:p>
          <a:p>
            <a:pPr lvl="1"/>
            <a:r>
              <a:rPr lang="en-US" dirty="0"/>
              <a:t>Low elastic modulus</a:t>
            </a:r>
          </a:p>
          <a:p>
            <a:pPr lvl="1"/>
            <a:r>
              <a:rPr lang="en-US" dirty="0"/>
              <a:t>High strength </a:t>
            </a:r>
          </a:p>
          <a:p>
            <a:r>
              <a:rPr lang="en-US" dirty="0"/>
              <a:t>Debate as to mechanism responsible for its deformation:</a:t>
            </a:r>
          </a:p>
          <a:p>
            <a:pPr lvl="1"/>
            <a:r>
              <a:rPr lang="en-US" dirty="0"/>
              <a:t>Martensitic transformations ?</a:t>
            </a:r>
          </a:p>
          <a:p>
            <a:pPr marL="457200" lvl="1" indent="0">
              <a:buNone/>
            </a:pPr>
            <a:r>
              <a:rPr lang="en-US" dirty="0"/>
              <a:t>or </a:t>
            </a:r>
          </a:p>
          <a:p>
            <a:pPr lvl="1"/>
            <a:r>
              <a:rPr lang="en-US" dirty="0"/>
              <a:t>Unconventional localized lattice distortions </a:t>
            </a:r>
            <a:br>
              <a:rPr lang="en-US" dirty="0"/>
            </a:br>
            <a:r>
              <a:rPr lang="en-US" dirty="0"/>
              <a:t>(dislocation-free plastic deformation)  </a:t>
            </a:r>
          </a:p>
          <a:p>
            <a:r>
              <a:rPr lang="en-US" dirty="0"/>
              <a:t>Stress &amp; thermally-induced martensite transformations </a:t>
            </a:r>
            <a:br>
              <a:rPr lang="en-US" dirty="0"/>
            </a:br>
            <a:r>
              <a:rPr lang="en-US" dirty="0"/>
              <a:t>and their role in super-elasticity and super-plasticity of the </a:t>
            </a:r>
            <a:br>
              <a:rPr lang="en-US" dirty="0"/>
            </a:b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multifunctional Ti-21Nb-2Ta-3Zr-1.2O </a:t>
            </a:r>
            <a:r>
              <a:rPr lang="en-US" dirty="0"/>
              <a:t>have been explored</a:t>
            </a:r>
          </a:p>
          <a:p>
            <a:r>
              <a:rPr lang="en-US" dirty="0"/>
              <a:t>Radiation-induced phase evolution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4B45AD-3520-4B48-B6AE-8D28D9925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11" descr="C:\Users\simos\Desktop\PAPER_Preparation_ALL\GUM_Papers\Paper_XPD_Gum\CFN_SEM\Gum_edge1_highmag.tif">
            <a:extLst>
              <a:ext uri="{FF2B5EF4-FFF2-40B4-BE49-F238E27FC236}">
                <a16:creationId xmlns:a16="http://schemas.microsoft.com/office/drawing/2014/main" id="{92527C4F-8F9F-CB44-B4BC-54CD766EC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6488" y="4481387"/>
            <a:ext cx="2195512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C:\Users\simos\Desktop\NSLS2_Simos_Colloquia_Sept_2017\Figures_4Presentation\Gum_TEM_Saito.bmp">
            <a:extLst>
              <a:ext uri="{FF2B5EF4-FFF2-40B4-BE49-F238E27FC236}">
                <a16:creationId xmlns:a16="http://schemas.microsoft.com/office/drawing/2014/main" id="{7A9B6B7F-25E6-4C47-B478-A3E81D6C1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0913" y="2891483"/>
            <a:ext cx="2813686" cy="163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">
            <a:extLst>
              <a:ext uri="{FF2B5EF4-FFF2-40B4-BE49-F238E27FC236}">
                <a16:creationId xmlns:a16="http://schemas.microsoft.com/office/drawing/2014/main" id="{77BC10C2-250C-1946-A65E-121AB43BE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5719" y="2987465"/>
            <a:ext cx="1079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Saito et al.</a:t>
            </a:r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02246D28-224D-A248-9E25-22CE460DE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9050" y="5743449"/>
            <a:ext cx="19875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Simos, Camino, et al.</a:t>
            </a:r>
          </a:p>
        </p:txBody>
      </p:sp>
      <p:sp>
        <p:nvSpPr>
          <p:cNvPr id="11" name="Right Arrow 22">
            <a:extLst>
              <a:ext uri="{FF2B5EF4-FFF2-40B4-BE49-F238E27FC236}">
                <a16:creationId xmlns:a16="http://schemas.microsoft.com/office/drawing/2014/main" id="{F1CEAE1C-CCCE-0747-B21B-CBE9F8F6E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9354" y="1680519"/>
            <a:ext cx="1136734" cy="510832"/>
          </a:xfrm>
          <a:prstGeom prst="rightArrow">
            <a:avLst>
              <a:gd name="adj1" fmla="val 50000"/>
              <a:gd name="adj2" fmla="val 49784"/>
            </a:avLst>
          </a:prstGeom>
          <a:solidFill>
            <a:srgbClr val="FF0000"/>
          </a:solidFill>
          <a:ln w="9525" algn="ctr">
            <a:solidFill>
              <a:srgbClr val="322F31"/>
            </a:solidFill>
            <a:round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48" charset="0"/>
              <a:buChar char="•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  <a:defRPr/>
            </a:pPr>
            <a:endParaRPr lang="en-US" altLang="en-US" sz="2800" kern="0">
              <a:solidFill>
                <a:srgbClr val="322F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591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20973-E957-5348-847E-14BF23888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0"/>
            <a:ext cx="11105321" cy="1012372"/>
          </a:xfrm>
        </p:spPr>
        <p:txBody>
          <a:bodyPr>
            <a:normAutofit fontScale="90000"/>
          </a:bodyPr>
          <a:lstStyle/>
          <a:p>
            <a:r>
              <a:rPr lang="en-US" altLang="en-US" sz="3600" dirty="0">
                <a:solidFill>
                  <a:srgbClr val="000000"/>
                </a:solidFill>
                <a:latin typeface="+mn-lt"/>
              </a:rPr>
              <a:t>Ti-21Nb-2Ta-3Zr-1.2O:</a:t>
            </a:r>
            <a:r>
              <a:rPr lang="en-US" altLang="en-US" sz="3600" dirty="0">
                <a:latin typeface="+mn-lt"/>
              </a:rPr>
              <a:t> Temperature, Strain and Radiation-induced Phase Transitions</a:t>
            </a:r>
            <a:br>
              <a:rPr lang="en-US" altLang="en-US" dirty="0"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FE04C-32BA-1040-98FB-02FBC6D62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0CDDDC59-11D1-D440-BCAC-1DB8D27FE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6" r="2606" b="2150"/>
          <a:stretch>
            <a:fillRect/>
          </a:stretch>
        </p:blipFill>
        <p:spPr bwMode="auto">
          <a:xfrm>
            <a:off x="240268" y="3441656"/>
            <a:ext cx="3108960" cy="248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>
            <a:extLst>
              <a:ext uri="{FF2B5EF4-FFF2-40B4-BE49-F238E27FC236}">
                <a16:creationId xmlns:a16="http://schemas.microsoft.com/office/drawing/2014/main" id="{C85509AA-415B-EB4E-97BA-D9E86AD17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1" t="3532" r="4909"/>
          <a:stretch>
            <a:fillRect/>
          </a:stretch>
        </p:blipFill>
        <p:spPr bwMode="auto">
          <a:xfrm>
            <a:off x="234778" y="973117"/>
            <a:ext cx="3108960" cy="2523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700D1EFD-C10E-6A40-8B85-8DFDECB10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1" t="3427" r="1346" b="1717"/>
          <a:stretch>
            <a:fillRect/>
          </a:stretch>
        </p:blipFill>
        <p:spPr bwMode="auto">
          <a:xfrm>
            <a:off x="7635747" y="1126181"/>
            <a:ext cx="3840480" cy="281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9D2DFA1B-2835-CE42-9B6B-9069C7ADE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8" r="22198" b="4536"/>
          <a:stretch>
            <a:fillRect/>
          </a:stretch>
        </p:blipFill>
        <p:spPr bwMode="auto">
          <a:xfrm>
            <a:off x="4173882" y="3227389"/>
            <a:ext cx="3017520" cy="3183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F1D363FE-7BCD-7A4C-A6EC-417EDCEBF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0022" y="6519446"/>
            <a:ext cx="40653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  <a:latin typeface="Arial Narrow" panose="020B0604020202020204" pitchFamily="34" charset="0"/>
              </a:rPr>
              <a:t>Phase </a:t>
            </a:r>
            <a:r>
              <a:rPr lang="en-US" altLang="en-US" sz="1600" b="1" dirty="0">
                <a:latin typeface="Arial Narrow" panose="020B0604020202020204" pitchFamily="34" charset="0"/>
              </a:rPr>
              <a:t>transformation during plastic deformation</a:t>
            </a: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65B09DDE-75A6-D542-B326-92CDE6945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17096" y="4010499"/>
            <a:ext cx="36387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C230C"/>
                </a:solidFill>
                <a:latin typeface="Arial Narrow" panose="020B0604020202020204" pitchFamily="34" charset="0"/>
              </a:rPr>
              <a:t>Phase</a:t>
            </a:r>
            <a:r>
              <a:rPr lang="en-US" altLang="en-US" sz="1600" b="1" dirty="0">
                <a:latin typeface="Arial Narrow" panose="020B0604020202020204" pitchFamily="34" charset="0"/>
              </a:rPr>
              <a:t> evolution following irradiation</a:t>
            </a:r>
          </a:p>
        </p:txBody>
      </p:sp>
      <p:pic>
        <p:nvPicPr>
          <p:cNvPr id="11" name="Picture 4" descr="C:\Users\simos\Desktop\NSLS2_Simos_Colloquia_Sept_2017\Gum_anneal_transformations2.bmp">
            <a:extLst>
              <a:ext uri="{FF2B5EF4-FFF2-40B4-BE49-F238E27FC236}">
                <a16:creationId xmlns:a16="http://schemas.microsoft.com/office/drawing/2014/main" id="{9EF55FC4-8414-554E-A204-DF5BB7761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332" y="867414"/>
            <a:ext cx="3291840" cy="2434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">
            <a:extLst>
              <a:ext uri="{FF2B5EF4-FFF2-40B4-BE49-F238E27FC236}">
                <a16:creationId xmlns:a16="http://schemas.microsoft.com/office/drawing/2014/main" id="{42858347-E0F8-7644-8A6A-DD6334CC3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608" y="5915454"/>
            <a:ext cx="34869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  <a:latin typeface="Arial Narrow" panose="020B0604020202020204" pitchFamily="34" charset="0"/>
              </a:rPr>
              <a:t>Phase </a:t>
            </a:r>
            <a:r>
              <a:rPr lang="en-US" altLang="en-US" sz="1600" b="1" dirty="0">
                <a:latin typeface="Arial Narrow" panose="020B0604020202020204" pitchFamily="34" charset="0"/>
              </a:rPr>
              <a:t>transformation  with temperature</a:t>
            </a:r>
          </a:p>
        </p:txBody>
      </p:sp>
    </p:spTree>
    <p:extLst>
      <p:ext uri="{BB962C8B-B14F-4D97-AF65-F5344CB8AC3E}">
        <p14:creationId xmlns:p14="http://schemas.microsoft.com/office/powerpoint/2010/main" val="1289185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06A04-BF61-3D4F-861A-C05DC5EE8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Studies of Refractory Metals (W; Ta: Mo)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2DD09-8370-624E-A094-F0EC54A78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</a:rPr>
              <a:t>Fusion applications</a:t>
            </a:r>
          </a:p>
          <a:p>
            <a:pPr>
              <a:spcBef>
                <a:spcPct val="0"/>
              </a:spcBef>
            </a:pPr>
            <a:r>
              <a:rPr lang="en-US" altLang="en-US" dirty="0">
                <a:solidFill>
                  <a:srgbClr val="0000FF"/>
                </a:solidFill>
                <a:latin typeface="Arial" panose="020B0604020202020204" pitchFamily="34" charset="0"/>
              </a:rPr>
              <a:t>Spallation target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7D3DF-C3F5-E346-A8DE-2068D9FAE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13" descr="C:\Users\simos\Desktop\PAPER_Preparation_ALL\PRAB_paper_2011\FINAL_Paper_Figures\Figure_W_erosion.bmp">
            <a:extLst>
              <a:ext uri="{FF2B5EF4-FFF2-40B4-BE49-F238E27FC236}">
                <a16:creationId xmlns:a16="http://schemas.microsoft.com/office/drawing/2014/main" id="{7369E1E0-7ECF-B043-AF58-C6B3E6543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" t="4005"/>
          <a:stretch>
            <a:fillRect/>
          </a:stretch>
        </p:blipFill>
        <p:spPr bwMode="auto">
          <a:xfrm>
            <a:off x="6470967" y="996778"/>
            <a:ext cx="5721033" cy="222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C:\Users\simos\Desktop\PAPER_Preparation_ALL\PRAB_paper_2011\ExperimentalDATA_HotCell\W_Ta_ASCII\IMG00406-20111001-1119.jpg">
            <a:extLst>
              <a:ext uri="{FF2B5EF4-FFF2-40B4-BE49-F238E27FC236}">
                <a16:creationId xmlns:a16="http://schemas.microsoft.com/office/drawing/2014/main" id="{0AA65FB2-DA37-AC4B-89F1-8431074CC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346" y="3234122"/>
            <a:ext cx="5617821" cy="2919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Figure_W_Ta_stress">
            <a:extLst>
              <a:ext uri="{FF2B5EF4-FFF2-40B4-BE49-F238E27FC236}">
                <a16:creationId xmlns:a16="http://schemas.microsoft.com/office/drawing/2014/main" id="{CC02FCC2-AF94-BD48-81A2-D3F54ECB9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09427"/>
            <a:ext cx="6324908" cy="3597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3">
            <a:extLst>
              <a:ext uri="{FF2B5EF4-FFF2-40B4-BE49-F238E27FC236}">
                <a16:creationId xmlns:a16="http://schemas.microsoft.com/office/drawing/2014/main" id="{AC2113F7-1908-3A4C-863B-380E8E600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700" y="6245954"/>
            <a:ext cx="761047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Arial Narrow" panose="020B0604020202020204" pitchFamily="34" charset="0"/>
              </a:rPr>
              <a:t>Simos et al., Multi-MW accelerator target material properties under proton irradiation at Brookhaven National Laboratory linear isotope producer, </a:t>
            </a:r>
            <a:r>
              <a:rPr lang="en-US" altLang="en-US" sz="1200" i="1" dirty="0">
                <a:solidFill>
                  <a:srgbClr val="231F20"/>
                </a:solidFill>
                <a:latin typeface="Arial Narrow" panose="020B0604020202020204" pitchFamily="34" charset="0"/>
              </a:rPr>
              <a:t>PHYSICAL REVIEW ACCELERATORS AND BEAMS</a:t>
            </a:r>
            <a:r>
              <a:rPr lang="en-US" altLang="en-US" sz="1200" dirty="0">
                <a:solidFill>
                  <a:srgbClr val="231F20"/>
                </a:solidFill>
                <a:latin typeface="Arial Narrow" panose="020B0604020202020204" pitchFamily="34" charset="0"/>
              </a:rPr>
              <a:t> 21, 053001 (2018)</a:t>
            </a:r>
          </a:p>
        </p:txBody>
      </p:sp>
    </p:spTree>
    <p:extLst>
      <p:ext uri="{BB962C8B-B14F-4D97-AF65-F5344CB8AC3E}">
        <p14:creationId xmlns:p14="http://schemas.microsoft.com/office/powerpoint/2010/main" val="380999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39C289-5E9D-C643-AFF0-A063ECFA1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>
                <a:latin typeface="Arial Narrow" panose="020B0604020202020204" pitchFamily="34" charset="0"/>
              </a:rPr>
              <a:t>Nuclear (and other) Material Studies at BNL</a:t>
            </a:r>
            <a:br>
              <a:rPr lang="en-US" altLang="en-US" dirty="0">
                <a:latin typeface="Arial Narrow" panose="020B0604020202020204" pitchFamily="34" charset="0"/>
              </a:rPr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183A62E-3D72-814D-853A-C2D3FF2B4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altLang="en-US" dirty="0">
                <a:latin typeface="Arial Narrow" panose="020B0604020202020204" pitchFamily="34" charset="0"/>
              </a:rPr>
              <a:t>t a glance:</a:t>
            </a:r>
            <a:endParaRPr lang="en-US" dirty="0"/>
          </a:p>
          <a:p>
            <a:r>
              <a:rPr lang="en-US" dirty="0"/>
              <a:t>Intense proton beam effects on target materials and beam windows</a:t>
            </a:r>
          </a:p>
          <a:p>
            <a:pPr lvl="1"/>
            <a:r>
              <a:rPr lang="en-US" dirty="0"/>
              <a:t>24 GeV protons at AGS</a:t>
            </a:r>
          </a:p>
          <a:p>
            <a:r>
              <a:rPr lang="en-US" dirty="0"/>
              <a:t>Radiation damage effects on particle accelerator materials and systems</a:t>
            </a:r>
          </a:p>
          <a:p>
            <a:pPr lvl="1"/>
            <a:r>
              <a:rPr lang="en-US" dirty="0"/>
              <a:t>Targets, beam windows and collimators</a:t>
            </a:r>
          </a:p>
          <a:p>
            <a:r>
              <a:rPr lang="en-US" dirty="0"/>
              <a:t>Radiation damage effects on reactor materials</a:t>
            </a:r>
          </a:p>
          <a:p>
            <a:pPr lvl="1"/>
            <a:r>
              <a:rPr lang="en-US" dirty="0" err="1"/>
              <a:t>Graphites</a:t>
            </a:r>
            <a:r>
              <a:rPr lang="en-US" dirty="0"/>
              <a:t>, Carbon-fiber and </a:t>
            </a:r>
            <a:r>
              <a:rPr lang="en-US" dirty="0" err="1"/>
              <a:t>SiC</a:t>
            </a:r>
            <a:r>
              <a:rPr lang="en-US" dirty="0"/>
              <a:t>/</a:t>
            </a:r>
            <a:r>
              <a:rPr lang="en-US" dirty="0" err="1"/>
              <a:t>SiC</a:t>
            </a:r>
            <a:r>
              <a:rPr lang="en-US" dirty="0"/>
              <a:t> composites, Be, W, Ta, Mo</a:t>
            </a:r>
          </a:p>
          <a:p>
            <a:pPr lvl="1"/>
            <a:r>
              <a:rPr lang="en-US" dirty="0"/>
              <a:t>Super-alloys (super-Invar, Gum metal, Ti</a:t>
            </a:r>
            <a:r>
              <a:rPr lang="en-US" baseline="-25000" dirty="0"/>
              <a:t>6</a:t>
            </a:r>
            <a:r>
              <a:rPr lang="en-US" dirty="0"/>
              <a:t>Al</a:t>
            </a:r>
            <a:r>
              <a:rPr lang="en-US" baseline="-25000" dirty="0"/>
              <a:t>4</a:t>
            </a:r>
            <a:r>
              <a:rPr lang="en-US" dirty="0"/>
              <a:t>V)</a:t>
            </a:r>
          </a:p>
          <a:p>
            <a:pPr lvl="1"/>
            <a:r>
              <a:rPr lang="en-US" dirty="0"/>
              <a:t>Dispersion strengthened Cu (fusion, LHC)</a:t>
            </a:r>
          </a:p>
          <a:p>
            <a:pPr lvl="1"/>
            <a:r>
              <a:rPr lang="en-US" dirty="0"/>
              <a:t>Nano-precipitated steels</a:t>
            </a:r>
          </a:p>
          <a:p>
            <a:pPr lvl="1"/>
            <a:r>
              <a:rPr lang="en-US" dirty="0"/>
              <a:t>Nano-structured coatings on reactor steels</a:t>
            </a:r>
          </a:p>
          <a:p>
            <a:pPr lvl="1"/>
            <a:r>
              <a:rPr lang="en-US" dirty="0"/>
              <a:t>Molten-salt/material interfaces (Inconel, Steels)</a:t>
            </a:r>
          </a:p>
          <a:p>
            <a:r>
              <a:rPr lang="en-US" dirty="0"/>
              <a:t>Radiation effects on detectors and exotic systems</a:t>
            </a:r>
          </a:p>
          <a:p>
            <a:pPr lvl="1"/>
            <a:r>
              <a:rPr lang="en-US" dirty="0"/>
              <a:t>Rare earth magnets (synchrotron undulators)</a:t>
            </a:r>
          </a:p>
          <a:p>
            <a:pPr lvl="1"/>
            <a:r>
              <a:rPr lang="en-US" dirty="0"/>
              <a:t>CZT crystals</a:t>
            </a:r>
          </a:p>
          <a:p>
            <a:pPr lvl="1"/>
            <a:r>
              <a:rPr lang="en-US" dirty="0"/>
              <a:t>SiO</a:t>
            </a:r>
            <a:r>
              <a:rPr lang="en-US" baseline="-25000" dirty="0"/>
              <a:t>2</a:t>
            </a:r>
            <a:r>
              <a:rPr lang="en-US" dirty="0"/>
              <a:t> fibers</a:t>
            </a:r>
          </a:p>
          <a:p>
            <a:pPr lvl="1"/>
            <a:r>
              <a:rPr lang="en-US" dirty="0"/>
              <a:t>Ferrofluids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A38634-6CFE-9947-8EE6-5E29D363C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14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9F288-F77C-144C-B1D9-96EB01FE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117988"/>
            <a:ext cx="11105321" cy="647244"/>
          </a:xfrm>
        </p:spPr>
        <p:txBody>
          <a:bodyPr>
            <a:normAutofit fontScale="90000"/>
          </a:bodyPr>
          <a:lstStyle/>
          <a:p>
            <a:r>
              <a:rPr lang="en-US" dirty="0"/>
              <a:t>Observed “anomalies” – W or WO</a:t>
            </a:r>
            <a:r>
              <a:rPr lang="en-US" sz="3600" dirty="0"/>
              <a:t>3</a:t>
            </a:r>
            <a:r>
              <a:rPr lang="en-US" dirty="0"/>
              <a:t> ?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656D47-8825-F84E-ADA3-08BA11280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15" descr="C:\Users\simos\Desktop\PAPER_Preparation_ALL\PRAB_paper_2011\FINAL_Paper_Figures\Figure_W_CTE.bmp">
            <a:extLst>
              <a:ext uri="{FF2B5EF4-FFF2-40B4-BE49-F238E27FC236}">
                <a16:creationId xmlns:a16="http://schemas.microsoft.com/office/drawing/2014/main" id="{B99A7CEA-6377-F346-8A2F-DB0E03668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52" y="856005"/>
            <a:ext cx="6052279" cy="291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eft Arrow 5">
            <a:extLst>
              <a:ext uri="{FF2B5EF4-FFF2-40B4-BE49-F238E27FC236}">
                <a16:creationId xmlns:a16="http://schemas.microsoft.com/office/drawing/2014/main" id="{9477BEA7-666F-2048-A357-591955E15934}"/>
              </a:ext>
            </a:extLst>
          </p:cNvPr>
          <p:cNvSpPr/>
          <p:nvPr/>
        </p:nvSpPr>
        <p:spPr>
          <a:xfrm>
            <a:off x="6689211" y="1714200"/>
            <a:ext cx="304800" cy="138112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pic>
        <p:nvPicPr>
          <p:cNvPr id="7" name="Picture 2" descr="Fg_DSC_update1">
            <a:extLst>
              <a:ext uri="{FF2B5EF4-FFF2-40B4-BE49-F238E27FC236}">
                <a16:creationId xmlns:a16="http://schemas.microsoft.com/office/drawing/2014/main" id="{DDA1E71E-3CF2-AD49-8A58-30461ECCE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" b="2107"/>
          <a:stretch>
            <a:fillRect/>
          </a:stretch>
        </p:blipFill>
        <p:spPr bwMode="auto">
          <a:xfrm>
            <a:off x="316943" y="3863543"/>
            <a:ext cx="5960289" cy="2392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43AC86A2-8138-F54B-9762-DA13D39045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671" y="827676"/>
            <a:ext cx="1841971" cy="2009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>
            <a:extLst>
              <a:ext uri="{FF2B5EF4-FFF2-40B4-BE49-F238E27FC236}">
                <a16:creationId xmlns:a16="http://schemas.microsoft.com/office/drawing/2014/main" id="{F1335994-AC6C-AA42-8C89-C181519BA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6806" y="844728"/>
            <a:ext cx="1736123" cy="183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eft Arrow 10">
            <a:extLst>
              <a:ext uri="{FF2B5EF4-FFF2-40B4-BE49-F238E27FC236}">
                <a16:creationId xmlns:a16="http://schemas.microsoft.com/office/drawing/2014/main" id="{3F5A3089-1D90-4B40-B04D-47E56A3A1DE5}"/>
              </a:ext>
            </a:extLst>
          </p:cNvPr>
          <p:cNvSpPr/>
          <p:nvPr/>
        </p:nvSpPr>
        <p:spPr>
          <a:xfrm>
            <a:off x="5103426" y="5338119"/>
            <a:ext cx="580682" cy="278157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pic>
        <p:nvPicPr>
          <p:cNvPr id="12" name="Picture 9">
            <a:extLst>
              <a:ext uri="{FF2B5EF4-FFF2-40B4-BE49-F238E27FC236}">
                <a16:creationId xmlns:a16="http://schemas.microsoft.com/office/drawing/2014/main" id="{94FFDED8-AA67-4544-B725-7F977C2F2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" t="6100" r="1950"/>
          <a:stretch>
            <a:fillRect/>
          </a:stretch>
        </p:blipFill>
        <p:spPr bwMode="auto">
          <a:xfrm>
            <a:off x="7050644" y="3000470"/>
            <a:ext cx="4712987" cy="3177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eft Arrow 12">
            <a:extLst>
              <a:ext uri="{FF2B5EF4-FFF2-40B4-BE49-F238E27FC236}">
                <a16:creationId xmlns:a16="http://schemas.microsoft.com/office/drawing/2014/main" id="{7D12CF31-3A05-0E48-B479-3AB8430FBC96}"/>
              </a:ext>
            </a:extLst>
          </p:cNvPr>
          <p:cNvSpPr/>
          <p:nvPr/>
        </p:nvSpPr>
        <p:spPr>
          <a:xfrm>
            <a:off x="2030713" y="5144530"/>
            <a:ext cx="580682" cy="278157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390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A51D0-C78F-1D46-8512-441182099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568" y="204487"/>
            <a:ext cx="11899556" cy="647244"/>
          </a:xfrm>
        </p:spPr>
        <p:txBody>
          <a:bodyPr>
            <a:noAutofit/>
          </a:bodyPr>
          <a:lstStyle/>
          <a:p>
            <a:r>
              <a:rPr lang="en-US" altLang="en-US" sz="3200" dirty="0">
                <a:latin typeface="Arial Narrow" panose="020B0604020202020204" pitchFamily="34" charset="0"/>
              </a:rPr>
              <a:t>Nuclear Steels: Dispersion Strengthened, Nano-structured Coatings</a:t>
            </a:r>
            <a:br>
              <a:rPr lang="en-US" altLang="en-US" sz="3200" dirty="0">
                <a:latin typeface="Arial Narrow" panose="020B0604020202020204" pitchFamily="34" charset="0"/>
              </a:rPr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708CF-57FE-544D-8B42-976325939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Arial Narrow" panose="020B0604020202020204" pitchFamily="34" charset="0"/>
              </a:rPr>
              <a:t>Precipitates in steel and their kinetics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000" b="1" dirty="0">
              <a:latin typeface="Arial Narrow" panose="020B0604020202020204" pitchFamily="34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Arial Narrow" panose="020B0604020202020204" pitchFamily="34" charset="0"/>
              </a:rPr>
              <a:t>CRP</a:t>
            </a:r>
            <a:r>
              <a:rPr lang="en-US" altLang="en-US" sz="2000" dirty="0">
                <a:latin typeface="Arial Narrow" panose="020B0604020202020204" pitchFamily="34" charset="0"/>
              </a:rPr>
              <a:t> = copper-rich precipitates (</a:t>
            </a:r>
            <a:r>
              <a:rPr lang="en-US" altLang="en-US" sz="2000" b="1" dirty="0">
                <a:solidFill>
                  <a:srgbClr val="FF0000"/>
                </a:solidFill>
                <a:latin typeface="Arial Narrow" panose="020B0604020202020204" pitchFamily="34" charset="0"/>
              </a:rPr>
              <a:t>more Cu </a:t>
            </a:r>
            <a:r>
              <a:rPr lang="en-US" altLang="en-US" sz="2000" dirty="0">
                <a:latin typeface="Arial Narrow" panose="020B0604020202020204" pitchFamily="34" charset="0"/>
              </a:rPr>
              <a:t>than other solutes: Mn, Ni, P, Si)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Arial Narrow" panose="020B0604020202020204" pitchFamily="34" charset="0"/>
              </a:rPr>
              <a:t>MNP </a:t>
            </a:r>
            <a:r>
              <a:rPr lang="en-US" altLang="en-US" sz="2000" dirty="0">
                <a:latin typeface="Arial Narrow" panose="020B0604020202020204" pitchFamily="34" charset="0"/>
              </a:rPr>
              <a:t>= manganese-nickel-rich precipitates (more </a:t>
            </a:r>
            <a:r>
              <a:rPr lang="en-US" altLang="en-US" sz="2000" b="1" dirty="0">
                <a:solidFill>
                  <a:srgbClr val="FF0000"/>
                </a:solidFill>
                <a:latin typeface="Arial Narrow" panose="020B0604020202020204" pitchFamily="34" charset="0"/>
              </a:rPr>
              <a:t>Mn-Ni</a:t>
            </a:r>
            <a:r>
              <a:rPr lang="en-US" altLang="en-US" sz="2000" dirty="0">
                <a:latin typeface="Arial Narrow" panose="020B0604020202020204" pitchFamily="34" charset="0"/>
              </a:rPr>
              <a:t> than Cu)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Arial Narrow" panose="020B0604020202020204" pitchFamily="34" charset="0"/>
              </a:rPr>
              <a:t>LBPs</a:t>
            </a:r>
            <a:r>
              <a:rPr lang="en-US" altLang="en-US" sz="2000" dirty="0">
                <a:latin typeface="Arial Narrow" panose="020B0604020202020204" pitchFamily="34" charset="0"/>
              </a:rPr>
              <a:t> = late blooming phases (Great Fear)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Arial Narrow" panose="020B0604020202020204" pitchFamily="34" charset="0"/>
              </a:rPr>
              <a:t>	LBPs:</a:t>
            </a:r>
            <a:r>
              <a:rPr lang="en-US" altLang="en-US" sz="2000" dirty="0">
                <a:latin typeface="Arial Narrow" panose="020B0604020202020204" pitchFamily="34" charset="0"/>
              </a:rPr>
              <a:t> Phases that give rise to sudden an unexpected increase in embrittlement</a:t>
            </a:r>
          </a:p>
          <a:p>
            <a:pPr lvl="3">
              <a:spcBef>
                <a:spcPct val="0"/>
              </a:spcBef>
            </a:pPr>
            <a:r>
              <a:rPr lang="en-US" altLang="en-US" dirty="0">
                <a:latin typeface="Arial Narrow" panose="020B0604020202020204" pitchFamily="34" charset="0"/>
              </a:rPr>
              <a:t>long incubation period</a:t>
            </a:r>
          </a:p>
          <a:p>
            <a:pPr lvl="3">
              <a:spcBef>
                <a:spcPct val="0"/>
              </a:spcBef>
            </a:pPr>
            <a:r>
              <a:rPr lang="en-US" altLang="en-US" dirty="0">
                <a:latin typeface="Arial Narrow" panose="020B0604020202020204" pitchFamily="34" charset="0"/>
              </a:rPr>
              <a:t>rapid growth thereafter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7BC7B3-1E2D-D442-ABF2-8C821AF4A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24">
            <a:extLst>
              <a:ext uri="{FF2B5EF4-FFF2-40B4-BE49-F238E27FC236}">
                <a16:creationId xmlns:a16="http://schemas.microsoft.com/office/drawing/2014/main" id="{D4DCE706-BB86-C349-9890-710AE6F96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52" y="3200487"/>
            <a:ext cx="3534031" cy="288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8">
            <a:extLst>
              <a:ext uri="{FF2B5EF4-FFF2-40B4-BE49-F238E27FC236}">
                <a16:creationId xmlns:a16="http://schemas.microsoft.com/office/drawing/2014/main" id="{2E7E26D9-01B9-0E42-A92D-A095EA630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7" y="3116963"/>
            <a:ext cx="4096263" cy="297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8">
            <a:extLst>
              <a:ext uri="{FF2B5EF4-FFF2-40B4-BE49-F238E27FC236}">
                <a16:creationId xmlns:a16="http://schemas.microsoft.com/office/drawing/2014/main" id="{CEC0F9DA-3CCC-8043-838C-D0E37383B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09" y="5591819"/>
            <a:ext cx="823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FFFF00"/>
                </a:solidFill>
                <a:latin typeface="Arial Narrow" panose="020B0604020202020204" pitchFamily="34" charset="0"/>
              </a:rPr>
              <a:t>560 </a:t>
            </a:r>
            <a:r>
              <a:rPr lang="en-US" altLang="en-US" sz="2000" b="1" baseline="30000" dirty="0" err="1">
                <a:solidFill>
                  <a:srgbClr val="FFFF00"/>
                </a:solidFill>
                <a:latin typeface="Arial Narrow" panose="020B0604020202020204" pitchFamily="34" charset="0"/>
              </a:rPr>
              <a:t>o</a:t>
            </a:r>
            <a:r>
              <a:rPr lang="en-US" altLang="en-US" sz="2000" b="1" dirty="0" err="1">
                <a:solidFill>
                  <a:srgbClr val="FFFF00"/>
                </a:solidFill>
                <a:latin typeface="Arial Narrow" panose="020B0604020202020204" pitchFamily="34" charset="0"/>
              </a:rPr>
              <a:t>C</a:t>
            </a:r>
            <a:endParaRPr lang="en-US" altLang="en-US" sz="2000" b="1" dirty="0">
              <a:solidFill>
                <a:srgbClr val="FFFF00"/>
              </a:solidFill>
              <a:latin typeface="Arial Narrow" panose="020B0604020202020204" pitchFamily="34" charset="0"/>
            </a:endParaRPr>
          </a:p>
        </p:txBody>
      </p:sp>
      <p:pic>
        <p:nvPicPr>
          <p:cNvPr id="8" name="Picture 23">
            <a:extLst>
              <a:ext uri="{FF2B5EF4-FFF2-40B4-BE49-F238E27FC236}">
                <a16:creationId xmlns:a16="http://schemas.microsoft.com/office/drawing/2014/main" id="{0C5E9EDF-78ED-994D-AFB5-1F7B69F85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711" y="3200830"/>
            <a:ext cx="3460399" cy="287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6">
            <a:extLst>
              <a:ext uri="{FF2B5EF4-FFF2-40B4-BE49-F238E27FC236}">
                <a16:creationId xmlns:a16="http://schemas.microsoft.com/office/drawing/2014/main" id="{C1205493-74B2-9E42-80EA-EC6236F52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8282" y="5528447"/>
            <a:ext cx="8239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FFFF00"/>
                </a:solidFill>
                <a:latin typeface="Arial Narrow" panose="020B0604020202020204" pitchFamily="34" charset="0"/>
              </a:rPr>
              <a:t>730 </a:t>
            </a:r>
            <a:r>
              <a:rPr lang="en-US" altLang="en-US" sz="2000" b="1" baseline="30000" dirty="0" err="1">
                <a:solidFill>
                  <a:srgbClr val="FFFF00"/>
                </a:solidFill>
                <a:latin typeface="Arial Narrow" panose="020B0604020202020204" pitchFamily="34" charset="0"/>
              </a:rPr>
              <a:t>o</a:t>
            </a:r>
            <a:r>
              <a:rPr lang="en-US" altLang="en-US" sz="2000" b="1" dirty="0" err="1">
                <a:solidFill>
                  <a:srgbClr val="FFFF00"/>
                </a:solidFill>
                <a:latin typeface="Arial Narrow" panose="020B0604020202020204" pitchFamily="34" charset="0"/>
              </a:rPr>
              <a:t>C</a:t>
            </a:r>
            <a:endParaRPr lang="en-US" altLang="en-US" sz="2000" b="1" dirty="0">
              <a:solidFill>
                <a:srgbClr val="FFFF00"/>
              </a:solidFill>
              <a:latin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441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BAE4A-CC99-AE49-B5BF-C5E047881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167418"/>
            <a:ext cx="11105321" cy="647244"/>
          </a:xfrm>
        </p:spPr>
        <p:txBody>
          <a:bodyPr>
            <a:normAutofit fontScale="90000"/>
          </a:bodyPr>
          <a:lstStyle/>
          <a:p>
            <a:r>
              <a:rPr lang="en-US" altLang="en-US" sz="3100" dirty="0"/>
              <a:t>Addressing the “Great Fear” in Pressure Vessel Reactor Steels</a:t>
            </a:r>
            <a:br>
              <a:rPr lang="en-US" alt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882EB-0BE9-A74E-8B76-0EB7BF19B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3719" y="768767"/>
            <a:ext cx="7084541" cy="1813795"/>
          </a:xfrm>
        </p:spPr>
        <p:txBody>
          <a:bodyPr>
            <a:normAutofit/>
          </a:bodyPr>
          <a:lstStyle/>
          <a:p>
            <a:pPr marL="11113" indent="-11113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0000FF"/>
                </a:solidFill>
                <a:latin typeface="Arial Narrow" panose="020B0604020202020204" pitchFamily="34" charset="0"/>
              </a:rPr>
              <a:t>Precipitates in steel and their kinetics:</a:t>
            </a:r>
          </a:p>
          <a:p>
            <a:pPr marL="11113" indent="-11113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</a:rPr>
              <a:t>Under higher energy particle (fast neutron/proton) is “Great Fear” realized much earlier and these phases are not late blooming but rather early blooming?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F3DE30-E73A-ED4C-B8AF-064078688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11" descr="C:\Users\simos\Desktop\Spouster_Fig.bmp">
            <a:extLst>
              <a:ext uri="{FF2B5EF4-FFF2-40B4-BE49-F238E27FC236}">
                <a16:creationId xmlns:a16="http://schemas.microsoft.com/office/drawing/2014/main" id="{1A619E0B-E71A-EF43-A762-2FFB4DF7F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62" y="617980"/>
            <a:ext cx="4053016" cy="3226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4B0271B1-0211-9B45-82E2-8477C92C9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85" y="3910917"/>
            <a:ext cx="3751563" cy="272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C53EB5F2-4EB3-004E-93EC-5BE2CA99E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829" y="2636109"/>
            <a:ext cx="492442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66999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FDBCF-417B-F949-8D3C-CAA237713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175123"/>
            <a:ext cx="11105321" cy="647244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</a:rPr>
              <a:t>Nano-structured Fe-based Coatings on Steel</a:t>
            </a:r>
            <a:b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22905-6C46-8441-9AAC-F2ADA4721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81" y="887681"/>
            <a:ext cx="5244098" cy="5159828"/>
          </a:xfrm>
        </p:spPr>
        <p:txBody>
          <a:bodyPr/>
          <a:lstStyle/>
          <a:p>
            <a: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</a:rPr>
              <a:t>BNL studies demonstrated the remarkable ability of </a:t>
            </a:r>
            <a:r>
              <a:rPr lang="en-US" altLang="en-US" dirty="0" err="1">
                <a:solidFill>
                  <a:srgbClr val="000000"/>
                </a:solidFill>
                <a:latin typeface="Arial Narrow" panose="020B0604020202020204" pitchFamily="34" charset="0"/>
              </a:rPr>
              <a:t>nano</a:t>
            </a:r>
            <a:r>
              <a:rPr lang="en-US" altLang="en-US" dirty="0">
                <a:solidFill>
                  <a:srgbClr val="000000"/>
                </a:solidFill>
                <a:latin typeface="Arial Narrow" panose="020B0604020202020204" pitchFamily="34" charset="0"/>
              </a:rPr>
              <a:t>-structured coatings to remain amorphous under intense proton irradiation.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797ED5-C19B-234D-B551-D0B1F6DE3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8" descr="C:\Users\simos\Desktop\PAPER_Preparation_ALL\NanoCOATINGS_All\amFe_Steel_COATING\amFe_INLUDING_pIRRAD\CERAMICS_Submission_amFe_on_STEEL\IMG_20160220_072227510_HDR.jpg">
            <a:extLst>
              <a:ext uri="{FF2B5EF4-FFF2-40B4-BE49-F238E27FC236}">
                <a16:creationId xmlns:a16="http://schemas.microsoft.com/office/drawing/2014/main" id="{34A65063-AF9F-5E4C-8285-7AFE00008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04" y="2840671"/>
            <a:ext cx="4733930" cy="276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:\Users\simos\Desktop\PAPER_Preparation_ALL\NanoCOATINGS_All\amFe_Steel_COATING\amFe_INLUDING_pIRRAD\CERAMICS_Submission_amFe_on_STEEL\CTE_pDPA.bmp">
            <a:extLst>
              <a:ext uri="{FF2B5EF4-FFF2-40B4-BE49-F238E27FC236}">
                <a16:creationId xmlns:a16="http://schemas.microsoft.com/office/drawing/2014/main" id="{D617F459-B235-3A48-8626-19742B28CE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983" y="2791082"/>
            <a:ext cx="3327617" cy="3343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67FE699C-07D9-4A4D-8177-3625E2DBA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12" y="754343"/>
            <a:ext cx="3887788" cy="282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id="{5EF632F5-269F-D046-9FD2-8B62D460D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3112" y="3528359"/>
            <a:ext cx="3798888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2636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3EAA8-B41E-8042-B97D-7FEEC7692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44497"/>
            <a:ext cx="11105321" cy="647244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latin typeface="Arial Narrow" pitchFamily="34" charset="0"/>
                <a:cs typeface="Arial" charset="0"/>
              </a:rPr>
              <a:t>Oxide-dispersion-strengthened Copper Alloys (</a:t>
            </a:r>
            <a:r>
              <a:rPr lang="en-US" altLang="en-US" dirty="0" err="1">
                <a:latin typeface="Arial Narrow" pitchFamily="34" charset="0"/>
                <a:cs typeface="Arial" charset="0"/>
              </a:rPr>
              <a:t>GlidCop</a:t>
            </a:r>
            <a:r>
              <a:rPr lang="en-US" altLang="en-US" dirty="0">
                <a:latin typeface="Arial Narrow" pitchFamily="34" charset="0"/>
                <a:cs typeface="Arial" charset="0"/>
              </a:rPr>
              <a:t> Al15)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8B19D-2CFD-AD41-B525-132131E15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80" y="673927"/>
            <a:ext cx="6398733" cy="3090553"/>
          </a:xfrm>
        </p:spPr>
        <p:txBody>
          <a:bodyPr/>
          <a:lstStyle/>
          <a:p>
            <a:r>
              <a:rPr lang="en-US" altLang="en-US" dirty="0">
                <a:latin typeface="Arial Narrow" pitchFamily="34" charset="0"/>
                <a:cs typeface="Arial" charset="0"/>
              </a:rPr>
              <a:t>From LHC applications (collimators) to Fusion reactor considerations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71D95-BC5D-E74D-8785-53803748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10" descr="C:\Users\simos\Desktop\PAPER_Preparation_ALL\HiLuMI_ALL\GLIDCOP\Glidcop_Paper_refs_SEM_etc\Glidcop_March2017_SEM\US_2.tif">
            <a:extLst>
              <a:ext uri="{FF2B5EF4-FFF2-40B4-BE49-F238E27FC236}">
                <a16:creationId xmlns:a16="http://schemas.microsoft.com/office/drawing/2014/main" id="{069B7C14-54DC-144F-A8D5-45C549A370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2" y="1626567"/>
            <a:ext cx="3492754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C:\Users\simos\Desktop\PAPER_Preparation_ALL\HiLuMI_ALL\GLIDCOP\Glidcop_Paper_refs_SEM_etc\Glidcop_March2017_SEM\EU_4.tif">
            <a:extLst>
              <a:ext uri="{FF2B5EF4-FFF2-40B4-BE49-F238E27FC236}">
                <a16:creationId xmlns:a16="http://schemas.microsoft.com/office/drawing/2014/main" id="{C52BF725-24FB-2E4B-AB74-F6318055D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4" y="3942608"/>
            <a:ext cx="266976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C:\Users\simos\Desktop\PAPER_Preparation_ALL\HiLuMI_ALL\GLIDCOP\Glidcop_Paper_refs_SEM_etc\Glidcop_March2017_SEM\US_5.tif">
            <a:extLst>
              <a:ext uri="{FF2B5EF4-FFF2-40B4-BE49-F238E27FC236}">
                <a16:creationId xmlns:a16="http://schemas.microsoft.com/office/drawing/2014/main" id="{598B7D3B-19D4-0345-B73E-0CDA86A0C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43" y="1619992"/>
            <a:ext cx="321217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C:\Users\simos\Desktop\PAPER_Preparation_ALL\HiLuMI_ALL\GLIDCOP\Glidcop_Paper_refs_SEM_etc\Glidcop_March2017_SEM\EU_b9.tif">
            <a:extLst>
              <a:ext uri="{FF2B5EF4-FFF2-40B4-BE49-F238E27FC236}">
                <a16:creationId xmlns:a16="http://schemas.microsoft.com/office/drawing/2014/main" id="{F14F7C62-FFC0-734B-8A07-9E9D3C992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473" y="3926671"/>
            <a:ext cx="314390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8A790B00-FEB3-494A-911F-32634D9BE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951" y="1703718"/>
            <a:ext cx="985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IE" altLang="en-US" sz="2000" dirty="0">
                <a:solidFill>
                  <a:srgbClr val="FC230C"/>
                </a:solidFill>
                <a:latin typeface="Arial Narrow" panose="020B0604020202020204" pitchFamily="34" charset="0"/>
                <a:cs typeface="Times New Roman" panose="02020603050405020304" pitchFamily="18" charset="0"/>
              </a:rPr>
              <a:t>Wrought</a:t>
            </a:r>
            <a:endParaRPr lang="en-US" altLang="en-US" sz="2000" dirty="0">
              <a:solidFill>
                <a:srgbClr val="FC230C"/>
              </a:solidFill>
              <a:latin typeface="Arial Narrow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80032E-B932-4442-800D-50473F137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484" y="3942670"/>
            <a:ext cx="1476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IE" altLang="en-US" sz="2000" dirty="0">
                <a:solidFill>
                  <a:srgbClr val="FC230C"/>
                </a:solidFill>
                <a:latin typeface="Arial Narrow" panose="020B0604020202020204" pitchFamily="34" charset="0"/>
                <a:cs typeface="Times New Roman" panose="02020603050405020304" pitchFamily="18" charset="0"/>
              </a:rPr>
              <a:t>Cold-worked</a:t>
            </a:r>
            <a:endParaRPr lang="en-US" altLang="en-US" sz="2000" dirty="0">
              <a:solidFill>
                <a:srgbClr val="FC230C"/>
              </a:solidFill>
              <a:latin typeface="Arial Narrow" panose="020B0604020202020204" pitchFamily="34" charset="0"/>
            </a:endParaRPr>
          </a:p>
        </p:txBody>
      </p:sp>
      <p:pic>
        <p:nvPicPr>
          <p:cNvPr id="11" name="Picture 15" descr="C:\Users\simos\Desktop\PAPER_Preparation_ALL\HiLuMI_ALL\GLIDCOP\Figures\figure_1b.png">
            <a:extLst>
              <a:ext uri="{FF2B5EF4-FFF2-40B4-BE49-F238E27FC236}">
                <a16:creationId xmlns:a16="http://schemas.microsoft.com/office/drawing/2014/main" id="{4A8618C7-ECE3-E640-AF06-E88FC1195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" t="2457" r="2037" b="3860"/>
          <a:stretch>
            <a:fillRect/>
          </a:stretch>
        </p:blipFill>
        <p:spPr bwMode="auto">
          <a:xfrm>
            <a:off x="7470078" y="4227616"/>
            <a:ext cx="4427842" cy="263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D47AB0E2-54E3-BE41-8E8B-03935ABA37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r="3409" b="-37"/>
          <a:stretch>
            <a:fillRect/>
          </a:stretch>
        </p:blipFill>
        <p:spPr bwMode="auto">
          <a:xfrm>
            <a:off x="7148945" y="717713"/>
            <a:ext cx="4120738" cy="336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1441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37A6AE-C397-1E4C-81BD-9FA93A7F5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573" y="1709741"/>
            <a:ext cx="11131827" cy="1389720"/>
          </a:xfrm>
        </p:spPr>
        <p:txBody>
          <a:bodyPr>
            <a:normAutofit/>
          </a:bodyPr>
          <a:lstStyle/>
          <a:p>
            <a:r>
              <a:rPr lang="en-US" sz="4000" dirty="0"/>
              <a:t>Using BNL accelerator complex to study detector materials, etc.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028C011-CAF7-3C49-9B3B-7AF168BCC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573" y="3087584"/>
            <a:ext cx="11131827" cy="2736747"/>
          </a:xfrm>
        </p:spPr>
        <p:txBody>
          <a:bodyPr/>
          <a:lstStyle/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Rare earth magnets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CZT crystals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SiO2 fibers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2400" dirty="0" err="1"/>
              <a:t>Ferrofluidics</a:t>
            </a:r>
            <a:endParaRPr lang="en-US" altLang="en-US" sz="24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D2A0A5-205C-E743-BD8E-CBA45F763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3053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FD3EA-1A3F-6C4A-9186-12F92364B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2" descr="Fg_new1_zm1">
            <a:extLst>
              <a:ext uri="{FF2B5EF4-FFF2-40B4-BE49-F238E27FC236}">
                <a16:creationId xmlns:a16="http://schemas.microsoft.com/office/drawing/2014/main" id="{99AB5A5A-17C1-1A40-9211-C5BAD192B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62" y="644314"/>
            <a:ext cx="2331720" cy="194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Zoom_Te_inclusions">
            <a:extLst>
              <a:ext uri="{FF2B5EF4-FFF2-40B4-BE49-F238E27FC236}">
                <a16:creationId xmlns:a16="http://schemas.microsoft.com/office/drawing/2014/main" id="{B2F6C3E0-C39C-6F42-AD97-9DA0824E5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25" y="2601990"/>
            <a:ext cx="2286000" cy="219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8A6488E5-3FBC-E245-B72A-16C34A782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" t="1871" r="2121" b="10742"/>
          <a:stretch>
            <a:fillRect/>
          </a:stretch>
        </p:blipFill>
        <p:spPr bwMode="auto">
          <a:xfrm>
            <a:off x="40778" y="4911433"/>
            <a:ext cx="3013075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3">
            <a:extLst>
              <a:ext uri="{FF2B5EF4-FFF2-40B4-BE49-F238E27FC236}">
                <a16:creationId xmlns:a16="http://schemas.microsoft.com/office/drawing/2014/main" id="{50BBD0F7-94C9-9F43-B996-31F936EE6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79" y="0"/>
            <a:ext cx="2657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CZT crystals</a:t>
            </a:r>
          </a:p>
        </p:txBody>
      </p:sp>
      <p:pic>
        <p:nvPicPr>
          <p:cNvPr id="9" name="Picture 6" descr="Fig1_ATLAS_ZDC_expected_DOSE_Rev1">
            <a:extLst>
              <a:ext uri="{FF2B5EF4-FFF2-40B4-BE49-F238E27FC236}">
                <a16:creationId xmlns:a16="http://schemas.microsoft.com/office/drawing/2014/main" id="{29B8467D-8BB7-FE41-BA0B-572CE0175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812" y="831089"/>
            <a:ext cx="2286000" cy="1895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test1_linear">
            <a:extLst>
              <a:ext uri="{FF2B5EF4-FFF2-40B4-BE49-F238E27FC236}">
                <a16:creationId xmlns:a16="http://schemas.microsoft.com/office/drawing/2014/main" id="{25593215-6021-1D40-A925-B121C8C9F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1398"/>
          <a:stretch>
            <a:fillRect/>
          </a:stretch>
        </p:blipFill>
        <p:spPr bwMode="auto">
          <a:xfrm>
            <a:off x="3103152" y="4827587"/>
            <a:ext cx="270192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P+n2_melt">
            <a:extLst>
              <a:ext uri="{FF2B5EF4-FFF2-40B4-BE49-F238E27FC236}">
                <a16:creationId xmlns:a16="http://schemas.microsoft.com/office/drawing/2014/main" id="{39640707-428F-CC44-AA2F-ED01B0075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586" y="2815277"/>
            <a:ext cx="2286000" cy="168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4">
            <a:extLst>
              <a:ext uri="{FF2B5EF4-FFF2-40B4-BE49-F238E27FC236}">
                <a16:creationId xmlns:a16="http://schemas.microsoft.com/office/drawing/2014/main" id="{7C26B3D2-294D-2340-AFEA-AA27E5F48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5186" y="0"/>
            <a:ext cx="303810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1113" indent="-11113" algn="ctr">
              <a:spcBef>
                <a:spcPct val="0"/>
              </a:spcBef>
              <a:buClrTx/>
              <a:buSzTx/>
              <a:buNone/>
            </a:pPr>
            <a:r>
              <a:rPr lang="en-US" altLang="en-US" dirty="0"/>
              <a:t>SiO</a:t>
            </a:r>
            <a:r>
              <a:rPr lang="en-US" altLang="en-US" baseline="-25000" dirty="0"/>
              <a:t>2</a:t>
            </a:r>
            <a:r>
              <a:rPr lang="en-US" altLang="en-US" dirty="0"/>
              <a:t>:</a:t>
            </a:r>
            <a:r>
              <a:rPr lang="en-US" altLang="en-US" baseline="-25000" dirty="0"/>
              <a:t>  </a:t>
            </a:r>
            <a:r>
              <a:rPr lang="en-US" altLang="en-US" dirty="0"/>
              <a:t>LHC </a:t>
            </a:r>
            <a:br>
              <a:rPr lang="en-US" altLang="en-US" dirty="0"/>
            </a:br>
            <a:r>
              <a:rPr lang="en-US" altLang="en-US" dirty="0"/>
              <a:t>0-degree calorimeter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C4DE0591-29AB-834D-82ED-E4AE6B1DF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29582" y="0"/>
            <a:ext cx="3733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/>
              <a:t>Rare-earth magnets</a:t>
            </a: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360864A6-04E8-CF47-B0F7-48FD37C90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820" y="838592"/>
            <a:ext cx="2743200" cy="2649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7" descr="C:\Users\simos\Desktop\PAPER_Preparation_Materials\FRIB_FFT_NIM\REVISED_NIM_Comments\Figure 8 update.bmp">
            <a:extLst>
              <a:ext uri="{FF2B5EF4-FFF2-40B4-BE49-F238E27FC236}">
                <a16:creationId xmlns:a16="http://schemas.microsoft.com/office/drawing/2014/main" id="{87915974-6BDD-204C-8902-F842D9786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242" y="3739860"/>
            <a:ext cx="2743200" cy="2714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4">
            <a:extLst>
              <a:ext uri="{FF2B5EF4-FFF2-40B4-BE49-F238E27FC236}">
                <a16:creationId xmlns:a16="http://schemas.microsoft.com/office/drawing/2014/main" id="{7E26419D-F7DD-134A-BA01-DC17910B6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7930" y="0"/>
            <a:ext cx="4419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dirty="0" err="1"/>
              <a:t>Ferrofluidics</a:t>
            </a:r>
            <a:endParaRPr lang="en-US" altLang="en-US" sz="2400" dirty="0"/>
          </a:p>
          <a:p>
            <a:pPr lvl="1"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Arial Narrow" panose="020B0604020202020204" pitchFamily="34" charset="0"/>
              </a:rPr>
              <a:t>Performance Degradation of Ferrofluidic Feedthroughs in a Mixed Irradiation Field</a:t>
            </a:r>
          </a:p>
        </p:txBody>
      </p:sp>
      <p:pic>
        <p:nvPicPr>
          <p:cNvPr id="17" name="Picture 2" descr="C:\Users\simos\Desktop\PAPER_Preparation_ALL\NdFeB_PrFeB_Magnets\Paper_Magnets_IEEEE\Up2FINAL_versions\Fig_5a.tif">
            <a:extLst>
              <a:ext uri="{FF2B5EF4-FFF2-40B4-BE49-F238E27FC236}">
                <a16:creationId xmlns:a16="http://schemas.microsoft.com/office/drawing/2014/main" id="{E66E2786-5BD1-DB4A-8F48-810ED2ABE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8" t="6396"/>
          <a:stretch>
            <a:fillRect/>
          </a:stretch>
        </p:blipFill>
        <p:spPr bwMode="auto">
          <a:xfrm>
            <a:off x="8633361" y="1021429"/>
            <a:ext cx="3542642" cy="204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8" descr="G:\FRIB_Paper_NIM\REVISED_NIM_Comments\Fig_12.bmp">
            <a:extLst>
              <a:ext uri="{FF2B5EF4-FFF2-40B4-BE49-F238E27FC236}">
                <a16:creationId xmlns:a16="http://schemas.microsoft.com/office/drawing/2014/main" id="{B3EE85C2-A0D8-834C-B3FD-41FC48B6B5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2" r="-90"/>
          <a:stretch>
            <a:fillRect/>
          </a:stretch>
        </p:blipFill>
        <p:spPr bwMode="auto">
          <a:xfrm>
            <a:off x="8701563" y="3088595"/>
            <a:ext cx="3490437" cy="287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>
            <a:extLst>
              <a:ext uri="{FF2B5EF4-FFF2-40B4-BE49-F238E27FC236}">
                <a16:creationId xmlns:a16="http://schemas.microsoft.com/office/drawing/2014/main" id="{96D51CB3-01C6-D641-9AA5-7311BC00B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506" y="5860357"/>
            <a:ext cx="43379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200" b="1" dirty="0">
                <a:latin typeface="Arial Narrow" panose="020B0604020202020204" pitchFamily="34" charset="0"/>
              </a:rPr>
              <a:t>FF static torque vs. the inverse of displacement time </a:t>
            </a:r>
            <a:br>
              <a:rPr lang="en-US" altLang="en-US" sz="1200" b="1" dirty="0">
                <a:latin typeface="Arial Narrow" panose="020B0604020202020204" pitchFamily="34" charset="0"/>
              </a:rPr>
            </a:br>
            <a:r>
              <a:rPr lang="en-US" altLang="en-US" sz="1200" b="1" dirty="0">
                <a:latin typeface="Arial Narrow" panose="020B0604020202020204" pitchFamily="34" charset="0"/>
              </a:rPr>
              <a:t>(1/t</a:t>
            </a:r>
            <a:r>
              <a:rPr lang="en-US" altLang="en-US" sz="1200" b="1" baseline="-25000" dirty="0">
                <a:latin typeface="Arial Narrow" panose="020B0604020202020204" pitchFamily="34" charset="0"/>
              </a:rPr>
              <a:t>d</a:t>
            </a:r>
            <a:r>
              <a:rPr lang="en-US" altLang="en-US" sz="1200" b="1" dirty="0">
                <a:latin typeface="Arial Narrow" panose="020B0604020202020204" pitchFamily="34" charset="0"/>
              </a:rPr>
              <a:t>) following rotational speed cycles up to 5,000 rpm</a:t>
            </a:r>
          </a:p>
        </p:txBody>
      </p:sp>
    </p:spTree>
    <p:extLst>
      <p:ext uri="{BB962C8B-B14F-4D97-AF65-F5344CB8AC3E}">
        <p14:creationId xmlns:p14="http://schemas.microsoft.com/office/powerpoint/2010/main" val="33771403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C9F6AC-8921-7B41-8C90-98E51D05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6E1E2AD-CBB0-944A-87B4-47C07019EF2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>
                <a:solidFill>
                  <a:srgbClr val="322F31"/>
                </a:solidFill>
                <a:latin typeface="Arial Narrow" panose="020B0604020202020204" pitchFamily="34" charset="0"/>
              </a:rPr>
              <a:t>The novel materials, alloys and composites required for next generation reactors and accelerator applications require evaluation under extreme conditions</a:t>
            </a:r>
          </a:p>
          <a:p>
            <a:pPr lvl="1"/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</a:rPr>
              <a:t>The suite of tools available with the BNL accelerator complex enable such assessments</a:t>
            </a:r>
          </a:p>
          <a:p>
            <a:r>
              <a:rPr lang="en-US" altLang="en-US" dirty="0">
                <a:solidFill>
                  <a:srgbClr val="322F31"/>
                </a:solidFill>
                <a:latin typeface="Arial Narrow" panose="020B0604020202020204" pitchFamily="34" charset="0"/>
              </a:rPr>
              <a:t>Predicting material lifetimes in likely future environments remains a formidable challenge</a:t>
            </a:r>
          </a:p>
          <a:p>
            <a:pPr lvl="1"/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</a:rPr>
              <a:t>Detailed studies of the structural evolution of materials under a range of conditions can substantially improve our ability to anticipate material performance</a:t>
            </a:r>
          </a:p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123140-E698-384A-A551-7B69D0D2A5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dirty="0">
                <a:solidFill>
                  <a:srgbClr val="322F31"/>
                </a:solidFill>
                <a:latin typeface="Arial Narrow" panose="020B0604020202020204" pitchFamily="34" charset="0"/>
              </a:rPr>
              <a:t>The availability of fast neutron sources with high fluence for materials tests is very limited</a:t>
            </a:r>
          </a:p>
          <a:p>
            <a:pPr lvl="1"/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</a:rPr>
              <a:t>Our knowledge of how materials evolve and damage under </a:t>
            </a:r>
            <a:r>
              <a:rPr lang="en-US" altLang="en-US" b="1" dirty="0">
                <a:solidFill>
                  <a:srgbClr val="FF0000"/>
                </a:solidFill>
                <a:latin typeface="Arial Narrow" panose="020B0604020202020204" pitchFamily="34" charset="0"/>
              </a:rPr>
              <a:t>thermal neutrons </a:t>
            </a:r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</a:rPr>
              <a:t>cannot be extrapolated to their response to </a:t>
            </a:r>
            <a:r>
              <a:rPr lang="en-US" altLang="en-US" b="1" dirty="0">
                <a:solidFill>
                  <a:srgbClr val="FF0000"/>
                </a:solidFill>
                <a:latin typeface="Arial Narrow" panose="020B0604020202020204" pitchFamily="34" charset="0"/>
              </a:rPr>
              <a:t>fast neutrons </a:t>
            </a:r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</a:rPr>
              <a:t>for fast reactors</a:t>
            </a:r>
          </a:p>
          <a:p>
            <a:pPr lvl="1"/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</a:rPr>
              <a:t>Using </a:t>
            </a:r>
            <a:r>
              <a:rPr lang="en-US" altLang="en-US" b="1" dirty="0">
                <a:solidFill>
                  <a:srgbClr val="FF0000"/>
                </a:solidFill>
                <a:latin typeface="Arial Narrow" panose="020B0604020202020204" pitchFamily="34" charset="0"/>
              </a:rPr>
              <a:t>protons</a:t>
            </a:r>
            <a:r>
              <a:rPr lang="en-US" altLang="en-US" dirty="0">
                <a:solidFill>
                  <a:srgbClr val="322F31"/>
                </a:solidFill>
                <a:latin typeface="Arial Narrow" panose="020B0604020202020204" pitchFamily="34" charset="0"/>
              </a:rPr>
              <a:t> </a:t>
            </a:r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</a:rPr>
              <a:t>or heavy </a:t>
            </a:r>
            <a:r>
              <a:rPr lang="en-US" altLang="en-US" b="1" dirty="0">
                <a:solidFill>
                  <a:srgbClr val="FF0000"/>
                </a:solidFill>
                <a:latin typeface="Arial Narrow" panose="020B0604020202020204" pitchFamily="34" charset="0"/>
              </a:rPr>
              <a:t>ions</a:t>
            </a:r>
            <a:r>
              <a:rPr lang="en-US" altLang="en-US" dirty="0">
                <a:solidFill>
                  <a:srgbClr val="322F31"/>
                </a:solidFill>
                <a:latin typeface="Arial Narrow" panose="020B0604020202020204" pitchFamily="34" charset="0"/>
              </a:rPr>
              <a:t> </a:t>
            </a:r>
            <a:r>
              <a:rPr lang="en-US" altLang="en-US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</a:rPr>
              <a:t>as surrogates to emulate the damaging effects of fast neutrons is an ongoing debate and research</a:t>
            </a:r>
          </a:p>
          <a:p>
            <a:pPr lvl="1"/>
            <a:r>
              <a:rPr lang="en-US" altLang="en-US" i="1" dirty="0">
                <a:solidFill>
                  <a:schemeClr val="accent1">
                    <a:lumMod val="75000"/>
                  </a:schemeClr>
                </a:solidFill>
                <a:latin typeface="Arial Narrow" panose="020B0604020202020204" pitchFamily="34" charset="0"/>
              </a:rPr>
              <a:t>BNL’s combination of irradiation and x-ray characterization tools provides a powerful route to studying relationship between proton and fast neutron damage through detailed study of the evolution of materials at the microstructural level</a:t>
            </a:r>
            <a:endParaRPr lang="en-US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B37274-CE6C-EC44-9A1E-462C3DCA3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916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96C6246-4C3B-FB4E-8325-8A1CA2A8E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573" y="1709741"/>
            <a:ext cx="11131827" cy="1805356"/>
          </a:xfrm>
        </p:spPr>
        <p:txBody>
          <a:bodyPr>
            <a:noAutofit/>
          </a:bodyPr>
          <a:lstStyle/>
          <a:p>
            <a:r>
              <a:rPr lang="en-US" sz="3200" i="1" dirty="0">
                <a:solidFill>
                  <a:schemeClr val="accent1">
                    <a:lumMod val="75000"/>
                  </a:schemeClr>
                </a:solidFill>
              </a:rPr>
              <a:t>The BNL Team looks forward to continued collaboration with the </a:t>
            </a:r>
            <a:r>
              <a:rPr lang="en-US" sz="3200" i="1" dirty="0" err="1">
                <a:solidFill>
                  <a:schemeClr val="accent1">
                    <a:lumMod val="75000"/>
                  </a:schemeClr>
                </a:solidFill>
              </a:rPr>
              <a:t>HiRadMat</a:t>
            </a:r>
            <a:r>
              <a:rPr lang="en-US" sz="3200" i="1" dirty="0">
                <a:solidFill>
                  <a:schemeClr val="accent1">
                    <a:lumMod val="75000"/>
                  </a:schemeClr>
                </a:solidFill>
              </a:rPr>
              <a:t> effort to provide the next-generation materials our future facilities require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4711B6F-7772-344A-B42C-E43D1930AC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Thank you for your attention!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2754E0-CD6B-6242-9C06-44E5C2F82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5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3C0DA-BAC1-BE49-883E-EE40B9B91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19137"/>
            <a:ext cx="11105321" cy="647244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Nuclear Materials and Synchrotron Radiation Relationship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BD259A-805C-034D-B1E7-DDBCB78AD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A7EC7D0-E2FF-1C45-A186-893AA51EF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09" t="7916" b="46042"/>
          <a:stretch>
            <a:fillRect/>
          </a:stretch>
        </p:blipFill>
        <p:spPr bwMode="auto">
          <a:xfrm>
            <a:off x="469557" y="2868827"/>
            <a:ext cx="3870584" cy="3140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13" descr="C:\Users\simos\Desktop\NSLS2_Simos_Colloquia_Sept_2017\jet_delft.jpg">
            <a:extLst>
              <a:ext uri="{FF2B5EF4-FFF2-40B4-BE49-F238E27FC236}">
                <a16:creationId xmlns:a16="http://schemas.microsoft.com/office/drawing/2014/main" id="{0C0CF303-7EF8-FC4B-8D1C-8AA042DD5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230" y="1099283"/>
            <a:ext cx="6745150" cy="4498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F558110A-25AD-3645-B47D-39BAD1C32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778" y="5968315"/>
            <a:ext cx="117965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latin typeface="Arial Narrow" panose="020B0604020202020204" pitchFamily="34" charset="0"/>
              </a:rPr>
              <a:t>N. Simos, “Composite Materials under Extreme Radiation and Temperature Environments of the Next Generation Nuclear Reactors", </a:t>
            </a:r>
            <a:r>
              <a:rPr lang="en-US" altLang="en-US" sz="1200" i="1" dirty="0">
                <a:latin typeface="Arial Narrow" panose="020B0604020202020204" pitchFamily="34" charset="0"/>
              </a:rPr>
              <a:t>Composite Materials</a:t>
            </a:r>
            <a:r>
              <a:rPr lang="en-US" altLang="en-US" sz="1200" dirty="0">
                <a:latin typeface="Arial Narrow" panose="020B0604020202020204" pitchFamily="34" charset="0"/>
              </a:rPr>
              <a:t>, Intech Publishers, ISBN 978-953-307-1098-3, 2011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421B034-7234-3F43-B017-8B2579585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96" t="7916" r="28574" b="47224"/>
          <a:stretch>
            <a:fillRect/>
          </a:stretch>
        </p:blipFill>
        <p:spPr bwMode="auto">
          <a:xfrm>
            <a:off x="469554" y="521485"/>
            <a:ext cx="3834328" cy="2418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C53393E-8753-4243-BEBC-BD238F672683}"/>
              </a:ext>
            </a:extLst>
          </p:cNvPr>
          <p:cNvSpPr/>
          <p:nvPr/>
        </p:nvSpPr>
        <p:spPr bwMode="auto">
          <a:xfrm>
            <a:off x="418973" y="417257"/>
            <a:ext cx="3868822" cy="43338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en-US" sz="2400" b="1" kern="0" dirty="0">
                <a:solidFill>
                  <a:srgbClr val="616161"/>
                </a:solidFill>
                <a:latin typeface="Calibri" pitchFamily="34" charset="0"/>
                <a:ea typeface="MS PGothic" pitchFamily="34" charset="-128"/>
              </a:rPr>
              <a:t>Advanced Reactor Concepts</a:t>
            </a:r>
          </a:p>
        </p:txBody>
      </p:sp>
    </p:spTree>
    <p:extLst>
      <p:ext uri="{BB962C8B-B14F-4D97-AF65-F5344CB8AC3E}">
        <p14:creationId xmlns:p14="http://schemas.microsoft.com/office/powerpoint/2010/main" val="443193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987435-01EB-4F4E-8F4E-18A0AEFF5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2771"/>
            <a:ext cx="3242302" cy="3304829"/>
          </a:xfrm>
        </p:spPr>
        <p:txBody>
          <a:bodyPr>
            <a:normAutofit/>
          </a:bodyPr>
          <a:lstStyle/>
          <a:p>
            <a:r>
              <a:rPr lang="en-US" sz="3600" dirty="0"/>
              <a:t>Extreme Environments for Structural Materials: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Fission Reactors and Magnetic Fusion Systems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664D42-B522-9A42-A7EE-F8541D20E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6" descr="C:\Users\simos\Desktop\NSLS2_Simos_Colloquia_Sept_2017\Materials_Fission_Fusion.bmp">
            <a:extLst>
              <a:ext uri="{FF2B5EF4-FFF2-40B4-BE49-F238E27FC236}">
                <a16:creationId xmlns:a16="http://schemas.microsoft.com/office/drawing/2014/main" id="{6BCB298F-2F87-D84E-9735-0B36FEFF3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13189" r="3036" b="2180"/>
          <a:stretch/>
        </p:blipFill>
        <p:spPr bwMode="auto">
          <a:xfrm>
            <a:off x="3323968" y="7460"/>
            <a:ext cx="8887904" cy="6072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5757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4C868-7A2F-174F-8F8F-1B14A251B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211" y="0"/>
            <a:ext cx="12080789" cy="647244"/>
          </a:xfrm>
        </p:spPr>
        <p:txBody>
          <a:bodyPr>
            <a:noAutofit/>
          </a:bodyPr>
          <a:lstStyle/>
          <a:p>
            <a:r>
              <a:rPr lang="en-US" altLang="en-US" sz="3600" dirty="0">
                <a:latin typeface="Arial Narrow" panose="020B0604020202020204" pitchFamily="34" charset="0"/>
              </a:rPr>
              <a:t>Challenges of Connecting Scales: Materials in Extreme Conditions</a:t>
            </a:r>
            <a:endParaRPr lang="en-US" sz="3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E9B04A-5A6B-2143-8A29-B7DAA670E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63C600A5-2C3D-8544-8E56-1993DD10D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957" y="1136824"/>
            <a:ext cx="6584954" cy="399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simos\Desktop\Elena_THESIS\Presentation_PolitecMILANO_July17\Scales_RadiationEFFECTS.bmp">
            <a:extLst>
              <a:ext uri="{FF2B5EF4-FFF2-40B4-BE49-F238E27FC236}">
                <a16:creationId xmlns:a16="http://schemas.microsoft.com/office/drawing/2014/main" id="{8A2739DF-6D5E-DA47-A488-3037F67BDC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2558"/>
            <a:ext cx="5350476" cy="427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297914-EE20-C14C-9DFD-1E7E98A30D5A}"/>
              </a:ext>
            </a:extLst>
          </p:cNvPr>
          <p:cNvSpPr txBox="1"/>
          <p:nvPr/>
        </p:nvSpPr>
        <p:spPr>
          <a:xfrm>
            <a:off x="1170505" y="5350476"/>
            <a:ext cx="99293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  <a:latin typeface="Wingdings 3" pitchFamily="2" charset="2"/>
              </a:rPr>
              <a:t>a</a:t>
            </a:r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  <a:latin typeface="Arial Narrow" panose="020B0604020202020204" pitchFamily="34" charset="0"/>
              </a:rPr>
              <a:t> The unique position of </a:t>
            </a:r>
            <a:r>
              <a:rPr lang="en-US" altLang="en-US" sz="3200" b="1" dirty="0" err="1">
                <a:solidFill>
                  <a:schemeClr val="accent5">
                    <a:lumMod val="75000"/>
                  </a:schemeClr>
                </a:solidFill>
                <a:latin typeface="Arial Narrow" panose="020B0604020202020204" pitchFamily="34" charset="0"/>
              </a:rPr>
              <a:t>HiRadMat</a:t>
            </a:r>
            <a:r>
              <a:rPr lang="en-US" altLang="en-US" sz="3200" b="1" dirty="0">
                <a:solidFill>
                  <a:schemeClr val="accent5">
                    <a:lumMod val="75000"/>
                  </a:schemeClr>
                </a:solidFill>
                <a:latin typeface="Arial Narrow" panose="020B0604020202020204" pitchFamily="34" charset="0"/>
              </a:rPr>
              <a:t> to help advance the field</a:t>
            </a:r>
          </a:p>
        </p:txBody>
      </p:sp>
    </p:spTree>
    <p:extLst>
      <p:ext uri="{BB962C8B-B14F-4D97-AF65-F5344CB8AC3E}">
        <p14:creationId xmlns:p14="http://schemas.microsoft.com/office/powerpoint/2010/main" val="3151152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G:\BLAIRR_Workshop\NSLS2_CFN\IMG_20160819_183648962_HDR.jpg">
            <a:extLst>
              <a:ext uri="{FF2B5EF4-FFF2-40B4-BE49-F238E27FC236}">
                <a16:creationId xmlns:a16="http://schemas.microsoft.com/office/drawing/2014/main" id="{1794844D-728F-5445-9869-BF5EA89D22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r="7481"/>
          <a:stretch>
            <a:fillRect/>
          </a:stretch>
        </p:blipFill>
        <p:spPr bwMode="auto">
          <a:xfrm>
            <a:off x="5478081" y="3993593"/>
            <a:ext cx="437598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ED140F55-93CE-624C-9E50-1D26190CBE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85" r="10449" b="22157"/>
          <a:stretch>
            <a:fillRect/>
          </a:stretch>
        </p:blipFill>
        <p:spPr bwMode="auto">
          <a:xfrm>
            <a:off x="9875103" y="4009210"/>
            <a:ext cx="231675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08E9A4-2539-854B-906F-3F7FDFB5A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43850"/>
            <a:ext cx="11105321" cy="647244"/>
          </a:xfrm>
        </p:spPr>
        <p:txBody>
          <a:bodyPr/>
          <a:lstStyle/>
          <a:p>
            <a:pPr algn="ctr"/>
            <a:r>
              <a:rPr lang="en-US" dirty="0"/>
              <a:t>Synergies with the BNL Accelerator Complex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FB4297-8F83-5B4A-86A1-F42E9669F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798ABD23-315A-774F-99C1-BECC7FFAB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409" y="651429"/>
            <a:ext cx="3438312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98FE31-4537-F140-86F9-CFF827815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29" r="64134" b="30586"/>
          <a:stretch>
            <a:fillRect/>
          </a:stretch>
        </p:blipFill>
        <p:spPr bwMode="auto">
          <a:xfrm>
            <a:off x="0" y="661083"/>
            <a:ext cx="4638970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Synergistic1">
            <a:extLst>
              <a:ext uri="{FF2B5EF4-FFF2-40B4-BE49-F238E27FC236}">
                <a16:creationId xmlns:a16="http://schemas.microsoft.com/office/drawing/2014/main" id="{B3161EFD-0F73-5B41-BC19-578FEE5B3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56" t="17947" r="10928" b="61143"/>
          <a:stretch>
            <a:fillRect/>
          </a:stretch>
        </p:blipFill>
        <p:spPr bwMode="auto">
          <a:xfrm>
            <a:off x="8178493" y="655419"/>
            <a:ext cx="4018567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75E9B3-38AF-7D4D-BF28-ED1844411D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" r="3255"/>
          <a:stretch/>
        </p:blipFill>
        <p:spPr bwMode="auto">
          <a:xfrm>
            <a:off x="12354" y="3996844"/>
            <a:ext cx="5449329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>
            <a:extLst>
              <a:ext uri="{FF2B5EF4-FFF2-40B4-BE49-F238E27FC236}">
                <a16:creationId xmlns:a16="http://schemas.microsoft.com/office/drawing/2014/main" id="{A798F381-DEE4-414F-9923-4850B2280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1703" y="3483363"/>
            <a:ext cx="26035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Arial Narrow" panose="020B0604020202020204" pitchFamily="34" charset="0"/>
              </a:rPr>
              <a:t>Collider Complex</a:t>
            </a:r>
            <a:endParaRPr lang="en-US" altLang="en-US" sz="2000" b="1" dirty="0">
              <a:latin typeface="Arial Narrow" panose="020B0604020202020204" pitchFamily="34" charset="0"/>
            </a:endParaRPr>
          </a:p>
        </p:txBody>
      </p:sp>
      <p:sp>
        <p:nvSpPr>
          <p:cNvPr id="12" name="Arrow: Down 2">
            <a:extLst>
              <a:ext uri="{FF2B5EF4-FFF2-40B4-BE49-F238E27FC236}">
                <a16:creationId xmlns:a16="http://schemas.microsoft.com/office/drawing/2014/main" id="{70CE0308-D354-CC4F-A8F2-4BF8FD74C4A4}"/>
              </a:ext>
            </a:extLst>
          </p:cNvPr>
          <p:cNvSpPr>
            <a:spLocks noChangeAspect="1"/>
          </p:cNvSpPr>
          <p:nvPr/>
        </p:nvSpPr>
        <p:spPr>
          <a:xfrm>
            <a:off x="4536430" y="3340101"/>
            <a:ext cx="980901" cy="822960"/>
          </a:xfrm>
          <a:prstGeom prst="down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E7F68672-38AE-064F-88A1-FC84EFDFE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0442" y="6182155"/>
            <a:ext cx="2943568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 dirty="0">
                <a:latin typeface="Arial Narrow" panose="020B0604020202020204" pitchFamily="34" charset="0"/>
              </a:rPr>
              <a:t>ID 28 (XPD) Beamline</a:t>
            </a:r>
          </a:p>
        </p:txBody>
      </p:sp>
      <p:sp>
        <p:nvSpPr>
          <p:cNvPr id="14" name="TextBox 9">
            <a:extLst>
              <a:ext uri="{FF2B5EF4-FFF2-40B4-BE49-F238E27FC236}">
                <a16:creationId xmlns:a16="http://schemas.microsoft.com/office/drawing/2014/main" id="{CB421712-32DB-5D41-9745-AD3FCF5D4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5550" y="3475126"/>
            <a:ext cx="245932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Arial Narrow" panose="020B0604020202020204" pitchFamily="34" charset="0"/>
              </a:rPr>
              <a:t>NSLS II Synergy</a:t>
            </a:r>
            <a:endParaRPr lang="en-US" altLang="en-US" sz="2000" b="1" dirty="0">
              <a:latin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380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0150A-1B9C-1F4E-9C87-6FEB7A25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31494"/>
            <a:ext cx="11105321" cy="647244"/>
          </a:xfrm>
        </p:spPr>
        <p:txBody>
          <a:bodyPr/>
          <a:lstStyle/>
          <a:p>
            <a:pPr algn="ctr"/>
            <a:r>
              <a:rPr lang="en-US" dirty="0"/>
              <a:t>BLIP Irradiation Capabilities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F81093-448B-BD4B-B9DF-7122595A7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7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04BDD4-97E3-1145-ADD6-9E25FA971E31}"/>
              </a:ext>
            </a:extLst>
          </p:cNvPr>
          <p:cNvGrpSpPr/>
          <p:nvPr/>
        </p:nvGrpSpPr>
        <p:grpSpPr>
          <a:xfrm>
            <a:off x="24714" y="689670"/>
            <a:ext cx="4282440" cy="2743200"/>
            <a:chOff x="1566671" y="627887"/>
            <a:chExt cx="4282440" cy="2743200"/>
          </a:xfrm>
        </p:grpSpPr>
        <p:sp>
          <p:nvSpPr>
            <p:cNvPr id="6" name="object 18">
              <a:extLst>
                <a:ext uri="{FF2B5EF4-FFF2-40B4-BE49-F238E27FC236}">
                  <a16:creationId xmlns:a16="http://schemas.microsoft.com/office/drawing/2014/main" id="{751660ED-1E90-9441-AB27-55A2EEEF0D0E}"/>
                </a:ext>
              </a:extLst>
            </p:cNvPr>
            <p:cNvSpPr/>
            <p:nvPr/>
          </p:nvSpPr>
          <p:spPr>
            <a:xfrm>
              <a:off x="1566671" y="627887"/>
              <a:ext cx="4282440" cy="2743200"/>
            </a:xfrm>
            <a:custGeom>
              <a:avLst/>
              <a:gdLst/>
              <a:ahLst/>
              <a:cxnLst/>
              <a:rect l="l" t="t" r="r" b="b"/>
              <a:pathLst>
                <a:path w="4282440" h="3785870">
                  <a:moveTo>
                    <a:pt x="0" y="3785615"/>
                  </a:moveTo>
                  <a:lnTo>
                    <a:pt x="4282440" y="3785615"/>
                  </a:lnTo>
                  <a:lnTo>
                    <a:pt x="4282440" y="0"/>
                  </a:lnTo>
                  <a:lnTo>
                    <a:pt x="0" y="0"/>
                  </a:lnTo>
                  <a:lnTo>
                    <a:pt x="0" y="3785615"/>
                  </a:lnTo>
                  <a:close/>
                </a:path>
              </a:pathLst>
            </a:custGeom>
            <a:solidFill>
              <a:srgbClr val="A9D1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19">
              <a:extLst>
                <a:ext uri="{FF2B5EF4-FFF2-40B4-BE49-F238E27FC236}">
                  <a16:creationId xmlns:a16="http://schemas.microsoft.com/office/drawing/2014/main" id="{92C810B9-A367-604A-813F-6895D54412DF}"/>
                </a:ext>
              </a:extLst>
            </p:cNvPr>
            <p:cNvSpPr txBox="1"/>
            <p:nvPr/>
          </p:nvSpPr>
          <p:spPr>
            <a:xfrm>
              <a:off x="1645108" y="694658"/>
              <a:ext cx="4018279" cy="2666949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/>
              <a:r>
                <a:rPr sz="1600" spc="-20" dirty="0">
                  <a:latin typeface="Arial Narrow"/>
                  <a:cs typeface="Arial Narrow"/>
                </a:rPr>
                <a:t>M</a:t>
              </a:r>
              <a:r>
                <a:rPr sz="1600" spc="-10" dirty="0">
                  <a:latin typeface="Arial Narrow"/>
                  <a:cs typeface="Arial Narrow"/>
                </a:rPr>
                <a:t>ul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iple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proton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n</a:t>
              </a:r>
              <a:r>
                <a:rPr sz="1600" spc="-10" dirty="0">
                  <a:latin typeface="Arial Narrow"/>
                  <a:cs typeface="Arial Narrow"/>
                </a:rPr>
                <a:t>ergies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6</a:t>
              </a:r>
              <a:r>
                <a:rPr sz="1600" dirty="0">
                  <a:latin typeface="Arial Narrow"/>
                  <a:cs typeface="Arial Narrow"/>
                </a:rPr>
                <a:t>6</a:t>
              </a:r>
              <a:r>
                <a:rPr sz="1600" spc="-10" dirty="0">
                  <a:latin typeface="Arial Narrow"/>
                  <a:cs typeface="Arial Narrow"/>
                </a:rPr>
                <a:t>-2</a:t>
              </a:r>
              <a:r>
                <a:rPr sz="1600" spc="-5" dirty="0">
                  <a:latin typeface="Arial Narrow"/>
                  <a:cs typeface="Arial Narrow"/>
                </a:rPr>
                <a:t>0</a:t>
              </a:r>
              <a:r>
                <a:rPr sz="1600" spc="-10" dirty="0">
                  <a:latin typeface="Arial Narrow"/>
                  <a:cs typeface="Arial Narrow"/>
                </a:rPr>
                <a:t>0</a:t>
              </a:r>
              <a:r>
                <a:rPr sz="1600" spc="-40" dirty="0">
                  <a:latin typeface="Arial Narrow"/>
                  <a:cs typeface="Arial Narrow"/>
                </a:rPr>
                <a:t> </a:t>
              </a:r>
              <a:r>
                <a:rPr sz="1600" spc="-20" dirty="0">
                  <a:latin typeface="Arial Narrow"/>
                  <a:cs typeface="Arial Narrow"/>
                </a:rPr>
                <a:t>M</a:t>
              </a:r>
              <a:r>
                <a:rPr sz="1600" spc="-10" dirty="0">
                  <a:latin typeface="Arial Narrow"/>
                  <a:cs typeface="Arial Narrow"/>
                </a:rPr>
                <a:t>eV</a:t>
              </a:r>
              <a:endParaRPr sz="1600" dirty="0">
                <a:latin typeface="Arial Narrow"/>
                <a:cs typeface="Arial Narrow"/>
              </a:endParaRPr>
            </a:p>
            <a:p>
              <a:pPr marL="927100" marR="857885"/>
              <a:r>
                <a:rPr sz="1600" spc="-20" dirty="0">
                  <a:latin typeface="Arial Narrow"/>
                  <a:cs typeface="Arial Narrow"/>
                </a:rPr>
                <a:t>G</a:t>
              </a:r>
              <a:r>
                <a:rPr sz="1600" spc="-10" dirty="0">
                  <a:latin typeface="Arial Narrow"/>
                  <a:cs typeface="Arial Narrow"/>
                </a:rPr>
                <a:t>ood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b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am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current (16</a:t>
              </a:r>
              <a:r>
                <a:rPr sz="1600" spc="-5" dirty="0">
                  <a:latin typeface="Arial Narrow"/>
                  <a:cs typeface="Arial Narrow"/>
                </a:rPr>
                <a:t>5</a:t>
              </a:r>
              <a:r>
                <a:rPr sz="1600" spc="-15" dirty="0">
                  <a:latin typeface="Arial Narrow"/>
                  <a:cs typeface="Arial Narrow"/>
                </a:rPr>
                <a:t>µ</a:t>
              </a:r>
              <a:r>
                <a:rPr sz="1600" spc="-10" dirty="0">
                  <a:latin typeface="Arial Narrow"/>
                  <a:cs typeface="Arial Narrow"/>
                </a:rPr>
                <a:t>A</a:t>
              </a:r>
              <a:r>
                <a:rPr sz="1600" spc="-8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+) B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am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raster</a:t>
              </a:r>
              <a:r>
                <a:rPr sz="1600" spc="-15" dirty="0">
                  <a:latin typeface="Arial Narrow"/>
                  <a:cs typeface="Arial Narrow"/>
                </a:rPr>
                <a:t>i</a:t>
              </a:r>
              <a:r>
                <a:rPr sz="1600" spc="-10" dirty="0">
                  <a:latin typeface="Arial Narrow"/>
                  <a:cs typeface="Arial Narrow"/>
                </a:rPr>
                <a:t>ng</a:t>
              </a:r>
              <a:endParaRPr sz="1600" dirty="0">
                <a:latin typeface="Arial Narrow"/>
                <a:cs typeface="Arial Narrow"/>
              </a:endParaRPr>
            </a:p>
            <a:p>
              <a:pPr marL="927100"/>
              <a:r>
                <a:rPr sz="1600" spc="-10" dirty="0">
                  <a:latin typeface="Arial Narrow"/>
                  <a:cs typeface="Arial Narrow"/>
                </a:rPr>
                <a:t>R</a:t>
              </a:r>
              <a:r>
                <a:rPr sz="1600" spc="-5" dirty="0">
                  <a:latin typeface="Arial Narrow"/>
                  <a:cs typeface="Arial Narrow"/>
                </a:rPr>
                <a:t>U</a:t>
              </a:r>
              <a:r>
                <a:rPr sz="1600" spc="-10" dirty="0">
                  <a:latin typeface="Arial Narrow"/>
                  <a:cs typeface="Arial Narrow"/>
                </a:rPr>
                <a:t>N</a:t>
              </a:r>
              <a:r>
                <a:rPr sz="1600" spc="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cycle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15" dirty="0">
                  <a:latin typeface="Arial Narrow"/>
                  <a:cs typeface="Arial Narrow"/>
                </a:rPr>
                <a:t>(</a:t>
              </a:r>
              <a:r>
                <a:rPr sz="1600" spc="-10" dirty="0">
                  <a:latin typeface="Arial Narrow"/>
                  <a:cs typeface="Arial Narrow"/>
                </a:rPr>
                <a:t>D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c.</a:t>
              </a:r>
              <a:r>
                <a:rPr sz="1600" spc="1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–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Jul</a:t>
              </a:r>
              <a:r>
                <a:rPr sz="1600" spc="-5" dirty="0">
                  <a:latin typeface="Arial Narrow"/>
                  <a:cs typeface="Arial Narrow"/>
                </a:rPr>
                <a:t>y)</a:t>
              </a:r>
              <a:endParaRPr sz="1600" dirty="0">
                <a:latin typeface="Arial Narrow"/>
                <a:cs typeface="Arial Narrow"/>
              </a:endParaRPr>
            </a:p>
            <a:p>
              <a:pPr marL="12700">
                <a:spcBef>
                  <a:spcPts val="960"/>
                </a:spcBef>
              </a:pPr>
              <a:r>
                <a:rPr sz="1600" spc="-15" dirty="0">
                  <a:latin typeface="Arial Narrow"/>
                  <a:cs typeface="Arial Narrow"/>
                </a:rPr>
                <a:t>Op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ra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es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in-tand</a:t>
              </a:r>
              <a:r>
                <a:rPr sz="1600" spc="-15" dirty="0">
                  <a:latin typeface="Arial Narrow"/>
                  <a:cs typeface="Arial Narrow"/>
                </a:rPr>
                <a:t>em</a:t>
              </a:r>
              <a:r>
                <a:rPr sz="1600" spc="-3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wi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h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15" dirty="0">
                  <a:latin typeface="Arial Narrow"/>
                  <a:cs typeface="Arial Narrow"/>
                </a:rPr>
                <a:t>Is</a:t>
              </a:r>
              <a:r>
                <a:rPr sz="1600" spc="-5" dirty="0">
                  <a:latin typeface="Arial Narrow"/>
                  <a:cs typeface="Arial Narrow"/>
                </a:rPr>
                <a:t>o</a:t>
              </a:r>
              <a:r>
                <a:rPr sz="1600" spc="-10" dirty="0">
                  <a:latin typeface="Arial Narrow"/>
                  <a:cs typeface="Arial Narrow"/>
                </a:rPr>
                <a:t>tope</a:t>
              </a:r>
              <a:r>
                <a:rPr sz="1600" spc="-3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produ</a:t>
              </a:r>
              <a:r>
                <a:rPr sz="1600" spc="-5" dirty="0">
                  <a:latin typeface="Arial Narrow"/>
                  <a:cs typeface="Arial Narrow"/>
                </a:rPr>
                <a:t>ct</a:t>
              </a:r>
              <a:r>
                <a:rPr sz="1600" spc="-15" dirty="0">
                  <a:latin typeface="Arial Narrow"/>
                  <a:cs typeface="Arial Narrow"/>
                </a:rPr>
                <a:t>i</a:t>
              </a:r>
              <a:r>
                <a:rPr sz="1600" spc="-10" dirty="0">
                  <a:latin typeface="Arial Narrow"/>
                  <a:cs typeface="Arial Narrow"/>
                </a:rPr>
                <a:t>on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and</a:t>
              </a:r>
              <a:r>
                <a:rPr sz="1600" spc="-3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RHIC</a:t>
              </a:r>
              <a:endParaRPr sz="1600" dirty="0">
                <a:latin typeface="Arial Narrow"/>
                <a:cs typeface="Arial Narrow"/>
              </a:endParaRPr>
            </a:p>
            <a:p>
              <a:pPr marL="12700"/>
              <a:r>
                <a:rPr sz="1600" spc="-10" dirty="0">
                  <a:latin typeface="Arial Narrow"/>
                  <a:cs typeface="Arial Narrow"/>
                </a:rPr>
                <a:t>(no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d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di</a:t>
              </a:r>
              <a:r>
                <a:rPr sz="1600" spc="-5" dirty="0">
                  <a:latin typeface="Arial Narrow"/>
                  <a:cs typeface="Arial Narrow"/>
                </a:rPr>
                <a:t>c</a:t>
              </a:r>
              <a:r>
                <a:rPr sz="1600" spc="-10" dirty="0">
                  <a:latin typeface="Arial Narrow"/>
                  <a:cs typeface="Arial Narrow"/>
                </a:rPr>
                <a:t>ated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b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am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5" dirty="0">
                  <a:latin typeface="Arial Narrow"/>
                  <a:cs typeface="Arial Narrow"/>
                </a:rPr>
                <a:t>t</a:t>
              </a:r>
              <a:r>
                <a:rPr sz="1600" spc="-15" dirty="0">
                  <a:latin typeface="Arial Narrow"/>
                  <a:cs typeface="Arial Narrow"/>
                </a:rPr>
                <a:t>i</a:t>
              </a:r>
              <a:r>
                <a:rPr sz="1600" spc="-20" dirty="0">
                  <a:latin typeface="Arial Narrow"/>
                  <a:cs typeface="Arial Narrow"/>
                </a:rPr>
                <a:t>m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n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d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d)</a:t>
              </a:r>
              <a:endParaRPr sz="1600" dirty="0">
                <a:latin typeface="Arial Narrow"/>
                <a:cs typeface="Arial Narrow"/>
              </a:endParaRPr>
            </a:p>
            <a:p>
              <a:pPr marL="12700" marR="116205">
                <a:lnSpc>
                  <a:spcPct val="150000"/>
                </a:lnSpc>
              </a:pPr>
              <a:r>
                <a:rPr sz="1600" spc="-10" dirty="0">
                  <a:latin typeface="Arial Narrow"/>
                  <a:cs typeface="Arial Narrow"/>
                </a:rPr>
                <a:t>F</a:t>
              </a:r>
              <a:r>
                <a:rPr sz="1600" spc="-5" dirty="0">
                  <a:latin typeface="Arial Narrow"/>
                  <a:cs typeface="Arial Narrow"/>
                </a:rPr>
                <a:t>u</a:t>
              </a:r>
              <a:r>
                <a:rPr sz="1600" spc="-10" dirty="0">
                  <a:latin typeface="Arial Narrow"/>
                  <a:cs typeface="Arial Narrow"/>
                </a:rPr>
                <a:t>lly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o</a:t>
              </a:r>
              <a:r>
                <a:rPr sz="1600" spc="-5" dirty="0">
                  <a:latin typeface="Arial Narrow"/>
                  <a:cs typeface="Arial Narrow"/>
                </a:rPr>
                <a:t>p</a:t>
              </a:r>
              <a:r>
                <a:rPr sz="1600" spc="-10" dirty="0">
                  <a:latin typeface="Arial Narrow"/>
                  <a:cs typeface="Arial Narrow"/>
                </a:rPr>
                <a:t>eration</a:t>
              </a:r>
              <a:r>
                <a:rPr sz="1600" spc="-15" dirty="0">
                  <a:latin typeface="Arial Narrow"/>
                  <a:cs typeface="Arial Narrow"/>
                </a:rPr>
                <a:t>a</a:t>
              </a:r>
              <a:r>
                <a:rPr sz="1600" spc="-5" dirty="0">
                  <a:latin typeface="Arial Narrow"/>
                  <a:cs typeface="Arial Narrow"/>
                </a:rPr>
                <a:t>l</a:t>
              </a:r>
              <a:r>
                <a:rPr sz="1600" spc="-4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h</a:t>
              </a:r>
              <a:r>
                <a:rPr sz="1600" spc="-5" dirty="0">
                  <a:latin typeface="Arial Narrow"/>
                  <a:cs typeface="Arial Narrow"/>
                </a:rPr>
                <a:t>ot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c</a:t>
              </a:r>
              <a:r>
                <a:rPr sz="1600" spc="-15" dirty="0">
                  <a:latin typeface="Arial Narrow"/>
                  <a:cs typeface="Arial Narrow"/>
                </a:rPr>
                <a:t>el</a:t>
              </a:r>
              <a:r>
                <a:rPr sz="1600" spc="-5" dirty="0">
                  <a:latin typeface="Arial Narrow"/>
                  <a:cs typeface="Arial Narrow"/>
                </a:rPr>
                <a:t>l </a:t>
              </a:r>
              <a:r>
                <a:rPr sz="1600" spc="-15" dirty="0">
                  <a:latin typeface="Arial Narrow"/>
                  <a:cs typeface="Arial Narrow"/>
                </a:rPr>
                <a:t>l</a:t>
              </a:r>
              <a:r>
                <a:rPr sz="1600" spc="-10" dirty="0">
                  <a:latin typeface="Arial Narrow"/>
                  <a:cs typeface="Arial Narrow"/>
                </a:rPr>
                <a:t>a</a:t>
              </a:r>
              <a:r>
                <a:rPr sz="1600" spc="-5" dirty="0">
                  <a:latin typeface="Arial Narrow"/>
                  <a:cs typeface="Arial Narrow"/>
                </a:rPr>
                <a:t>b</a:t>
              </a:r>
              <a:r>
                <a:rPr sz="1600" spc="-10" dirty="0">
                  <a:latin typeface="Arial Narrow"/>
                  <a:cs typeface="Arial Narrow"/>
                </a:rPr>
                <a:t>oratory</a:t>
              </a:r>
              <a:r>
                <a:rPr sz="1600" spc="-20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&amp;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inf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a</a:t>
              </a:r>
              <a:r>
                <a:rPr sz="1600" spc="-5" dirty="0">
                  <a:latin typeface="Arial Narrow"/>
                  <a:cs typeface="Arial Narrow"/>
                </a:rPr>
                <a:t>st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u</a:t>
              </a:r>
              <a:r>
                <a:rPr sz="1600" spc="-5" dirty="0">
                  <a:latin typeface="Arial Narrow"/>
                  <a:cs typeface="Arial Narrow"/>
                </a:rPr>
                <a:t>c</a:t>
              </a:r>
              <a:r>
                <a:rPr sz="1600" spc="-10" dirty="0">
                  <a:latin typeface="Arial Narrow"/>
                  <a:cs typeface="Arial Narrow"/>
                </a:rPr>
                <a:t>ture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35" dirty="0">
                  <a:latin typeface="Arial Narrow"/>
                  <a:cs typeface="Arial Narrow"/>
                </a:rPr>
                <a:t>A</a:t>
              </a:r>
              <a:r>
                <a:rPr sz="1600" spc="-10" dirty="0">
                  <a:latin typeface="Arial Narrow"/>
                  <a:cs typeface="Arial Narrow"/>
                </a:rPr>
                <a:t>vaila</a:t>
              </a:r>
              <a:r>
                <a:rPr sz="1600" spc="-5" dirty="0">
                  <a:latin typeface="Arial Narrow"/>
                  <a:cs typeface="Arial Narrow"/>
                </a:rPr>
                <a:t>b</a:t>
              </a:r>
              <a:r>
                <a:rPr sz="1600" spc="-10" dirty="0">
                  <a:latin typeface="Arial Narrow"/>
                  <a:cs typeface="Arial Narrow"/>
                </a:rPr>
                <a:t>ili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y</a:t>
              </a:r>
              <a:r>
                <a:rPr sz="1600" spc="-15" dirty="0">
                  <a:latin typeface="Arial Narrow"/>
                  <a:cs typeface="Arial Narrow"/>
                </a:rPr>
                <a:t> o</a:t>
              </a:r>
              <a:r>
                <a:rPr sz="1600" spc="-5" dirty="0">
                  <a:latin typeface="Arial Narrow"/>
                  <a:cs typeface="Arial Narrow"/>
                </a:rPr>
                <a:t>f </a:t>
              </a:r>
              <a:r>
                <a:rPr sz="1600" spc="-10" dirty="0">
                  <a:latin typeface="Arial Narrow"/>
                  <a:cs typeface="Arial Narrow"/>
                </a:rPr>
                <a:t>nuc</a:t>
              </a:r>
              <a:r>
                <a:rPr sz="1600" spc="-15" dirty="0">
                  <a:latin typeface="Arial Narrow"/>
                  <a:cs typeface="Arial Narrow"/>
                </a:rPr>
                <a:t>le</a:t>
              </a:r>
              <a:r>
                <a:rPr sz="1600" spc="-10" dirty="0">
                  <a:latin typeface="Arial Narrow"/>
                  <a:cs typeface="Arial Narrow"/>
                </a:rPr>
                <a:t>ar</a:t>
              </a:r>
              <a:r>
                <a:rPr sz="1600" spc="-35" dirty="0">
                  <a:latin typeface="Arial Narrow"/>
                  <a:cs typeface="Arial Narrow"/>
                </a:rPr>
                <a:t> </a:t>
              </a:r>
              <a:r>
                <a:rPr sz="1600" spc="-15" dirty="0">
                  <a:latin typeface="Arial Narrow"/>
                  <a:cs typeface="Arial Narrow"/>
                </a:rPr>
                <a:t>in</a:t>
              </a:r>
              <a:r>
                <a:rPr sz="1600" spc="-5" dirty="0">
                  <a:latin typeface="Arial Narrow"/>
                  <a:cs typeface="Arial Narrow"/>
                </a:rPr>
                <a:t>st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ume</a:t>
              </a:r>
              <a:r>
                <a:rPr sz="1600" spc="-5" dirty="0">
                  <a:latin typeface="Arial Narrow"/>
                  <a:cs typeface="Arial Narrow"/>
                </a:rPr>
                <a:t>nts/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c</a:t>
              </a:r>
              <a:r>
                <a:rPr sz="1600" spc="-10" dirty="0">
                  <a:latin typeface="Arial Narrow"/>
                  <a:cs typeface="Arial Narrow"/>
                </a:rPr>
                <a:t>h</a:t>
              </a:r>
              <a:r>
                <a:rPr sz="1600" spc="-5" dirty="0">
                  <a:latin typeface="Arial Narrow"/>
                  <a:cs typeface="Arial Narrow"/>
                </a:rPr>
                <a:t>n</a:t>
              </a:r>
              <a:r>
                <a:rPr sz="1600" spc="-10" dirty="0">
                  <a:latin typeface="Arial Narrow"/>
                  <a:cs typeface="Arial Narrow"/>
                </a:rPr>
                <a:t>ic</a:t>
              </a:r>
              <a:r>
                <a:rPr sz="1600" spc="-5" dirty="0">
                  <a:latin typeface="Arial Narrow"/>
                  <a:cs typeface="Arial Narrow"/>
                </a:rPr>
                <a:t>al</a:t>
              </a:r>
              <a:r>
                <a:rPr sz="1600" spc="-4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e</a:t>
              </a:r>
              <a:r>
                <a:rPr sz="1600" spc="-5" dirty="0">
                  <a:latin typeface="Arial Narrow"/>
                  <a:cs typeface="Arial Narrow"/>
                </a:rPr>
                <a:t>x</a:t>
              </a:r>
              <a:r>
                <a:rPr sz="1600" spc="-10" dirty="0">
                  <a:latin typeface="Arial Narrow"/>
                  <a:cs typeface="Arial Narrow"/>
                </a:rPr>
                <a:t>p</a:t>
              </a:r>
              <a:r>
                <a:rPr sz="1600" spc="-5" dirty="0">
                  <a:latin typeface="Arial Narrow"/>
                  <a:cs typeface="Arial Narrow"/>
                </a:rPr>
                <a:t>er</a:t>
              </a:r>
              <a:r>
                <a:rPr sz="1600" spc="-15" dirty="0">
                  <a:latin typeface="Arial Narrow"/>
                  <a:cs typeface="Arial Narrow"/>
                </a:rPr>
                <a:t>tise</a:t>
              </a:r>
              <a:r>
                <a:rPr sz="1600" spc="-10" dirty="0">
                  <a:latin typeface="Arial Narrow"/>
                  <a:cs typeface="Arial Narrow"/>
                </a:rPr>
                <a:t> C</a:t>
              </a:r>
              <a:r>
                <a:rPr sz="1600" spc="-5" dirty="0">
                  <a:latin typeface="Arial Narrow"/>
                  <a:cs typeface="Arial Narrow"/>
                </a:rPr>
                <a:t>a</a:t>
              </a:r>
              <a:r>
                <a:rPr sz="1600" spc="-10" dirty="0">
                  <a:latin typeface="Arial Narrow"/>
                  <a:cs typeface="Arial Narrow"/>
                </a:rPr>
                <a:t>n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o</a:t>
              </a:r>
              <a:r>
                <a:rPr sz="1600" spc="-5" dirty="0">
                  <a:latin typeface="Arial Narrow"/>
                  <a:cs typeface="Arial Narrow"/>
                </a:rPr>
                <a:t>p</a:t>
              </a:r>
              <a:r>
                <a:rPr sz="1600" spc="-10" dirty="0">
                  <a:latin typeface="Arial Narrow"/>
                  <a:cs typeface="Arial Narrow"/>
                </a:rPr>
                <a:t>erate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as</a:t>
              </a:r>
              <a:r>
                <a:rPr sz="1600" spc="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ne</a:t>
              </a:r>
              <a:r>
                <a:rPr sz="1600" spc="-5" dirty="0">
                  <a:latin typeface="Arial Narrow"/>
                  <a:cs typeface="Arial Narrow"/>
                </a:rPr>
                <a:t>ut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on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sp</a:t>
              </a:r>
              <a:r>
                <a:rPr sz="1600" spc="-5" dirty="0">
                  <a:latin typeface="Arial Narrow"/>
                  <a:cs typeface="Arial Narrow"/>
                </a:rPr>
                <a:t>a</a:t>
              </a:r>
              <a:r>
                <a:rPr sz="1600" spc="-10" dirty="0">
                  <a:latin typeface="Arial Narrow"/>
                  <a:cs typeface="Arial Narrow"/>
                </a:rPr>
                <a:t>llation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so</a:t>
              </a:r>
              <a:r>
                <a:rPr sz="1600" spc="-5" dirty="0">
                  <a:latin typeface="Arial Narrow"/>
                  <a:cs typeface="Arial Narrow"/>
                </a:rPr>
                <a:t>u</a:t>
              </a:r>
              <a:r>
                <a:rPr sz="1600" spc="-10" dirty="0">
                  <a:latin typeface="Arial Narrow"/>
                  <a:cs typeface="Arial Narrow"/>
                </a:rPr>
                <a:t>rce</a:t>
              </a:r>
              <a:endParaRPr sz="1600" dirty="0">
                <a:latin typeface="Arial Narrow"/>
                <a:cs typeface="Arial Narrow"/>
              </a:endParaRPr>
            </a:p>
          </p:txBody>
        </p:sp>
      </p:grpSp>
      <p:pic>
        <p:nvPicPr>
          <p:cNvPr id="8" name="Picture 6" descr="Hot_Cells">
            <a:extLst>
              <a:ext uri="{FF2B5EF4-FFF2-40B4-BE49-F238E27FC236}">
                <a16:creationId xmlns:a16="http://schemas.microsoft.com/office/drawing/2014/main" id="{C6A80478-752E-8B49-BB67-F1A9C828B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581" y="691893"/>
            <a:ext cx="390305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Users\lh5\AppData\Local\Microsoft\Windows\Temporary Internet Files\Content.IE5\CN6Y4HY9\IMG00323-20110616-1053.jpg">
            <a:extLst>
              <a:ext uri="{FF2B5EF4-FFF2-40B4-BE49-F238E27FC236}">
                <a16:creationId xmlns:a16="http://schemas.microsoft.com/office/drawing/2014/main" id="{C6AA8134-82BD-344C-AEF1-05C4A162C7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"/>
          <a:stretch/>
        </p:blipFill>
        <p:spPr bwMode="auto">
          <a:xfrm>
            <a:off x="8316095" y="691336"/>
            <a:ext cx="3862834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3C28E0D-E4FD-8146-A9B8-4A8ECBF06AC5}"/>
              </a:ext>
            </a:extLst>
          </p:cNvPr>
          <p:cNvGrpSpPr/>
          <p:nvPr/>
        </p:nvGrpSpPr>
        <p:grpSpPr>
          <a:xfrm>
            <a:off x="185350" y="3706068"/>
            <a:ext cx="4427027" cy="2982406"/>
            <a:chOff x="5807686" y="876362"/>
            <a:chExt cx="4427027" cy="2982406"/>
          </a:xfrm>
        </p:grpSpPr>
        <p:sp>
          <p:nvSpPr>
            <p:cNvPr id="13" name="object 2">
              <a:extLst>
                <a:ext uri="{FF2B5EF4-FFF2-40B4-BE49-F238E27FC236}">
                  <a16:creationId xmlns:a16="http://schemas.microsoft.com/office/drawing/2014/main" id="{93171FF6-45D6-B34F-8863-5BEA445EB4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39969" y="1115568"/>
              <a:ext cx="4288474" cy="2743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3">
              <a:extLst>
                <a:ext uri="{FF2B5EF4-FFF2-40B4-BE49-F238E27FC236}">
                  <a16:creationId xmlns:a16="http://schemas.microsoft.com/office/drawing/2014/main" id="{62A9DB2D-BA10-7341-B2E0-686D33118DB2}"/>
                </a:ext>
              </a:extLst>
            </p:cNvPr>
            <p:cNvSpPr/>
            <p:nvPr/>
          </p:nvSpPr>
          <p:spPr>
            <a:xfrm>
              <a:off x="7012432" y="2343912"/>
              <a:ext cx="513080" cy="353695"/>
            </a:xfrm>
            <a:custGeom>
              <a:avLst/>
              <a:gdLst/>
              <a:ahLst/>
              <a:cxnLst/>
              <a:rect l="l" t="t" r="r" b="b"/>
              <a:pathLst>
                <a:path w="513079" h="353694">
                  <a:moveTo>
                    <a:pt x="361060" y="0"/>
                  </a:moveTo>
                  <a:lnTo>
                    <a:pt x="361060" y="88391"/>
                  </a:lnTo>
                  <a:lnTo>
                    <a:pt x="0" y="88391"/>
                  </a:lnTo>
                  <a:lnTo>
                    <a:pt x="0" y="265175"/>
                  </a:lnTo>
                  <a:lnTo>
                    <a:pt x="361060" y="265175"/>
                  </a:lnTo>
                  <a:lnTo>
                    <a:pt x="361060" y="353567"/>
                  </a:lnTo>
                  <a:lnTo>
                    <a:pt x="513079" y="176784"/>
                  </a:lnTo>
                  <a:lnTo>
                    <a:pt x="361060" y="0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4">
              <a:extLst>
                <a:ext uri="{FF2B5EF4-FFF2-40B4-BE49-F238E27FC236}">
                  <a16:creationId xmlns:a16="http://schemas.microsoft.com/office/drawing/2014/main" id="{8CB131E6-AFA8-A045-9062-E2ED950603B3}"/>
                </a:ext>
              </a:extLst>
            </p:cNvPr>
            <p:cNvSpPr/>
            <p:nvPr/>
          </p:nvSpPr>
          <p:spPr>
            <a:xfrm>
              <a:off x="6974411" y="2432305"/>
              <a:ext cx="0" cy="177165"/>
            </a:xfrm>
            <a:custGeom>
              <a:avLst/>
              <a:gdLst/>
              <a:ahLst/>
              <a:cxnLst/>
              <a:rect l="l" t="t" r="r" b="b"/>
              <a:pathLst>
                <a:path h="177164">
                  <a:moveTo>
                    <a:pt x="0" y="0"/>
                  </a:moveTo>
                  <a:lnTo>
                    <a:pt x="0" y="176784"/>
                  </a:lnTo>
                </a:path>
              </a:pathLst>
            </a:custGeom>
            <a:ln w="39274">
              <a:solidFill>
                <a:srgbClr val="00AFE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5">
              <a:extLst>
                <a:ext uri="{FF2B5EF4-FFF2-40B4-BE49-F238E27FC236}">
                  <a16:creationId xmlns:a16="http://schemas.microsoft.com/office/drawing/2014/main" id="{DF3A477D-112F-8043-9F3E-48FDA8F90BC0}"/>
                </a:ext>
              </a:extLst>
            </p:cNvPr>
            <p:cNvSpPr/>
            <p:nvPr/>
          </p:nvSpPr>
          <p:spPr>
            <a:xfrm>
              <a:off x="6916801" y="2432305"/>
              <a:ext cx="20320" cy="177165"/>
            </a:xfrm>
            <a:custGeom>
              <a:avLst/>
              <a:gdLst/>
              <a:ahLst/>
              <a:cxnLst/>
              <a:rect l="l" t="t" r="r" b="b"/>
              <a:pathLst>
                <a:path w="20320" h="177164">
                  <a:moveTo>
                    <a:pt x="0" y="176784"/>
                  </a:moveTo>
                  <a:lnTo>
                    <a:pt x="20271" y="176784"/>
                  </a:lnTo>
                  <a:lnTo>
                    <a:pt x="20271" y="0"/>
                  </a:lnTo>
                  <a:lnTo>
                    <a:pt x="0" y="0"/>
                  </a:lnTo>
                  <a:lnTo>
                    <a:pt x="0" y="176784"/>
                  </a:lnTo>
                  <a:close/>
                </a:path>
              </a:pathLst>
            </a:custGeom>
            <a:solidFill>
              <a:srgbClr val="00A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32A6DBA9-CE58-2C43-9E99-A41CEBCFBEAE}"/>
                </a:ext>
              </a:extLst>
            </p:cNvPr>
            <p:cNvSpPr/>
            <p:nvPr/>
          </p:nvSpPr>
          <p:spPr>
            <a:xfrm>
              <a:off x="7012432" y="2343912"/>
              <a:ext cx="513080" cy="353695"/>
            </a:xfrm>
            <a:custGeom>
              <a:avLst/>
              <a:gdLst/>
              <a:ahLst/>
              <a:cxnLst/>
              <a:rect l="l" t="t" r="r" b="b"/>
              <a:pathLst>
                <a:path w="513079" h="353694">
                  <a:moveTo>
                    <a:pt x="361060" y="0"/>
                  </a:moveTo>
                  <a:lnTo>
                    <a:pt x="361060" y="88391"/>
                  </a:lnTo>
                  <a:lnTo>
                    <a:pt x="0" y="88391"/>
                  </a:lnTo>
                  <a:lnTo>
                    <a:pt x="0" y="265175"/>
                  </a:lnTo>
                  <a:lnTo>
                    <a:pt x="361060" y="265175"/>
                  </a:lnTo>
                  <a:lnTo>
                    <a:pt x="361060" y="353567"/>
                  </a:lnTo>
                  <a:lnTo>
                    <a:pt x="513079" y="176784"/>
                  </a:lnTo>
                  <a:lnTo>
                    <a:pt x="361060" y="0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7">
              <a:extLst>
                <a:ext uri="{FF2B5EF4-FFF2-40B4-BE49-F238E27FC236}">
                  <a16:creationId xmlns:a16="http://schemas.microsoft.com/office/drawing/2014/main" id="{54976D37-FC54-8D47-9D7A-5C56181AB01D}"/>
                </a:ext>
              </a:extLst>
            </p:cNvPr>
            <p:cNvSpPr/>
            <p:nvPr/>
          </p:nvSpPr>
          <p:spPr>
            <a:xfrm>
              <a:off x="6955409" y="2432305"/>
              <a:ext cx="38100" cy="177165"/>
            </a:xfrm>
            <a:custGeom>
              <a:avLst/>
              <a:gdLst/>
              <a:ahLst/>
              <a:cxnLst/>
              <a:rect l="l" t="t" r="r" b="b"/>
              <a:pathLst>
                <a:path w="38100" h="177164">
                  <a:moveTo>
                    <a:pt x="0" y="176784"/>
                  </a:moveTo>
                  <a:lnTo>
                    <a:pt x="38004" y="176784"/>
                  </a:lnTo>
                  <a:lnTo>
                    <a:pt x="38004" y="0"/>
                  </a:lnTo>
                  <a:lnTo>
                    <a:pt x="0" y="0"/>
                  </a:lnTo>
                  <a:lnTo>
                    <a:pt x="0" y="176784"/>
                  </a:lnTo>
                  <a:close/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8">
              <a:extLst>
                <a:ext uri="{FF2B5EF4-FFF2-40B4-BE49-F238E27FC236}">
                  <a16:creationId xmlns:a16="http://schemas.microsoft.com/office/drawing/2014/main" id="{A49CBFEE-F0F7-0A4C-A137-EFEE4B4A9830}"/>
                </a:ext>
              </a:extLst>
            </p:cNvPr>
            <p:cNvSpPr/>
            <p:nvPr/>
          </p:nvSpPr>
          <p:spPr>
            <a:xfrm>
              <a:off x="6912229" y="2427733"/>
              <a:ext cx="29845" cy="186055"/>
            </a:xfrm>
            <a:custGeom>
              <a:avLst/>
              <a:gdLst/>
              <a:ahLst/>
              <a:cxnLst/>
              <a:rect l="l" t="t" r="r" b="b"/>
              <a:pathLst>
                <a:path w="29845" h="186055">
                  <a:moveTo>
                    <a:pt x="0" y="185928"/>
                  </a:moveTo>
                  <a:lnTo>
                    <a:pt x="29415" y="185928"/>
                  </a:lnTo>
                  <a:lnTo>
                    <a:pt x="29415" y="0"/>
                  </a:lnTo>
                  <a:lnTo>
                    <a:pt x="0" y="0"/>
                  </a:lnTo>
                  <a:lnTo>
                    <a:pt x="0" y="1859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9">
              <a:extLst>
                <a:ext uri="{FF2B5EF4-FFF2-40B4-BE49-F238E27FC236}">
                  <a16:creationId xmlns:a16="http://schemas.microsoft.com/office/drawing/2014/main" id="{4CA157A4-E36C-A149-93EE-9EF323AB3E3E}"/>
                </a:ext>
              </a:extLst>
            </p:cNvPr>
            <p:cNvSpPr txBox="1"/>
            <p:nvPr/>
          </p:nvSpPr>
          <p:spPr>
            <a:xfrm>
              <a:off x="5807686" y="876362"/>
              <a:ext cx="4427027" cy="26263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ts val="2160"/>
                </a:lnSpc>
              </a:pPr>
              <a:r>
                <a:rPr b="1" spc="-5" dirty="0">
                  <a:solidFill>
                    <a:srgbClr val="0000FF"/>
                  </a:solidFill>
                  <a:latin typeface="Arial Narrow"/>
                  <a:cs typeface="Arial Narrow"/>
                </a:rPr>
                <a:t>Mod</a:t>
              </a:r>
              <a:r>
                <a:rPr b="1" dirty="0">
                  <a:solidFill>
                    <a:srgbClr val="0000FF"/>
                  </a:solidFill>
                  <a:latin typeface="Arial Narrow"/>
                  <a:cs typeface="Arial Narrow"/>
                </a:rPr>
                <a:t>e </a:t>
              </a:r>
              <a:r>
                <a:rPr b="1" spc="-5" dirty="0">
                  <a:solidFill>
                    <a:srgbClr val="0000FF"/>
                  </a:solidFill>
                  <a:latin typeface="Arial Narrow"/>
                  <a:cs typeface="Arial Narrow"/>
                </a:rPr>
                <a:t>I:</a:t>
              </a:r>
              <a:r>
                <a:rPr lang="en-US" b="1" spc="-5" dirty="0">
                  <a:solidFill>
                    <a:srgbClr val="0000FF"/>
                  </a:solidFill>
                  <a:latin typeface="Arial Narrow"/>
                  <a:cs typeface="Arial Narrow"/>
                </a:rPr>
                <a:t> </a:t>
              </a:r>
              <a:r>
                <a:rPr sz="1600" spc="-5" dirty="0">
                  <a:latin typeface="Arial Narrow"/>
                  <a:cs typeface="Arial Narrow"/>
                </a:rPr>
                <a:t>I</a:t>
              </a:r>
              <a:r>
                <a:rPr sz="1600" spc="-15" dirty="0">
                  <a:latin typeface="Arial Narrow"/>
                  <a:cs typeface="Arial Narrow"/>
                </a:rPr>
                <a:t>r</a:t>
              </a:r>
              <a:r>
                <a:rPr sz="1600" spc="-10" dirty="0">
                  <a:latin typeface="Arial Narrow"/>
                  <a:cs typeface="Arial Narrow"/>
                </a:rPr>
                <a:t>radiat</a:t>
              </a:r>
              <a:r>
                <a:rPr sz="1600" spc="-15" dirty="0">
                  <a:latin typeface="Arial Narrow"/>
                  <a:cs typeface="Arial Narrow"/>
                </a:rPr>
                <a:t>i</a:t>
              </a:r>
              <a:r>
                <a:rPr sz="1600" spc="-10" dirty="0">
                  <a:latin typeface="Arial Narrow"/>
                  <a:cs typeface="Arial Narrow"/>
                </a:rPr>
                <a:t>on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wi</a:t>
              </a:r>
              <a:r>
                <a:rPr sz="1600" spc="-15" dirty="0">
                  <a:latin typeface="Arial Narrow"/>
                  <a:cs typeface="Arial Narrow"/>
                </a:rPr>
                <a:t>t</a:t>
              </a:r>
              <a:r>
                <a:rPr sz="1600" spc="-10" dirty="0">
                  <a:latin typeface="Arial Narrow"/>
                  <a:cs typeface="Arial Narrow"/>
                </a:rPr>
                <a:t>h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BNL</a:t>
              </a:r>
              <a:r>
                <a:rPr sz="1600" spc="-4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Linac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protons (up</a:t>
              </a:r>
              <a:r>
                <a:rPr sz="1600" spc="-1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to</a:t>
              </a:r>
              <a:r>
                <a:rPr sz="1600" spc="-5" dirty="0">
                  <a:latin typeface="Arial Narrow"/>
                  <a:cs typeface="Arial Narrow"/>
                </a:rPr>
                <a:t> </a:t>
              </a:r>
              <a:r>
                <a:rPr sz="1600" spc="-10" dirty="0">
                  <a:latin typeface="Arial Narrow"/>
                  <a:cs typeface="Arial Narrow"/>
                </a:rPr>
                <a:t>200</a:t>
              </a:r>
              <a:r>
                <a:rPr sz="1600" spc="-25" dirty="0">
                  <a:latin typeface="Arial Narrow"/>
                  <a:cs typeface="Arial Narrow"/>
                </a:rPr>
                <a:t> </a:t>
              </a:r>
              <a:r>
                <a:rPr sz="1600" spc="-20" dirty="0">
                  <a:latin typeface="Arial Narrow"/>
                  <a:cs typeface="Arial Narrow"/>
                </a:rPr>
                <a:t>M</a:t>
              </a:r>
              <a:r>
                <a:rPr sz="1600" spc="-5" dirty="0">
                  <a:latin typeface="Arial Narrow"/>
                  <a:cs typeface="Arial Narrow"/>
                </a:rPr>
                <a:t>e</a:t>
              </a:r>
              <a:r>
                <a:rPr sz="1600" spc="-10" dirty="0">
                  <a:latin typeface="Arial Narrow"/>
                  <a:cs typeface="Arial Narrow"/>
                </a:rPr>
                <a:t>V)</a:t>
              </a:r>
              <a:endParaRPr sz="1600" dirty="0">
                <a:latin typeface="Arial Narrow"/>
                <a:cs typeface="Arial Narrow"/>
              </a:endParaRPr>
            </a:p>
          </p:txBody>
        </p:sp>
        <p:sp>
          <p:nvSpPr>
            <p:cNvPr id="21" name="object 15">
              <a:extLst>
                <a:ext uri="{FF2B5EF4-FFF2-40B4-BE49-F238E27FC236}">
                  <a16:creationId xmlns:a16="http://schemas.microsoft.com/office/drawing/2014/main" id="{CA691E1F-BC06-C345-983F-CF837EF0DB2E}"/>
                </a:ext>
              </a:extLst>
            </p:cNvPr>
            <p:cNvSpPr txBox="1"/>
            <p:nvPr/>
          </p:nvSpPr>
          <p:spPr>
            <a:xfrm>
              <a:off x="8665881" y="1529460"/>
              <a:ext cx="215444" cy="7429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/>
              <a:r>
                <a:rPr sz="1400" b="1" dirty="0">
                  <a:solidFill>
                    <a:srgbClr val="00AFEF"/>
                  </a:solidFill>
                  <a:latin typeface="Arial Narrow"/>
                  <a:cs typeface="Arial Narrow"/>
                </a:rPr>
                <a:t>Po</a:t>
              </a:r>
              <a:r>
                <a:rPr sz="1400" b="1" spc="-5" dirty="0">
                  <a:solidFill>
                    <a:srgbClr val="00AFEF"/>
                  </a:solidFill>
                  <a:latin typeface="Arial Narrow"/>
                  <a:cs typeface="Arial Narrow"/>
                </a:rPr>
                <a:t>s</a:t>
              </a:r>
              <a:r>
                <a:rPr sz="1400" b="1" dirty="0">
                  <a:solidFill>
                    <a:srgbClr val="00AFEF"/>
                  </a:solidFill>
                  <a:latin typeface="Arial Narrow"/>
                  <a:cs typeface="Arial Narrow"/>
                </a:rPr>
                <a:t>iti</a:t>
              </a:r>
              <a:r>
                <a:rPr sz="1400" b="1" spc="5" dirty="0">
                  <a:solidFill>
                    <a:srgbClr val="00AFEF"/>
                  </a:solidFill>
                  <a:latin typeface="Arial Narrow"/>
                  <a:cs typeface="Arial Narrow"/>
                </a:rPr>
                <a:t>o</a:t>
              </a:r>
              <a:r>
                <a:rPr sz="1400" b="1" dirty="0">
                  <a:solidFill>
                    <a:srgbClr val="00AFEF"/>
                  </a:solidFill>
                  <a:latin typeface="Arial Narrow"/>
                  <a:cs typeface="Arial Narrow"/>
                </a:rPr>
                <a:t>n</a:t>
              </a:r>
              <a:r>
                <a:rPr sz="1400" b="1" spc="-55" dirty="0">
                  <a:solidFill>
                    <a:srgbClr val="00AFEF"/>
                  </a:solidFill>
                  <a:latin typeface="Arial Narrow"/>
                  <a:cs typeface="Arial Narrow"/>
                </a:rPr>
                <a:t> </a:t>
              </a:r>
              <a:r>
                <a:rPr sz="1400" b="1" dirty="0">
                  <a:solidFill>
                    <a:srgbClr val="00AFEF"/>
                  </a:solidFill>
                  <a:latin typeface="Arial Narrow"/>
                  <a:cs typeface="Arial Narrow"/>
                </a:rPr>
                <a:t>A</a:t>
              </a:r>
              <a:endParaRPr sz="1400">
                <a:latin typeface="Arial Narrow"/>
                <a:cs typeface="Arial Narrow"/>
              </a:endParaRPr>
            </a:p>
          </p:txBody>
        </p:sp>
        <p:sp>
          <p:nvSpPr>
            <p:cNvPr id="22" name="object 16">
              <a:extLst>
                <a:ext uri="{FF2B5EF4-FFF2-40B4-BE49-F238E27FC236}">
                  <a16:creationId xmlns:a16="http://schemas.microsoft.com/office/drawing/2014/main" id="{B7389FA2-6662-CF40-A5F0-D37C81C9E49A}"/>
                </a:ext>
              </a:extLst>
            </p:cNvPr>
            <p:cNvSpPr txBox="1"/>
            <p:nvPr/>
          </p:nvSpPr>
          <p:spPr>
            <a:xfrm>
              <a:off x="9208172" y="1537652"/>
              <a:ext cx="215444" cy="74739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/>
              <a:r>
                <a:rPr sz="1400" b="1" dirty="0">
                  <a:solidFill>
                    <a:srgbClr val="0000FF"/>
                  </a:solidFill>
                  <a:latin typeface="Arial Narrow"/>
                  <a:cs typeface="Arial Narrow"/>
                </a:rPr>
                <a:t>Po</a:t>
              </a:r>
              <a:r>
                <a:rPr sz="1400" b="1" spc="-5" dirty="0">
                  <a:solidFill>
                    <a:srgbClr val="0000FF"/>
                  </a:solidFill>
                  <a:latin typeface="Arial Narrow"/>
                  <a:cs typeface="Arial Narrow"/>
                </a:rPr>
                <a:t>s</a:t>
              </a:r>
              <a:r>
                <a:rPr sz="1400" b="1" dirty="0">
                  <a:solidFill>
                    <a:srgbClr val="0000FF"/>
                  </a:solidFill>
                  <a:latin typeface="Arial Narrow"/>
                  <a:cs typeface="Arial Narrow"/>
                </a:rPr>
                <a:t>iti</a:t>
              </a:r>
              <a:r>
                <a:rPr sz="1400" b="1" spc="5" dirty="0">
                  <a:solidFill>
                    <a:srgbClr val="0000FF"/>
                  </a:solidFill>
                  <a:latin typeface="Arial Narrow"/>
                  <a:cs typeface="Arial Narrow"/>
                </a:rPr>
                <a:t>o</a:t>
              </a:r>
              <a:r>
                <a:rPr sz="1400" b="1" dirty="0">
                  <a:solidFill>
                    <a:srgbClr val="0000FF"/>
                  </a:solidFill>
                  <a:latin typeface="Arial Narrow"/>
                  <a:cs typeface="Arial Narrow"/>
                </a:rPr>
                <a:t>n</a:t>
              </a:r>
              <a:r>
                <a:rPr sz="1400" b="1" spc="-20" dirty="0">
                  <a:solidFill>
                    <a:srgbClr val="0000FF"/>
                  </a:solidFill>
                  <a:latin typeface="Arial Narrow"/>
                  <a:cs typeface="Arial Narrow"/>
                </a:rPr>
                <a:t> </a:t>
              </a:r>
              <a:r>
                <a:rPr sz="1400" b="1" dirty="0">
                  <a:solidFill>
                    <a:srgbClr val="0000FF"/>
                  </a:solidFill>
                  <a:latin typeface="Arial Narrow"/>
                  <a:cs typeface="Arial Narrow"/>
                </a:rPr>
                <a:t>B</a:t>
              </a:r>
              <a:endParaRPr sz="1400">
                <a:latin typeface="Arial Narrow"/>
                <a:cs typeface="Arial Narrow"/>
              </a:endParaRPr>
            </a:p>
          </p:txBody>
        </p:sp>
      </p:grpSp>
      <p:sp>
        <p:nvSpPr>
          <p:cNvPr id="23" name="object 10">
            <a:extLst>
              <a:ext uri="{FF2B5EF4-FFF2-40B4-BE49-F238E27FC236}">
                <a16:creationId xmlns:a16="http://schemas.microsoft.com/office/drawing/2014/main" id="{54C9E92A-3E1C-AD46-BE49-D77625624596}"/>
              </a:ext>
            </a:extLst>
          </p:cNvPr>
          <p:cNvSpPr txBox="1"/>
          <p:nvPr/>
        </p:nvSpPr>
        <p:spPr>
          <a:xfrm>
            <a:off x="4970751" y="4718141"/>
            <a:ext cx="326771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70560"/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Beam</a:t>
            </a:r>
            <a:endParaRPr sz="2800">
              <a:latin typeface="Arial"/>
              <a:cs typeface="Arial"/>
            </a:endParaRPr>
          </a:p>
        </p:txBody>
      </p:sp>
      <p:sp>
        <p:nvSpPr>
          <p:cNvPr id="24" name="object 11">
            <a:extLst>
              <a:ext uri="{FF2B5EF4-FFF2-40B4-BE49-F238E27FC236}">
                <a16:creationId xmlns:a16="http://schemas.microsoft.com/office/drawing/2014/main" id="{AE08BFC4-2501-AC49-B9D3-17B17E7EBE41}"/>
              </a:ext>
            </a:extLst>
          </p:cNvPr>
          <p:cNvSpPr>
            <a:spLocks noChangeAspect="1"/>
          </p:cNvSpPr>
          <p:nvPr/>
        </p:nvSpPr>
        <p:spPr>
          <a:xfrm>
            <a:off x="4575330" y="3966518"/>
            <a:ext cx="4742969" cy="2743200"/>
          </a:xfrm>
          <a:prstGeom prst="rect">
            <a:avLst/>
          </a:prstGeom>
          <a:blipFill>
            <a:blip r:embed="rId5" cstate="print"/>
            <a:stretch>
              <a:fillRect t="-7336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2">
            <a:extLst>
              <a:ext uri="{FF2B5EF4-FFF2-40B4-BE49-F238E27FC236}">
                <a16:creationId xmlns:a16="http://schemas.microsoft.com/office/drawing/2014/main" id="{4E2F113A-A892-3548-AB30-962FDCCCADE8}"/>
              </a:ext>
            </a:extLst>
          </p:cNvPr>
          <p:cNvSpPr>
            <a:spLocks noChangeAspect="1"/>
          </p:cNvSpPr>
          <p:nvPr/>
        </p:nvSpPr>
        <p:spPr>
          <a:xfrm>
            <a:off x="9285571" y="3968203"/>
            <a:ext cx="2896435" cy="21031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4">
            <a:extLst>
              <a:ext uri="{FF2B5EF4-FFF2-40B4-BE49-F238E27FC236}">
                <a16:creationId xmlns:a16="http://schemas.microsoft.com/office/drawing/2014/main" id="{DE31469A-80F1-A54C-909D-682DCC65F684}"/>
              </a:ext>
            </a:extLst>
          </p:cNvPr>
          <p:cNvSpPr txBox="1"/>
          <p:nvPr/>
        </p:nvSpPr>
        <p:spPr>
          <a:xfrm>
            <a:off x="4880236" y="3675963"/>
            <a:ext cx="4222115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b="1" spc="-5" dirty="0">
                <a:solidFill>
                  <a:srgbClr val="0000FF"/>
                </a:solidFill>
                <a:latin typeface="Arial Narrow"/>
                <a:cs typeface="Arial Narrow"/>
              </a:rPr>
              <a:t>Mod</a:t>
            </a:r>
            <a:r>
              <a:rPr b="1" dirty="0">
                <a:solidFill>
                  <a:srgbClr val="0000FF"/>
                </a:solidFill>
                <a:latin typeface="Arial Narrow"/>
                <a:cs typeface="Arial Narrow"/>
              </a:rPr>
              <a:t>e II: </a:t>
            </a:r>
            <a:r>
              <a:rPr sz="1600" spc="-120" dirty="0">
                <a:latin typeface="Arial Narrow"/>
                <a:cs typeface="Arial Narrow"/>
              </a:rPr>
              <a:t>T</a:t>
            </a:r>
            <a:r>
              <a:rPr sz="1600" spc="-10" dirty="0">
                <a:latin typeface="Arial Narrow"/>
                <a:cs typeface="Arial Narrow"/>
              </a:rPr>
              <a:t>arg</a:t>
            </a:r>
            <a:r>
              <a:rPr sz="1600" spc="-20" dirty="0">
                <a:latin typeface="Arial Narrow"/>
                <a:cs typeface="Arial Narrow"/>
              </a:rPr>
              <a:t>e</a:t>
            </a:r>
            <a:r>
              <a:rPr sz="1600" spc="-5" dirty="0">
                <a:latin typeface="Arial Narrow"/>
                <a:cs typeface="Arial Narrow"/>
              </a:rPr>
              <a:t>t</a:t>
            </a:r>
            <a:r>
              <a:rPr sz="1600" spc="5" dirty="0">
                <a:latin typeface="Arial Narrow"/>
                <a:cs typeface="Arial Narrow"/>
              </a:rPr>
              <a:t> </a:t>
            </a:r>
            <a:r>
              <a:rPr sz="1600" dirty="0">
                <a:latin typeface="Arial Narrow"/>
                <a:cs typeface="Arial Narrow"/>
              </a:rPr>
              <a:t>e</a:t>
            </a:r>
            <a:r>
              <a:rPr sz="1600" spc="-10" dirty="0">
                <a:latin typeface="Arial Narrow"/>
                <a:cs typeface="Arial Narrow"/>
              </a:rPr>
              <a:t>n</a:t>
            </a:r>
            <a:r>
              <a:rPr sz="1600" dirty="0">
                <a:latin typeface="Arial Narrow"/>
                <a:cs typeface="Arial Narrow"/>
              </a:rPr>
              <a:t>d</a:t>
            </a:r>
            <a:r>
              <a:rPr sz="1600" spc="-10" dirty="0">
                <a:latin typeface="Arial Narrow"/>
                <a:cs typeface="Arial Narrow"/>
              </a:rPr>
              <a:t>stat</a:t>
            </a:r>
            <a:r>
              <a:rPr sz="1600" spc="-15" dirty="0">
                <a:latin typeface="Arial Narrow"/>
                <a:cs typeface="Arial Narrow"/>
              </a:rPr>
              <a:t>i</a:t>
            </a:r>
            <a:r>
              <a:rPr sz="1600" spc="-10" dirty="0">
                <a:latin typeface="Arial Narrow"/>
                <a:cs typeface="Arial Narrow"/>
              </a:rPr>
              <a:t>on</a:t>
            </a:r>
            <a:r>
              <a:rPr sz="1600" spc="25" dirty="0">
                <a:latin typeface="Arial Narrow"/>
                <a:cs typeface="Arial Narrow"/>
              </a:rPr>
              <a:t> </a:t>
            </a:r>
            <a:r>
              <a:rPr sz="1600" dirty="0">
                <a:latin typeface="Arial Narrow"/>
                <a:cs typeface="Arial Narrow"/>
              </a:rPr>
              <a:t>as</a:t>
            </a:r>
            <a:r>
              <a:rPr sz="1600" spc="10" dirty="0">
                <a:latin typeface="Arial Narrow"/>
                <a:cs typeface="Arial Narrow"/>
              </a:rPr>
              <a:t> </a:t>
            </a:r>
            <a:r>
              <a:rPr sz="1600" dirty="0">
                <a:latin typeface="Arial Narrow"/>
                <a:cs typeface="Arial Narrow"/>
              </a:rPr>
              <a:t>a </a:t>
            </a:r>
            <a:r>
              <a:rPr sz="1600" spc="-10" dirty="0">
                <a:latin typeface="Arial Narrow"/>
                <a:cs typeface="Arial Narrow"/>
              </a:rPr>
              <a:t>N</a:t>
            </a:r>
            <a:r>
              <a:rPr sz="1600" dirty="0">
                <a:latin typeface="Arial Narrow"/>
                <a:cs typeface="Arial Narrow"/>
              </a:rPr>
              <a:t>e</a:t>
            </a:r>
            <a:r>
              <a:rPr sz="1600" spc="-10" dirty="0">
                <a:latin typeface="Arial Narrow"/>
                <a:cs typeface="Arial Narrow"/>
              </a:rPr>
              <a:t>utron</a:t>
            </a:r>
            <a:r>
              <a:rPr sz="1600" dirty="0">
                <a:latin typeface="Arial Narrow"/>
                <a:cs typeface="Arial Narrow"/>
              </a:rPr>
              <a:t> </a:t>
            </a:r>
            <a:r>
              <a:rPr sz="1600" spc="-10" dirty="0">
                <a:latin typeface="Arial Narrow"/>
                <a:cs typeface="Arial Narrow"/>
              </a:rPr>
              <a:t>S</a:t>
            </a:r>
            <a:r>
              <a:rPr sz="1600" spc="-20" dirty="0">
                <a:latin typeface="Arial Narrow"/>
                <a:cs typeface="Arial Narrow"/>
              </a:rPr>
              <a:t>o</a:t>
            </a:r>
            <a:r>
              <a:rPr sz="1600" spc="-10" dirty="0">
                <a:latin typeface="Arial Narrow"/>
                <a:cs typeface="Arial Narrow"/>
              </a:rPr>
              <a:t>urce</a:t>
            </a:r>
            <a:endParaRPr dirty="0">
              <a:latin typeface="Arial Narrow"/>
              <a:cs typeface="Arial Narrow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F00EA88-A736-1545-BA3A-D21E29C79D0C}"/>
              </a:ext>
            </a:extLst>
          </p:cNvPr>
          <p:cNvSpPr txBox="1"/>
          <p:nvPr/>
        </p:nvSpPr>
        <p:spPr>
          <a:xfrm>
            <a:off x="9441888" y="3632886"/>
            <a:ext cx="2750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 Narrow"/>
                <a:cs typeface="Arial Narrow"/>
              </a:rPr>
              <a:t>Fu</a:t>
            </a:r>
            <a:r>
              <a:rPr lang="en-US" b="1" spc="-5" dirty="0">
                <a:latin typeface="Arial Narrow"/>
                <a:cs typeface="Arial Narrow"/>
              </a:rPr>
              <a:t>s</a:t>
            </a:r>
            <a:r>
              <a:rPr lang="en-US" b="1" dirty="0">
                <a:latin typeface="Arial Narrow"/>
                <a:cs typeface="Arial Narrow"/>
              </a:rPr>
              <a:t>i</a:t>
            </a:r>
            <a:r>
              <a:rPr lang="en-US" b="1" spc="5" dirty="0">
                <a:latin typeface="Arial Narrow"/>
                <a:cs typeface="Arial Narrow"/>
              </a:rPr>
              <a:t>o</a:t>
            </a:r>
            <a:r>
              <a:rPr lang="en-US" b="1" dirty="0">
                <a:latin typeface="Arial Narrow"/>
                <a:cs typeface="Arial Narrow"/>
              </a:rPr>
              <a:t>n</a:t>
            </a:r>
            <a:r>
              <a:rPr lang="en-US" b="1" spc="-20" dirty="0">
                <a:latin typeface="Arial Narrow"/>
                <a:cs typeface="Arial Narrow"/>
              </a:rPr>
              <a:t> </a:t>
            </a:r>
            <a:r>
              <a:rPr lang="en-US" b="1" spc="-5" dirty="0">
                <a:latin typeface="Arial Narrow"/>
                <a:cs typeface="Arial Narrow"/>
              </a:rPr>
              <a:t>s</a:t>
            </a:r>
            <a:r>
              <a:rPr lang="en-US" b="1" dirty="0">
                <a:latin typeface="Arial Narrow"/>
                <a:cs typeface="Arial Narrow"/>
              </a:rPr>
              <a:t>p</a:t>
            </a:r>
            <a:r>
              <a:rPr lang="en-US" b="1" spc="-5" dirty="0">
                <a:latin typeface="Arial Narrow"/>
                <a:cs typeface="Arial Narrow"/>
              </a:rPr>
              <a:t>ec</a:t>
            </a:r>
            <a:r>
              <a:rPr lang="en-US" b="1" dirty="0">
                <a:latin typeface="Arial Narrow"/>
                <a:cs typeface="Arial Narrow"/>
              </a:rPr>
              <a:t>trum simil</a:t>
            </a:r>
            <a:r>
              <a:rPr lang="en-US" b="1" spc="-5" dirty="0">
                <a:latin typeface="Arial Narrow"/>
                <a:cs typeface="Arial Narrow"/>
              </a:rPr>
              <a:t>a</a:t>
            </a:r>
            <a:r>
              <a:rPr lang="en-US" b="1" dirty="0">
                <a:latin typeface="Arial Narrow"/>
                <a:cs typeface="Arial Narrow"/>
              </a:rPr>
              <a:t>riti</a:t>
            </a:r>
            <a:r>
              <a:rPr lang="en-US" b="1" spc="-5" dirty="0">
                <a:latin typeface="Arial Narrow"/>
                <a:cs typeface="Arial Narrow"/>
              </a:rPr>
              <a:t>e</a:t>
            </a:r>
            <a:r>
              <a:rPr lang="en-US" b="1" dirty="0">
                <a:latin typeface="Arial Narrow"/>
                <a:cs typeface="Arial Narrow"/>
              </a:rPr>
              <a:t>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164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DD390-23CE-614E-B84F-485D452F6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448" y="0"/>
            <a:ext cx="11105321" cy="647244"/>
          </a:xfrm>
        </p:spPr>
        <p:txBody>
          <a:bodyPr/>
          <a:lstStyle/>
          <a:p>
            <a:r>
              <a:rPr lang="en-US" dirty="0"/>
              <a:t>Tandem van de Graaff Capabilities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AF1E9-E473-EB4E-B4FE-131929F7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8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AE6DB9-2298-8E4B-BCDE-4E4FD04B5D06}"/>
              </a:ext>
            </a:extLst>
          </p:cNvPr>
          <p:cNvGrpSpPr/>
          <p:nvPr/>
        </p:nvGrpSpPr>
        <p:grpSpPr>
          <a:xfrm>
            <a:off x="8065238" y="574153"/>
            <a:ext cx="4138230" cy="5583853"/>
            <a:chOff x="7480434" y="691116"/>
            <a:chExt cx="4138230" cy="55838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F9B2429-C2F4-B342-BF63-B522DED4E443}"/>
                </a:ext>
              </a:extLst>
            </p:cNvPr>
            <p:cNvGrpSpPr/>
            <p:nvPr/>
          </p:nvGrpSpPr>
          <p:grpSpPr>
            <a:xfrm>
              <a:off x="7480434" y="1126475"/>
              <a:ext cx="4138230" cy="5148494"/>
              <a:chOff x="1792030" y="2492375"/>
              <a:chExt cx="2983986" cy="3939813"/>
            </a:xfrm>
          </p:grpSpPr>
          <p:pic>
            <p:nvPicPr>
              <p:cNvPr id="6" name="Picture 2" descr="C:\Users\simos\Desktop\RADIATE\capture1.bmp">
                <a:extLst>
                  <a:ext uri="{FF2B5EF4-FFF2-40B4-BE49-F238E27FC236}">
                    <a16:creationId xmlns:a16="http://schemas.microsoft.com/office/drawing/2014/main" id="{AC27C011-5BB1-A045-AE28-48A2032C30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100" t="12529" r="23777" b="2908"/>
              <a:stretch/>
            </p:blipFill>
            <p:spPr bwMode="auto">
              <a:xfrm>
                <a:off x="1792030" y="2492375"/>
                <a:ext cx="2967092" cy="3519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2">
                <a:extLst>
                  <a:ext uri="{FF2B5EF4-FFF2-40B4-BE49-F238E27FC236}">
                    <a16:creationId xmlns:a16="http://schemas.microsoft.com/office/drawing/2014/main" id="{CC40B290-DD49-5342-ACC0-05364D9C5D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79"/>
              <a:stretch/>
            </p:blipFill>
            <p:spPr bwMode="auto">
              <a:xfrm>
                <a:off x="1822112" y="5966792"/>
                <a:ext cx="2953904" cy="4653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7432D74-818E-9644-B067-1BA5D18ABC45}"/>
                </a:ext>
              </a:extLst>
            </p:cNvPr>
            <p:cNvSpPr txBox="1"/>
            <p:nvPr/>
          </p:nvSpPr>
          <p:spPr>
            <a:xfrm>
              <a:off x="7602279" y="691116"/>
              <a:ext cx="3965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Ions Available at Tandem</a:t>
              </a:r>
            </a:p>
          </p:txBody>
        </p:sp>
      </p:grpSp>
      <p:pic>
        <p:nvPicPr>
          <p:cNvPr id="11" name="Picture 2" descr="Synergistic1">
            <a:extLst>
              <a:ext uri="{FF2B5EF4-FFF2-40B4-BE49-F238E27FC236}">
                <a16:creationId xmlns:a16="http://schemas.microsoft.com/office/drawing/2014/main" id="{65F55A6D-E2AE-654D-A881-462D4DA38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56" t="17947" r="10928" b="61143"/>
          <a:stretch>
            <a:fillRect/>
          </a:stretch>
        </p:blipFill>
        <p:spPr bwMode="auto">
          <a:xfrm>
            <a:off x="29496" y="3038165"/>
            <a:ext cx="4516999" cy="317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C:\Users\simos\Desktop\RADIATE\BLAIRR_Tandem_XPD_BLIP_Simos\28MeVprotons_Be_target_Protons.bmp">
            <a:extLst>
              <a:ext uri="{FF2B5EF4-FFF2-40B4-BE49-F238E27FC236}">
                <a16:creationId xmlns:a16="http://schemas.microsoft.com/office/drawing/2014/main" id="{A29664A9-F6BE-EA4C-8765-64BB840CB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3" b="4112"/>
          <a:stretch>
            <a:fillRect/>
          </a:stretch>
        </p:blipFill>
        <p:spPr bwMode="auto">
          <a:xfrm>
            <a:off x="4641344" y="2486992"/>
            <a:ext cx="3456432" cy="209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C:\Users\simos\Desktop\RADIATE\BLAIRR_Tandem_XPD_BLIP_Simos\28MeVprotons_Be_target_DPA.bmp">
            <a:extLst>
              <a:ext uri="{FF2B5EF4-FFF2-40B4-BE49-F238E27FC236}">
                <a16:creationId xmlns:a16="http://schemas.microsoft.com/office/drawing/2014/main" id="{E2FBEBA9-BCCA-AF4D-8394-2DA5759BC1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" r="1"/>
          <a:stretch/>
        </p:blipFill>
        <p:spPr bwMode="auto">
          <a:xfrm>
            <a:off x="4621161" y="4565412"/>
            <a:ext cx="3482904" cy="219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9" descr="3293671738_e88330ee53">
            <a:extLst>
              <a:ext uri="{FF2B5EF4-FFF2-40B4-BE49-F238E27FC236}">
                <a16:creationId xmlns:a16="http://schemas.microsoft.com/office/drawing/2014/main" id="{030FBB91-E764-0A40-8B76-F6E478596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t="43958" r="5405" b="5806"/>
          <a:stretch>
            <a:fillRect/>
          </a:stretch>
        </p:blipFill>
        <p:spPr bwMode="auto">
          <a:xfrm>
            <a:off x="25125" y="675748"/>
            <a:ext cx="5303961" cy="220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E7F6E7A-9EB7-014C-9F60-85094F6B4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962" y="896073"/>
            <a:ext cx="2191027" cy="164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3" descr="C:\Users\simos\Desktop\BLAIRR\ATT21073.jpg">
            <a:extLst>
              <a:ext uri="{FF2B5EF4-FFF2-40B4-BE49-F238E27FC236}">
                <a16:creationId xmlns:a16="http://schemas.microsoft.com/office/drawing/2014/main" id="{B5119E41-01D9-A14A-90E4-69864B046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649" y="896381"/>
            <a:ext cx="2196003" cy="164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">
            <a:extLst>
              <a:ext uri="{FF2B5EF4-FFF2-40B4-BE49-F238E27FC236}">
                <a16:creationId xmlns:a16="http://schemas.microsoft.com/office/drawing/2014/main" id="{77AB336A-E5CD-5345-BF97-FA24EA9D3D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8313" y="571500"/>
            <a:ext cx="3124200" cy="3381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>
                <a:solidFill>
                  <a:srgbClr val="0000FF"/>
                </a:solidFill>
              </a:rPr>
              <a:t>Target Irradiation Beamline</a:t>
            </a:r>
          </a:p>
        </p:txBody>
      </p:sp>
    </p:spTree>
    <p:extLst>
      <p:ext uri="{BB962C8B-B14F-4D97-AF65-F5344CB8AC3E}">
        <p14:creationId xmlns:p14="http://schemas.microsoft.com/office/powerpoint/2010/main" val="2065874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6778B4-473E-5245-A9BA-68DB40535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80" y="34928"/>
            <a:ext cx="11105321" cy="647244"/>
          </a:xfrm>
        </p:spPr>
        <p:txBody>
          <a:bodyPr/>
          <a:lstStyle/>
          <a:p>
            <a:r>
              <a:rPr lang="en-US" dirty="0"/>
              <a:t>Irradiation Damage Experiments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2CDCC3-AA41-AB4F-B283-D521E5D1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8F66415D-FA02-EF4F-AEEB-72308964F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" y="538164"/>
            <a:ext cx="11506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  <a:latin typeface="Arial Narrow" panose="020B0604020202020204" pitchFamily="34" charset="0"/>
              </a:rPr>
              <a:t>Aim</a:t>
            </a:r>
            <a:r>
              <a:rPr lang="en-US" altLang="en-US" sz="2800" dirty="0">
                <a:latin typeface="Arial Narrow" panose="020B0604020202020204" pitchFamily="34" charset="0"/>
              </a:rPr>
              <a:t>: reach proton fluence levels that approach threshold or operational goal</a:t>
            </a:r>
          </a:p>
        </p:txBody>
      </p:sp>
      <p:pic>
        <p:nvPicPr>
          <p:cNvPr id="7" name="Picture 2" descr="C:\Users\simos\Desktop\MPalmer's_HEP_Review\Reference_MTRL_ALL\IMG_20170426_102045795.jpg">
            <a:extLst>
              <a:ext uri="{FF2B5EF4-FFF2-40B4-BE49-F238E27FC236}">
                <a16:creationId xmlns:a16="http://schemas.microsoft.com/office/drawing/2014/main" id="{9703C616-AA16-CA4B-9CFE-03F6BCBC7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470" y="1012825"/>
            <a:ext cx="6032104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>
            <a:extLst>
              <a:ext uri="{FF2B5EF4-FFF2-40B4-BE49-F238E27FC236}">
                <a16:creationId xmlns:a16="http://schemas.microsoft.com/office/drawing/2014/main" id="{8806BF4D-169E-3840-8186-6690A8003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2701" y="5967413"/>
            <a:ext cx="39750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042B7F"/>
              </a:buClr>
              <a:buSzPct val="110000"/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42B7F"/>
              </a:buClr>
              <a:buSzPct val="90000"/>
              <a:buFont typeface="Times" pitchFamily="2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80000"/>
              </a:lnSpc>
              <a:spcBef>
                <a:spcPct val="20000"/>
              </a:spcBef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200" dirty="0">
                <a:solidFill>
                  <a:srgbClr val="FF0000"/>
                </a:solidFill>
                <a:latin typeface="Arial Narrow" panose="020B0604020202020204" pitchFamily="34" charset="0"/>
              </a:rPr>
              <a:t>Target Array in Beam</a:t>
            </a:r>
            <a:endParaRPr lang="en-US" altLang="en-US" sz="2800" dirty="0">
              <a:solidFill>
                <a:srgbClr val="FF0000"/>
              </a:solidFill>
              <a:latin typeface="Arial Narrow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012A20E-36C0-1740-BA96-1F1B357E2E4D}"/>
              </a:ext>
            </a:extLst>
          </p:cNvPr>
          <p:cNvGrpSpPr/>
          <p:nvPr/>
        </p:nvGrpSpPr>
        <p:grpSpPr>
          <a:xfrm>
            <a:off x="325438" y="1039813"/>
            <a:ext cx="4833604" cy="5029200"/>
            <a:chOff x="325438" y="1039813"/>
            <a:chExt cx="4833604" cy="5029200"/>
          </a:xfrm>
        </p:grpSpPr>
        <p:pic>
          <p:nvPicPr>
            <p:cNvPr id="6" name="Picture 2" descr="C:\Users\simos\Desktop\Camera\IMG_20170426_102004798.jpg">
              <a:extLst>
                <a:ext uri="{FF2B5EF4-FFF2-40B4-BE49-F238E27FC236}">
                  <a16:creationId xmlns:a16="http://schemas.microsoft.com/office/drawing/2014/main" id="{BF986BDA-984D-0147-AEB6-35B2C2786F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14" t="5206" r="37494"/>
            <a:stretch>
              <a:fillRect/>
            </a:stretch>
          </p:blipFill>
          <p:spPr bwMode="auto">
            <a:xfrm>
              <a:off x="325438" y="1039813"/>
              <a:ext cx="4833604" cy="502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3">
              <a:extLst>
                <a:ext uri="{FF2B5EF4-FFF2-40B4-BE49-F238E27FC236}">
                  <a16:creationId xmlns:a16="http://schemas.microsoft.com/office/drawing/2014/main" id="{6D98F788-B6FB-B24A-952B-96006258D85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803400" y="3676652"/>
              <a:ext cx="820738" cy="1022348"/>
            </a:xfrm>
            <a:prstGeom prst="straightConnector1">
              <a:avLst/>
            </a:prstGeom>
            <a:noFill/>
            <a:ln w="603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133991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B6755BB0-635C-6241-9793-F0445B31C9F9}" vid="{15B78DE8-3C9A-3F4C-B4CC-50D91B7F00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588</TotalTime>
  <Words>1318</Words>
  <Application>Microsoft Macintosh PowerPoint</Application>
  <PresentationFormat>Widescreen</PresentationFormat>
  <Paragraphs>182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ＭＳ Ｐゴシック</vt:lpstr>
      <vt:lpstr>ＭＳ Ｐゴシック</vt:lpstr>
      <vt:lpstr>Arial</vt:lpstr>
      <vt:lpstr>Arial Narrow</vt:lpstr>
      <vt:lpstr>Calibri</vt:lpstr>
      <vt:lpstr>Times New Roman</vt:lpstr>
      <vt:lpstr>Wingdings</vt:lpstr>
      <vt:lpstr>Wingdings 3</vt:lpstr>
      <vt:lpstr>Office Theme</vt:lpstr>
      <vt:lpstr>Irradiation and Structural Analysis Capabilities at Brookhaven National Laboratory:</vt:lpstr>
      <vt:lpstr>Nuclear (and other) Material Studies at BNL </vt:lpstr>
      <vt:lpstr>Nuclear Materials and Synchrotron Radiation Relationship  </vt:lpstr>
      <vt:lpstr>Extreme Environments for Structural Materials: Fission Reactors and Magnetic Fusion Systems</vt:lpstr>
      <vt:lpstr>Challenges of Connecting Scales: Materials in Extreme Conditions</vt:lpstr>
      <vt:lpstr>Synergies with the BNL Accelerator Complex</vt:lpstr>
      <vt:lpstr>BLIP Irradiation Capabilities</vt:lpstr>
      <vt:lpstr>Tandem van de Graaff Capabilities</vt:lpstr>
      <vt:lpstr>Irradiation Damage Experiments</vt:lpstr>
      <vt:lpstr>Nuclear Material Studies at BNL</vt:lpstr>
      <vt:lpstr>Beryllium Deformation – Correlating Macroscopic with Lattice Strain </vt:lpstr>
      <vt:lpstr>Graphite Irradiation Damage Studies</vt:lpstr>
      <vt:lpstr>120 GeV NuMI Target Meets World’s Brightest X-ray beam at NSLS-II  </vt:lpstr>
      <vt:lpstr>Using the BNL Accelerator Complex to Study Super-alloys &amp; Novel Materials </vt:lpstr>
      <vt:lpstr>Magnetostriction, Annealing and fcc Phases in Super-Invar </vt:lpstr>
      <vt:lpstr>Radiation Effects on Microstructure and Phase Stability in Ti-6Al-4V </vt:lpstr>
      <vt:lpstr>β-type MULTIFUNCTIONAL alloys Ti-21Nb-2Ta-3Zr-1.2O (Gum Metals) </vt:lpstr>
      <vt:lpstr>Ti-21Nb-2Ta-3Zr-1.2O: Temperature, Strain and Radiation-induced Phase Transitions </vt:lpstr>
      <vt:lpstr>Studies of Refractory Metals (W; Ta: Mo)  </vt:lpstr>
      <vt:lpstr>Observed “anomalies” – W or WO3 ?  </vt:lpstr>
      <vt:lpstr>Nuclear Steels: Dispersion Strengthened, Nano-structured Coatings </vt:lpstr>
      <vt:lpstr>Addressing the “Great Fear” in Pressure Vessel Reactor Steels </vt:lpstr>
      <vt:lpstr>Nano-structured Fe-based Coatings on Steel </vt:lpstr>
      <vt:lpstr>Oxide-dispersion-strengthened Copper Alloys (GlidCop Al15)</vt:lpstr>
      <vt:lpstr>Using BNL accelerator complex to study detector materials, etc.</vt:lpstr>
      <vt:lpstr>PowerPoint Presentation</vt:lpstr>
      <vt:lpstr>Summary</vt:lpstr>
      <vt:lpstr>The BNL Team looks forward to continued collaboration with the HiRadMat effort to provide the next-generation materials our future facilities require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Palmer, Mark</dc:creator>
  <cp:keywords/>
  <dc:description/>
  <cp:lastModifiedBy>Palmer, Mark</cp:lastModifiedBy>
  <cp:revision>27</cp:revision>
  <dcterms:created xsi:type="dcterms:W3CDTF">2019-07-09T15:11:06Z</dcterms:created>
  <dcterms:modified xsi:type="dcterms:W3CDTF">2019-07-10T08:12:50Z</dcterms:modified>
  <cp:category/>
</cp:coreProperties>
</file>