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7" r:id="rId2"/>
    <p:sldId id="322" r:id="rId3"/>
    <p:sldId id="323" r:id="rId4"/>
    <p:sldId id="324" r:id="rId5"/>
    <p:sldId id="325" r:id="rId6"/>
    <p:sldId id="328" r:id="rId7"/>
    <p:sldId id="334" r:id="rId8"/>
    <p:sldId id="335" r:id="rId9"/>
    <p:sldId id="329" r:id="rId10"/>
    <p:sldId id="333" r:id="rId11"/>
    <p:sldId id="345" r:id="rId12"/>
    <p:sldId id="336" r:id="rId13"/>
    <p:sldId id="337" r:id="rId14"/>
    <p:sldId id="338" r:id="rId15"/>
    <p:sldId id="339" r:id="rId16"/>
    <p:sldId id="343" r:id="rId17"/>
    <p:sldId id="326" r:id="rId18"/>
    <p:sldId id="327" r:id="rId19"/>
    <p:sldId id="344" r:id="rId20"/>
    <p:sldId id="330" r:id="rId21"/>
    <p:sldId id="33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7FF"/>
    <a:srgbClr val="FD7E2C"/>
    <a:srgbClr val="FFD825"/>
    <a:srgbClr val="9900FF"/>
    <a:srgbClr val="43B249"/>
    <a:srgbClr val="FF48DF"/>
    <a:srgbClr val="45F1FF"/>
    <a:srgbClr val="53DC5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5ADE5-AFAF-5E4D-9473-7829EE2F1968}" type="datetime1">
              <a:rPr lang="en-US" smtClean="0"/>
              <a:t>7/10/2019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E0C92-9F1E-5B4A-BAAF-6A444ACC5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196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32D62-B451-F44B-A912-5DEF7C9E583F}" type="datetime1">
              <a:rPr lang="en-US" smtClean="0"/>
              <a:t>7/10/2019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31835-0993-E74E-8C2A-AD6BCD4346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567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31835-0993-E74E-8C2A-AD6BCD4346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04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31835-0993-E74E-8C2A-AD6BCD43462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04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31835-0993-E74E-8C2A-AD6BCD4346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45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31835-0993-E74E-8C2A-AD6BCD4346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7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31835-0993-E74E-8C2A-AD6BCD4346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13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31835-0993-E74E-8C2A-AD6BCD43462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04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31835-0993-E74E-8C2A-AD6BCD43462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204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31835-0993-E74E-8C2A-AD6BCD43462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7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EC2A5-0E19-5541-A927-BEFB9C6FE3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47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31835-0993-E74E-8C2A-AD6BCD43462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7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10/07/2019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0AF2-E2F2-B943-A5F9-4945D57EA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98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61755" y="636929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68728" y="6356350"/>
            <a:ext cx="49096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4"/>
          <p:cNvPicPr>
            <a:picLocks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4882" y="26446"/>
            <a:ext cx="1774344" cy="75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ERN_logo_white.jpg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5" y="24378"/>
            <a:ext cx="799987" cy="7827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30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20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1195097"/>
            <a:ext cx="8496300" cy="2377755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 smtClean="0">
                <a:cs typeface="Times New Roman"/>
              </a:rPr>
              <a:t>“Beam steering performance of bent silicon crystal irradiated with high-intensity and high-energy protons</a:t>
            </a:r>
            <a:r>
              <a:rPr lang="en-US" sz="3200" b="1" i="1" dirty="0" smtClean="0"/>
              <a:t>” </a:t>
            </a:r>
            <a:endParaRPr lang="en-US" sz="32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dirty="0" smtClean="0"/>
              <a:t>International </a:t>
            </a:r>
            <a:r>
              <a:rPr lang="en-US" dirty="0" err="1" smtClean="0"/>
              <a:t>HiRadMat</a:t>
            </a:r>
            <a:r>
              <a:rPr lang="en-US" dirty="0" smtClean="0"/>
              <a:t> Workshop, CERN                   Marco Garattini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675442" y="4267200"/>
            <a:ext cx="5677857" cy="1295400"/>
          </a:xfrm>
          <a:noFill/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en-US" sz="2400" dirty="0" smtClean="0"/>
              <a:t>Marco Garattini  </a:t>
            </a:r>
          </a:p>
          <a:p>
            <a:pPr algn="ctr"/>
            <a:r>
              <a:rPr lang="en-US" sz="2400" dirty="0" smtClean="0"/>
              <a:t>CERN / Imperial College London </a:t>
            </a:r>
          </a:p>
          <a:p>
            <a:pPr algn="ctr"/>
            <a:r>
              <a:rPr lang="en-US" sz="2400" i="1" dirty="0" smtClean="0">
                <a:solidFill>
                  <a:srgbClr val="FF0000"/>
                </a:solidFill>
              </a:rPr>
              <a:t>UA9 Collaboration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875037" y="3301942"/>
            <a:ext cx="73103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International </a:t>
            </a:r>
            <a:r>
              <a:rPr lang="en-US" sz="2400" dirty="0" err="1" smtClean="0">
                <a:solidFill>
                  <a:srgbClr val="FF0000"/>
                </a:solidFill>
              </a:rPr>
              <a:t>HiRadMat</a:t>
            </a:r>
            <a:r>
              <a:rPr lang="en-US" sz="2400" dirty="0" smtClean="0">
                <a:solidFill>
                  <a:srgbClr val="FF0000"/>
                </a:solidFill>
              </a:rPr>
              <a:t> Workshop</a:t>
            </a:r>
          </a:p>
          <a:p>
            <a:pPr algn="ctr"/>
            <a:r>
              <a:rPr lang="en-US" dirty="0" smtClean="0"/>
              <a:t>CERN, Switzerland, 10 July 2019</a:t>
            </a:r>
            <a:endParaRPr lang="en-US" dirty="0"/>
          </a:p>
        </p:txBody>
      </p:sp>
      <p:pic>
        <p:nvPicPr>
          <p:cNvPr id="9" name="Picture 8" descr="2015-01-13_CERN_ENdept 13% h12mm 300dpi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" y="-1794"/>
            <a:ext cx="2207500" cy="829271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0" name="Group 9"/>
          <p:cNvGrpSpPr/>
          <p:nvPr/>
        </p:nvGrpSpPr>
        <p:grpSpPr>
          <a:xfrm>
            <a:off x="2780437" y="111571"/>
            <a:ext cx="3838354" cy="1431811"/>
            <a:chOff x="1435395" y="3560766"/>
            <a:chExt cx="3838354" cy="1431811"/>
          </a:xfrm>
        </p:grpSpPr>
        <p:pic>
          <p:nvPicPr>
            <p:cNvPr id="11" name="Picture 10" descr="logo_imperial_college_london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10930" y="4519141"/>
              <a:ext cx="1231228" cy="322465"/>
            </a:xfrm>
            <a:prstGeom prst="rect">
              <a:avLst/>
            </a:prstGeom>
          </p:spPr>
        </p:pic>
        <p:pic>
          <p:nvPicPr>
            <p:cNvPr id="12" name="Picture 11" descr="lal_logo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21055" y="4268577"/>
              <a:ext cx="1088234" cy="724000"/>
            </a:xfrm>
            <a:prstGeom prst="rect">
              <a:avLst/>
            </a:prstGeom>
          </p:spPr>
        </p:pic>
        <p:pic>
          <p:nvPicPr>
            <p:cNvPr id="13" name="Picture 12" descr="logoihep70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70127" y="3632527"/>
              <a:ext cx="572030" cy="572031"/>
            </a:xfrm>
            <a:prstGeom prst="rect">
              <a:avLst/>
            </a:prstGeom>
          </p:spPr>
        </p:pic>
        <p:pic>
          <p:nvPicPr>
            <p:cNvPr id="14" name="Picture 13" descr="logo0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19646" y="4239320"/>
              <a:ext cx="723999" cy="724000"/>
            </a:xfrm>
            <a:prstGeom prst="rect">
              <a:avLst/>
            </a:prstGeom>
          </p:spPr>
        </p:pic>
        <p:pic>
          <p:nvPicPr>
            <p:cNvPr id="15" name="Picture 14" descr="images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19647" y="3632527"/>
              <a:ext cx="893798" cy="572031"/>
            </a:xfrm>
            <a:prstGeom prst="rect">
              <a:avLst/>
            </a:prstGeom>
          </p:spPr>
        </p:pic>
        <p:pic>
          <p:nvPicPr>
            <p:cNvPr id="16" name="Picture 15" descr="images-1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13444" y="3560766"/>
              <a:ext cx="895845" cy="780252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810930" y="3632527"/>
              <a:ext cx="574784" cy="574784"/>
            </a:xfrm>
            <a:prstGeom prst="rect">
              <a:avLst/>
            </a:prstGeom>
          </p:spPr>
        </p:pic>
        <p:sp>
          <p:nvSpPr>
            <p:cNvPr id="18" name="Rounded Rectangle 17"/>
            <p:cNvSpPr/>
            <p:nvPr/>
          </p:nvSpPr>
          <p:spPr>
            <a:xfrm>
              <a:off x="1435395" y="3560766"/>
              <a:ext cx="3838354" cy="1431811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9418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54" y="-2540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2800" b="1" i="1" dirty="0" smtClean="0"/>
              <a:t>Crystal operational lifetime estimations</a:t>
            </a:r>
            <a:endParaRPr lang="en-US" sz="2800" b="1" i="1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0337" y="850900"/>
            <a:ext cx="9043663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To </a:t>
            </a:r>
            <a:r>
              <a:rPr lang="en-US" dirty="0"/>
              <a:t>estimate the real crystal robustness in a hi-energy and intensity particle accelerator, we have to </a:t>
            </a:r>
            <a:r>
              <a:rPr lang="en-US" dirty="0">
                <a:solidFill>
                  <a:srgbClr val="FF0000"/>
                </a:solidFill>
              </a:rPr>
              <a:t>rescale the neutron effect to the proton and heavy ions ones, at different </a:t>
            </a:r>
            <a:r>
              <a:rPr lang="en-US" dirty="0" smtClean="0">
                <a:solidFill>
                  <a:srgbClr val="FF0000"/>
                </a:solidFill>
              </a:rPr>
              <a:t>energies</a:t>
            </a:r>
            <a:endParaRPr lang="en-US" dirty="0" smtClean="0"/>
          </a:p>
          <a:p>
            <a:r>
              <a:rPr lang="en-US" dirty="0" smtClean="0"/>
              <a:t>- The </a:t>
            </a:r>
            <a:r>
              <a:rPr lang="en-US" dirty="0"/>
              <a:t>parameter used for this rescaling is the number of </a:t>
            </a:r>
            <a:r>
              <a:rPr lang="en-US" dirty="0">
                <a:solidFill>
                  <a:srgbClr val="FF0000"/>
                </a:solidFill>
              </a:rPr>
              <a:t>Displacements Per Atom (DPA)</a:t>
            </a:r>
            <a:r>
              <a:rPr lang="en-US" dirty="0"/>
              <a:t> produced during the </a:t>
            </a:r>
            <a:r>
              <a:rPr lang="en-US" dirty="0" smtClean="0"/>
              <a:t>irradiation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-</a:t>
            </a:r>
            <a:r>
              <a:rPr lang="en-US" dirty="0"/>
              <a:t> </a:t>
            </a:r>
            <a:r>
              <a:rPr lang="en-US" dirty="0" smtClean="0"/>
              <a:t>Using </a:t>
            </a:r>
            <a:r>
              <a:rPr lang="en-US" dirty="0"/>
              <a:t>FLUKA it was possible to compute the DPAs produced by the neutron spectrum of the BR2 </a:t>
            </a:r>
            <a:r>
              <a:rPr lang="en-US" dirty="0" smtClean="0"/>
              <a:t>reactor, by </a:t>
            </a:r>
            <a:r>
              <a:rPr lang="en-US" dirty="0"/>
              <a:t>proton and </a:t>
            </a:r>
            <a:r>
              <a:rPr lang="en-US" dirty="0" err="1"/>
              <a:t>Pb</a:t>
            </a:r>
            <a:r>
              <a:rPr lang="en-US" dirty="0"/>
              <a:t> ions at different </a:t>
            </a:r>
            <a:r>
              <a:rPr lang="en-US" dirty="0" smtClean="0"/>
              <a:t>energies, computing the equivalent doses that produce ~ 8% of channeling efficiency decrease</a:t>
            </a:r>
            <a:endParaRPr lang="en-US" dirty="0"/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- LHC collimation:</a:t>
            </a:r>
          </a:p>
          <a:p>
            <a:r>
              <a:rPr lang="en-US" dirty="0" smtClean="0"/>
              <a:t>considering the LHC operational range in 2018, the crystal will lose ~ 8 % in efficiency in a time </a:t>
            </a:r>
            <a:r>
              <a:rPr lang="en-US" dirty="0" smtClean="0">
                <a:solidFill>
                  <a:srgbClr val="FF0000"/>
                </a:solidFill>
              </a:rPr>
              <a:t>between ~ 5 and ~27 years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- SPS extraction (shadowing):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c</a:t>
            </a:r>
            <a:r>
              <a:rPr lang="en-US" dirty="0" smtClean="0"/>
              <a:t>onsidering the machine parameters of the successful test performed in 2018, </a:t>
            </a:r>
            <a:r>
              <a:rPr lang="en-US" dirty="0"/>
              <a:t>the crystal will lose ~ 8 % in efficiency in </a:t>
            </a:r>
            <a:r>
              <a:rPr lang="en-US" dirty="0" smtClean="0">
                <a:solidFill>
                  <a:srgbClr val="FF0000"/>
                </a:solidFill>
              </a:rPr>
              <a:t>~ 82 years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These results are a crystal reliability proof in terms of radiation hardiness,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also in hi-intensity hadron accelerator applications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6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746" y="25400"/>
            <a:ext cx="7401354" cy="940443"/>
          </a:xfrm>
        </p:spPr>
        <p:txBody>
          <a:bodyPr>
            <a:noAutofit/>
          </a:bodyPr>
          <a:lstStyle/>
          <a:p>
            <a:pPr algn="ctr"/>
            <a:r>
              <a:rPr lang="en-US" sz="3200" b="1" i="1" dirty="0" err="1" smtClean="0"/>
              <a:t>LoI</a:t>
            </a:r>
            <a:r>
              <a:rPr lang="en-US" sz="3200" b="1" i="1" dirty="0" smtClean="0"/>
              <a:t>: Crystal </a:t>
            </a:r>
            <a:r>
              <a:rPr lang="en-US" sz="3200" b="1" i="1" dirty="0" err="1" smtClean="0"/>
              <a:t>HiRadMat</a:t>
            </a:r>
            <a:r>
              <a:rPr lang="en-US" sz="3200" b="1" i="1" dirty="0" smtClean="0"/>
              <a:t> test </a:t>
            </a:r>
            <a:br>
              <a:rPr lang="en-US" sz="3200" b="1" i="1" dirty="0" smtClean="0"/>
            </a:br>
            <a:r>
              <a:rPr lang="en-US" sz="3200" b="1" i="1" dirty="0" smtClean="0"/>
              <a:t>on high-fluxes irradiated crystals</a:t>
            </a:r>
            <a:endParaRPr lang="en-US" sz="3200" b="1" i="1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9236" y="1079500"/>
            <a:ext cx="8954763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</a:t>
            </a:r>
            <a:r>
              <a:rPr lang="en-US" dirty="0" err="1" smtClean="0">
                <a:solidFill>
                  <a:srgbClr val="FF0000"/>
                </a:solidFill>
              </a:rPr>
              <a:t>HiRadMat</a:t>
            </a:r>
            <a:r>
              <a:rPr lang="en-US" dirty="0" smtClean="0">
                <a:solidFill>
                  <a:srgbClr val="FF0000"/>
                </a:solidFill>
              </a:rPr>
              <a:t> test on high-flux irradiated crystals: </a:t>
            </a:r>
            <a:r>
              <a:rPr lang="en-US" dirty="0" smtClean="0"/>
              <a:t>to test crystal robustness to </a:t>
            </a:r>
            <a:r>
              <a:rPr lang="en-US" dirty="0"/>
              <a:t>fast irradiation during injection or dump </a:t>
            </a:r>
            <a:r>
              <a:rPr lang="en-US" dirty="0" smtClean="0"/>
              <a:t>procedures at the end of their operational lifetime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new </a:t>
            </a:r>
            <a:r>
              <a:rPr lang="en-US" dirty="0" err="1" smtClean="0"/>
              <a:t>HiRadMat</a:t>
            </a:r>
            <a:r>
              <a:rPr lang="en-US" dirty="0" smtClean="0"/>
              <a:t> test will be almost the same of 2017: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Same beam features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Same supports, tank, </a:t>
            </a:r>
            <a:r>
              <a:rPr lang="en-US" dirty="0" err="1" smtClean="0"/>
              <a:t>etc</a:t>
            </a:r>
            <a:r>
              <a:rPr lang="mr-IN" dirty="0" smtClean="0"/>
              <a:t>…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Same alignment procedure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only the </a:t>
            </a:r>
            <a:r>
              <a:rPr lang="en-US" dirty="0" smtClean="0"/>
              <a:t>crystals will </a:t>
            </a:r>
            <a:r>
              <a:rPr lang="en-US" dirty="0"/>
              <a:t>be </a:t>
            </a:r>
            <a:r>
              <a:rPr lang="en-US" dirty="0" smtClean="0"/>
              <a:t>different: irradiated instead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/>
              <a:t> </a:t>
            </a:r>
            <a:r>
              <a:rPr lang="en-US" dirty="0" smtClean="0"/>
              <a:t>of not irradiated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Quite simple and standard test, but extremely important to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    verify the reliability of the crystal technology</a:t>
            </a:r>
          </a:p>
        </p:txBody>
      </p:sp>
      <p:pic>
        <p:nvPicPr>
          <p:cNvPr id="3" name="Picture 2" descr="Screen Shot 2019-07-01 at 12.47.2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900" y="2462636"/>
            <a:ext cx="2832100" cy="367146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414640" y="1847370"/>
            <a:ext cx="2740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FF0000"/>
                </a:solidFill>
              </a:rPr>
              <a:t>2019: Letter of Interest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f</a:t>
            </a:r>
            <a:r>
              <a:rPr lang="en-US" i="1" dirty="0" smtClean="0">
                <a:solidFill>
                  <a:srgbClr val="FF0000"/>
                </a:solidFill>
              </a:rPr>
              <a:t>rom UA9 and STI group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008636" y="4127500"/>
            <a:ext cx="484632" cy="53340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-84008"/>
            <a:ext cx="8226854" cy="940443"/>
          </a:xfrm>
        </p:spPr>
        <p:txBody>
          <a:bodyPr/>
          <a:lstStyle/>
          <a:p>
            <a:pPr algn="ctr"/>
            <a:r>
              <a:rPr lang="en-US" b="1" i="1" dirty="0" smtClean="0"/>
              <a:t>References</a:t>
            </a:r>
            <a:endParaRPr lang="en-US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3237685"/>
            <a:ext cx="8686800" cy="3334565"/>
          </a:xfrm>
        </p:spPr>
        <p:txBody>
          <a:bodyPr/>
          <a:lstStyle/>
          <a:p>
            <a:pPr marL="36576" indent="0">
              <a:buNone/>
            </a:pPr>
            <a:r>
              <a:rPr lang="en-US" sz="2400" b="1" dirty="0" smtClean="0"/>
              <a:t>References</a:t>
            </a:r>
          </a:p>
          <a:p>
            <a:pPr marL="36576" indent="0">
              <a:buNone/>
            </a:pPr>
            <a:r>
              <a:rPr lang="en-US" sz="1600" dirty="0" smtClean="0"/>
              <a:t>[1] M</a:t>
            </a:r>
            <a:r>
              <a:rPr lang="en-US" sz="1600" dirty="0"/>
              <a:t>. </a:t>
            </a:r>
            <a:r>
              <a:rPr lang="en-US" sz="1600" dirty="0" err="1"/>
              <a:t>Biryukov</a:t>
            </a:r>
            <a:r>
              <a:rPr lang="en-US" sz="1600" dirty="0"/>
              <a:t>, Y. A. </a:t>
            </a:r>
            <a:r>
              <a:rPr lang="en-US" sz="1600" dirty="0" err="1"/>
              <a:t>Chesnokov</a:t>
            </a:r>
            <a:r>
              <a:rPr lang="en-US" sz="1600" dirty="0"/>
              <a:t>, and V. I. </a:t>
            </a:r>
            <a:r>
              <a:rPr lang="en-US" sz="1600" dirty="0" err="1"/>
              <a:t>Kotov</a:t>
            </a:r>
            <a:r>
              <a:rPr lang="en-US" sz="1600" dirty="0"/>
              <a:t>, </a:t>
            </a:r>
            <a:r>
              <a:rPr lang="en-US" sz="1600" dirty="0" smtClean="0"/>
              <a:t>“Crystal </a:t>
            </a:r>
            <a:r>
              <a:rPr lang="en-US" sz="1600" dirty="0"/>
              <a:t>channeling and its application at high-energy </a:t>
            </a:r>
            <a:r>
              <a:rPr lang="en-US" sz="1600" dirty="0" smtClean="0"/>
              <a:t>accelerators”. </a:t>
            </a:r>
            <a:r>
              <a:rPr lang="en-US" sz="1600" dirty="0"/>
              <a:t>Springer Science &amp; Business Media, </a:t>
            </a:r>
            <a:r>
              <a:rPr lang="en-US" sz="1600" dirty="0" smtClean="0"/>
              <a:t>2013</a:t>
            </a:r>
          </a:p>
          <a:p>
            <a:pPr marL="36576" indent="0">
              <a:buNone/>
            </a:pPr>
            <a:r>
              <a:rPr lang="en-US" sz="1600" dirty="0" smtClean="0"/>
              <a:t>[2] W. </a:t>
            </a:r>
            <a:r>
              <a:rPr lang="en-US" sz="1600" dirty="0" err="1"/>
              <a:t>S</a:t>
            </a:r>
            <a:r>
              <a:rPr lang="en-US" sz="1600" dirty="0" err="1" smtClean="0"/>
              <a:t>candale</a:t>
            </a:r>
            <a:r>
              <a:rPr lang="en-US" sz="1600" dirty="0" smtClean="0"/>
              <a:t> et al., “Observation of channeling for 6500 </a:t>
            </a:r>
            <a:r>
              <a:rPr lang="en-US" sz="1600" dirty="0" err="1" smtClean="0"/>
              <a:t>GeV</a:t>
            </a:r>
            <a:r>
              <a:rPr lang="en-US" sz="1600" dirty="0" smtClean="0"/>
              <a:t>/c protons in the crystal assisted collimation setup for LHC”, Phys. </a:t>
            </a:r>
            <a:r>
              <a:rPr lang="en-US" sz="1600" dirty="0" err="1" smtClean="0"/>
              <a:t>Lett</a:t>
            </a:r>
            <a:r>
              <a:rPr lang="en-US" sz="1600" dirty="0" smtClean="0"/>
              <a:t>. B, 2016</a:t>
            </a:r>
          </a:p>
          <a:p>
            <a:pPr marL="36576" indent="0">
              <a:buNone/>
            </a:pPr>
            <a:r>
              <a:rPr lang="en-US" sz="1600" dirty="0" smtClean="0"/>
              <a:t>[</a:t>
            </a:r>
            <a:r>
              <a:rPr lang="en-US" sz="1600" dirty="0"/>
              <a:t>3</a:t>
            </a:r>
            <a:r>
              <a:rPr lang="en-US" sz="1600" dirty="0" smtClean="0"/>
              <a:t>] </a:t>
            </a:r>
            <a:r>
              <a:rPr lang="en-US" sz="1600" dirty="0"/>
              <a:t>Fraser, M. A., </a:t>
            </a:r>
            <a:r>
              <a:rPr lang="en-US" sz="1600" i="1" dirty="0"/>
              <a:t>et al</a:t>
            </a:r>
            <a:r>
              <a:rPr lang="en-US" sz="1600" dirty="0"/>
              <a:t>. </a:t>
            </a:r>
            <a:r>
              <a:rPr lang="en-US" sz="1600" dirty="0" smtClean="0"/>
              <a:t>“Experimental </a:t>
            </a:r>
            <a:r>
              <a:rPr lang="en-US" sz="1600" dirty="0"/>
              <a:t>results of crystal-assisted slow extraction at the SPS</a:t>
            </a:r>
            <a:r>
              <a:rPr lang="en-US" sz="1600" dirty="0" smtClean="0"/>
              <a:t>.” </a:t>
            </a:r>
            <a:r>
              <a:rPr lang="en-US" sz="1600" i="1" dirty="0" err="1"/>
              <a:t>arXiv</a:t>
            </a:r>
            <a:r>
              <a:rPr lang="en-US" sz="1600" i="1" dirty="0"/>
              <a:t> preprint arXiv:1707.05151</a:t>
            </a:r>
            <a:r>
              <a:rPr lang="en-US" sz="1600" dirty="0"/>
              <a:t> (2017)</a:t>
            </a:r>
            <a:r>
              <a:rPr lang="en-US" sz="1600" dirty="0" smtClean="0"/>
              <a:t>.</a:t>
            </a:r>
          </a:p>
          <a:p>
            <a:pPr marL="36576" indent="0">
              <a:buNone/>
            </a:pPr>
            <a:r>
              <a:rPr lang="en-US" sz="1600" dirty="0" smtClean="0"/>
              <a:t>[4] F. </a:t>
            </a:r>
            <a:r>
              <a:rPr lang="en-US" sz="1600" dirty="0" err="1" smtClean="0"/>
              <a:t>Addesa</a:t>
            </a:r>
            <a:r>
              <a:rPr lang="en-US" sz="1600" dirty="0" smtClean="0"/>
              <a:t> </a:t>
            </a:r>
            <a:r>
              <a:rPr lang="en-US" sz="1600" i="1" dirty="0" smtClean="0"/>
              <a:t>et al., </a:t>
            </a:r>
            <a:r>
              <a:rPr lang="en-US" sz="1600" dirty="0" smtClean="0"/>
              <a:t>“The SE-</a:t>
            </a:r>
            <a:r>
              <a:rPr lang="en-US" sz="1600" dirty="0" err="1" smtClean="0"/>
              <a:t>CpFM</a:t>
            </a:r>
            <a:r>
              <a:rPr lang="en-US" sz="1600" dirty="0" smtClean="0"/>
              <a:t> Detector for the Crystal-Assisted Extraction at CERN-SPS”, 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Int. Beam Instrumentation Conf.(IBIC’17, Grand Rapids, MI, USA, 20-24 August 2017. JACOW, Geneva, </a:t>
            </a:r>
            <a:r>
              <a:rPr lang="en-US" sz="1600" dirty="0" err="1" smtClean="0"/>
              <a:t>Switzerand</a:t>
            </a:r>
            <a:r>
              <a:rPr lang="en-US" sz="1600" dirty="0" smtClean="0"/>
              <a:t>, 2018</a:t>
            </a:r>
          </a:p>
        </p:txBody>
      </p:sp>
      <p:pic>
        <p:nvPicPr>
          <p:cNvPr id="3" name="Picture 2" descr="Screen Shot 2019-05-21 at 15.57.5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255" y="856434"/>
            <a:ext cx="1885715" cy="257256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43420" y="879434"/>
            <a:ext cx="50518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studies about neutron irradiation have produced a paper recently submitted to the </a:t>
            </a:r>
            <a:r>
              <a:rPr lang="en-US" i="1" dirty="0" smtClean="0">
                <a:solidFill>
                  <a:srgbClr val="FF0000"/>
                </a:solidFill>
              </a:rPr>
              <a:t>“European Physics Journal C”</a:t>
            </a:r>
          </a:p>
          <a:p>
            <a:pPr algn="ctr"/>
            <a:endParaRPr lang="en-US" i="1" dirty="0" smtClean="0">
              <a:solidFill>
                <a:srgbClr val="FF0000"/>
              </a:solidFill>
            </a:endParaRPr>
          </a:p>
          <a:p>
            <a:pPr algn="ctr"/>
            <a:endParaRPr lang="en-US" i="1" dirty="0">
              <a:solidFill>
                <a:srgbClr val="FF0000"/>
              </a:solidFill>
            </a:endParaRPr>
          </a:p>
          <a:p>
            <a:pPr algn="ctr"/>
            <a:r>
              <a:rPr lang="en-US" i="1" dirty="0" smtClean="0">
                <a:solidFill>
                  <a:srgbClr val="FF0000"/>
                </a:solidFill>
              </a:rPr>
              <a:t>The paper about the </a:t>
            </a:r>
            <a:r>
              <a:rPr lang="en-US" i="1" dirty="0" err="1" smtClean="0">
                <a:solidFill>
                  <a:srgbClr val="FF0000"/>
                </a:solidFill>
              </a:rPr>
              <a:t>HiRadMat</a:t>
            </a:r>
            <a:r>
              <a:rPr lang="en-US" i="1" dirty="0" smtClean="0">
                <a:solidFill>
                  <a:srgbClr val="FF0000"/>
                </a:solidFill>
              </a:rPr>
              <a:t> test are almost ready and will be submitted soon to the </a:t>
            </a:r>
          </a:p>
          <a:p>
            <a:pPr algn="ctr"/>
            <a:r>
              <a:rPr lang="en-US" i="1" dirty="0" smtClean="0">
                <a:solidFill>
                  <a:srgbClr val="FF0000"/>
                </a:solidFill>
              </a:rPr>
              <a:t>“</a:t>
            </a:r>
            <a:r>
              <a:rPr lang="en-US" i="1" dirty="0">
                <a:solidFill>
                  <a:srgbClr val="FF0000"/>
                </a:solidFill>
              </a:rPr>
              <a:t>European Physics Journal C”</a:t>
            </a:r>
          </a:p>
          <a:p>
            <a:pPr algn="ctr"/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endCxn id="3" idx="1"/>
          </p:cNvCxnSpPr>
          <p:nvPr/>
        </p:nvCxnSpPr>
        <p:spPr>
          <a:xfrm>
            <a:off x="5182756" y="1397000"/>
            <a:ext cx="875499" cy="7457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7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7592"/>
            <a:ext cx="8226854" cy="940443"/>
          </a:xfrm>
        </p:spPr>
        <p:txBody>
          <a:bodyPr/>
          <a:lstStyle/>
          <a:p>
            <a:pPr algn="ctr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5454"/>
            <a:ext cx="9245600" cy="5493565"/>
          </a:xfrm>
          <a:ln>
            <a:noFill/>
          </a:ln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The </a:t>
            </a:r>
            <a:r>
              <a:rPr lang="en-US" sz="2400" dirty="0" err="1">
                <a:solidFill>
                  <a:schemeClr val="tx2"/>
                </a:solidFill>
              </a:rPr>
              <a:t>HiRadMat</a:t>
            </a:r>
            <a:r>
              <a:rPr lang="en-US" sz="2400" dirty="0">
                <a:solidFill>
                  <a:schemeClr val="tx2"/>
                </a:solidFill>
              </a:rPr>
              <a:t> test </a:t>
            </a:r>
            <a:r>
              <a:rPr lang="en-US" sz="2400" dirty="0" smtClean="0">
                <a:solidFill>
                  <a:schemeClr val="tx2"/>
                </a:solidFill>
              </a:rPr>
              <a:t>proves the </a:t>
            </a:r>
            <a:r>
              <a:rPr lang="en-US" sz="2400" dirty="0">
                <a:solidFill>
                  <a:srgbClr val="FF0000"/>
                </a:solidFill>
              </a:rPr>
              <a:t>crystal robustness also in case of a machine </a:t>
            </a:r>
            <a:r>
              <a:rPr lang="en-US" sz="2400" dirty="0" smtClean="0">
                <a:solidFill>
                  <a:srgbClr val="FF0000"/>
                </a:solidFill>
              </a:rPr>
              <a:t>accident</a:t>
            </a:r>
          </a:p>
          <a:p>
            <a:pPr marL="36576" indent="0">
              <a:buNone/>
            </a:pPr>
            <a:endParaRPr lang="en-US" sz="2400" dirty="0" smtClean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C</a:t>
            </a:r>
            <a:r>
              <a:rPr lang="en-US" sz="2400" dirty="0" smtClean="0">
                <a:solidFill>
                  <a:srgbClr val="FF0000"/>
                </a:solidFill>
              </a:rPr>
              <a:t>rystal robustness </a:t>
            </a:r>
            <a:r>
              <a:rPr lang="en-US" sz="2400" dirty="0" smtClean="0">
                <a:solidFill>
                  <a:schemeClr val="tx2"/>
                </a:solidFill>
              </a:rPr>
              <a:t>test with hi-fluxes of neutrons is a proof of  </a:t>
            </a:r>
            <a:r>
              <a:rPr lang="en-US" sz="2400" dirty="0">
                <a:solidFill>
                  <a:schemeClr val="tx2"/>
                </a:solidFill>
              </a:rPr>
              <a:t>the </a:t>
            </a:r>
            <a:r>
              <a:rPr lang="en-US" sz="2400" dirty="0" smtClean="0">
                <a:solidFill>
                  <a:schemeClr val="tx2"/>
                </a:solidFill>
              </a:rPr>
              <a:t>crystal radiation hardiness </a:t>
            </a:r>
            <a:r>
              <a:rPr lang="en-US" sz="2400" dirty="0">
                <a:solidFill>
                  <a:schemeClr val="tx2"/>
                </a:solidFill>
              </a:rPr>
              <a:t>also </a:t>
            </a:r>
            <a:r>
              <a:rPr lang="en-US" sz="2400" dirty="0">
                <a:solidFill>
                  <a:srgbClr val="FF0000"/>
                </a:solidFill>
              </a:rPr>
              <a:t>in hi-intensity hadron accelerator </a:t>
            </a:r>
            <a:r>
              <a:rPr lang="en-US" sz="2400" dirty="0" smtClean="0">
                <a:solidFill>
                  <a:srgbClr val="FF0000"/>
                </a:solidFill>
              </a:rPr>
              <a:t>applications</a:t>
            </a:r>
          </a:p>
          <a:p>
            <a:pPr marL="36576" indent="0">
              <a:buNone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The same test will be performed with </a:t>
            </a:r>
            <a:r>
              <a:rPr lang="en-US" sz="2400" dirty="0">
                <a:solidFill>
                  <a:schemeClr val="tx2"/>
                </a:solidFill>
              </a:rPr>
              <a:t>hi-fluxes of </a:t>
            </a:r>
            <a:r>
              <a:rPr lang="en-US" sz="2400" dirty="0" smtClean="0">
                <a:solidFill>
                  <a:schemeClr val="tx2"/>
                </a:solidFill>
              </a:rPr>
              <a:t>protons </a:t>
            </a:r>
          </a:p>
          <a:p>
            <a:pPr marL="36576" indent="0">
              <a:buNone/>
            </a:pP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Future </a:t>
            </a:r>
            <a:r>
              <a:rPr lang="en-US" sz="2400" dirty="0" err="1" smtClean="0">
                <a:solidFill>
                  <a:srgbClr val="FF0000"/>
                </a:solidFill>
              </a:rPr>
              <a:t>HiRadMat</a:t>
            </a:r>
            <a:r>
              <a:rPr lang="en-US" sz="2400" dirty="0" smtClean="0">
                <a:solidFill>
                  <a:srgbClr val="FF0000"/>
                </a:solidFill>
              </a:rPr>
              <a:t> tests </a:t>
            </a:r>
            <a:r>
              <a:rPr lang="en-US" sz="2400" dirty="0" smtClean="0">
                <a:solidFill>
                  <a:schemeClr val="tx2"/>
                </a:solidFill>
              </a:rPr>
              <a:t>on hi-dose irradiated crystals (both with neutron &amp; protons) are fundamental to definitely prove the reliability of the crystal technology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8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800" b="1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835735" y="6356350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96656" y="6356350"/>
            <a:ext cx="5796620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39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46100" y="800100"/>
            <a:ext cx="82549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i="1" dirty="0" smtClean="0"/>
              <a:t>Thank you for your attention !</a:t>
            </a:r>
          </a:p>
          <a:p>
            <a:pPr algn="ctr"/>
            <a:r>
              <a:rPr lang="en-US" sz="4400" i="1" dirty="0" smtClean="0">
                <a:solidFill>
                  <a:srgbClr val="FF0000"/>
                </a:solidFill>
              </a:rPr>
              <a:t>&amp; </a:t>
            </a:r>
          </a:p>
          <a:p>
            <a:pPr algn="ctr"/>
            <a:r>
              <a:rPr lang="en-US" sz="4400" i="1" dirty="0">
                <a:solidFill>
                  <a:srgbClr val="FF0000"/>
                </a:solidFill>
              </a:rPr>
              <a:t>t</a:t>
            </a:r>
            <a:r>
              <a:rPr lang="en-US" sz="4400" i="1" dirty="0" smtClean="0">
                <a:solidFill>
                  <a:srgbClr val="FF0000"/>
                </a:solidFill>
              </a:rPr>
              <a:t>hanks a lot to all the </a:t>
            </a:r>
            <a:r>
              <a:rPr lang="en-US" sz="4400" i="1">
                <a:solidFill>
                  <a:srgbClr val="FF0000"/>
                </a:solidFill>
              </a:rPr>
              <a:t>UA9</a:t>
            </a:r>
            <a:r>
              <a:rPr lang="en-US" sz="4400" i="1" smtClean="0">
                <a:solidFill>
                  <a:srgbClr val="FF0000"/>
                </a:solidFill>
              </a:rPr>
              <a:t>, EN </a:t>
            </a:r>
            <a:r>
              <a:rPr lang="en-US" sz="4400" i="1" dirty="0">
                <a:solidFill>
                  <a:srgbClr val="FF0000"/>
                </a:solidFill>
              </a:rPr>
              <a:t>and HRMT </a:t>
            </a:r>
            <a:r>
              <a:rPr lang="en-US" sz="4400" i="1" dirty="0" smtClean="0">
                <a:solidFill>
                  <a:srgbClr val="FF0000"/>
                </a:solidFill>
              </a:rPr>
              <a:t>colleagues</a:t>
            </a:r>
          </a:p>
          <a:p>
            <a:pPr algn="ctr"/>
            <a:r>
              <a:rPr lang="en-US" sz="4400" i="1" dirty="0">
                <a:solidFill>
                  <a:srgbClr val="FF0000"/>
                </a:solidFill>
              </a:rPr>
              <a:t>s</a:t>
            </a:r>
            <a:r>
              <a:rPr lang="en-US" sz="4400" i="1" dirty="0" smtClean="0">
                <a:solidFill>
                  <a:srgbClr val="FF0000"/>
                </a:solidFill>
              </a:rPr>
              <a:t>trongly involved !!!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83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56" y="106492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400" b="1" i="1" dirty="0" smtClean="0">
                <a:solidFill>
                  <a:srgbClr val="0055A0"/>
                </a:solidFill>
              </a:rPr>
              <a:t>Crystal irradiation history </a:t>
            </a:r>
            <a:endParaRPr lang="en-US" sz="4400" b="1" i="1" dirty="0">
              <a:solidFill>
                <a:srgbClr val="0055A0"/>
              </a:solidFill>
            </a:endParaRPr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467" y="1201589"/>
            <a:ext cx="7096890" cy="278458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44856" y="4061338"/>
            <a:ext cx="899914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Moreover</a:t>
            </a:r>
            <a:r>
              <a:rPr lang="mr-IN" sz="2400" dirty="0" smtClean="0">
                <a:solidFill>
                  <a:srgbClr val="FF0000"/>
                </a:solidFill>
              </a:rPr>
              <a:t>…</a:t>
            </a:r>
            <a:endParaRPr lang="en-US" sz="2400" dirty="0" smtClean="0">
              <a:solidFill>
                <a:srgbClr val="FF0000"/>
              </a:solidFill>
            </a:endParaRPr>
          </a:p>
          <a:p>
            <a:endParaRPr lang="en-US" sz="8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/>
              <a:t>UA9 tested several bent silicon crystals for collimation MDs in SPS and LHC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Crystals have been irradiated for years during MD operations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Crystals suffered some accidental beam impacts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Crystals have shown always the same performances </a:t>
            </a:r>
            <a:r>
              <a:rPr lang="en-US" dirty="0"/>
              <a:t>(</a:t>
            </a:r>
            <a:r>
              <a:rPr lang="en-US" dirty="0" smtClean="0"/>
              <a:t>angle and efficiency)</a:t>
            </a:r>
          </a:p>
          <a:p>
            <a:pPr marL="285750" indent="-285750">
              <a:buFontTx/>
              <a:buChar char="-"/>
            </a:pPr>
            <a:r>
              <a:rPr lang="en-US" dirty="0"/>
              <a:t>Crystals did not show macroscopic </a:t>
            </a:r>
            <a:r>
              <a:rPr lang="en-US" dirty="0" smtClean="0"/>
              <a:t>damages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81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572690" y="497233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28" name="Trapezoid 227"/>
          <p:cNvSpPr/>
          <p:nvPr/>
        </p:nvSpPr>
        <p:spPr>
          <a:xfrm rot="15723399">
            <a:off x="3701179" y="311104"/>
            <a:ext cx="49174" cy="2212587"/>
          </a:xfrm>
          <a:prstGeom prst="trapezoid">
            <a:avLst/>
          </a:prstGeom>
          <a:solidFill>
            <a:srgbClr val="1EF2F7"/>
          </a:solidFill>
          <a:ln>
            <a:solidFill>
              <a:srgbClr val="1EF2F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/>
          <p:cNvSpPr/>
          <p:nvPr/>
        </p:nvSpPr>
        <p:spPr>
          <a:xfrm>
            <a:off x="8454471" y="2927896"/>
            <a:ext cx="465121" cy="138008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Rectangle 163"/>
          <p:cNvSpPr/>
          <p:nvPr/>
        </p:nvSpPr>
        <p:spPr>
          <a:xfrm>
            <a:off x="8454471" y="1166893"/>
            <a:ext cx="465121" cy="138008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5" name="Straight Connector 164"/>
          <p:cNvCxnSpPr/>
          <p:nvPr/>
        </p:nvCxnSpPr>
        <p:spPr>
          <a:xfrm>
            <a:off x="281664" y="2055505"/>
            <a:ext cx="8647447" cy="0"/>
          </a:xfrm>
          <a:prstGeom prst="line">
            <a:avLst/>
          </a:prstGeom>
          <a:ln w="9525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Right Arrow 165"/>
          <p:cNvSpPr/>
          <p:nvPr/>
        </p:nvSpPr>
        <p:spPr>
          <a:xfrm>
            <a:off x="402338" y="1923859"/>
            <a:ext cx="1028537" cy="26329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TextBox 166"/>
          <p:cNvSpPr txBox="1"/>
          <p:nvPr/>
        </p:nvSpPr>
        <p:spPr>
          <a:xfrm>
            <a:off x="222048" y="2073692"/>
            <a:ext cx="1184161" cy="6837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 smtClean="0">
                <a:solidFill>
                  <a:srgbClr val="FF0000"/>
                </a:solidFill>
              </a:rPr>
              <a:t>Circulating</a:t>
            </a:r>
          </a:p>
          <a:p>
            <a:pPr algn="ctr"/>
            <a:r>
              <a:rPr lang="en-GB" sz="1400" i="1" dirty="0" smtClean="0">
                <a:solidFill>
                  <a:srgbClr val="FF0000"/>
                </a:solidFill>
              </a:rPr>
              <a:t>beam</a:t>
            </a:r>
            <a:endParaRPr lang="en-GB" sz="1400" i="1" dirty="0">
              <a:solidFill>
                <a:srgbClr val="FF0000"/>
              </a:solidFill>
            </a:endParaRPr>
          </a:p>
        </p:txBody>
      </p:sp>
      <p:cxnSp>
        <p:nvCxnSpPr>
          <p:cNvPr id="168" name="Straight Connector 167"/>
          <p:cNvCxnSpPr/>
          <p:nvPr/>
        </p:nvCxnSpPr>
        <p:spPr>
          <a:xfrm>
            <a:off x="2234484" y="1166893"/>
            <a:ext cx="0" cy="1908871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5591702" y="1166893"/>
            <a:ext cx="0" cy="1908871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>
            <a:off x="6900606" y="1166893"/>
            <a:ext cx="0" cy="1908871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 flipV="1">
            <a:off x="1444756" y="1680556"/>
            <a:ext cx="526447" cy="227420"/>
          </a:xfrm>
          <a:prstGeom prst="straightConnector1">
            <a:avLst/>
          </a:prstGeom>
          <a:ln w="19050" cmpd="sng">
            <a:solidFill>
              <a:srgbClr val="FF92BB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/>
          <p:nvPr/>
        </p:nvCxnSpPr>
        <p:spPr>
          <a:xfrm flipV="1">
            <a:off x="1841245" y="1680556"/>
            <a:ext cx="526447" cy="227420"/>
          </a:xfrm>
          <a:prstGeom prst="straightConnector1">
            <a:avLst/>
          </a:prstGeom>
          <a:ln w="19050" cmpd="sng">
            <a:solidFill>
              <a:srgbClr val="FF92BB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>
            <a:off x="1444756" y="2216302"/>
            <a:ext cx="526447" cy="227420"/>
          </a:xfrm>
          <a:prstGeom prst="straightConnector1">
            <a:avLst/>
          </a:prstGeom>
          <a:ln w="19050" cmpd="sng">
            <a:solidFill>
              <a:srgbClr val="FF92BB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>
            <a:off x="1841245" y="2216302"/>
            <a:ext cx="526447" cy="227420"/>
          </a:xfrm>
          <a:prstGeom prst="straightConnector1">
            <a:avLst/>
          </a:prstGeom>
          <a:ln w="19050" cmpd="sng">
            <a:solidFill>
              <a:srgbClr val="FF92BB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TextBox 180"/>
          <p:cNvSpPr txBox="1"/>
          <p:nvPr/>
        </p:nvSpPr>
        <p:spPr>
          <a:xfrm>
            <a:off x="2224788" y="2127966"/>
            <a:ext cx="1358269" cy="40221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rgbClr val="FF92BB"/>
                </a:solidFill>
              </a:rPr>
              <a:t>Primary halo</a:t>
            </a:r>
            <a:endParaRPr lang="en-GB" sz="1400" i="1" dirty="0">
              <a:solidFill>
                <a:srgbClr val="FF92BB"/>
              </a:solidFill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>
            <a:off x="238745" y="1455072"/>
            <a:ext cx="8690366" cy="64466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Rectangle 182"/>
          <p:cNvSpPr/>
          <p:nvPr/>
        </p:nvSpPr>
        <p:spPr>
          <a:xfrm>
            <a:off x="4679716" y="1162427"/>
            <a:ext cx="465121" cy="2272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6" name="Straight Arrow Connector 185"/>
          <p:cNvCxnSpPr/>
          <p:nvPr/>
        </p:nvCxnSpPr>
        <p:spPr>
          <a:xfrm>
            <a:off x="2689957" y="1617140"/>
            <a:ext cx="1132077" cy="0"/>
          </a:xfrm>
          <a:prstGeom prst="straightConnector1">
            <a:avLst/>
          </a:prstGeom>
          <a:ln w="19050" cmpd="sng">
            <a:solidFill>
              <a:srgbClr val="DC4EC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>
            <a:off x="2676109" y="1623675"/>
            <a:ext cx="1590741" cy="56881"/>
          </a:xfrm>
          <a:prstGeom prst="straightConnector1">
            <a:avLst/>
          </a:prstGeom>
          <a:ln w="19050" cmpd="sng">
            <a:solidFill>
              <a:srgbClr val="DC4EC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/>
          <p:nvPr/>
        </p:nvCxnSpPr>
        <p:spPr>
          <a:xfrm flipV="1">
            <a:off x="2669185" y="1519538"/>
            <a:ext cx="502090" cy="88488"/>
          </a:xfrm>
          <a:prstGeom prst="straightConnector1">
            <a:avLst/>
          </a:prstGeom>
          <a:ln w="19050" cmpd="sng">
            <a:solidFill>
              <a:schemeClr val="accent2">
                <a:lumMod val="60000"/>
                <a:lumOff val="4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TextBox 190"/>
          <p:cNvSpPr txBox="1"/>
          <p:nvPr/>
        </p:nvSpPr>
        <p:spPr>
          <a:xfrm>
            <a:off x="2734933" y="1547635"/>
            <a:ext cx="1570303" cy="40221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400" i="1" smtClean="0">
                <a:solidFill>
                  <a:srgbClr val="DC4ECC"/>
                </a:solidFill>
              </a:rPr>
              <a:t>Secondary halo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2520074" y="1727787"/>
            <a:ext cx="3240778" cy="40221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+ </a:t>
            </a:r>
            <a:r>
              <a:rPr lang="en-GB" sz="14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hadronic</a:t>
            </a:r>
            <a:r>
              <a:rPr lang="en-GB" sz="14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shower &amp; </a:t>
            </a:r>
            <a:r>
              <a:rPr lang="en-GB" sz="14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Dechanneling</a:t>
            </a:r>
            <a:r>
              <a:rPr lang="en-GB" sz="14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cxnSp>
        <p:nvCxnSpPr>
          <p:cNvPr id="205" name="Straight Connector 204"/>
          <p:cNvCxnSpPr/>
          <p:nvPr/>
        </p:nvCxnSpPr>
        <p:spPr>
          <a:xfrm flipH="1">
            <a:off x="238745" y="1166893"/>
            <a:ext cx="1995739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 flipH="1">
            <a:off x="2234485" y="1166893"/>
            <a:ext cx="3357216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 flipH="1">
            <a:off x="5591702" y="1155457"/>
            <a:ext cx="3337409" cy="11436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flipH="1">
            <a:off x="265509" y="3057625"/>
            <a:ext cx="1995739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flipH="1">
            <a:off x="2261249" y="3057625"/>
            <a:ext cx="3357216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flipH="1" flipV="1">
            <a:off x="5618467" y="3057625"/>
            <a:ext cx="3310644" cy="18139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>
            <a:off x="229226" y="2711397"/>
            <a:ext cx="8690366" cy="64466"/>
          </a:xfrm>
          <a:prstGeom prst="line">
            <a:avLst/>
          </a:prstGeom>
          <a:ln w="9525" cmpd="sng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7794293" y="2197987"/>
            <a:ext cx="498915" cy="482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smtClean="0"/>
              <a:t>IP</a:t>
            </a:r>
            <a:endParaRPr lang="en-GB" b="1" i="1"/>
          </a:p>
        </p:txBody>
      </p:sp>
      <p:sp>
        <p:nvSpPr>
          <p:cNvPr id="222" name="TextBox 221"/>
          <p:cNvSpPr txBox="1"/>
          <p:nvPr/>
        </p:nvSpPr>
        <p:spPr>
          <a:xfrm>
            <a:off x="5976523" y="2170286"/>
            <a:ext cx="653393" cy="482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smtClean="0"/>
              <a:t>Arc</a:t>
            </a:r>
            <a:endParaRPr lang="en-GB" b="1" i="1"/>
          </a:p>
        </p:txBody>
      </p:sp>
      <p:sp>
        <p:nvSpPr>
          <p:cNvPr id="223" name="TextBox 222"/>
          <p:cNvSpPr txBox="1"/>
          <p:nvPr/>
        </p:nvSpPr>
        <p:spPr>
          <a:xfrm>
            <a:off x="3887352" y="2181122"/>
            <a:ext cx="1276325" cy="482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smtClean="0"/>
              <a:t>Insertion</a:t>
            </a:r>
            <a:endParaRPr lang="en-GB" b="1" i="1"/>
          </a:p>
        </p:txBody>
      </p:sp>
      <p:sp>
        <p:nvSpPr>
          <p:cNvPr id="225" name="Block Arc 224"/>
          <p:cNvSpPr/>
          <p:nvPr/>
        </p:nvSpPr>
        <p:spPr>
          <a:xfrm rot="12732584">
            <a:off x="2004136" y="787028"/>
            <a:ext cx="893017" cy="872391"/>
          </a:xfrm>
          <a:prstGeom prst="blockArc">
            <a:avLst>
              <a:gd name="adj1" fmla="val 12404204"/>
              <a:gd name="adj2" fmla="val 14249730"/>
              <a:gd name="adj3" fmla="val 1646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cxnSp>
        <p:nvCxnSpPr>
          <p:cNvPr id="234" name="Straight Arrow Connector 233"/>
          <p:cNvCxnSpPr/>
          <p:nvPr/>
        </p:nvCxnSpPr>
        <p:spPr>
          <a:xfrm flipV="1">
            <a:off x="2669726" y="1563442"/>
            <a:ext cx="779750" cy="32050"/>
          </a:xfrm>
          <a:prstGeom prst="straightConnector1">
            <a:avLst/>
          </a:prstGeom>
          <a:ln w="19050" cmpd="sng">
            <a:solidFill>
              <a:schemeClr val="accent2">
                <a:lumMod val="60000"/>
                <a:lumOff val="4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8" name="TextBox 237"/>
          <p:cNvSpPr txBox="1"/>
          <p:nvPr/>
        </p:nvSpPr>
        <p:spPr>
          <a:xfrm>
            <a:off x="1736029" y="830474"/>
            <a:ext cx="1212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008000"/>
                </a:solidFill>
              </a:rPr>
              <a:t>Bent crystal</a:t>
            </a:r>
            <a:endParaRPr lang="en-GB" sz="1600" i="1" dirty="0">
              <a:solidFill>
                <a:srgbClr val="008000"/>
              </a:solidFill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2878937" y="830480"/>
            <a:ext cx="1431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1EF2F7"/>
                </a:solidFill>
              </a:rPr>
              <a:t>Deflected halo</a:t>
            </a:r>
            <a:endParaRPr lang="en-GB" sz="1600" i="1" dirty="0">
              <a:solidFill>
                <a:srgbClr val="1EF2F7"/>
              </a:solidFill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4250928" y="835854"/>
            <a:ext cx="1710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Massive Absorber</a:t>
            </a:r>
            <a:endParaRPr lang="en-GB" sz="1600" i="1" dirty="0"/>
          </a:p>
        </p:txBody>
      </p:sp>
      <p:sp>
        <p:nvSpPr>
          <p:cNvPr id="252" name="Rectangle 251"/>
          <p:cNvSpPr/>
          <p:nvPr/>
        </p:nvSpPr>
        <p:spPr>
          <a:xfrm>
            <a:off x="569181" y="1"/>
            <a:ext cx="7561981" cy="8344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i="1" dirty="0" smtClean="0">
                <a:solidFill>
                  <a:srgbClr val="0055A0"/>
                </a:solidFill>
              </a:rPr>
              <a:t>LHC Crystal Collimation</a:t>
            </a:r>
            <a:endParaRPr lang="en-GB" sz="4000" b="1" i="1" dirty="0">
              <a:solidFill>
                <a:srgbClr val="0055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7359" y="3176487"/>
            <a:ext cx="129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Main gains:</a:t>
            </a:r>
            <a:endParaRPr lang="en-GB" b="1" dirty="0">
              <a:solidFill>
                <a:srgbClr val="008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617" y="3602116"/>
            <a:ext cx="5006499" cy="747897"/>
            <a:chOff x="46617" y="3602116"/>
            <a:chExt cx="5006499" cy="747897"/>
          </a:xfrm>
        </p:grpSpPr>
        <p:sp>
          <p:nvSpPr>
            <p:cNvPr id="4" name="TextBox 3"/>
            <p:cNvSpPr txBox="1"/>
            <p:nvPr/>
          </p:nvSpPr>
          <p:spPr>
            <a:xfrm>
              <a:off x="46617" y="3602116"/>
              <a:ext cx="5006499" cy="747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Wingdings" charset="2"/>
                <a:buChar char="ü"/>
              </a:pPr>
              <a:r>
                <a:rPr lang="en-GB" dirty="0"/>
                <a:t>Reduction of </a:t>
              </a:r>
              <a:r>
                <a:rPr lang="en-GB" b="1" dirty="0"/>
                <a:t>inelastic </a:t>
              </a:r>
              <a:r>
                <a:rPr lang="en-GB" b="1" dirty="0" smtClean="0"/>
                <a:t>nuclear interactions</a:t>
              </a:r>
              <a:endParaRPr lang="en-GB" i="1" dirty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r>
                <a:rPr lang="en-GB" i="1" dirty="0" smtClean="0">
                  <a:solidFill>
                    <a:srgbClr val="008000"/>
                  </a:solidFill>
                  <a:ea typeface="Wingdings"/>
                  <a:cs typeface="Wingdings"/>
                  <a:sym typeface="Wingdings"/>
                </a:rPr>
                <a:t> Reduced off-momentum losses in DS</a:t>
              </a:r>
              <a:endParaRPr lang="en-GB" i="1" dirty="0" smtClean="0">
                <a:solidFill>
                  <a:srgbClr val="008000"/>
                </a:solidFill>
              </a:endParaRPr>
            </a:p>
          </p:txBody>
        </p:sp>
        <p:sp>
          <p:nvSpPr>
            <p:cNvPr id="85" name="Bent Arrow 84"/>
            <p:cNvSpPr/>
            <p:nvPr/>
          </p:nvSpPr>
          <p:spPr>
            <a:xfrm flipV="1">
              <a:off x="130732" y="3949493"/>
              <a:ext cx="396605" cy="306044"/>
            </a:xfrm>
            <a:prstGeom prst="ben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617" y="4484435"/>
            <a:ext cx="4429418" cy="747897"/>
            <a:chOff x="46617" y="4484435"/>
            <a:chExt cx="4429418" cy="747897"/>
          </a:xfrm>
        </p:grpSpPr>
        <p:sp>
          <p:nvSpPr>
            <p:cNvPr id="7" name="TextBox 6"/>
            <p:cNvSpPr txBox="1"/>
            <p:nvPr/>
          </p:nvSpPr>
          <p:spPr>
            <a:xfrm>
              <a:off x="46617" y="4484435"/>
              <a:ext cx="4429418" cy="747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Wingdings" charset="2"/>
                <a:buChar char="ü"/>
              </a:pPr>
              <a:r>
                <a:rPr lang="en-GB" b="1" dirty="0" smtClean="0"/>
                <a:t>Less collimators </a:t>
              </a:r>
              <a:r>
                <a:rPr lang="en-GB" dirty="0" smtClean="0"/>
                <a:t>and with larger gaps</a:t>
              </a:r>
              <a:br>
                <a:rPr lang="en-GB" dirty="0" smtClean="0"/>
              </a:br>
              <a:r>
                <a:rPr lang="en-GB" dirty="0">
                  <a:latin typeface="Wingdings"/>
                  <a:ea typeface="Wingdings"/>
                  <a:cs typeface="Wingdings"/>
                  <a:sym typeface="Wingdings"/>
                </a:rPr>
                <a:t> </a:t>
              </a:r>
              <a:r>
                <a:rPr lang="en-GB" i="1" dirty="0" smtClean="0">
                  <a:solidFill>
                    <a:srgbClr val="008000"/>
                  </a:solidFill>
                </a:rPr>
                <a:t>Impedance reduction</a:t>
              </a:r>
              <a:endParaRPr lang="en-GB" i="1" dirty="0">
                <a:solidFill>
                  <a:srgbClr val="008000"/>
                </a:solidFill>
              </a:endParaRPr>
            </a:p>
          </p:txBody>
        </p:sp>
        <p:sp>
          <p:nvSpPr>
            <p:cNvPr id="88" name="Bent Arrow 87"/>
            <p:cNvSpPr/>
            <p:nvPr/>
          </p:nvSpPr>
          <p:spPr>
            <a:xfrm flipV="1">
              <a:off x="143800" y="4826446"/>
              <a:ext cx="396605" cy="306044"/>
            </a:xfrm>
            <a:prstGeom prst="ben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617" y="5309912"/>
            <a:ext cx="4979190" cy="747897"/>
            <a:chOff x="46617" y="5309912"/>
            <a:chExt cx="4979190" cy="747897"/>
          </a:xfrm>
        </p:grpSpPr>
        <p:sp>
          <p:nvSpPr>
            <p:cNvPr id="3" name="TextBox 2"/>
            <p:cNvSpPr txBox="1"/>
            <p:nvPr/>
          </p:nvSpPr>
          <p:spPr>
            <a:xfrm>
              <a:off x="46617" y="5309912"/>
              <a:ext cx="4979190" cy="7478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20000"/>
                </a:lnSpc>
                <a:buFont typeface="Wingdings" charset="2"/>
                <a:buChar char="ü"/>
              </a:pPr>
              <a:r>
                <a:rPr lang="en-GB" b="1" dirty="0" smtClean="0"/>
                <a:t>Similar performance with both p and </a:t>
              </a:r>
              <a:r>
                <a:rPr lang="en-GB" b="1" dirty="0" err="1" smtClean="0"/>
                <a:t>Pb</a:t>
              </a:r>
              <a:endParaRPr lang="en-GB" i="1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endParaRPr>
            </a:p>
            <a:p>
              <a:pPr lvl="1">
                <a:lnSpc>
                  <a:spcPct val="120000"/>
                </a:lnSpc>
              </a:pPr>
              <a:r>
                <a:rPr lang="en-GB" i="1" dirty="0" smtClean="0">
                  <a:solidFill>
                    <a:srgbClr val="008000"/>
                  </a:solidFill>
                  <a:ea typeface="Wingdings"/>
                  <a:cs typeface="Wingdings"/>
                  <a:sym typeface="Wingdings"/>
                </a:rPr>
                <a:t> Significant improvement of </a:t>
              </a:r>
              <a:r>
                <a:rPr lang="en-GB" i="1" dirty="0" err="1" smtClean="0">
                  <a:solidFill>
                    <a:srgbClr val="008000"/>
                  </a:solidFill>
                  <a:ea typeface="Wingdings"/>
                  <a:cs typeface="Wingdings"/>
                  <a:sym typeface="Wingdings"/>
                </a:rPr>
                <a:t>w.r.t</a:t>
              </a:r>
              <a:r>
                <a:rPr lang="en-GB" i="1" dirty="0" smtClean="0">
                  <a:solidFill>
                    <a:srgbClr val="008000"/>
                  </a:solidFill>
                  <a:ea typeface="Wingdings"/>
                  <a:cs typeface="Wingdings"/>
                  <a:sym typeface="Wingdings"/>
                </a:rPr>
                <a:t>. present</a:t>
              </a:r>
              <a:endParaRPr lang="en-GB" i="1" dirty="0" smtClean="0">
                <a:solidFill>
                  <a:srgbClr val="008000"/>
                </a:solidFill>
              </a:endParaRPr>
            </a:p>
          </p:txBody>
        </p:sp>
        <p:sp>
          <p:nvSpPr>
            <p:cNvPr id="82" name="Bent Arrow 81"/>
            <p:cNvSpPr/>
            <p:nvPr/>
          </p:nvSpPr>
          <p:spPr>
            <a:xfrm flipV="1">
              <a:off x="143800" y="5658795"/>
              <a:ext cx="396605" cy="306044"/>
            </a:xfrm>
            <a:prstGeom prst="bentArrow">
              <a:avLst/>
            </a:prstGeom>
            <a:gradFill flip="none" rotWithShape="1">
              <a:gsLst>
                <a:gs pos="0">
                  <a:srgbClr val="0000FF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4760198" y="3233306"/>
            <a:ext cx="4422906" cy="2759353"/>
            <a:chOff x="3677461" y="3238664"/>
            <a:chExt cx="5528602" cy="3449191"/>
          </a:xfrm>
        </p:grpSpPr>
        <p:grpSp>
          <p:nvGrpSpPr>
            <p:cNvPr id="84" name="Group 83"/>
            <p:cNvGrpSpPr/>
            <p:nvPr/>
          </p:nvGrpSpPr>
          <p:grpSpPr>
            <a:xfrm>
              <a:off x="3677461" y="3238664"/>
              <a:ext cx="5528602" cy="3449191"/>
              <a:chOff x="3578821" y="3238664"/>
              <a:chExt cx="5528602" cy="3449191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5341670" y="3514574"/>
                <a:ext cx="3294588" cy="2750088"/>
                <a:chOff x="6951882" y="976712"/>
                <a:chExt cx="2000455" cy="1794151"/>
              </a:xfrm>
            </p:grpSpPr>
            <p:pic>
              <p:nvPicPr>
                <p:cNvPr id="108" name="Picture 107" descr="crist_ass.pdf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51882" y="994674"/>
                  <a:ext cx="2000455" cy="1776189"/>
                </a:xfrm>
                <a:prstGeom prst="rect">
                  <a:avLst/>
                </a:prstGeom>
              </p:spPr>
            </p:pic>
            <p:sp>
              <p:nvSpPr>
                <p:cNvPr id="109" name="Rectangle 108"/>
                <p:cNvSpPr/>
                <p:nvPr/>
              </p:nvSpPr>
              <p:spPr>
                <a:xfrm>
                  <a:off x="8043075" y="976712"/>
                  <a:ext cx="838011" cy="1654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3" name="Rectangle 92"/>
              <p:cNvSpPr/>
              <p:nvPr/>
            </p:nvSpPr>
            <p:spPr>
              <a:xfrm>
                <a:off x="4860865" y="3424747"/>
                <a:ext cx="1385786" cy="27449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3578821" y="3238664"/>
                <a:ext cx="5528602" cy="423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800000"/>
                    </a:solidFill>
                  </a:rPr>
                  <a:t>LHC design parameters for Silicon ST </a:t>
                </a:r>
                <a:r>
                  <a:rPr lang="en-GB" sz="1600" dirty="0">
                    <a:solidFill>
                      <a:srgbClr val="800000"/>
                    </a:solidFill>
                  </a:rPr>
                  <a:t>C</a:t>
                </a:r>
                <a:r>
                  <a:rPr lang="en-GB" sz="1600" dirty="0" smtClean="0">
                    <a:solidFill>
                      <a:srgbClr val="800000"/>
                    </a:solidFill>
                  </a:rPr>
                  <a:t>rystals</a:t>
                </a:r>
                <a:endParaRPr lang="en-GB" sz="1600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280053" y="6264663"/>
                <a:ext cx="4629672" cy="423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Bending </a:t>
                </a:r>
                <a:r>
                  <a:rPr lang="en-GB" sz="1600" dirty="0" smtClean="0">
                    <a:solidFill>
                      <a:srgbClr val="800000"/>
                    </a:solidFill>
                  </a:rPr>
                  <a:t>50μrad </a:t>
                </a:r>
                <a:r>
                  <a:rPr lang="en-GB" sz="1600" dirty="0" smtClean="0"/>
                  <a:t>    B </a:t>
                </a:r>
                <a:r>
                  <a:rPr lang="en-GB" sz="1600" dirty="0"/>
                  <a:t>≈ </a:t>
                </a:r>
                <a:r>
                  <a:rPr lang="en-GB" sz="1600" dirty="0" smtClean="0"/>
                  <a:t>300 T @ 7 </a:t>
                </a:r>
                <a:r>
                  <a:rPr lang="en-GB" sz="1600" dirty="0" err="1" smtClean="0"/>
                  <a:t>TeV</a:t>
                </a:r>
                <a:r>
                  <a:rPr lang="en-GB" sz="1600" dirty="0" smtClean="0"/>
                  <a:t>!</a:t>
                </a:r>
                <a:endParaRPr lang="en-GB" sz="1600" dirty="0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7172645" y="3981962"/>
                <a:ext cx="68161" cy="1548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0" name="Straight Arrow Connector 99"/>
              <p:cNvCxnSpPr/>
              <p:nvPr/>
            </p:nvCxnSpPr>
            <p:spPr>
              <a:xfrm flipV="1">
                <a:off x="6981875" y="3918892"/>
                <a:ext cx="413654" cy="362066"/>
              </a:xfrm>
              <a:prstGeom prst="straightConnector1">
                <a:avLst/>
              </a:prstGeom>
              <a:ln>
                <a:solidFill>
                  <a:srgbClr val="8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/>
              <p:cNvSpPr txBox="1"/>
              <p:nvPr/>
            </p:nvSpPr>
            <p:spPr>
              <a:xfrm rot="19060406">
                <a:off x="6894615" y="4020704"/>
                <a:ext cx="791879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800000"/>
                    </a:solidFill>
                  </a:rPr>
                  <a:t>4 mm</a:t>
                </a:r>
                <a:endParaRPr lang="en-GB" sz="1400" dirty="0">
                  <a:solidFill>
                    <a:srgbClr val="800000"/>
                  </a:solidFill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5862912" y="4314432"/>
                <a:ext cx="200588" cy="148684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3" name="Straight Arrow Connector 102"/>
              <p:cNvCxnSpPr/>
              <p:nvPr/>
            </p:nvCxnSpPr>
            <p:spPr>
              <a:xfrm>
                <a:off x="5832936" y="4284747"/>
                <a:ext cx="256231" cy="188953"/>
              </a:xfrm>
              <a:prstGeom prst="straightConnector1">
                <a:avLst/>
              </a:prstGeom>
              <a:ln>
                <a:solidFill>
                  <a:srgbClr val="8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Rectangle 103"/>
              <p:cNvSpPr/>
              <p:nvPr/>
            </p:nvSpPr>
            <p:spPr>
              <a:xfrm>
                <a:off x="5535088" y="4428378"/>
                <a:ext cx="162759" cy="12700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 rot="2531334">
                <a:off x="5478314" y="4295069"/>
                <a:ext cx="791879" cy="3847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800000"/>
                    </a:solidFill>
                  </a:rPr>
                  <a:t>1 mm</a:t>
                </a:r>
                <a:endParaRPr lang="en-GB" sz="1400" dirty="0">
                  <a:solidFill>
                    <a:srgbClr val="800000"/>
                  </a:solidFill>
                </a:endParaRPr>
              </a:p>
            </p:txBody>
          </p:sp>
          <p:cxnSp>
            <p:nvCxnSpPr>
              <p:cNvPr id="106" name="Straight Arrow Connector 105"/>
              <p:cNvCxnSpPr/>
              <p:nvPr/>
            </p:nvCxnSpPr>
            <p:spPr>
              <a:xfrm>
                <a:off x="5478388" y="3740206"/>
                <a:ext cx="354548" cy="2134030"/>
              </a:xfrm>
              <a:prstGeom prst="straightConnector1">
                <a:avLst/>
              </a:prstGeom>
              <a:ln>
                <a:solidFill>
                  <a:srgbClr val="8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06"/>
              <p:cNvSpPr txBox="1"/>
              <p:nvPr/>
            </p:nvSpPr>
            <p:spPr>
              <a:xfrm rot="15636127">
                <a:off x="4956349" y="4554490"/>
                <a:ext cx="916695" cy="384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800000"/>
                    </a:solidFill>
                  </a:rPr>
                  <a:t>50 mm</a:t>
                </a:r>
                <a:endParaRPr lang="en-GB" sz="1400" dirty="0">
                  <a:solidFill>
                    <a:srgbClr val="800000"/>
                  </a:solidFill>
                </a:endParaRPr>
              </a:p>
            </p:txBody>
          </p:sp>
        </p:grpSp>
        <p:sp>
          <p:nvSpPr>
            <p:cNvPr id="86" name="Rectangle 85"/>
            <p:cNvSpPr/>
            <p:nvPr/>
          </p:nvSpPr>
          <p:spPr>
            <a:xfrm>
              <a:off x="5600494" y="5151172"/>
              <a:ext cx="158519" cy="1762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TextBox 86"/>
            <p:cNvSpPr txBox="1"/>
            <p:nvPr/>
          </p:nvSpPr>
          <p:spPr>
            <a:xfrm rot="20048890">
              <a:off x="4582524" y="5240363"/>
              <a:ext cx="900833" cy="423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B</a:t>
              </a:r>
              <a:r>
                <a:rPr lang="en-GB" sz="1600" dirty="0" smtClean="0">
                  <a:solidFill>
                    <a:srgbClr val="FF0000"/>
                  </a:solidFill>
                </a:rPr>
                <a:t>eam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 flipV="1">
            <a:off x="5656373" y="4732270"/>
            <a:ext cx="1091347" cy="5198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7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7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46295" y="441122"/>
            <a:ext cx="441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[2]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39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 animBg="1"/>
      <p:bldP spid="183" grpId="0" animBg="1"/>
      <p:bldP spid="191" grpId="0"/>
      <p:bldP spid="199" grpId="0"/>
      <p:bldP spid="225" grpId="0" animBg="1"/>
      <p:bldP spid="238" grpId="0"/>
      <p:bldP spid="239" grpId="0"/>
      <p:bldP spid="2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118" y="-23888"/>
            <a:ext cx="6490582" cy="940443"/>
          </a:xfrm>
        </p:spPr>
        <p:txBody>
          <a:bodyPr>
            <a:noAutofit/>
          </a:bodyPr>
          <a:lstStyle/>
          <a:p>
            <a:pPr algn="ctr"/>
            <a:r>
              <a:rPr lang="en-US" sz="3600" b="1" i="1" dirty="0" smtClean="0"/>
              <a:t>SPS crystal extraction </a:t>
            </a:r>
            <a:endParaRPr lang="en-US" sz="3600" b="1" i="1" dirty="0">
              <a:solidFill>
                <a:srgbClr val="0055A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5200" y="6356350"/>
            <a:ext cx="5627256" cy="365125"/>
          </a:xfrm>
        </p:spPr>
        <p:txBody>
          <a:bodyPr/>
          <a:lstStyle/>
          <a:p>
            <a:r>
              <a:rPr lang="it-IT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815673" y="638142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18446" y="916555"/>
            <a:ext cx="4324954" cy="5060916"/>
            <a:chOff x="18446" y="916555"/>
            <a:chExt cx="4324954" cy="5060916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36473" y="4377271"/>
              <a:ext cx="2143427" cy="16002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8446" y="916555"/>
              <a:ext cx="4324954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2016 - </a:t>
              </a:r>
              <a:r>
                <a:rPr lang="en-US" dirty="0">
                  <a:solidFill>
                    <a:srgbClr val="FF0000"/>
                  </a:solidFill>
                </a:rPr>
                <a:t>slow </a:t>
              </a:r>
              <a:r>
                <a:rPr lang="en-US" dirty="0" smtClean="0">
                  <a:solidFill>
                    <a:srgbClr val="FF0000"/>
                  </a:solidFill>
                </a:rPr>
                <a:t>non-local extraction </a:t>
              </a:r>
              <a:r>
                <a:rPr lang="en-US" dirty="0">
                  <a:solidFill>
                    <a:srgbClr val="FF0000"/>
                  </a:solidFill>
                </a:rPr>
                <a:t>of  </a:t>
              </a:r>
              <a:r>
                <a:rPr lang="en-US" dirty="0" smtClean="0">
                  <a:solidFill>
                    <a:srgbClr val="FF0000"/>
                  </a:solidFill>
                </a:rPr>
                <a:t>   270 </a:t>
              </a:r>
              <a:r>
                <a:rPr lang="en-US" dirty="0" err="1">
                  <a:solidFill>
                    <a:srgbClr val="FF0000"/>
                  </a:solidFill>
                </a:rPr>
                <a:t>GeV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i="1" dirty="0" smtClean="0">
                  <a:solidFill>
                    <a:srgbClr val="FF0000"/>
                  </a:solidFill>
                </a:rPr>
                <a:t>p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+ </a:t>
              </a:r>
              <a:r>
                <a:rPr lang="en-US" dirty="0" smtClean="0">
                  <a:solidFill>
                    <a:srgbClr val="FF0000"/>
                  </a:solidFill>
                </a:rPr>
                <a:t>in channeling mode </a:t>
              </a:r>
              <a:r>
                <a:rPr lang="en-US" dirty="0" smtClean="0">
                  <a:solidFill>
                    <a:srgbClr val="0055A0"/>
                  </a:solidFill>
                </a:rPr>
                <a:t>[6] [7]</a:t>
              </a:r>
            </a:p>
            <a:p>
              <a:r>
                <a:rPr lang="en-US" sz="1400" dirty="0" smtClean="0"/>
                <a:t>beam </a:t>
              </a:r>
              <a:r>
                <a:rPr lang="en-US" sz="1400" dirty="0"/>
                <a:t>into the TT20 extraction line towards the North </a:t>
              </a:r>
              <a:r>
                <a:rPr lang="en-US" sz="1400" dirty="0" smtClean="0"/>
                <a:t>Experimental </a:t>
              </a:r>
              <a:r>
                <a:rPr lang="en-US" sz="1400" dirty="0"/>
                <a:t>Area of the </a:t>
              </a:r>
              <a:r>
                <a:rPr lang="en-US" sz="1400" dirty="0">
                  <a:solidFill>
                    <a:srgbClr val="FF0000"/>
                  </a:solidFill>
                </a:rPr>
                <a:t>SPS</a:t>
              </a:r>
              <a:r>
                <a:rPr lang="en-US" sz="1400" dirty="0"/>
                <a:t> was demonstrated </a:t>
              </a:r>
              <a:r>
                <a:rPr lang="en-US" sz="1400" dirty="0" smtClean="0"/>
                <a:t>using </a:t>
              </a:r>
              <a:r>
                <a:rPr lang="en-US" sz="1400" dirty="0"/>
                <a:t>the extraction </a:t>
              </a:r>
              <a:r>
                <a:rPr lang="en-US" sz="1400" dirty="0" smtClean="0"/>
                <a:t>septa and </a:t>
              </a:r>
              <a:r>
                <a:rPr lang="en-US" sz="1400" dirty="0"/>
                <a:t>a bent </a:t>
              </a:r>
              <a:r>
                <a:rPr lang="en-US" sz="1400" dirty="0" smtClean="0"/>
                <a:t>crystal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232" y="4429777"/>
              <a:ext cx="2046868" cy="14465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UA9 </a:t>
              </a:r>
              <a:r>
                <a:rPr lang="en-US" dirty="0" err="1" smtClean="0">
                  <a:solidFill>
                    <a:srgbClr val="FF0000"/>
                  </a:solidFill>
                </a:rPr>
                <a:t>CpFM</a:t>
              </a:r>
              <a:endParaRPr lang="en-US" dirty="0">
                <a:solidFill>
                  <a:srgbClr val="FF0000"/>
                </a:solidFill>
              </a:endParaRPr>
            </a:p>
            <a:p>
              <a:pPr algn="ctr"/>
              <a:r>
                <a:rPr lang="en-US" sz="1400" dirty="0" smtClean="0"/>
                <a:t>(“Cherenkov for proton Flux Measurements”)</a:t>
              </a:r>
            </a:p>
            <a:p>
              <a:pPr algn="ctr"/>
              <a:r>
                <a:rPr lang="en-US" sz="1400" dirty="0" smtClean="0"/>
                <a:t>detector for SPS and LHC has seen the extracted beam</a:t>
              </a:r>
              <a:endParaRPr lang="en-US" sz="1400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179359" y="2368800"/>
              <a:ext cx="1620814" cy="1989396"/>
              <a:chOff x="1130300" y="2333291"/>
              <a:chExt cx="2894310" cy="3552493"/>
            </a:xfrm>
          </p:grpSpPr>
          <p:pic>
            <p:nvPicPr>
              <p:cNvPr id="13" name="Content Placeholder 7">
                <a:extLst>
                  <a:ext uri="{FF2B5EF4-FFF2-40B4-BE49-F238E27FC236}">
                    <a16:creationId xmlns:a16="http://schemas.microsoft.com/office/drawing/2014/main" id="{8FE9E0C3-3C7D-6847-89F7-FA65D09349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0300" y="2370766"/>
                <a:ext cx="2894310" cy="3515018"/>
              </a:xfrm>
              <a:prstGeom prst="rect">
                <a:avLst/>
              </a:prstGeom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effectLst/>
            </p:spPr>
          </p:pic>
          <p:sp>
            <p:nvSpPr>
              <p:cNvPr id="14" name="Frame 13">
                <a:extLst>
                  <a:ext uri="{FF2B5EF4-FFF2-40B4-BE49-F238E27FC236}">
                    <a16:creationId xmlns:a16="http://schemas.microsoft.com/office/drawing/2014/main" id="{5D460254-8CB4-9D4B-8863-8C3188F6F223}"/>
                  </a:ext>
                </a:extLst>
              </p:cNvPr>
              <p:cNvSpPr/>
              <p:nvPr/>
            </p:nvSpPr>
            <p:spPr>
              <a:xfrm>
                <a:off x="2923873" y="2333291"/>
                <a:ext cx="717201" cy="372866"/>
              </a:xfrm>
              <a:prstGeom prst="frame">
                <a:avLst/>
              </a:prstGeom>
              <a:gradFill flip="none" rotWithShape="1">
                <a:gsLst>
                  <a:gs pos="100000">
                    <a:srgbClr val="FF000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53118" y="3032199"/>
              <a:ext cx="1270000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Extraction in 2 turns </a:t>
              </a:r>
              <a:endParaRPr lang="en-US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4439484" y="916555"/>
            <a:ext cx="504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2018 -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>
                <a:solidFill>
                  <a:srgbClr val="FF0000"/>
                </a:solidFill>
              </a:rPr>
              <a:t>Virtual” non-resonant local beam extraction </a:t>
            </a:r>
            <a:r>
              <a:rPr lang="en-US" dirty="0" smtClean="0">
                <a:solidFill>
                  <a:srgbClr val="FF0000"/>
                </a:solidFill>
              </a:rPr>
              <a:t>of 270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p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in </a:t>
            </a:r>
            <a:r>
              <a:rPr lang="en-US" dirty="0">
                <a:solidFill>
                  <a:srgbClr val="FF0000"/>
                </a:solidFill>
              </a:rPr>
              <a:t>channeling </a:t>
            </a:r>
            <a:r>
              <a:rPr lang="en-US" dirty="0" smtClean="0">
                <a:solidFill>
                  <a:srgbClr val="FF0000"/>
                </a:solidFill>
              </a:rPr>
              <a:t>mode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624680">
            <a:off x="6802630" y="229875"/>
            <a:ext cx="2319866" cy="24622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00" dirty="0">
                <a:ea typeface="Apple Chancery" charset="0"/>
                <a:cs typeface="Apple Chancery" charset="0"/>
              </a:rPr>
              <a:t>Joint activity with TE/ABT and EN/STI</a:t>
            </a:r>
          </a:p>
        </p:txBody>
      </p:sp>
      <p:pic>
        <p:nvPicPr>
          <p:cNvPr id="16" name="Content Placeholder 7">
            <a:extLst>
              <a:ext uri="{FF2B5EF4-FFF2-40B4-BE49-F238E27FC236}">
                <a16:creationId xmlns:a16="http://schemas.microsoft.com/office/drawing/2014/main" id="{02ED8AAC-C2E7-EE46-B70D-A8407FD90F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1581" y="1490473"/>
            <a:ext cx="1981669" cy="1742089"/>
          </a:xfrm>
        </p:spPr>
      </p:pic>
      <p:sp>
        <p:nvSpPr>
          <p:cNvPr id="18" name="Rectangle 17"/>
          <p:cNvSpPr/>
          <p:nvPr/>
        </p:nvSpPr>
        <p:spPr>
          <a:xfrm>
            <a:off x="5603088" y="2654025"/>
            <a:ext cx="33823" cy="46368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717157" y="2093722"/>
            <a:ext cx="1550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Circulating beam</a:t>
            </a:r>
          </a:p>
          <a:p>
            <a:pPr algn="ctr"/>
            <a:r>
              <a:rPr lang="en-US" sz="1200" dirty="0"/>
              <a:t>270 </a:t>
            </a:r>
            <a:r>
              <a:rPr lang="en-US" sz="1200" dirty="0" err="1" smtClean="0"/>
              <a:t>GeV</a:t>
            </a:r>
            <a:r>
              <a:rPr lang="en-US" sz="1200" dirty="0" smtClean="0"/>
              <a:t> </a:t>
            </a:r>
            <a:r>
              <a:rPr lang="en-US" sz="1200" i="1" dirty="0" smtClean="0"/>
              <a:t>p</a:t>
            </a:r>
            <a:r>
              <a:rPr lang="en-US" sz="1400" i="1" baseline="30000" dirty="0" smtClean="0"/>
              <a:t>+</a:t>
            </a:r>
            <a:endParaRPr lang="en-US" sz="1400" i="1" baseline="30000" dirty="0">
              <a:solidFill>
                <a:schemeClr val="tx1">
                  <a:lumMod val="75000"/>
                </a:schemeClr>
              </a:solidFill>
            </a:endParaRPr>
          </a:p>
          <a:p>
            <a:endParaRPr lang="en-US" sz="1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4470400" y="3228340"/>
            <a:ext cx="2737685" cy="2687414"/>
            <a:chOff x="4160947" y="1140122"/>
            <a:chExt cx="4049829" cy="3975466"/>
          </a:xfrm>
        </p:grpSpPr>
        <p:grpSp>
          <p:nvGrpSpPr>
            <p:cNvPr id="22" name="Group 21"/>
            <p:cNvGrpSpPr/>
            <p:nvPr/>
          </p:nvGrpSpPr>
          <p:grpSpPr>
            <a:xfrm>
              <a:off x="4628292" y="1273572"/>
              <a:ext cx="3582484" cy="3842016"/>
              <a:chOff x="4628292" y="1260871"/>
              <a:chExt cx="3582484" cy="3842016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4628292" y="1260871"/>
                <a:ext cx="3582484" cy="3788580"/>
                <a:chOff x="4031793" y="894474"/>
                <a:chExt cx="4478105" cy="3551795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5797015" y="3454371"/>
                  <a:ext cx="123512" cy="404874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031793" y="1643792"/>
                  <a:ext cx="4478105" cy="2802477"/>
                </a:xfrm>
                <a:prstGeom prst="rect">
                  <a:avLst/>
                </a:prstGeom>
              </p:spPr>
            </p:pic>
            <p:sp>
              <p:nvSpPr>
                <p:cNvPr id="28" name="Rectangle 27"/>
                <p:cNvSpPr/>
                <p:nvPr/>
              </p:nvSpPr>
              <p:spPr>
                <a:xfrm>
                  <a:off x="5797014" y="894474"/>
                  <a:ext cx="1025316" cy="23083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1400" dirty="0">
                      <a:latin typeface="LiberationSans"/>
                    </a:rPr>
                    <a:t>N</a:t>
                  </a:r>
                  <a:r>
                    <a:rPr lang="en-GB" sz="800" dirty="0">
                      <a:latin typeface="LiberationSans"/>
                    </a:rPr>
                    <a:t>DCH</a:t>
                  </a:r>
                  <a:r>
                    <a:rPr lang="en-GB" sz="1400" dirty="0">
                      <a:latin typeface="LiberationSans"/>
                    </a:rPr>
                    <a:t>(xi)/dx</a:t>
                  </a:r>
                  <a:endParaRPr lang="en-GB" sz="1400" dirty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5963995" y="1640285"/>
                  <a:ext cx="499543" cy="2539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1600" dirty="0">
                      <a:latin typeface="LiberationSans"/>
                    </a:rPr>
                    <a:t>N</a:t>
                  </a:r>
                  <a:r>
                    <a:rPr lang="en-GB" sz="900" dirty="0">
                      <a:latin typeface="LiberationSans"/>
                    </a:rPr>
                    <a:t>CH</a:t>
                  </a:r>
                  <a:endParaRPr lang="en-GB" sz="900" dirty="0"/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 rot="16200000">
                <a:off x="5565174" y="3749899"/>
                <a:ext cx="1867470" cy="4097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40FF"/>
                    </a:solidFill>
                  </a:rPr>
                  <a:t>Extracted beam</a:t>
                </a:r>
                <a:endParaRPr lang="en-US" sz="1200" dirty="0">
                  <a:solidFill>
                    <a:srgbClr val="FF40FF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16200000">
                <a:off x="4171256" y="3349552"/>
                <a:ext cx="3142438" cy="364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accent5"/>
                    </a:solidFill>
                  </a:rPr>
                  <a:t>0.2 mm thick virtual septum</a:t>
                </a:r>
                <a:endParaRPr lang="en-US" sz="1000" dirty="0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32" name="Up Arrow Callout 31"/>
            <p:cNvSpPr/>
            <p:nvPr/>
          </p:nvSpPr>
          <p:spPr>
            <a:xfrm rot="10800000">
              <a:off x="4160947" y="1140122"/>
              <a:ext cx="1360001" cy="1219200"/>
            </a:xfrm>
            <a:prstGeom prst="upArrowCallou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4654" y="1538088"/>
            <a:ext cx="1828800" cy="1977572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429681" y="3181211"/>
            <a:ext cx="102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Edge </a:t>
            </a:r>
            <a:r>
              <a:rPr lang="en-US" sz="1200" dirty="0" smtClean="0"/>
              <a:t>of the </a:t>
            </a:r>
            <a:r>
              <a:rPr lang="en-US" sz="1200" dirty="0"/>
              <a:t>circulating beam </a:t>
            </a:r>
            <a:r>
              <a:rPr lang="en-US" sz="1200" dirty="0" smtClean="0"/>
              <a:t>core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4856872" y="5836282"/>
            <a:ext cx="2750546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loss </a:t>
            </a:r>
            <a:r>
              <a:rPr lang="en-US" sz="1400" dirty="0" smtClean="0"/>
              <a:t>ratio </a:t>
            </a:r>
            <a:r>
              <a:rPr lang="en-US" sz="1400" dirty="0"/>
              <a:t>R ≈ N</a:t>
            </a:r>
            <a:r>
              <a:rPr lang="en-US" sz="1400" baseline="-25000" dirty="0"/>
              <a:t>DCH</a:t>
            </a:r>
            <a:r>
              <a:rPr lang="en-US" sz="1400" dirty="0"/>
              <a:t> / </a:t>
            </a:r>
            <a:r>
              <a:rPr lang="en-US" sz="1400" dirty="0" smtClean="0"/>
              <a:t>N</a:t>
            </a:r>
            <a:r>
              <a:rPr lang="en-US" sz="1400" baseline="-25000" dirty="0" smtClean="0"/>
              <a:t>CH</a:t>
            </a:r>
            <a:r>
              <a:rPr lang="en-US" sz="1400" dirty="0"/>
              <a:t>= ~6 </a:t>
            </a:r>
            <a:r>
              <a:rPr lang="en-US" sz="1400" dirty="0" smtClean="0"/>
              <a:t>‰ </a:t>
            </a:r>
            <a:endParaRPr lang="en-US" sz="1400" dirty="0"/>
          </a:p>
        </p:txBody>
      </p:sp>
      <p:sp>
        <p:nvSpPr>
          <p:cNvPr id="41" name="Rectangle 40"/>
          <p:cNvSpPr/>
          <p:nvPr/>
        </p:nvSpPr>
        <p:spPr>
          <a:xfrm>
            <a:off x="7042847" y="3861620"/>
            <a:ext cx="2082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Halo density in channeling mode along the horizontal axis</a:t>
            </a:r>
          </a:p>
          <a:p>
            <a:pPr algn="ctr"/>
            <a:r>
              <a:rPr lang="en-US" sz="1400" dirty="0"/>
              <a:t>(self-normalized to the total No of impinging particles)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18576" y="1538307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FFFF00"/>
                </a:solidFill>
              </a:rPr>
              <a:t>Timepix</a:t>
            </a:r>
            <a:endParaRPr lang="en-US" sz="1600" dirty="0">
              <a:solidFill>
                <a:srgbClr val="FFFF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5429102" y="3604560"/>
            <a:ext cx="391350" cy="29240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356100" y="891155"/>
            <a:ext cx="0" cy="5240204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6515101" y="3032199"/>
            <a:ext cx="692984" cy="79534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8" idx="3"/>
          </p:cNvCxnSpPr>
          <p:nvPr/>
        </p:nvCxnSpPr>
        <p:spPr>
          <a:xfrm flipV="1">
            <a:off x="5636911" y="2882900"/>
            <a:ext cx="1571174" cy="296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38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 smtClean="0"/>
              <a:t>SPS slow extraction </a:t>
            </a:r>
            <a:br>
              <a:rPr lang="en-US" b="1" i="1" dirty="0" smtClean="0"/>
            </a:br>
            <a:r>
              <a:rPr lang="en-US" b="1" i="1" dirty="0" smtClean="0"/>
              <a:t>with crystal shadowing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1" y="1453634"/>
            <a:ext cx="7950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This technique is developed to reduce the number of particles on the SPS   </a:t>
            </a:r>
          </a:p>
          <a:p>
            <a:r>
              <a:rPr lang="en-US" dirty="0" smtClean="0"/>
              <a:t>     extraction septum (ZS wires) and consequently the extraction losses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A crystal is used upstream to shadow the ZS wires deflecting </a:t>
            </a:r>
            <a:r>
              <a:rPr lang="en-US" dirty="0"/>
              <a:t>the particles </a:t>
            </a:r>
            <a:r>
              <a:rPr lang="en-US" dirty="0" smtClean="0"/>
              <a:t>that </a:t>
            </a:r>
            <a:r>
              <a:rPr lang="en-US" dirty="0"/>
              <a:t>would hit him </a:t>
            </a: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In 2018, a feasibility test has been performed and </a:t>
            </a:r>
            <a:r>
              <a:rPr lang="en-US" dirty="0" smtClean="0">
                <a:solidFill>
                  <a:srgbClr val="FF0000"/>
                </a:solidFill>
              </a:rPr>
              <a:t>a reduction of 40 % of losses with protons and 30 % with lead ions was observed 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609" y="3782892"/>
            <a:ext cx="3953669" cy="2351208"/>
          </a:xfrm>
          <a:prstGeom prst="rect">
            <a:avLst/>
          </a:prstGeom>
        </p:spPr>
      </p:pic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835735" y="6356350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96656" y="6356350"/>
            <a:ext cx="5796620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2747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856" y="-4590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400" b="1" i="1" dirty="0" smtClean="0">
                <a:solidFill>
                  <a:srgbClr val="0055A0"/>
                </a:solidFill>
              </a:rPr>
              <a:t>FLUKA simulations</a:t>
            </a:r>
            <a:endParaRPr lang="en-US" sz="4400" b="1" i="1" dirty="0">
              <a:solidFill>
                <a:srgbClr val="0055A0"/>
              </a:solidFill>
            </a:endParaRPr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95447" y="3847515"/>
            <a:ext cx="8883453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Remark on induced energy densities: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</a:t>
            </a:r>
            <a:r>
              <a:rPr lang="en-US" dirty="0" smtClean="0"/>
              <a:t>ue </a:t>
            </a:r>
            <a:r>
              <a:rPr lang="en-US" dirty="0"/>
              <a:t>to small dimensions </a:t>
            </a:r>
            <a:r>
              <a:rPr lang="en-US" dirty="0" smtClean="0"/>
              <a:t>of the crystal (4 mm thick) peak </a:t>
            </a:r>
            <a:r>
              <a:rPr lang="en-US" dirty="0"/>
              <a:t>energy density dominated </a:t>
            </a:r>
            <a:r>
              <a:rPr lang="en-US" dirty="0" smtClean="0"/>
              <a:t>by </a:t>
            </a:r>
            <a:r>
              <a:rPr lang="en-US" dirty="0" err="1" smtClean="0"/>
              <a:t>ionising</a:t>
            </a:r>
            <a:r>
              <a:rPr lang="en-US" dirty="0" smtClean="0"/>
              <a:t> </a:t>
            </a:r>
            <a:r>
              <a:rPr lang="en-US" dirty="0"/>
              <a:t>energy loss of impacting protons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E</a:t>
            </a:r>
            <a:r>
              <a:rPr lang="en-US" dirty="0" smtClean="0"/>
              <a:t>lectronic </a:t>
            </a:r>
            <a:r>
              <a:rPr lang="en-US" dirty="0"/>
              <a:t>stopping power of protons in silicon only varies by 10% between 440 </a:t>
            </a:r>
            <a:r>
              <a:rPr lang="en-US" dirty="0" err="1"/>
              <a:t>GeV</a:t>
            </a:r>
            <a:r>
              <a:rPr lang="en-US" dirty="0"/>
              <a:t> and 7 </a:t>
            </a:r>
            <a:r>
              <a:rPr lang="en-US" dirty="0" err="1" smtClean="0"/>
              <a:t>TeV</a:t>
            </a:r>
            <a:r>
              <a:rPr lang="en-US" dirty="0" smtClean="0"/>
              <a:t> → </a:t>
            </a:r>
            <a:r>
              <a:rPr lang="en-US" dirty="0"/>
              <a:t>a test </a:t>
            </a:r>
            <a:r>
              <a:rPr lang="en-US" dirty="0" smtClean="0"/>
              <a:t>in </a:t>
            </a:r>
            <a:r>
              <a:rPr lang="en-US" dirty="0" err="1" smtClean="0"/>
              <a:t>HiRadMat</a:t>
            </a:r>
            <a:r>
              <a:rPr lang="en-US" dirty="0" smtClean="0"/>
              <a:t> with 288 bunches at </a:t>
            </a:r>
            <a:r>
              <a:rPr lang="en-US" dirty="0"/>
              <a:t>440 </a:t>
            </a:r>
            <a:r>
              <a:rPr lang="en-US" dirty="0" err="1"/>
              <a:t>GeV</a:t>
            </a:r>
            <a:r>
              <a:rPr lang="en-US" dirty="0"/>
              <a:t> allows also for conclusion valid at higher </a:t>
            </a:r>
            <a:r>
              <a:rPr lang="en-US" dirty="0" smtClean="0"/>
              <a:t>energies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effectLst/>
              </a:rPr>
              <a:t>For an asynchronous beam dump at top energy few bunches are expected to be lost on the crystal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A431BED-2031-8646-9045-01E686D65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762248"/>
              </p:ext>
            </p:extLst>
          </p:nvPr>
        </p:nvGraphicFramePr>
        <p:xfrm>
          <a:off x="3731919" y="1384993"/>
          <a:ext cx="2378638" cy="211781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17240">
                  <a:extLst>
                    <a:ext uri="{9D8B030D-6E8A-4147-A177-3AD203B41FA5}">
                      <a16:colId xmlns:a16="http://schemas.microsoft.com/office/drawing/2014/main" val="36438138"/>
                    </a:ext>
                  </a:extLst>
                </a:gridCol>
                <a:gridCol w="666894">
                  <a:extLst>
                    <a:ext uri="{9D8B030D-6E8A-4147-A177-3AD203B41FA5}">
                      <a16:colId xmlns:a16="http://schemas.microsoft.com/office/drawing/2014/main" val="4032665017"/>
                    </a:ext>
                  </a:extLst>
                </a:gridCol>
                <a:gridCol w="794504">
                  <a:extLst>
                    <a:ext uri="{9D8B030D-6E8A-4147-A177-3AD203B41FA5}">
                      <a16:colId xmlns:a16="http://schemas.microsoft.com/office/drawing/2014/main" val="3315454015"/>
                    </a:ext>
                  </a:extLst>
                </a:gridCol>
              </a:tblGrid>
              <a:tr h="28901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Pb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865493"/>
                  </a:ext>
                </a:extLst>
              </a:tr>
              <a:tr h="2890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Energy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450 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600532"/>
                  </a:ext>
                </a:extLst>
              </a:tr>
              <a:tr h="2890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#bunches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960953"/>
                  </a:ext>
                </a:extLst>
              </a:tr>
              <a:tr h="2890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#particles/bunch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1.2E11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2.1E8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6672081"/>
                  </a:ext>
                </a:extLst>
              </a:tr>
              <a:tr h="2890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Norm. emit. [</a:t>
                      </a:r>
                      <a:r>
                        <a:rPr lang="en-US" sz="1200" dirty="0" err="1"/>
                        <a:t>μm</a:t>
                      </a:r>
                      <a:r>
                        <a:rPr lang="en-US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826152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1F9FFC9-705F-E943-A020-438EE3CC834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6" y="1093717"/>
            <a:ext cx="3790263" cy="28426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10557" y="1469765"/>
            <a:ext cx="286834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- Impact </a:t>
            </a:r>
            <a:r>
              <a:rPr lang="en-US" sz="1600" dirty="0"/>
              <a:t>of a full injection 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train </a:t>
            </a:r>
            <a:r>
              <a:rPr lang="en-US" sz="1600" dirty="0"/>
              <a:t>on TCPCV.A6R7.B2 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(</a:t>
            </a:r>
            <a:r>
              <a:rPr lang="en-US" sz="1600" dirty="0"/>
              <a:t>smaller β</a:t>
            </a:r>
            <a:r>
              <a:rPr lang="en-US" sz="1600" baseline="-25000" dirty="0"/>
              <a:t>x</a:t>
            </a:r>
            <a:r>
              <a:rPr lang="en-US" sz="1600" dirty="0"/>
              <a:t>·β</a:t>
            </a:r>
            <a:r>
              <a:rPr lang="en-US" sz="1600" baseline="-25000" dirty="0"/>
              <a:t>y</a:t>
            </a:r>
            <a:r>
              <a:rPr lang="en-US" sz="1600" dirty="0" smtClean="0"/>
              <a:t>)</a:t>
            </a:r>
          </a:p>
          <a:p>
            <a:pPr marL="285750" indent="-285750">
              <a:buFontTx/>
              <a:buChar char="-"/>
            </a:pPr>
            <a:endParaRPr lang="en-US" sz="800" dirty="0"/>
          </a:p>
          <a:p>
            <a:r>
              <a:rPr lang="en-US" sz="1600" dirty="0" smtClean="0"/>
              <a:t>- Crystal </a:t>
            </a:r>
            <a:r>
              <a:rPr lang="en-US" sz="1600" dirty="0"/>
              <a:t>assumed as 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amorphous</a:t>
            </a:r>
          </a:p>
          <a:p>
            <a:pPr marL="285750" indent="-285750">
              <a:buFontTx/>
              <a:buChar char="-"/>
            </a:pPr>
            <a:endParaRPr lang="en-US" sz="800" dirty="0"/>
          </a:p>
          <a:p>
            <a:r>
              <a:rPr lang="en-US" sz="1600" dirty="0" smtClean="0"/>
              <a:t>- Same </a:t>
            </a:r>
            <a:r>
              <a:rPr lang="en-US" sz="1600" dirty="0"/>
              <a:t>optics for the </a:t>
            </a:r>
            <a:r>
              <a:rPr lang="en-US" sz="1600" dirty="0" smtClean="0"/>
              <a:t> </a:t>
            </a:r>
          </a:p>
          <a:p>
            <a:r>
              <a:rPr lang="en-US" sz="1600" dirty="0"/>
              <a:t> </a:t>
            </a:r>
            <a:r>
              <a:rPr lang="en-US" sz="1600" smtClean="0"/>
              <a:t> injection </a:t>
            </a:r>
            <a:r>
              <a:rPr lang="en-US" sz="1600" dirty="0"/>
              <a:t>of proton and </a:t>
            </a:r>
            <a:r>
              <a:rPr lang="en-US" sz="1600" dirty="0" err="1"/>
              <a:t>Pb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299796" y="799279"/>
            <a:ext cx="4597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Accidental impact on crystal at </a:t>
            </a:r>
            <a:r>
              <a:rPr lang="en-US" b="1" dirty="0" smtClean="0">
                <a:solidFill>
                  <a:srgbClr val="FF0000"/>
                </a:solidFill>
              </a:rPr>
              <a:t>injection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4200" y="1750970"/>
            <a:ext cx="945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L. Esposito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4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714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5400" b="1" i="1" dirty="0" smtClean="0"/>
              <a:t>Outline</a:t>
            </a:r>
            <a:endParaRPr lang="en-US" sz="54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9842" y="1175457"/>
            <a:ext cx="9132257" cy="437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200" dirty="0" smtClean="0"/>
              <a:t>Crystal beam steering</a:t>
            </a:r>
          </a:p>
          <a:p>
            <a:pPr marL="571500" indent="-571500">
              <a:buFont typeface="Arial"/>
              <a:buChar char="•"/>
            </a:pPr>
            <a:endParaRPr lang="en-US" sz="900" dirty="0" smtClean="0"/>
          </a:p>
          <a:p>
            <a:pPr marL="571500" indent="-571500">
              <a:buFont typeface="Arial"/>
              <a:buChar char="•"/>
            </a:pPr>
            <a:r>
              <a:rPr lang="en-US" sz="3200" dirty="0" smtClean="0"/>
              <a:t>Crystal applications</a:t>
            </a:r>
          </a:p>
          <a:p>
            <a:pPr marL="571500" indent="-571500">
              <a:buFont typeface="Arial"/>
              <a:buChar char="•"/>
            </a:pPr>
            <a:endParaRPr lang="en-US" sz="900" dirty="0" smtClean="0"/>
          </a:p>
          <a:p>
            <a:pPr marL="571500" indent="-571500">
              <a:buFont typeface="Arial"/>
              <a:buChar char="•"/>
            </a:pPr>
            <a:r>
              <a:rPr lang="en-US" sz="3200" dirty="0" smtClean="0"/>
              <a:t>Reasons to irradiate crystals </a:t>
            </a:r>
          </a:p>
          <a:p>
            <a:pPr marL="571500" indent="-571500">
              <a:buFont typeface="Arial"/>
              <a:buChar char="•"/>
            </a:pPr>
            <a:endParaRPr lang="en-US" sz="900" dirty="0" smtClean="0"/>
          </a:p>
          <a:p>
            <a:pPr marL="571500" indent="-571500">
              <a:buFont typeface="Arial"/>
              <a:buChar char="•"/>
            </a:pPr>
            <a:r>
              <a:rPr lang="en-US" sz="3200" dirty="0">
                <a:solidFill>
                  <a:srgbClr val="0055A0"/>
                </a:solidFill>
              </a:rPr>
              <a:t>Crystal HRMT </a:t>
            </a:r>
            <a:r>
              <a:rPr lang="en-US" sz="3200" dirty="0" smtClean="0">
                <a:solidFill>
                  <a:srgbClr val="0055A0"/>
                </a:solidFill>
              </a:rPr>
              <a:t>test</a:t>
            </a:r>
          </a:p>
          <a:p>
            <a:pPr marL="571500" indent="-571500">
              <a:buFont typeface="Arial"/>
              <a:buChar char="•"/>
            </a:pPr>
            <a:endParaRPr lang="en-US" sz="900" dirty="0">
              <a:solidFill>
                <a:srgbClr val="0055A0"/>
              </a:solidFill>
            </a:endParaRPr>
          </a:p>
          <a:p>
            <a:pPr marL="571500" indent="-571500">
              <a:buFont typeface="Arial"/>
              <a:buChar char="•"/>
            </a:pPr>
            <a:r>
              <a:rPr lang="en-US" sz="3200" dirty="0" smtClean="0"/>
              <a:t>Crystal hi-dose irradiation with neutron </a:t>
            </a:r>
          </a:p>
          <a:p>
            <a:pPr marL="571500" indent="-571500">
              <a:buFont typeface="Arial"/>
              <a:buChar char="•"/>
            </a:pPr>
            <a:endParaRPr lang="en-US" sz="900" dirty="0" smtClean="0"/>
          </a:p>
          <a:p>
            <a:pPr marL="571500" indent="-571500">
              <a:buFont typeface="Arial"/>
              <a:buChar char="•"/>
            </a:pPr>
            <a:r>
              <a:rPr lang="en-US" sz="3200" dirty="0" err="1" smtClean="0"/>
              <a:t>LoI</a:t>
            </a:r>
            <a:r>
              <a:rPr lang="en-US" sz="3200" dirty="0" smtClean="0"/>
              <a:t>: HRMT test on hi-dose irradiated crystals</a:t>
            </a:r>
          </a:p>
          <a:p>
            <a:pPr marL="571500" indent="-571500">
              <a:buFont typeface="Arial"/>
              <a:buChar char="•"/>
            </a:pPr>
            <a:endParaRPr lang="en-US" sz="900" dirty="0" smtClean="0"/>
          </a:p>
          <a:p>
            <a:pPr marL="571500" indent="-571500">
              <a:buFont typeface="Arial"/>
              <a:buChar char="•"/>
            </a:pPr>
            <a:r>
              <a:rPr lang="en-US" sz="3200" dirty="0" smtClean="0"/>
              <a:t>Conclusions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13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384" y="9178"/>
            <a:ext cx="6386506" cy="940443"/>
          </a:xfrm>
        </p:spPr>
        <p:txBody>
          <a:bodyPr>
            <a:noAutofit/>
          </a:bodyPr>
          <a:lstStyle/>
          <a:p>
            <a:pPr algn="ctr"/>
            <a:r>
              <a:rPr lang="en-GB" sz="2800" b="1" i="1" dirty="0" smtClean="0"/>
              <a:t>UA9 Experimental </a:t>
            </a:r>
            <a:r>
              <a:rPr lang="en-GB" sz="2800" b="1" i="1" dirty="0"/>
              <a:t>apparatus </a:t>
            </a:r>
            <a:r>
              <a:rPr lang="en-GB" sz="2800" b="1" i="1" dirty="0" smtClean="0"/>
              <a:t>at </a:t>
            </a:r>
            <a:r>
              <a:rPr lang="en-GB" sz="2800" b="1" i="1" dirty="0"/>
              <a:t>the H8 </a:t>
            </a:r>
            <a:r>
              <a:rPr lang="en-GB" sz="2800" b="1" i="1" dirty="0" smtClean="0"/>
              <a:t>SPS extraction line</a:t>
            </a:r>
            <a:endParaRPr lang="en-US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26655" y="928164"/>
            <a:ext cx="8690691" cy="408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 smtClean="0">
                <a:solidFill>
                  <a:srgbClr val="008000"/>
                </a:solidFill>
              </a:rPr>
              <a:t>High </a:t>
            </a:r>
            <a:r>
              <a:rPr lang="en-GB" sz="1600" b="1" i="1" dirty="0" smtClean="0">
                <a:solidFill>
                  <a:srgbClr val="008000"/>
                </a:solidFill>
              </a:rPr>
              <a:t>rate and </a:t>
            </a:r>
            <a:r>
              <a:rPr lang="en-GB" sz="1600" b="1" i="1" dirty="0">
                <a:solidFill>
                  <a:srgbClr val="008000"/>
                </a:solidFill>
              </a:rPr>
              <a:t>high angular resolution beam telescope </a:t>
            </a:r>
            <a:r>
              <a:rPr lang="en-GB" sz="1600" b="1" i="1" dirty="0" smtClean="0">
                <a:solidFill>
                  <a:srgbClr val="008000"/>
                </a:solidFill>
              </a:rPr>
              <a:t>based on CMS Tracker HW&amp;SW  </a:t>
            </a:r>
            <a:endParaRPr lang="en-GB" sz="1600" b="1" i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118" y="3473414"/>
            <a:ext cx="598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Main steps in the characterization of bent crystals: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733" y="4980546"/>
            <a:ext cx="7774384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 smtClean="0"/>
              <a:t>4.  High </a:t>
            </a:r>
            <a:r>
              <a:rPr lang="en-US" sz="1600" b="1" dirty="0"/>
              <a:t>statistics </a:t>
            </a:r>
            <a:r>
              <a:rPr lang="en-US" sz="1600" b="1" dirty="0" smtClean="0"/>
              <a:t>runs:</a:t>
            </a:r>
            <a:r>
              <a:rPr lang="en-US" sz="1600" dirty="0" smtClean="0"/>
              <a:t> </a:t>
            </a:r>
          </a:p>
          <a:p>
            <a:pPr>
              <a:lnSpc>
                <a:spcPct val="130000"/>
              </a:lnSpc>
            </a:pPr>
            <a:r>
              <a:rPr lang="en-US" sz="1600" dirty="0"/>
              <a:t> </a:t>
            </a:r>
            <a:r>
              <a:rPr lang="en-US" sz="1600" dirty="0" smtClean="0"/>
              <a:t>      - the </a:t>
            </a:r>
            <a:r>
              <a:rPr lang="en-US" sz="1600" dirty="0"/>
              <a:t>crystal is left in the </a:t>
            </a:r>
            <a:r>
              <a:rPr lang="en-US" sz="1600" dirty="0">
                <a:solidFill>
                  <a:srgbClr val="FF0000"/>
                </a:solidFill>
              </a:rPr>
              <a:t>optimal </a:t>
            </a:r>
            <a:r>
              <a:rPr lang="en-US" sz="1600" dirty="0" smtClean="0">
                <a:solidFill>
                  <a:srgbClr val="FF0000"/>
                </a:solidFill>
              </a:rPr>
              <a:t>channeling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position </a:t>
            </a:r>
            <a:r>
              <a:rPr lang="en-US" sz="1600" dirty="0" smtClean="0"/>
              <a:t>for hi-</a:t>
            </a:r>
            <a:r>
              <a:rPr lang="en-US" sz="1600" dirty="0"/>
              <a:t>s</a:t>
            </a:r>
            <a:r>
              <a:rPr lang="en-US" sz="1600" dirty="0" smtClean="0"/>
              <a:t>tat. of ~1</a:t>
            </a:r>
            <a:r>
              <a:rPr lang="en-US" sz="1600" dirty="0"/>
              <a:t>6</a:t>
            </a:r>
            <a:r>
              <a:rPr lang="en-US" sz="1600" dirty="0" smtClean="0"/>
              <a:t> M events</a:t>
            </a:r>
            <a:endParaRPr lang="en-US" sz="1600" dirty="0" smtClean="0">
              <a:solidFill>
                <a:srgbClr val="0055A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   </a:t>
            </a:r>
            <a:endParaRPr lang="en-US" sz="1600" dirty="0" smtClean="0">
              <a:solidFill>
                <a:srgbClr val="0055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33" y="3845347"/>
            <a:ext cx="6122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/>
              <a:t>Alignment run:</a:t>
            </a:r>
            <a:r>
              <a:rPr lang="en-US" sz="1600" dirty="0" smtClean="0"/>
              <a:t> only the tracking stations are in the beam line </a:t>
            </a: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033" y="4219090"/>
            <a:ext cx="5096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600" b="1" dirty="0" smtClean="0"/>
              <a:t>Linear scan:</a:t>
            </a:r>
            <a:r>
              <a:rPr lang="en-US" sz="1600" dirty="0" smtClean="0"/>
              <a:t> the </a:t>
            </a:r>
            <a:r>
              <a:rPr lang="en-US" sz="1600" dirty="0" smtClean="0">
                <a:solidFill>
                  <a:srgbClr val="FF0000"/>
                </a:solidFill>
              </a:rPr>
              <a:t>crystal </a:t>
            </a:r>
            <a:r>
              <a:rPr lang="en-US" sz="1600" dirty="0" smtClean="0"/>
              <a:t>is placed </a:t>
            </a:r>
            <a:r>
              <a:rPr lang="en-US" sz="1600" dirty="0" smtClean="0">
                <a:solidFill>
                  <a:srgbClr val="FF0000"/>
                </a:solidFill>
              </a:rPr>
              <a:t>on the beam line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8733" y="4635122"/>
            <a:ext cx="9007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3.  </a:t>
            </a:r>
            <a:r>
              <a:rPr lang="en-US" sz="1600" b="1" dirty="0"/>
              <a:t>A</a:t>
            </a:r>
            <a:r>
              <a:rPr lang="en-US" sz="1600" b="1" dirty="0" smtClean="0"/>
              <a:t>ngular scan: </a:t>
            </a:r>
            <a:r>
              <a:rPr lang="en-US" sz="1600" dirty="0" smtClean="0"/>
              <a:t>~10</a:t>
            </a:r>
            <a:r>
              <a:rPr lang="en-US" sz="1600" baseline="30000" dirty="0" smtClean="0"/>
              <a:t>5</a:t>
            </a:r>
            <a:r>
              <a:rPr lang="en-US" sz="1600" dirty="0" smtClean="0"/>
              <a:t> events/step are acquired around the channeling orientation looking for CH</a:t>
            </a:r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9" name="Picture 18" descr="20160422_23502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688" y="1434375"/>
            <a:ext cx="3781189" cy="19013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95769" y="3462697"/>
            <a:ext cx="2602295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- Systematic error &lt; 1µrad</a:t>
            </a:r>
          </a:p>
          <a:p>
            <a:r>
              <a:rPr lang="en-US" sz="1600" dirty="0" smtClean="0"/>
              <a:t>- Statistical error negligible </a:t>
            </a:r>
            <a:endParaRPr lang="en-US" sz="1600" dirty="0"/>
          </a:p>
        </p:txBody>
      </p:sp>
      <p:pic>
        <p:nvPicPr>
          <p:cNvPr id="20" name="Picture 19" descr="Screen Shot 2015-09-18 at 14.46.2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1247591"/>
            <a:ext cx="4876800" cy="2267047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854200" y="2184400"/>
            <a:ext cx="64082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 m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949700" y="2184400"/>
            <a:ext cx="64082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 m</a:t>
            </a:r>
            <a:endParaRPr lang="en-US" sz="1600" dirty="0"/>
          </a:p>
        </p:txBody>
      </p:sp>
      <p:pic>
        <p:nvPicPr>
          <p:cNvPr id="26" name="Picture 25" descr="hays_133683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977" y="2862046"/>
            <a:ext cx="1231900" cy="4736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75455" y="1197991"/>
            <a:ext cx="2268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M. </a:t>
            </a:r>
            <a:r>
              <a:rPr lang="en-US" sz="1200" dirty="0" err="1" smtClean="0">
                <a:solidFill>
                  <a:schemeClr val="bg2">
                    <a:lumMod val="10000"/>
                  </a:schemeClr>
                </a:solidFill>
              </a:rPr>
              <a:t>Pesaresi</a:t>
            </a:r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, T. James, J. Borg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0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54" y="-2540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2400" b="1" i="1" dirty="0" smtClean="0"/>
              <a:t>Rescaling to different particle and energy</a:t>
            </a:r>
            <a:endParaRPr lang="en-US" sz="2400" b="1" i="1" dirty="0"/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100" y="4076700"/>
            <a:ext cx="6489700" cy="2082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843" y="2355334"/>
            <a:ext cx="2286000" cy="723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8743" y="3392269"/>
            <a:ext cx="9005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Using FLUKA it was possible to compute the DPAs produced by the neutron spectrum of the BR2 reactor and by proton and </a:t>
            </a:r>
            <a:r>
              <a:rPr lang="en-US" dirty="0" err="1" smtClean="0"/>
              <a:t>Pb</a:t>
            </a:r>
            <a:r>
              <a:rPr lang="en-US" dirty="0" smtClean="0"/>
              <a:t> ions at different energies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844371"/>
            <a:ext cx="820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To estimate the real crystal robustness in a hi-energy and intensity particle accelerator, we have to </a:t>
            </a:r>
            <a:r>
              <a:rPr lang="en-US" dirty="0" smtClean="0">
                <a:solidFill>
                  <a:srgbClr val="FF0000"/>
                </a:solidFill>
              </a:rPr>
              <a:t>rescale the neutron effect to the proton and heavy ions ones, at different energies</a:t>
            </a:r>
          </a:p>
          <a:p>
            <a:r>
              <a:rPr lang="en-US" dirty="0" smtClean="0"/>
              <a:t>- The parameter used for this rescaling is the number of </a:t>
            </a:r>
            <a:r>
              <a:rPr lang="en-US" dirty="0" smtClean="0">
                <a:solidFill>
                  <a:srgbClr val="FF0000"/>
                </a:solidFill>
              </a:rPr>
              <a:t>Displacements </a:t>
            </a:r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er Atom (DPA)</a:t>
            </a:r>
            <a:r>
              <a:rPr lang="en-US" dirty="0" smtClean="0"/>
              <a:t> produced during the irradiation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51200" y="2253734"/>
            <a:ext cx="5143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ρ</a:t>
            </a:r>
            <a:r>
              <a:rPr lang="en-US" dirty="0" smtClean="0"/>
              <a:t> = atomic density </a:t>
            </a:r>
          </a:p>
          <a:p>
            <a:r>
              <a:rPr lang="en-US" dirty="0" smtClean="0"/>
              <a:t>Ni = number of particles per interaction channel</a:t>
            </a:r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i</a:t>
            </a:r>
            <a:r>
              <a:rPr lang="en-US" baseline="30000" dirty="0" err="1"/>
              <a:t>F</a:t>
            </a:r>
            <a:r>
              <a:rPr lang="en-US" dirty="0" smtClean="0"/>
              <a:t> = number of </a:t>
            </a:r>
            <a:r>
              <a:rPr lang="en-US" dirty="0" err="1" smtClean="0"/>
              <a:t>Frenkel</a:t>
            </a:r>
            <a:r>
              <a:rPr lang="en-US" dirty="0" smtClean="0"/>
              <a:t> pairs (dislocations)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8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6738"/>
            <a:ext cx="8226854" cy="940443"/>
          </a:xfrm>
        </p:spPr>
        <p:txBody>
          <a:bodyPr/>
          <a:lstStyle/>
          <a:p>
            <a:pPr algn="ctr"/>
            <a:r>
              <a:rPr lang="en-US" b="1" i="1" dirty="0" smtClean="0"/>
              <a:t>Crystal physics</a:t>
            </a:r>
            <a:r>
              <a:rPr lang="en-US" sz="2800" baseline="-25000" dirty="0" smtClean="0"/>
              <a:t>[1] </a:t>
            </a:r>
            <a:endParaRPr lang="en-US" sz="2800" baseline="-25000" dirty="0"/>
          </a:p>
        </p:txBody>
      </p:sp>
      <p:pic>
        <p:nvPicPr>
          <p:cNvPr id="8" name="Picture 4" descr="cha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036" y="4508500"/>
            <a:ext cx="2602418" cy="165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Group 15"/>
          <p:cNvGrpSpPr/>
          <p:nvPr/>
        </p:nvGrpSpPr>
        <p:grpSpPr>
          <a:xfrm>
            <a:off x="4925210" y="947181"/>
            <a:ext cx="3498426" cy="4994478"/>
            <a:chOff x="5464159" y="1237153"/>
            <a:chExt cx="3498426" cy="4994478"/>
          </a:xfrm>
        </p:grpSpPr>
        <p:sp>
          <p:nvSpPr>
            <p:cNvPr id="9" name="CasellaDiTesto 28"/>
            <p:cNvSpPr txBox="1"/>
            <p:nvPr/>
          </p:nvSpPr>
          <p:spPr>
            <a:xfrm>
              <a:off x="5913912" y="1237153"/>
              <a:ext cx="2734042" cy="120032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dirty="0" err="1" smtClean="0"/>
                <a:t>Channeling</a:t>
              </a:r>
              <a:r>
                <a:rPr lang="en-GB" sz="2400" dirty="0" smtClean="0"/>
                <a:t> only if</a:t>
              </a:r>
            </a:p>
            <a:p>
              <a:pPr algn="ctr"/>
              <a:r>
                <a:rPr lang="en-GB" sz="2400" dirty="0" smtClean="0"/>
                <a:t>the protons have</a:t>
              </a:r>
              <a:r>
                <a:rPr lang="en-GB" sz="2400" b="1" dirty="0" smtClean="0"/>
                <a:t> </a:t>
              </a:r>
            </a:p>
            <a:p>
              <a:pPr algn="ctr"/>
              <a:r>
                <a:rPr lang="en-GB" sz="2400" b="1" i="1" dirty="0" err="1" smtClean="0">
                  <a:solidFill>
                    <a:srgbClr val="FF0000"/>
                  </a:solidFill>
                </a:rPr>
                <a:t>p</a:t>
              </a:r>
              <a:r>
                <a:rPr lang="en-GB" sz="2400" b="1" baseline="-25000" dirty="0" err="1" smtClean="0">
                  <a:solidFill>
                    <a:srgbClr val="FF0000"/>
                  </a:solidFill>
                </a:rPr>
                <a:t>T</a:t>
              </a:r>
              <a:r>
                <a:rPr lang="en-GB" sz="2400" b="1" dirty="0" smtClean="0">
                  <a:solidFill>
                    <a:srgbClr val="FF0000"/>
                  </a:solidFill>
                </a:rPr>
                <a:t> &lt; </a:t>
              </a:r>
              <a:r>
                <a:rPr lang="en-GB" sz="2400" b="1" i="1" dirty="0" err="1" smtClean="0">
                  <a:solidFill>
                    <a:srgbClr val="FF0000"/>
                  </a:solidFill>
                </a:rPr>
                <a:t>U</a:t>
              </a:r>
              <a:r>
                <a:rPr lang="en-GB" sz="2400" b="1" baseline="-25000" dirty="0" err="1" smtClean="0">
                  <a:solidFill>
                    <a:srgbClr val="FF0000"/>
                  </a:solidFill>
                </a:rPr>
                <a:t>max</a:t>
              </a:r>
              <a:endParaRPr lang="en-GB" sz="2400" b="1" baseline="-25000" dirty="0" smtClean="0">
                <a:solidFill>
                  <a:srgbClr val="FF0000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80187" y="2574204"/>
              <a:ext cx="1443574" cy="777309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r="18921"/>
            <a:stretch/>
          </p:blipFill>
          <p:spPr>
            <a:xfrm>
              <a:off x="5464159" y="4193259"/>
              <a:ext cx="3498426" cy="2038372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4" name="Rectangle 13"/>
            <p:cNvSpPr/>
            <p:nvPr/>
          </p:nvSpPr>
          <p:spPr>
            <a:xfrm>
              <a:off x="5591984" y="3504488"/>
              <a:ext cx="337060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i="1" dirty="0">
                  <a:solidFill>
                    <a:srgbClr val="0000FF"/>
                  </a:solidFill>
                </a:rPr>
                <a:t>Typical values </a:t>
              </a:r>
              <a:r>
                <a:rPr lang="en-GB" i="1" dirty="0" smtClean="0">
                  <a:solidFill>
                    <a:srgbClr val="0000FF"/>
                  </a:solidFill>
                </a:rPr>
                <a:t>at </a:t>
              </a:r>
              <a:r>
                <a:rPr lang="en-GB" i="1" dirty="0">
                  <a:solidFill>
                    <a:srgbClr val="0000FF"/>
                  </a:solidFill>
                </a:rPr>
                <a:t>energies </a:t>
              </a:r>
              <a:endParaRPr lang="en-GB" i="1" dirty="0" smtClean="0">
                <a:solidFill>
                  <a:srgbClr val="0000FF"/>
                </a:solidFill>
              </a:endParaRPr>
            </a:p>
            <a:p>
              <a:pPr algn="ctr"/>
              <a:r>
                <a:rPr lang="en-GB" i="1" dirty="0" smtClean="0">
                  <a:solidFill>
                    <a:srgbClr val="0000FF"/>
                  </a:solidFill>
                </a:rPr>
                <a:t>of </a:t>
              </a:r>
              <a:r>
                <a:rPr lang="en-GB" i="1" dirty="0">
                  <a:solidFill>
                    <a:srgbClr val="0000FF"/>
                  </a:solidFill>
                </a:rPr>
                <a:t>our interest:</a:t>
              </a:r>
            </a:p>
          </p:txBody>
        </p:sp>
      </p:grpSp>
      <p:sp>
        <p:nvSpPr>
          <p:cNvPr id="20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47484" y="4533900"/>
            <a:ext cx="164359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Channeling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376" y="820787"/>
            <a:ext cx="1190842" cy="13905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3441" y="2857659"/>
            <a:ext cx="2099517" cy="17905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484" y="2748936"/>
            <a:ext cx="2050199" cy="18992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2080" y="2579659"/>
            <a:ext cx="1541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Straight crystal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177096" y="2579659"/>
            <a:ext cx="1256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Bent crystal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177613" y="1317704"/>
            <a:ext cx="2481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 diamond lattice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46276" y="2227775"/>
            <a:ext cx="3713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Potential well between two planes: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72836" y="5572327"/>
            <a:ext cx="441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[1]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273800" y="5181599"/>
            <a:ext cx="1422400" cy="4288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1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6200422" y="1288568"/>
            <a:ext cx="2743200" cy="419653"/>
          </a:xfrm>
        </p:spPr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6885" y="-76200"/>
            <a:ext cx="7690859" cy="94138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3000" b="1" i="1" dirty="0" smtClean="0">
                <a:solidFill>
                  <a:schemeClr val="tx1"/>
                </a:solidFill>
              </a:rPr>
              <a:t>Coherent processes in bent crystals</a:t>
            </a:r>
            <a:r>
              <a:rPr lang="en-GB" sz="3000" baseline="-25000" dirty="0" smtClean="0">
                <a:solidFill>
                  <a:schemeClr val="tx1"/>
                </a:solidFill>
              </a:rPr>
              <a:t>[1]</a:t>
            </a:r>
            <a:endParaRPr lang="en-GB" sz="3000" baseline="-250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794286"/>
            <a:ext cx="52086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rgbClr val="FF0000"/>
                </a:solidFill>
              </a:rPr>
              <a:t>From test beam </a:t>
            </a:r>
            <a:r>
              <a:rPr lang="en-GB" sz="1600" i="1" dirty="0" smtClean="0">
                <a:solidFill>
                  <a:srgbClr val="FF0000"/>
                </a:solidFill>
              </a:rPr>
              <a:t>on the CERN-SPS extraction line H8:</a:t>
            </a:r>
          </a:p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(in the framework of the UA9 experiment)</a:t>
            </a:r>
            <a:endParaRPr lang="en-GB" sz="1600" i="1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0800" y="4655494"/>
            <a:ext cx="2305984" cy="1684329"/>
            <a:chOff x="5757688" y="1246731"/>
            <a:chExt cx="2305984" cy="1684329"/>
          </a:xfrm>
        </p:grpSpPr>
        <p:grpSp>
          <p:nvGrpSpPr>
            <p:cNvPr id="51" name="Group 50"/>
            <p:cNvGrpSpPr/>
            <p:nvPr/>
          </p:nvGrpSpPr>
          <p:grpSpPr>
            <a:xfrm>
              <a:off x="6019800" y="1246731"/>
              <a:ext cx="2043872" cy="1684329"/>
              <a:chOff x="17923" y="4582334"/>
              <a:chExt cx="2043872" cy="1684329"/>
            </a:xfrm>
          </p:grpSpPr>
          <p:sp>
            <p:nvSpPr>
              <p:cNvPr id="53" name="Block Arc 52"/>
              <p:cNvSpPr/>
              <p:nvPr/>
            </p:nvSpPr>
            <p:spPr>
              <a:xfrm rot="2739372">
                <a:off x="283233" y="4738434"/>
                <a:ext cx="1530009" cy="1526449"/>
              </a:xfrm>
              <a:prstGeom prst="blockArc">
                <a:avLst>
                  <a:gd name="adj1" fmla="val 10800000"/>
                  <a:gd name="adj2" fmla="val 16246785"/>
                  <a:gd name="adj3" fmla="val 26493"/>
                </a:avLst>
              </a:prstGeom>
              <a:solidFill>
                <a:schemeClr val="tx1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680897" y="4582334"/>
                <a:ext cx="760363" cy="167413"/>
                <a:chOff x="430865" y="4612133"/>
                <a:chExt cx="760363" cy="167413"/>
              </a:xfrm>
            </p:grpSpPr>
            <p:sp>
              <p:nvSpPr>
                <p:cNvPr id="64" name="Freeform 63"/>
                <p:cNvSpPr/>
                <p:nvPr/>
              </p:nvSpPr>
              <p:spPr>
                <a:xfrm>
                  <a:off x="585771" y="4612133"/>
                  <a:ext cx="467629" cy="78812"/>
                </a:xfrm>
                <a:custGeom>
                  <a:avLst/>
                  <a:gdLst>
                    <a:gd name="connsiteX0" fmla="*/ 0 w 467629"/>
                    <a:gd name="connsiteY0" fmla="*/ 68967 h 78812"/>
                    <a:gd name="connsiteX1" fmla="*/ 236276 w 467629"/>
                    <a:gd name="connsiteY1" fmla="*/ 55 h 78812"/>
                    <a:gd name="connsiteX2" fmla="*/ 467629 w 467629"/>
                    <a:gd name="connsiteY2" fmla="*/ 78812 h 78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67629" h="78812">
                      <a:moveTo>
                        <a:pt x="0" y="68967"/>
                      </a:moveTo>
                      <a:cubicBezTo>
                        <a:pt x="79169" y="33690"/>
                        <a:pt x="158338" y="-1586"/>
                        <a:pt x="236276" y="55"/>
                      </a:cubicBezTo>
                      <a:cubicBezTo>
                        <a:pt x="314214" y="1696"/>
                        <a:pt x="433172" y="52560"/>
                        <a:pt x="467629" y="78812"/>
                      </a:cubicBezTo>
                    </a:path>
                  </a:pathLst>
                </a:cu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5" name="Straight Arrow Connector 64"/>
                <p:cNvCxnSpPr>
                  <a:stCxn id="64" idx="0"/>
                </p:cNvCxnSpPr>
                <p:nvPr/>
              </p:nvCxnSpPr>
              <p:spPr>
                <a:xfrm flipH="1">
                  <a:off x="430865" y="4681100"/>
                  <a:ext cx="154906" cy="9844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/>
                <p:cNvCxnSpPr>
                  <a:stCxn id="64" idx="2"/>
                </p:cNvCxnSpPr>
                <p:nvPr/>
              </p:nvCxnSpPr>
              <p:spPr>
                <a:xfrm>
                  <a:off x="1053400" y="4690945"/>
                  <a:ext cx="137828" cy="88601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5" name="Straight Connector 54"/>
              <p:cNvCxnSpPr/>
              <p:nvPr/>
            </p:nvCxnSpPr>
            <p:spPr>
              <a:xfrm flipV="1">
                <a:off x="17923" y="5065052"/>
                <a:ext cx="1973477" cy="2461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>
                <a:off x="97339" y="4890542"/>
                <a:ext cx="458301" cy="16466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/>
              <p:nvPr/>
            </p:nvCxnSpPr>
            <p:spPr>
              <a:xfrm>
                <a:off x="1525491" y="5081208"/>
                <a:ext cx="127373" cy="633229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536908" y="5044579"/>
                <a:ext cx="1300440" cy="42611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1517977" y="5028585"/>
                <a:ext cx="5103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err="1" smtClean="0">
                    <a:solidFill>
                      <a:srgbClr val="008000"/>
                    </a:solidFill>
                  </a:rPr>
                  <a:t>Θ</a:t>
                </a:r>
                <a:r>
                  <a:rPr lang="en-GB" sz="1600" baseline="-25000" dirty="0" err="1" smtClean="0">
                    <a:solidFill>
                      <a:srgbClr val="008000"/>
                    </a:solidFill>
                  </a:rPr>
                  <a:t>out</a:t>
                </a:r>
                <a:endParaRPr lang="en-GB" sz="1600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625458" y="5419540"/>
                <a:ext cx="4363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ΔΘ</a:t>
                </a:r>
                <a:endParaRPr lang="en-GB" sz="1600" dirty="0"/>
              </a:p>
            </p:txBody>
          </p:sp>
          <p:sp>
            <p:nvSpPr>
              <p:cNvPr id="61" name="Arc 60"/>
              <p:cNvSpPr/>
              <p:nvPr/>
            </p:nvSpPr>
            <p:spPr>
              <a:xfrm rot="16200000">
                <a:off x="214988" y="4995549"/>
                <a:ext cx="220706" cy="188230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Arc 61"/>
              <p:cNvSpPr/>
              <p:nvPr/>
            </p:nvSpPr>
            <p:spPr>
              <a:xfrm rot="5400000">
                <a:off x="1435419" y="4976207"/>
                <a:ext cx="221684" cy="210002"/>
              </a:xfrm>
              <a:prstGeom prst="arc">
                <a:avLst/>
              </a:prstGeom>
              <a:ln>
                <a:solidFill>
                  <a:srgbClr val="008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Arc 62"/>
              <p:cNvSpPr/>
              <p:nvPr/>
            </p:nvSpPr>
            <p:spPr>
              <a:xfrm rot="5400000">
                <a:off x="1503143" y="5314539"/>
                <a:ext cx="221684" cy="210002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5757688" y="1415507"/>
              <a:ext cx="4237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 smtClean="0">
                  <a:solidFill>
                    <a:srgbClr val="FF0000"/>
                  </a:solidFill>
                </a:rPr>
                <a:t>Θ</a:t>
              </a:r>
              <a:r>
                <a:rPr lang="en-GB" sz="1600" baseline="-25000" dirty="0" err="1" smtClean="0">
                  <a:solidFill>
                    <a:srgbClr val="FF0000"/>
                  </a:solidFill>
                </a:rPr>
                <a:t>in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 descr="Ang_scan_th-eps-converted-to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95" t="6934" b="-1"/>
          <a:stretch/>
        </p:blipFill>
        <p:spPr>
          <a:xfrm>
            <a:off x="-1" y="1435343"/>
            <a:ext cx="5208649" cy="28555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4134" y="3229136"/>
            <a:ext cx="526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800000"/>
                </a:solidFill>
                <a:latin typeface="Times"/>
                <a:cs typeface="Times"/>
              </a:rPr>
              <a:t>AM</a:t>
            </a:r>
            <a:endParaRPr lang="en-GB" sz="1600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6142" y="2652595"/>
            <a:ext cx="526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800000"/>
                </a:solidFill>
                <a:latin typeface="Times"/>
                <a:cs typeface="Times"/>
              </a:rPr>
              <a:t>AM</a:t>
            </a:r>
            <a:endParaRPr lang="en-GB" sz="1600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2218" y="3398413"/>
            <a:ext cx="48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800000"/>
                </a:solidFill>
                <a:latin typeface="Times"/>
                <a:cs typeface="Times"/>
              </a:rPr>
              <a:t>VR</a:t>
            </a:r>
            <a:endParaRPr lang="en-GB" sz="1600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80948" y="2063503"/>
            <a:ext cx="48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800000"/>
                </a:solidFill>
                <a:latin typeface="Times"/>
                <a:cs typeface="Times"/>
              </a:rPr>
              <a:t>VC</a:t>
            </a:r>
            <a:endParaRPr lang="en-GB" sz="1600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3507" y="2235698"/>
            <a:ext cx="48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800000"/>
                </a:solidFill>
                <a:latin typeface="Times"/>
                <a:cs typeface="Times"/>
              </a:rPr>
              <a:t>DC</a:t>
            </a:r>
            <a:endParaRPr lang="en-GB" sz="1600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1566" y="151381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800000"/>
                </a:solidFill>
                <a:latin typeface="Times"/>
                <a:cs typeface="Times"/>
              </a:rPr>
              <a:t>CH</a:t>
            </a:r>
            <a:endParaRPr lang="en-GB" sz="1600" b="1" dirty="0">
              <a:solidFill>
                <a:srgbClr val="800000"/>
              </a:solidFill>
              <a:latin typeface="Times"/>
              <a:cs typeface="Times"/>
            </a:endParaRPr>
          </a:p>
        </p:txBody>
      </p:sp>
      <p:sp>
        <p:nvSpPr>
          <p:cNvPr id="74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7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7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H="1" flipV="1">
            <a:off x="1103186" y="2063503"/>
            <a:ext cx="20824" cy="1936997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1403409" y="2063503"/>
            <a:ext cx="0" cy="1949111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050640" y="3599568"/>
            <a:ext cx="44796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+mj-lt"/>
              </a:rPr>
              <a:t>Θ</a:t>
            </a:r>
            <a:r>
              <a:rPr lang="en-US" sz="1600" b="1" baseline="-25000" dirty="0" err="1" smtClean="0">
                <a:latin typeface="+mj-lt"/>
              </a:rPr>
              <a:t>c</a:t>
            </a:r>
            <a:endParaRPr lang="en-US" sz="1600" b="1" baseline="-25000" dirty="0">
              <a:latin typeface="+mj-lt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925698" y="1588633"/>
            <a:ext cx="3960754" cy="4498978"/>
            <a:chOff x="925698" y="1588633"/>
            <a:chExt cx="3960754" cy="4498978"/>
          </a:xfrm>
        </p:grpSpPr>
        <p:grpSp>
          <p:nvGrpSpPr>
            <p:cNvPr id="67" name="Group 66"/>
            <p:cNvGrpSpPr/>
            <p:nvPr/>
          </p:nvGrpSpPr>
          <p:grpSpPr>
            <a:xfrm>
              <a:off x="2818631" y="4275839"/>
              <a:ext cx="2067821" cy="1811772"/>
              <a:chOff x="2818631" y="4275839"/>
              <a:chExt cx="2067821" cy="181177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2818631" y="4662992"/>
                <a:ext cx="2067821" cy="1424619"/>
                <a:chOff x="184231" y="4842202"/>
                <a:chExt cx="2067821" cy="1424619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184231" y="4842202"/>
                  <a:ext cx="2067821" cy="1421417"/>
                  <a:chOff x="5995851" y="5255086"/>
                  <a:chExt cx="2067821" cy="1421417"/>
                </a:xfrm>
              </p:grpSpPr>
              <p:pic>
                <p:nvPicPr>
                  <p:cNvPr id="24" name="Picture 23" descr="full_CH.pdf"/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995851" y="5398926"/>
                    <a:ext cx="2043464" cy="1170205"/>
                  </a:xfrm>
                  <a:prstGeom prst="rect">
                    <a:avLst/>
                  </a:prstGeom>
                </p:spPr>
              </p:pic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6019799" y="5255086"/>
                    <a:ext cx="2043873" cy="1421417"/>
                    <a:chOff x="917223" y="4624635"/>
                    <a:chExt cx="3703726" cy="1421417"/>
                  </a:xfrm>
                </p:grpSpPr>
                <p:sp>
                  <p:nvSpPr>
                    <p:cNvPr id="27" name="Rounded Rectangle 26"/>
                    <p:cNvSpPr/>
                    <p:nvPr/>
                  </p:nvSpPr>
                  <p:spPr>
                    <a:xfrm>
                      <a:off x="917223" y="4624635"/>
                      <a:ext cx="3703726" cy="1421417"/>
                    </a:xfrm>
                    <a:prstGeom prst="roundRect">
                      <a:avLst>
                        <a:gd name="adj" fmla="val 4076"/>
                      </a:avLst>
                    </a:prstGeom>
                    <a:noFill/>
                    <a:ln w="19050" cmpd="sng"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8" name="Rounded Rectangle 27"/>
                    <p:cNvSpPr/>
                    <p:nvPr/>
                  </p:nvSpPr>
                  <p:spPr>
                    <a:xfrm>
                      <a:off x="3830258" y="4624635"/>
                      <a:ext cx="790691" cy="325543"/>
                    </a:xfrm>
                    <a:prstGeom prst="roundRect">
                      <a:avLst/>
                    </a:prstGeom>
                    <a:solidFill>
                      <a:srgbClr val="800000"/>
                    </a:soli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b="1" dirty="0">
                          <a:latin typeface="Times"/>
                          <a:cs typeface="Times"/>
                        </a:rPr>
                        <a:t>2</a:t>
                      </a:r>
                    </a:p>
                  </p:txBody>
                </p:sp>
              </p:grpSp>
            </p:grpSp>
            <p:sp>
              <p:nvSpPr>
                <p:cNvPr id="23" name="Rounded Rectangle 22"/>
                <p:cNvSpPr/>
                <p:nvPr/>
              </p:nvSpPr>
              <p:spPr>
                <a:xfrm>
                  <a:off x="208179" y="5941278"/>
                  <a:ext cx="458171" cy="325543"/>
                </a:xfrm>
                <a:prstGeom prst="roundRect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b="1" dirty="0" smtClean="0">
                      <a:latin typeface="Times"/>
                      <a:cs typeface="Times"/>
                    </a:rPr>
                    <a:t>CH</a:t>
                  </a:r>
                  <a:endParaRPr lang="en-GB" sz="1200" b="1" dirty="0"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2" name="TextBox 1"/>
              <p:cNvSpPr txBox="1"/>
              <p:nvPr/>
            </p:nvSpPr>
            <p:spPr>
              <a:xfrm>
                <a:off x="2842579" y="4275839"/>
                <a:ext cx="1643597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rgbClr val="FF0000"/>
                    </a:solidFill>
                  </a:rPr>
                  <a:t>Channeling</a:t>
                </a:r>
                <a:endParaRPr lang="en-US" sz="2000" b="1" i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80" name="Oval 79"/>
            <p:cNvSpPr/>
            <p:nvPr/>
          </p:nvSpPr>
          <p:spPr>
            <a:xfrm>
              <a:off x="925698" y="1588633"/>
              <a:ext cx="766524" cy="81342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71897" y="796556"/>
            <a:ext cx="8043813" cy="2320293"/>
            <a:chOff x="971897" y="796556"/>
            <a:chExt cx="8043813" cy="2320293"/>
          </a:xfrm>
        </p:grpSpPr>
        <p:grpSp>
          <p:nvGrpSpPr>
            <p:cNvPr id="69" name="Group 68"/>
            <p:cNvGrpSpPr/>
            <p:nvPr/>
          </p:nvGrpSpPr>
          <p:grpSpPr>
            <a:xfrm>
              <a:off x="5311984" y="796556"/>
              <a:ext cx="3703726" cy="1803988"/>
              <a:chOff x="5311984" y="796556"/>
              <a:chExt cx="3703726" cy="1803988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5311984" y="995584"/>
                <a:ext cx="3703726" cy="1604960"/>
                <a:chOff x="5311984" y="1174794"/>
                <a:chExt cx="3703726" cy="1604960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5311984" y="1174794"/>
                  <a:ext cx="3703726" cy="1604960"/>
                  <a:chOff x="5440274" y="2028586"/>
                  <a:chExt cx="3703726" cy="1604960"/>
                </a:xfrm>
              </p:grpSpPr>
              <p:pic>
                <p:nvPicPr>
                  <p:cNvPr id="46" name="Picture 45" descr="DC_enrg.pdf"/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28689" y="2028586"/>
                    <a:ext cx="2304054" cy="1604960"/>
                  </a:xfrm>
                  <a:prstGeom prst="rect">
                    <a:avLst/>
                  </a:prstGeom>
                </p:spPr>
              </p:pic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5440274" y="2198686"/>
                    <a:ext cx="3703726" cy="1421417"/>
                    <a:chOff x="917223" y="4599235"/>
                    <a:chExt cx="3703726" cy="1421417"/>
                  </a:xfrm>
                </p:grpSpPr>
                <p:sp>
                  <p:nvSpPr>
                    <p:cNvPr id="49" name="Rounded Rectangle 48"/>
                    <p:cNvSpPr/>
                    <p:nvPr/>
                  </p:nvSpPr>
                  <p:spPr>
                    <a:xfrm>
                      <a:off x="917223" y="4599235"/>
                      <a:ext cx="3703726" cy="1421417"/>
                    </a:xfrm>
                    <a:prstGeom prst="roundRect">
                      <a:avLst>
                        <a:gd name="adj" fmla="val 4076"/>
                      </a:avLst>
                    </a:prstGeom>
                    <a:noFill/>
                    <a:ln w="19050" cmpd="sng"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" name="Rounded Rectangle 49"/>
                    <p:cNvSpPr/>
                    <p:nvPr/>
                  </p:nvSpPr>
                  <p:spPr>
                    <a:xfrm>
                      <a:off x="4162778" y="4599235"/>
                      <a:ext cx="458171" cy="325543"/>
                    </a:xfrm>
                    <a:prstGeom prst="roundRect">
                      <a:avLst/>
                    </a:prstGeom>
                    <a:solidFill>
                      <a:srgbClr val="800000"/>
                    </a:soli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b="1" dirty="0">
                          <a:latin typeface="Times"/>
                          <a:cs typeface="Times"/>
                        </a:rPr>
                        <a:t>3</a:t>
                      </a:r>
                    </a:p>
                  </p:txBody>
                </p:sp>
              </p:grpSp>
              <p:pic>
                <p:nvPicPr>
                  <p:cNvPr id="48" name="Picture 47" descr="DC.pdf"/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548527" y="2285872"/>
                    <a:ext cx="1382033" cy="1209893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45" name="Rounded Rectangle 44"/>
                <p:cNvSpPr/>
                <p:nvPr/>
              </p:nvSpPr>
              <p:spPr>
                <a:xfrm>
                  <a:off x="5311984" y="2442689"/>
                  <a:ext cx="458171" cy="325543"/>
                </a:xfrm>
                <a:prstGeom prst="roundRect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b="1" dirty="0" smtClean="0">
                      <a:latin typeface="Times"/>
                      <a:cs typeface="Times"/>
                    </a:rPr>
                    <a:t>DC</a:t>
                  </a:r>
                  <a:endParaRPr lang="en-GB" sz="1200" b="1" dirty="0"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72" name="TextBox 71"/>
              <p:cNvSpPr txBox="1"/>
              <p:nvPr/>
            </p:nvSpPr>
            <p:spPr>
              <a:xfrm>
                <a:off x="5311984" y="796556"/>
                <a:ext cx="1928882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 err="1" smtClean="0">
                    <a:solidFill>
                      <a:srgbClr val="008000"/>
                    </a:solidFill>
                  </a:rPr>
                  <a:t>Dechanneling</a:t>
                </a:r>
                <a:endParaRPr lang="en-US" sz="2000" b="1" i="1" dirty="0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82" name="Oval 81"/>
            <p:cNvSpPr/>
            <p:nvPr/>
          </p:nvSpPr>
          <p:spPr>
            <a:xfrm>
              <a:off x="971897" y="2303425"/>
              <a:ext cx="526703" cy="813424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214528" y="3091657"/>
            <a:ext cx="7801182" cy="3038798"/>
            <a:chOff x="1214528" y="3091657"/>
            <a:chExt cx="7801182" cy="3038798"/>
          </a:xfrm>
        </p:grpSpPr>
        <p:grpSp>
          <p:nvGrpSpPr>
            <p:cNvPr id="79" name="Group 78"/>
            <p:cNvGrpSpPr/>
            <p:nvPr/>
          </p:nvGrpSpPr>
          <p:grpSpPr>
            <a:xfrm>
              <a:off x="5284845" y="4317991"/>
              <a:ext cx="3730865" cy="1812464"/>
              <a:chOff x="5284845" y="4317991"/>
              <a:chExt cx="3730865" cy="181246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5284845" y="4482278"/>
                <a:ext cx="3730865" cy="1648177"/>
                <a:chOff x="2620281" y="4696323"/>
                <a:chExt cx="3730865" cy="1648177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2620281" y="4696323"/>
                  <a:ext cx="3730865" cy="1648177"/>
                  <a:chOff x="5413135" y="3772487"/>
                  <a:chExt cx="3730865" cy="1648177"/>
                </a:xfrm>
              </p:grpSpPr>
              <p:pic>
                <p:nvPicPr>
                  <p:cNvPr id="31" name="Picture 30" descr="VR_enrg.pdf"/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916423" y="3772487"/>
                    <a:ext cx="2055257" cy="1648177"/>
                  </a:xfrm>
                  <a:prstGeom prst="rect">
                    <a:avLst/>
                  </a:prstGeom>
                </p:spPr>
              </p:pic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5413135" y="3946012"/>
                    <a:ext cx="3730865" cy="1434117"/>
                    <a:chOff x="5413135" y="3946012"/>
                    <a:chExt cx="3730865" cy="1434117"/>
                  </a:xfrm>
                </p:grpSpPr>
                <p:pic>
                  <p:nvPicPr>
                    <p:cNvPr id="33" name="Picture 32" descr="VR.pdf"/>
                    <p:cNvPicPr>
                      <a:picLocks noChangeAspect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5413135" y="4086686"/>
                      <a:ext cx="1524000" cy="1244600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5440274" y="3946012"/>
                      <a:ext cx="3703726" cy="1434117"/>
                      <a:chOff x="917223" y="4650035"/>
                      <a:chExt cx="3703726" cy="1434117"/>
                    </a:xfrm>
                  </p:grpSpPr>
                  <p:sp>
                    <p:nvSpPr>
                      <p:cNvPr id="35" name="Rounded Rectangle 34"/>
                      <p:cNvSpPr/>
                      <p:nvPr/>
                    </p:nvSpPr>
                    <p:spPr>
                      <a:xfrm>
                        <a:off x="917223" y="4662735"/>
                        <a:ext cx="3703726" cy="1421417"/>
                      </a:xfrm>
                      <a:prstGeom prst="roundRect">
                        <a:avLst>
                          <a:gd name="adj" fmla="val 4076"/>
                        </a:avLst>
                      </a:prstGeom>
                      <a:noFill/>
                      <a:ln w="19050" cmpd="sng"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6" name="Rounded Rectangle 35"/>
                      <p:cNvSpPr/>
                      <p:nvPr/>
                    </p:nvSpPr>
                    <p:spPr>
                      <a:xfrm>
                        <a:off x="4162778" y="4650035"/>
                        <a:ext cx="458171" cy="325543"/>
                      </a:xfrm>
                      <a:prstGeom prst="roundRect">
                        <a:avLst/>
                      </a:prstGeom>
                      <a:solidFill>
                        <a:srgbClr val="800000"/>
                      </a:solidFill>
                      <a:ln>
                        <a:solidFill>
                          <a:srgbClr val="80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n-GB" b="1" dirty="0" smtClean="0">
                            <a:latin typeface="Times"/>
                            <a:cs typeface="Times"/>
                          </a:rPr>
                          <a:t>4</a:t>
                        </a:r>
                        <a:endParaRPr lang="en-GB" b="1" dirty="0">
                          <a:latin typeface="Times"/>
                          <a:cs typeface="Time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30" name="Rounded Rectangle 29"/>
                <p:cNvSpPr/>
                <p:nvPr/>
              </p:nvSpPr>
              <p:spPr>
                <a:xfrm>
                  <a:off x="2643260" y="5967080"/>
                  <a:ext cx="458171" cy="325543"/>
                </a:xfrm>
                <a:prstGeom prst="roundRect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b="1" dirty="0" smtClean="0">
                      <a:latin typeface="Times"/>
                      <a:cs typeface="Times"/>
                    </a:rPr>
                    <a:t>VR</a:t>
                  </a:r>
                  <a:endParaRPr lang="en-GB" sz="1200" b="1" dirty="0"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71" name="TextBox 70"/>
              <p:cNvSpPr txBox="1"/>
              <p:nvPr/>
            </p:nvSpPr>
            <p:spPr>
              <a:xfrm>
                <a:off x="5307622" y="4317991"/>
                <a:ext cx="2389745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 smtClean="0"/>
                  <a:t>Volume reflection</a:t>
                </a:r>
                <a:endParaRPr lang="en-US" sz="2000" b="1" i="1" dirty="0"/>
              </a:p>
            </p:txBody>
          </p:sp>
        </p:grpSp>
        <p:sp>
          <p:nvSpPr>
            <p:cNvPr id="84" name="Oval 83"/>
            <p:cNvSpPr/>
            <p:nvPr/>
          </p:nvSpPr>
          <p:spPr>
            <a:xfrm>
              <a:off x="1214528" y="3091657"/>
              <a:ext cx="3235587" cy="368401"/>
            </a:xfrm>
            <a:prstGeom prst="ellipse">
              <a:avLst/>
            </a:prstGeom>
            <a:noFill/>
            <a:ln w="28575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360008" y="2365541"/>
            <a:ext cx="7655702" cy="1983424"/>
            <a:chOff x="1360008" y="2365541"/>
            <a:chExt cx="7655702" cy="1983424"/>
          </a:xfrm>
        </p:grpSpPr>
        <p:grpSp>
          <p:nvGrpSpPr>
            <p:cNvPr id="70" name="Group 69"/>
            <p:cNvGrpSpPr/>
            <p:nvPr/>
          </p:nvGrpSpPr>
          <p:grpSpPr>
            <a:xfrm>
              <a:off x="5307622" y="2571709"/>
              <a:ext cx="3708088" cy="1777256"/>
              <a:chOff x="5307622" y="2571709"/>
              <a:chExt cx="3708088" cy="1777256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307622" y="2914178"/>
                <a:ext cx="3708088" cy="1434787"/>
                <a:chOff x="5307622" y="3093388"/>
                <a:chExt cx="3708088" cy="1434787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5311984" y="3093388"/>
                  <a:ext cx="3703726" cy="1434787"/>
                  <a:chOff x="917223" y="4624635"/>
                  <a:chExt cx="3703726" cy="1434787"/>
                </a:xfrm>
              </p:grpSpPr>
              <p:pic>
                <p:nvPicPr>
                  <p:cNvPr id="39" name="Picture 38" descr="VC_2.pdf"/>
                  <p:cNvPicPr>
                    <a:picLocks noChangeAspect="1"/>
                  </p:cNvPicPr>
                  <p:nvPr/>
                </p:nvPicPr>
                <p:blipFill>
                  <a:blip r:embed="rId8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8097" y="4740470"/>
                    <a:ext cx="1712321" cy="1305582"/>
                  </a:xfrm>
                  <a:prstGeom prst="rect">
                    <a:avLst/>
                  </a:prstGeom>
                </p:spPr>
              </p:pic>
              <p:pic>
                <p:nvPicPr>
                  <p:cNvPr id="40" name="Picture 39" descr="VC_enrg.pdf"/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675058" y="4624635"/>
                    <a:ext cx="1855170" cy="1434787"/>
                  </a:xfrm>
                  <a:prstGeom prst="rect">
                    <a:avLst/>
                  </a:prstGeom>
                </p:spPr>
              </p:pic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917223" y="4624635"/>
                    <a:ext cx="3703726" cy="1421417"/>
                    <a:chOff x="917223" y="4624635"/>
                    <a:chExt cx="3703726" cy="1421417"/>
                  </a:xfrm>
                </p:grpSpPr>
                <p:sp>
                  <p:nvSpPr>
                    <p:cNvPr id="42" name="Rounded Rectangle 41"/>
                    <p:cNvSpPr/>
                    <p:nvPr/>
                  </p:nvSpPr>
                  <p:spPr>
                    <a:xfrm>
                      <a:off x="917223" y="4624635"/>
                      <a:ext cx="3703726" cy="1421417"/>
                    </a:xfrm>
                    <a:prstGeom prst="roundRect">
                      <a:avLst>
                        <a:gd name="adj" fmla="val 4076"/>
                      </a:avLst>
                    </a:prstGeom>
                    <a:noFill/>
                    <a:ln w="19050" cmpd="sng"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3" name="Rounded Rectangle 42"/>
                    <p:cNvSpPr/>
                    <p:nvPr/>
                  </p:nvSpPr>
                  <p:spPr>
                    <a:xfrm>
                      <a:off x="4162778" y="4624635"/>
                      <a:ext cx="458171" cy="325543"/>
                    </a:xfrm>
                    <a:prstGeom prst="roundRect">
                      <a:avLst/>
                    </a:prstGeom>
                    <a:solidFill>
                      <a:srgbClr val="800000"/>
                    </a:solidFill>
                    <a:ln>
                      <a:solidFill>
                        <a:srgbClr val="80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GB" b="1" dirty="0">
                          <a:latin typeface="Times"/>
                          <a:cs typeface="Times"/>
                        </a:rPr>
                        <a:t>5</a:t>
                      </a:r>
                    </a:p>
                  </p:txBody>
                </p:sp>
              </p:grpSp>
            </p:grpSp>
            <p:sp>
              <p:nvSpPr>
                <p:cNvPr id="38" name="Rounded Rectangle 37"/>
                <p:cNvSpPr/>
                <p:nvPr/>
              </p:nvSpPr>
              <p:spPr>
                <a:xfrm>
                  <a:off x="5307622" y="4191824"/>
                  <a:ext cx="458171" cy="325543"/>
                </a:xfrm>
                <a:prstGeom prst="roundRect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b="1" dirty="0">
                      <a:latin typeface="Times"/>
                      <a:cs typeface="Times"/>
                    </a:rPr>
                    <a:t>V</a:t>
                  </a:r>
                  <a:r>
                    <a:rPr lang="en-GB" sz="1200" b="1" dirty="0" smtClean="0">
                      <a:latin typeface="Times"/>
                      <a:cs typeface="Times"/>
                    </a:rPr>
                    <a:t>C</a:t>
                  </a:r>
                  <a:endParaRPr lang="en-GB" sz="1200" b="1" dirty="0">
                    <a:latin typeface="Times"/>
                    <a:cs typeface="Times"/>
                  </a:endParaRPr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5307622" y="2571709"/>
                <a:ext cx="2161818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rgbClr val="FF6600"/>
                    </a:solidFill>
                  </a:rPr>
                  <a:t>Volume capture</a:t>
                </a:r>
                <a:endParaRPr lang="en-US" sz="2000" b="1" i="1" dirty="0">
                  <a:solidFill>
                    <a:srgbClr val="FF6600"/>
                  </a:solidFill>
                </a:endParaRPr>
              </a:p>
            </p:txBody>
          </p:sp>
        </p:grpSp>
        <p:sp>
          <p:nvSpPr>
            <p:cNvPr id="85" name="Oval 84"/>
            <p:cNvSpPr/>
            <p:nvPr/>
          </p:nvSpPr>
          <p:spPr>
            <a:xfrm rot="1070752">
              <a:off x="1360008" y="2365541"/>
              <a:ext cx="2999464" cy="451901"/>
            </a:xfrm>
            <a:prstGeom prst="ellipse">
              <a:avLst/>
            </a:prstGeom>
            <a:noFill/>
            <a:ln w="28575" cmpd="sng">
              <a:solidFill>
                <a:srgbClr val="FF66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799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572690" y="497233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52" name="Rectangle 251"/>
          <p:cNvSpPr/>
          <p:nvPr/>
        </p:nvSpPr>
        <p:spPr>
          <a:xfrm>
            <a:off x="569181" y="1"/>
            <a:ext cx="7561981" cy="8344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i="1" dirty="0" smtClean="0">
                <a:solidFill>
                  <a:srgbClr val="0055A0"/>
                </a:solidFill>
              </a:rPr>
              <a:t>Crystal applications</a:t>
            </a:r>
            <a:endParaRPr lang="en-GB" sz="4000" b="1" i="1" dirty="0">
              <a:solidFill>
                <a:srgbClr val="0055A0"/>
              </a:solidFill>
            </a:endParaRPr>
          </a:p>
        </p:txBody>
      </p:sp>
      <p:sp>
        <p:nvSpPr>
          <p:cNvPr id="77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7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7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895584"/>
            <a:ext cx="91440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LHC Crystal Collimation for Hi-</a:t>
            </a:r>
            <a:r>
              <a:rPr lang="en-US" b="1" dirty="0" err="1" smtClean="0">
                <a:solidFill>
                  <a:srgbClr val="FF0000"/>
                </a:solidFill>
              </a:rPr>
              <a:t>Lumi</a:t>
            </a:r>
            <a:r>
              <a:rPr lang="en-US" b="1" dirty="0" smtClean="0">
                <a:solidFill>
                  <a:srgbClr val="FF0000"/>
                </a:solidFill>
              </a:rPr>
              <a:t> [2]: </a:t>
            </a:r>
            <a:r>
              <a:rPr lang="en-US" dirty="0" smtClean="0"/>
              <a:t>use of a bent crystal to deflect beam halo particles instead of 3 stages of standard collimators </a:t>
            </a:r>
            <a:r>
              <a:rPr lang="en-US" dirty="0" smtClean="0">
                <a:solidFill>
                  <a:srgbClr val="008000"/>
                </a:solidFill>
              </a:rPr>
              <a:t>(successfully proved in the LHC)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olidFill>
                  <a:srgbClr val="008000"/>
                </a:solidFill>
                <a:sym typeface="Wingdings"/>
              </a:rPr>
              <a:t>R</a:t>
            </a:r>
            <a:r>
              <a:rPr lang="en-GB" dirty="0" smtClean="0">
                <a:solidFill>
                  <a:srgbClr val="008000"/>
                </a:solidFill>
                <a:ea typeface="Wingdings"/>
                <a:cs typeface="Wingdings"/>
                <a:sym typeface="Wingdings"/>
              </a:rPr>
              <a:t>educed </a:t>
            </a:r>
            <a:r>
              <a:rPr lang="en-GB" dirty="0">
                <a:solidFill>
                  <a:srgbClr val="008000"/>
                </a:solidFill>
                <a:ea typeface="Wingdings"/>
                <a:cs typeface="Wingdings"/>
                <a:sym typeface="Wingdings"/>
              </a:rPr>
              <a:t>off-momentum losses in DS</a:t>
            </a:r>
            <a:endParaRPr lang="en-GB" dirty="0">
              <a:solidFill>
                <a:srgbClr val="008000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GB" dirty="0">
                <a:solidFill>
                  <a:srgbClr val="008000"/>
                </a:solidFill>
              </a:rPr>
              <a:t>I</a:t>
            </a:r>
            <a:r>
              <a:rPr lang="en-GB" dirty="0" smtClean="0">
                <a:solidFill>
                  <a:srgbClr val="008000"/>
                </a:solidFill>
              </a:rPr>
              <a:t>mpedance reduction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rgbClr val="008000"/>
                </a:solidFill>
              </a:rPr>
              <a:t>Simpler and cheaper </a:t>
            </a:r>
            <a:r>
              <a:rPr lang="en-US" dirty="0" smtClean="0">
                <a:solidFill>
                  <a:srgbClr val="008000"/>
                </a:solidFill>
              </a:rPr>
              <a:t>solution</a:t>
            </a:r>
            <a:endParaRPr lang="en-GB" dirty="0">
              <a:solidFill>
                <a:srgbClr val="008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SPS extraction [3,4]: </a:t>
            </a:r>
            <a:r>
              <a:rPr lang="en-US" dirty="0" smtClean="0"/>
              <a:t>use of a crystal to extract (or support the extraction) from the SPS to the North area </a:t>
            </a:r>
            <a:r>
              <a:rPr lang="en-US" dirty="0" smtClean="0">
                <a:solidFill>
                  <a:srgbClr val="008000"/>
                </a:solidFill>
              </a:rPr>
              <a:t>(successfully proved in the SPS)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008000"/>
                </a:solidFill>
              </a:rPr>
              <a:t>Reduction of losses at the extraction septum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008000"/>
                </a:solidFill>
              </a:rPr>
              <a:t>Simpler </a:t>
            </a:r>
            <a:r>
              <a:rPr lang="en-US" dirty="0">
                <a:solidFill>
                  <a:srgbClr val="008000"/>
                </a:solidFill>
              </a:rPr>
              <a:t>and cheaper solution</a:t>
            </a:r>
          </a:p>
          <a:p>
            <a:pPr lvl="1"/>
            <a:endParaRPr lang="en-US" dirty="0" smtClean="0">
              <a:solidFill>
                <a:srgbClr val="008000"/>
              </a:solidFill>
            </a:endParaRPr>
          </a:p>
          <a:p>
            <a:pPr lvl="1"/>
            <a:endParaRPr lang="en-US" dirty="0" smtClean="0">
              <a:solidFill>
                <a:srgbClr val="008000"/>
              </a:solidFill>
            </a:endParaRPr>
          </a:p>
          <a:p>
            <a:pPr lvl="1"/>
            <a:endParaRPr lang="en-US" dirty="0">
              <a:solidFill>
                <a:srgbClr val="008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Beam splitting for LHC: </a:t>
            </a:r>
            <a:r>
              <a:rPr lang="en-US" dirty="0" smtClean="0"/>
              <a:t>use of two crystal in a raw to split the halo beam and send it on a fixed target </a:t>
            </a:r>
            <a:r>
              <a:rPr lang="en-US" dirty="0" smtClean="0">
                <a:solidFill>
                  <a:srgbClr val="008000"/>
                </a:solidFill>
              </a:rPr>
              <a:t>(preliminary proved in SPS)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008000"/>
                </a:solidFill>
              </a:rPr>
              <a:t>At now the only way to split the LHC beam 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    inside the LHC itself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2" name="Picture 1" descr="Screen Shot 2019-07-03 at 14.56.0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339" y="1548712"/>
            <a:ext cx="4088624" cy="107383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8FE9E0C3-3C7D-6847-89F7-FA65D09349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586" y="3204941"/>
            <a:ext cx="1256607" cy="1526096"/>
          </a:xfrm>
          <a:prstGeom prst="rect">
            <a:avLst/>
          </a:prstGeom>
          <a:ln>
            <a:solidFill>
              <a:srgbClr val="FF0000"/>
            </a:solidFill>
          </a:ln>
          <a:effectLst/>
        </p:spPr>
      </p:pic>
      <p:sp>
        <p:nvSpPr>
          <p:cNvPr id="11" name="Frame 10">
            <a:extLst>
              <a:ext uri="{FF2B5EF4-FFF2-40B4-BE49-F238E27FC236}">
                <a16:creationId xmlns:a16="http://schemas.microsoft.com/office/drawing/2014/main" id="{5D460254-8CB4-9D4B-8863-8C3188F6F223}"/>
              </a:ext>
            </a:extLst>
          </p:cNvPr>
          <p:cNvSpPr/>
          <p:nvPr/>
        </p:nvSpPr>
        <p:spPr>
          <a:xfrm>
            <a:off x="7298560" y="2368800"/>
            <a:ext cx="401633" cy="208805"/>
          </a:xfrm>
          <a:prstGeom prst="frame">
            <a:avLst/>
          </a:prstGeom>
          <a:gradFill flip="none" rotWithShape="1">
            <a:gsLst>
              <a:gs pos="10000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 descr="Screen Shot 2019-07-03 at 15.06.45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75" y="5118100"/>
            <a:ext cx="3562788" cy="100965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102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1478" y="13343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b="1" i="1" dirty="0" smtClean="0"/>
              <a:t>Reasons to irradiate crystals</a:t>
            </a:r>
            <a:endParaRPr lang="en-US" sz="3600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835735" y="6356350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96656" y="6356350"/>
            <a:ext cx="5796620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3557" y="1186633"/>
            <a:ext cx="88519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dirty="0" smtClean="0"/>
              <a:t>High-intensity and energy particles could produce thermo mechanical stresses on the crystal system: deformations, evaporations, </a:t>
            </a:r>
            <a:r>
              <a:rPr lang="en-US" sz="2000" dirty="0" err="1" smtClean="0"/>
              <a:t>vetrification</a:t>
            </a:r>
            <a:r>
              <a:rPr lang="en-US" sz="2000" dirty="0" smtClean="0"/>
              <a:t>, </a:t>
            </a:r>
            <a:r>
              <a:rPr lang="en-US" sz="2000" dirty="0" err="1" smtClean="0"/>
              <a:t>craks</a:t>
            </a:r>
            <a:r>
              <a:rPr lang="en-US" sz="2000" dirty="0" smtClean="0"/>
              <a:t>, </a:t>
            </a:r>
            <a:r>
              <a:rPr lang="en-US" sz="2000" dirty="0" err="1" smtClean="0"/>
              <a:t>etc</a:t>
            </a:r>
            <a:r>
              <a:rPr lang="mr-IN" sz="2000" dirty="0" smtClean="0"/>
              <a:t>…</a:t>
            </a:r>
            <a:endParaRPr lang="en-US" sz="2000" dirty="0" smtClean="0"/>
          </a:p>
          <a:p>
            <a:pPr marL="342900" indent="-342900">
              <a:buFontTx/>
              <a:buChar char="-"/>
            </a:pPr>
            <a:endParaRPr lang="en-US" sz="2000" dirty="0" smtClean="0"/>
          </a:p>
          <a:p>
            <a:pPr marL="342900" indent="-342900">
              <a:buFontTx/>
              <a:buChar char="-"/>
            </a:pPr>
            <a:endParaRPr lang="en-US" sz="2000" dirty="0" smtClean="0"/>
          </a:p>
          <a:p>
            <a:pPr marL="342900" indent="-342900">
              <a:buFontTx/>
              <a:buChar char="-"/>
            </a:pPr>
            <a:r>
              <a:rPr lang="en-US" sz="2000" dirty="0" err="1" smtClean="0"/>
              <a:t>HiRadMat</a:t>
            </a:r>
            <a:r>
              <a:rPr lang="en-US" sz="2000" dirty="0" smtClean="0"/>
              <a:t> test at CERN to study consequences of unwanted fast irradiations during injection or dump procedures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------------------------------------------------------------------------------------------------------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/>
              <a:t>High fluxes particles produce crystal lattice damages that affects the channeling performance (the channeling efficiency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Efficiency test before and after irradiation to </a:t>
            </a:r>
            <a:r>
              <a:rPr lang="en-US" sz="2000" dirty="0"/>
              <a:t>test their </a:t>
            </a:r>
            <a:r>
              <a:rPr lang="en-US" sz="2000" dirty="0" smtClean="0"/>
              <a:t>robustness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6" name="Down Arrow 5"/>
          <p:cNvSpPr/>
          <p:nvPr/>
        </p:nvSpPr>
        <p:spPr>
          <a:xfrm>
            <a:off x="4051300" y="2133600"/>
            <a:ext cx="484632" cy="49530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4104132" y="5143500"/>
            <a:ext cx="484632" cy="495300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55811" y="853472"/>
            <a:ext cx="871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 </a:t>
            </a:r>
            <a:r>
              <a:rPr lang="en-US" b="1" dirty="0">
                <a:solidFill>
                  <a:srgbClr val="FF0000"/>
                </a:solidFill>
              </a:rPr>
              <a:t>systematic study of irradiated crystals has ever been carried out until now</a:t>
            </a:r>
          </a:p>
        </p:txBody>
      </p:sp>
    </p:spTree>
    <p:extLst>
      <p:ext uri="{BB962C8B-B14F-4D97-AF65-F5344CB8AC3E}">
        <p14:creationId xmlns:p14="http://schemas.microsoft.com/office/powerpoint/2010/main" val="98356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56" y="-17290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000" b="1" i="1" dirty="0" err="1" smtClean="0">
                <a:solidFill>
                  <a:srgbClr val="0055A0"/>
                </a:solidFill>
              </a:rPr>
              <a:t>HiRadMat</a:t>
            </a:r>
            <a:r>
              <a:rPr lang="en-US" sz="4000" b="1" i="1" dirty="0" smtClean="0">
                <a:solidFill>
                  <a:srgbClr val="0055A0"/>
                </a:solidFill>
              </a:rPr>
              <a:t> irradiation (2017)</a:t>
            </a:r>
            <a:endParaRPr lang="en-US" sz="4000" b="1" i="1" dirty="0">
              <a:solidFill>
                <a:srgbClr val="0055A0"/>
              </a:solidFill>
            </a:endParaRPr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2"/>
          </p:nvPr>
        </p:nvSpPr>
        <p:spPr>
          <a:xfrm>
            <a:off x="875036" y="6362377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675443" y="6356350"/>
            <a:ext cx="6402914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4110" y="2768143"/>
            <a:ext cx="2607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The Setup</a:t>
            </a:r>
            <a:endParaRPr lang="en-GB" sz="1600" b="1" u="sng" dirty="0"/>
          </a:p>
        </p:txBody>
      </p:sp>
      <p:grpSp>
        <p:nvGrpSpPr>
          <p:cNvPr id="9" name="Group 8"/>
          <p:cNvGrpSpPr/>
          <p:nvPr/>
        </p:nvGrpSpPr>
        <p:grpSpPr>
          <a:xfrm>
            <a:off x="143632" y="2938418"/>
            <a:ext cx="5417492" cy="3196876"/>
            <a:chOff x="665418" y="510715"/>
            <a:chExt cx="7769184" cy="380370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653" y="1490650"/>
              <a:ext cx="7727949" cy="22166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835235" y="2266085"/>
              <a:ext cx="86989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65418" y="1768324"/>
              <a:ext cx="1123565" cy="43943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Beam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90165" y="510715"/>
              <a:ext cx="1784574" cy="71408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 smtClean="0">
                  <a:solidFill>
                    <a:srgbClr val="0000FF"/>
                  </a:solidFill>
                </a:rPr>
                <a:t>CuCrZr</a:t>
              </a:r>
              <a:r>
                <a:rPr lang="en-US" sz="1100" b="1" dirty="0" smtClean="0">
                  <a:solidFill>
                    <a:srgbClr val="0000FF"/>
                  </a:solidFill>
                </a:rPr>
                <a:t> Mask for beam based alignment</a:t>
              </a:r>
              <a:endParaRPr lang="en-US" sz="1100" b="1" dirty="0">
                <a:solidFill>
                  <a:srgbClr val="0000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90865" y="510715"/>
              <a:ext cx="1818022" cy="8788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8000"/>
                  </a:solidFill>
                </a:rPr>
                <a:t>2</a:t>
              </a:r>
              <a:r>
                <a:rPr lang="en-US" sz="1400" b="1" dirty="0" smtClean="0">
                  <a:solidFill>
                    <a:srgbClr val="008000"/>
                  </a:solidFill>
                </a:rPr>
                <a:t> different types of LHC crystals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31272" y="3765122"/>
              <a:ext cx="3694486" cy="54929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solidFill>
                    <a:srgbClr val="0000FF"/>
                  </a:solidFill>
                </a:rPr>
                <a:t>Gafchromic</a:t>
              </a:r>
              <a:r>
                <a:rPr lang="en-US" sz="1200" b="1" dirty="0" smtClean="0">
                  <a:solidFill>
                    <a:srgbClr val="0000FF"/>
                  </a:solidFill>
                </a:rPr>
                <a:t> foils for beam impact crosscheck</a:t>
              </a:r>
              <a:endParaRPr lang="en-US" sz="12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6290865" y="1389591"/>
              <a:ext cx="795494" cy="80851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6" idx="0"/>
            </p:cNvCxnSpPr>
            <p:nvPr/>
          </p:nvCxnSpPr>
          <p:spPr>
            <a:xfrm flipV="1">
              <a:off x="4278515" y="2250975"/>
              <a:ext cx="661313" cy="151414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6" idx="0"/>
            </p:cNvCxnSpPr>
            <p:nvPr/>
          </p:nvCxnSpPr>
          <p:spPr>
            <a:xfrm flipH="1" flipV="1">
              <a:off x="2370191" y="2308990"/>
              <a:ext cx="1908324" cy="145613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4" idx="2"/>
            </p:cNvCxnSpPr>
            <p:nvPr/>
          </p:nvCxnSpPr>
          <p:spPr>
            <a:xfrm flipH="1">
              <a:off x="3487040" y="1224801"/>
              <a:ext cx="695413" cy="87385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5" idx="2"/>
            </p:cNvCxnSpPr>
            <p:nvPr/>
          </p:nvCxnSpPr>
          <p:spPr>
            <a:xfrm flipH="1">
              <a:off x="5471161" y="1389592"/>
              <a:ext cx="1728715" cy="80850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6385" y="3931192"/>
            <a:ext cx="1786555" cy="17035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3219" y="3931191"/>
            <a:ext cx="1336982" cy="1703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99585" y="3180834"/>
            <a:ext cx="31936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No macroscopic damages after irradiation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46882" y="3884857"/>
            <a:ext cx="793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QMP33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6659640" y="3880391"/>
            <a:ext cx="82330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STF103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42123" y="1022152"/>
            <a:ext cx="6164154" cy="1754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 E </a:t>
            </a:r>
            <a:r>
              <a:rPr lang="en-US" b="1" dirty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= 440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GeV</a:t>
            </a:r>
            <a:endParaRPr lang="en-US" b="1" dirty="0" smtClean="0">
              <a:solidFill>
                <a:srgbClr val="FF0000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- 3 shots with 216 bunches 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           (~2.5e13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ppp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- 1 shot with 288 bunches 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           (~ 3.2e13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ppp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- ~ 0.3 </a:t>
            </a:r>
            <a:r>
              <a:rPr lang="en-US" b="1" dirty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x 0.3 mm size at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r>
              <a:rPr lang="el-GR" b="1" dirty="0" smtClean="0">
                <a:solidFill>
                  <a:srgbClr val="FF0000"/>
                </a:solidFill>
                <a:effectLst>
                  <a:outerShdw blurRad="1270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σ</a:t>
            </a:r>
            <a:endParaRPr lang="en-US" b="1" dirty="0">
              <a:solidFill>
                <a:srgbClr val="FF0000"/>
              </a:solidFill>
              <a:effectLst>
                <a:outerShdw blurRad="1270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663063" y="4356605"/>
            <a:ext cx="2264537" cy="13297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63817" y="5369995"/>
            <a:ext cx="1114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C. </a:t>
            </a:r>
            <a:r>
              <a:rPr lang="en-US" sz="1200" dirty="0" err="1" smtClean="0">
                <a:solidFill>
                  <a:schemeClr val="bg1"/>
                </a:solidFill>
              </a:rPr>
              <a:t>Torregrosa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385197" y="806534"/>
            <a:ext cx="2949303" cy="2211977"/>
            <a:chOff x="6333205" y="844352"/>
            <a:chExt cx="2949303" cy="2211977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3205" y="844352"/>
              <a:ext cx="2949303" cy="221197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7073900" y="1562100"/>
              <a:ext cx="153669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Alignment using losses read by BLM’s   </a:t>
              </a:r>
              <a:endParaRPr lang="en-US" sz="1400" dirty="0"/>
            </a:p>
          </p:txBody>
        </p:sp>
      </p:grpSp>
      <p:cxnSp>
        <p:nvCxnSpPr>
          <p:cNvPr id="31" name="Straight Arrow Connector 30"/>
          <p:cNvCxnSpPr/>
          <p:nvPr/>
        </p:nvCxnSpPr>
        <p:spPr>
          <a:xfrm flipV="1">
            <a:off x="3218275" y="2082800"/>
            <a:ext cx="3754025" cy="1098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ShotDraw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511" y="1022152"/>
            <a:ext cx="2904766" cy="1611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5278" y="558368"/>
            <a:ext cx="499246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A special thanks to the STI and SMM groups!!!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2468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2555" y="823870"/>
            <a:ext cx="8821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2 LHC crystals irradiated in </a:t>
            </a:r>
            <a:r>
              <a:rPr lang="en-US" sz="2000" b="1" dirty="0" err="1" smtClean="0">
                <a:solidFill>
                  <a:srgbClr val="FF0000"/>
                </a:solidFill>
              </a:rPr>
              <a:t>HiRadMat</a:t>
            </a:r>
            <a:r>
              <a:rPr lang="en-US" sz="2000" b="1" dirty="0" smtClean="0">
                <a:solidFill>
                  <a:srgbClr val="FF0000"/>
                </a:solidFill>
              </a:rPr>
              <a:t> and tested before and after in H8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5171" y="35353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1468" y="1214376"/>
            <a:ext cx="8504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 1st crystal fully </a:t>
            </a:r>
            <a:r>
              <a:rPr lang="en-US" dirty="0" err="1" smtClean="0"/>
              <a:t>analysed</a:t>
            </a:r>
            <a:r>
              <a:rPr lang="en-US" dirty="0" smtClean="0"/>
              <a:t>: tested with different beams: 400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dirty="0" smtClean="0"/>
              <a:t> &amp; 180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i="1" dirty="0" smtClean="0"/>
              <a:t>h</a:t>
            </a:r>
            <a:r>
              <a:rPr lang="en-US" i="1" baseline="30000" dirty="0" smtClean="0"/>
              <a:t>+</a:t>
            </a:r>
            <a:endParaRPr lang="en-US" i="1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97781" y="2605288"/>
            <a:ext cx="8866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Crystal of the same kind of the STF103, tested with different beams but not irradiated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3256" y="-45908"/>
            <a:ext cx="8226854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i="1" dirty="0" err="1" smtClean="0">
                <a:solidFill>
                  <a:srgbClr val="0055A0"/>
                </a:solidFill>
              </a:rPr>
              <a:t>HiRadMat</a:t>
            </a:r>
            <a:r>
              <a:rPr lang="en-US" sz="3600" b="1" i="1" dirty="0" smtClean="0">
                <a:solidFill>
                  <a:srgbClr val="0055A0"/>
                </a:solidFill>
              </a:rPr>
              <a:t> Crystals H8 results</a:t>
            </a:r>
            <a:endParaRPr lang="en-US" sz="3600" b="1" i="1" dirty="0">
              <a:solidFill>
                <a:srgbClr val="0055A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1468" y="4248129"/>
            <a:ext cx="5773854" cy="1955948"/>
            <a:chOff x="444410" y="1860134"/>
            <a:chExt cx="8019240" cy="2716596"/>
          </a:xfrm>
        </p:grpSpPr>
        <p:pic>
          <p:nvPicPr>
            <p:cNvPr id="28" name="Picture 27" descr="Screen Shot 2018-10-05 at 15.08.46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4569" y="1860134"/>
              <a:ext cx="2502834" cy="2422103"/>
            </a:xfrm>
            <a:prstGeom prst="rect">
              <a:avLst/>
            </a:prstGeom>
          </p:spPr>
        </p:pic>
        <p:pic>
          <p:nvPicPr>
            <p:cNvPr id="29" name="Picture 28" descr="20150405-1939_run1939Defl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410" y="1936620"/>
              <a:ext cx="2480790" cy="238089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444410" y="4106516"/>
              <a:ext cx="3376491" cy="4702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Crystal before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HiRadMat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24966" y="4106516"/>
              <a:ext cx="3138684" cy="4702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8000"/>
                  </a:solidFill>
                </a:rPr>
                <a:t>Crystal after </a:t>
              </a:r>
              <a:r>
                <a:rPr lang="en-US" sz="1600" dirty="0" err="1" smtClean="0">
                  <a:solidFill>
                    <a:srgbClr val="008000"/>
                  </a:solidFill>
                </a:rPr>
                <a:t>HiRadMat</a:t>
              </a:r>
              <a:endParaRPr lang="en-US" sz="1600" dirty="0">
                <a:solidFill>
                  <a:srgbClr val="008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-35741" y="2749410"/>
              <a:ext cx="1722300" cy="427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Arbitrary units</a:t>
              </a:r>
              <a:endParaRPr lang="en-US" sz="1400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4763122" y="2830549"/>
              <a:ext cx="1722298" cy="427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Arbitrary units</a:t>
              </a:r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09433" y="2829339"/>
              <a:ext cx="1780255" cy="4274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On-line plots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8546" y="3909373"/>
            <a:ext cx="9125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 2nd crystal under analysis: tested both times with 180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i="1" dirty="0"/>
              <a:t>h</a:t>
            </a:r>
            <a:r>
              <a:rPr lang="en-US" i="1" baseline="30000" dirty="0" smtClean="0"/>
              <a:t>+</a:t>
            </a:r>
            <a:endParaRPr lang="en-US" i="1" baseline="30000" dirty="0"/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83400" y="5848162"/>
            <a:ext cx="21650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CH efficiency 2D map</a:t>
            </a:r>
            <a:endParaRPr lang="en-US" sz="1600" dirty="0">
              <a:solidFill>
                <a:srgbClr val="008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946900" y="4197575"/>
            <a:ext cx="1848222" cy="1706051"/>
            <a:chOff x="6946900" y="4159475"/>
            <a:chExt cx="1955790" cy="18053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46900" y="4159475"/>
              <a:ext cx="1955790" cy="180534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 rot="5400000">
              <a:off x="7709963" y="4924897"/>
              <a:ext cx="1118571" cy="293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In the crystal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5400000">
              <a:off x="6692505" y="4948080"/>
              <a:ext cx="1426290" cy="2931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</a:rPr>
                <a:t>Out of the crystal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437565"/>
              </p:ext>
            </p:extLst>
          </p:nvPr>
        </p:nvGraphicFramePr>
        <p:xfrm>
          <a:off x="617656" y="1647208"/>
          <a:ext cx="7967545" cy="8889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857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18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161616"/>
                          </a:solidFill>
                        </a:rPr>
                        <a:t>Crystal</a:t>
                      </a:r>
                      <a:endParaRPr lang="en-US" sz="1400" dirty="0">
                        <a:solidFill>
                          <a:srgbClr val="16161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45F1FF"/>
                          </a:solidFill>
                        </a:rPr>
                        <a:t>Θ</a:t>
                      </a:r>
                      <a:r>
                        <a:rPr lang="en-US" sz="1400" baseline="-25000" dirty="0" smtClean="0">
                          <a:solidFill>
                            <a:srgbClr val="45F1FF"/>
                          </a:solidFill>
                        </a:rPr>
                        <a:t>CH</a:t>
                      </a:r>
                      <a:r>
                        <a:rPr lang="en-US" sz="1400" dirty="0" smtClean="0">
                          <a:solidFill>
                            <a:srgbClr val="45F1FF"/>
                          </a:solidFill>
                        </a:rPr>
                        <a:t> (before)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45F1FF"/>
                          </a:solidFill>
                        </a:rPr>
                        <a:t>(±1 µrad)</a:t>
                      </a:r>
                      <a:r>
                        <a:rPr lang="en-US" sz="1400" baseline="0" dirty="0" smtClean="0">
                          <a:solidFill>
                            <a:srgbClr val="45F1FF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rgbClr val="45F1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45F1FF"/>
                          </a:solidFill>
                        </a:rPr>
                        <a:t>Eff. (before)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45F1FF"/>
                          </a:solidFill>
                        </a:rPr>
                        <a:t>(±2</a:t>
                      </a:r>
                      <a:r>
                        <a:rPr lang="en-US" sz="1400" baseline="0" dirty="0" smtClean="0">
                          <a:solidFill>
                            <a:srgbClr val="45F1FF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45F1FF"/>
                          </a:solidFill>
                        </a:rPr>
                        <a:t>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solidFill>
                            <a:srgbClr val="43B249"/>
                          </a:solidFill>
                        </a:rPr>
                        <a:t>Θ</a:t>
                      </a:r>
                      <a:r>
                        <a:rPr lang="en-US" sz="1400" dirty="0" smtClean="0">
                          <a:solidFill>
                            <a:srgbClr val="43B249"/>
                          </a:solidFill>
                        </a:rPr>
                        <a:t> (after)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43B249"/>
                          </a:solidFill>
                        </a:rPr>
                        <a:t>(±1 µrad)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43B249"/>
                          </a:solidFill>
                        </a:rPr>
                        <a:t>Eff. (after)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43B249"/>
                          </a:solidFill>
                        </a:rPr>
                        <a:t>(±2</a:t>
                      </a:r>
                      <a:r>
                        <a:rPr lang="en-US" sz="1400" baseline="0" dirty="0" smtClean="0">
                          <a:solidFill>
                            <a:srgbClr val="43B249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43B249"/>
                          </a:solidFill>
                        </a:rPr>
                        <a:t>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STF103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55 (400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GeV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i="1" baseline="0" dirty="0" smtClean="0"/>
                        <a:t>p+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75 (400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GeV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i="1" baseline="0" dirty="0" smtClean="0"/>
                        <a:t>p+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54 (180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GeV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i="1" baseline="0" dirty="0" smtClean="0"/>
                        <a:t>π+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69 (180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GeV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i="1" baseline="0" dirty="0" smtClean="0"/>
                        <a:t>π+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379343"/>
              </p:ext>
            </p:extLst>
          </p:nvPr>
        </p:nvGraphicFramePr>
        <p:xfrm>
          <a:off x="629837" y="2980162"/>
          <a:ext cx="7955365" cy="8889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73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91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Crystal</a:t>
                      </a:r>
                      <a:endParaRPr lang="en-US" sz="14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Θ</a:t>
                      </a:r>
                      <a:r>
                        <a:rPr lang="en-US" sz="1400" baseline="-25000" dirty="0" smtClean="0">
                          <a:solidFill>
                            <a:srgbClr val="FFFF00"/>
                          </a:solidFill>
                        </a:rPr>
                        <a:t>CH</a:t>
                      </a:r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 (400 </a:t>
                      </a:r>
                      <a:r>
                        <a:rPr lang="en-US" sz="1400" dirty="0" err="1" smtClean="0">
                          <a:solidFill>
                            <a:srgbClr val="FFFF00"/>
                          </a:solidFill>
                        </a:rPr>
                        <a:t>GeV</a:t>
                      </a:r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1400" i="1" dirty="0" smtClean="0">
                          <a:solidFill>
                            <a:srgbClr val="FFFF00"/>
                          </a:solidFill>
                        </a:rPr>
                        <a:t>p</a:t>
                      </a:r>
                      <a:r>
                        <a:rPr lang="en-US" sz="1400" i="1" baseline="30000" dirty="0" smtClean="0">
                          <a:solidFill>
                            <a:srgbClr val="FFFF00"/>
                          </a:solidFill>
                        </a:rPr>
                        <a:t>+</a:t>
                      </a:r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)</a:t>
                      </a:r>
                      <a:r>
                        <a:rPr lang="en-US" sz="1400" baseline="0" dirty="0" smtClean="0">
                          <a:solidFill>
                            <a:srgbClr val="FFFF00"/>
                          </a:solidFill>
                        </a:rPr>
                        <a:t>        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(±1 µrad)</a:t>
                      </a:r>
                      <a:r>
                        <a:rPr lang="en-US" sz="14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Eff. (400 </a:t>
                      </a:r>
                      <a:r>
                        <a:rPr lang="en-US" sz="1400" dirty="0" err="1" smtClean="0">
                          <a:solidFill>
                            <a:srgbClr val="FFFF00"/>
                          </a:solidFill>
                        </a:rPr>
                        <a:t>GeV</a:t>
                      </a:r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1400" i="1" dirty="0" smtClean="0">
                          <a:solidFill>
                            <a:srgbClr val="FFFF00"/>
                          </a:solidFill>
                        </a:rPr>
                        <a:t>p</a:t>
                      </a:r>
                      <a:r>
                        <a:rPr lang="en-US" sz="1400" i="0" baseline="30000" dirty="0" smtClean="0">
                          <a:solidFill>
                            <a:srgbClr val="FFFF00"/>
                          </a:solidFill>
                        </a:rPr>
                        <a:t>+</a:t>
                      </a:r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)</a:t>
                      </a:r>
                      <a:r>
                        <a:rPr lang="en-US" sz="14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endParaRPr lang="en-US" sz="14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(±2</a:t>
                      </a:r>
                      <a:r>
                        <a:rPr lang="en-US" sz="14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FFF00"/>
                          </a:solidFill>
                        </a:rPr>
                        <a:t>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Θ</a:t>
                      </a:r>
                      <a:r>
                        <a:rPr lang="en-US" sz="1400" baseline="-25000" dirty="0" smtClean="0">
                          <a:solidFill>
                            <a:srgbClr val="FD7E2C"/>
                          </a:solidFill>
                        </a:rPr>
                        <a:t>CH</a:t>
                      </a:r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 (180 </a:t>
                      </a:r>
                      <a:r>
                        <a:rPr lang="en-US" sz="1400" dirty="0" err="1" smtClean="0">
                          <a:solidFill>
                            <a:srgbClr val="FD7E2C"/>
                          </a:solidFill>
                        </a:rPr>
                        <a:t>GeV</a:t>
                      </a:r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 </a:t>
                      </a:r>
                      <a:r>
                        <a:rPr lang="en-US" sz="1400" i="1" dirty="0" smtClean="0">
                          <a:solidFill>
                            <a:srgbClr val="FD7E2C"/>
                          </a:solidFill>
                        </a:rPr>
                        <a:t>h</a:t>
                      </a:r>
                      <a:r>
                        <a:rPr lang="en-US" sz="1400" i="0" baseline="30000" dirty="0" smtClean="0">
                          <a:solidFill>
                            <a:srgbClr val="FD7E2C"/>
                          </a:solidFill>
                        </a:rPr>
                        <a:t>+</a:t>
                      </a:r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)</a:t>
                      </a:r>
                      <a:r>
                        <a:rPr lang="en-US" sz="1400" baseline="0" dirty="0" smtClean="0">
                          <a:solidFill>
                            <a:srgbClr val="FD7E2C"/>
                          </a:solidFill>
                        </a:rPr>
                        <a:t>        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(±1 µrad)</a:t>
                      </a:r>
                      <a:r>
                        <a:rPr lang="en-US" sz="1400" baseline="0" dirty="0" smtClean="0">
                          <a:solidFill>
                            <a:srgbClr val="FD7E2C"/>
                          </a:solidFill>
                        </a:rPr>
                        <a:t> </a:t>
                      </a:r>
                      <a:endParaRPr lang="en-US" sz="1400" dirty="0" smtClean="0">
                        <a:solidFill>
                          <a:srgbClr val="FD7E2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Eff. (180 </a:t>
                      </a:r>
                      <a:r>
                        <a:rPr lang="en-US" sz="1400" dirty="0" err="1" smtClean="0">
                          <a:solidFill>
                            <a:srgbClr val="FD7E2C"/>
                          </a:solidFill>
                        </a:rPr>
                        <a:t>GeV</a:t>
                      </a:r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 </a:t>
                      </a:r>
                      <a:r>
                        <a:rPr lang="en-US" sz="1400" i="1" dirty="0" smtClean="0">
                          <a:solidFill>
                            <a:srgbClr val="FD7E2C"/>
                          </a:solidFill>
                        </a:rPr>
                        <a:t>h</a:t>
                      </a:r>
                      <a:r>
                        <a:rPr lang="en-US" sz="1400" i="0" baseline="30000" dirty="0" smtClean="0">
                          <a:solidFill>
                            <a:srgbClr val="FD7E2C"/>
                          </a:solidFill>
                        </a:rPr>
                        <a:t>+</a:t>
                      </a:r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)</a:t>
                      </a:r>
                      <a:r>
                        <a:rPr lang="en-US" sz="1400" baseline="0" dirty="0" smtClean="0">
                          <a:solidFill>
                            <a:srgbClr val="FD7E2C"/>
                          </a:solidFill>
                        </a:rPr>
                        <a:t> </a:t>
                      </a:r>
                      <a:endParaRPr lang="en-US" sz="1400" dirty="0" smtClean="0">
                        <a:solidFill>
                          <a:srgbClr val="FD7E2C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(±2</a:t>
                      </a:r>
                      <a:r>
                        <a:rPr lang="en-US" sz="1400" baseline="0" dirty="0" smtClean="0">
                          <a:solidFill>
                            <a:srgbClr val="FD7E2C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D7E2C"/>
                          </a:solidFill>
                        </a:rPr>
                        <a:t>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STF105</a:t>
                      </a:r>
                      <a:endParaRPr lang="en-US" sz="1400" b="1" dirty="0">
                        <a:solidFill>
                          <a:srgbClr val="10428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51</a:t>
                      </a:r>
                      <a:endParaRPr lang="en-US" sz="1400" dirty="0">
                        <a:solidFill>
                          <a:srgbClr val="10428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74</a:t>
                      </a:r>
                      <a:endParaRPr lang="en-US" sz="1400" dirty="0">
                        <a:solidFill>
                          <a:srgbClr val="10428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52</a:t>
                      </a:r>
                      <a:endParaRPr lang="en-US" sz="1400" dirty="0">
                        <a:solidFill>
                          <a:srgbClr val="10428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64</a:t>
                      </a:r>
                      <a:endParaRPr lang="en-US" sz="1400" dirty="0">
                        <a:solidFill>
                          <a:srgbClr val="10428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10/07/2019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2091957" y="6356350"/>
            <a:ext cx="5986399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C0AF2-E2F2-B943-A5F9-4945D57EA99B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589524" y="4480688"/>
            <a:ext cx="1511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Very promising preliminary  results</a:t>
            </a:r>
            <a:r>
              <a:rPr lang="mr-IN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20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0" y="-127322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200" b="1" i="1" dirty="0" smtClean="0"/>
              <a:t>Crystal hi-dose neutron irradiation 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36375" y="988213"/>
            <a:ext cx="4826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9 crystal samples </a:t>
            </a:r>
            <a:r>
              <a:rPr lang="en-US" dirty="0" smtClean="0"/>
              <a:t>have been irradiated at the SCK-CEN BR2 reactor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with </a:t>
            </a:r>
            <a:r>
              <a:rPr lang="en-US" dirty="0" smtClean="0">
                <a:solidFill>
                  <a:srgbClr val="FF0000"/>
                </a:solidFill>
              </a:rPr>
              <a:t>2.5 x 10</a:t>
            </a:r>
            <a:r>
              <a:rPr lang="en-US" baseline="30000" dirty="0" smtClean="0">
                <a:solidFill>
                  <a:srgbClr val="FF0000"/>
                </a:solidFill>
              </a:rPr>
              <a:t>21</a:t>
            </a:r>
            <a:r>
              <a:rPr lang="en-US" dirty="0" smtClean="0">
                <a:solidFill>
                  <a:srgbClr val="FF0000"/>
                </a:solidFill>
              </a:rPr>
              <a:t> neutrons/cm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0 &lt; E &lt; 10 MeV 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72769" y="694106"/>
            <a:ext cx="3174695" cy="2442785"/>
            <a:chOff x="3878241" y="2023157"/>
            <a:chExt cx="5291159" cy="4071310"/>
          </a:xfrm>
        </p:grpSpPr>
        <p:grpSp>
          <p:nvGrpSpPr>
            <p:cNvPr id="10" name="Group 9"/>
            <p:cNvGrpSpPr/>
            <p:nvPr/>
          </p:nvGrpSpPr>
          <p:grpSpPr>
            <a:xfrm>
              <a:off x="3878241" y="2023157"/>
              <a:ext cx="4921301" cy="3475255"/>
              <a:chOff x="282146" y="2318751"/>
              <a:chExt cx="3797300" cy="2681524"/>
            </a:xfrm>
          </p:grpSpPr>
          <p:pic>
            <p:nvPicPr>
              <p:cNvPr id="7" name="Picture 6" descr="spectrum.jpg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2146" y="2641600"/>
                <a:ext cx="3797300" cy="2358675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957330" y="2318751"/>
                <a:ext cx="2842607" cy="395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Neutron energy spectrum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716834" y="5784344"/>
              <a:ext cx="4452566" cy="310123"/>
              <a:chOff x="5473592" y="5756512"/>
              <a:chExt cx="4452566" cy="310123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>
                <a:off x="5473592" y="5756512"/>
                <a:ext cx="3195266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8668858" y="5761835"/>
                <a:ext cx="574699" cy="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/>
              <p:cNvSpPr/>
              <p:nvPr/>
            </p:nvSpPr>
            <p:spPr>
              <a:xfrm>
                <a:off x="8560956" y="5789636"/>
                <a:ext cx="1365202" cy="276999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solidFill>
                      <a:srgbClr val="008000"/>
                    </a:solidFill>
                  </a:rPr>
                  <a:t>5.01 x 10</a:t>
                </a:r>
                <a:r>
                  <a:rPr lang="en-US" sz="1200" baseline="30000" dirty="0">
                    <a:solidFill>
                      <a:srgbClr val="008000"/>
                    </a:solidFill>
                  </a:rPr>
                  <a:t>20</a:t>
                </a:r>
                <a:r>
                  <a:rPr lang="en-US" sz="1200" dirty="0">
                    <a:solidFill>
                      <a:srgbClr val="008000"/>
                    </a:solidFill>
                  </a:rPr>
                  <a:t> </a:t>
                </a:r>
                <a:r>
                  <a:rPr lang="en-US" sz="1200" i="1" dirty="0">
                    <a:solidFill>
                      <a:srgbClr val="008000"/>
                    </a:solidFill>
                  </a:rPr>
                  <a:t>n</a:t>
                </a:r>
                <a:r>
                  <a:rPr lang="en-US" sz="1200" dirty="0">
                    <a:solidFill>
                      <a:srgbClr val="008000"/>
                    </a:solidFill>
                  </a:rPr>
                  <a:t>/cm</a:t>
                </a:r>
                <a:r>
                  <a:rPr lang="en-US" sz="1200" baseline="30000" dirty="0">
                    <a:solidFill>
                      <a:srgbClr val="008000"/>
                    </a:solidFill>
                  </a:rPr>
                  <a:t>2</a:t>
                </a:r>
                <a:r>
                  <a:rPr lang="en-US" sz="1200" dirty="0">
                    <a:solidFill>
                      <a:srgbClr val="008000"/>
                    </a:solidFill>
                  </a:rPr>
                  <a:t> </a:t>
                </a: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319698" y="5775383"/>
                <a:ext cx="1450788" cy="276999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19.89 </a:t>
                </a:r>
                <a:r>
                  <a:rPr lang="en-US" sz="1200" dirty="0">
                    <a:solidFill>
                      <a:srgbClr val="FF0000"/>
                    </a:solidFill>
                  </a:rPr>
                  <a:t>x 10</a:t>
                </a:r>
                <a:r>
                  <a:rPr lang="en-US" sz="1200" baseline="30000" dirty="0">
                    <a:solidFill>
                      <a:srgbClr val="FF0000"/>
                    </a:solidFill>
                  </a:rPr>
                  <a:t>20</a:t>
                </a:r>
                <a:r>
                  <a:rPr lang="en-US" sz="1200" dirty="0">
                    <a:solidFill>
                      <a:srgbClr val="FF0000"/>
                    </a:solidFill>
                  </a:rPr>
                  <a:t> </a:t>
                </a:r>
                <a:r>
                  <a:rPr lang="en-US" sz="1200" i="1" dirty="0">
                    <a:solidFill>
                      <a:srgbClr val="FF0000"/>
                    </a:solidFill>
                  </a:rPr>
                  <a:t>n</a:t>
                </a:r>
                <a:r>
                  <a:rPr lang="en-US" sz="1200" dirty="0">
                    <a:solidFill>
                      <a:srgbClr val="FF0000"/>
                    </a:solidFill>
                  </a:rPr>
                  <a:t>/cm</a:t>
                </a:r>
                <a:r>
                  <a:rPr lang="en-US" sz="1200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sz="12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p:grpSp>
      </p:grpSp>
      <p:sp>
        <p:nvSpPr>
          <p:cNvPr id="22" name="Date Placeholder 2"/>
          <p:cNvSpPr>
            <a:spLocks noGrp="1"/>
          </p:cNvSpPr>
          <p:nvPr>
            <p:ph type="dt" sz="half" idx="2"/>
          </p:nvPr>
        </p:nvSpPr>
        <p:spPr>
          <a:xfrm>
            <a:off x="835735" y="6356350"/>
            <a:ext cx="2133600" cy="365125"/>
          </a:xfrm>
        </p:spPr>
        <p:txBody>
          <a:bodyPr/>
          <a:lstStyle/>
          <a:p>
            <a:r>
              <a:rPr lang="en-US" smtClean="0"/>
              <a:t>10/07/2019</a:t>
            </a:r>
            <a:endParaRPr lang="en-US" dirty="0"/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96656" y="6356350"/>
            <a:ext cx="5796620" cy="365125"/>
          </a:xfrm>
        </p:spPr>
        <p:txBody>
          <a:bodyPr/>
          <a:lstStyle/>
          <a:p>
            <a:r>
              <a:rPr lang="en-US" smtClean="0"/>
              <a:t>International HiRadMat Workshop, CERN                   Marco Garattini</a:t>
            </a:r>
            <a:endParaRPr lang="en-US" dirty="0"/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" name="Picture 17" descr="EffPlot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097" y="3464113"/>
            <a:ext cx="4573897" cy="270003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94200" y="3772302"/>
            <a:ext cx="48387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 All the 9 crystal samples has been tested in H8 before and after the irradiation in the same conditions</a:t>
            </a:r>
          </a:p>
          <a:p>
            <a:endParaRPr lang="en-US" sz="800" dirty="0"/>
          </a:p>
          <a:p>
            <a:r>
              <a:rPr lang="en-US" dirty="0"/>
              <a:t>- In particular, their channeling efficiency has been measured </a:t>
            </a:r>
          </a:p>
          <a:p>
            <a:endParaRPr lang="en-US" sz="800" dirty="0"/>
          </a:p>
          <a:p>
            <a:r>
              <a:rPr lang="en-US" dirty="0"/>
              <a:t>- A mean </a:t>
            </a:r>
            <a:r>
              <a:rPr lang="en-US" dirty="0">
                <a:solidFill>
                  <a:srgbClr val="FF0000"/>
                </a:solidFill>
              </a:rPr>
              <a:t>channeling efficiency reduction of </a:t>
            </a:r>
            <a:r>
              <a:rPr lang="en-US" dirty="0" smtClean="0">
                <a:solidFill>
                  <a:srgbClr val="FF0000"/>
                </a:solidFill>
              </a:rPr>
              <a:t>  ~ </a:t>
            </a:r>
            <a:r>
              <a:rPr lang="en-US" dirty="0">
                <a:solidFill>
                  <a:srgbClr val="FF0000"/>
                </a:solidFill>
              </a:rPr>
              <a:t>8 % </a:t>
            </a:r>
            <a:r>
              <a:rPr lang="en-US" dirty="0"/>
              <a:t>after the irradiation has been registered </a:t>
            </a:r>
          </a:p>
        </p:txBody>
      </p:sp>
      <p:pic>
        <p:nvPicPr>
          <p:cNvPr id="20" name="Picture 19" descr="CryPic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40" y="2212842"/>
            <a:ext cx="1391800" cy="148551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83383" y="2594625"/>
            <a:ext cx="2567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Two crystals samples ready to be measured in H8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35735" y="613921"/>
            <a:ext cx="388924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 smtClean="0"/>
              <a:t>A special thanks to the STI group !!!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685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59324</TotalTime>
  <Words>2247</Words>
  <Application>Microsoft Office PowerPoint</Application>
  <PresentationFormat>On-screen Show (4:3)</PresentationFormat>
  <Paragraphs>402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Apple Chancery</vt:lpstr>
      <vt:lpstr>Arial</vt:lpstr>
      <vt:lpstr>Calibri</vt:lpstr>
      <vt:lpstr>LiberationSans</vt:lpstr>
      <vt:lpstr>Mangal</vt:lpstr>
      <vt:lpstr>Optima</vt:lpstr>
      <vt:lpstr>Times</vt:lpstr>
      <vt:lpstr>Times New Roman</vt:lpstr>
      <vt:lpstr>Wingdings</vt:lpstr>
      <vt:lpstr>CERNCorporate4-3</vt:lpstr>
      <vt:lpstr>“Beam steering performance of bent silicon crystal irradiated with high-intensity and high-energy protons” </vt:lpstr>
      <vt:lpstr>Outline</vt:lpstr>
      <vt:lpstr>Crystal physics[1] </vt:lpstr>
      <vt:lpstr>Coherent processes in bent crystals[1]</vt:lpstr>
      <vt:lpstr>PowerPoint Presentation</vt:lpstr>
      <vt:lpstr>Reasons to irradiate crystals</vt:lpstr>
      <vt:lpstr>HiRadMat irradiation (2017)</vt:lpstr>
      <vt:lpstr>PowerPoint Presentation</vt:lpstr>
      <vt:lpstr>Crystal hi-dose neutron irradiation </vt:lpstr>
      <vt:lpstr>Crystal operational lifetime estimations</vt:lpstr>
      <vt:lpstr>LoI: Crystal HiRadMat test  on high-fluxes irradiated crystals</vt:lpstr>
      <vt:lpstr>References</vt:lpstr>
      <vt:lpstr>Conclusions</vt:lpstr>
      <vt:lpstr>PowerPoint Presentation</vt:lpstr>
      <vt:lpstr>Crystal irradiation history </vt:lpstr>
      <vt:lpstr>PowerPoint Presentation</vt:lpstr>
      <vt:lpstr>SPS crystal extraction </vt:lpstr>
      <vt:lpstr>SPS slow extraction  with crystal shadowing</vt:lpstr>
      <vt:lpstr>FLUKA simulations</vt:lpstr>
      <vt:lpstr>UA9 Experimental apparatus at the H8 SPS extraction line</vt:lpstr>
      <vt:lpstr>Rescaling to different particle and energy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Fiona Jacqueline Harden</cp:lastModifiedBy>
  <cp:revision>1270</cp:revision>
  <dcterms:created xsi:type="dcterms:W3CDTF">2012-11-30T11:04:26Z</dcterms:created>
  <dcterms:modified xsi:type="dcterms:W3CDTF">2019-07-10T13:29:32Z</dcterms:modified>
</cp:coreProperties>
</file>