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388" r:id="rId6"/>
    <p:sldId id="404" r:id="rId7"/>
    <p:sldId id="461" r:id="rId8"/>
    <p:sldId id="462" r:id="rId9"/>
    <p:sldId id="463" r:id="rId10"/>
    <p:sldId id="465" r:id="rId11"/>
    <p:sldId id="466" r:id="rId12"/>
    <p:sldId id="464" r:id="rId13"/>
    <p:sldId id="468" r:id="rId14"/>
    <p:sldId id="469" r:id="rId15"/>
    <p:sldId id="467" r:id="rId16"/>
    <p:sldId id="471" r:id="rId17"/>
    <p:sldId id="470" r:id="rId18"/>
    <p:sldId id="448" r:id="rId1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8B0"/>
    <a:srgbClr val="FF0000"/>
    <a:srgbClr val="24C24A"/>
    <a:srgbClr val="16D050"/>
    <a:srgbClr val="03E30E"/>
    <a:srgbClr val="03EB0E"/>
    <a:srgbClr val="61B9D8"/>
    <a:srgbClr val="4DAACC"/>
    <a:srgbClr val="3E9EC3"/>
    <a:srgbClr val="1F85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/>
    <p:restoredTop sz="89983" autoAdjust="0"/>
  </p:normalViewPr>
  <p:slideViewPr>
    <p:cSldViewPr snapToObjects="1" showGuides="1">
      <p:cViewPr varScale="1">
        <p:scale>
          <a:sx n="62" d="100"/>
          <a:sy n="62" d="100"/>
        </p:scale>
        <p:origin x="144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12 July 2019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12 July 2019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12 July 2019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 smtClean="0"/>
              <a:t>F. Carra (CERN), 12 July 2019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58707" cy="1224218"/>
          </a:xfrm>
        </p:spPr>
        <p:txBody>
          <a:bodyPr/>
          <a:lstStyle/>
          <a:p>
            <a:r>
              <a:rPr lang="en-GB" sz="2800" dirty="0" smtClean="0"/>
              <a:t>HiRadMat tests on collimator elements</a:t>
            </a:r>
            <a:endParaRPr lang="en-GB" sz="3200" dirty="0"/>
          </a:p>
        </p:txBody>
      </p:sp>
      <p:sp>
        <p:nvSpPr>
          <p:cNvPr id="8" name="Sous-titre 18"/>
          <p:cNvSpPr>
            <a:spLocks noGrp="1"/>
          </p:cNvSpPr>
          <p:nvPr>
            <p:ph type="subTitle" idx="1"/>
          </p:nvPr>
        </p:nvSpPr>
        <p:spPr>
          <a:xfrm>
            <a:off x="827583" y="3717032"/>
            <a:ext cx="7556047" cy="1238250"/>
          </a:xfrm>
        </p:spPr>
        <p:txBody>
          <a:bodyPr>
            <a:noAutofit/>
          </a:bodyPr>
          <a:lstStyle/>
          <a:p>
            <a:r>
              <a:rPr lang="en-GB" sz="1600" dirty="0" smtClean="0"/>
              <a:t>F. Carra</a:t>
            </a:r>
          </a:p>
          <a:p>
            <a:pPr>
              <a:spcBef>
                <a:spcPts val="600"/>
              </a:spcBef>
            </a:pPr>
            <a:r>
              <a:rPr lang="en-GB" sz="1400" i="1" dirty="0"/>
              <a:t>with contributions from </a:t>
            </a:r>
            <a:r>
              <a:rPr lang="en-GB" sz="1400" i="1" dirty="0" smtClean="0"/>
              <a:t>O. Aberle, C. Accettura, A. Bertarelli, G. Gobbi, I. Lamas, M. Pasquali, J. Guardia-Valenzuela, T. Lefevre, M. Guinchard, A. Masi, E. Skordis, S. Redaelli and many others</a:t>
            </a:r>
            <a:endParaRPr lang="en-GB" sz="1400" i="1" dirty="0">
              <a:solidFill>
                <a:srgbClr val="FF0000"/>
              </a:solidFill>
            </a:endParaRPr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683568" y="5034127"/>
            <a:ext cx="6480000" cy="958354"/>
          </a:xfrm>
        </p:spPr>
        <p:txBody>
          <a:bodyPr>
            <a:normAutofit/>
          </a:bodyPr>
          <a:lstStyle/>
          <a:p>
            <a:r>
              <a:rPr lang="en-GB" sz="1800" b="0" i="0" dirty="0" smtClean="0">
                <a:solidFill>
                  <a:schemeClr val="bg2"/>
                </a:solidFill>
              </a:rPr>
              <a:t>International HiRadMat Workshop</a:t>
            </a:r>
            <a:endParaRPr lang="en-GB" sz="1800" b="0" i="0" dirty="0">
              <a:solidFill>
                <a:schemeClr val="bg2"/>
              </a:solidFill>
            </a:endParaRPr>
          </a:p>
          <a:p>
            <a:r>
              <a:rPr lang="en-GB" sz="1800" b="0" i="0" dirty="0" smtClean="0">
                <a:solidFill>
                  <a:schemeClr val="bg2"/>
                </a:solidFill>
              </a:rPr>
              <a:t>CERN, Geneva</a:t>
            </a:r>
          </a:p>
          <a:p>
            <a:r>
              <a:rPr lang="en-GB" sz="1800" b="0" i="0" dirty="0" smtClean="0">
                <a:solidFill>
                  <a:schemeClr val="bg2"/>
                </a:solidFill>
              </a:rPr>
              <a:t>July 12</a:t>
            </a:r>
            <a:r>
              <a:rPr lang="en-GB" sz="1800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sz="1800" b="0" i="0" dirty="0" smtClean="0">
                <a:solidFill>
                  <a:schemeClr val="bg2"/>
                </a:solidFill>
              </a:rPr>
              <a:t>, 2019</a:t>
            </a:r>
            <a:endParaRPr lang="en-GB" sz="1800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712"/>
            <a:ext cx="6984776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00B0F0"/>
                </a:solidFill>
              </a:rPr>
              <a:t>full collimators (C) </a:t>
            </a:r>
            <a:r>
              <a:rPr lang="en-US" dirty="0"/>
              <a:t>– </a:t>
            </a:r>
            <a:r>
              <a:rPr lang="en-US" dirty="0" smtClean="0"/>
              <a:t>HRMT09 </a:t>
            </a:r>
            <a:r>
              <a:rPr lang="en-US" dirty="0"/>
              <a:t>(</a:t>
            </a:r>
            <a:r>
              <a:rPr lang="en-US" dirty="0" smtClean="0"/>
              <a:t>2012)</a:t>
            </a:r>
            <a:endParaRPr lang="en-GB" sz="3200" dirty="0">
              <a:solidFill>
                <a:srgbClr val="24C2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95536" y="1196752"/>
            <a:ext cx="8568952" cy="16561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Testing of a spare </a:t>
            </a:r>
            <a:r>
              <a:rPr lang="en-GB" sz="1600" b="1" dirty="0">
                <a:solidFill>
                  <a:srgbClr val="00B0F0"/>
                </a:solidFill>
              </a:rPr>
              <a:t>TCT full collimator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Allowed to derive </a:t>
            </a:r>
            <a:r>
              <a:rPr lang="en-GB" sz="1600" b="1" dirty="0">
                <a:solidFill>
                  <a:srgbClr val="002060"/>
                </a:solidFill>
              </a:rPr>
              <a:t>damage limits for tertiary collimator jaws </a:t>
            </a:r>
            <a:r>
              <a:rPr lang="en-GB" sz="1600" dirty="0">
                <a:solidFill>
                  <a:srgbClr val="002060"/>
                </a:solidFill>
              </a:rPr>
              <a:t>(Inermet180)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Highlighted </a:t>
            </a:r>
            <a:r>
              <a:rPr lang="en-GB" sz="1600" b="1" dirty="0">
                <a:solidFill>
                  <a:srgbClr val="002060"/>
                </a:solidFill>
              </a:rPr>
              <a:t>additional potential machine protection issues on top of mechanical damage</a:t>
            </a:r>
            <a:r>
              <a:rPr lang="en-GB" sz="1600" dirty="0">
                <a:solidFill>
                  <a:srgbClr val="002060"/>
                </a:solidFill>
              </a:rPr>
              <a:t>, due to projection of fragments and dust (UHV degradation, contamination of vacuum chambers, complication of dismounting procedure)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t="3761" b="8093"/>
          <a:stretch/>
        </p:blipFill>
        <p:spPr>
          <a:xfrm>
            <a:off x="420316" y="2844782"/>
            <a:ext cx="4617423" cy="384031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2540" y="2811488"/>
            <a:ext cx="3145296" cy="386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712"/>
            <a:ext cx="6984776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00B0F0"/>
                </a:solidFill>
              </a:rPr>
              <a:t>full collimators (C) </a:t>
            </a:r>
            <a:r>
              <a:rPr lang="en-US" dirty="0"/>
              <a:t>– </a:t>
            </a:r>
            <a:r>
              <a:rPr lang="en-US" dirty="0" smtClean="0"/>
              <a:t>HRMT21 </a:t>
            </a:r>
            <a:r>
              <a:rPr lang="en-US" dirty="0"/>
              <a:t>(</a:t>
            </a:r>
            <a:r>
              <a:rPr lang="en-US" dirty="0" smtClean="0"/>
              <a:t>2017)</a:t>
            </a:r>
            <a:endParaRPr lang="en-GB" sz="3200" dirty="0">
              <a:solidFill>
                <a:srgbClr val="24C2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95536" y="1268761"/>
            <a:ext cx="8748464" cy="9361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Test on </a:t>
            </a:r>
            <a:r>
              <a:rPr lang="en-GB" sz="1600" b="1" dirty="0">
                <a:solidFill>
                  <a:srgbClr val="002060"/>
                </a:solidFill>
              </a:rPr>
              <a:t>SLAC rotatable collimator </a:t>
            </a:r>
            <a:r>
              <a:rPr lang="en-GB" sz="1600" dirty="0">
                <a:solidFill>
                  <a:srgbClr val="002060"/>
                </a:solidFill>
              </a:rPr>
              <a:t>(Glidcop)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b="1" dirty="0">
                <a:solidFill>
                  <a:srgbClr val="002060"/>
                </a:solidFill>
              </a:rPr>
              <a:t>Low-impedance secondary collimator </a:t>
            </a:r>
            <a:r>
              <a:rPr lang="en-GB" sz="1600" dirty="0">
                <a:solidFill>
                  <a:srgbClr val="002060"/>
                </a:solidFill>
              </a:rPr>
              <a:t>capable of withstanding 7 </a:t>
            </a:r>
            <a:r>
              <a:rPr lang="en-GB" sz="1600" dirty="0" err="1">
                <a:solidFill>
                  <a:srgbClr val="002060"/>
                </a:solidFill>
              </a:rPr>
              <a:t>TeV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>failures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9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86832" y="2240424"/>
            <a:ext cx="3456384" cy="321322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</p:pic>
      <p:pic>
        <p:nvPicPr>
          <p:cNvPr id="11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75264" y="2240424"/>
            <a:ext cx="1906238" cy="3200065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</p:pic>
      <p:pic>
        <p:nvPicPr>
          <p:cNvPr id="12" name="rc_collimator_insid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39515" y="2463817"/>
            <a:ext cx="2765022" cy="28350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Shot_7_new.mp4"/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1622770" y="2016397"/>
            <a:ext cx="6189590" cy="464219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Box 13"/>
          <p:cNvSpPr txBox="1"/>
          <p:nvPr/>
        </p:nvSpPr>
        <p:spPr>
          <a:xfrm>
            <a:off x="1672953" y="2061387"/>
            <a:ext cx="203474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Gill Sans"/>
                <a:ea typeface="Gill Sans"/>
                <a:cs typeface="Gill Sans"/>
                <a:sym typeface="Gill Sans"/>
              </a:rPr>
              <a:t>Shot 7 – 288b</a:t>
            </a:r>
            <a:endParaRPr kumimoji="0" lang="en-GB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6653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9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Future tests for HL-LHC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95536" y="1196752"/>
            <a:ext cx="849694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</a:rPr>
              <a:t>With LIU and HL-LHC, the bunch intensity will go up by </a:t>
            </a:r>
            <a:r>
              <a:rPr lang="en-GB" sz="1800" b="1" dirty="0" smtClean="0">
                <a:solidFill>
                  <a:srgbClr val="002060"/>
                </a:solidFill>
              </a:rPr>
              <a:t>almost a factor of 2</a:t>
            </a:r>
            <a:r>
              <a:rPr lang="en-GB" sz="1800" dirty="0" smtClean="0">
                <a:solidFill>
                  <a:srgbClr val="002060"/>
                </a:solidFill>
              </a:rPr>
              <a:t> (1.3E11 p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2.2E11 p)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So far,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the HL-LHC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energy density peak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has been mimicked by squeezing the beam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However, HL-LHC equivalent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energies per section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could be achieved only on samples (reducing the section)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The maximum energy per section is the relevant parameter in case of extensive failure (production of debris, UHV contamination, etc.), as well as for the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onset of damage in graphitic materials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Also, it is the only way to reproduce the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energy shower on collimator elements not directly impacted by the primary protons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(housing, taperings, BPM, pipes, etc.)</a:t>
            </a:r>
          </a:p>
        </p:txBody>
      </p:sp>
      <p:sp>
        <p:nvSpPr>
          <p:cNvPr id="3" name="TextBox 2"/>
          <p:cNvSpPr txBox="1"/>
          <p:nvPr/>
        </p:nvSpPr>
        <p:spPr>
          <a:xfrm rot="20816736">
            <a:off x="191338" y="2266107"/>
            <a:ext cx="8784976" cy="2246769"/>
          </a:xfrm>
          <a:prstGeom prst="rect">
            <a:avLst/>
          </a:prstGeom>
          <a:solidFill>
            <a:srgbClr val="FEF8B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  <a:sym typeface="Wingdings" panose="05000000000000000000" pitchFamily="2" charset="2"/>
              </a:rPr>
              <a:t>Future tests (categories A, B, C) in HiRadMat with the HL-LHC ultimate bunch intensity are of paramount importance for the Collimation Project, and of strong interest for the scientific community for extending the validity of material </a:t>
            </a:r>
            <a:r>
              <a:rPr lang="en-GB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models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0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Future tests for HL-LHC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7544" y="701318"/>
            <a:ext cx="8496944" cy="5472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Aim is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re-using as much as possible the expensive elements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of previous test benches (mirrors, windows, feedthrough, pumps, supports, etc.)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For experiments of category A (material samples), </a:t>
            </a:r>
            <a:r>
              <a:rPr lang="en-GB" sz="18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multi-purpose tank with rotatable barrel to host up to 16 samples of desired geometry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endParaRPr lang="en-GB" sz="18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For experiments of category B (sub-assemblies), we will see if we can re-use a tank adopted for pas</a:t>
            </a:r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t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experiments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For the tests of category C (full collimators), </a:t>
            </a:r>
            <a:r>
              <a:rPr lang="en-GB" sz="1800" b="1" dirty="0">
                <a:solidFill>
                  <a:srgbClr val="002060"/>
                </a:solidFill>
                <a:sym typeface="Wingdings" panose="05000000000000000000" pitchFamily="2" charset="2"/>
              </a:rPr>
              <a:t>prototypes at the end of their qualification lifetime</a:t>
            </a:r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 will be </a:t>
            </a:r>
            <a:r>
              <a:rPr lang="en-GB" sz="1800" dirty="0" smtClean="0">
                <a:solidFill>
                  <a:srgbClr val="002060"/>
                </a:solidFill>
                <a:sym typeface="Wingdings" panose="05000000000000000000" pitchFamily="2" charset="2"/>
              </a:rPr>
              <a:t>adopted</a:t>
            </a:r>
            <a:endParaRPr lang="en-GB" sz="18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1916832"/>
            <a:ext cx="4611938" cy="298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Conclusions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95536" y="1196752"/>
            <a:ext cx="8568952" cy="49685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b="1" dirty="0" smtClean="0">
                <a:solidFill>
                  <a:srgbClr val="002060"/>
                </a:solidFill>
              </a:rPr>
              <a:t>HiRadMat allowed to push tests on collimator elements </a:t>
            </a:r>
            <a:r>
              <a:rPr lang="en-GB" sz="1800" dirty="0" smtClean="0">
                <a:solidFill>
                  <a:srgbClr val="002060"/>
                </a:solidFill>
              </a:rPr>
              <a:t>with respect to previous experiments in the SPS transfer lines (more extensive instrumentation, cameras, online diagnostics, controlled beam size and parameters)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</a:rPr>
              <a:t>In the time period 2012-2017, important experiments were run in HiRadMat, providing </a:t>
            </a:r>
            <a:r>
              <a:rPr lang="en-GB" sz="1800" b="1" dirty="0" smtClean="0">
                <a:solidFill>
                  <a:srgbClr val="002060"/>
                </a:solidFill>
              </a:rPr>
              <a:t>key elements for the design of new collimators, and for the improvements of the understanding of the beam/matter interaction and simulations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</a:rPr>
              <a:t>In view of the increase of beam stored energy in HL-LHC, as well as in future accelerators under design (FCC, CEPC-SPPC, etc.), we believe that </a:t>
            </a:r>
            <a:r>
              <a:rPr lang="en-GB" sz="1800" b="1" dirty="0" smtClean="0">
                <a:solidFill>
                  <a:srgbClr val="002060"/>
                </a:solidFill>
              </a:rPr>
              <a:t>continuing the experimental studies in a future HiRadMat run is of paramount importance for the Collimation project, as well as for similar beam intercepting devices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800" dirty="0" smtClean="0">
                <a:solidFill>
                  <a:srgbClr val="002060"/>
                </a:solidFill>
              </a:rPr>
              <a:t>The material models that could be extended are of </a:t>
            </a:r>
            <a:r>
              <a:rPr lang="en-GB" sz="1800" b="1" dirty="0" smtClean="0">
                <a:solidFill>
                  <a:srgbClr val="002060"/>
                </a:solidFill>
              </a:rPr>
              <a:t>relevant scientific interest in all applications were dynamic loads are involved</a:t>
            </a:r>
          </a:p>
        </p:txBody>
      </p:sp>
    </p:spTree>
    <p:extLst>
      <p:ext uri="{BB962C8B-B14F-4D97-AF65-F5344CB8AC3E}">
        <p14:creationId xmlns:p14="http://schemas.microsoft.com/office/powerpoint/2010/main" val="197549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264150"/>
            <a:ext cx="613410" cy="6032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2176" y="2921335"/>
            <a:ext cx="4588352" cy="61379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Thanks for your attention!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164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Outline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F. Carra (CERN), 12 July 2019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41913" y="1268760"/>
            <a:ext cx="7920000" cy="3680222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/>
              <a:t>LHC collimators</a:t>
            </a:r>
          </a:p>
          <a:p>
            <a:pPr algn="just">
              <a:spcBef>
                <a:spcPts val="600"/>
              </a:spcBef>
            </a:pPr>
            <a:r>
              <a:rPr lang="en-GB" sz="2400" dirty="0" smtClean="0"/>
              <a:t>Beam impact tests on collimators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GB" sz="2100" dirty="0" smtClean="0"/>
              <a:t>Categories of tests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GB" sz="2100" dirty="0" smtClean="0"/>
              <a:t>Before HiRadMat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GB" sz="2100" dirty="0" smtClean="0"/>
              <a:t>With HiRadMat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400" smtClean="0"/>
              <a:t>What </a:t>
            </a:r>
            <a:r>
              <a:rPr lang="en-GB" sz="2400" dirty="0" smtClean="0"/>
              <a:t>tests do we need for HL-LHC?</a:t>
            </a:r>
            <a:endParaRPr lang="en-GB" sz="2400" dirty="0"/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/>
              <a:t>Conclusions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802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LHC collimators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2777835" y="1844824"/>
            <a:ext cx="6156794" cy="4602639"/>
            <a:chOff x="2996475" y="1753711"/>
            <a:chExt cx="6156794" cy="460263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54" t="3179" r="10569" b="3476"/>
            <a:stretch/>
          </p:blipFill>
          <p:spPr>
            <a:xfrm>
              <a:off x="2996475" y="1988710"/>
              <a:ext cx="6156794" cy="4367640"/>
            </a:xfrm>
            <a:prstGeom prst="rect">
              <a:avLst/>
            </a:prstGeom>
            <a:solidFill>
              <a:srgbClr val="700700"/>
            </a:solidFill>
            <a:ln w="12700">
              <a:headEnd type="none"/>
              <a:tailEnd type="triangle" w="med" len="lg"/>
            </a:ln>
            <a:effectLst/>
          </p:spPr>
        </p:pic>
        <p:sp>
          <p:nvSpPr>
            <p:cNvPr id="22" name="AutoShape 1"/>
            <p:cNvSpPr>
              <a:spLocks/>
            </p:cNvSpPr>
            <p:nvPr/>
          </p:nvSpPr>
          <p:spPr bwMode="auto">
            <a:xfrm>
              <a:off x="6652508" y="4553650"/>
              <a:ext cx="532910" cy="234999"/>
            </a:xfrm>
            <a:prstGeom prst="borderCallout2">
              <a:avLst>
                <a:gd name="adj1" fmla="val 50004"/>
                <a:gd name="adj2" fmla="val -1269"/>
                <a:gd name="adj3" fmla="val 49419"/>
                <a:gd name="adj4" fmla="val -18881"/>
                <a:gd name="adj5" fmla="val -300356"/>
                <a:gd name="adj6" fmla="val -157455"/>
              </a:avLst>
            </a:prstGeom>
            <a:solidFill>
              <a:srgbClr val="700700"/>
            </a:solidFill>
            <a:ln w="12700">
              <a:headEnd type="none"/>
              <a:tailEnd type="triangle" w="med" len="lg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4923" tIns="24923" rIns="24923" bIns="2492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dirty="0"/>
                <a:t>Jaw</a:t>
              </a:r>
            </a:p>
          </p:txBody>
        </p:sp>
        <p:sp>
          <p:nvSpPr>
            <p:cNvPr id="23" name="AutoShape 1"/>
            <p:cNvSpPr>
              <a:spLocks/>
            </p:cNvSpPr>
            <p:nvPr/>
          </p:nvSpPr>
          <p:spPr bwMode="auto">
            <a:xfrm>
              <a:off x="6074872" y="5786517"/>
              <a:ext cx="760717" cy="419665"/>
            </a:xfrm>
            <a:prstGeom prst="borderCallout2">
              <a:avLst>
                <a:gd name="adj1" fmla="val 50421"/>
                <a:gd name="adj2" fmla="val -960"/>
                <a:gd name="adj3" fmla="val 51084"/>
                <a:gd name="adj4" fmla="val -16277"/>
                <a:gd name="adj5" fmla="val 16625"/>
                <a:gd name="adj6" fmla="val -49605"/>
              </a:avLst>
            </a:prstGeom>
            <a:solidFill>
              <a:srgbClr val="700700"/>
            </a:solidFill>
            <a:ln w="12700">
              <a:headEnd type="none"/>
              <a:tailEnd type="triangle" w="med" len="lg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4923" tIns="24923" rIns="24923" bIns="2492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dirty="0" smtClean="0"/>
                <a:t>Actuation system</a:t>
              </a:r>
              <a:endParaRPr lang="en-GB" sz="1200" dirty="0"/>
            </a:p>
          </p:txBody>
        </p:sp>
        <p:sp>
          <p:nvSpPr>
            <p:cNvPr id="24" name="AutoShape 1"/>
            <p:cNvSpPr>
              <a:spLocks/>
            </p:cNvSpPr>
            <p:nvPr/>
          </p:nvSpPr>
          <p:spPr bwMode="auto">
            <a:xfrm>
              <a:off x="8020660" y="1753711"/>
              <a:ext cx="985593" cy="234999"/>
            </a:xfrm>
            <a:prstGeom prst="borderCallout2">
              <a:avLst>
                <a:gd name="adj1" fmla="val 50004"/>
                <a:gd name="adj2" fmla="val -1269"/>
                <a:gd name="adj3" fmla="val 49419"/>
                <a:gd name="adj4" fmla="val -18881"/>
                <a:gd name="adj5" fmla="val 226357"/>
                <a:gd name="adj6" fmla="val -37293"/>
              </a:avLst>
            </a:prstGeom>
            <a:solidFill>
              <a:srgbClr val="700700"/>
            </a:solidFill>
            <a:ln w="12700">
              <a:headEnd type="none"/>
              <a:tailEnd type="triangle" w="med" len="lg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4923" tIns="24923" rIns="24923" bIns="24923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200" dirty="0" smtClean="0"/>
                <a:t>Vacuum tank</a:t>
              </a:r>
              <a:endParaRPr lang="en-GB" sz="1200" dirty="0"/>
            </a:p>
          </p:txBody>
        </p:sp>
      </p:grpSp>
      <p:sp>
        <p:nvSpPr>
          <p:cNvPr id="25" name="Rettangolo 17"/>
          <p:cNvSpPr/>
          <p:nvPr/>
        </p:nvSpPr>
        <p:spPr>
          <a:xfrm>
            <a:off x="467544" y="900780"/>
            <a:ext cx="4896544" cy="28162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Two main functions:</a:t>
            </a:r>
          </a:p>
          <a:p>
            <a: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Beam cleaning</a:t>
            </a:r>
          </a:p>
          <a:p>
            <a: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SC magnet protection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Design quite similar between collimator families, main changes are in the </a:t>
            </a:r>
            <a:r>
              <a:rPr lang="en-GB" sz="1600" b="1" dirty="0" smtClean="0">
                <a:solidFill>
                  <a:srgbClr val="002060"/>
                </a:solidFill>
              </a:rPr>
              <a:t>jaw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Potentially impacted by the beam in accidental scenarios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Lighter materials for jaws closer to the beam, heavier for jaws more opened</a:t>
            </a:r>
            <a:endParaRPr lang="en-GB" sz="1600" dirty="0">
              <a:solidFill>
                <a:srgbClr val="002060"/>
              </a:solidFill>
            </a:endParaRPr>
          </a:p>
          <a:p>
            <a:pPr marL="709200" lvl="1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endParaRPr lang="en-GB" sz="1600" dirty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endParaRPr lang="en-GB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55" y="1769"/>
            <a:ext cx="7920000" cy="720000"/>
          </a:xfrm>
        </p:spPr>
        <p:txBody>
          <a:bodyPr/>
          <a:lstStyle/>
          <a:p>
            <a:r>
              <a:rPr lang="en-US" sz="3200" dirty="0" smtClean="0"/>
              <a:t>Beam impact tests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4" t="3179" r="10569" b="3476"/>
          <a:stretch/>
        </p:blipFill>
        <p:spPr>
          <a:xfrm>
            <a:off x="2966593" y="2490360"/>
            <a:ext cx="6156794" cy="4367640"/>
          </a:xfrm>
          <a:prstGeom prst="rect">
            <a:avLst/>
          </a:prstGeom>
          <a:solidFill>
            <a:srgbClr val="700700"/>
          </a:solidFill>
          <a:ln w="12700">
            <a:headEnd type="none"/>
            <a:tailEnd type="triangle" w="med" len="lg"/>
          </a:ln>
          <a:effectLst/>
        </p:spPr>
      </p:pic>
      <p:sp>
        <p:nvSpPr>
          <p:cNvPr id="25" name="Rettangolo 17"/>
          <p:cNvSpPr/>
          <p:nvPr/>
        </p:nvSpPr>
        <p:spPr>
          <a:xfrm>
            <a:off x="467544" y="900780"/>
            <a:ext cx="7560840" cy="16641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Advanced numerical analysis in the design phase must be complemented by experimental tests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Necessary to assess </a:t>
            </a:r>
            <a:r>
              <a:rPr lang="en-GB" sz="1600" b="1" dirty="0" smtClean="0">
                <a:solidFill>
                  <a:srgbClr val="002060"/>
                </a:solidFill>
              </a:rPr>
              <a:t>consequences of an impact to the structure unpredictable with numerical codes</a:t>
            </a:r>
            <a:r>
              <a:rPr lang="en-GB" sz="1600" dirty="0" smtClean="0">
                <a:solidFill>
                  <a:srgbClr val="002060"/>
                </a:solidFill>
              </a:rPr>
              <a:t> (e.g. consequences to vacuum, contamination, etc.)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Also, need of </a:t>
            </a:r>
            <a:r>
              <a:rPr lang="en-GB" sz="1600" b="1" dirty="0" smtClean="0">
                <a:solidFill>
                  <a:srgbClr val="002060"/>
                </a:solidFill>
              </a:rPr>
              <a:t>deriving material models </a:t>
            </a:r>
            <a:r>
              <a:rPr lang="en-GB" sz="1600" dirty="0" smtClean="0">
                <a:solidFill>
                  <a:srgbClr val="002060"/>
                </a:solidFill>
              </a:rPr>
              <a:t>for the thermomechanical calculations</a:t>
            </a:r>
          </a:p>
        </p:txBody>
      </p:sp>
      <p:sp>
        <p:nvSpPr>
          <p:cNvPr id="11" name="Rettangolo 17"/>
          <p:cNvSpPr/>
          <p:nvPr/>
        </p:nvSpPr>
        <p:spPr>
          <a:xfrm>
            <a:off x="251520" y="2989470"/>
            <a:ext cx="4536504" cy="28647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Three main test categories</a:t>
            </a:r>
            <a:r>
              <a:rPr lang="en-GB" sz="1600" dirty="0" smtClean="0">
                <a:solidFill>
                  <a:srgbClr val="002060"/>
                </a:solidFill>
              </a:rPr>
              <a:t>:</a:t>
            </a:r>
          </a:p>
          <a:p>
            <a:pPr marL="800100" lvl="1" indent="-342900" algn="just"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FF0000"/>
                </a:solidFill>
              </a:rPr>
              <a:t>Material samples</a:t>
            </a:r>
          </a:p>
          <a:p>
            <a:pPr marL="800100" lvl="1" indent="-342900" algn="just"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24C24A"/>
                </a:solidFill>
              </a:rPr>
              <a:t>Collimator sub-assemblies</a:t>
            </a:r>
          </a:p>
          <a:p>
            <a:pPr marL="800100" lvl="1" indent="-342900" algn="just">
              <a:spcAft>
                <a:spcPts val="600"/>
              </a:spcAft>
              <a:buClr>
                <a:srgbClr val="002060"/>
              </a:buClr>
              <a:buFont typeface="+mj-lt"/>
              <a:buAutoNum type="alphaUcPeriod"/>
            </a:pPr>
            <a:r>
              <a:rPr lang="en-GB" sz="1600" b="1" dirty="0" smtClean="0">
                <a:solidFill>
                  <a:srgbClr val="00B0F0"/>
                </a:solidFill>
              </a:rPr>
              <a:t>Full collimators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endParaRPr lang="en-GB" sz="1600" dirty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7" name="Parallelogram 6"/>
          <p:cNvSpPr/>
          <p:nvPr/>
        </p:nvSpPr>
        <p:spPr>
          <a:xfrm rot="20075489">
            <a:off x="5539405" y="4072950"/>
            <a:ext cx="674825" cy="360040"/>
          </a:xfrm>
          <a:prstGeom prst="parallelogram">
            <a:avLst>
              <a:gd name="adj" fmla="val 46982"/>
            </a:avLst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Parallelogram 15"/>
          <p:cNvSpPr/>
          <p:nvPr/>
        </p:nvSpPr>
        <p:spPr>
          <a:xfrm rot="20075489">
            <a:off x="3573596" y="3633344"/>
            <a:ext cx="4877128" cy="809092"/>
          </a:xfrm>
          <a:prstGeom prst="parallelogram">
            <a:avLst>
              <a:gd name="adj" fmla="val 46982"/>
            </a:avLst>
          </a:prstGeom>
          <a:noFill/>
          <a:ln w="38100">
            <a:solidFill>
              <a:srgbClr val="24C24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arallelogram 16"/>
          <p:cNvSpPr/>
          <p:nvPr/>
        </p:nvSpPr>
        <p:spPr>
          <a:xfrm rot="20075489">
            <a:off x="2840181" y="3186700"/>
            <a:ext cx="6825300" cy="2170353"/>
          </a:xfrm>
          <a:prstGeom prst="parallelogram">
            <a:avLst>
              <a:gd name="adj" fmla="val 46982"/>
            </a:avLst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5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bldLvl="2"/>
      <p:bldP spid="7" grpId="0" uiExpand="1" animBg="1"/>
      <p:bldP spid="7" grpId="1" animBg="1"/>
      <p:bldP spid="16" grpId="0" uiExpand="1" animBg="1"/>
      <p:bldP spid="16" grpId="1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769"/>
            <a:ext cx="5688632" cy="720000"/>
          </a:xfrm>
        </p:spPr>
        <p:txBody>
          <a:bodyPr/>
          <a:lstStyle/>
          <a:p>
            <a:r>
              <a:rPr lang="en-US" sz="3200" dirty="0" smtClean="0"/>
              <a:t>Before HiRadMat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8" name="Rettangolo 17"/>
          <p:cNvSpPr/>
          <p:nvPr/>
        </p:nvSpPr>
        <p:spPr>
          <a:xfrm>
            <a:off x="467544" y="900780"/>
            <a:ext cx="7488832" cy="188014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/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Before availability of the HiRadMat facility, tests on collimator </a:t>
            </a:r>
            <a:r>
              <a:rPr lang="en-GB" sz="1600" b="1" dirty="0" smtClean="0">
                <a:solidFill>
                  <a:srgbClr val="24C24A"/>
                </a:solidFill>
              </a:rPr>
              <a:t>sub-assemblies (B) </a:t>
            </a:r>
            <a:r>
              <a:rPr lang="en-GB" sz="1600" dirty="0">
                <a:solidFill>
                  <a:srgbClr val="002060"/>
                </a:solidFill>
              </a:rPr>
              <a:t>(CFC and graphite </a:t>
            </a:r>
            <a:r>
              <a:rPr lang="en-GB" sz="1600" dirty="0" smtClean="0">
                <a:solidFill>
                  <a:srgbClr val="002060"/>
                </a:solidFill>
              </a:rPr>
              <a:t>jaws, with copper and Glidcop housing) in TT40 and TT60 (2004 and 2006)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Impacts of 288 b, 450 GeV, </a:t>
            </a:r>
            <a:r>
              <a:rPr lang="el-GR" sz="1600" dirty="0" smtClean="0">
                <a:solidFill>
                  <a:srgbClr val="002060"/>
                </a:solidFill>
              </a:rPr>
              <a:t>σ</a:t>
            </a:r>
            <a:r>
              <a:rPr lang="en-GB" sz="1600" dirty="0" smtClean="0">
                <a:solidFill>
                  <a:srgbClr val="002060"/>
                </a:solidFill>
              </a:rPr>
              <a:t> = 1 mm</a:t>
            </a:r>
            <a:r>
              <a:rPr lang="en-GB" sz="1600" baseline="30000" dirty="0" smtClean="0">
                <a:solidFill>
                  <a:srgbClr val="002060"/>
                </a:solidFill>
              </a:rPr>
              <a:t>2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design accidental scenario (</a:t>
            </a:r>
            <a:r>
              <a:rPr lang="en-GB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beam injection error</a:t>
            </a: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)</a:t>
            </a:r>
            <a:endParaRPr lang="en-GB" sz="1600" dirty="0" smtClean="0">
              <a:solidFill>
                <a:srgbClr val="002060"/>
              </a:solidFill>
            </a:endParaRP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Very important to assess the robustness of </a:t>
            </a:r>
            <a:r>
              <a:rPr lang="en-GB" sz="1600" b="1" dirty="0" smtClean="0">
                <a:solidFill>
                  <a:srgbClr val="002060"/>
                </a:solidFill>
              </a:rPr>
              <a:t>graphitic materials</a:t>
            </a:r>
          </a:p>
          <a:p>
            <a:pPr marL="252000" indent="-252000" algn="just">
              <a:spcAft>
                <a:spcPts val="600"/>
              </a:spcAft>
              <a:buClr>
                <a:srgbClr val="002060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Allowed to choose </a:t>
            </a:r>
            <a:r>
              <a:rPr lang="en-GB" sz="1600" b="1" dirty="0" smtClean="0">
                <a:solidFill>
                  <a:srgbClr val="002060"/>
                </a:solidFill>
              </a:rPr>
              <a:t>Glidcop over copper for the metallic structure</a:t>
            </a:r>
            <a:endParaRPr lang="en-GB" sz="1600" b="1" dirty="0">
              <a:solidFill>
                <a:srgbClr val="00206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499992" y="3129167"/>
            <a:ext cx="4417738" cy="3431862"/>
            <a:chOff x="5361263" y="3257550"/>
            <a:chExt cx="4417738" cy="3431862"/>
          </a:xfrm>
        </p:grpSpPr>
        <p:pic>
          <p:nvPicPr>
            <p:cNvPr id="19" name="Picture 3" descr="JawsAfterImpac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61263" y="3257550"/>
              <a:ext cx="4417738" cy="3312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AutoShape 4"/>
            <p:cNvSpPr>
              <a:spLocks/>
            </p:cNvSpPr>
            <p:nvPr/>
          </p:nvSpPr>
          <p:spPr bwMode="auto">
            <a:xfrm>
              <a:off x="5361263" y="6032822"/>
              <a:ext cx="1574800" cy="656590"/>
            </a:xfrm>
            <a:prstGeom prst="borderCallout2">
              <a:avLst>
                <a:gd name="adj1" fmla="val 50000"/>
                <a:gd name="adj2" fmla="val 100000"/>
                <a:gd name="adj3" fmla="val 50000"/>
                <a:gd name="adj4" fmla="val 124296"/>
                <a:gd name="adj5" fmla="val -134518"/>
                <a:gd name="adj6" fmla="val 75706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accent2"/>
                </a:buClr>
              </a:pPr>
              <a:r>
                <a:rPr lang="en-US" sz="1600" dirty="0" smtClean="0">
                  <a:solidFill>
                    <a:schemeClr val="bg1"/>
                  </a:solidFill>
                </a:rPr>
                <a:t>Carbon/Carbon jaw block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AutoShape 5"/>
            <p:cNvSpPr>
              <a:spLocks/>
            </p:cNvSpPr>
            <p:nvPr/>
          </p:nvSpPr>
          <p:spPr bwMode="auto">
            <a:xfrm>
              <a:off x="8204201" y="6030306"/>
              <a:ext cx="1574800" cy="656590"/>
            </a:xfrm>
            <a:prstGeom prst="borderCallout2">
              <a:avLst>
                <a:gd name="adj1" fmla="val 50000"/>
                <a:gd name="adj2" fmla="val 0"/>
                <a:gd name="adj3" fmla="val 50000"/>
                <a:gd name="adj4" fmla="val -16431"/>
                <a:gd name="adj5" fmla="val -116986"/>
                <a:gd name="adj6" fmla="val 13204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1000"/>
                </a:spcAft>
                <a:buClr>
                  <a:schemeClr val="accent2"/>
                </a:buClr>
              </a:pPr>
              <a:r>
                <a:rPr lang="en-US" sz="1600" dirty="0">
                  <a:solidFill>
                    <a:schemeClr val="bg1"/>
                  </a:solidFill>
                </a:rPr>
                <a:t>Graphite </a:t>
              </a:r>
              <a:r>
                <a:rPr lang="en-US" sz="1600" dirty="0" smtClean="0">
                  <a:solidFill>
                    <a:schemeClr val="bg1"/>
                  </a:solidFill>
                </a:rPr>
                <a:t>jaw block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85412" y="2924934"/>
            <a:ext cx="3660774" cy="3721100"/>
            <a:chOff x="2455864" y="2700339"/>
            <a:chExt cx="3660774" cy="3721100"/>
          </a:xfrm>
        </p:grpSpPr>
        <p:pic>
          <p:nvPicPr>
            <p:cNvPr id="27" name="Picture 30" descr="Immagine1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66CCFF"/>
                </a:clrFrom>
                <a:clrTo>
                  <a:srgbClr val="66CC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4613" y="2962276"/>
              <a:ext cx="3338512" cy="335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1" descr="Immagine1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66CCFF"/>
                </a:clrFrom>
                <a:clrTo>
                  <a:srgbClr val="66CC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67" b="3024"/>
            <a:stretch>
              <a:fillRect/>
            </a:stretch>
          </p:blipFill>
          <p:spPr bwMode="auto">
            <a:xfrm>
              <a:off x="2465388" y="4303714"/>
              <a:ext cx="3651250" cy="2117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2455864" y="4638675"/>
              <a:ext cx="3368675" cy="0"/>
            </a:xfrm>
            <a:prstGeom prst="line">
              <a:avLst/>
            </a:prstGeom>
            <a:noFill/>
            <a:ln w="19050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" name="Line 34"/>
            <p:cNvSpPr>
              <a:spLocks noChangeShapeType="1"/>
            </p:cNvSpPr>
            <p:nvPr/>
          </p:nvSpPr>
          <p:spPr bwMode="auto">
            <a:xfrm>
              <a:off x="2636838" y="4484688"/>
              <a:ext cx="557212" cy="0"/>
            </a:xfrm>
            <a:prstGeom prst="line">
              <a:avLst/>
            </a:prstGeom>
            <a:noFill/>
            <a:ln w="9525">
              <a:solidFill>
                <a:srgbClr val="0033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1" name="Line 35"/>
            <p:cNvSpPr>
              <a:spLocks noChangeShapeType="1"/>
            </p:cNvSpPr>
            <p:nvPr/>
          </p:nvSpPr>
          <p:spPr bwMode="auto">
            <a:xfrm>
              <a:off x="2979738" y="4379914"/>
              <a:ext cx="0" cy="27622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" name="Line 36"/>
            <p:cNvSpPr>
              <a:spLocks noChangeShapeType="1"/>
            </p:cNvSpPr>
            <p:nvPr/>
          </p:nvSpPr>
          <p:spPr bwMode="auto">
            <a:xfrm>
              <a:off x="2797175" y="4378325"/>
              <a:ext cx="0" cy="28575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" name="Line 37"/>
            <p:cNvSpPr>
              <a:spLocks noChangeShapeType="1"/>
            </p:cNvSpPr>
            <p:nvPr/>
          </p:nvSpPr>
          <p:spPr bwMode="auto">
            <a:xfrm>
              <a:off x="2541588" y="4484688"/>
              <a:ext cx="747712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" name="Text Box 38"/>
            <p:cNvSpPr txBox="1">
              <a:spLocks noChangeArrowheads="1"/>
            </p:cNvSpPr>
            <p:nvPr/>
          </p:nvSpPr>
          <p:spPr bwMode="auto">
            <a:xfrm>
              <a:off x="2982836" y="4219576"/>
              <a:ext cx="63190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it-IT" altLang="en-US" sz="1400"/>
                <a:t>5 mm</a:t>
              </a:r>
            </a:p>
          </p:txBody>
        </p:sp>
        <p:sp>
          <p:nvSpPr>
            <p:cNvPr id="35" name="Rectangle 50"/>
            <p:cNvSpPr>
              <a:spLocks noChangeArrowheads="1"/>
            </p:cNvSpPr>
            <p:nvPr/>
          </p:nvSpPr>
          <p:spPr bwMode="auto">
            <a:xfrm>
              <a:off x="2895601" y="2700339"/>
              <a:ext cx="2881313" cy="284162"/>
            </a:xfrm>
            <a:prstGeom prst="rect">
              <a:avLst/>
            </a:prstGeom>
            <a:noFill/>
            <a:ln w="9525" algn="ctr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it-IT" altLang="en-US" sz="1200">
                  <a:solidFill>
                    <a:srgbClr val="003366"/>
                  </a:solidFill>
                </a:rPr>
                <a:t>Typical collimator cross-section</a:t>
              </a:r>
              <a:endParaRPr lang="en-US" altLang="en-US" sz="140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6" name="Rectangle 45"/>
          <p:cNvSpPr>
            <a:spLocks noChangeArrowheads="1"/>
          </p:cNvSpPr>
          <p:nvPr/>
        </p:nvSpPr>
        <p:spPr bwMode="auto">
          <a:xfrm>
            <a:off x="190605" y="5142671"/>
            <a:ext cx="1037157" cy="122084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000"/>
              </a:spcAft>
              <a:buClr>
                <a:schemeClr val="accent2"/>
              </a:buClr>
            </a:pPr>
            <a:r>
              <a:rPr lang="it-IT" altLang="en-US" sz="1200" dirty="0">
                <a:solidFill>
                  <a:schemeClr val="bg1"/>
                </a:solidFill>
              </a:rPr>
              <a:t>Power Density distribution [</a:t>
            </a:r>
            <a:r>
              <a:rPr lang="it-IT" altLang="en-US" sz="1200" dirty="0" smtClean="0">
                <a:solidFill>
                  <a:schemeClr val="bg1"/>
                </a:solidFill>
              </a:rPr>
              <a:t>W/m</a:t>
            </a:r>
            <a:r>
              <a:rPr lang="it-IT" altLang="en-US" sz="1200" baseline="30000" dirty="0" smtClean="0">
                <a:solidFill>
                  <a:schemeClr val="bg1"/>
                </a:solidFill>
              </a:rPr>
              <a:t>3</a:t>
            </a:r>
            <a:r>
              <a:rPr lang="it-IT" altLang="en-US" sz="1200" dirty="0" smtClean="0">
                <a:solidFill>
                  <a:schemeClr val="bg1"/>
                </a:solidFill>
              </a:rPr>
              <a:t>] from </a:t>
            </a:r>
            <a:r>
              <a:rPr lang="it-IT" altLang="en-US" sz="1200" dirty="0">
                <a:solidFill>
                  <a:schemeClr val="bg1"/>
                </a:solidFill>
              </a:rPr>
              <a:t>FLUKA team</a:t>
            </a:r>
            <a:endParaRPr lang="en-US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712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FF0000"/>
                </a:solidFill>
              </a:rPr>
              <a:t>material samples (A)</a:t>
            </a:r>
            <a:r>
              <a:rPr lang="en-US" sz="3200" dirty="0" smtClean="0"/>
              <a:t> – HRMT14 (2012)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98336" y="1340768"/>
            <a:ext cx="8748464" cy="172819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Test of specimens from 6 different materials: Inermet180, Mo, Glidcop, </a:t>
            </a:r>
            <a:r>
              <a:rPr lang="en-GB" sz="1600" dirty="0" err="1">
                <a:solidFill>
                  <a:srgbClr val="002060"/>
                </a:solidFill>
              </a:rPr>
              <a:t>MoCuCD</a:t>
            </a:r>
            <a:r>
              <a:rPr lang="en-GB" sz="1600" dirty="0">
                <a:solidFill>
                  <a:srgbClr val="002060"/>
                </a:solidFill>
              </a:rPr>
              <a:t> CuCD, and MoGr (very old grade with high density, 5.4 g/cm3)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Allowed </a:t>
            </a:r>
            <a:r>
              <a:rPr lang="en-GB" sz="1600" b="1" dirty="0">
                <a:solidFill>
                  <a:srgbClr val="002060"/>
                </a:solidFill>
              </a:rPr>
              <a:t>characterization of materials of interest for collimators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b="1" dirty="0">
                <a:solidFill>
                  <a:srgbClr val="002060"/>
                </a:solidFill>
              </a:rPr>
              <a:t>Tuning of numerical models, with very good benchmarking between measurements and </a:t>
            </a:r>
            <a:r>
              <a:rPr lang="en-GB" sz="1600" b="1" dirty="0" smtClean="0">
                <a:solidFill>
                  <a:srgbClr val="002060"/>
                </a:solidFill>
              </a:rPr>
              <a:t>simulations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21622"/>
            <a:ext cx="594015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100" i="1" dirty="0" smtClean="0">
                <a:solidFill>
                  <a:srgbClr val="080808"/>
                </a:solidFill>
              </a:rPr>
              <a:t>A. Bertarelli et al. (2013</a:t>
            </a:r>
            <a:r>
              <a:rPr lang="en-GB" sz="1100" i="1" dirty="0">
                <a:solidFill>
                  <a:srgbClr val="080808"/>
                </a:solidFill>
              </a:rPr>
              <a:t>). An experiment to test advanced materials impacted by intense proton pulses at CERN HiRadMat facility. </a:t>
            </a:r>
            <a:r>
              <a:rPr lang="en-GB" sz="1100" i="1" dirty="0" err="1">
                <a:solidFill>
                  <a:srgbClr val="080808"/>
                </a:solidFill>
              </a:rPr>
              <a:t>Nucl</a:t>
            </a:r>
            <a:r>
              <a:rPr lang="en-GB" sz="1100" i="1" dirty="0">
                <a:solidFill>
                  <a:srgbClr val="080808"/>
                </a:solidFill>
              </a:rPr>
              <a:t>. Instr. Meth. Phys. Res. B 308:88–99.</a:t>
            </a:r>
            <a:endParaRPr lang="en-GB" sz="1100" i="1" dirty="0" smtClean="0">
              <a:solidFill>
                <a:srgbClr val="080808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14" y="2835643"/>
            <a:ext cx="5276100" cy="363688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6023053" y="2708920"/>
            <a:ext cx="2745397" cy="2059048"/>
            <a:chOff x="5333987" y="2292630"/>
            <a:chExt cx="2745397" cy="205904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3987" y="2292630"/>
              <a:ext cx="2745397" cy="205904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823502" y="2331502"/>
              <a:ext cx="1766366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400" b="1" dirty="0" smtClean="0"/>
                <a:t>Inermet specimen</a:t>
              </a:r>
              <a:endParaRPr lang="en-GB" sz="1400" b="1" baseline="-25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23053" y="4791422"/>
            <a:ext cx="2795521" cy="2096641"/>
            <a:chOff x="5333988" y="4403375"/>
            <a:chExt cx="2795521" cy="209664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3988" y="4403375"/>
              <a:ext cx="2795521" cy="209664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539119" y="4487080"/>
              <a:ext cx="2197826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400" b="1" dirty="0" smtClean="0"/>
                <a:t>Molybdenum specimen</a:t>
              </a:r>
              <a:endParaRPr lang="en-GB" sz="14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159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712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FF0000"/>
                </a:solidFill>
              </a:rPr>
              <a:t>material samples (A)</a:t>
            </a:r>
            <a:r>
              <a:rPr lang="en-US" sz="3200" dirty="0" smtClean="0"/>
              <a:t> – HRMT36 (2017)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F. Carra (CERN), 12 July 2019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0299" y="1239297"/>
            <a:ext cx="3837482" cy="5456118"/>
            <a:chOff x="457201" y="900232"/>
            <a:chExt cx="3837482" cy="5456118"/>
          </a:xfrm>
        </p:grpSpPr>
        <p:sp>
          <p:nvSpPr>
            <p:cNvPr id="19" name="TextBox 18"/>
            <p:cNvSpPr txBox="1"/>
            <p:nvPr/>
          </p:nvSpPr>
          <p:spPr>
            <a:xfrm rot="16200000">
              <a:off x="3639022" y="5759483"/>
              <a:ext cx="789855" cy="40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 smtClean="0">
                  <a:solidFill>
                    <a:srgbClr val="0C377B"/>
                  </a:solidFill>
                  <a:latin typeface="Arial"/>
                  <a:ea typeface="+mn-ea"/>
                  <a:cs typeface="+mn-cs"/>
                </a:rPr>
                <a:t>Dedicated setup</a:t>
              </a:r>
              <a:endParaRPr lang="en-US" sz="1400" dirty="0" smtClean="0">
                <a:solidFill>
                  <a:srgbClr val="0C377B"/>
                </a:solidFill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457201" y="900232"/>
              <a:ext cx="3837482" cy="5280124"/>
              <a:chOff x="457201" y="900232"/>
              <a:chExt cx="3837482" cy="5280124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201" y="900232"/>
                <a:ext cx="3262922" cy="5280124"/>
              </a:xfrm>
              <a:prstGeom prst="rect">
                <a:avLst/>
              </a:prstGeom>
            </p:spPr>
          </p:pic>
          <p:sp>
            <p:nvSpPr>
              <p:cNvPr id="22" name="Right Brace 21"/>
              <p:cNvSpPr/>
              <p:nvPr/>
            </p:nvSpPr>
            <p:spPr>
              <a:xfrm>
                <a:off x="3710430" y="1320661"/>
                <a:ext cx="134974" cy="999331"/>
              </a:xfrm>
              <a:prstGeom prst="rightBrac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" name="Right Brace 22"/>
              <p:cNvSpPr/>
              <p:nvPr/>
            </p:nvSpPr>
            <p:spPr>
              <a:xfrm>
                <a:off x="3710430" y="2386614"/>
                <a:ext cx="134974" cy="732843"/>
              </a:xfrm>
              <a:prstGeom prst="rightBrac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Right Brace 23"/>
              <p:cNvSpPr/>
              <p:nvPr/>
            </p:nvSpPr>
            <p:spPr>
              <a:xfrm>
                <a:off x="3711285" y="3186079"/>
                <a:ext cx="134974" cy="2598261"/>
              </a:xfrm>
              <a:prstGeom prst="rightBrac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" name="Right Brace 24"/>
              <p:cNvSpPr/>
              <p:nvPr/>
            </p:nvSpPr>
            <p:spPr>
              <a:xfrm>
                <a:off x="3711285" y="5828179"/>
                <a:ext cx="134974" cy="266488"/>
              </a:xfrm>
              <a:prstGeom prst="rightBrac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3681381" y="1623391"/>
                <a:ext cx="723225" cy="403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high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density</a:t>
                </a:r>
                <a:endParaRPr lang="en-GB" sz="1100" dirty="0">
                  <a:solidFill>
                    <a:srgbClr val="0C377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6200000">
                <a:off x="3681381" y="4283269"/>
                <a:ext cx="723225" cy="403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low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density</a:t>
                </a:r>
                <a:endParaRPr lang="en-GB" sz="1100" dirty="0">
                  <a:solidFill>
                    <a:srgbClr val="0C377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3682019" y="2551095"/>
                <a:ext cx="821449" cy="403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medium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smtClean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density</a:t>
                </a:r>
                <a:endParaRPr lang="en-GB" sz="1100" dirty="0">
                  <a:solidFill>
                    <a:srgbClr val="0C377B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71051" y="2342309"/>
                <a:ext cx="3224275" cy="532728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61493" y="3673125"/>
                <a:ext cx="3224275" cy="542071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68635" y="4746516"/>
                <a:ext cx="3224275" cy="27505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8635" y="5022648"/>
                <a:ext cx="3224275" cy="25767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3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876788" y="1063282"/>
            <a:ext cx="5015692" cy="30857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 smtClean="0">
                <a:solidFill>
                  <a:srgbClr val="002060"/>
                </a:solidFill>
              </a:rPr>
              <a:t>Test on 16 target stations, including </a:t>
            </a:r>
            <a:r>
              <a:rPr lang="en-GB" sz="1600" b="1" dirty="0">
                <a:solidFill>
                  <a:srgbClr val="002060"/>
                </a:solidFill>
              </a:rPr>
              <a:t>coated and uncoated material targets (rods)</a:t>
            </a:r>
            <a:r>
              <a:rPr lang="en-GB" sz="1600" dirty="0">
                <a:solidFill>
                  <a:srgbClr val="002060"/>
                </a:solidFill>
              </a:rPr>
              <a:t> and electronic devices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Specimen geometry chosen to: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Generate easily detectable </a:t>
            </a:r>
            <a:r>
              <a:rPr lang="en-GB" sz="1600" b="1" dirty="0">
                <a:solidFill>
                  <a:srgbClr val="002060"/>
                </a:solidFill>
              </a:rPr>
              <a:t>uniaxial signals</a:t>
            </a:r>
          </a:p>
          <a:p>
            <a:pPr lvl="1"/>
            <a:r>
              <a:rPr lang="en-GB" sz="1600" dirty="0">
                <a:solidFill>
                  <a:srgbClr val="002060"/>
                </a:solidFill>
              </a:rPr>
              <a:t>Enhance </a:t>
            </a:r>
            <a:r>
              <a:rPr lang="en-GB" sz="1600" b="1" dirty="0" smtClean="0">
                <a:solidFill>
                  <a:srgbClr val="002060"/>
                </a:solidFill>
              </a:rPr>
              <a:t>maximum energy per section </a:t>
            </a:r>
            <a:r>
              <a:rPr lang="en-GB" sz="1600" dirty="0" smtClean="0">
                <a:solidFill>
                  <a:srgbClr val="002060"/>
                </a:solidFill>
              </a:rPr>
              <a:t>(factor </a:t>
            </a:r>
            <a:r>
              <a:rPr lang="en-GB" sz="1600" dirty="0">
                <a:solidFill>
                  <a:srgbClr val="002060"/>
                </a:solidFill>
              </a:rPr>
              <a:t>2-3 above HL-LHC!) thanks to sample section ~1/10 of collimator jaw section </a:t>
            </a:r>
          </a:p>
          <a:p>
            <a:pPr lvl="1"/>
            <a:r>
              <a:rPr lang="en-GB" sz="1600" b="1" dirty="0" smtClean="0">
                <a:solidFill>
                  <a:srgbClr val="002060"/>
                </a:solidFill>
              </a:rPr>
              <a:t>Energy density peak </a:t>
            </a:r>
            <a:r>
              <a:rPr lang="en-GB" sz="1600" dirty="0" smtClean="0">
                <a:solidFill>
                  <a:srgbClr val="002060"/>
                </a:solidFill>
              </a:rPr>
              <a:t>enhanced </a:t>
            </a:r>
            <a:r>
              <a:rPr lang="en-GB" sz="1600" dirty="0">
                <a:solidFill>
                  <a:srgbClr val="002060"/>
                </a:solidFill>
              </a:rPr>
              <a:t>by squeezing the beam (30-50% above HL-LHC)</a:t>
            </a:r>
          </a:p>
          <a:p>
            <a:pPr lvl="1"/>
            <a:endParaRPr lang="en-GB" dirty="0"/>
          </a:p>
        </p:txBody>
      </p:sp>
      <p:pic>
        <p:nvPicPr>
          <p:cNvPr id="34" name="Picture 3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9"/>
          <a:stretch/>
        </p:blipFill>
        <p:spPr>
          <a:xfrm>
            <a:off x="5777995" y="4984613"/>
            <a:ext cx="3008503" cy="180149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4" r="2730" b="9419"/>
          <a:stretch/>
        </p:blipFill>
        <p:spPr>
          <a:xfrm>
            <a:off x="3638848" y="3992371"/>
            <a:ext cx="2520280" cy="189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16712"/>
            <a:ext cx="6696744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FF0000"/>
                </a:solidFill>
              </a:rPr>
              <a:t>material samples (A)</a:t>
            </a:r>
            <a:r>
              <a:rPr lang="en-US" sz="3200" dirty="0" smtClean="0"/>
              <a:t> – HRMT36 (2017)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F. Carra (CERN), 12 July 2019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89584" y="1000999"/>
            <a:ext cx="9054416" cy="1627054"/>
            <a:chOff x="625090" y="3023002"/>
            <a:chExt cx="9216000" cy="177415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"/>
            <a:stretch/>
          </p:blipFill>
          <p:spPr>
            <a:xfrm>
              <a:off x="625090" y="3068960"/>
              <a:ext cx="9216000" cy="172819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37917" y="3023002"/>
              <a:ext cx="1745573" cy="716919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l" defTabSz="4572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</a:t>
              </a:r>
              <a:r>
                <a:rPr kumimoji="0" lang="en-GB" sz="11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=7.68 kJ/cm</a:t>
              </a:r>
              <a:r>
                <a:rPr kumimoji="0" lang="en-GB" sz="11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(bulk)</a:t>
              </a:r>
            </a:p>
            <a:p>
              <a:pPr algn="l" defTabSz="457200">
                <a:spcAft>
                  <a:spcPts val="300"/>
                </a:spcAft>
              </a:pPr>
              <a:r>
                <a:rPr lang="en-GB" sz="1100" b="1" kern="0" dirty="0" smtClean="0">
                  <a:solidFill>
                    <a:srgbClr val="FFFFFF"/>
                  </a:solidFill>
                </a:rPr>
                <a:t>E</a:t>
              </a:r>
              <a:r>
                <a:rPr lang="en-GB" sz="1100" b="1" kern="0" baseline="-25000" dirty="0" smtClean="0">
                  <a:solidFill>
                    <a:srgbClr val="FFFFFF"/>
                  </a:solidFill>
                </a:rPr>
                <a:t>MAX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=15.3 </a:t>
              </a:r>
              <a:r>
                <a:rPr lang="en-GB" sz="1100" b="1" kern="0" dirty="0">
                  <a:solidFill>
                    <a:srgbClr val="FFFFFF"/>
                  </a:solidFill>
                </a:rPr>
                <a:t>kJ/cm</a:t>
              </a:r>
              <a:r>
                <a:rPr lang="en-GB" sz="1100" b="1" kern="0" baseline="30000" dirty="0">
                  <a:solidFill>
                    <a:srgbClr val="FFFFFF"/>
                  </a:solidFill>
                </a:rPr>
                <a:t>3</a:t>
              </a:r>
              <a:r>
                <a:rPr lang="en-GB" sz="1100" b="1" kern="0" dirty="0">
                  <a:solidFill>
                    <a:srgbClr val="FFFFFF"/>
                  </a:solidFill>
                </a:rPr>
                <a:t> 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(coat.)</a:t>
              </a:r>
            </a:p>
            <a:p>
              <a:pPr algn="l" defTabSz="457200">
                <a:spcAft>
                  <a:spcPts val="300"/>
                </a:spcAft>
              </a:pPr>
              <a:r>
                <a:rPr lang="en-GB" sz="1100" b="1" kern="0" dirty="0" err="1" smtClean="0">
                  <a:solidFill>
                    <a:srgbClr val="FFFFFF"/>
                  </a:solidFill>
                </a:rPr>
                <a:t>σ</a:t>
              </a:r>
              <a:r>
                <a:rPr lang="en-GB" sz="1100" b="1" kern="0" baseline="-25000" dirty="0" err="1" smtClean="0">
                  <a:solidFill>
                    <a:srgbClr val="FFFFFF"/>
                  </a:solidFill>
                </a:rPr>
                <a:t>real</a:t>
              </a:r>
              <a:r>
                <a:rPr lang="en-GB" sz="1100" b="1" kern="0" baseline="-25000" dirty="0" smtClean="0">
                  <a:solidFill>
                    <a:srgbClr val="FFFFFF"/>
                  </a:solidFill>
                </a:rPr>
                <a:t>  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=0.29x0.26 mm</a:t>
              </a:r>
              <a:endParaRPr lang="en-GB" sz="1100" b="1" kern="0" dirty="0">
                <a:solidFill>
                  <a:srgbClr val="FFFFFF"/>
                </a:solidFill>
              </a:endParaRPr>
            </a:p>
          </p:txBody>
        </p:sp>
        <p:sp>
          <p:nvSpPr>
            <p:cNvPr id="39" name="AutoShape 1"/>
            <p:cNvSpPr>
              <a:spLocks/>
            </p:cNvSpPr>
            <p:nvPr/>
          </p:nvSpPr>
          <p:spPr bwMode="auto">
            <a:xfrm>
              <a:off x="5925890" y="4347755"/>
              <a:ext cx="1434469" cy="436284"/>
            </a:xfrm>
            <a:prstGeom prst="borderCallout2">
              <a:avLst>
                <a:gd name="adj1" fmla="val 50004"/>
                <a:gd name="adj2" fmla="val -1269"/>
                <a:gd name="adj3" fmla="val 51541"/>
                <a:gd name="adj4" fmla="val -10711"/>
                <a:gd name="adj5" fmla="val -106835"/>
                <a:gd name="adj6" fmla="val -11422"/>
              </a:avLst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/>
            <a:p>
              <a:pPr marL="0" marR="0" lvl="0" indent="0" algn="ctr" defTabSz="4572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923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144 b, </a:t>
              </a:r>
              <a:r>
                <a:rPr kumimoji="0" lang="el-GR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σ</a:t>
              </a:r>
              <a:r>
                <a:rPr kumimoji="0" lang="en-US" sz="1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nom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 0.25 mm, impact -150 µm 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0" name="AutoShape 1"/>
            <p:cNvSpPr>
              <a:spLocks/>
            </p:cNvSpPr>
            <p:nvPr/>
          </p:nvSpPr>
          <p:spPr bwMode="auto">
            <a:xfrm>
              <a:off x="7698955" y="4353303"/>
              <a:ext cx="1495195" cy="436284"/>
            </a:xfrm>
            <a:prstGeom prst="borderCallout2">
              <a:avLst>
                <a:gd name="adj1" fmla="val 50004"/>
                <a:gd name="adj2" fmla="val -1269"/>
                <a:gd name="adj3" fmla="val 51541"/>
                <a:gd name="adj4" fmla="val -10711"/>
                <a:gd name="adj5" fmla="val -88292"/>
                <a:gd name="adj6" fmla="val -12120"/>
              </a:avLst>
            </a:prstGeom>
            <a:solidFill>
              <a:srgbClr val="FF0000"/>
            </a:soli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/>
            <a:p>
              <a:pPr lvl="0" algn="ctr" defTabSz="457200" eaLnBrk="0" hangingPunct="0">
                <a:spcAft>
                  <a:spcPts val="923"/>
                </a:spcAft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288 b, </a:t>
              </a:r>
              <a:r>
                <a:rPr kumimoji="0" lang="el-GR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σ</a:t>
              </a:r>
              <a:r>
                <a:rPr kumimoji="0" lang="en-US" sz="1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nom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 0.25 mm, impact -</a:t>
              </a:r>
              <a:r>
                <a:rPr lang="en-US" sz="1000" b="1" kern="0" noProof="0" dirty="0" smtClean="0">
                  <a:solidFill>
                    <a:srgbClr val="FFFFF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50</a:t>
              </a: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rPr>
                <a:t>0 µm </a:t>
              </a: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9712" y="2628053"/>
            <a:ext cx="9064288" cy="1601094"/>
            <a:chOff x="27246" y="2370703"/>
            <a:chExt cx="9064288" cy="1601094"/>
          </a:xfrm>
        </p:grpSpPr>
        <p:grpSp>
          <p:nvGrpSpPr>
            <p:cNvPr id="42" name="Gruppo 32"/>
            <p:cNvGrpSpPr/>
            <p:nvPr/>
          </p:nvGrpSpPr>
          <p:grpSpPr>
            <a:xfrm>
              <a:off x="27246" y="2370703"/>
              <a:ext cx="9064288" cy="1601094"/>
              <a:chOff x="639309" y="3462978"/>
              <a:chExt cx="9331888" cy="1789677"/>
            </a:xfrm>
          </p:grpSpPr>
          <p:pic>
            <p:nvPicPr>
              <p:cNvPr id="44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9309" y="3462978"/>
                <a:ext cx="9331888" cy="1789677"/>
              </a:xfrm>
              <a:prstGeom prst="rect">
                <a:avLst/>
              </a:prstGeom>
            </p:spPr>
          </p:pic>
          <p:sp>
            <p:nvSpPr>
              <p:cNvPr id="45" name="AutoShape 1"/>
              <p:cNvSpPr>
                <a:spLocks/>
              </p:cNvSpPr>
              <p:nvPr/>
            </p:nvSpPr>
            <p:spPr bwMode="auto">
              <a:xfrm>
                <a:off x="6199071" y="4661009"/>
                <a:ext cx="1485773" cy="447236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65606"/>
                  <a:gd name="adj6" fmla="val -3439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marL="0" marR="0" lvl="0" indent="0" algn="ctr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923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288 b, </a:t>
                </a:r>
                <a:r>
                  <a:rPr kumimoji="0" lang="el-GR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σ</a:t>
                </a:r>
                <a:r>
                  <a:rPr kumimoji="0" lang="en-US" sz="1000" b="1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 0.25 mm, impact -500 µm 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6" name="AutoShape 1"/>
              <p:cNvSpPr>
                <a:spLocks/>
              </p:cNvSpPr>
              <p:nvPr/>
            </p:nvSpPr>
            <p:spPr bwMode="auto">
              <a:xfrm>
                <a:off x="8027190" y="4666459"/>
                <a:ext cx="1485772" cy="447236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96818"/>
                  <a:gd name="adj6" fmla="val -33090"/>
                </a:avLst>
              </a:prstGeom>
              <a:solidFill>
                <a:srgbClr val="FF0000"/>
              </a:soli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marL="0" marR="0" lvl="0" indent="0" algn="ctr" defTabSz="4572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923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288 b, </a:t>
                </a:r>
                <a:r>
                  <a:rPr kumimoji="0" lang="el-GR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σ</a:t>
                </a:r>
                <a:r>
                  <a:rPr kumimoji="0" lang="en-US" sz="1000" b="1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cs typeface="Helvetica" panose="020B0604020202020204" pitchFamily="34" charset="0"/>
                  </a:rPr>
                  <a:t> 0.25 mm, impact -150 µm 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49720" y="2377641"/>
              <a:ext cx="1714968" cy="657479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ctr" defTabSz="457200" eaLnBrk="1" fontAlgn="base" latinLnBrk="0" hangingPunct="1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</a:t>
              </a:r>
              <a:r>
                <a:rPr kumimoji="0" lang="en-GB" sz="11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=6.11 kJ/cm</a:t>
              </a:r>
              <a:r>
                <a:rPr kumimoji="0" lang="en-GB" sz="11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(bulk)</a:t>
              </a:r>
            </a:p>
            <a:p>
              <a:pPr defTabSz="457200">
                <a:spcBef>
                  <a:spcPts val="300"/>
                </a:spcBef>
              </a:pPr>
              <a:r>
                <a:rPr lang="en-GB" sz="1100" b="1" kern="0" dirty="0" smtClean="0">
                  <a:solidFill>
                    <a:srgbClr val="FFFFFF"/>
                  </a:solidFill>
                </a:rPr>
                <a:t>E</a:t>
              </a:r>
              <a:r>
                <a:rPr lang="en-GB" sz="1100" b="1" kern="0" baseline="-25000" dirty="0" smtClean="0">
                  <a:solidFill>
                    <a:srgbClr val="FFFFFF"/>
                  </a:solidFill>
                </a:rPr>
                <a:t>MAX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=13.9 </a:t>
              </a:r>
              <a:r>
                <a:rPr lang="en-GB" sz="1100" b="1" kern="0" dirty="0">
                  <a:solidFill>
                    <a:srgbClr val="FFFFFF"/>
                  </a:solidFill>
                </a:rPr>
                <a:t>kJ/cm</a:t>
              </a:r>
              <a:r>
                <a:rPr lang="en-GB" sz="1100" b="1" kern="0" baseline="30000" dirty="0">
                  <a:solidFill>
                    <a:srgbClr val="FFFFFF"/>
                  </a:solidFill>
                </a:rPr>
                <a:t>3</a:t>
              </a:r>
              <a:r>
                <a:rPr lang="en-GB" sz="1100" b="1" kern="0" dirty="0">
                  <a:solidFill>
                    <a:srgbClr val="FFFFFF"/>
                  </a:solidFill>
                </a:rPr>
                <a:t> 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(coat.)</a:t>
              </a:r>
            </a:p>
            <a:p>
              <a:pPr algn="l" defTabSz="457200">
                <a:spcBef>
                  <a:spcPts val="300"/>
                </a:spcBef>
              </a:pPr>
              <a:r>
                <a:rPr lang="en-GB" sz="1100" b="1" kern="0" dirty="0" err="1">
                  <a:solidFill>
                    <a:srgbClr val="FFFFFF"/>
                  </a:solidFill>
                </a:rPr>
                <a:t>σ</a:t>
              </a:r>
              <a:r>
                <a:rPr lang="en-GB" sz="1100" b="1" kern="0" baseline="-25000" dirty="0" err="1">
                  <a:solidFill>
                    <a:srgbClr val="FFFFFF"/>
                  </a:solidFill>
                </a:rPr>
                <a:t>real</a:t>
              </a:r>
              <a:r>
                <a:rPr lang="en-GB" sz="1100" b="1" kern="0" baseline="-25000" dirty="0">
                  <a:solidFill>
                    <a:srgbClr val="FFFFFF"/>
                  </a:solidFill>
                </a:rPr>
                <a:t>  </a:t>
              </a:r>
              <a:r>
                <a:rPr lang="en-GB" sz="1100" b="1" kern="0" dirty="0">
                  <a:solidFill>
                    <a:srgbClr val="FFFFFF"/>
                  </a:solidFill>
                </a:rPr>
                <a:t>=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0.29x0.31 mm</a:t>
              </a:r>
              <a:endParaRPr lang="en-GB" sz="1100" b="1" kern="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9712" y="4229147"/>
            <a:ext cx="9064288" cy="1545459"/>
            <a:chOff x="82446" y="926849"/>
            <a:chExt cx="9064288" cy="1545459"/>
          </a:xfrm>
        </p:grpSpPr>
        <p:grpSp>
          <p:nvGrpSpPr>
            <p:cNvPr id="48" name="Gruppo 20"/>
            <p:cNvGrpSpPr/>
            <p:nvPr/>
          </p:nvGrpSpPr>
          <p:grpSpPr>
            <a:xfrm>
              <a:off x="82446" y="926849"/>
              <a:ext cx="9064288" cy="1545459"/>
              <a:chOff x="663001" y="1136422"/>
              <a:chExt cx="9345503" cy="1802503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25" t="3965" b="5442"/>
              <a:stretch/>
            </p:blipFill>
            <p:spPr>
              <a:xfrm>
                <a:off x="663001" y="1136422"/>
                <a:ext cx="9345503" cy="1802503"/>
              </a:xfrm>
              <a:prstGeom prst="rect">
                <a:avLst/>
              </a:prstGeom>
            </p:spPr>
          </p:pic>
          <p:sp>
            <p:nvSpPr>
              <p:cNvPr id="51" name="AutoShape 1"/>
              <p:cNvSpPr>
                <a:spLocks/>
              </p:cNvSpPr>
              <p:nvPr/>
            </p:nvSpPr>
            <p:spPr bwMode="auto">
              <a:xfrm>
                <a:off x="5958734" y="2413058"/>
                <a:ext cx="1424000" cy="466657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85376"/>
                  <a:gd name="adj6" fmla="val -38396"/>
                </a:avLst>
              </a:prstGeom>
              <a:solidFill>
                <a:srgbClr val="FF0000"/>
              </a:soli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lvl="0" algn="ctr" defTabSz="457200" eaLnBrk="0" hangingPunct="0">
                  <a:spcAft>
                    <a:spcPts val="923"/>
                  </a:spcAft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288 b, </a:t>
                </a:r>
                <a:r>
                  <a:rPr kumimoji="0" lang="el-GR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σ</a:t>
                </a:r>
                <a:r>
                  <a:rPr lang="en-US" sz="1000" b="1" kern="0" baseline="-25000" dirty="0" smtClean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nom</a:t>
                </a:r>
                <a:r>
                  <a:rPr lang="en-US" sz="1000" b="1" kern="0" dirty="0" smtClean="0">
                    <a:solidFill>
                      <a:srgbClr val="FFFFFF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0.25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mm, impact -</a:t>
                </a:r>
                <a:r>
                  <a:rPr lang="en-US" sz="1000" b="1" kern="0" dirty="0" smtClean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150 µm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endParaRPr>
              </a:p>
            </p:txBody>
          </p:sp>
          <p:sp>
            <p:nvSpPr>
              <p:cNvPr id="52" name="AutoShape 1"/>
              <p:cNvSpPr>
                <a:spLocks/>
              </p:cNvSpPr>
              <p:nvPr/>
            </p:nvSpPr>
            <p:spPr bwMode="auto">
              <a:xfrm>
                <a:off x="7806002" y="2413058"/>
                <a:ext cx="1436425" cy="466657"/>
              </a:xfrm>
              <a:prstGeom prst="borderCallout2">
                <a:avLst>
                  <a:gd name="adj1" fmla="val 50004"/>
                  <a:gd name="adj2" fmla="val -1269"/>
                  <a:gd name="adj3" fmla="val 51541"/>
                  <a:gd name="adj4" fmla="val -10711"/>
                  <a:gd name="adj5" fmla="val -69217"/>
                  <a:gd name="adj6" fmla="val -3685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lvl="0" algn="ctr" defTabSz="457200" eaLnBrk="0" hangingPunct="0">
                  <a:spcAft>
                    <a:spcPts val="923"/>
                  </a:spcAft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288 b, </a:t>
                </a:r>
                <a:r>
                  <a:rPr kumimoji="0" lang="el-GR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σ</a:t>
                </a:r>
                <a:r>
                  <a:rPr kumimoji="0" lang="en-US" sz="1000" b="1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nom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0.25 mm, impact -</a:t>
                </a:r>
                <a:r>
                  <a:rPr lang="en-US" sz="1000" b="1" kern="0" dirty="0" smtClean="0">
                    <a:solidFill>
                      <a:srgbClr val="FFFFFF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500 µm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rPr>
                  <a:t> </a:t>
                </a:r>
                <a:endPara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02419" y="934628"/>
              <a:ext cx="1714968" cy="657479"/>
            </a:xfrm>
            <a:prstGeom prst="rect">
              <a:avLst/>
            </a:prstGeom>
            <a:solidFill>
              <a:srgbClr val="C00000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pPr marL="0" marR="0" lvl="0" indent="0" algn="l" defTabSz="4572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</a:t>
              </a:r>
              <a:r>
                <a:rPr kumimoji="0" lang="en-GB" sz="11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MAX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=3.72 kJ/cm</a:t>
              </a:r>
              <a:r>
                <a:rPr kumimoji="0" lang="en-GB" sz="11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100" b="1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(bulk)</a:t>
              </a:r>
            </a:p>
            <a:p>
              <a:pPr algn="l" defTabSz="457200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b="1" kern="0" dirty="0" smtClean="0">
                  <a:solidFill>
                    <a:srgbClr val="FFFFFF"/>
                  </a:solidFill>
                </a:rPr>
                <a:t>E</a:t>
              </a:r>
              <a:r>
                <a:rPr lang="en-GB" sz="1100" b="1" kern="0" baseline="-25000" dirty="0" smtClean="0">
                  <a:solidFill>
                    <a:srgbClr val="FFFFFF"/>
                  </a:solidFill>
                </a:rPr>
                <a:t>MAX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=14.3 </a:t>
              </a:r>
              <a:r>
                <a:rPr lang="en-GB" sz="1100" b="1" kern="0" dirty="0">
                  <a:solidFill>
                    <a:srgbClr val="FFFFFF"/>
                  </a:solidFill>
                </a:rPr>
                <a:t>kJ/cm</a:t>
              </a:r>
              <a:r>
                <a:rPr lang="en-GB" sz="1100" b="1" kern="0" baseline="30000" dirty="0">
                  <a:solidFill>
                    <a:srgbClr val="FFFFFF"/>
                  </a:solidFill>
                </a:rPr>
                <a:t>3</a:t>
              </a:r>
              <a:r>
                <a:rPr lang="en-GB" sz="1100" b="1" kern="0" dirty="0">
                  <a:solidFill>
                    <a:srgbClr val="FFFFFF"/>
                  </a:solidFill>
                </a:rPr>
                <a:t> 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(coat.)</a:t>
              </a:r>
            </a:p>
            <a:p>
              <a:pPr algn="l" defTabSz="457200">
                <a:spcBef>
                  <a:spcPts val="0"/>
                </a:spcBef>
                <a:spcAft>
                  <a:spcPts val="300"/>
                </a:spcAft>
              </a:pPr>
              <a:r>
                <a:rPr lang="en-GB" sz="1100" b="1" kern="0" dirty="0" err="1">
                  <a:solidFill>
                    <a:srgbClr val="FFFFFF"/>
                  </a:solidFill>
                </a:rPr>
                <a:t>σ</a:t>
              </a:r>
              <a:r>
                <a:rPr lang="en-GB" sz="1100" b="1" kern="0" baseline="-25000" dirty="0" err="1">
                  <a:solidFill>
                    <a:srgbClr val="FFFFFF"/>
                  </a:solidFill>
                </a:rPr>
                <a:t>real</a:t>
              </a:r>
              <a:r>
                <a:rPr lang="en-GB" sz="1100" b="1" kern="0" baseline="-25000" dirty="0">
                  <a:solidFill>
                    <a:srgbClr val="FFFFFF"/>
                  </a:solidFill>
                </a:rPr>
                <a:t>  </a:t>
              </a:r>
              <a:r>
                <a:rPr lang="en-GB" sz="1100" b="1" kern="0" dirty="0">
                  <a:solidFill>
                    <a:srgbClr val="FFFFFF"/>
                  </a:solidFill>
                </a:rPr>
                <a:t>=</a:t>
              </a:r>
              <a:r>
                <a:rPr lang="en-GB" sz="1100" b="1" kern="0" dirty="0" smtClean="0">
                  <a:solidFill>
                    <a:srgbClr val="FFFFFF"/>
                  </a:solidFill>
                </a:rPr>
                <a:t>0.38x0.23 mm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15" y="5458059"/>
            <a:ext cx="8866682" cy="151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1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712"/>
            <a:ext cx="7200800" cy="720000"/>
          </a:xfrm>
        </p:spPr>
        <p:txBody>
          <a:bodyPr/>
          <a:lstStyle/>
          <a:p>
            <a:pPr algn="l"/>
            <a:r>
              <a:rPr lang="en-US" sz="3200" dirty="0" smtClean="0"/>
              <a:t>With HiRadMat: tests on </a:t>
            </a:r>
            <a:r>
              <a:rPr lang="en-US" sz="3200" dirty="0" smtClean="0">
                <a:solidFill>
                  <a:srgbClr val="24C24A"/>
                </a:solidFill>
              </a:rPr>
              <a:t>collimator sub-assemblies (B) </a:t>
            </a:r>
            <a:r>
              <a:rPr lang="en-US" dirty="0"/>
              <a:t>– </a:t>
            </a:r>
            <a:r>
              <a:rPr lang="en-US" dirty="0" smtClean="0"/>
              <a:t>HRMT23 </a:t>
            </a:r>
            <a:r>
              <a:rPr lang="en-US" dirty="0"/>
              <a:t>(</a:t>
            </a:r>
            <a:r>
              <a:rPr lang="en-US" dirty="0" smtClean="0"/>
              <a:t>2015)</a:t>
            </a:r>
            <a:endParaRPr lang="en-GB" sz="3200" dirty="0">
              <a:solidFill>
                <a:srgbClr val="24C24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F. Carra (CERN), 12 July 2019</a:t>
            </a:r>
            <a:endParaRPr lang="en-GB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395536" y="1196752"/>
            <a:ext cx="8651264" cy="1008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Test on </a:t>
            </a:r>
            <a:r>
              <a:rPr lang="en-GB" sz="1600" b="1" dirty="0">
                <a:solidFill>
                  <a:srgbClr val="002060"/>
                </a:solidFill>
              </a:rPr>
              <a:t>three collimator jaws: CFC (LHC design), MoGr and CuCD (HL-LHC design)</a:t>
            </a:r>
          </a:p>
          <a:p>
            <a:pPr marL="252000" indent="-252000" algn="just" defTabSz="457200">
              <a:spcAft>
                <a:spcPts val="600"/>
              </a:spcAft>
              <a:buClr>
                <a:srgbClr val="002060"/>
              </a:buClr>
            </a:pPr>
            <a:r>
              <a:rPr lang="en-GB" sz="1600" dirty="0">
                <a:solidFill>
                  <a:srgbClr val="002060"/>
                </a:solidFill>
              </a:rPr>
              <a:t>Allowed validation of </a:t>
            </a:r>
            <a:r>
              <a:rPr lang="en-GB" sz="1600" b="1" dirty="0">
                <a:solidFill>
                  <a:srgbClr val="002060"/>
                </a:solidFill>
              </a:rPr>
              <a:t>absorber jaw materials, as well as </a:t>
            </a:r>
            <a:r>
              <a:rPr lang="en-GB" sz="1600" b="1" dirty="0" smtClean="0">
                <a:solidFill>
                  <a:srgbClr val="002060"/>
                </a:solidFill>
              </a:rPr>
              <a:t>additional elements </a:t>
            </a:r>
            <a:r>
              <a:rPr lang="en-GB" sz="1600" dirty="0" smtClean="0">
                <a:solidFill>
                  <a:srgbClr val="002060"/>
                </a:solidFill>
              </a:rPr>
              <a:t>(taperings</a:t>
            </a:r>
            <a:r>
              <a:rPr lang="en-GB" sz="1600" dirty="0">
                <a:solidFill>
                  <a:srgbClr val="002060"/>
                </a:solidFill>
              </a:rPr>
              <a:t>, BPM, housing, cooling circuit, brazing</a:t>
            </a:r>
            <a:r>
              <a:rPr lang="en-GB" sz="1600" dirty="0" smtClean="0">
                <a:solidFill>
                  <a:srgbClr val="002060"/>
                </a:solidFill>
              </a:rPr>
              <a:t>)</a:t>
            </a:r>
            <a:endParaRPr lang="en-GB" sz="16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3"/>
          <a:stretch/>
        </p:blipFill>
        <p:spPr bwMode="auto">
          <a:xfrm>
            <a:off x="395536" y="2210940"/>
            <a:ext cx="3308011" cy="41454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853698" y="2210940"/>
            <a:ext cx="5263984" cy="2839737"/>
            <a:chOff x="3445965" y="3952182"/>
            <a:chExt cx="5263984" cy="283973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37" b="503"/>
            <a:stretch/>
          </p:blipFill>
          <p:spPr bwMode="auto">
            <a:xfrm>
              <a:off x="3445965" y="3952182"/>
              <a:ext cx="5263984" cy="283973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896135" y="4017999"/>
              <a:ext cx="1766366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400" b="1" dirty="0" smtClean="0"/>
                <a:t>CuCD jaw</a:t>
              </a:r>
              <a:endParaRPr lang="en-GB" sz="1400" b="1" baseline="-250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684944" y="2189172"/>
            <a:ext cx="7459056" cy="4511526"/>
            <a:chOff x="1684944" y="2189172"/>
            <a:chExt cx="7459056" cy="4511526"/>
          </a:xfrm>
        </p:grpSpPr>
        <p:pic>
          <p:nvPicPr>
            <p:cNvPr id="18" name="Immagine 19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124"/>
            <a:stretch/>
          </p:blipFill>
          <p:spPr bwMode="auto">
            <a:xfrm>
              <a:off x="1684944" y="2189172"/>
              <a:ext cx="7459056" cy="451152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708533" y="2260157"/>
              <a:ext cx="2380731" cy="2881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400" b="1" dirty="0" smtClean="0"/>
                <a:t>MoGr jaw</a:t>
              </a:r>
              <a:endParaRPr lang="en-GB" sz="1400" b="1" baseline="-25000" dirty="0"/>
            </a:p>
          </p:txBody>
        </p:sp>
      </p:grpSp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09" y="1988840"/>
            <a:ext cx="479061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0" b="16830"/>
          <a:stretch>
            <a:fillRect/>
          </a:stretch>
        </p:blipFill>
        <p:spPr bwMode="auto">
          <a:xfrm>
            <a:off x="4860382" y="3159231"/>
            <a:ext cx="419550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42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Props1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45867</TotalTime>
  <Words>1352</Words>
  <Application>Microsoft Office PowerPoint</Application>
  <PresentationFormat>On-screen Show (4:3)</PresentationFormat>
  <Paragraphs>145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Gill Sans</vt:lpstr>
      <vt:lpstr>Helvetica</vt:lpstr>
      <vt:lpstr>Wingdings</vt:lpstr>
      <vt:lpstr>Thème Office</vt:lpstr>
      <vt:lpstr>HiRadMat tests on collimator elements</vt:lpstr>
      <vt:lpstr>Outline</vt:lpstr>
      <vt:lpstr>LHC collimators</vt:lpstr>
      <vt:lpstr>Beam impact tests</vt:lpstr>
      <vt:lpstr>Before HiRadMat</vt:lpstr>
      <vt:lpstr>With HiRadMat: tests on material samples (A) – HRMT14 (2012)</vt:lpstr>
      <vt:lpstr>With HiRadMat: tests on material samples (A) – HRMT36 (2017)</vt:lpstr>
      <vt:lpstr>With HiRadMat: tests on material samples (A) – HRMT36 (2017)</vt:lpstr>
      <vt:lpstr>With HiRadMat: tests on collimator sub-assemblies (B) – HRMT23 (2015)</vt:lpstr>
      <vt:lpstr>With HiRadMat: tests on full collimators (C) – HRMT09 (2012)</vt:lpstr>
      <vt:lpstr>With HiRadMat: tests on full collimators (C) – HRMT21 (2017)</vt:lpstr>
      <vt:lpstr>Future tests for HL-LHC</vt:lpstr>
      <vt:lpstr>Future tests for HL-LHC</vt:lpstr>
      <vt:lpstr>Conclusions</vt:lpstr>
      <vt:lpstr>Thanks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Fiona Jacqueline Harden</cp:lastModifiedBy>
  <cp:revision>326</cp:revision>
  <cp:lastPrinted>2019-02-08T13:55:56Z</cp:lastPrinted>
  <dcterms:created xsi:type="dcterms:W3CDTF">2016-01-11T14:38:10Z</dcterms:created>
  <dcterms:modified xsi:type="dcterms:W3CDTF">2019-07-12T06:01:51Z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