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517" r:id="rId5"/>
    <p:sldId id="837" r:id="rId6"/>
    <p:sldId id="829" r:id="rId7"/>
    <p:sldId id="835" r:id="rId8"/>
    <p:sldId id="840" r:id="rId9"/>
    <p:sldId id="843" r:id="rId10"/>
    <p:sldId id="844" r:id="rId11"/>
    <p:sldId id="836" r:id="rId12"/>
    <p:sldId id="782" r:id="rId13"/>
    <p:sldId id="826" r:id="rId14"/>
    <p:sldId id="828" r:id="rId15"/>
    <p:sldId id="719" r:id="rId16"/>
    <p:sldId id="832" r:id="rId17"/>
    <p:sldId id="845" r:id="rId1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00"/>
    <a:srgbClr val="000000"/>
    <a:srgbClr val="008000"/>
    <a:srgbClr val="33CCFF"/>
    <a:srgbClr val="663300"/>
    <a:srgbClr val="DDDDDD"/>
    <a:srgbClr val="EAEAEA"/>
    <a:srgbClr val="CCCC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07" autoAdjust="0"/>
    <p:restoredTop sz="92303" autoAdjust="0"/>
  </p:normalViewPr>
  <p:slideViewPr>
    <p:cSldViewPr snapToGrid="0" snapToObjects="1">
      <p:cViewPr varScale="1">
        <p:scale>
          <a:sx n="63" d="100"/>
          <a:sy n="63" d="100"/>
        </p:scale>
        <p:origin x="95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0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7CE90-FD70-4C89-8960-C388FFD760E8}" type="datetimeFigureOut">
              <a:rPr lang="en-GB" smtClean="0"/>
              <a:t>12/07/2019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4E02F-59B0-4C5D-95F3-F51A123C81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092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7/12/2019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7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95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73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02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0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12/07/2019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79" y="2219186"/>
            <a:ext cx="8680403" cy="940443"/>
          </a:xfrm>
        </p:spPr>
        <p:txBody>
          <a:bodyPr>
            <a:noAutofit/>
          </a:bodyPr>
          <a:lstStyle/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Experiments for machine protection: from consequences of beyond-design failures to damage limits of sc. magnets</a:t>
            </a: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12/07/2019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400" smtClean="0">
                <a:latin typeface="Calibri" panose="020F0502020204030204" pitchFamily="34" charset="0"/>
                <a:cs typeface="Calibri" panose="020F0502020204030204" pitchFamily="34" charset="0"/>
              </a:rPr>
              <a:t>HiRadMat Workshop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" y="588969"/>
            <a:ext cx="8097508" cy="1184221"/>
          </a:xfrm>
          <a:prstGeom prst="rect">
            <a:avLst/>
          </a:prstGeom>
        </p:spPr>
      </p:pic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69A79193-1EC3-8741-A3E9-BE31940C8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" y="4687490"/>
            <a:ext cx="3629382" cy="10358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2361" y="4687490"/>
            <a:ext cx="1083757" cy="10708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2521" y="4640466"/>
            <a:ext cx="1599799" cy="11409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40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</a:t>
            </a:fld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87A9FB60-A716-4F4E-93DE-D636F7159425}"/>
              </a:ext>
            </a:extLst>
          </p:cNvPr>
          <p:cNvSpPr txBox="1">
            <a:spLocks/>
          </p:cNvSpPr>
          <p:nvPr/>
        </p:nvSpPr>
        <p:spPr>
          <a:xfrm>
            <a:off x="242879" y="3853185"/>
            <a:ext cx="8556562" cy="519405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with input from: F. Burkart, A.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Oslandsbotn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R. Schmidt, V.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Raginel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J. Schubert, A.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Siemko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A.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Verweij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A. Will, M.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Zerlauth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5932" y="4640466"/>
            <a:ext cx="1296775" cy="1151941"/>
          </a:xfrm>
          <a:prstGeom prst="rect">
            <a:avLst/>
          </a:prstGeom>
        </p:spPr>
      </p:pic>
      <p:sp>
        <p:nvSpPr>
          <p:cNvPr id="15" name="Text Placeholder 5"/>
          <p:cNvSpPr txBox="1">
            <a:spLocks/>
          </p:cNvSpPr>
          <p:nvPr/>
        </p:nvSpPr>
        <p:spPr>
          <a:xfrm>
            <a:off x="242881" y="3524219"/>
            <a:ext cx="8188850" cy="2430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C. Wiesner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, D. Wollmann, </a:t>
            </a:r>
            <a:r>
              <a:rPr lang="en-GB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CERN, Geneva, Switzerland</a:t>
            </a:r>
            <a:endParaRPr lang="en-GB" sz="20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7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288" y="42559"/>
            <a:ext cx="8469824" cy="94044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Experiments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II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90" y="962266"/>
            <a:ext cx="8834034" cy="5172720"/>
          </a:xfrm>
        </p:spPr>
        <p:txBody>
          <a:bodyPr>
            <a:normAutofit fontScale="70000" lnSpcReduction="20000"/>
          </a:bodyPr>
          <a:lstStyle/>
          <a:p>
            <a:pPr marL="550926" indent="-514350"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Continue the numerical and experimental study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hydrodynamic-tunneling effects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copper or other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machine-relevant materials, such as graphite or tungsten.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Benchmark the numerical models and study the Equation of State for these materials.</a:t>
            </a:r>
          </a:p>
          <a:p>
            <a:pPr marL="550926" lvl="0" indent="-514350">
              <a:buFont typeface="+mj-lt"/>
              <a:buAutoNum type="arabicParenR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Study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new absorber materials and mechanisms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Future high-energy machines will pose demanding requirements to the different kinds of beam-intercepting devices.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Traditional materials or mechanisms might reach their limits, while non-standard approaches, such as using foams, powders, non-solid materials, still present numerous challenges. 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long-term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machine-protection interest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assess the feasibility and limitations of these approaches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6576" indent="0">
              <a:buNone/>
            </a:pPr>
            <a:endParaRPr lang="de-DE" dirty="0"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Experimental wish-list: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288 bunches per pulse.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1.2e11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protons/bunch (ideally LIU bunch intensities).</a:t>
            </a:r>
          </a:p>
          <a:p>
            <a:pPr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Variable beam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sigma, e.g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. between 0.25 mm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(or smaller) and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2.0 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mm,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 adjust the energy density.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1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extLst>
              <p:ext uri="{D42A27DB-BD31-4B8C-83A1-F6EECF244321}">
                <p14:modId xmlns:p14="http://schemas.microsoft.com/office/powerpoint/2010/main" val="1496062223"/>
              </p:ext>
            </p:extLst>
          </p:nvPr>
        </p:nvSpPr>
        <p:spPr/>
        <p:txBody>
          <a:bodyPr vert="horz" anchor="t">
            <a:normAutofit fontScale="77500" lnSpcReduction="20000"/>
          </a:bodyPr>
          <a:lstStyle/>
          <a:p>
            <a:pPr marL="493395"/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Beam-impact studies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are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essential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for machine protection</a:t>
            </a:r>
            <a:endParaRPr lang="en-US" dirty="0"/>
          </a:p>
          <a:p>
            <a:pPr marL="904875"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estimate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failure consequences,</a:t>
            </a:r>
          </a:p>
          <a:p>
            <a:pPr marL="904875" lvl="1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define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reliability requirements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the protection elements,</a:t>
            </a:r>
          </a:p>
          <a:p>
            <a:pPr marL="904875"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whilst optimizing the machine’s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physics output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493395"/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is a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unique facility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experimental beam-impact studies.</a:t>
            </a:r>
          </a:p>
          <a:p>
            <a:pPr marL="49339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CERN’s TE-MPE group has conducted 3 beam damage experiments at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 recent years and the continuation of these tests has high priority.</a:t>
            </a:r>
          </a:p>
          <a:p>
            <a:pPr marL="493395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Future experiments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are proposed to </a:t>
            </a:r>
          </a:p>
          <a:p>
            <a:pPr marL="904875"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study the damage limits of superconducting sample and prototype coils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904875" lvl="1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study the consequences of beyond-design failures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including the effect of hydrodynamic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tunnelling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test new absorber materials and mechanisms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93395"/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9339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93395"/>
            <a:endParaRPr lang="en-GB" dirty="0">
              <a:cs typeface="Arial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9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40423" y="4616824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18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Risk Matrix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17502" y="1361126"/>
          <a:ext cx="7895609" cy="4071804"/>
        </p:xfrm>
        <a:graphic>
          <a:graphicData uri="http://schemas.openxmlformats.org/drawingml/2006/table">
            <a:tbl>
              <a:tblPr firstRow="1" bandRow="1"/>
              <a:tblGrid>
                <a:gridCol w="307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2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5154">
                  <a:extLst>
                    <a:ext uri="{9D8B030D-6E8A-4147-A177-3AD203B41FA5}">
                      <a16:colId xmlns:a16="http://schemas.microsoft.com/office/drawing/2014/main" val="3607367553"/>
                    </a:ext>
                  </a:extLst>
                </a:gridCol>
                <a:gridCol w="850120">
                  <a:extLst>
                    <a:ext uri="{9D8B030D-6E8A-4147-A177-3AD203B41FA5}">
                      <a16:colId xmlns:a16="http://schemas.microsoft.com/office/drawing/2014/main" val="1492322396"/>
                    </a:ext>
                  </a:extLst>
                </a:gridCol>
                <a:gridCol w="85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65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71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66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164">
                <a:tc rowSpan="3"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HL-LHC/ LHC </a:t>
                      </a:r>
                      <a:r>
                        <a:rPr lang="en-GB" sz="1800" b="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</a:t>
                      </a:r>
                      <a:r>
                        <a:rPr lang="fr-CH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35746" marT="45398" marB="45398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Recovery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164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minutes</a:t>
                      </a:r>
                      <a:endParaRPr lang="en-GB" sz="1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491" marR="0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164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24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19445" marR="47026" marT="59723" marB="59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S7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S6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S5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S4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S3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S2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</a:t>
                      </a:r>
                    </a:p>
                  </a:txBody>
                  <a:tcPr marL="71491" marR="0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316278"/>
                  </a:ext>
                </a:extLst>
              </a:tr>
              <a:tr h="370164">
                <a:tc rowSpan="8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</a:t>
                      </a:r>
                    </a:p>
                  </a:txBody>
                  <a:tcPr marL="90794" marR="90794" marT="45398" marB="45398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hour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day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week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GB" sz="18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month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year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CH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 </a:t>
                      </a:r>
                      <a:r>
                        <a:rPr lang="en-GB" sz="1800" b="0" kern="1200" noProof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years</a:t>
                      </a: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 years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164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1000 years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0794" marR="90794" marT="45398" marB="4539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25859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37939" y="5522162"/>
            <a:ext cx="35397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Risk matrix: J. Uythoven/M. Blumenschein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5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103721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LBDS failure cases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5389"/>
          <a:stretch/>
        </p:blipFill>
        <p:spPr>
          <a:xfrm>
            <a:off x="1117964" y="3621403"/>
            <a:ext cx="5985986" cy="251814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30412" y="1086659"/>
          <a:ext cx="7622562" cy="24922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11281">
                  <a:extLst>
                    <a:ext uri="{9D8B030D-6E8A-4147-A177-3AD203B41FA5}">
                      <a16:colId xmlns:a16="http://schemas.microsoft.com/office/drawing/2014/main" val="2882751401"/>
                    </a:ext>
                  </a:extLst>
                </a:gridCol>
                <a:gridCol w="3811281">
                  <a:extLst>
                    <a:ext uri="{9D8B030D-6E8A-4147-A177-3AD203B41FA5}">
                      <a16:colId xmlns:a16="http://schemas.microsoft.com/office/drawing/2014/main" val="22715788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“Acceptable (Design) Fault Cases”</a:t>
                      </a:r>
                      <a:endParaRPr lang="en-GB" sz="16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“Unacceptable (Beyond Design) Fault Cases”</a:t>
                      </a:r>
                      <a:endParaRPr lang="en-GB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70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Asynchronous beam dump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MKDs</a:t>
                      </a:r>
                      <a:r>
                        <a:rPr lang="en-US" sz="1600" baseline="0" dirty="0">
                          <a:solidFill>
                            <a:srgbClr val="0000FF"/>
                          </a:solidFill>
                        </a:rPr>
                        <a:t> not firing upon request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673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One missing extraction kicker (MKD)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Wrong energy information in BETS </a:t>
                      </a:r>
                      <a:r>
                        <a:rPr lang="en-US" sz="16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 beam can impact on machine/TCDQ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771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Missing dilution kicker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00FF"/>
                          </a:solidFill>
                          <a:sym typeface="Wingdings" panose="05000000000000000000" pitchFamily="2" charset="2"/>
                        </a:rPr>
                        <a:t>Complete dilution failure with high-intensity beam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32726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00"/>
                          </a:solidFill>
                        </a:rPr>
                        <a:t>…</a:t>
                      </a:r>
                      <a:endParaRPr lang="en-GB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00FF"/>
                          </a:solidFill>
                        </a:rPr>
                        <a:t>…</a:t>
                      </a:r>
                      <a:endParaRPr lang="en-GB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516068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950935" y="3677903"/>
            <a:ext cx="11930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[See LHC Design Report, Chap. 17]</a:t>
            </a:r>
            <a:endParaRPr lang="en-GB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2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>
            <a:normAutofit fontScale="85000" lnSpcReduction="10000"/>
          </a:bodyPr>
          <a:lstStyle/>
          <a:p>
            <a:pPr marL="550926" indent="-514350"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Motivation: Experiments for Machine Protection (MP)</a:t>
            </a:r>
          </a:p>
          <a:p>
            <a:pPr marL="550926" indent="-514350">
              <a:buFont typeface="+mj-lt"/>
              <a:buAutoNum type="arabicParenR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Letter of Interest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Damage limits of superconducting materials</a:t>
            </a:r>
          </a:p>
          <a:p>
            <a:pPr lvl="1"/>
            <a:r>
              <a:rPr lang="en-GB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Performed experiments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Damage tests of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and Nb</a:t>
            </a:r>
            <a:r>
              <a:rPr lang="en-GB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Sn strands at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room temperature and at 4.5 K</a:t>
            </a:r>
          </a:p>
          <a:p>
            <a:pPr lvl="1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Proposed experiments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Damage limits of superconducting coils</a:t>
            </a:r>
          </a:p>
          <a:p>
            <a:pPr marL="550926" indent="-514350">
              <a:buFont typeface="+mj-lt"/>
              <a:buAutoNum type="arabicParenR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Letter of Interest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2: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Beyond-design failures and hydrodynamic tunnelling</a:t>
            </a:r>
          </a:p>
          <a:p>
            <a:pPr lvl="1"/>
            <a:r>
              <a:rPr lang="en-GB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Performed </a:t>
            </a:r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First proof of hydrodynamic tunnelling</a:t>
            </a:r>
          </a:p>
          <a:p>
            <a:pPr lvl="1"/>
            <a:r>
              <a:rPr lang="en-GB" i="1" dirty="0">
                <a:latin typeface="Calibri" panose="020F0502020204030204" pitchFamily="34" charset="0"/>
                <a:cs typeface="Calibri" panose="020F0502020204030204" pitchFamily="34" charset="0"/>
              </a:rPr>
              <a:t>Proposed experiments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: Investigation of hydrodynamic-tunnelling effects and tests of new absorber materials and mechanisms </a:t>
            </a:r>
          </a:p>
          <a:p>
            <a:pPr marL="550926" indent="-514350">
              <a:buFont typeface="+mj-lt"/>
              <a:buAutoNum type="arabicParenR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08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Motivation: Experiments for MP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latin typeface="Calibri" panose="020F0502020204030204" pitchFamily="34" charset="0"/>
                <a:cs typeface="Calibri" panose="020F0502020204030204" pitchFamily="34" charset="0"/>
              </a:rPr>
              <a:t>HiRadMat Workshop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142256"/>
              </p:ext>
            </p:extLst>
          </p:nvPr>
        </p:nvGraphicFramePr>
        <p:xfrm>
          <a:off x="255552" y="1512675"/>
          <a:ext cx="8409732" cy="16561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3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0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8054">
                  <a:extLst>
                    <a:ext uri="{9D8B030D-6E8A-4147-A177-3AD203B41FA5}">
                      <a16:colId xmlns:a16="http://schemas.microsoft.com/office/drawing/2014/main" val="1888577437"/>
                    </a:ext>
                  </a:extLst>
                </a:gridCol>
                <a:gridCol w="223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6029">
                <a:tc>
                  <a:txBody>
                    <a:bodyPr/>
                    <a:lstStyle/>
                    <a:p>
                      <a:pPr algn="l"/>
                      <a:endParaRPr lang="en-GB" sz="1800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 nominal</a:t>
                      </a:r>
                      <a:endParaRPr lang="en-GB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 standard</a:t>
                      </a:r>
                      <a:endParaRPr lang="en-GB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FCC-</a:t>
                      </a:r>
                      <a:r>
                        <a:rPr lang="en-US" sz="18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hh</a:t>
                      </a:r>
                      <a:endParaRPr lang="en-GB" sz="1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864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Stored energy per beam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0.36 GJ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0.68 GJ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  <a:sym typeface="Wingdings" panose="05000000000000000000" pitchFamily="2" charset="2"/>
                        </a:rPr>
                        <a:t>8.3 GJ</a:t>
                      </a:r>
                      <a:endParaRPr lang="en-GB" sz="18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864">
                <a:tc>
                  <a:txBody>
                    <a:bodyPr/>
                    <a:lstStyle/>
                    <a:p>
                      <a:pPr algn="l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Typical</a:t>
                      </a:r>
                      <a:r>
                        <a:rPr kumimoji="0" lang="en-US" sz="1800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*</a:t>
                      </a:r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beam-energy density</a:t>
                      </a:r>
                      <a:endParaRPr kumimoji="0" lang="en-GB" sz="18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1.6 GJ/mm</a:t>
                      </a:r>
                      <a:r>
                        <a:rPr kumimoji="0" lang="en-US" sz="1800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endParaRPr kumimoji="0" lang="en-GB" sz="1800" kern="1200" baseline="300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4.4 GJ/mm</a:t>
                      </a:r>
                      <a:r>
                        <a:rPr kumimoji="0" lang="en-US" sz="1800" kern="1200" baseline="300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endParaRPr kumimoji="0" lang="en-GB" sz="1800" kern="1200" baseline="300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220 GJ/mm</a:t>
                      </a:r>
                      <a:r>
                        <a:rPr lang="en-US" sz="1800" b="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800" b="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46422" y="3164466"/>
            <a:ext cx="5000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*Assuming: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= 100 m for (HL-)LHC and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de-DE" sz="1600" dirty="0">
                <a:latin typeface="Calibri" panose="020F0502020204030204" pitchFamily="34" charset="0"/>
                <a:cs typeface="Calibri" panose="020F0502020204030204" pitchFamily="34" charset="0"/>
              </a:rPr>
              <a:t> = 200 m for FCC.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3152" y="955539"/>
            <a:ext cx="8787035" cy="2609486"/>
          </a:xfrm>
          <a:prstGeom prst="rect">
            <a:avLst/>
          </a:prstGeom>
          <a:noFill/>
          <a:ln w="285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17593" y="1019792"/>
            <a:ext cx="62987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200" dirty="0">
                <a:latin typeface="Calibri" panose="020F0502020204030204" pitchFamily="34" charset="0"/>
                <a:cs typeface="Calibri" panose="020F0502020204030204" pitchFamily="34" charset="0"/>
              </a:rPr>
              <a:t>Stored beam energy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594" y="3699479"/>
            <a:ext cx="9021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The stored beam energy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at LHC, HL-LHC and future machines is a major machine-protection (MP) challenge.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Accidental release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 this energy would lead to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high energy deposition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 short time scales.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Fast (~milliseconds) and ultra-fast (&lt;hundreds of µs) failures can be caused by existing and new equipment in the LHC and HL-LHC.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Experimental beam-impact studies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are required to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estimate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failure consequences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and define the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reliability requirements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for the protection elements,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whilst optimizing the machine’s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physics output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17898" y="1512675"/>
            <a:ext cx="4114800" cy="16517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31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8882" y="2654571"/>
            <a:ext cx="6983639" cy="940443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Letter of Interest 1: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Study </a:t>
            </a:r>
            <a:r>
              <a:rPr 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damage limits of superconducting coils</a:t>
            </a:r>
            <a:endParaRPr lang="en-GB" sz="3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9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557788" y="1900196"/>
            <a:ext cx="4542058" cy="3987138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6431" y="1900196"/>
            <a:ext cx="4424883" cy="4005159"/>
          </a:xfrm>
          <a:prstGeom prst="rect">
            <a:avLst/>
          </a:prstGeom>
          <a:solidFill>
            <a:schemeClr val="bg1"/>
          </a:solidFill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257" y="23674"/>
            <a:ext cx="8681987" cy="940443"/>
          </a:xfrm>
        </p:spPr>
        <p:txBody>
          <a:bodyPr>
            <a:normAutofit fontScale="90000"/>
          </a:bodyPr>
          <a:lstStyle/>
          <a:p>
            <a:r>
              <a:rPr lang="en-GB" sz="4200" dirty="0">
                <a:latin typeface="Calibri" panose="020F0502020204030204" pitchFamily="34" charset="0"/>
                <a:cs typeface="Calibri" panose="020F0502020204030204" pitchFamily="34" charset="0"/>
              </a:rPr>
              <a:t>Damage limits of superconducting strands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445" y="896979"/>
            <a:ext cx="8472662" cy="956966"/>
          </a:xfrm>
        </p:spPr>
        <p:txBody>
          <a:bodyPr>
            <a:normAutofit/>
          </a:bodyPr>
          <a:lstStyle/>
          <a:p>
            <a:pPr marL="36576" indent="0">
              <a:lnSpc>
                <a:spcPct val="115000"/>
              </a:lnSpc>
              <a:buNone/>
            </a:pPr>
            <a:r>
              <a:rPr lang="en-GB" sz="2200" i="1" dirty="0">
                <a:latin typeface="Calibri" panose="020F0502020204030204" pitchFamily="34" charset="0"/>
                <a:cs typeface="Calibri" panose="020F0502020204030204" pitchFamily="34" charset="0"/>
              </a:rPr>
              <a:t>Previous </a:t>
            </a:r>
            <a:r>
              <a:rPr lang="en-GB" sz="2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: Beam-induced </a:t>
            </a:r>
            <a:r>
              <a:rPr lang="en-GB" sz="2200" b="1" dirty="0">
                <a:latin typeface="Calibri" panose="020F0502020204030204" pitchFamily="34" charset="0"/>
                <a:cs typeface="Calibri" panose="020F0502020204030204" pitchFamily="34" charset="0"/>
              </a:rPr>
              <a:t>degradation of superconducting strands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has been measured at CERN’s 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facility (2016 and 2018).</a:t>
            </a:r>
            <a:endParaRPr lang="en-GB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9916" y="5397575"/>
            <a:ext cx="2895600" cy="365125"/>
          </a:xfrm>
        </p:spPr>
        <p:txBody>
          <a:bodyPr/>
          <a:lstStyle/>
          <a:p>
            <a:r>
              <a:rPr lang="en-GB"/>
              <a:t>12/07/2019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05864B7-8837-DA49-A402-6515654CD8C8}"/>
              </a:ext>
            </a:extLst>
          </p:cNvPr>
          <p:cNvSpPr txBox="1">
            <a:spLocks/>
          </p:cNvSpPr>
          <p:nvPr/>
        </p:nvSpPr>
        <p:spPr>
          <a:xfrm>
            <a:off x="5169916" y="53975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Daniel Wollmann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24C8D9-2591-A542-839A-03D7F5DEE3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45" y="3668215"/>
            <a:ext cx="4301066" cy="21781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86094F-16EA-5E41-8350-BDE5777E0FBA}"/>
              </a:ext>
            </a:extLst>
          </p:cNvPr>
          <p:cNvSpPr txBox="1"/>
          <p:nvPr/>
        </p:nvSpPr>
        <p:spPr>
          <a:xfrm>
            <a:off x="134156" y="1918544"/>
            <a:ext cx="43588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Room-temperature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experiment (09/2016):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Nb</a:t>
            </a:r>
            <a:r>
              <a:rPr lang="en-GB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strands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Up to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2.6e12 p</a:t>
            </a:r>
            <a:r>
              <a:rPr lang="en-GB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per shot at 440 GeV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Hotspots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 to ~1150 K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reached in strands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C56740-CB95-3947-9218-C74DBBAA0A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029" y="3100806"/>
            <a:ext cx="2302538" cy="27574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0107BA8-79CE-4A41-A982-0796A152CC9B}"/>
              </a:ext>
            </a:extLst>
          </p:cNvPr>
          <p:cNvSpPr txBox="1"/>
          <p:nvPr/>
        </p:nvSpPr>
        <p:spPr>
          <a:xfrm>
            <a:off x="4557787" y="1900196"/>
            <a:ext cx="44469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Cryogenic experiment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4.5 K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(08/2018):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Nb</a:t>
            </a:r>
            <a:r>
              <a:rPr lang="en-GB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strands &amp;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YBCO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tapes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3e12 p</a:t>
            </a:r>
            <a:r>
              <a:rPr lang="en-GB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per shot at 440 GeV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Hotspots </a:t>
            </a:r>
            <a:r>
              <a:rPr lang="en-GB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 to ~1250 K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reached in strands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GB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12/07/2019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713119-606D-2D49-9BE6-0649C4A48B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23" y="4047114"/>
            <a:ext cx="2194560" cy="1810358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5215441" y="3806160"/>
            <a:ext cx="317210" cy="482236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87623" y="3479219"/>
            <a:ext cx="210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Copper sample holders</a:t>
            </a: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F75F6EC-9E85-8347-A96F-F569FBB517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300" y="3149659"/>
            <a:ext cx="4166756" cy="27020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624138-F2E1-7848-9FE4-9FC7740C51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1762" y="3057048"/>
            <a:ext cx="4350501" cy="2810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1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5" grpId="0"/>
      <p:bldP spid="7" grpId="0"/>
      <p:bldP spid="10" grpId="0"/>
      <p:bldP spid="1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274" y="23675"/>
            <a:ext cx="8543096" cy="707902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Experimental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de-DE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Cryogenic</a:t>
            </a:r>
            <a:endParaRPr lang="en-GB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21" y="1816836"/>
            <a:ext cx="8845233" cy="1630884"/>
          </a:xfrm>
        </p:spPr>
        <p:txBody>
          <a:bodyPr>
            <a:noAutofit/>
          </a:bodyPr>
          <a:lstStyle/>
          <a:p>
            <a:pPr marL="269875" indent="-233363">
              <a:lnSpc>
                <a:spcPct val="110000"/>
              </a:lnSpc>
            </a:pPr>
            <a:r>
              <a:rPr lang="en-GB" sz="1700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sz="17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strands: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no visible deformation up to 1100 K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69875" indent="-233363">
              <a:lnSpc>
                <a:spcPct val="110000"/>
              </a:lnSpc>
            </a:pPr>
            <a:r>
              <a:rPr lang="en-GB" sz="1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7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strands: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plastic deformation </a:t>
            </a:r>
            <a:r>
              <a:rPr lang="en-GB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GB" sz="17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hotspot</a:t>
            </a:r>
            <a:r>
              <a:rPr lang="en-GB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≥ 640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K.</a:t>
            </a:r>
          </a:p>
          <a:p>
            <a:pPr marL="269875" indent="-233363">
              <a:lnSpc>
                <a:spcPct val="110000"/>
              </a:lnSpc>
            </a:pPr>
            <a:r>
              <a:rPr lang="en-GB" sz="17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YBCO tapes: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decolourisation</a:t>
            </a:r>
            <a:r>
              <a:rPr lang="en-GB" sz="1700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n-GB" sz="17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hotspot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≥ 720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69875" indent="-233363">
              <a:lnSpc>
                <a:spcPct val="110000"/>
              </a:lnSpc>
            </a:pP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Detailed analysis and 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critical transport current (</a:t>
            </a:r>
            <a:r>
              <a:rPr lang="en-GB" sz="1700" b="1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1700" b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700" b="1" dirty="0">
                <a:latin typeface="Calibri" panose="020F0502020204030204" pitchFamily="34" charset="0"/>
                <a:cs typeface="Calibri" panose="020F0502020204030204" pitchFamily="34" charset="0"/>
              </a:rPr>
              <a:t>) measurements</a:t>
            </a:r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ongoing in collaboration with University of Geneva.</a:t>
            </a:r>
          </a:p>
          <a:p>
            <a:pPr marL="269875" indent="-233363">
              <a:lnSpc>
                <a:spcPct val="110000"/>
              </a:lnSpc>
            </a:pP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875" indent="-233363">
              <a:lnSpc>
                <a:spcPct val="110000"/>
              </a:lnSpc>
            </a:pP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</a:pP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3237" y="5330056"/>
            <a:ext cx="695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YBCO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93700" y="345347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de-DE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de-DE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69A79193-1EC3-8741-A3E9-BE31940C8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47" y="4995399"/>
            <a:ext cx="4012768" cy="114531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A89A31C-719B-BD4C-8A0F-E7C9D64DBB02}"/>
              </a:ext>
            </a:extLst>
          </p:cNvPr>
          <p:cNvGrpSpPr/>
          <p:nvPr/>
        </p:nvGrpSpPr>
        <p:grpSpPr>
          <a:xfrm>
            <a:off x="4690528" y="3526352"/>
            <a:ext cx="3781223" cy="2608252"/>
            <a:chOff x="4662644" y="3044077"/>
            <a:chExt cx="3781223" cy="26082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43215BB-00CB-2D4A-83E9-018A90A1D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2644" y="3044077"/>
              <a:ext cx="3781223" cy="1000061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B81D17-A097-F045-B776-92A176F07F4C}"/>
                </a:ext>
              </a:extLst>
            </p:cNvPr>
            <p:cNvGrpSpPr/>
            <p:nvPr/>
          </p:nvGrpSpPr>
          <p:grpSpPr>
            <a:xfrm>
              <a:off x="4762923" y="4092193"/>
              <a:ext cx="3680673" cy="1560136"/>
              <a:chOff x="7207802" y="480291"/>
              <a:chExt cx="4778014" cy="221297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C9D0995-EF73-1249-9DFA-F5DE88DB50F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8490321" y="-802228"/>
                <a:ext cx="2212975" cy="4778014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3997878C-32F8-1744-A713-C334A2309E0F}"/>
                  </a:ext>
                </a:extLst>
              </p:cNvPr>
              <p:cNvSpPr/>
              <p:nvPr/>
            </p:nvSpPr>
            <p:spPr>
              <a:xfrm>
                <a:off x="7908795" y="517338"/>
                <a:ext cx="2834536" cy="4001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35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Nb</a:t>
                </a:r>
                <a:r>
                  <a:rPr lang="en-US" sz="1350" baseline="-250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3</a:t>
                </a:r>
                <a:r>
                  <a:rPr lang="en-US" sz="135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Sn, hot spot ~ 1150 K</a:t>
                </a:r>
                <a:endParaRPr lang="en-GB" sz="135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1F413549-94A2-0A43-B3DA-7407AA9796A7}"/>
                  </a:ext>
                </a:extLst>
              </p:cNvPr>
              <p:cNvSpPr/>
              <p:nvPr/>
            </p:nvSpPr>
            <p:spPr>
              <a:xfrm rot="656477">
                <a:off x="8929857" y="1137361"/>
                <a:ext cx="1243459" cy="703250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A5DD29EB-878A-2444-84D5-7937B294021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9" t="18653" b="10804"/>
          <a:stretch/>
        </p:blipFill>
        <p:spPr>
          <a:xfrm>
            <a:off x="1163665" y="3521217"/>
            <a:ext cx="3365156" cy="136144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928908" y="4405797"/>
            <a:ext cx="1177549" cy="318831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6360" y="3643784"/>
            <a:ext cx="1067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impact marks on sample holder</a:t>
            </a: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1588" y="1778834"/>
            <a:ext cx="8842766" cy="4378074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A76983C6-9BC1-7247-BB63-6B8B804F78D0}"/>
              </a:ext>
            </a:extLst>
          </p:cNvPr>
          <p:cNvSpPr txBox="1">
            <a:spLocks/>
          </p:cNvSpPr>
          <p:nvPr/>
        </p:nvSpPr>
        <p:spPr>
          <a:xfrm>
            <a:off x="289041" y="752863"/>
            <a:ext cx="3606563" cy="940857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lnSpc>
                <a:spcPct val="120000"/>
              </a:lnSpc>
              <a:buFont typeface="Arial"/>
              <a:buNone/>
            </a:pPr>
            <a:r>
              <a:rPr lang="en-GB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strands: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36513" indent="0">
              <a:lnSpc>
                <a:spcPct val="120000"/>
              </a:lnSpc>
              <a:buNone/>
            </a:pP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degradation for hotspot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temperatures &gt; 880 K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(2.2 kJ/cm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6512" indent="0">
              <a:lnSpc>
                <a:spcPct val="120000"/>
              </a:lnSpc>
              <a:buFont typeface="Arial"/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875" indent="-233363">
              <a:lnSpc>
                <a:spcPct val="120000"/>
              </a:lnSpc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1795237-129C-2F41-9203-35D5ADE53732}"/>
              </a:ext>
            </a:extLst>
          </p:cNvPr>
          <p:cNvSpPr txBox="1">
            <a:spLocks/>
          </p:cNvSpPr>
          <p:nvPr/>
        </p:nvSpPr>
        <p:spPr>
          <a:xfrm>
            <a:off x="3985563" y="756639"/>
            <a:ext cx="4960813" cy="9589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lnSpc>
                <a:spcPct val="120000"/>
              </a:lnSpc>
              <a:buFont typeface="Arial"/>
              <a:buNone/>
            </a:pP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GB" sz="16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strands: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36513" indent="0">
              <a:lnSpc>
                <a:spcPct val="120000"/>
              </a:lnSpc>
              <a:buNone/>
            </a:pP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degradation observed in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all impacted samples </a:t>
            </a:r>
            <a:b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(T ≥ 700 K, 1.4 kJ/cm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6512" indent="0">
              <a:lnSpc>
                <a:spcPct val="120000"/>
              </a:lnSpc>
              <a:buFont typeface="Arial"/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69875" indent="-233363">
              <a:lnSpc>
                <a:spcPct val="120000"/>
              </a:lnSpc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9F2F5CE-76FE-5A4A-AC3C-996AB5A61C27}"/>
              </a:ext>
            </a:extLst>
          </p:cNvPr>
          <p:cNvSpPr/>
          <p:nvPr/>
        </p:nvSpPr>
        <p:spPr>
          <a:xfrm>
            <a:off x="150617" y="754919"/>
            <a:ext cx="8842766" cy="986856"/>
          </a:xfrm>
          <a:prstGeom prst="rect">
            <a:avLst/>
          </a:prstGeom>
          <a:noFill/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E1CD8988-6A2D-A54D-970B-2E1D3ECC3338}"/>
              </a:ext>
            </a:extLst>
          </p:cNvPr>
          <p:cNvSpPr txBox="1">
            <a:spLocks/>
          </p:cNvSpPr>
          <p:nvPr/>
        </p:nvSpPr>
        <p:spPr>
          <a:xfrm>
            <a:off x="0" y="6177776"/>
            <a:ext cx="9144000" cy="680224"/>
          </a:xfrm>
          <a:prstGeom prst="rect">
            <a:avLst/>
          </a:prstGeom>
          <a:solidFill>
            <a:schemeClr val="tx1"/>
          </a:solidFill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lnSpc>
                <a:spcPct val="120000"/>
              </a:lnSpc>
              <a:buNone/>
            </a:pP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GB" sz="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Raginel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et al., </a:t>
            </a:r>
            <a:r>
              <a:rPr lang="en-GB" sz="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Experimental Results on Damage Limits of Superconducting Accelerator Magnet Components Due to Instantaneous Beam Impact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IEEE Trans. Appl. SC, Vol 28(4), June 2018</a:t>
            </a:r>
          </a:p>
          <a:p>
            <a:pPr marL="36512" indent="0">
              <a:lnSpc>
                <a:spcPct val="120000"/>
              </a:lnSpc>
              <a:buNone/>
            </a:pP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V. </a:t>
            </a:r>
            <a:r>
              <a:rPr lang="en-GB" sz="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Raginel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8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Study of the Damage Mechanisms and Limits of Superconducting Magnet Components due to Beam Impact, 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CERN-THESIS-2018-090</a:t>
            </a:r>
          </a:p>
          <a:p>
            <a:pPr marL="36512" indent="0">
              <a:lnSpc>
                <a:spcPct val="120000"/>
              </a:lnSpc>
              <a:buNone/>
            </a:pP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Oslandsbotn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A. Will, D. </a:t>
            </a:r>
            <a:r>
              <a:rPr lang="en-GB" sz="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Wollmann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Beam Impact on Superconductor short samples of Nb3Sn, </a:t>
            </a:r>
            <a:r>
              <a:rPr lang="en-GB" sz="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YBCO, 2018, EDMS 2068064</a:t>
            </a:r>
          </a:p>
          <a:p>
            <a:pPr marL="36512" indent="0">
              <a:lnSpc>
                <a:spcPct val="120000"/>
              </a:lnSpc>
              <a:buNone/>
            </a:pPr>
            <a:r>
              <a:rPr lang="en-GB" sz="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A. Will, et al., Beam impact experiment of 440GeV/p Protons on superconducting wires and tapes in a cryogenic environment, IPAC2019</a:t>
            </a:r>
            <a:endParaRPr lang="en-GB" sz="7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D44835E-83F8-754A-903F-CAD69BA692D9}"/>
              </a:ext>
            </a:extLst>
          </p:cNvPr>
          <p:cNvSpPr/>
          <p:nvPr/>
        </p:nvSpPr>
        <p:spPr>
          <a:xfrm>
            <a:off x="171588" y="747708"/>
            <a:ext cx="8842766" cy="994067"/>
          </a:xfrm>
          <a:prstGeom prst="rect">
            <a:avLst/>
          </a:prstGeom>
          <a:solidFill>
            <a:schemeClr val="accent1">
              <a:alpha val="50000"/>
            </a:schemeClr>
          </a:solidFill>
          <a:ln w="28575">
            <a:solidFill>
              <a:schemeClr val="accent1">
                <a:alpha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10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  <p:bldP spid="20" grpId="0"/>
      <p:bldP spid="18" grpId="0"/>
      <p:bldP spid="21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6D215-8F2B-F54E-8D46-0864A807A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xperiments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at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D75AE0-1455-3749-85B9-9493A9775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880946"/>
            <a:ext cx="8319977" cy="5190245"/>
          </a:xfrm>
        </p:spPr>
        <p:txBody>
          <a:bodyPr>
            <a:normAutofit fontScale="77500" lnSpcReduction="20000"/>
          </a:bodyPr>
          <a:lstStyle/>
          <a:p>
            <a:pPr marL="550862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Study the damage limit of dedicated superconducting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sample coils (</a:t>
            </a: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Nb-Ti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, Nb</a:t>
            </a:r>
            <a:r>
              <a:rPr lang="en-US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Sn)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at cryogenic temperatures.</a:t>
            </a:r>
          </a:p>
          <a:p>
            <a:pPr marL="550862" lvl="0" indent="-514350">
              <a:lnSpc>
                <a:spcPct val="120000"/>
              </a:lnSpc>
              <a:buFont typeface="+mj-lt"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Study the damage limit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HL-LHC Nb</a:t>
            </a:r>
            <a:r>
              <a:rPr lang="en-US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Sn triplet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short prototype coils at cryogenic temperatures.</a:t>
            </a:r>
          </a:p>
          <a:p>
            <a:pPr marL="36512" lvl="0" indent="0">
              <a:lnSpc>
                <a:spcPct val="12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Experimental wish-list:</a:t>
            </a:r>
          </a:p>
          <a:p>
            <a:pPr marL="767080" lvl="1" indent="-319088">
              <a:lnSpc>
                <a:spcPct val="12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Use of liquid helium (4.2 K) to allow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in-situ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measurement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degradation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of critical current.</a:t>
            </a:r>
          </a:p>
          <a:p>
            <a:pPr marL="767080" lvl="1" indent="-319088">
              <a:lnSpc>
                <a:spcPct val="120000"/>
              </a:lnSpc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Shot intensities from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to ~3x10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protons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, allowing to verify the models for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quench and </a:t>
            </a:r>
            <a:r>
              <a:rPr lang="en-US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damage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limits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in case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transient beam losses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and reaching peak hot-spot temperatures in the coils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up to 1200 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Better knowledge of quench/damage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limits will allow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to optimize machine-protection settings (e.g. beam-loss limits) and design choices for passive absorbers.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600C2-2536-CD4C-8088-54857E9346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2A19F-9603-C34C-B29B-3FD2810B26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B058E-EA7F-FB42-AB0F-4B8E846E03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1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40" y="2459064"/>
            <a:ext cx="8552482" cy="1622155"/>
          </a:xfrm>
        </p:spPr>
        <p:txBody>
          <a:bodyPr>
            <a:noAutofit/>
          </a:bodyPr>
          <a:lstStyle/>
          <a:p>
            <a:pPr algn="ctr"/>
            <a:r>
              <a:rPr lang="en-US" sz="3200" i="1" dirty="0">
                <a:latin typeface="Calibri" panose="020F0502020204030204" pitchFamily="34" charset="0"/>
                <a:cs typeface="Calibri" panose="020F0502020204030204" pitchFamily="34" charset="0"/>
              </a:rPr>
              <a:t>Letter of Interest 2: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3200" b="1" dirty="0">
                <a:latin typeface="Calibri" panose="020F0502020204030204" pitchFamily="34" charset="0"/>
                <a:cs typeface="Calibri" panose="020F0502020204030204" pitchFamily="34" charset="0"/>
              </a:rPr>
              <a:t>Beyond-Design Failures and Hydrodynamic Tunnelling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64" y="-39925"/>
            <a:ext cx="9012636" cy="940443"/>
          </a:xfrm>
        </p:spPr>
        <p:txBody>
          <a:bodyPr>
            <a:noAutofit/>
          </a:bodyPr>
          <a:lstStyle/>
          <a:p>
            <a:r>
              <a:rPr lang="en-US" sz="3900" dirty="0">
                <a:latin typeface="Calibri" panose="020F0502020204030204" pitchFamily="34" charset="0"/>
                <a:cs typeface="Calibri" panose="020F0502020204030204" pitchFamily="34" charset="0"/>
              </a:rPr>
              <a:t>Beyond-Design </a:t>
            </a:r>
            <a:r>
              <a:rPr lang="en-US" sz="3900" dirty="0" smtClean="0"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endParaRPr lang="en-GB" sz="3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HiRadMat Workshop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12/07/2019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3469" y="2422745"/>
            <a:ext cx="3588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Simulated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point impact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of LHC beam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78703" y="5709878"/>
            <a:ext cx="4878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First experimental proof of hydrodynamic tunnelling</a:t>
            </a:r>
            <a:endParaRPr lang="en-GB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36073" y="2762076"/>
            <a:ext cx="2586700" cy="5539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>
                <a:latin typeface="Calibri" panose="020F0502020204030204" pitchFamily="34" charset="0"/>
              </a:rPr>
              <a:t>440 GeV, 144b, </a:t>
            </a:r>
            <a:r>
              <a:rPr lang="el-GR" sz="1500" dirty="0">
                <a:latin typeface="Calibri" panose="020F0502020204030204" pitchFamily="34" charset="0"/>
                <a:cs typeface="Symbol" charset="2"/>
              </a:rPr>
              <a:t>σ</a:t>
            </a:r>
            <a:r>
              <a:rPr lang="en-US" sz="1500" dirty="0">
                <a:latin typeface="Calibri" panose="020F0502020204030204" pitchFamily="34" charset="0"/>
                <a:cs typeface="Symbol" charset="2"/>
              </a:rPr>
              <a:t> = 0.2 mm, </a:t>
            </a:r>
            <a:r>
              <a:rPr lang="en-US" sz="1500" dirty="0">
                <a:latin typeface="Calibri" panose="020F0502020204030204" pitchFamily="34" charset="0"/>
              </a:rPr>
              <a:t>1.5e11 p</a:t>
            </a:r>
            <a:r>
              <a:rPr lang="en-US" sz="1500" baseline="30000" dirty="0">
                <a:latin typeface="Calibri" panose="020F0502020204030204" pitchFamily="34" charset="0"/>
              </a:rPr>
              <a:t>+</a:t>
            </a:r>
            <a:r>
              <a:rPr lang="en-US" sz="1500" dirty="0">
                <a:latin typeface="Calibri" panose="020F0502020204030204" pitchFamily="34" charset="0"/>
                <a:cs typeface="Symbol" charset="2"/>
              </a:rPr>
              <a:t>, 1.5 MJ beam energy</a:t>
            </a: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7" name="Picture 46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67" t="19850" r="28755" b="13141"/>
          <a:stretch/>
        </p:blipFill>
        <p:spPr bwMode="auto">
          <a:xfrm>
            <a:off x="4237994" y="2465120"/>
            <a:ext cx="1713244" cy="134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4193700" y="2426426"/>
            <a:ext cx="10965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Calibri" panose="020F0502020204030204" pitchFamily="34" charset="0"/>
                <a:cs typeface="Symbol" charset="2"/>
              </a:rPr>
              <a:t>Segmented Cu target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99021" y="2437847"/>
            <a:ext cx="29200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Experiment at </a:t>
            </a:r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HiRadMat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CERN</a:t>
            </a:r>
            <a:endParaRPr lang="en-GB" sz="1600" b="1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7963" y="3623923"/>
            <a:ext cx="2964266" cy="205432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0656" y="3844445"/>
            <a:ext cx="1728432" cy="1707891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5699790" y="3301417"/>
            <a:ext cx="36112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N.A. Tahir, </a:t>
            </a: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F. Burkart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, et al., NIM B 427 (2018) 70–86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34953" y="2426426"/>
            <a:ext cx="4859576" cy="3686890"/>
          </a:xfrm>
          <a:prstGeom prst="rect">
            <a:avLst/>
          </a:prstGeom>
          <a:noFill/>
          <a:ln w="285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59679" y="2426426"/>
            <a:ext cx="4030532" cy="3686890"/>
          </a:xfrm>
          <a:prstGeom prst="rect">
            <a:avLst/>
          </a:prstGeom>
          <a:noFill/>
          <a:ln w="28575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4407" y="700288"/>
            <a:ext cx="900947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Beyond-design failure cases 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(HL-)LHC and future machines can lead to localized impact of numerous bunches 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hydrodynamic-tunnelling effect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has to be considered to </a:t>
            </a:r>
            <a:r>
              <a:rPr lang="en-GB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estimate the failure consequences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Hydrodynamic tunnelling: Material density is reduced by first impacting bunches 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GB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penetration depth of subsequent bunches is (significantly) increased.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Simulation requires </a:t>
            </a:r>
            <a:r>
              <a:rPr lang="en-US" sz="17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coupling of energy-deposition codes and </a:t>
            </a:r>
            <a:r>
              <a:rPr lang="en-US" sz="17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hydro codes</a:t>
            </a:r>
            <a:r>
              <a:rPr lang="en-US" sz="17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1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255" y="2776820"/>
            <a:ext cx="2875475" cy="255431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595" y="5357052"/>
            <a:ext cx="370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Full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LHC beam would penetrate ~25 m into a carbon target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 rot="16200000">
            <a:off x="2314129" y="3970639"/>
            <a:ext cx="1897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[N. A. Tahir et al., PRSTAB 15, 051003 (2012)]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70305" y="2747253"/>
            <a:ext cx="106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2808b, 1.15e11 ppb, 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σ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= 0.2 mm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9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 animBg="1"/>
      <p:bldP spid="48" grpId="0"/>
      <p:bldP spid="11" grpId="0"/>
      <p:bldP spid="41" grpId="0"/>
      <p:bldP spid="35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3927291EC0D24F9C78EB89495B6A21" ma:contentTypeVersion="0" ma:contentTypeDescription="Create a new document." ma:contentTypeScope="" ma:versionID="65a36011f61176ac5fd361271a5d34a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507fbfbe1253c02c3c327cca18e8e7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4DBF52-EE2B-49DC-9C29-D3E80B072659}">
  <ds:schemaRefs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9DCECB-83D7-42E8-AB47-F48B8F3878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C9068E-F976-4E0F-8415-BF2278653C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81023</TotalTime>
  <Words>1303</Words>
  <Application>Microsoft Office PowerPoint</Application>
  <PresentationFormat>On-screen Show (4:3)</PresentationFormat>
  <Paragraphs>197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Optima</vt:lpstr>
      <vt:lpstr>Symbol</vt:lpstr>
      <vt:lpstr>Wingdings</vt:lpstr>
      <vt:lpstr>CERNCorporate4-3</vt:lpstr>
      <vt:lpstr>Experiments for machine protection: from consequences of beyond-design failures to damage limits of sc. magnets</vt:lpstr>
      <vt:lpstr>Outline</vt:lpstr>
      <vt:lpstr>Motivation: Experiments for MP</vt:lpstr>
      <vt:lpstr>Letter of Interest 1: Study the damage limits of superconducting coils</vt:lpstr>
      <vt:lpstr>Damage limits of superconducting strands</vt:lpstr>
      <vt:lpstr>Experimental Results: RT &amp; Cryogenic</vt:lpstr>
      <vt:lpstr>Proposed Experiments at HiRadMat I</vt:lpstr>
      <vt:lpstr>Letter of Interest 2: Beyond-Design Failures and Hydrodynamic Tunnelling</vt:lpstr>
      <vt:lpstr>Beyond-Design Failures</vt:lpstr>
      <vt:lpstr>Proposed Experiments at HiRadMat II</vt:lpstr>
      <vt:lpstr>Conclusions</vt:lpstr>
      <vt:lpstr>PowerPoint Presentation</vt:lpstr>
      <vt:lpstr>LHC Risk Matrix</vt:lpstr>
      <vt:lpstr>LBDS failure cases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Fiona Jacqueline Harden</cp:lastModifiedBy>
  <cp:revision>1442</cp:revision>
  <cp:lastPrinted>2019-05-03T16:51:13Z</cp:lastPrinted>
  <dcterms:created xsi:type="dcterms:W3CDTF">2012-11-30T11:04:26Z</dcterms:created>
  <dcterms:modified xsi:type="dcterms:W3CDTF">2019-07-12T06:02:23Z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0x010100C23927291EC0D24F9C78EB89495B6A21</vt:lpwstr>
  </property>
  <property fmtid="{D5CDD505-2E9C-101B-9397-08002B2CF9AE}" pid="3" name="IsMyDocuments">
    <vt:bool>true</vt:bool>
  </property>
</Properties>
</file>