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963" r:id="rId2"/>
  </p:sldMasterIdLst>
  <p:notesMasterIdLst>
    <p:notesMasterId r:id="rId20"/>
  </p:notesMasterIdLst>
  <p:sldIdLst>
    <p:sldId id="519" r:id="rId3"/>
    <p:sldId id="723" r:id="rId4"/>
    <p:sldId id="778" r:id="rId5"/>
    <p:sldId id="729" r:id="rId6"/>
    <p:sldId id="793" r:id="rId7"/>
    <p:sldId id="797" r:id="rId8"/>
    <p:sldId id="801" r:id="rId9"/>
    <p:sldId id="798" r:id="rId10"/>
    <p:sldId id="802" r:id="rId11"/>
    <p:sldId id="803" r:id="rId12"/>
    <p:sldId id="804" r:id="rId13"/>
    <p:sldId id="809" r:id="rId14"/>
    <p:sldId id="810" r:id="rId15"/>
    <p:sldId id="811" r:id="rId16"/>
    <p:sldId id="644" r:id="rId17"/>
    <p:sldId id="807" r:id="rId18"/>
    <p:sldId id="808" r:id="rId19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FFCC"/>
    <a:srgbClr val="FF9933"/>
    <a:srgbClr val="0066FF"/>
    <a:srgbClr val="FFFF99"/>
    <a:srgbClr val="009999"/>
    <a:srgbClr val="000000"/>
    <a:srgbClr val="0066CC"/>
    <a:srgbClr val="33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5" autoAdjust="0"/>
    <p:restoredTop sz="86455" autoAdjust="0"/>
  </p:normalViewPr>
  <p:slideViewPr>
    <p:cSldViewPr>
      <p:cViewPr varScale="1">
        <p:scale>
          <a:sx n="70" d="100"/>
          <a:sy n="70" d="100"/>
        </p:scale>
        <p:origin x="64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30" tIns="49514" rIns="99030" bIns="49514" numCol="1" anchor="t" anchorCtr="0" compatLnSpc="1">
            <a:prstTxWarp prst="textNoShape">
              <a:avLst/>
            </a:prstTxWarp>
          </a:bodyPr>
          <a:lstStyle>
            <a:lvl1pPr defTabSz="990778">
              <a:defRPr sz="130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30" tIns="49514" rIns="99030" bIns="49514" numCol="1" anchor="t" anchorCtr="0" compatLnSpc="1">
            <a:prstTxWarp prst="textNoShape">
              <a:avLst/>
            </a:prstTxWarp>
          </a:bodyPr>
          <a:lstStyle>
            <a:lvl1pPr algn="r" defTabSz="990778">
              <a:defRPr sz="130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8BB7EA76-ABD1-4C69-BA8F-E83BC040902B}" type="datetime1">
              <a:rPr lang="ja-JP" altLang="en-US"/>
              <a:pPr>
                <a:defRPr/>
              </a:pPr>
              <a:t>2019/7/12</a:t>
            </a:fld>
            <a:endParaRPr lang="en-US" altLang="ja-JP"/>
          </a:p>
        </p:txBody>
      </p:sp>
      <p:sp>
        <p:nvSpPr>
          <p:cNvPr id="3584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76900" cy="46053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30" tIns="49514" rIns="99030" bIns="49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30" tIns="49514" rIns="99030" bIns="49514" numCol="1" anchor="b" anchorCtr="0" compatLnSpc="1">
            <a:prstTxWarp prst="textNoShape">
              <a:avLst/>
            </a:prstTxWarp>
          </a:bodyPr>
          <a:lstStyle>
            <a:lvl1pPr defTabSz="990778">
              <a:defRPr sz="130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30" tIns="49514" rIns="99030" bIns="49514" numCol="1" anchor="b" anchorCtr="0" compatLnSpc="1">
            <a:prstTxWarp prst="textNoShape">
              <a:avLst/>
            </a:prstTxWarp>
          </a:bodyPr>
          <a:lstStyle>
            <a:lvl1pPr algn="r" defTabSz="990778">
              <a:defRPr sz="130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96D396D2-7613-4B1E-BD76-0923B29A6C2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4277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D396D2-7613-4B1E-BD76-0923B29A6C21}" type="slidenum">
              <a:rPr lang="ja-JP" altLang="en-US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162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D396D2-7613-4B1E-BD76-0923B29A6C21}" type="slidenum">
              <a:rPr lang="ja-JP" altLang="en-US" smtClean="0"/>
              <a:pPr>
                <a:defRPr/>
              </a:pPr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9853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D396D2-7613-4B1E-BD76-0923B29A6C21}" type="slidenum">
              <a:rPr lang="ja-JP" altLang="en-US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047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B2953-A64D-426B-8524-AD9023F060E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12CEC-656D-4AF6-AA0A-CFF8D420AE7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9738" y="161925"/>
            <a:ext cx="2181225" cy="632936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41300" y="161925"/>
            <a:ext cx="6396038" cy="63293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68C39-88D0-4AD4-83ED-FE57CCC1C03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086210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205916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394280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099865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07569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429111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477486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35520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416824" cy="604838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itchFamily="34" charset="0"/>
                <a:cs typeface="Verdana" pitchFamily="34" charset="0"/>
              </a:defRPr>
            </a:lvl1pPr>
            <a:lvl2pPr>
              <a:defRPr>
                <a:latin typeface="Verdana" pitchFamily="34" charset="0"/>
                <a:cs typeface="Verdana" pitchFamily="34" charset="0"/>
              </a:defRPr>
            </a:lvl2pPr>
            <a:lvl3pPr>
              <a:defRPr>
                <a:latin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16D1B-3857-46E4-969D-511DC8CE929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81729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40938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85CFF-1398-5D45-8D4E-4BB99A9465FD}" type="slidenum">
              <a:rPr kumimoji="1" lang="ja-JP" altLang="en-US" smtClean="0">
                <a:solidFill>
                  <a:srgbClr val="000000"/>
                </a:solidFill>
              </a:rPr>
              <a:pPr/>
              <a:t>‹#›</a:t>
            </a:fld>
            <a:endParaRPr kumimoji="1"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51076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8A9BF-2A44-4A31-9B17-E27AA7C95B4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1300" y="1157288"/>
            <a:ext cx="4287838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1538" y="1157288"/>
            <a:ext cx="4289425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BD9F0-316A-4C14-903D-3AE59208E1E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ACEDC-2FE9-49D4-A9DA-F34961BB5B1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41DCB-EA35-41B4-AF3E-69F07D9A19C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A77C0-D544-4466-9A3A-22AAA3827ED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D1677-07F6-42F0-BE21-500ED99674F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45E60-430E-482E-8BC1-653B11D1DC9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gif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9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 descr="ブーケ"/>
          <p:cNvSpPr>
            <a:spLocks noChangeArrowheads="1"/>
          </p:cNvSpPr>
          <p:nvPr/>
        </p:nvSpPr>
        <p:spPr bwMode="auto">
          <a:xfrm>
            <a:off x="107504" y="656696"/>
            <a:ext cx="8928000" cy="36000"/>
          </a:xfrm>
          <a:prstGeom prst="rect">
            <a:avLst/>
          </a:prstGeom>
          <a:blipFill dpi="0" rotWithShape="1">
            <a:blip r:embed="rId1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7503" y="44624"/>
            <a:ext cx="8496945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04" y="692696"/>
            <a:ext cx="8922197" cy="59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448" y="6643985"/>
            <a:ext cx="432782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fontAlgn="ctr">
              <a:defRPr sz="1000" b="1" i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 Bold" panose="020B0704020202020204" pitchFamily="34" charset="0"/>
                <a:ea typeface="ＭＳ Ｐゴシック" pitchFamily="50" charset="-128"/>
                <a:cs typeface="Arial Bold" panose="020B0704020202020204" pitchFamily="34" charset="0"/>
              </a:defRPr>
            </a:lvl1pPr>
          </a:lstStyle>
          <a:p>
            <a:pPr>
              <a:defRPr/>
            </a:pPr>
            <a:fld id="{EEA6026D-BFBA-4826-A864-B2959CE97488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12" name="Rectangle 2" descr="ブーケ"/>
          <p:cNvSpPr>
            <a:spLocks noChangeArrowheads="1"/>
          </p:cNvSpPr>
          <p:nvPr userDrawn="1"/>
        </p:nvSpPr>
        <p:spPr bwMode="auto">
          <a:xfrm>
            <a:off x="1692504" y="6633360"/>
            <a:ext cx="7344000" cy="36000"/>
          </a:xfrm>
          <a:prstGeom prst="rect">
            <a:avLst/>
          </a:prstGeom>
          <a:blipFill dpi="0" rotWithShape="1">
            <a:blip r:embed="rId1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 dirty="0">
              <a:latin typeface="Times New Roman" charset="0"/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1586709" y="6635344"/>
            <a:ext cx="4777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err="1" smtClean="0">
                <a:solidFill>
                  <a:srgbClr val="0066CC"/>
                </a:solidFill>
                <a:latin typeface="Arial Black" panose="020B0A04020102020204" pitchFamily="34" charset="0"/>
                <a:ea typeface="HG丸ｺﾞｼｯｸM-PRO" panose="020F0600000000000000" pitchFamily="50" charset="-128"/>
                <a:cs typeface="Arial Bold" panose="020B0704020202020204" pitchFamily="34" charset="0"/>
              </a:rPr>
              <a:t>T.Ishida</a:t>
            </a:r>
            <a:r>
              <a:rPr lang="en-US" altLang="ja-JP" sz="1100" dirty="0" smtClean="0">
                <a:solidFill>
                  <a:srgbClr val="0066CC"/>
                </a:solidFill>
                <a:latin typeface="Arial Black" panose="020B0A04020102020204" pitchFamily="34" charset="0"/>
                <a:ea typeface="HG丸ｺﾞｼｯｸM-PRO" panose="020F0600000000000000" pitchFamily="50" charset="-128"/>
                <a:cs typeface="Arial Bold" panose="020B0704020202020204" pitchFamily="34" charset="0"/>
              </a:rPr>
              <a:t>   |   </a:t>
            </a:r>
            <a:r>
              <a:rPr lang="en-US" altLang="ja-JP" sz="1100" dirty="0" err="1" smtClean="0">
                <a:solidFill>
                  <a:srgbClr val="0066CC"/>
                </a:solidFill>
                <a:latin typeface="Arial Black" panose="020B0A04020102020204" pitchFamily="34" charset="0"/>
                <a:ea typeface="HG丸ｺﾞｼｯｸM-PRO" panose="020F0600000000000000" pitchFamily="50" charset="-128"/>
                <a:cs typeface="Arial Bold" panose="020B0704020202020204" pitchFamily="34" charset="0"/>
              </a:rPr>
              <a:t>HiRadMat</a:t>
            </a:r>
            <a:r>
              <a:rPr lang="en-US" altLang="ja-JP" sz="1100" dirty="0" smtClean="0">
                <a:solidFill>
                  <a:srgbClr val="0066CC"/>
                </a:solidFill>
                <a:latin typeface="Arial Black" panose="020B0A04020102020204" pitchFamily="34" charset="0"/>
                <a:ea typeface="HG丸ｺﾞｼｯｸM-PRO" panose="020F0600000000000000" pitchFamily="50" charset="-128"/>
                <a:cs typeface="Arial Bold" panose="020B0704020202020204" pitchFamily="34" charset="0"/>
              </a:rPr>
              <a:t> Workshop,</a:t>
            </a:r>
            <a:r>
              <a:rPr lang="en-US" altLang="ja-JP" sz="1100" baseline="0" dirty="0" smtClean="0">
                <a:solidFill>
                  <a:srgbClr val="0066CC"/>
                </a:solidFill>
                <a:latin typeface="Arial Black" panose="020B0A04020102020204" pitchFamily="34" charset="0"/>
                <a:ea typeface="HG丸ｺﾞｼｯｸM-PRO" panose="020F0600000000000000" pitchFamily="50" charset="-128"/>
                <a:cs typeface="Arial Bold" panose="020B0704020202020204" pitchFamily="34" charset="0"/>
              </a:rPr>
              <a:t> CERN, 10 – 12 JUL 2019</a:t>
            </a:r>
            <a:endParaRPr lang="en-US" altLang="ja-JP" sz="1100" dirty="0">
              <a:solidFill>
                <a:srgbClr val="0066CC"/>
              </a:solidFill>
              <a:latin typeface="Arial Black" panose="020B0A04020102020204" pitchFamily="34" charset="0"/>
              <a:ea typeface="HG丸ｺﾞｼｯｸM-PRO" panose="020F0600000000000000" pitchFamily="50" charset="-128"/>
              <a:cs typeface="Arial Bold" panose="020B0704020202020204" pitchFamily="34" charset="0"/>
            </a:endParaRPr>
          </a:p>
        </p:txBody>
      </p:sp>
      <p:pic>
        <p:nvPicPr>
          <p:cNvPr id="16" name="Picture 5" descr="RaDIATE Red Transparent BG.png"/>
          <p:cNvPicPr>
            <a:picLocks noChangeAspect="1"/>
          </p:cNvPicPr>
          <p:nvPr userDrawn="1"/>
        </p:nvPicPr>
        <p:blipFill>
          <a:blip r:embed="rId14" cstate="screen">
            <a:alphaModFix amt="58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456" y="44624"/>
            <a:ext cx="408321" cy="507161"/>
          </a:xfrm>
          <a:prstGeom prst="rect">
            <a:avLst/>
          </a:prstGeom>
        </p:spPr>
      </p:pic>
      <p:grpSp>
        <p:nvGrpSpPr>
          <p:cNvPr id="3" name="グループ化 2"/>
          <p:cNvGrpSpPr/>
          <p:nvPr userDrawn="1"/>
        </p:nvGrpSpPr>
        <p:grpSpPr>
          <a:xfrm>
            <a:off x="35496" y="6522295"/>
            <a:ext cx="1504728" cy="318342"/>
            <a:chOff x="114944" y="6430891"/>
            <a:chExt cx="1936776" cy="409746"/>
          </a:xfrm>
        </p:grpSpPr>
        <p:pic>
          <p:nvPicPr>
            <p:cNvPr id="20" name="Picture 1" descr="C:\Users\Ishida\Documents\JPARCnu\130719-νeプレス\Talk\logo\keklogo-c.png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35283" y="6492432"/>
              <a:ext cx="552341" cy="315902"/>
            </a:xfrm>
            <a:prstGeom prst="rect">
              <a:avLst/>
            </a:prstGeom>
            <a:noFill/>
          </p:spPr>
        </p:pic>
        <p:pic>
          <p:nvPicPr>
            <p:cNvPr id="1030" name="Picture 8" descr="J-PARCマーク-final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 b="20151"/>
            <a:stretch>
              <a:fillRect/>
            </a:stretch>
          </p:blipFill>
          <p:spPr bwMode="auto">
            <a:xfrm>
              <a:off x="114944" y="6430891"/>
              <a:ext cx="416127" cy="40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図 12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5080" y="6440602"/>
              <a:ext cx="786640" cy="385454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70C0"/>
          </a:solidFill>
          <a:latin typeface="Arial Black" panose="020B0A04020102020204" pitchFamily="34" charset="0"/>
          <a:ea typeface="Adobe Gothic Std B" panose="020B0800000000000000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70C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70C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70C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70C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65000"/>
        <a:buFont typeface="Wingdings" pitchFamily="2" charset="2"/>
        <a:buBlip>
          <a:blip r:embed="rId19"/>
        </a:buBlip>
        <a:defRPr kumimoji="1" sz="2800">
          <a:solidFill>
            <a:schemeClr val="hlink"/>
          </a:solidFill>
          <a:latin typeface="Arial Bold" panose="020B0704020202020204" pitchFamily="34" charset="0"/>
          <a:ea typeface="Adobe Gothic Std B" panose="020B0800000000000000" pitchFamily="34" charset="-128"/>
          <a:cs typeface="Arial Bold" panose="020B07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Blip>
          <a:blip r:embed="rId20"/>
        </a:buBlip>
        <a:defRPr kumimoji="1" sz="2400">
          <a:solidFill>
            <a:schemeClr val="tx1"/>
          </a:solidFill>
          <a:latin typeface="Arial Bold" panose="020B0704020202020204" pitchFamily="34" charset="0"/>
          <a:ea typeface="Adobe Gothic Std B" panose="020B0800000000000000" pitchFamily="34" charset="-128"/>
          <a:cs typeface="Arial Bold" panose="020B07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65000"/>
        <a:buFont typeface="Wingdings" pitchFamily="2" charset="2"/>
        <a:buBlip>
          <a:blip r:embed="rId21"/>
        </a:buBlip>
        <a:defRPr kumimoji="1" sz="2400">
          <a:solidFill>
            <a:schemeClr val="tx1"/>
          </a:solidFill>
          <a:latin typeface="Arial Bold" panose="020B0704020202020204" pitchFamily="34" charset="0"/>
          <a:ea typeface="Adobe Gothic Std B" panose="020B0800000000000000" pitchFamily="34" charset="-128"/>
          <a:cs typeface="Arial Bold" panose="020B07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Blip>
          <a:blip r:embed="rId22"/>
        </a:buBlip>
        <a:defRPr kumimoji="1" sz="2000">
          <a:solidFill>
            <a:schemeClr val="tx1"/>
          </a:solidFill>
          <a:latin typeface="Arial Bold" panose="020B0704020202020204" pitchFamily="34" charset="0"/>
          <a:ea typeface="Adobe Gothic Std B" panose="020B0800000000000000" pitchFamily="34" charset="-128"/>
          <a:cs typeface="Arial Bold" panose="020B07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65000"/>
        <a:buFont typeface="Wingdings" pitchFamily="2" charset="2"/>
        <a:buBlip>
          <a:blip r:embed="rId23"/>
        </a:buBlip>
        <a:defRPr kumimoji="1" sz="2000">
          <a:solidFill>
            <a:schemeClr val="tx1"/>
          </a:solidFill>
          <a:latin typeface="Arial Bold" panose="020B0704020202020204" pitchFamily="34" charset="0"/>
          <a:ea typeface="Adobe Gothic Std B" panose="020B0800000000000000" pitchFamily="34" charset="-128"/>
          <a:cs typeface="Arial Bold" panose="020B07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65000"/>
        <a:buFont typeface="Wingdings" pitchFamily="2" charset="2"/>
        <a:buBlip>
          <a:blip r:embed="rId2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65000"/>
        <a:buFont typeface="Wingdings" pitchFamily="2" charset="2"/>
        <a:buBlip>
          <a:blip r:embed="rId2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65000"/>
        <a:buFont typeface="Wingdings" pitchFamily="2" charset="2"/>
        <a:buBlip>
          <a:blip r:embed="rId2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65000"/>
        <a:buFont typeface="Wingdings" pitchFamily="2" charset="2"/>
        <a:buBlip>
          <a:blip r:embed="rId2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8585CFF-1398-5D45-8D4E-4BB99A9465FD}" type="slidenum">
              <a:rPr kumimoji="1" lang="ja-JP" altLang="en-US" smtClean="0">
                <a:solidFill>
                  <a:srgbClr val="000000"/>
                </a:solidFill>
                <a:latin typeface="Arial"/>
                <a:ea typeface="ＭＳ Ｐゴシック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05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9.jpe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5.png"/><Relationship Id="rId5" Type="http://schemas.microsoft.com/office/2007/relationships/hdphoto" Target="../media/hdphoto2.wdp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7.png"/><Relationship Id="rId7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tiff"/><Relationship Id="rId11" Type="http://schemas.openxmlformats.org/officeDocument/2006/relationships/image" Target="../media/image10.png"/><Relationship Id="rId5" Type="http://schemas.openxmlformats.org/officeDocument/2006/relationships/image" Target="../media/image29.png"/><Relationship Id="rId10" Type="http://schemas.openxmlformats.org/officeDocument/2006/relationships/image" Target="../media/image9.png"/><Relationship Id="rId4" Type="http://schemas.openxmlformats.org/officeDocument/2006/relationships/image" Target="../media/image28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png"/><Relationship Id="rId3" Type="http://schemas.openxmlformats.org/officeDocument/2006/relationships/image" Target="../media/image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35.png"/><Relationship Id="rId5" Type="http://schemas.openxmlformats.org/officeDocument/2006/relationships/image" Target="../media/image9.png"/><Relationship Id="rId10" Type="http://schemas.openxmlformats.org/officeDocument/2006/relationships/image" Target="../media/image34.png"/><Relationship Id="rId4" Type="http://schemas.openxmlformats.org/officeDocument/2006/relationships/image" Target="../media/image8.png"/><Relationship Id="rId9" Type="http://schemas.openxmlformats.org/officeDocument/2006/relationships/image" Target="../media/image3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9.png"/><Relationship Id="rId7" Type="http://schemas.openxmlformats.org/officeDocument/2006/relationships/image" Target="../media/image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42.png"/><Relationship Id="rId5" Type="http://schemas.openxmlformats.org/officeDocument/2006/relationships/image" Target="../media/image7.png"/><Relationship Id="rId10" Type="http://schemas.openxmlformats.org/officeDocument/2006/relationships/image" Target="../media/image41.png"/><Relationship Id="rId4" Type="http://schemas.openxmlformats.org/officeDocument/2006/relationships/image" Target="../media/image6.png"/><Relationship Id="rId9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4.png"/><Relationship Id="rId7" Type="http://schemas.openxmlformats.org/officeDocument/2006/relationships/image" Target="../media/image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46.emf"/><Relationship Id="rId4" Type="http://schemas.openxmlformats.org/officeDocument/2006/relationships/image" Target="../media/image45.emf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89" y="-27718"/>
            <a:ext cx="9159289" cy="3213448"/>
          </a:xfrm>
          <a:prstGeom prst="rect">
            <a:avLst/>
          </a:prstGeom>
          <a:effectLst/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512" y="1056089"/>
            <a:ext cx="7560840" cy="2804959"/>
          </a:xfrm>
          <a:noFill/>
          <a:ln w="12700">
            <a:noFill/>
          </a:ln>
        </p:spPr>
        <p:txBody>
          <a:bodyPr>
            <a:noAutofit/>
          </a:bodyPr>
          <a:lstStyle/>
          <a:p>
            <a:r>
              <a:rPr lang="en-US" altLang="ja-JP" sz="4000" b="1" dirty="0" smtClean="0">
                <a:ln w="19050">
                  <a:solidFill>
                    <a:srgbClr val="FFFF99"/>
                  </a:solidFill>
                </a:ln>
                <a:cs typeface="Calibri" panose="020F0502020204030204" pitchFamily="34" charset="0"/>
              </a:rPr>
              <a:t>Expression of Interests on </a:t>
            </a:r>
            <a:br>
              <a:rPr lang="en-US" altLang="ja-JP" sz="4000" b="1" dirty="0" smtClean="0">
                <a:ln w="19050">
                  <a:solidFill>
                    <a:srgbClr val="FFFF99"/>
                  </a:solidFill>
                </a:ln>
                <a:cs typeface="Calibri" panose="020F0502020204030204" pitchFamily="34" charset="0"/>
              </a:rPr>
            </a:br>
            <a:r>
              <a:rPr lang="en-US" altLang="ja-JP" sz="4000" b="1" dirty="0" smtClean="0">
                <a:ln w="19050">
                  <a:solidFill>
                    <a:srgbClr val="FFFF99"/>
                  </a:solidFill>
                </a:ln>
                <a:cs typeface="Calibri" panose="020F0502020204030204" pitchFamily="34" charset="0"/>
              </a:rPr>
              <a:t>the Future </a:t>
            </a:r>
            <a:r>
              <a:rPr lang="en-US" altLang="ja-JP" sz="4000" b="1" dirty="0" err="1" smtClean="0">
                <a:ln w="19050">
                  <a:solidFill>
                    <a:srgbClr val="FFFF99"/>
                  </a:solidFill>
                </a:ln>
                <a:cs typeface="Calibri" panose="020F0502020204030204" pitchFamily="34" charset="0"/>
              </a:rPr>
              <a:t>HiRadMat</a:t>
            </a:r>
            <a:r>
              <a:rPr lang="en-US" altLang="ja-JP" sz="4000" b="1" dirty="0" smtClean="0">
                <a:ln w="19050">
                  <a:solidFill>
                    <a:srgbClr val="FFFF99"/>
                  </a:solidFill>
                </a:ln>
                <a:cs typeface="Calibri" panose="020F0502020204030204" pitchFamily="34" charset="0"/>
              </a:rPr>
              <a:t> Experiments</a:t>
            </a:r>
            <a:br>
              <a:rPr lang="en-US" altLang="ja-JP" sz="4000" b="1" dirty="0" smtClean="0">
                <a:ln w="19050">
                  <a:solidFill>
                    <a:srgbClr val="FFFF99"/>
                  </a:solidFill>
                </a:ln>
                <a:cs typeface="Calibri" panose="020F0502020204030204" pitchFamily="34" charset="0"/>
              </a:rPr>
            </a:br>
            <a:r>
              <a:rPr lang="en-US" altLang="ja-JP" sz="4000" b="1" dirty="0" smtClean="0">
                <a:cs typeface="Calibri" panose="020F0502020204030204" pitchFamily="34" charset="0"/>
              </a:rPr>
              <a:t/>
            </a:r>
            <a:br>
              <a:rPr lang="en-US" altLang="ja-JP" sz="4000" b="1" dirty="0" smtClean="0">
                <a:cs typeface="Calibri" panose="020F0502020204030204" pitchFamily="34" charset="0"/>
              </a:rPr>
            </a:br>
            <a:r>
              <a:rPr lang="en-US" altLang="ja-JP" sz="4000" b="1" dirty="0" smtClean="0">
                <a:cs typeface="Calibri" panose="020F0502020204030204" pitchFamily="34" charset="0"/>
              </a:rPr>
              <a:t>from</a:t>
            </a:r>
            <a:endParaRPr lang="en-US" altLang="ja-JP" sz="4800" b="1" dirty="0">
              <a:solidFill>
                <a:srgbClr val="00B050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43808" y="2445189"/>
            <a:ext cx="6264696" cy="2897054"/>
          </a:xfrm>
        </p:spPr>
        <p:txBody>
          <a:bodyPr/>
          <a:lstStyle/>
          <a:p>
            <a:pPr algn="r"/>
            <a:r>
              <a:rPr lang="en-US" altLang="ja-JP" sz="2000" dirty="0" err="1" smtClean="0">
                <a:solidFill>
                  <a:srgbClr val="009999"/>
                </a:solidFill>
              </a:rPr>
              <a:t>Taku</a:t>
            </a:r>
            <a:r>
              <a:rPr lang="en-US" altLang="ja-JP" sz="2000" dirty="0" smtClean="0">
                <a:solidFill>
                  <a:srgbClr val="009999"/>
                </a:solidFill>
              </a:rPr>
              <a:t> Ishida</a:t>
            </a:r>
            <a:r>
              <a:rPr lang="en-US" altLang="ja-JP" sz="2000" baseline="30000" dirty="0" smtClean="0">
                <a:solidFill>
                  <a:srgbClr val="0066CC"/>
                </a:solidFill>
              </a:rPr>
              <a:t>*1</a:t>
            </a:r>
            <a:endParaRPr lang="en-US" altLang="ja-JP" sz="2000" dirty="0" smtClean="0">
              <a:solidFill>
                <a:srgbClr val="009999"/>
              </a:solidFill>
            </a:endParaRPr>
          </a:p>
          <a:p>
            <a:pPr algn="r"/>
            <a:r>
              <a:rPr lang="en-US" altLang="ja-JP" sz="2000" dirty="0" err="1" smtClean="0">
                <a:solidFill>
                  <a:srgbClr val="009999"/>
                </a:solidFill>
              </a:rPr>
              <a:t>Shunshuke</a:t>
            </a:r>
            <a:r>
              <a:rPr lang="en-US" altLang="ja-JP" sz="2000" dirty="0" smtClean="0">
                <a:solidFill>
                  <a:srgbClr val="009999"/>
                </a:solidFill>
              </a:rPr>
              <a:t> Makimura</a:t>
            </a:r>
            <a:r>
              <a:rPr lang="en-US" altLang="ja-JP" sz="2000" baseline="30000" dirty="0" smtClean="0">
                <a:solidFill>
                  <a:srgbClr val="0066CC"/>
                </a:solidFill>
              </a:rPr>
              <a:t>1</a:t>
            </a:r>
            <a:r>
              <a:rPr lang="en-US" altLang="ja-JP" sz="2000" dirty="0">
                <a:solidFill>
                  <a:srgbClr val="009999"/>
                </a:solidFill>
              </a:rPr>
              <a:t> </a:t>
            </a:r>
            <a:r>
              <a:rPr lang="en-US" altLang="ja-JP" sz="2000" dirty="0" smtClean="0">
                <a:solidFill>
                  <a:srgbClr val="009999"/>
                </a:solidFill>
              </a:rPr>
              <a:t>,Takeshi Nakadaira</a:t>
            </a:r>
            <a:r>
              <a:rPr lang="en-US" altLang="ja-JP" sz="2000" baseline="30000" dirty="0" smtClean="0">
                <a:solidFill>
                  <a:srgbClr val="0066CC"/>
                </a:solidFill>
              </a:rPr>
              <a:t>1</a:t>
            </a:r>
            <a:r>
              <a:rPr lang="en-US" altLang="ja-JP" sz="2000" dirty="0" smtClean="0">
                <a:solidFill>
                  <a:srgbClr val="009999"/>
                </a:solidFill>
              </a:rPr>
              <a:t> </a:t>
            </a:r>
            <a:endParaRPr lang="en-US" altLang="ja-JP" sz="2000" baseline="30000" dirty="0" smtClean="0">
              <a:solidFill>
                <a:srgbClr val="0066CC"/>
              </a:solidFill>
            </a:endParaRPr>
          </a:p>
          <a:p>
            <a:pPr algn="r"/>
            <a:r>
              <a:rPr lang="en-US" altLang="ja-JP" sz="2000" dirty="0" smtClean="0">
                <a:solidFill>
                  <a:srgbClr val="009999"/>
                </a:solidFill>
              </a:rPr>
              <a:t>Hajime Nishiguchi</a:t>
            </a:r>
            <a:r>
              <a:rPr lang="en-US" altLang="ja-JP" sz="2000" baseline="30000" dirty="0" smtClean="0">
                <a:solidFill>
                  <a:srgbClr val="0066CC"/>
                </a:solidFill>
              </a:rPr>
              <a:t>1</a:t>
            </a:r>
            <a:r>
              <a:rPr lang="en-US" altLang="ja-JP" sz="2000" dirty="0" smtClean="0">
                <a:solidFill>
                  <a:schemeClr val="accent5">
                    <a:lumMod val="50000"/>
                  </a:schemeClr>
                </a:solidFill>
              </a:rPr>
              <a:t>, Yoshinori Hashimoto</a:t>
            </a:r>
            <a:r>
              <a:rPr lang="en-US" altLang="ja-JP" sz="2000" baseline="30000" dirty="0" smtClean="0">
                <a:solidFill>
                  <a:srgbClr val="0066CC"/>
                </a:solidFill>
              </a:rPr>
              <a:t>1</a:t>
            </a:r>
            <a:r>
              <a:rPr lang="en-US" altLang="ja-JP" sz="2000" dirty="0" smtClean="0">
                <a:solidFill>
                  <a:srgbClr val="0066CC"/>
                </a:solidFill>
              </a:rPr>
              <a:t> </a:t>
            </a:r>
          </a:p>
          <a:p>
            <a:pPr algn="r"/>
            <a:r>
              <a:rPr lang="en-US" altLang="ja-JP" sz="2000" dirty="0" smtClean="0">
                <a:solidFill>
                  <a:srgbClr val="009999"/>
                </a:solidFill>
              </a:rPr>
              <a:t>Shin-Ichiro Meigo</a:t>
            </a:r>
            <a:r>
              <a:rPr lang="en-US" altLang="ja-JP" sz="2000" baseline="30000" dirty="0" smtClean="0">
                <a:solidFill>
                  <a:srgbClr val="0066CC"/>
                </a:solidFill>
              </a:rPr>
              <a:t>2</a:t>
            </a:r>
            <a:r>
              <a:rPr lang="en-US" altLang="ja-JP" sz="2000" dirty="0" smtClean="0">
                <a:solidFill>
                  <a:srgbClr val="009999"/>
                </a:solidFill>
              </a:rPr>
              <a:t>, Masatoshi Futakawa</a:t>
            </a:r>
            <a:r>
              <a:rPr lang="en-US" altLang="ja-JP" sz="2000" baseline="30000" dirty="0" smtClean="0">
                <a:solidFill>
                  <a:srgbClr val="0066CC"/>
                </a:solidFill>
              </a:rPr>
              <a:t>2</a:t>
            </a:r>
            <a:r>
              <a:rPr lang="en-US" altLang="ja-JP" sz="2000" dirty="0" smtClean="0">
                <a:solidFill>
                  <a:srgbClr val="009999"/>
                </a:solidFill>
              </a:rPr>
              <a:t> </a:t>
            </a:r>
            <a:endParaRPr lang="en-US" altLang="ja-JP" sz="2000" dirty="0">
              <a:solidFill>
                <a:srgbClr val="009999"/>
              </a:solidFill>
            </a:endParaRPr>
          </a:p>
          <a:p>
            <a:pPr algn="r"/>
            <a:r>
              <a:rPr lang="en-US" altLang="ja-JP" sz="2000" dirty="0" smtClean="0">
                <a:solidFill>
                  <a:srgbClr val="0066CC"/>
                </a:solidFill>
              </a:rPr>
              <a:t>J-PARC Center</a:t>
            </a:r>
            <a:endParaRPr lang="en-US" altLang="ja-JP" sz="1600" baseline="30000" dirty="0">
              <a:solidFill>
                <a:srgbClr val="0066CC"/>
              </a:solidFill>
            </a:endParaRPr>
          </a:p>
          <a:p>
            <a:pPr algn="r"/>
            <a:r>
              <a:rPr lang="en-US" altLang="ja-JP" sz="1600" baseline="30000" dirty="0" smtClean="0">
                <a:solidFill>
                  <a:srgbClr val="0066CC"/>
                </a:solidFill>
              </a:rPr>
              <a:t>1</a:t>
            </a:r>
            <a:r>
              <a:rPr lang="en-US" altLang="ja-JP" sz="1600" dirty="0" smtClean="0">
                <a:solidFill>
                  <a:srgbClr val="0066CC"/>
                </a:solidFill>
              </a:rPr>
              <a:t>: High Energy Accelerator </a:t>
            </a:r>
          </a:p>
          <a:p>
            <a:pPr algn="r"/>
            <a:r>
              <a:rPr lang="en-US" altLang="ja-JP" sz="1600" dirty="0" smtClean="0">
                <a:solidFill>
                  <a:srgbClr val="0066CC"/>
                </a:solidFill>
              </a:rPr>
              <a:t>Research Organization, KEK</a:t>
            </a:r>
          </a:p>
          <a:p>
            <a:pPr algn="r"/>
            <a:r>
              <a:rPr lang="en-US" altLang="ja-JP" sz="1600" baseline="30000" dirty="0" smtClean="0">
                <a:solidFill>
                  <a:srgbClr val="0066CC"/>
                </a:solidFill>
              </a:rPr>
              <a:t>2</a:t>
            </a:r>
            <a:r>
              <a:rPr lang="en-US" altLang="ja-JP" sz="1600" dirty="0" smtClean="0">
                <a:solidFill>
                  <a:srgbClr val="0066CC"/>
                </a:solidFill>
              </a:rPr>
              <a:t>: Japan Atomic Energy </a:t>
            </a:r>
          </a:p>
          <a:p>
            <a:pPr algn="r"/>
            <a:r>
              <a:rPr lang="en-US" altLang="ja-JP" sz="1600" dirty="0" smtClean="0">
                <a:solidFill>
                  <a:srgbClr val="0066CC"/>
                </a:solidFill>
              </a:rPr>
              <a:t>Agency, JAEA</a:t>
            </a:r>
          </a:p>
          <a:p>
            <a:pPr algn="r"/>
            <a:r>
              <a:rPr lang="en-US" altLang="ja-JP" sz="2400" dirty="0" smtClean="0">
                <a:ea typeface="小塚ゴシック Pro R" panose="020B0400000000000000" pitchFamily="34" charset="-128"/>
              </a:rPr>
              <a:t>  </a:t>
            </a:r>
            <a:endParaRPr kumimoji="1" lang="en-US" altLang="ja-JP" sz="36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CB2953-A64D-426B-8524-AD9023F060EB}" type="slidenum">
              <a:rPr lang="ja-JP" altLang="en-US" smtClean="0"/>
              <a:pPr>
                <a:defRPr/>
              </a:pPr>
              <a:t>1</a:t>
            </a:fld>
            <a:endParaRPr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5075672" y="5448046"/>
            <a:ext cx="4063257" cy="1285939"/>
            <a:chOff x="5220072" y="3933056"/>
            <a:chExt cx="3657012" cy="1223147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5220072" y="3933056"/>
              <a:ext cx="3577279" cy="1080118"/>
              <a:chOff x="5940152" y="3810066"/>
              <a:chExt cx="3306076" cy="854655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5940152" y="3810066"/>
                <a:ext cx="3306076" cy="625428"/>
              </a:xfrm>
              <a:prstGeom prst="rect">
                <a:avLst/>
              </a:prstGeom>
              <a:solidFill>
                <a:srgbClr val="0066FF"/>
              </a:solidFill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ja-JP" sz="2800" dirty="0" smtClean="0">
                    <a:solidFill>
                      <a:schemeClr val="bg1"/>
                    </a:solidFill>
                    <a:effectLst>
                      <a:glow rad="165100">
                        <a:srgbClr val="FFF367">
                          <a:alpha val="65000"/>
                        </a:srgbClr>
                      </a:glow>
                    </a:effectLst>
                    <a:latin typeface="Franklin Gothic Medium"/>
                    <a:cs typeface="Franklin Gothic Medium"/>
                  </a:rPr>
                  <a:t>          RaDIATE </a:t>
                </a:r>
                <a:endParaRPr lang="en-US" altLang="ja-JP" sz="2800" dirty="0">
                  <a:solidFill>
                    <a:schemeClr val="bg1"/>
                  </a:solidFill>
                  <a:effectLst>
                    <a:glow rad="165100">
                      <a:srgbClr val="FFF367">
                        <a:alpha val="65000"/>
                      </a:srgbClr>
                    </a:glow>
                  </a:effectLst>
                  <a:latin typeface="Franklin Gothic Medium"/>
                  <a:cs typeface="Franklin Gothic Medium"/>
                </a:endParaRPr>
              </a:p>
              <a:p>
                <a:pPr algn="ctr"/>
                <a:r>
                  <a:rPr lang="en-US" altLang="ja-JP" sz="2000" dirty="0" smtClean="0">
                    <a:solidFill>
                      <a:schemeClr val="bg1"/>
                    </a:solidFill>
                    <a:latin typeface="Candara"/>
                    <a:cs typeface="Candara"/>
                  </a:rPr>
                  <a:t>          Collaboration</a:t>
                </a:r>
                <a:endParaRPr lang="ja-JP" altLang="en-US" sz="2000" dirty="0"/>
              </a:p>
            </p:txBody>
          </p:sp>
          <p:pic>
            <p:nvPicPr>
              <p:cNvPr id="8" name="Picture 8" descr="RaDIATE Red Transparent BG.png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3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5151" y="3867042"/>
                <a:ext cx="642221" cy="797679"/>
              </a:xfrm>
              <a:prstGeom prst="rect">
                <a:avLst/>
              </a:prstGeom>
            </p:spPr>
          </p:pic>
        </p:grpSp>
        <p:sp>
          <p:nvSpPr>
            <p:cNvPr id="12" name="TextBox 6"/>
            <p:cNvSpPr txBox="1"/>
            <p:nvPr/>
          </p:nvSpPr>
          <p:spPr>
            <a:xfrm>
              <a:off x="5979020" y="4717081"/>
              <a:ext cx="2898064" cy="439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rgbClr val="FF0000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Ra</a:t>
              </a:r>
              <a:r>
                <a:rPr lang="en-US" sz="1200" b="1" i="1" dirty="0" smtClean="0">
                  <a:solidFill>
                    <a:schemeClr val="tx2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diation </a:t>
              </a:r>
              <a:r>
                <a:rPr lang="en-US" sz="1200" b="1" i="1" dirty="0" smtClean="0">
                  <a:solidFill>
                    <a:srgbClr val="FF0000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D</a:t>
              </a:r>
              <a:r>
                <a:rPr lang="en-US" sz="1200" b="1" i="1" dirty="0" smtClean="0">
                  <a:solidFill>
                    <a:schemeClr val="tx2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amage </a:t>
              </a:r>
              <a:r>
                <a:rPr lang="en-US" sz="1200" b="1" i="1" dirty="0" smtClean="0">
                  <a:solidFill>
                    <a:srgbClr val="FF0000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I</a:t>
              </a:r>
              <a:r>
                <a:rPr lang="en-US" sz="1200" b="1" i="1" dirty="0" smtClean="0">
                  <a:solidFill>
                    <a:schemeClr val="tx2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n </a:t>
              </a:r>
              <a:r>
                <a:rPr lang="en-US" sz="1200" b="1" i="1" dirty="0" smtClean="0">
                  <a:solidFill>
                    <a:srgbClr val="FF0000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A</a:t>
              </a:r>
              <a:r>
                <a:rPr lang="en-US" sz="1200" b="1" i="1" dirty="0" smtClean="0">
                  <a:solidFill>
                    <a:schemeClr val="tx2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ccelerator </a:t>
              </a:r>
              <a:r>
                <a:rPr lang="en-US" sz="1200" b="1" i="1" dirty="0" smtClean="0">
                  <a:solidFill>
                    <a:srgbClr val="FF0000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T</a:t>
              </a:r>
              <a:r>
                <a:rPr lang="en-US" sz="1200" b="1" i="1" dirty="0" smtClean="0">
                  <a:solidFill>
                    <a:schemeClr val="tx2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arget </a:t>
              </a:r>
              <a:r>
                <a:rPr lang="en-US" sz="1200" b="1" i="1" dirty="0" smtClean="0">
                  <a:solidFill>
                    <a:srgbClr val="FF0000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E</a:t>
              </a:r>
              <a:r>
                <a:rPr lang="en-US" sz="1200" b="1" i="1" dirty="0" smtClean="0">
                  <a:solidFill>
                    <a:schemeClr val="tx2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nvironments </a:t>
              </a:r>
              <a:endParaRPr lang="en-US" sz="1200" b="1" i="1" dirty="0">
                <a:solidFill>
                  <a:schemeClr val="tx2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endParaRPr>
            </a:p>
          </p:txBody>
        </p:sp>
      </p:grpSp>
      <p:pic>
        <p:nvPicPr>
          <p:cNvPr id="22" name="Picture 1" descr="C:\Users\Ishida\Documents\JPARCnu\130719-νeプレス\Talk\logo\keklogo-c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42736" y="4270233"/>
            <a:ext cx="842114" cy="481633"/>
          </a:xfrm>
          <a:prstGeom prst="rect">
            <a:avLst/>
          </a:prstGeom>
          <a:noFill/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736" y="4869381"/>
            <a:ext cx="843264" cy="413199"/>
          </a:xfrm>
          <a:prstGeom prst="rect">
            <a:avLst/>
          </a:prstGeom>
        </p:spPr>
      </p:pic>
      <p:pic>
        <p:nvPicPr>
          <p:cNvPr id="14" name="Picture 4" descr="C:\Documents and Settings\kami\デスクトップ\epi-2006anl\jparclogo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5792" y="3429000"/>
            <a:ext cx="3451088" cy="27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2090" y="26629"/>
            <a:ext cx="3216414" cy="84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382" y="40495"/>
            <a:ext cx="9080618" cy="604838"/>
          </a:xfrm>
        </p:spPr>
        <p:txBody>
          <a:bodyPr/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2. </a:t>
            </a:r>
            <a:r>
              <a:rPr lang="en-US" altLang="ja-JP" dirty="0" smtClean="0"/>
              <a:t>Displacement </a:t>
            </a:r>
            <a:r>
              <a:rPr lang="en-US" altLang="ja-JP" dirty="0" smtClean="0">
                <a:solidFill>
                  <a:srgbClr val="0070C0"/>
                </a:solidFill>
              </a:rPr>
              <a:t>Cross-section Measurement</a:t>
            </a:r>
            <a:endParaRPr lang="en-US" altLang="ja-JP" dirty="0">
              <a:solidFill>
                <a:srgbClr val="0070C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36619" y="841927"/>
            <a:ext cx="4607381" cy="1717853"/>
          </a:xfrm>
        </p:spPr>
        <p:txBody>
          <a:bodyPr/>
          <a:lstStyle/>
          <a:p>
            <a:r>
              <a:rPr lang="en-US" altLang="ja-JP" sz="1600" dirty="0">
                <a:latin typeface="Arial" pitchFamily="34" charset="0"/>
              </a:rPr>
              <a:t>Experiment at 3-GeV Rapid Cycling Synchrotron (RCS) </a:t>
            </a:r>
            <a:endParaRPr lang="en-US" altLang="ja-JP" sz="1600" dirty="0" smtClean="0">
              <a:latin typeface="Arial" pitchFamily="34" charset="0"/>
            </a:endParaRPr>
          </a:p>
          <a:p>
            <a:r>
              <a:rPr lang="en-US" altLang="ja-JP" sz="1600" dirty="0">
                <a:latin typeface="Arial" pitchFamily="34" charset="0"/>
              </a:rPr>
              <a:t>Under </a:t>
            </a:r>
            <a:r>
              <a:rPr lang="en-US" altLang="ja-JP" sz="1600" dirty="0" err="1">
                <a:latin typeface="Arial" pitchFamily="34" charset="0"/>
              </a:rPr>
              <a:t>cryotemperature</a:t>
            </a:r>
            <a:r>
              <a:rPr lang="en-US" altLang="ja-JP" sz="1600" dirty="0">
                <a:latin typeface="Arial" pitchFamily="34" charset="0"/>
              </a:rPr>
              <a:t> (~ 20 K), displacement cross section(</a:t>
            </a:r>
            <a:r>
              <a:rPr lang="en-US" altLang="ja-JP" sz="1600" i="1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altLang="ja-JP" sz="1600" dirty="0">
                <a:latin typeface="Arial" pitchFamily="34" charset="0"/>
              </a:rPr>
              <a:t>) was obtained by increase of resistivity (</a:t>
            </a:r>
            <a:r>
              <a:rPr lang="en-US" altLang="ja-JP" sz="1600" i="1" dirty="0" err="1">
                <a:latin typeface="Arial" pitchFamily="34" charset="0"/>
              </a:rPr>
              <a:t>Δρ</a:t>
            </a:r>
            <a:r>
              <a:rPr lang="en-US" altLang="ja-JP" sz="1600" i="1" baseline="-25000" dirty="0" err="1">
                <a:latin typeface="Arial" pitchFamily="34" charset="0"/>
              </a:rPr>
              <a:t>cu</a:t>
            </a:r>
            <a:r>
              <a:rPr lang="en-US" altLang="ja-JP" sz="1600" dirty="0">
                <a:latin typeface="Arial" pitchFamily="34" charset="0"/>
              </a:rPr>
              <a:t>) due to proton irradiation with average flux </a:t>
            </a:r>
            <a:r>
              <a:rPr lang="en-US" altLang="ja-JP" sz="1600" dirty="0">
                <a:latin typeface="Symbol" charset="2"/>
                <a:ea typeface="Symbol" charset="2"/>
                <a:cs typeface="Symbol" charset="2"/>
              </a:rPr>
              <a:t>(</a:t>
            </a:r>
            <a:r>
              <a:rPr lang="en-US" altLang="ja-JP" sz="1600" i="1" dirty="0">
                <a:latin typeface="Symbol" charset="2"/>
                <a:ea typeface="Symbol" charset="2"/>
                <a:cs typeface="Symbol" charset="2"/>
              </a:rPr>
              <a:t>f(</a:t>
            </a:r>
            <a:r>
              <a:rPr lang="en-US" altLang="ja-JP" sz="1600" i="1" dirty="0">
                <a:latin typeface="Arial" pitchFamily="34" charset="0"/>
              </a:rPr>
              <a:t>E)</a:t>
            </a:r>
            <a:r>
              <a:rPr lang="en-US" altLang="ja-JP" sz="1600" dirty="0">
                <a:latin typeface="Arial" pitchFamily="34" charset="0"/>
              </a:rPr>
              <a:t>)</a:t>
            </a:r>
          </a:p>
          <a:p>
            <a:endParaRPr lang="en-US" altLang="ja-JP" sz="1600" dirty="0">
              <a:latin typeface="Arial" pitchFamily="34" charset="0"/>
            </a:endParaRPr>
          </a:p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908720"/>
            <a:ext cx="4501407" cy="3006478"/>
          </a:xfrm>
          <a:prstGeom prst="rect">
            <a:avLst/>
          </a:prstGeom>
        </p:spPr>
      </p:pic>
      <p:cxnSp>
        <p:nvCxnSpPr>
          <p:cNvPr id="6" name="直線矢印コネクタ 5"/>
          <p:cNvCxnSpPr/>
          <p:nvPr/>
        </p:nvCxnSpPr>
        <p:spPr bwMode="auto">
          <a:xfrm>
            <a:off x="3815407" y="3424979"/>
            <a:ext cx="0" cy="62491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1"/>
          <p:cNvSpPr txBox="1"/>
          <p:nvPr/>
        </p:nvSpPr>
        <p:spPr>
          <a:xfrm>
            <a:off x="3885137" y="327434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mtClean="0"/>
              <a:t>x 8</a:t>
            </a:r>
            <a:endParaRPr kumimoji="1" lang="ja-JP" altLang="en-US" dirty="0"/>
          </a:p>
        </p:txBody>
      </p:sp>
      <p:sp>
        <p:nvSpPr>
          <p:cNvPr id="8" name="テキスト ボックス 10"/>
          <p:cNvSpPr txBox="1"/>
          <p:nvPr/>
        </p:nvSpPr>
        <p:spPr>
          <a:xfrm>
            <a:off x="2699792" y="841927"/>
            <a:ext cx="1729323" cy="267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200" dirty="0" smtClean="0"/>
              <a:t>N. </a:t>
            </a:r>
            <a:r>
              <a:rPr kumimoji="1" lang="en-US" altLang="ja-JP" sz="1200" dirty="0" err="1" smtClean="0"/>
              <a:t>Mokhov</a:t>
            </a:r>
            <a:r>
              <a:rPr kumimoji="1" lang="en-US" altLang="ja-JP" sz="1200" dirty="0" smtClean="0"/>
              <a:t>, HPTW2016</a:t>
            </a:r>
            <a:endParaRPr kumimoji="1" lang="ja-JP" altLang="en-US" sz="1200" dirty="0"/>
          </a:p>
        </p:txBody>
      </p:sp>
      <p:cxnSp>
        <p:nvCxnSpPr>
          <p:cNvPr id="10" name="直線コネクタ 9"/>
          <p:cNvCxnSpPr/>
          <p:nvPr/>
        </p:nvCxnSpPr>
        <p:spPr bwMode="auto">
          <a:xfrm>
            <a:off x="7524328" y="2192365"/>
            <a:ext cx="5246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99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3921" y="2540515"/>
            <a:ext cx="2883690" cy="446286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</p:pic>
      <p:grpSp>
        <p:nvGrpSpPr>
          <p:cNvPr id="12" name="図形グループ 24"/>
          <p:cNvGrpSpPr/>
          <p:nvPr/>
        </p:nvGrpSpPr>
        <p:grpSpPr>
          <a:xfrm>
            <a:off x="45815" y="3686608"/>
            <a:ext cx="3918650" cy="2935413"/>
            <a:chOff x="6429750" y="2152454"/>
            <a:chExt cx="7470321" cy="5595926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3839" y="2509418"/>
              <a:ext cx="6966232" cy="52246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</p:pic>
        <p:cxnSp>
          <p:nvCxnSpPr>
            <p:cNvPr id="14" name="直線矢印コネクタ 13"/>
            <p:cNvCxnSpPr/>
            <p:nvPr/>
          </p:nvCxnSpPr>
          <p:spPr bwMode="auto">
            <a:xfrm flipH="1">
              <a:off x="7179183" y="4907153"/>
              <a:ext cx="6672262" cy="589379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円/楕円 14"/>
            <p:cNvSpPr/>
            <p:nvPr/>
          </p:nvSpPr>
          <p:spPr bwMode="auto">
            <a:xfrm>
              <a:off x="8879384" y="2509418"/>
              <a:ext cx="2543175" cy="5238962"/>
            </a:xfrm>
            <a:prstGeom prst="ellipse">
              <a:avLst/>
            </a:prstGeom>
            <a:noFill/>
            <a:ln w="57150" cap="flat" cmpd="sng" algn="ctr">
              <a:solidFill>
                <a:schemeClr val="tx2">
                  <a:lumMod val="20000"/>
                  <a:lumOff val="80000"/>
                </a:schemeClr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" name="テキスト ボックス 17"/>
            <p:cNvSpPr txBox="1"/>
            <p:nvPr/>
          </p:nvSpPr>
          <p:spPr>
            <a:xfrm>
              <a:off x="6429750" y="2152454"/>
              <a:ext cx="2580583" cy="1408153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 smtClean="0"/>
                <a:t>Vacuum chamber with 4-K GM cooler</a:t>
              </a:r>
              <a:endParaRPr kumimoji="1" lang="ja-JP" altLang="en-US" sz="1400" dirty="0"/>
            </a:p>
          </p:txBody>
        </p:sp>
        <p:sp>
          <p:nvSpPr>
            <p:cNvPr id="17" name="テキスト ボックス 21"/>
            <p:cNvSpPr txBox="1"/>
            <p:nvPr/>
          </p:nvSpPr>
          <p:spPr>
            <a:xfrm>
              <a:off x="12339859" y="6779006"/>
              <a:ext cx="923096" cy="592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>
                  <a:solidFill>
                    <a:schemeClr val="bg1"/>
                  </a:solidFill>
                </a:rPr>
                <a:t>1 m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直線矢印コネクタ 17"/>
            <p:cNvCxnSpPr/>
            <p:nvPr/>
          </p:nvCxnSpPr>
          <p:spPr bwMode="auto">
            <a:xfrm>
              <a:off x="11978139" y="7394713"/>
              <a:ext cx="163024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miter lim="800000"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テキスト ボックス 23"/>
            <p:cNvSpPr txBox="1"/>
            <p:nvPr/>
          </p:nvSpPr>
          <p:spPr>
            <a:xfrm>
              <a:off x="7293144" y="4529540"/>
              <a:ext cx="1259581" cy="59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>
                  <a:solidFill>
                    <a:schemeClr val="tx2"/>
                  </a:solidFill>
                </a:rPr>
                <a:t>Beam</a:t>
              </a:r>
              <a:endParaRPr kumimoji="1" lang="ja-JP" altLang="en-US" sz="16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771318"/>
            <a:ext cx="1086377" cy="2177962"/>
          </a:xfrm>
          <a:prstGeom prst="rect">
            <a:avLst/>
          </a:prstGeom>
        </p:spPr>
      </p:pic>
      <p:grpSp>
        <p:nvGrpSpPr>
          <p:cNvPr id="24" name="グループ化 23"/>
          <p:cNvGrpSpPr/>
          <p:nvPr/>
        </p:nvGrpSpPr>
        <p:grpSpPr>
          <a:xfrm>
            <a:off x="4021954" y="3782884"/>
            <a:ext cx="1209994" cy="1150654"/>
            <a:chOff x="4404209" y="4988996"/>
            <a:chExt cx="1925322" cy="1830900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4209" y="4988996"/>
              <a:ext cx="1925322" cy="1588767"/>
            </a:xfrm>
            <a:prstGeom prst="rect">
              <a:avLst/>
            </a:prstGeom>
          </p:spPr>
        </p:pic>
        <p:sp>
          <p:nvSpPr>
            <p:cNvPr id="22" name="テキスト ボックス 1"/>
            <p:cNvSpPr txBox="1"/>
            <p:nvPr/>
          </p:nvSpPr>
          <p:spPr>
            <a:xfrm>
              <a:off x="4750877" y="6330167"/>
              <a:ext cx="1231987" cy="48972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 smtClean="0"/>
                <a:t>40 mm</a:t>
              </a:r>
              <a:endParaRPr kumimoji="1" lang="ja-JP" altLang="en-US" sz="1400" dirty="0"/>
            </a:p>
          </p:txBody>
        </p:sp>
        <p:cxnSp>
          <p:nvCxnSpPr>
            <p:cNvPr id="23" name="直線矢印コネクタ 22"/>
            <p:cNvCxnSpPr/>
            <p:nvPr/>
          </p:nvCxnSpPr>
          <p:spPr bwMode="auto">
            <a:xfrm>
              <a:off x="4875995" y="6135968"/>
              <a:ext cx="924244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>
                  <a:lumMod val="20000"/>
                  <a:lumOff val="80000"/>
                </a:schemeClr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5" name="図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395" y="2986801"/>
            <a:ext cx="3208247" cy="2386741"/>
          </a:xfrm>
          <a:prstGeom prst="rect">
            <a:avLst/>
          </a:prstGeom>
        </p:spPr>
      </p:pic>
      <p:sp>
        <p:nvSpPr>
          <p:cNvPr id="9" name="スライド番号プレースホルダー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3984303" y="5413999"/>
            <a:ext cx="5063271" cy="1200329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Ｄ</a:t>
            </a: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 is </a:t>
            </a:r>
            <a:r>
              <a:rPr lang="en-US" altLang="ja-JP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vitary</a:t>
            </a: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important parameter to represent target/window lifetime evaluation. To improve errors for high energy proton, measurements at J-PARC, FNAL and CERN are to be envisaged.</a:t>
            </a:r>
            <a:endParaRPr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258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006" y="40569"/>
            <a:ext cx="7812360" cy="604838"/>
          </a:xfrm>
        </p:spPr>
        <p:txBody>
          <a:bodyPr/>
          <a:lstStyle/>
          <a:p>
            <a:r>
              <a:rPr lang="en-US" altLang="ja-JP" dirty="0" smtClean="0"/>
              <a:t>3. High </a:t>
            </a:r>
            <a:r>
              <a:rPr lang="en-US" altLang="ja-JP" dirty="0"/>
              <a:t>Radiation Tolerant Detector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6950" y="673499"/>
            <a:ext cx="8922197" cy="504056"/>
          </a:xfrm>
        </p:spPr>
        <p:txBody>
          <a:bodyPr/>
          <a:lstStyle/>
          <a:p>
            <a:r>
              <a:rPr lang="en-US" altLang="ja-JP" dirty="0" smtClean="0"/>
              <a:t>COMET: Coherent Muon-to-Electron Transition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977" y="4159538"/>
            <a:ext cx="2968055" cy="243781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l="10120" t="5217" r="1663" b="-5217"/>
          <a:stretch/>
        </p:blipFill>
        <p:spPr>
          <a:xfrm>
            <a:off x="35496" y="4546665"/>
            <a:ext cx="1883066" cy="1469563"/>
          </a:xfrm>
          <a:prstGeom prst="rect">
            <a:avLst/>
          </a:prstGeom>
        </p:spPr>
      </p:pic>
      <p:grpSp>
        <p:nvGrpSpPr>
          <p:cNvPr id="15" name="グループ化 14"/>
          <p:cNvGrpSpPr/>
          <p:nvPr/>
        </p:nvGrpSpPr>
        <p:grpSpPr>
          <a:xfrm>
            <a:off x="186950" y="1103792"/>
            <a:ext cx="4298615" cy="2858819"/>
            <a:chOff x="487309" y="940521"/>
            <a:chExt cx="4298615" cy="28588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487309" y="1718356"/>
              <a:ext cx="3992918" cy="2080984"/>
              <a:chOff x="363058" y="1337997"/>
              <a:chExt cx="4785006" cy="2493795"/>
            </a:xfrm>
          </p:grpSpPr>
          <p:pic>
            <p:nvPicPr>
              <p:cNvPr id="7" name="図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058" y="1358869"/>
                <a:ext cx="4785006" cy="2472923"/>
              </a:xfrm>
              <a:prstGeom prst="rect">
                <a:avLst/>
              </a:prstGeom>
            </p:spPr>
          </p:pic>
          <p:cxnSp>
            <p:nvCxnSpPr>
              <p:cNvPr id="9" name="直線矢印コネクタ 8"/>
              <p:cNvCxnSpPr/>
              <p:nvPr/>
            </p:nvCxnSpPr>
            <p:spPr bwMode="auto">
              <a:xfrm>
                <a:off x="2529880" y="1337997"/>
                <a:ext cx="1464060" cy="1278043"/>
              </a:xfrm>
              <a:prstGeom prst="straightConnector1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1" name="テキスト ボックス 10"/>
            <p:cNvSpPr txBox="1"/>
            <p:nvPr/>
          </p:nvSpPr>
          <p:spPr>
            <a:xfrm>
              <a:off x="894326" y="1134389"/>
              <a:ext cx="21595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+mn-lt"/>
                </a:rPr>
                <a:t>8GeV, 3kW </a:t>
              </a:r>
            </a:p>
            <a:p>
              <a:r>
                <a:rPr lang="en-US" altLang="ja-JP" dirty="0">
                  <a:latin typeface="+mn-lt"/>
                  <a:sym typeface="Wingdings" panose="05000000000000000000" pitchFamily="2" charset="2"/>
                </a:rPr>
                <a:t>(</a:t>
              </a:r>
              <a:r>
                <a:rPr kumimoji="1" lang="en-US" altLang="ja-JP" dirty="0" smtClean="0">
                  <a:latin typeface="+mn-lt"/>
                  <a:sym typeface="Wingdings" panose="05000000000000000000" pitchFamily="2" charset="2"/>
                </a:rPr>
                <a:t>56kW for phase-II)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144167" y="940521"/>
              <a:ext cx="1641757" cy="92333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In-beam </a:t>
              </a:r>
              <a:endParaRPr lang="en-US" altLang="ja-JP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Extinction </a:t>
              </a:r>
            </a:p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Monitor</a:t>
              </a:r>
              <a:endParaRPr kumimoji="1" lang="ja-JP" altLang="en-US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" name="下矢印 12"/>
            <p:cNvSpPr/>
            <p:nvPr/>
          </p:nvSpPr>
          <p:spPr bwMode="auto">
            <a:xfrm rot="3120000">
              <a:off x="2879518" y="1712838"/>
              <a:ext cx="288032" cy="515824"/>
            </a:xfrm>
            <a:prstGeom prst="downArrow">
              <a:avLst/>
            </a:prstGeom>
            <a:solidFill>
              <a:srgbClr val="FFC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5208" y="1877197"/>
            <a:ext cx="3709240" cy="398255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23" name="グループ化 22"/>
          <p:cNvGrpSpPr/>
          <p:nvPr/>
        </p:nvGrpSpPr>
        <p:grpSpPr>
          <a:xfrm>
            <a:off x="4942264" y="2333816"/>
            <a:ext cx="2896469" cy="790214"/>
            <a:chOff x="4616054" y="2118583"/>
            <a:chExt cx="2896469" cy="790214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4616054" y="2118583"/>
              <a:ext cx="2252960" cy="785482"/>
              <a:chOff x="4830164" y="2034641"/>
              <a:chExt cx="2252960" cy="785482"/>
            </a:xfrm>
          </p:grpSpPr>
          <p:pic>
            <p:nvPicPr>
              <p:cNvPr id="19" name="図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30164" y="2034641"/>
                <a:ext cx="2105025" cy="485775"/>
              </a:xfrm>
              <a:prstGeom prst="rect">
                <a:avLst/>
              </a:prstGeom>
            </p:spPr>
          </p:pic>
          <p:pic>
            <p:nvPicPr>
              <p:cNvPr id="20" name="図 19"/>
              <p:cNvPicPr>
                <a:picLocks noChangeAspect="1"/>
              </p:cNvPicPr>
              <p:nvPr/>
            </p:nvPicPr>
            <p:blipFill rotWithShape="1">
              <a:blip r:embed="rId7"/>
              <a:srcRect l="25625" t="14959"/>
              <a:stretch/>
            </p:blipFill>
            <p:spPr>
              <a:xfrm>
                <a:off x="5425415" y="2520416"/>
                <a:ext cx="1657709" cy="299707"/>
              </a:xfrm>
              <a:prstGeom prst="rect">
                <a:avLst/>
              </a:prstGeom>
            </p:spPr>
          </p:pic>
        </p:grpSp>
        <p:sp>
          <p:nvSpPr>
            <p:cNvPr id="21" name="テキスト ボックス 20"/>
            <p:cNvSpPr txBox="1"/>
            <p:nvPr/>
          </p:nvSpPr>
          <p:spPr>
            <a:xfrm>
              <a:off x="6802007" y="2539465"/>
              <a:ext cx="7105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+mn-lt"/>
                </a:rPr>
                <a:t>f</a:t>
              </a:r>
              <a:r>
                <a:rPr lang="en-US" altLang="ja-JP" dirty="0" smtClean="0">
                  <a:latin typeface="+mn-lt"/>
                </a:rPr>
                <a:t>or Al</a:t>
              </a:r>
              <a:endParaRPr kumimoji="1" lang="en-US" altLang="ja-JP" dirty="0" smtClean="0">
                <a:latin typeface="+mn-lt"/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4898101" y="1176231"/>
            <a:ext cx="4004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B(</a:t>
            </a:r>
            <a:r>
              <a:rPr lang="en-US" altLang="ja-JP" dirty="0" err="1" smtClean="0">
                <a:latin typeface="Symbol" panose="05050102010706020507" pitchFamily="18" charset="2"/>
              </a:rPr>
              <a:t>m</a:t>
            </a:r>
            <a:r>
              <a:rPr lang="en-US" altLang="ja-JP" dirty="0" err="1" smtClean="0">
                <a:latin typeface="+mn-lt"/>
                <a:sym typeface="Wingdings" panose="05000000000000000000" pitchFamily="2" charset="2"/>
              </a:rPr>
              <a:t>e+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dirty="0" smtClean="0">
                <a:latin typeface="+mn-lt"/>
                <a:sym typeface="Wingdings" panose="05000000000000000000" pitchFamily="2" charset="2"/>
              </a:rPr>
              <a:t>) = 10</a:t>
            </a:r>
            <a:r>
              <a:rPr lang="en-US" altLang="ja-JP" baseline="30000" dirty="0" smtClean="0">
                <a:latin typeface="+mn-lt"/>
                <a:sym typeface="Wingdings" panose="05000000000000000000" pitchFamily="2" charset="2"/>
              </a:rPr>
              <a:t>-11</a:t>
            </a:r>
            <a:r>
              <a:rPr lang="en-US" altLang="ja-JP" dirty="0" smtClean="0">
                <a:latin typeface="+mn-lt"/>
                <a:sym typeface="Wingdings" panose="05000000000000000000" pitchFamily="2" charset="2"/>
              </a:rPr>
              <a:t>~10</a:t>
            </a:r>
            <a:r>
              <a:rPr lang="en-US" altLang="ja-JP" baseline="30000" dirty="0" smtClean="0">
                <a:latin typeface="+mn-lt"/>
                <a:sym typeface="Wingdings" panose="05000000000000000000" pitchFamily="2" charset="2"/>
              </a:rPr>
              <a:t>-14</a:t>
            </a:r>
            <a:r>
              <a:rPr lang="en-US" altLang="ja-JP" dirty="0" smtClean="0">
                <a:latin typeface="+mn-lt"/>
                <a:sym typeface="Wingdings" panose="05000000000000000000" pitchFamily="2" charset="2"/>
              </a:rPr>
              <a:t>(SUSY-GUT)  </a:t>
            </a:r>
          </a:p>
          <a:p>
            <a:r>
              <a:rPr lang="en-US" altLang="ja-JP" dirty="0">
                <a:latin typeface="+mn-lt"/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latin typeface="+mn-lt"/>
                <a:sym typeface="Wingdings" panose="05000000000000000000" pitchFamily="2" charset="2"/>
              </a:rPr>
              <a:t>                </a:t>
            </a:r>
            <a:r>
              <a:rPr lang="en-US" altLang="ja-JP" dirty="0" smtClean="0">
                <a:latin typeface="+mn-lt"/>
              </a:rPr>
              <a:t>&lt;  4.2x10</a:t>
            </a:r>
            <a:r>
              <a:rPr lang="en-US" altLang="ja-JP" baseline="30000" dirty="0" smtClean="0">
                <a:latin typeface="+mn-lt"/>
              </a:rPr>
              <a:t>-13 </a:t>
            </a:r>
            <a:r>
              <a:rPr lang="en-US" altLang="ja-JP" dirty="0">
                <a:latin typeface="+mn-lt"/>
              </a:rPr>
              <a:t>(</a:t>
            </a:r>
            <a:r>
              <a:rPr lang="en-US" altLang="ja-JP" dirty="0" smtClean="0">
                <a:latin typeface="+mn-lt"/>
              </a:rPr>
              <a:t>MEG 2016)</a:t>
            </a:r>
            <a:endParaRPr kumimoji="1" lang="en-US" altLang="ja-JP" baseline="30000" dirty="0" smtClean="0">
              <a:latin typeface="+mn-lt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4480590" y="3096941"/>
            <a:ext cx="3750880" cy="922982"/>
            <a:chOff x="4969630" y="3602553"/>
            <a:chExt cx="3872237" cy="922982"/>
          </a:xfrm>
        </p:grpSpPr>
        <p:sp>
          <p:nvSpPr>
            <p:cNvPr id="10" name="正方形/長方形 9"/>
            <p:cNvSpPr/>
            <p:nvPr/>
          </p:nvSpPr>
          <p:spPr>
            <a:xfrm>
              <a:off x="4995476" y="3602553"/>
              <a:ext cx="19479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Extinction </a:t>
              </a:r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actor = </a:t>
              </a:r>
              <a:endParaRPr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969630" y="3940760"/>
              <a:ext cx="387223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of residual </a:t>
              </a:r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protons btw. 2 bunches</a:t>
              </a:r>
            </a:p>
            <a:p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#of </a:t>
              </a:r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protons in a </a:t>
              </a:r>
              <a:r>
                <a:rPr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bunch</a:t>
              </a:r>
              <a:endParaRPr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直線コネクタ 25"/>
            <p:cNvCxnSpPr>
              <a:endCxn id="16" idx="3"/>
            </p:cNvCxnSpPr>
            <p:nvPr/>
          </p:nvCxnSpPr>
          <p:spPr bwMode="auto">
            <a:xfrm flipV="1">
              <a:off x="4998561" y="4233148"/>
              <a:ext cx="3456322" cy="41619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8" name="正方形/長方形 27"/>
          <p:cNvSpPr/>
          <p:nvPr/>
        </p:nvSpPr>
        <p:spPr>
          <a:xfrm>
            <a:off x="7973499" y="3477304"/>
            <a:ext cx="1069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&lt; 10</a:t>
            </a:r>
            <a:r>
              <a:rPr lang="en-US" altLang="ja-JP" sz="2400" b="1" baseline="30000" dirty="0" smtClean="0">
                <a:solidFill>
                  <a:srgbClr val="FF0000"/>
                </a:solidFill>
              </a:rPr>
              <a:t>-10 </a:t>
            </a:r>
            <a:endParaRPr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 rotWithShape="1">
          <a:blip r:embed="rId8"/>
          <a:srcRect l="43884" r="27981"/>
          <a:stretch/>
        </p:blipFill>
        <p:spPr>
          <a:xfrm>
            <a:off x="4788024" y="4131785"/>
            <a:ext cx="1107481" cy="2299322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5895505" y="4037447"/>
            <a:ext cx="2313454" cy="923330"/>
          </a:xfrm>
          <a:prstGeom prst="rect">
            <a:avLst/>
          </a:prstGeom>
          <a:ln>
            <a:solidFill>
              <a:srgbClr val="FF5050"/>
            </a:solidFill>
          </a:ln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crystal CVD </a:t>
            </a:r>
            <a:endParaRPr lang="en-US" altLang="ja-JP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Diamond </a:t>
            </a:r>
          </a:p>
          <a:p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(4mmx4mm,0.5mmt)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895505" y="5009539"/>
            <a:ext cx="3017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Charge collection ~10ns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down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 single MIP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Vias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 Voltage to be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ff during main bunches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858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541DCB-EA35-41B4-AF3E-69F07D9A19CD}" type="slidenum">
              <a:rPr lang="ja-JP" altLang="en-US" smtClean="0">
                <a:solidFill>
                  <a:srgbClr val="333399">
                    <a:lumMod val="60000"/>
                    <a:lumOff val="40000"/>
                  </a:srgbClr>
                </a:solidFill>
              </a:rPr>
              <a:pPr>
                <a:defRPr/>
              </a:pPr>
              <a:t>12</a:t>
            </a:fld>
            <a:endParaRPr lang="ja-JP" altLang="en-US" dirty="0">
              <a:solidFill>
                <a:srgbClr val="333399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9550" cy="685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658496" y="749278"/>
            <a:ext cx="1689368" cy="64633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Beam Profile Monitors</a:t>
            </a:r>
            <a:endParaRPr kumimoji="1" lang="ja-JP" altLang="en-US" dirty="0">
              <a:latin typeface="Arial Bold" panose="020B0704020202020204" pitchFamily="34" charset="0"/>
              <a:cs typeface="Arial Bold" panose="020B07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67944" y="677058"/>
            <a:ext cx="1793364" cy="707886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BeGrid2 </a:t>
            </a:r>
          </a:p>
          <a:p>
            <a:r>
              <a:rPr lang="en-US" altLang="ja-JP" sz="2000" dirty="0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(HRMT43)</a:t>
            </a:r>
            <a:endParaRPr kumimoji="1" lang="ja-JP" altLang="en-US" sz="2000" dirty="0">
              <a:solidFill>
                <a:srgbClr val="FF5050"/>
              </a:solidFill>
              <a:latin typeface="Arial Bold" panose="020B0704020202020204" pitchFamily="34" charset="0"/>
              <a:cs typeface="Arial Bold" panose="020B07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27475" y="276999"/>
            <a:ext cx="1793364" cy="707886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Multipurpose</a:t>
            </a:r>
            <a:endParaRPr kumimoji="1" lang="en-US" altLang="ja-JP" sz="2000" dirty="0" smtClean="0">
              <a:solidFill>
                <a:srgbClr val="FF5050"/>
              </a:solidFill>
              <a:latin typeface="Arial Bold" panose="020B0704020202020204" pitchFamily="34" charset="0"/>
              <a:cs typeface="Arial Bold" panose="020B0704020202020204" pitchFamily="34" charset="0"/>
            </a:endParaRPr>
          </a:p>
          <a:p>
            <a:r>
              <a:rPr lang="en-US" altLang="ja-JP" sz="2000" dirty="0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Assembly</a:t>
            </a:r>
            <a:endParaRPr kumimoji="1" lang="ja-JP" altLang="en-US" sz="2000" dirty="0">
              <a:solidFill>
                <a:srgbClr val="FF5050"/>
              </a:solidFill>
              <a:latin typeface="Arial Bold" panose="020B0704020202020204" pitchFamily="34" charset="0"/>
              <a:cs typeface="Arial Bold" panose="020B07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956214" y="3861048"/>
            <a:ext cx="1935885" cy="92333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dirty="0" err="1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nTOF</a:t>
            </a:r>
            <a:r>
              <a:rPr lang="en-US" altLang="ja-JP" dirty="0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(46)</a:t>
            </a:r>
          </a:p>
          <a:p>
            <a:r>
              <a:rPr lang="en-US" altLang="ja-JP" dirty="0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PROTARD(48)</a:t>
            </a:r>
            <a:endParaRPr kumimoji="1" lang="en-US" altLang="ja-JP" dirty="0" smtClean="0">
              <a:solidFill>
                <a:srgbClr val="FF5050"/>
              </a:solidFill>
              <a:latin typeface="Arial Bold" panose="020B0704020202020204" pitchFamily="34" charset="0"/>
              <a:cs typeface="Arial Bold" panose="020B0704020202020204" pitchFamily="34" charset="0"/>
            </a:endParaRPr>
          </a:p>
          <a:p>
            <a:r>
              <a:rPr kumimoji="1" lang="en-US" altLang="ja-JP" dirty="0" err="1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SiBlock</a:t>
            </a:r>
            <a:r>
              <a:rPr kumimoji="1" lang="en-US" altLang="ja-JP" dirty="0" smtClean="0">
                <a:solidFill>
                  <a:srgbClr val="FF505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(49)</a:t>
            </a:r>
          </a:p>
        </p:txBody>
      </p:sp>
    </p:spTree>
    <p:extLst>
      <p:ext uri="{BB962C8B-B14F-4D97-AF65-F5344CB8AC3E}">
        <p14:creationId xmlns:p14="http://schemas.microsoft.com/office/powerpoint/2010/main" val="12933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416824" cy="50405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5949280"/>
            <a:ext cx="8922197" cy="64741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2" y="135"/>
            <a:ext cx="4716016" cy="3381507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/>
          <a:srcRect l="11978" r="599"/>
          <a:stretch/>
        </p:blipFill>
        <p:spPr>
          <a:xfrm>
            <a:off x="4702978" y="-2"/>
            <a:ext cx="4441022" cy="338531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4"/>
          <a:srcRect l="15046" t="225" r="-4798" b="-225"/>
          <a:stretch/>
        </p:blipFill>
        <p:spPr>
          <a:xfrm>
            <a:off x="-3373" y="3388756"/>
            <a:ext cx="4647382" cy="344558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601" y="3388075"/>
            <a:ext cx="2629399" cy="350586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624" y="3385315"/>
            <a:ext cx="2625232" cy="350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393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27525" y="4826140"/>
            <a:ext cx="5809705" cy="1156879"/>
          </a:xfrm>
        </p:spPr>
        <p:txBody>
          <a:bodyPr/>
          <a:lstStyle/>
          <a:p>
            <a:r>
              <a:rPr kumimoji="1" lang="en-US" altLang="ja-JP" sz="2000" dirty="0" smtClean="0"/>
              <a:t>Sep.28: PROTARD, </a:t>
            </a:r>
            <a:r>
              <a:rPr kumimoji="1" lang="en-US" altLang="ja-JP" sz="2000" dirty="0" err="1" smtClean="0"/>
              <a:t>SiBlock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C</a:t>
            </a:r>
            <a:r>
              <a:rPr kumimoji="1" lang="en-US" altLang="ja-JP" sz="2000" dirty="0" smtClean="0"/>
              <a:t>ompleted </a:t>
            </a:r>
            <a:r>
              <a:rPr kumimoji="1" lang="en-US" altLang="ja-JP" sz="2000" dirty="0" smtClean="0">
                <a:sym typeface="Wingdings" panose="05000000000000000000" pitchFamily="2" charset="2"/>
              </a:rPr>
              <a:t>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Sep.29: PROTARD              Completed </a:t>
            </a:r>
            <a:r>
              <a:rPr kumimoji="1" lang="en-US" altLang="ja-JP" sz="2000" dirty="0" smtClean="0">
                <a:sym typeface="Wingdings" panose="05000000000000000000" pitchFamily="2" charset="2"/>
              </a:rPr>
              <a:t>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Oct.1~2: BeGrid2   Completed on 4am </a:t>
            </a:r>
            <a:r>
              <a:rPr lang="en-US" altLang="ja-JP" sz="2000" dirty="0" smtClean="0">
                <a:sym typeface="Wingdings" panose="05000000000000000000" pitchFamily="2" charset="2"/>
              </a:rPr>
              <a:t>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t="6800"/>
          <a:stretch/>
        </p:blipFill>
        <p:spPr>
          <a:xfrm>
            <a:off x="4082" y="-27384"/>
            <a:ext cx="3059981" cy="460518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/>
          <a:srcRect l="13726" t="18279" r="11309" b="11652"/>
          <a:stretch/>
        </p:blipFill>
        <p:spPr>
          <a:xfrm>
            <a:off x="5566" y="4551608"/>
            <a:ext cx="3058498" cy="2344849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3033708" y="2951846"/>
            <a:ext cx="6117323" cy="1769970"/>
            <a:chOff x="2940162" y="3296338"/>
            <a:chExt cx="6217768" cy="1799032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 rotWithShape="1">
            <a:blip r:embed="rId4"/>
            <a:srcRect l="19395" r="15328" b="12394"/>
            <a:stretch/>
          </p:blipFill>
          <p:spPr>
            <a:xfrm>
              <a:off x="4853729" y="3296338"/>
              <a:ext cx="2230456" cy="1788846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 rotWithShape="1">
            <a:blip r:embed="rId5"/>
            <a:srcRect l="18459" t="30050" r="20950" b="11150"/>
            <a:stretch/>
          </p:blipFill>
          <p:spPr>
            <a:xfrm>
              <a:off x="6872976" y="3307692"/>
              <a:ext cx="2284954" cy="1752842"/>
            </a:xfrm>
            <a:prstGeom prst="rect">
              <a:avLst/>
            </a:prstGeom>
          </p:spPr>
        </p:pic>
        <p:pic>
          <p:nvPicPr>
            <p:cNvPr id="11" name="図 10"/>
            <p:cNvPicPr>
              <a:picLocks noChangeAspect="1"/>
            </p:cNvPicPr>
            <p:nvPr/>
          </p:nvPicPr>
          <p:blipFill rotWithShape="1">
            <a:blip r:embed="rId6"/>
            <a:srcRect l="8087"/>
            <a:stretch/>
          </p:blipFill>
          <p:spPr>
            <a:xfrm>
              <a:off x="2940162" y="3307692"/>
              <a:ext cx="1913568" cy="1787678"/>
            </a:xfrm>
            <a:prstGeom prst="rect">
              <a:avLst/>
            </a:prstGeom>
          </p:spPr>
        </p:pic>
      </p:grp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7"/>
          <a:srcRect t="12439"/>
          <a:stretch/>
        </p:blipFill>
        <p:spPr>
          <a:xfrm>
            <a:off x="3010902" y="-55713"/>
            <a:ext cx="6176610" cy="3052666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4916362" y="6017047"/>
            <a:ext cx="29081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i="1" dirty="0" smtClean="0"/>
              <a:t>Sturm </a:t>
            </a:r>
            <a:r>
              <a:rPr lang="en-US" altLang="ja-JP" sz="2800" i="1" dirty="0"/>
              <a:t>und </a:t>
            </a:r>
            <a:r>
              <a:rPr lang="en-US" altLang="ja-JP" sz="2800" i="1" dirty="0" err="1" smtClean="0"/>
              <a:t>Drang</a:t>
            </a:r>
            <a:r>
              <a:rPr lang="en-US" altLang="ja-JP" sz="2800" i="1" dirty="0" smtClean="0"/>
              <a:t> !</a:t>
            </a:r>
            <a:endParaRPr lang="ja-JP" alt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427677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568" y="0"/>
            <a:ext cx="7128792" cy="604838"/>
          </a:xfrm>
        </p:spPr>
        <p:txBody>
          <a:bodyPr/>
          <a:lstStyle/>
          <a:p>
            <a:r>
              <a:rPr lang="en-US" altLang="ja-JP" sz="3600" dirty="0" smtClean="0"/>
              <a:t>Summary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688632"/>
          </a:xfrm>
        </p:spPr>
        <p:txBody>
          <a:bodyPr/>
          <a:lstStyle/>
          <a:p>
            <a:pPr marL="342900" lvl="1" indent="-342900">
              <a:buClr>
                <a:srgbClr val="0000FF"/>
              </a:buClr>
              <a:buBlip>
                <a:blip r:embed="rId3"/>
              </a:buBlip>
            </a:pPr>
            <a:r>
              <a:rPr lang="en-US" altLang="ja-JP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HiRadMat</a:t>
            </a:r>
            <a:r>
              <a:rPr lang="en-US" altLang="ja-JP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only facility dedicated </a:t>
            </a:r>
            <a:r>
              <a:rPr lang="en-US" altLang="ja-JP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thermal shock </a:t>
            </a:r>
            <a:r>
              <a:rPr lang="en-US" altLang="ja-JP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 </a:t>
            </a:r>
          </a:p>
          <a:p>
            <a:pPr marL="742950" lvl="2" indent="-342900">
              <a:buBlip>
                <a:blip r:embed="rId3"/>
              </a:buBlip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emarkable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achievements to research and developments on high power targets, beam windows, collimators, beam dumps and other accelerator assemblies. </a:t>
            </a:r>
            <a:endParaRPr lang="en-US" altLang="ja-JP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2" indent="-342900">
              <a:buBlip>
                <a:blip r:embed="rId3"/>
              </a:buBlip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The facility has no equivalent and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is indispensable for the world-wide high power accelerator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communities.</a:t>
            </a:r>
          </a:p>
          <a:p>
            <a:pPr marL="742950" lvl="2" indent="-342900">
              <a:buBlip>
                <a:blip r:embed="rId3"/>
              </a:buBlip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facility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indispensable opportunities for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young enthusiastic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and talented engineers to design forefront accelerator materials and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hardware </a:t>
            </a:r>
            <a:endParaRPr lang="en-US" altLang="ja-JP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Blip>
                <a:blip r:embed="rId3"/>
              </a:buBlip>
            </a:pPr>
            <a:r>
              <a:rPr lang="en-US" altLang="ja-JP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J-PARC express strong interest on the future experiments to be managed at </a:t>
            </a:r>
            <a:r>
              <a:rPr lang="en-US" altLang="ja-JP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HiRadMat</a:t>
            </a:r>
            <a:r>
              <a:rPr lang="en-US" altLang="ja-JP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facility </a:t>
            </a:r>
          </a:p>
          <a:p>
            <a:pPr marL="857250" lvl="2" indent="-457200">
              <a:buAutoNum type="arabicPeriod"/>
            </a:pPr>
            <a:r>
              <a:rPr lang="en-US" altLang="ja-JP" dirty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Advanced target/window/dump material </a:t>
            </a:r>
            <a:r>
              <a:rPr lang="en-US" altLang="ja-JP" dirty="0" smtClean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developments</a:t>
            </a:r>
            <a:endParaRPr lang="en-US" altLang="ja-JP" dirty="0">
              <a:latin typeface="Arial" panose="020B0604020202020204" pitchFamily="34" charset="0"/>
              <a:ea typeface="小塚ゴシック Pro R" panose="020B0400000000000000" pitchFamily="34" charset="-128"/>
              <a:cs typeface="Arial" panose="020B0604020202020204" pitchFamily="34" charset="0"/>
            </a:endParaRPr>
          </a:p>
          <a:p>
            <a:pPr marL="857250" lvl="2" indent="-45720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Displacement Cross-Section </a:t>
            </a:r>
            <a:r>
              <a:rPr lang="en-US" altLang="ja-JP" dirty="0" smtClean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Measurement</a:t>
            </a:r>
            <a:endParaRPr lang="en-US" altLang="ja-JP" dirty="0">
              <a:latin typeface="Arial" panose="020B0604020202020204" pitchFamily="34" charset="0"/>
              <a:ea typeface="小塚ゴシック Pro R" panose="020B0400000000000000" pitchFamily="34" charset="-128"/>
              <a:cs typeface="Arial" panose="020B0604020202020204" pitchFamily="34" charset="0"/>
            </a:endParaRPr>
          </a:p>
          <a:p>
            <a:pPr marL="857250" lvl="2" indent="-457200">
              <a:buFont typeface="+mj-lt"/>
              <a:buAutoNum type="arabicPeriod"/>
            </a:pPr>
            <a:r>
              <a:rPr lang="en-US" altLang="ja-JP" dirty="0" smtClean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In-beam rad.-tolerant detector</a:t>
            </a:r>
            <a:r>
              <a:rPr lang="ja-JP" altLang="en-US" dirty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to </a:t>
            </a:r>
            <a:r>
              <a:rPr lang="en-US" altLang="ja-JP" dirty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count intra-bunch </a:t>
            </a:r>
            <a:r>
              <a:rPr lang="en-US" altLang="ja-JP" dirty="0" smtClean="0">
                <a:latin typeface="Arial" panose="020B0604020202020204" pitchFamily="34" charset="0"/>
                <a:ea typeface="小塚ゴシック Pro R" panose="020B0400000000000000" pitchFamily="34" charset="-128"/>
                <a:cs typeface="Arial" panose="020B0604020202020204" pitchFamily="34" charset="0"/>
              </a:rPr>
              <a:t>MIPs  </a:t>
            </a:r>
            <a:endParaRPr lang="en-US" altLang="ja-JP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91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174732" cy="523399"/>
          </a:xfrm>
        </p:spPr>
        <p:txBody>
          <a:bodyPr/>
          <a:lstStyle/>
          <a:p>
            <a:r>
              <a:rPr lang="en-US" altLang="ja-JP" dirty="0" smtClean="0"/>
              <a:t>J-PARC-CERN Cooperation AMENDMENT No.2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328592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COOPERATION </a:t>
            </a:r>
            <a:r>
              <a:rPr lang="en-US" altLang="ja-JP" sz="2000" dirty="0"/>
              <a:t>IN THE DEVELOPMENT</a:t>
            </a:r>
            <a:r>
              <a:rPr lang="ja-JP" altLang="en-US" sz="2000" dirty="0"/>
              <a:t> </a:t>
            </a:r>
            <a:r>
              <a:rPr lang="en-US" altLang="ja-JP" sz="2000" dirty="0"/>
              <a:t>OF PROTON </a:t>
            </a:r>
            <a:r>
              <a:rPr lang="en-US" altLang="ja-JP" sz="2000" dirty="0">
                <a:solidFill>
                  <a:srgbClr val="FF0000"/>
                </a:solidFill>
              </a:rPr>
              <a:t>LINEAR </a:t>
            </a:r>
            <a:r>
              <a:rPr lang="en-US" altLang="ja-JP" sz="2000" dirty="0" smtClean="0"/>
              <a:t>ACCELERATORS (2011~)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Amendment No.1: </a:t>
            </a:r>
            <a:r>
              <a:rPr lang="en-US" altLang="ja-JP" sz="2000" dirty="0"/>
              <a:t>COOPERATION IN THE DEVELOPMENT</a:t>
            </a:r>
            <a:r>
              <a:rPr lang="ja-JP" altLang="en-US" sz="2000" dirty="0"/>
              <a:t> </a:t>
            </a:r>
            <a:r>
              <a:rPr lang="en-US" altLang="ja-JP" sz="2000" dirty="0"/>
              <a:t>OF PROTON </a:t>
            </a:r>
            <a:r>
              <a:rPr lang="en-US" altLang="ja-JP" sz="2000" dirty="0" smtClean="0"/>
              <a:t>ACCELERATORS (2016~)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No.2: Expand </a:t>
            </a:r>
            <a:r>
              <a:rPr lang="en-US" altLang="ja-JP" sz="2000" dirty="0">
                <a:solidFill>
                  <a:schemeClr val="tx1"/>
                </a:solidFill>
              </a:rPr>
              <a:t>the co-operation to the fields of </a:t>
            </a:r>
            <a:r>
              <a:rPr lang="en-US" altLang="ja-JP" sz="2000" dirty="0">
                <a:solidFill>
                  <a:srgbClr val="FF0000"/>
                </a:solidFill>
              </a:rPr>
              <a:t>high-intensity accelerator target facilities </a:t>
            </a:r>
            <a:r>
              <a:rPr lang="en-US" altLang="ja-JP" sz="2000" dirty="0">
                <a:solidFill>
                  <a:schemeClr val="tx1"/>
                </a:solidFill>
              </a:rPr>
              <a:t>and relevant technologies, to fully realize and accomplish the benefits of the high intensity proton </a:t>
            </a:r>
            <a:r>
              <a:rPr lang="en-US" altLang="ja-JP" sz="2000" dirty="0" smtClean="0">
                <a:solidFill>
                  <a:schemeClr val="tx1"/>
                </a:solidFill>
              </a:rPr>
              <a:t>accelerators: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The </a:t>
            </a:r>
            <a:r>
              <a:rPr lang="en-US" altLang="ja-JP" sz="2000" dirty="0">
                <a:solidFill>
                  <a:schemeClr val="tx1"/>
                </a:solidFill>
              </a:rPr>
              <a:t>Parties intend to co-operate in the following areas of activities</a:t>
            </a:r>
            <a:r>
              <a:rPr lang="en-US" altLang="ja-JP" sz="2000" dirty="0" smtClean="0">
                <a:solidFill>
                  <a:schemeClr val="tx1"/>
                </a:solidFill>
              </a:rPr>
              <a:t>:</a:t>
            </a:r>
          </a:p>
          <a:p>
            <a:pPr lvl="1">
              <a:buFont typeface="+mj-lt"/>
              <a:buAutoNum type="arabicPeriod" startAt="4"/>
            </a:pPr>
            <a:r>
              <a:rPr lang="en-US" altLang="ja-JP" sz="1800" dirty="0" smtClean="0">
                <a:solidFill>
                  <a:srgbClr val="FF0000"/>
                </a:solidFill>
              </a:rPr>
              <a:t>Research </a:t>
            </a:r>
            <a:r>
              <a:rPr lang="en-US" altLang="ja-JP" sz="1800" dirty="0">
                <a:solidFill>
                  <a:srgbClr val="FF0000"/>
                </a:solidFill>
              </a:rPr>
              <a:t>and development of beam intercepting devices</a:t>
            </a:r>
            <a:r>
              <a:rPr lang="en-US" altLang="ja-JP" sz="1800" dirty="0"/>
              <a:t>, such as targets, beam windows, collimators and beam dumps, including mechanical engineering and material expertise utilized in such devices; </a:t>
            </a:r>
          </a:p>
          <a:p>
            <a:pPr lvl="1">
              <a:buFont typeface="+mj-lt"/>
              <a:buAutoNum type="arabicPeriod" startAt="4"/>
            </a:pPr>
            <a:r>
              <a:rPr lang="en-US" altLang="ja-JP" sz="1800" dirty="0" smtClean="0"/>
              <a:t>Research </a:t>
            </a:r>
            <a:r>
              <a:rPr lang="en-US" altLang="ja-JP" sz="1800" dirty="0"/>
              <a:t>and development of technologies and engineering techniques applied to the </a:t>
            </a:r>
            <a:r>
              <a:rPr lang="en-US" altLang="ja-JP" sz="1800" dirty="0">
                <a:solidFill>
                  <a:srgbClr val="FF0000"/>
                </a:solidFill>
              </a:rPr>
              <a:t>design, operation, and maintenance of high intensity accelerator target facilities</a:t>
            </a:r>
            <a:r>
              <a:rPr lang="en-US" altLang="ja-JP" sz="1800" dirty="0"/>
              <a:t>, including target containment vessels and supporting infrastructure </a:t>
            </a:r>
            <a:r>
              <a:rPr lang="en-US" altLang="ja-JP" sz="1800" dirty="0" smtClean="0"/>
              <a:t>systems</a:t>
            </a:r>
            <a:endParaRPr lang="en-US" altLang="ja-JP" sz="1600" dirty="0" smtClean="0"/>
          </a:p>
          <a:p>
            <a:pPr marL="0" indent="0" algn="ctr">
              <a:buNone/>
            </a:pPr>
            <a:r>
              <a:rPr lang="en-US" altLang="ja-JP" sz="20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To </a:t>
            </a:r>
            <a:r>
              <a:rPr lang="en-US" altLang="ja-JP" sz="2000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be in effect soon, + 5years (until 8 April, 2026) </a:t>
            </a:r>
          </a:p>
          <a:p>
            <a:pPr marL="0" indent="0">
              <a:buNone/>
            </a:pPr>
            <a:endParaRPr lang="en-US" altLang="ja-JP" sz="2000" dirty="0"/>
          </a:p>
          <a:p>
            <a:pPr marL="0" indent="0">
              <a:buNone/>
            </a:pPr>
            <a:endParaRPr lang="en-US" altLang="ja-JP" sz="1400" dirty="0" smtClean="0"/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endParaRPr lang="en-US" altLang="ja-JP" sz="1400" dirty="0"/>
          </a:p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9977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-99392"/>
            <a:ext cx="6912768" cy="7011522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17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108" y="5138"/>
            <a:ext cx="3274469" cy="1180423"/>
          </a:xfrm>
          <a:prstGeom prst="rect">
            <a:avLst/>
          </a:prstGeom>
        </p:spPr>
      </p:pic>
      <p:sp>
        <p:nvSpPr>
          <p:cNvPr id="5" name="タイトル 4"/>
          <p:cNvSpPr>
            <a:spLocks noGrp="1"/>
          </p:cNvSpPr>
          <p:nvPr>
            <p:ph type="title" idx="4294967295"/>
          </p:nvPr>
        </p:nvSpPr>
        <p:spPr>
          <a:xfrm>
            <a:off x="1376852" y="-69846"/>
            <a:ext cx="6678328" cy="1027304"/>
          </a:xfrm>
        </p:spPr>
        <p:txBody>
          <a:bodyPr/>
          <a:lstStyle/>
          <a:p>
            <a:r>
              <a:rPr kumimoji="1" lang="en-US" altLang="ja-JP" sz="4800" dirty="0" err="1" smtClean="0">
                <a:ln w="28575">
                  <a:solidFill>
                    <a:srgbClr val="FF9933"/>
                  </a:solidFill>
                </a:ln>
                <a:noFill/>
              </a:rPr>
              <a:t>HiRadMat</a:t>
            </a:r>
            <a:r>
              <a:rPr kumimoji="1" lang="en-US" altLang="ja-JP" sz="4800" dirty="0" smtClean="0">
                <a:ln w="28575">
                  <a:solidFill>
                    <a:srgbClr val="FF9933"/>
                  </a:solidFill>
                </a:ln>
                <a:noFill/>
              </a:rPr>
              <a:t> </a:t>
            </a:r>
            <a:endParaRPr kumimoji="1" lang="ja-JP" altLang="en-US" sz="4800" dirty="0">
              <a:ln w="28575">
                <a:solidFill>
                  <a:srgbClr val="FF9933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896442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107950" y="105569"/>
            <a:ext cx="9036050" cy="604838"/>
          </a:xfrm>
        </p:spPr>
        <p:txBody>
          <a:bodyPr/>
          <a:lstStyle/>
          <a:p>
            <a:endParaRPr lang="ja-JP" altLang="en-US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小塚ゴシック Pro R" pitchFamily="34" charset="-128"/>
              <a:ea typeface="小塚ゴシック Pro R" pitchFamily="34" charset="-128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107950" y="1100932"/>
            <a:ext cx="8863013" cy="5334000"/>
          </a:xfrm>
        </p:spPr>
        <p:txBody>
          <a:bodyPr/>
          <a:lstStyle/>
          <a:p>
            <a:endParaRPr lang="ja-JP" altLang="en-US" smtClean="0">
              <a:latin typeface="小塚ゴシック Pro R" pitchFamily="34" charset="-128"/>
              <a:ea typeface="小塚ゴシック Pro R" pitchFamily="34" charset="-128"/>
            </a:endParaRPr>
          </a:p>
        </p:txBody>
      </p:sp>
      <p:sp>
        <p:nvSpPr>
          <p:cNvPr id="6148" name="スライド番号プレースホルダ 3"/>
          <p:cNvSpPr>
            <a:spLocks noGrp="1"/>
          </p:cNvSpPr>
          <p:nvPr>
            <p:ph type="sldNum" sz="quarter" idx="10"/>
          </p:nvPr>
        </p:nvSpPr>
        <p:spPr>
          <a:xfrm>
            <a:off x="8332788" y="6541294"/>
            <a:ext cx="614362" cy="260350"/>
          </a:xfrm>
          <a:noFill/>
        </p:spPr>
        <p:txBody>
          <a:bodyPr/>
          <a:lstStyle/>
          <a:p>
            <a:fld id="{50C6B610-4A3D-4F32-A0E6-DEC28960E9CA}" type="slidenum">
              <a:rPr lang="ja-JP" altLang="en-US" smtClean="0">
                <a:latin typeface="小塚ゴシック Pro R" pitchFamily="34" charset="-128"/>
                <a:ea typeface="小塚ゴシック Pro R" pitchFamily="34" charset="-128"/>
              </a:rPr>
              <a:pPr/>
              <a:t>2</a:t>
            </a:fld>
            <a:endParaRPr lang="ja-JP" altLang="en-US" smtClean="0">
              <a:latin typeface="小塚ゴシック Pro R" pitchFamily="34" charset="-128"/>
              <a:ea typeface="小塚ゴシック Pro R" pitchFamily="34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34483" y="0"/>
            <a:ext cx="9219313" cy="6885384"/>
            <a:chOff x="-38576" y="0"/>
            <a:chExt cx="9219313" cy="6885384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-38576" y="0"/>
              <a:ext cx="9219313" cy="6885384"/>
              <a:chOff x="-1" y="-126776"/>
              <a:chExt cx="9219305" cy="6885384"/>
            </a:xfrm>
          </p:grpSpPr>
          <p:pic>
            <p:nvPicPr>
              <p:cNvPr id="7" name="Picture 2" descr="2008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-126776"/>
                <a:ext cx="9219305" cy="68853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1674812" y="2669778"/>
                <a:ext cx="5245100" cy="387350"/>
              </a:xfrm>
              <a:custGeom>
                <a:avLst/>
                <a:gdLst>
                  <a:gd name="T0" fmla="*/ 2147483647 w 3894"/>
                  <a:gd name="T1" fmla="*/ 2147483647 h 408"/>
                  <a:gd name="T2" fmla="*/ 2147483647 w 3894"/>
                  <a:gd name="T3" fmla="*/ 2147483647 h 408"/>
                  <a:gd name="T4" fmla="*/ 2147483647 w 3894"/>
                  <a:gd name="T5" fmla="*/ 2147483647 h 408"/>
                  <a:gd name="T6" fmla="*/ 2147483647 w 3894"/>
                  <a:gd name="T7" fmla="*/ 2147483647 h 408"/>
                  <a:gd name="T8" fmla="*/ 2147483647 w 3894"/>
                  <a:gd name="T9" fmla="*/ 2147483647 h 408"/>
                  <a:gd name="T10" fmla="*/ 2147483647 w 3894"/>
                  <a:gd name="T11" fmla="*/ 2147483647 h 408"/>
                  <a:gd name="T12" fmla="*/ 0 w 3894"/>
                  <a:gd name="T13" fmla="*/ 2147483647 h 4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94"/>
                  <a:gd name="T22" fmla="*/ 0 h 408"/>
                  <a:gd name="T23" fmla="*/ 3894 w 3894"/>
                  <a:gd name="T24" fmla="*/ 408 h 4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94" h="408">
                    <a:moveTo>
                      <a:pt x="3894" y="408"/>
                    </a:moveTo>
                    <a:cubicBezTo>
                      <a:pt x="3865" y="368"/>
                      <a:pt x="3789" y="232"/>
                      <a:pt x="3723" y="170"/>
                    </a:cubicBezTo>
                    <a:cubicBezTo>
                      <a:pt x="3657" y="108"/>
                      <a:pt x="3609" y="62"/>
                      <a:pt x="3496" y="34"/>
                    </a:cubicBezTo>
                    <a:cubicBezTo>
                      <a:pt x="3383" y="6"/>
                      <a:pt x="3238" y="6"/>
                      <a:pt x="3042" y="3"/>
                    </a:cubicBezTo>
                    <a:cubicBezTo>
                      <a:pt x="2846" y="0"/>
                      <a:pt x="2574" y="4"/>
                      <a:pt x="2319" y="13"/>
                    </a:cubicBezTo>
                    <a:cubicBezTo>
                      <a:pt x="2064" y="22"/>
                      <a:pt x="1895" y="43"/>
                      <a:pt x="1509" y="60"/>
                    </a:cubicBezTo>
                    <a:cubicBezTo>
                      <a:pt x="1123" y="77"/>
                      <a:pt x="314" y="105"/>
                      <a:pt x="0" y="117"/>
                    </a:cubicBezTo>
                  </a:path>
                </a:pathLst>
              </a:custGeom>
              <a:noFill/>
              <a:ln w="57150">
                <a:solidFill>
                  <a:srgbClr val="CCECFF"/>
                </a:solidFill>
                <a:prstDash val="sys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 sz="1600"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9" name="Freeform 12"/>
              <p:cNvSpPr>
                <a:spLocks/>
              </p:cNvSpPr>
              <p:nvPr/>
            </p:nvSpPr>
            <p:spPr bwMode="auto">
              <a:xfrm>
                <a:off x="3840162" y="1996678"/>
                <a:ext cx="1663700" cy="577850"/>
              </a:xfrm>
              <a:custGeom>
                <a:avLst/>
                <a:gdLst>
                  <a:gd name="T0" fmla="*/ 2147483647 w 1048"/>
                  <a:gd name="T1" fmla="*/ 0 h 364"/>
                  <a:gd name="T2" fmla="*/ 0 w 1048"/>
                  <a:gd name="T3" fmla="*/ 2147483647 h 364"/>
                  <a:gd name="T4" fmla="*/ 0 60000 65536"/>
                  <a:gd name="T5" fmla="*/ 0 60000 65536"/>
                  <a:gd name="T6" fmla="*/ 0 w 1048"/>
                  <a:gd name="T7" fmla="*/ 0 h 364"/>
                  <a:gd name="T8" fmla="*/ 1048 w 1048"/>
                  <a:gd name="T9" fmla="*/ 364 h 3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048" h="364">
                    <a:moveTo>
                      <a:pt x="1048" y="0"/>
                    </a:moveTo>
                    <a:lnTo>
                      <a:pt x="0" y="364"/>
                    </a:lnTo>
                  </a:path>
                </a:pathLst>
              </a:custGeom>
              <a:noFill/>
              <a:ln w="5715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 sz="1600"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3065462" y="4822428"/>
                <a:ext cx="3105150" cy="920750"/>
              </a:xfrm>
              <a:custGeom>
                <a:avLst/>
                <a:gdLst>
                  <a:gd name="T0" fmla="*/ 0 w 1956"/>
                  <a:gd name="T1" fmla="*/ 0 h 580"/>
                  <a:gd name="T2" fmla="*/ 2147483647 w 1956"/>
                  <a:gd name="T3" fmla="*/ 2147483647 h 580"/>
                  <a:gd name="T4" fmla="*/ 0 60000 65536"/>
                  <a:gd name="T5" fmla="*/ 0 60000 65536"/>
                  <a:gd name="T6" fmla="*/ 0 w 1956"/>
                  <a:gd name="T7" fmla="*/ 0 h 580"/>
                  <a:gd name="T8" fmla="*/ 1956 w 1956"/>
                  <a:gd name="T9" fmla="*/ 580 h 58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956" h="580">
                    <a:moveTo>
                      <a:pt x="0" y="0"/>
                    </a:moveTo>
                    <a:lnTo>
                      <a:pt x="1956" y="580"/>
                    </a:lnTo>
                  </a:path>
                </a:pathLst>
              </a:custGeom>
              <a:noFill/>
              <a:ln w="57150">
                <a:solidFill>
                  <a:srgbClr val="FFFF99"/>
                </a:solidFill>
                <a:prstDash val="sys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 sz="1600"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1477962" y="2366566"/>
                <a:ext cx="5783263" cy="2836862"/>
              </a:xfrm>
              <a:custGeom>
                <a:avLst/>
                <a:gdLst>
                  <a:gd name="T0" fmla="*/ 2147483647 w 3643"/>
                  <a:gd name="T1" fmla="*/ 2147483647 h 1787"/>
                  <a:gd name="T2" fmla="*/ 2147483647 w 3643"/>
                  <a:gd name="T3" fmla="*/ 2147483647 h 1787"/>
                  <a:gd name="T4" fmla="*/ 2147483647 w 3643"/>
                  <a:gd name="T5" fmla="*/ 2147483647 h 1787"/>
                  <a:gd name="T6" fmla="*/ 2147483647 w 3643"/>
                  <a:gd name="T7" fmla="*/ 2147483647 h 1787"/>
                  <a:gd name="T8" fmla="*/ 2147483647 w 3643"/>
                  <a:gd name="T9" fmla="*/ 2147483647 h 1787"/>
                  <a:gd name="T10" fmla="*/ 2147483647 w 3643"/>
                  <a:gd name="T11" fmla="*/ 2147483647 h 1787"/>
                  <a:gd name="T12" fmla="*/ 2147483647 w 3643"/>
                  <a:gd name="T13" fmla="*/ 2147483647 h 1787"/>
                  <a:gd name="T14" fmla="*/ 2147483647 w 3643"/>
                  <a:gd name="T15" fmla="*/ 2147483647 h 1787"/>
                  <a:gd name="T16" fmla="*/ 2147483647 w 3643"/>
                  <a:gd name="T17" fmla="*/ 2147483647 h 1787"/>
                  <a:gd name="T18" fmla="*/ 2147483647 w 3643"/>
                  <a:gd name="T19" fmla="*/ 2147483647 h 1787"/>
                  <a:gd name="T20" fmla="*/ 2147483647 w 3643"/>
                  <a:gd name="T21" fmla="*/ 2147483647 h 1787"/>
                  <a:gd name="T22" fmla="*/ 2147483647 w 3643"/>
                  <a:gd name="T23" fmla="*/ 2147483647 h 1787"/>
                  <a:gd name="T24" fmla="*/ 2147483647 w 3643"/>
                  <a:gd name="T25" fmla="*/ 2147483647 h 1787"/>
                  <a:gd name="T26" fmla="*/ 2147483647 w 3643"/>
                  <a:gd name="T27" fmla="*/ 2147483647 h 1787"/>
                  <a:gd name="T28" fmla="*/ 2147483647 w 3643"/>
                  <a:gd name="T29" fmla="*/ 2147483647 h 1787"/>
                  <a:gd name="T30" fmla="*/ 2147483647 w 3643"/>
                  <a:gd name="T31" fmla="*/ 2147483647 h 1787"/>
                  <a:gd name="T32" fmla="*/ 2147483647 w 3643"/>
                  <a:gd name="T33" fmla="*/ 2147483647 h 1787"/>
                  <a:gd name="T34" fmla="*/ 2147483647 w 3643"/>
                  <a:gd name="T35" fmla="*/ 2147483647 h 1787"/>
                  <a:gd name="T36" fmla="*/ 2147483647 w 3643"/>
                  <a:gd name="T37" fmla="*/ 2147483647 h 1787"/>
                  <a:gd name="T38" fmla="*/ 2147483647 w 3643"/>
                  <a:gd name="T39" fmla="*/ 2147483647 h 1787"/>
                  <a:gd name="T40" fmla="*/ 2147483647 w 3643"/>
                  <a:gd name="T41" fmla="*/ 2147483647 h 178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643"/>
                  <a:gd name="T64" fmla="*/ 0 h 1787"/>
                  <a:gd name="T65" fmla="*/ 3643 w 3643"/>
                  <a:gd name="T66" fmla="*/ 1787 h 178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643" h="1787">
                    <a:moveTo>
                      <a:pt x="368" y="1323"/>
                    </a:moveTo>
                    <a:cubicBezTo>
                      <a:pt x="419" y="1344"/>
                      <a:pt x="488" y="1388"/>
                      <a:pt x="676" y="1447"/>
                    </a:cubicBezTo>
                    <a:cubicBezTo>
                      <a:pt x="864" y="1506"/>
                      <a:pt x="1223" y="1623"/>
                      <a:pt x="1499" y="1678"/>
                    </a:cubicBezTo>
                    <a:cubicBezTo>
                      <a:pt x="1775" y="1733"/>
                      <a:pt x="2096" y="1769"/>
                      <a:pt x="2332" y="1777"/>
                    </a:cubicBezTo>
                    <a:cubicBezTo>
                      <a:pt x="2569" y="1787"/>
                      <a:pt x="2742" y="1771"/>
                      <a:pt x="2917" y="1730"/>
                    </a:cubicBezTo>
                    <a:cubicBezTo>
                      <a:pt x="3094" y="1690"/>
                      <a:pt x="3268" y="1622"/>
                      <a:pt x="3387" y="1531"/>
                    </a:cubicBezTo>
                    <a:cubicBezTo>
                      <a:pt x="3504" y="1440"/>
                      <a:pt x="3613" y="1348"/>
                      <a:pt x="3629" y="1185"/>
                    </a:cubicBezTo>
                    <a:cubicBezTo>
                      <a:pt x="3643" y="1023"/>
                      <a:pt x="3542" y="713"/>
                      <a:pt x="3478" y="558"/>
                    </a:cubicBezTo>
                    <a:cubicBezTo>
                      <a:pt x="3413" y="401"/>
                      <a:pt x="3350" y="333"/>
                      <a:pt x="3238" y="249"/>
                    </a:cubicBezTo>
                    <a:cubicBezTo>
                      <a:pt x="3128" y="166"/>
                      <a:pt x="2957" y="100"/>
                      <a:pt x="2814" y="59"/>
                    </a:cubicBezTo>
                    <a:cubicBezTo>
                      <a:pt x="2670" y="18"/>
                      <a:pt x="2536" y="4"/>
                      <a:pt x="2376" y="1"/>
                    </a:cubicBezTo>
                    <a:cubicBezTo>
                      <a:pt x="2216" y="0"/>
                      <a:pt x="2060" y="12"/>
                      <a:pt x="1852" y="48"/>
                    </a:cubicBezTo>
                    <a:cubicBezTo>
                      <a:pt x="1644" y="84"/>
                      <a:pt x="1310" y="172"/>
                      <a:pt x="1124" y="219"/>
                    </a:cubicBezTo>
                    <a:cubicBezTo>
                      <a:pt x="938" y="266"/>
                      <a:pt x="839" y="299"/>
                      <a:pt x="735" y="331"/>
                    </a:cubicBezTo>
                    <a:cubicBezTo>
                      <a:pt x="631" y="363"/>
                      <a:pt x="566" y="387"/>
                      <a:pt x="500" y="411"/>
                    </a:cubicBezTo>
                    <a:cubicBezTo>
                      <a:pt x="434" y="435"/>
                      <a:pt x="397" y="445"/>
                      <a:pt x="340" y="475"/>
                    </a:cubicBezTo>
                    <a:cubicBezTo>
                      <a:pt x="283" y="505"/>
                      <a:pt x="209" y="542"/>
                      <a:pt x="158" y="589"/>
                    </a:cubicBezTo>
                    <a:cubicBezTo>
                      <a:pt x="107" y="636"/>
                      <a:pt x="58" y="688"/>
                      <a:pt x="35" y="755"/>
                    </a:cubicBezTo>
                    <a:cubicBezTo>
                      <a:pt x="12" y="822"/>
                      <a:pt x="0" y="920"/>
                      <a:pt x="20" y="991"/>
                    </a:cubicBezTo>
                    <a:cubicBezTo>
                      <a:pt x="40" y="1062"/>
                      <a:pt x="96" y="1123"/>
                      <a:pt x="156" y="1179"/>
                    </a:cubicBezTo>
                    <a:cubicBezTo>
                      <a:pt x="216" y="1235"/>
                      <a:pt x="333" y="1296"/>
                      <a:pt x="380" y="1327"/>
                    </a:cubicBezTo>
                  </a:path>
                </a:pathLst>
              </a:custGeom>
              <a:noFill/>
              <a:ln w="5715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 sz="1600"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13" name="Line 20"/>
              <p:cNvSpPr>
                <a:spLocks noChangeShapeType="1"/>
              </p:cNvSpPr>
              <p:nvPr/>
            </p:nvSpPr>
            <p:spPr bwMode="auto">
              <a:xfrm flipV="1">
                <a:off x="3743325" y="1448991"/>
                <a:ext cx="1362075" cy="7937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600"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14" name="Line 21"/>
              <p:cNvSpPr>
                <a:spLocks noChangeShapeType="1"/>
              </p:cNvSpPr>
              <p:nvPr/>
            </p:nvSpPr>
            <p:spPr bwMode="auto">
              <a:xfrm flipH="1">
                <a:off x="3756025" y="247253"/>
                <a:ext cx="58737" cy="1216025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600"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15" name="Text Box 9"/>
              <p:cNvSpPr txBox="1">
                <a:spLocks noChangeArrowheads="1"/>
              </p:cNvSpPr>
              <p:nvPr/>
            </p:nvSpPr>
            <p:spPr bwMode="auto">
              <a:xfrm>
                <a:off x="632302" y="1566511"/>
                <a:ext cx="1875053" cy="992384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19050">
                <a:solidFill>
                  <a:srgbClr val="FFFFCC"/>
                </a:solidFill>
                <a:miter lim="800000"/>
                <a:headEnd/>
                <a:tailEnd/>
              </a:ln>
            </p:spPr>
            <p:txBody>
              <a:bodyPr wrap="square" lIns="68386" tIns="34193" rIns="68386" bIns="34193">
                <a:spAutoFit/>
              </a:bodyPr>
              <a:lstStyle/>
              <a:p>
                <a:pPr defTabSz="957263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altLang="ja-JP" sz="2000" b="1" dirty="0">
                    <a:solidFill>
                      <a:srgbClr val="FFFF99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Neutrino </a:t>
                </a:r>
                <a:r>
                  <a:rPr lang="en-US" altLang="ja-JP" sz="2000" b="1" dirty="0" smtClean="0">
                    <a:solidFill>
                      <a:srgbClr val="FFFF99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Experimental Facility</a:t>
                </a:r>
                <a:r>
                  <a:rPr lang="ja-JP" altLang="en-US" sz="2000" b="1" dirty="0" smtClean="0">
                    <a:solidFill>
                      <a:srgbClr val="FFFF99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 </a:t>
                </a:r>
                <a:r>
                  <a:rPr lang="en-US" altLang="ja-JP" sz="2000" b="1" dirty="0" smtClean="0">
                    <a:solidFill>
                      <a:srgbClr val="FFFF99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(</a:t>
                </a:r>
                <a:r>
                  <a:rPr lang="en-US" altLang="ja-JP" sz="2000" b="1" dirty="0" smtClean="0">
                    <a:solidFill>
                      <a:srgbClr val="FFFF99"/>
                    </a:solidFill>
                    <a:latin typeface="Symbol" panose="05050102010706020507" pitchFamily="18" charset="2"/>
                    <a:ea typeface="小塚ゴシック Pro R" pitchFamily="34" charset="-128"/>
                    <a:cs typeface="Arial Bold" panose="020B0704020202020204" pitchFamily="34" charset="0"/>
                  </a:rPr>
                  <a:t>n</a:t>
                </a:r>
                <a:r>
                  <a:rPr lang="en-US" altLang="ja-JP" sz="2000" b="1" dirty="0" smtClean="0">
                    <a:solidFill>
                      <a:srgbClr val="FFFF99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)</a:t>
                </a:r>
                <a:endParaRPr lang="en-US" altLang="ja-JP" sz="2000" b="1" dirty="0">
                  <a:solidFill>
                    <a:srgbClr val="FFFF99"/>
                  </a:solidFill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16" name="Text Box 15"/>
              <p:cNvSpPr txBox="1">
                <a:spLocks noChangeArrowheads="1"/>
              </p:cNvSpPr>
              <p:nvPr/>
            </p:nvSpPr>
            <p:spPr bwMode="auto">
              <a:xfrm>
                <a:off x="3866421" y="3859720"/>
                <a:ext cx="2171403" cy="807718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28575">
                <a:solidFill>
                  <a:srgbClr val="FF5050"/>
                </a:solidFill>
                <a:miter lim="800000"/>
                <a:headEnd/>
                <a:tailEnd/>
              </a:ln>
              <a:extLst/>
            </p:spPr>
            <p:txBody>
              <a:bodyPr wrap="square" lIns="68386" tIns="34193" rIns="68386" bIns="34193">
                <a:spAutoFit/>
              </a:bodyPr>
              <a:lstStyle>
                <a:lvl1pPr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defTabSz="9572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defTabSz="9572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defTabSz="9572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defTabSz="9572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ja-JP" sz="2000" b="1" dirty="0">
                    <a:solidFill>
                      <a:srgbClr val="FF5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Materials </a:t>
                </a:r>
                <a:r>
                  <a:rPr lang="en-US" altLang="ja-JP" sz="2000" b="1" dirty="0" smtClean="0">
                    <a:solidFill>
                      <a:srgbClr val="FF5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&amp; </a:t>
                </a:r>
                <a:r>
                  <a:rPr lang="en-US" altLang="ja-JP" sz="2000" b="1" dirty="0">
                    <a:solidFill>
                      <a:srgbClr val="FF5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Life Science Facility (</a:t>
                </a:r>
                <a:r>
                  <a:rPr lang="en-US" altLang="ja-JP" sz="2000" b="1" dirty="0" smtClean="0">
                    <a:solidFill>
                      <a:srgbClr val="FF5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MLF, muon)</a:t>
                </a:r>
                <a:endParaRPr lang="en-US" altLang="ja-JP" sz="2000" b="1" dirty="0">
                  <a:solidFill>
                    <a:srgbClr val="FF5050"/>
                  </a:solidFill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6540800" y="1483849"/>
                <a:ext cx="2510502" cy="927672"/>
              </a:xfrm>
              <a:prstGeom prst="rect">
                <a:avLst/>
              </a:prstGeom>
              <a:solidFill>
                <a:schemeClr val="accent6">
                  <a:lumMod val="75000"/>
                  <a:alpha val="70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wrap="square" lIns="95740" tIns="47870" rIns="95740" bIns="47870">
                <a:spAutoFit/>
              </a:bodyPr>
              <a:lstStyle/>
              <a:p>
                <a:pPr algn="ctr" defTabSz="957263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altLang="ja-JP" b="1" dirty="0" smtClean="0">
                    <a:solidFill>
                      <a:srgbClr val="FF5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3GeV Rapid </a:t>
                </a:r>
                <a:r>
                  <a:rPr lang="en-US" altLang="ja-JP" b="1" dirty="0">
                    <a:solidFill>
                      <a:srgbClr val="FF5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Cycling  Synchrotron (</a:t>
                </a:r>
                <a:r>
                  <a:rPr lang="en-US" altLang="ja-JP" b="1" dirty="0" smtClean="0">
                    <a:solidFill>
                      <a:srgbClr val="FF5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RCS) 25Hz, 1MW</a:t>
                </a:r>
                <a:endParaRPr lang="en-US" altLang="ja-JP" b="1" dirty="0">
                  <a:solidFill>
                    <a:srgbClr val="FF5050"/>
                  </a:solidFill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sp>
            <p:nvSpPr>
              <p:cNvPr id="18" name="Text Box 14"/>
              <p:cNvSpPr txBox="1">
                <a:spLocks noChangeArrowheads="1"/>
              </p:cNvSpPr>
              <p:nvPr/>
            </p:nvSpPr>
            <p:spPr bwMode="auto">
              <a:xfrm>
                <a:off x="6974219" y="5042104"/>
                <a:ext cx="1852162" cy="992384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 w="28575">
                <a:solidFill>
                  <a:srgbClr val="FFFFCC"/>
                </a:solidFill>
                <a:miter lim="800000"/>
                <a:headEnd/>
                <a:tailEnd/>
              </a:ln>
              <a:extLst/>
            </p:spPr>
            <p:txBody>
              <a:bodyPr wrap="square" lIns="68386" tIns="34193" rIns="68386" bIns="34193">
                <a:spAutoFit/>
              </a:bodyPr>
              <a:lstStyle>
                <a:lvl1pPr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defTabSz="957263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defTabSz="9572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defTabSz="9572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defTabSz="9572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defTabSz="9572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ja-JP" sz="2000" b="1" dirty="0">
                    <a:solidFill>
                      <a:srgbClr val="FFFF66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Hadron Experimental </a:t>
                </a:r>
                <a:r>
                  <a:rPr lang="en-US" altLang="ja-JP" sz="2000" b="1" dirty="0" smtClean="0">
                    <a:solidFill>
                      <a:srgbClr val="FFFF66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Facility </a:t>
                </a:r>
                <a:r>
                  <a:rPr lang="en-US" altLang="ja-JP" sz="2000" b="1" dirty="0">
                    <a:solidFill>
                      <a:srgbClr val="FFFF66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(</a:t>
                </a:r>
                <a:r>
                  <a:rPr lang="en-US" altLang="ja-JP" sz="2000" b="1" dirty="0" smtClean="0">
                    <a:solidFill>
                      <a:srgbClr val="FFFF66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HEF</a:t>
                </a:r>
                <a:r>
                  <a:rPr lang="en-US" altLang="ja-JP" sz="2000" b="1" dirty="0">
                    <a:solidFill>
                      <a:srgbClr val="FFFF66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)</a:t>
                </a:r>
              </a:p>
            </p:txBody>
          </p:sp>
          <p:sp>
            <p:nvSpPr>
              <p:cNvPr id="19" name="Text Box 20"/>
              <p:cNvSpPr txBox="1">
                <a:spLocks noChangeArrowheads="1"/>
              </p:cNvSpPr>
              <p:nvPr/>
            </p:nvSpPr>
            <p:spPr bwMode="auto">
              <a:xfrm>
                <a:off x="4007162" y="73693"/>
                <a:ext cx="1221751" cy="650673"/>
              </a:xfrm>
              <a:prstGeom prst="rect">
                <a:avLst/>
              </a:prstGeom>
              <a:solidFill>
                <a:schemeClr val="accent6">
                  <a:lumMod val="75000"/>
                  <a:alpha val="70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wrap="square" lIns="95740" tIns="47870" rIns="95740" bIns="47870">
                <a:spAutoFit/>
              </a:bodyPr>
              <a:lstStyle/>
              <a:p>
                <a:pPr algn="ctr" defTabSz="957263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altLang="ja-JP" b="1" dirty="0" smtClean="0">
                    <a:solidFill>
                      <a:srgbClr val="92D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400 MeV  H</a:t>
                </a:r>
                <a:r>
                  <a:rPr lang="en-US" altLang="ja-JP" b="1" baseline="30000" dirty="0" smtClean="0">
                    <a:solidFill>
                      <a:srgbClr val="92D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-</a:t>
                </a:r>
                <a:r>
                  <a:rPr lang="en-US" altLang="ja-JP" b="1" dirty="0" smtClean="0">
                    <a:solidFill>
                      <a:srgbClr val="92D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 </a:t>
                </a:r>
                <a:r>
                  <a:rPr lang="en-US" altLang="ja-JP" b="1" dirty="0" err="1" smtClean="0">
                    <a:solidFill>
                      <a:srgbClr val="92D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Linac</a:t>
                </a:r>
                <a:r>
                  <a:rPr lang="en-US" altLang="ja-JP" b="1" dirty="0" smtClean="0">
                    <a:solidFill>
                      <a:srgbClr val="92D05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 </a:t>
                </a:r>
              </a:p>
            </p:txBody>
          </p:sp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115227" y="5563375"/>
                <a:ext cx="4237002" cy="1107996"/>
              </a:xfrm>
              <a:prstGeom prst="rect">
                <a:avLst/>
              </a:prstGeom>
              <a:solidFill>
                <a:srgbClr val="000080">
                  <a:alpha val="54117"/>
                </a:srgbClr>
              </a:solidFill>
              <a:ln w="2857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b="1" dirty="0">
                    <a:solidFill>
                      <a:srgbClr val="FFFF66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30 GeV Main Ring Synchrotron (MR) </a:t>
                </a:r>
                <a:endParaRPr lang="en-US" altLang="ja-JP" b="1" dirty="0" smtClean="0">
                  <a:solidFill>
                    <a:srgbClr val="FFFF66"/>
                  </a:solidFill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  <a:p>
                <a:pPr algn="ctr"/>
                <a:r>
                  <a:rPr lang="en-US" altLang="ja-JP" sz="1600" b="1" dirty="0" smtClean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Design beam power</a:t>
                </a:r>
                <a:r>
                  <a:rPr lang="ja-JP" altLang="en-US" sz="1600" b="1" dirty="0" smtClean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 </a:t>
                </a:r>
                <a:r>
                  <a:rPr lang="en-US" altLang="ja-JP" sz="1600" b="1" dirty="0" smtClean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: </a:t>
                </a:r>
              </a:p>
              <a:p>
                <a:pPr algn="ctr"/>
                <a:r>
                  <a:rPr lang="en-US" altLang="ja-JP" sz="1600" b="1" dirty="0" smtClean="0">
                    <a:solidFill>
                      <a:schemeClr val="bg1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Fast </a:t>
                </a:r>
                <a:r>
                  <a:rPr lang="en-US" altLang="ja-JP" sz="1600" b="1" dirty="0">
                    <a:solidFill>
                      <a:schemeClr val="bg1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Extraction to </a:t>
                </a:r>
                <a:r>
                  <a:rPr lang="en-US" altLang="ja-JP" sz="1600" b="1" dirty="0" smtClean="0">
                    <a:solidFill>
                      <a:schemeClr val="bg1"/>
                    </a:solidFill>
                    <a:latin typeface="Symbol" panose="05050102010706020507" pitchFamily="18" charset="2"/>
                    <a:ea typeface="小塚ゴシック Pro R" pitchFamily="34" charset="-128"/>
                    <a:cs typeface="Arial Bold" panose="020B0704020202020204" pitchFamily="34" charset="0"/>
                  </a:rPr>
                  <a:t>n</a:t>
                </a:r>
                <a:r>
                  <a:rPr lang="en-US" altLang="ja-JP" sz="1600" b="1" dirty="0" smtClean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: 750kW </a:t>
                </a:r>
                <a:r>
                  <a:rPr lang="en-US" altLang="ja-JP" sz="1600" b="1" dirty="0" smtClean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  <a:sym typeface="Wingdings" panose="05000000000000000000" pitchFamily="2" charset="2"/>
                  </a:rPr>
                  <a:t> 1.3MW</a:t>
                </a:r>
                <a:endParaRPr lang="en-US" altLang="ja-JP" sz="1600" b="1" dirty="0" smtClean="0">
                  <a:solidFill>
                    <a:srgbClr val="FFFF00"/>
                  </a:solidFill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  <a:p>
                <a:pPr algn="ctr"/>
                <a:r>
                  <a:rPr lang="en-US" altLang="ja-JP" sz="1600" b="1" dirty="0" smtClean="0">
                    <a:solidFill>
                      <a:schemeClr val="bg1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Slow Extraction to HEF: </a:t>
                </a:r>
                <a:r>
                  <a:rPr lang="en-US" altLang="ja-JP" sz="1600" b="1" dirty="0" smtClean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  <a:sym typeface="Wingdings" panose="05000000000000000000" pitchFamily="2" charset="2"/>
                  </a:rPr>
                  <a:t>      </a:t>
                </a:r>
                <a:r>
                  <a:rPr lang="en-US" altLang="ja-JP" sz="1600" b="1" dirty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altLang="ja-JP" sz="1600" b="1" dirty="0" smtClean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  <a:sym typeface="Wingdings" panose="05000000000000000000" pitchFamily="2" charset="2"/>
                  </a:rPr>
                  <a:t> &gt; </a:t>
                </a:r>
                <a:r>
                  <a:rPr lang="en-US" altLang="ja-JP" sz="1600" b="1" dirty="0" smtClean="0">
                    <a:solidFill>
                      <a:srgbClr val="FFFF00"/>
                    </a:solidFill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rPr>
                  <a:t>100 kW</a:t>
                </a:r>
                <a:endParaRPr lang="en-US" altLang="ja-JP" sz="1600" b="1" dirty="0">
                  <a:solidFill>
                    <a:schemeClr val="bg1"/>
                  </a:solidFill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  <p:grpSp>
            <p:nvGrpSpPr>
              <p:cNvPr id="30" name="グループ化 29"/>
              <p:cNvGrpSpPr/>
              <p:nvPr/>
            </p:nvGrpSpPr>
            <p:grpSpPr>
              <a:xfrm>
                <a:off x="4765452" y="1452959"/>
                <a:ext cx="1030683" cy="578739"/>
                <a:chOff x="4765452" y="1452959"/>
                <a:chExt cx="1030683" cy="578739"/>
              </a:xfrm>
            </p:grpSpPr>
            <p:cxnSp>
              <p:nvCxnSpPr>
                <p:cNvPr id="23" name="直線コネクタ 22"/>
                <p:cNvCxnSpPr>
                  <a:stCxn id="28" idx="28"/>
                </p:cNvCxnSpPr>
                <p:nvPr/>
              </p:nvCxnSpPr>
              <p:spPr bwMode="auto">
                <a:xfrm flipV="1">
                  <a:off x="4853437" y="1454500"/>
                  <a:ext cx="798490" cy="797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4" name="直線コネクタ 23"/>
                <p:cNvCxnSpPr/>
                <p:nvPr/>
              </p:nvCxnSpPr>
              <p:spPr bwMode="auto">
                <a:xfrm rot="21480000" flipV="1">
                  <a:off x="5444599" y="1647663"/>
                  <a:ext cx="345537" cy="353431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直線コネクタ 24"/>
                <p:cNvCxnSpPr>
                  <a:stCxn id="27" idx="1"/>
                </p:cNvCxnSpPr>
                <p:nvPr/>
              </p:nvCxnSpPr>
              <p:spPr bwMode="auto">
                <a:xfrm flipH="1" flipV="1">
                  <a:off x="4788086" y="1603484"/>
                  <a:ext cx="397867" cy="402501"/>
                </a:xfrm>
                <a:prstGeom prst="line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6" name="フリーフォーム 25"/>
                <p:cNvSpPr/>
                <p:nvPr/>
              </p:nvSpPr>
              <p:spPr bwMode="auto">
                <a:xfrm>
                  <a:off x="5651927" y="1454500"/>
                  <a:ext cx="144208" cy="188476"/>
                </a:xfrm>
                <a:custGeom>
                  <a:avLst/>
                  <a:gdLst>
                    <a:gd name="connsiteX0" fmla="*/ 0 w 238125"/>
                    <a:gd name="connsiteY0" fmla="*/ 0 h 314325"/>
                    <a:gd name="connsiteX1" fmla="*/ 41910 w 238125"/>
                    <a:gd name="connsiteY1" fmla="*/ 1905 h 314325"/>
                    <a:gd name="connsiteX2" fmla="*/ 47625 w 238125"/>
                    <a:gd name="connsiteY2" fmla="*/ 3810 h 314325"/>
                    <a:gd name="connsiteX3" fmla="*/ 60960 w 238125"/>
                    <a:gd name="connsiteY3" fmla="*/ 5715 h 314325"/>
                    <a:gd name="connsiteX4" fmla="*/ 68580 w 238125"/>
                    <a:gd name="connsiteY4" fmla="*/ 9525 h 314325"/>
                    <a:gd name="connsiteX5" fmla="*/ 80010 w 238125"/>
                    <a:gd name="connsiteY5" fmla="*/ 13335 h 314325"/>
                    <a:gd name="connsiteX6" fmla="*/ 85725 w 238125"/>
                    <a:gd name="connsiteY6" fmla="*/ 15240 h 314325"/>
                    <a:gd name="connsiteX7" fmla="*/ 91440 w 238125"/>
                    <a:gd name="connsiteY7" fmla="*/ 17145 h 314325"/>
                    <a:gd name="connsiteX8" fmla="*/ 108585 w 238125"/>
                    <a:gd name="connsiteY8" fmla="*/ 20955 h 314325"/>
                    <a:gd name="connsiteX9" fmla="*/ 125730 w 238125"/>
                    <a:gd name="connsiteY9" fmla="*/ 34290 h 314325"/>
                    <a:gd name="connsiteX10" fmla="*/ 131445 w 238125"/>
                    <a:gd name="connsiteY10" fmla="*/ 38100 h 314325"/>
                    <a:gd name="connsiteX11" fmla="*/ 139065 w 238125"/>
                    <a:gd name="connsiteY11" fmla="*/ 41910 h 314325"/>
                    <a:gd name="connsiteX12" fmla="*/ 144780 w 238125"/>
                    <a:gd name="connsiteY12" fmla="*/ 45720 h 314325"/>
                    <a:gd name="connsiteX13" fmla="*/ 158115 w 238125"/>
                    <a:gd name="connsiteY13" fmla="*/ 51435 h 314325"/>
                    <a:gd name="connsiteX14" fmla="*/ 161925 w 238125"/>
                    <a:gd name="connsiteY14" fmla="*/ 57150 h 314325"/>
                    <a:gd name="connsiteX15" fmla="*/ 163830 w 238125"/>
                    <a:gd name="connsiteY15" fmla="*/ 62865 h 314325"/>
                    <a:gd name="connsiteX16" fmla="*/ 169545 w 238125"/>
                    <a:gd name="connsiteY16" fmla="*/ 64770 h 314325"/>
                    <a:gd name="connsiteX17" fmla="*/ 175260 w 238125"/>
                    <a:gd name="connsiteY17" fmla="*/ 70485 h 314325"/>
                    <a:gd name="connsiteX18" fmla="*/ 186690 w 238125"/>
                    <a:gd name="connsiteY18" fmla="*/ 78105 h 314325"/>
                    <a:gd name="connsiteX19" fmla="*/ 192405 w 238125"/>
                    <a:gd name="connsiteY19" fmla="*/ 89535 h 314325"/>
                    <a:gd name="connsiteX20" fmla="*/ 203835 w 238125"/>
                    <a:gd name="connsiteY20" fmla="*/ 97155 h 314325"/>
                    <a:gd name="connsiteX21" fmla="*/ 207645 w 238125"/>
                    <a:gd name="connsiteY21" fmla="*/ 108585 h 314325"/>
                    <a:gd name="connsiteX22" fmla="*/ 215265 w 238125"/>
                    <a:gd name="connsiteY22" fmla="*/ 125730 h 314325"/>
                    <a:gd name="connsiteX23" fmla="*/ 217170 w 238125"/>
                    <a:gd name="connsiteY23" fmla="*/ 131445 h 314325"/>
                    <a:gd name="connsiteX24" fmla="*/ 219075 w 238125"/>
                    <a:gd name="connsiteY24" fmla="*/ 137160 h 314325"/>
                    <a:gd name="connsiteX25" fmla="*/ 224790 w 238125"/>
                    <a:gd name="connsiteY25" fmla="*/ 158115 h 314325"/>
                    <a:gd name="connsiteX26" fmla="*/ 226695 w 238125"/>
                    <a:gd name="connsiteY26" fmla="*/ 163830 h 314325"/>
                    <a:gd name="connsiteX27" fmla="*/ 228600 w 238125"/>
                    <a:gd name="connsiteY27" fmla="*/ 169545 h 314325"/>
                    <a:gd name="connsiteX28" fmla="*/ 232410 w 238125"/>
                    <a:gd name="connsiteY28" fmla="*/ 175260 h 314325"/>
                    <a:gd name="connsiteX29" fmla="*/ 234315 w 238125"/>
                    <a:gd name="connsiteY29" fmla="*/ 207645 h 314325"/>
                    <a:gd name="connsiteX30" fmla="*/ 236220 w 238125"/>
                    <a:gd name="connsiteY30" fmla="*/ 213360 h 314325"/>
                    <a:gd name="connsiteX31" fmla="*/ 238125 w 238125"/>
                    <a:gd name="connsiteY31" fmla="*/ 236220 h 314325"/>
                    <a:gd name="connsiteX32" fmla="*/ 236220 w 238125"/>
                    <a:gd name="connsiteY32" fmla="*/ 251460 h 314325"/>
                    <a:gd name="connsiteX33" fmla="*/ 234315 w 238125"/>
                    <a:gd name="connsiteY33" fmla="*/ 259080 h 314325"/>
                    <a:gd name="connsiteX34" fmla="*/ 230505 w 238125"/>
                    <a:gd name="connsiteY34" fmla="*/ 281940 h 314325"/>
                    <a:gd name="connsiteX35" fmla="*/ 226695 w 238125"/>
                    <a:gd name="connsiteY35" fmla="*/ 295275 h 314325"/>
                    <a:gd name="connsiteX36" fmla="*/ 219075 w 238125"/>
                    <a:gd name="connsiteY36" fmla="*/ 306705 h 314325"/>
                    <a:gd name="connsiteX37" fmla="*/ 211455 w 238125"/>
                    <a:gd name="connsiteY37" fmla="*/ 314325 h 314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38125" h="314325">
                      <a:moveTo>
                        <a:pt x="0" y="0"/>
                      </a:moveTo>
                      <a:cubicBezTo>
                        <a:pt x="13970" y="635"/>
                        <a:pt x="27970" y="790"/>
                        <a:pt x="41910" y="1905"/>
                      </a:cubicBezTo>
                      <a:cubicBezTo>
                        <a:pt x="43912" y="2065"/>
                        <a:pt x="45656" y="3416"/>
                        <a:pt x="47625" y="3810"/>
                      </a:cubicBezTo>
                      <a:cubicBezTo>
                        <a:pt x="52028" y="4691"/>
                        <a:pt x="56515" y="5080"/>
                        <a:pt x="60960" y="5715"/>
                      </a:cubicBezTo>
                      <a:cubicBezTo>
                        <a:pt x="63500" y="6985"/>
                        <a:pt x="65943" y="8470"/>
                        <a:pt x="68580" y="9525"/>
                      </a:cubicBezTo>
                      <a:cubicBezTo>
                        <a:pt x="72309" y="11017"/>
                        <a:pt x="76200" y="12065"/>
                        <a:pt x="80010" y="13335"/>
                      </a:cubicBezTo>
                      <a:lnTo>
                        <a:pt x="85725" y="15240"/>
                      </a:lnTo>
                      <a:cubicBezTo>
                        <a:pt x="87630" y="15875"/>
                        <a:pt x="89492" y="16658"/>
                        <a:pt x="91440" y="17145"/>
                      </a:cubicBezTo>
                      <a:cubicBezTo>
                        <a:pt x="102201" y="19835"/>
                        <a:pt x="96493" y="18537"/>
                        <a:pt x="108585" y="20955"/>
                      </a:cubicBezTo>
                      <a:cubicBezTo>
                        <a:pt x="117538" y="29908"/>
                        <a:pt x="112058" y="25176"/>
                        <a:pt x="125730" y="34290"/>
                      </a:cubicBezTo>
                      <a:cubicBezTo>
                        <a:pt x="127635" y="35560"/>
                        <a:pt x="129397" y="37076"/>
                        <a:pt x="131445" y="38100"/>
                      </a:cubicBezTo>
                      <a:cubicBezTo>
                        <a:pt x="133985" y="39370"/>
                        <a:pt x="136599" y="40501"/>
                        <a:pt x="139065" y="41910"/>
                      </a:cubicBezTo>
                      <a:cubicBezTo>
                        <a:pt x="141053" y="43046"/>
                        <a:pt x="142792" y="44584"/>
                        <a:pt x="144780" y="45720"/>
                      </a:cubicBezTo>
                      <a:cubicBezTo>
                        <a:pt x="151371" y="49486"/>
                        <a:pt x="151703" y="49298"/>
                        <a:pt x="158115" y="51435"/>
                      </a:cubicBezTo>
                      <a:cubicBezTo>
                        <a:pt x="159385" y="53340"/>
                        <a:pt x="160901" y="55102"/>
                        <a:pt x="161925" y="57150"/>
                      </a:cubicBezTo>
                      <a:cubicBezTo>
                        <a:pt x="162823" y="58946"/>
                        <a:pt x="162410" y="61445"/>
                        <a:pt x="163830" y="62865"/>
                      </a:cubicBezTo>
                      <a:cubicBezTo>
                        <a:pt x="165250" y="64285"/>
                        <a:pt x="167640" y="64135"/>
                        <a:pt x="169545" y="64770"/>
                      </a:cubicBezTo>
                      <a:cubicBezTo>
                        <a:pt x="171450" y="66675"/>
                        <a:pt x="173133" y="68831"/>
                        <a:pt x="175260" y="70485"/>
                      </a:cubicBezTo>
                      <a:cubicBezTo>
                        <a:pt x="178874" y="73296"/>
                        <a:pt x="186690" y="78105"/>
                        <a:pt x="186690" y="78105"/>
                      </a:cubicBezTo>
                      <a:cubicBezTo>
                        <a:pt x="188049" y="82182"/>
                        <a:pt x="188929" y="86494"/>
                        <a:pt x="192405" y="89535"/>
                      </a:cubicBezTo>
                      <a:cubicBezTo>
                        <a:pt x="195851" y="92550"/>
                        <a:pt x="203835" y="97155"/>
                        <a:pt x="203835" y="97155"/>
                      </a:cubicBezTo>
                      <a:cubicBezTo>
                        <a:pt x="205105" y="100965"/>
                        <a:pt x="205417" y="105243"/>
                        <a:pt x="207645" y="108585"/>
                      </a:cubicBezTo>
                      <a:cubicBezTo>
                        <a:pt x="213683" y="117642"/>
                        <a:pt x="210731" y="112128"/>
                        <a:pt x="215265" y="125730"/>
                      </a:cubicBezTo>
                      <a:lnTo>
                        <a:pt x="217170" y="131445"/>
                      </a:lnTo>
                      <a:cubicBezTo>
                        <a:pt x="217805" y="133350"/>
                        <a:pt x="218681" y="135191"/>
                        <a:pt x="219075" y="137160"/>
                      </a:cubicBezTo>
                      <a:cubicBezTo>
                        <a:pt x="221768" y="150623"/>
                        <a:pt x="219956" y="143613"/>
                        <a:pt x="224790" y="158115"/>
                      </a:cubicBezTo>
                      <a:lnTo>
                        <a:pt x="226695" y="163830"/>
                      </a:lnTo>
                      <a:cubicBezTo>
                        <a:pt x="227330" y="165735"/>
                        <a:pt x="227486" y="167874"/>
                        <a:pt x="228600" y="169545"/>
                      </a:cubicBezTo>
                      <a:lnTo>
                        <a:pt x="232410" y="175260"/>
                      </a:lnTo>
                      <a:cubicBezTo>
                        <a:pt x="233045" y="186055"/>
                        <a:pt x="233239" y="196885"/>
                        <a:pt x="234315" y="207645"/>
                      </a:cubicBezTo>
                      <a:cubicBezTo>
                        <a:pt x="234515" y="209643"/>
                        <a:pt x="235955" y="211370"/>
                        <a:pt x="236220" y="213360"/>
                      </a:cubicBezTo>
                      <a:cubicBezTo>
                        <a:pt x="237231" y="220939"/>
                        <a:pt x="237490" y="228600"/>
                        <a:pt x="238125" y="236220"/>
                      </a:cubicBezTo>
                      <a:cubicBezTo>
                        <a:pt x="237490" y="241300"/>
                        <a:pt x="237062" y="246410"/>
                        <a:pt x="236220" y="251460"/>
                      </a:cubicBezTo>
                      <a:cubicBezTo>
                        <a:pt x="235790" y="254043"/>
                        <a:pt x="234713" y="256492"/>
                        <a:pt x="234315" y="259080"/>
                      </a:cubicBezTo>
                      <a:cubicBezTo>
                        <a:pt x="228639" y="295974"/>
                        <a:pt x="235468" y="264570"/>
                        <a:pt x="230505" y="281940"/>
                      </a:cubicBezTo>
                      <a:cubicBezTo>
                        <a:pt x="229925" y="283971"/>
                        <a:pt x="228038" y="292857"/>
                        <a:pt x="226695" y="295275"/>
                      </a:cubicBezTo>
                      <a:cubicBezTo>
                        <a:pt x="224471" y="299278"/>
                        <a:pt x="222885" y="304165"/>
                        <a:pt x="219075" y="306705"/>
                      </a:cubicBezTo>
                      <a:cubicBezTo>
                        <a:pt x="212179" y="311303"/>
                        <a:pt x="214384" y="308467"/>
                        <a:pt x="211455" y="314325"/>
                      </a:cubicBezTo>
                    </a:path>
                  </a:pathLst>
                </a:custGeom>
                <a:noFill/>
                <a:ln w="762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endParaRPr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 bwMode="auto">
                <a:xfrm>
                  <a:off x="5176811" y="1998972"/>
                  <a:ext cx="281095" cy="32726"/>
                </a:xfrm>
                <a:custGeom>
                  <a:avLst/>
                  <a:gdLst>
                    <a:gd name="connsiteX0" fmla="*/ 0 w 468630"/>
                    <a:gd name="connsiteY0" fmla="*/ 5715 h 53340"/>
                    <a:gd name="connsiteX1" fmla="*/ 15240 w 468630"/>
                    <a:gd name="connsiteY1" fmla="*/ 11430 h 53340"/>
                    <a:gd name="connsiteX2" fmla="*/ 28575 w 468630"/>
                    <a:gd name="connsiteY2" fmla="*/ 15240 h 53340"/>
                    <a:gd name="connsiteX3" fmla="*/ 34290 w 468630"/>
                    <a:gd name="connsiteY3" fmla="*/ 19050 h 53340"/>
                    <a:gd name="connsiteX4" fmla="*/ 55245 w 468630"/>
                    <a:gd name="connsiteY4" fmla="*/ 24765 h 53340"/>
                    <a:gd name="connsiteX5" fmla="*/ 76200 w 468630"/>
                    <a:gd name="connsiteY5" fmla="*/ 30480 h 53340"/>
                    <a:gd name="connsiteX6" fmla="*/ 81915 w 468630"/>
                    <a:gd name="connsiteY6" fmla="*/ 36195 h 53340"/>
                    <a:gd name="connsiteX7" fmla="*/ 89535 w 468630"/>
                    <a:gd name="connsiteY7" fmla="*/ 38100 h 53340"/>
                    <a:gd name="connsiteX8" fmla="*/ 118110 w 468630"/>
                    <a:gd name="connsiteY8" fmla="*/ 41910 h 53340"/>
                    <a:gd name="connsiteX9" fmla="*/ 123825 w 468630"/>
                    <a:gd name="connsiteY9" fmla="*/ 43815 h 53340"/>
                    <a:gd name="connsiteX10" fmla="*/ 139065 w 468630"/>
                    <a:gd name="connsiteY10" fmla="*/ 47625 h 53340"/>
                    <a:gd name="connsiteX11" fmla="*/ 150495 w 468630"/>
                    <a:gd name="connsiteY11" fmla="*/ 51435 h 53340"/>
                    <a:gd name="connsiteX12" fmla="*/ 175260 w 468630"/>
                    <a:gd name="connsiteY12" fmla="*/ 53340 h 53340"/>
                    <a:gd name="connsiteX13" fmla="*/ 333375 w 468630"/>
                    <a:gd name="connsiteY13" fmla="*/ 51435 h 53340"/>
                    <a:gd name="connsiteX14" fmla="*/ 348615 w 468630"/>
                    <a:gd name="connsiteY14" fmla="*/ 49530 h 53340"/>
                    <a:gd name="connsiteX15" fmla="*/ 365760 w 468630"/>
                    <a:gd name="connsiteY15" fmla="*/ 47625 h 53340"/>
                    <a:gd name="connsiteX16" fmla="*/ 373380 w 468630"/>
                    <a:gd name="connsiteY16" fmla="*/ 45720 h 53340"/>
                    <a:gd name="connsiteX17" fmla="*/ 379095 w 468630"/>
                    <a:gd name="connsiteY17" fmla="*/ 43815 h 53340"/>
                    <a:gd name="connsiteX18" fmla="*/ 398145 w 468630"/>
                    <a:gd name="connsiteY18" fmla="*/ 40005 h 53340"/>
                    <a:gd name="connsiteX19" fmla="*/ 409575 w 468630"/>
                    <a:gd name="connsiteY19" fmla="*/ 36195 h 53340"/>
                    <a:gd name="connsiteX20" fmla="*/ 415290 w 468630"/>
                    <a:gd name="connsiteY20" fmla="*/ 32385 h 53340"/>
                    <a:gd name="connsiteX21" fmla="*/ 434340 w 468630"/>
                    <a:gd name="connsiteY21" fmla="*/ 26670 h 53340"/>
                    <a:gd name="connsiteX22" fmla="*/ 445770 w 468630"/>
                    <a:gd name="connsiteY22" fmla="*/ 22860 h 53340"/>
                    <a:gd name="connsiteX23" fmla="*/ 451485 w 468630"/>
                    <a:gd name="connsiteY23" fmla="*/ 19050 h 53340"/>
                    <a:gd name="connsiteX24" fmla="*/ 462915 w 468630"/>
                    <a:gd name="connsiteY24" fmla="*/ 7620 h 53340"/>
                    <a:gd name="connsiteX25" fmla="*/ 466725 w 468630"/>
                    <a:gd name="connsiteY25" fmla="*/ 1905 h 53340"/>
                    <a:gd name="connsiteX26" fmla="*/ 468630 w 468630"/>
                    <a:gd name="connsiteY26" fmla="*/ 0 h 53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68630" h="53340">
                      <a:moveTo>
                        <a:pt x="0" y="5715"/>
                      </a:moveTo>
                      <a:cubicBezTo>
                        <a:pt x="5032" y="7728"/>
                        <a:pt x="10014" y="9937"/>
                        <a:pt x="15240" y="11430"/>
                      </a:cubicBezTo>
                      <a:cubicBezTo>
                        <a:pt x="18088" y="12244"/>
                        <a:pt x="25530" y="13717"/>
                        <a:pt x="28575" y="15240"/>
                      </a:cubicBezTo>
                      <a:cubicBezTo>
                        <a:pt x="30623" y="16264"/>
                        <a:pt x="32198" y="18120"/>
                        <a:pt x="34290" y="19050"/>
                      </a:cubicBezTo>
                      <a:cubicBezTo>
                        <a:pt x="46481" y="24468"/>
                        <a:pt x="43645" y="21601"/>
                        <a:pt x="55245" y="24765"/>
                      </a:cubicBezTo>
                      <a:cubicBezTo>
                        <a:pt x="81831" y="32016"/>
                        <a:pt x="52994" y="25839"/>
                        <a:pt x="76200" y="30480"/>
                      </a:cubicBezTo>
                      <a:cubicBezTo>
                        <a:pt x="78105" y="32385"/>
                        <a:pt x="79576" y="34858"/>
                        <a:pt x="81915" y="36195"/>
                      </a:cubicBezTo>
                      <a:cubicBezTo>
                        <a:pt x="84188" y="37494"/>
                        <a:pt x="87018" y="37381"/>
                        <a:pt x="89535" y="38100"/>
                      </a:cubicBezTo>
                      <a:cubicBezTo>
                        <a:pt x="105556" y="42677"/>
                        <a:pt x="81629" y="38870"/>
                        <a:pt x="118110" y="41910"/>
                      </a:cubicBezTo>
                      <a:cubicBezTo>
                        <a:pt x="120015" y="42545"/>
                        <a:pt x="121888" y="43287"/>
                        <a:pt x="123825" y="43815"/>
                      </a:cubicBezTo>
                      <a:cubicBezTo>
                        <a:pt x="128877" y="45193"/>
                        <a:pt x="134097" y="45969"/>
                        <a:pt x="139065" y="47625"/>
                      </a:cubicBezTo>
                      <a:cubicBezTo>
                        <a:pt x="142875" y="48895"/>
                        <a:pt x="146491" y="51127"/>
                        <a:pt x="150495" y="51435"/>
                      </a:cubicBezTo>
                      <a:lnTo>
                        <a:pt x="175260" y="53340"/>
                      </a:lnTo>
                      <a:lnTo>
                        <a:pt x="333375" y="51435"/>
                      </a:lnTo>
                      <a:cubicBezTo>
                        <a:pt x="338493" y="51323"/>
                        <a:pt x="343531" y="50128"/>
                        <a:pt x="348615" y="49530"/>
                      </a:cubicBezTo>
                      <a:lnTo>
                        <a:pt x="365760" y="47625"/>
                      </a:lnTo>
                      <a:cubicBezTo>
                        <a:pt x="368300" y="46990"/>
                        <a:pt x="370863" y="46439"/>
                        <a:pt x="373380" y="45720"/>
                      </a:cubicBezTo>
                      <a:cubicBezTo>
                        <a:pt x="375311" y="45168"/>
                        <a:pt x="377135" y="44251"/>
                        <a:pt x="379095" y="43815"/>
                      </a:cubicBezTo>
                      <a:cubicBezTo>
                        <a:pt x="392336" y="40873"/>
                        <a:pt x="387301" y="43258"/>
                        <a:pt x="398145" y="40005"/>
                      </a:cubicBezTo>
                      <a:cubicBezTo>
                        <a:pt x="401992" y="38851"/>
                        <a:pt x="406233" y="38423"/>
                        <a:pt x="409575" y="36195"/>
                      </a:cubicBezTo>
                      <a:cubicBezTo>
                        <a:pt x="411480" y="34925"/>
                        <a:pt x="413198" y="33315"/>
                        <a:pt x="415290" y="32385"/>
                      </a:cubicBezTo>
                      <a:cubicBezTo>
                        <a:pt x="424616" y="28240"/>
                        <a:pt x="425815" y="29228"/>
                        <a:pt x="434340" y="26670"/>
                      </a:cubicBezTo>
                      <a:cubicBezTo>
                        <a:pt x="438187" y="25516"/>
                        <a:pt x="442428" y="25088"/>
                        <a:pt x="445770" y="22860"/>
                      </a:cubicBezTo>
                      <a:lnTo>
                        <a:pt x="451485" y="19050"/>
                      </a:lnTo>
                      <a:cubicBezTo>
                        <a:pt x="460464" y="5581"/>
                        <a:pt x="448738" y="21797"/>
                        <a:pt x="462915" y="7620"/>
                      </a:cubicBezTo>
                      <a:cubicBezTo>
                        <a:pt x="464534" y="6001"/>
                        <a:pt x="465351" y="3737"/>
                        <a:pt x="466725" y="1905"/>
                      </a:cubicBezTo>
                      <a:cubicBezTo>
                        <a:pt x="467264" y="1187"/>
                        <a:pt x="467995" y="635"/>
                        <a:pt x="468630" y="0"/>
                      </a:cubicBezTo>
                    </a:path>
                  </a:pathLst>
                </a:custGeom>
                <a:noFill/>
                <a:ln w="762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endParaRPr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 bwMode="auto">
                <a:xfrm>
                  <a:off x="4765452" y="1452959"/>
                  <a:ext cx="126836" cy="154278"/>
                </a:xfrm>
                <a:custGeom>
                  <a:avLst/>
                  <a:gdLst>
                    <a:gd name="connsiteX0" fmla="*/ 38100 w 211455"/>
                    <a:gd name="connsiteY0" fmla="*/ 251460 h 251460"/>
                    <a:gd name="connsiteX1" fmla="*/ 30480 w 211455"/>
                    <a:gd name="connsiteY1" fmla="*/ 241935 h 251460"/>
                    <a:gd name="connsiteX2" fmla="*/ 24765 w 211455"/>
                    <a:gd name="connsiteY2" fmla="*/ 236220 h 251460"/>
                    <a:gd name="connsiteX3" fmla="*/ 22860 w 211455"/>
                    <a:gd name="connsiteY3" fmla="*/ 228600 h 251460"/>
                    <a:gd name="connsiteX4" fmla="*/ 19050 w 211455"/>
                    <a:gd name="connsiteY4" fmla="*/ 222885 h 251460"/>
                    <a:gd name="connsiteX5" fmla="*/ 13335 w 211455"/>
                    <a:gd name="connsiteY5" fmla="*/ 209550 h 251460"/>
                    <a:gd name="connsiteX6" fmla="*/ 9525 w 211455"/>
                    <a:gd name="connsiteY6" fmla="*/ 198120 h 251460"/>
                    <a:gd name="connsiteX7" fmla="*/ 5715 w 211455"/>
                    <a:gd name="connsiteY7" fmla="*/ 192405 h 251460"/>
                    <a:gd name="connsiteX8" fmla="*/ 0 w 211455"/>
                    <a:gd name="connsiteY8" fmla="*/ 173355 h 251460"/>
                    <a:gd name="connsiteX9" fmla="*/ 1905 w 211455"/>
                    <a:gd name="connsiteY9" fmla="*/ 114300 h 251460"/>
                    <a:gd name="connsiteX10" fmla="*/ 5715 w 211455"/>
                    <a:gd name="connsiteY10" fmla="*/ 108585 h 251460"/>
                    <a:gd name="connsiteX11" fmla="*/ 13335 w 211455"/>
                    <a:gd name="connsiteY11" fmla="*/ 97155 h 251460"/>
                    <a:gd name="connsiteX12" fmla="*/ 17145 w 211455"/>
                    <a:gd name="connsiteY12" fmla="*/ 81915 h 251460"/>
                    <a:gd name="connsiteX13" fmla="*/ 19050 w 211455"/>
                    <a:gd name="connsiteY13" fmla="*/ 74295 h 251460"/>
                    <a:gd name="connsiteX14" fmla="*/ 24765 w 211455"/>
                    <a:gd name="connsiteY14" fmla="*/ 70485 h 251460"/>
                    <a:gd name="connsiteX15" fmla="*/ 28575 w 211455"/>
                    <a:gd name="connsiteY15" fmla="*/ 64770 h 251460"/>
                    <a:gd name="connsiteX16" fmla="*/ 34290 w 211455"/>
                    <a:gd name="connsiteY16" fmla="*/ 60960 h 251460"/>
                    <a:gd name="connsiteX17" fmla="*/ 36195 w 211455"/>
                    <a:gd name="connsiteY17" fmla="*/ 55245 h 251460"/>
                    <a:gd name="connsiteX18" fmla="*/ 41910 w 211455"/>
                    <a:gd name="connsiteY18" fmla="*/ 49530 h 251460"/>
                    <a:gd name="connsiteX19" fmla="*/ 51435 w 211455"/>
                    <a:gd name="connsiteY19" fmla="*/ 40005 h 251460"/>
                    <a:gd name="connsiteX20" fmla="*/ 68580 w 211455"/>
                    <a:gd name="connsiteY20" fmla="*/ 32385 h 251460"/>
                    <a:gd name="connsiteX21" fmla="*/ 74295 w 211455"/>
                    <a:gd name="connsiteY21" fmla="*/ 26670 h 251460"/>
                    <a:gd name="connsiteX22" fmla="*/ 80010 w 211455"/>
                    <a:gd name="connsiteY22" fmla="*/ 24765 h 251460"/>
                    <a:gd name="connsiteX23" fmla="*/ 81915 w 211455"/>
                    <a:gd name="connsiteY23" fmla="*/ 19050 h 251460"/>
                    <a:gd name="connsiteX24" fmla="*/ 100965 w 211455"/>
                    <a:gd name="connsiteY24" fmla="*/ 13335 h 251460"/>
                    <a:gd name="connsiteX25" fmla="*/ 106680 w 211455"/>
                    <a:gd name="connsiteY25" fmla="*/ 11430 h 251460"/>
                    <a:gd name="connsiteX26" fmla="*/ 133350 w 211455"/>
                    <a:gd name="connsiteY26" fmla="*/ 7620 h 251460"/>
                    <a:gd name="connsiteX27" fmla="*/ 140970 w 211455"/>
                    <a:gd name="connsiteY27" fmla="*/ 5715 h 251460"/>
                    <a:gd name="connsiteX28" fmla="*/ 146685 w 211455"/>
                    <a:gd name="connsiteY28" fmla="*/ 3810 h 251460"/>
                    <a:gd name="connsiteX29" fmla="*/ 173355 w 211455"/>
                    <a:gd name="connsiteY29" fmla="*/ 0 h 251460"/>
                    <a:gd name="connsiteX30" fmla="*/ 211455 w 211455"/>
                    <a:gd name="connsiteY30" fmla="*/ 0 h 251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11455" h="251460">
                      <a:moveTo>
                        <a:pt x="38100" y="251460"/>
                      </a:moveTo>
                      <a:cubicBezTo>
                        <a:pt x="35560" y="248285"/>
                        <a:pt x="33157" y="244995"/>
                        <a:pt x="30480" y="241935"/>
                      </a:cubicBezTo>
                      <a:cubicBezTo>
                        <a:pt x="28706" y="239908"/>
                        <a:pt x="26102" y="238559"/>
                        <a:pt x="24765" y="236220"/>
                      </a:cubicBezTo>
                      <a:cubicBezTo>
                        <a:pt x="23466" y="233947"/>
                        <a:pt x="23891" y="231006"/>
                        <a:pt x="22860" y="228600"/>
                      </a:cubicBezTo>
                      <a:cubicBezTo>
                        <a:pt x="21958" y="226496"/>
                        <a:pt x="20320" y="224790"/>
                        <a:pt x="19050" y="222885"/>
                      </a:cubicBezTo>
                      <a:cubicBezTo>
                        <a:pt x="14011" y="202728"/>
                        <a:pt x="20853" y="226465"/>
                        <a:pt x="13335" y="209550"/>
                      </a:cubicBezTo>
                      <a:cubicBezTo>
                        <a:pt x="11704" y="205880"/>
                        <a:pt x="11753" y="201462"/>
                        <a:pt x="9525" y="198120"/>
                      </a:cubicBezTo>
                      <a:cubicBezTo>
                        <a:pt x="8255" y="196215"/>
                        <a:pt x="6645" y="194497"/>
                        <a:pt x="5715" y="192405"/>
                      </a:cubicBezTo>
                      <a:cubicBezTo>
                        <a:pt x="3065" y="186442"/>
                        <a:pt x="1583" y="179688"/>
                        <a:pt x="0" y="173355"/>
                      </a:cubicBezTo>
                      <a:cubicBezTo>
                        <a:pt x="635" y="153670"/>
                        <a:pt x="174" y="133919"/>
                        <a:pt x="1905" y="114300"/>
                      </a:cubicBezTo>
                      <a:cubicBezTo>
                        <a:pt x="2106" y="112019"/>
                        <a:pt x="4691" y="110633"/>
                        <a:pt x="5715" y="108585"/>
                      </a:cubicBezTo>
                      <a:cubicBezTo>
                        <a:pt x="11229" y="97557"/>
                        <a:pt x="2501" y="107989"/>
                        <a:pt x="13335" y="97155"/>
                      </a:cubicBezTo>
                      <a:cubicBezTo>
                        <a:pt x="16739" y="86943"/>
                        <a:pt x="14080" y="95708"/>
                        <a:pt x="17145" y="81915"/>
                      </a:cubicBezTo>
                      <a:cubicBezTo>
                        <a:pt x="17713" y="79359"/>
                        <a:pt x="17598" y="76473"/>
                        <a:pt x="19050" y="74295"/>
                      </a:cubicBezTo>
                      <a:cubicBezTo>
                        <a:pt x="20320" y="72390"/>
                        <a:pt x="22860" y="71755"/>
                        <a:pt x="24765" y="70485"/>
                      </a:cubicBezTo>
                      <a:cubicBezTo>
                        <a:pt x="26035" y="68580"/>
                        <a:pt x="26956" y="66389"/>
                        <a:pt x="28575" y="64770"/>
                      </a:cubicBezTo>
                      <a:cubicBezTo>
                        <a:pt x="30194" y="63151"/>
                        <a:pt x="32860" y="62748"/>
                        <a:pt x="34290" y="60960"/>
                      </a:cubicBezTo>
                      <a:cubicBezTo>
                        <a:pt x="35544" y="59392"/>
                        <a:pt x="35081" y="56916"/>
                        <a:pt x="36195" y="55245"/>
                      </a:cubicBezTo>
                      <a:cubicBezTo>
                        <a:pt x="37689" y="53003"/>
                        <a:pt x="40185" y="51600"/>
                        <a:pt x="41910" y="49530"/>
                      </a:cubicBezTo>
                      <a:cubicBezTo>
                        <a:pt x="49847" y="40005"/>
                        <a:pt x="40958" y="46990"/>
                        <a:pt x="51435" y="40005"/>
                      </a:cubicBezTo>
                      <a:cubicBezTo>
                        <a:pt x="59595" y="27764"/>
                        <a:pt x="49331" y="40084"/>
                        <a:pt x="68580" y="32385"/>
                      </a:cubicBezTo>
                      <a:cubicBezTo>
                        <a:pt x="71081" y="31384"/>
                        <a:pt x="72053" y="28164"/>
                        <a:pt x="74295" y="26670"/>
                      </a:cubicBezTo>
                      <a:cubicBezTo>
                        <a:pt x="75966" y="25556"/>
                        <a:pt x="78105" y="25400"/>
                        <a:pt x="80010" y="24765"/>
                      </a:cubicBezTo>
                      <a:cubicBezTo>
                        <a:pt x="80645" y="22860"/>
                        <a:pt x="80281" y="20217"/>
                        <a:pt x="81915" y="19050"/>
                      </a:cubicBezTo>
                      <a:cubicBezTo>
                        <a:pt x="84933" y="16894"/>
                        <a:pt x="96552" y="14596"/>
                        <a:pt x="100965" y="13335"/>
                      </a:cubicBezTo>
                      <a:cubicBezTo>
                        <a:pt x="102896" y="12783"/>
                        <a:pt x="104699" y="11760"/>
                        <a:pt x="106680" y="11430"/>
                      </a:cubicBezTo>
                      <a:cubicBezTo>
                        <a:pt x="136635" y="6438"/>
                        <a:pt x="112786" y="12190"/>
                        <a:pt x="133350" y="7620"/>
                      </a:cubicBezTo>
                      <a:cubicBezTo>
                        <a:pt x="135906" y="7052"/>
                        <a:pt x="138453" y="6434"/>
                        <a:pt x="140970" y="5715"/>
                      </a:cubicBezTo>
                      <a:cubicBezTo>
                        <a:pt x="142901" y="5163"/>
                        <a:pt x="144708" y="4159"/>
                        <a:pt x="146685" y="3810"/>
                      </a:cubicBezTo>
                      <a:cubicBezTo>
                        <a:pt x="155529" y="2249"/>
                        <a:pt x="164375" y="0"/>
                        <a:pt x="173355" y="0"/>
                      </a:cubicBezTo>
                      <a:lnTo>
                        <a:pt x="211455" y="0"/>
                      </a:lnTo>
                    </a:path>
                  </a:pathLst>
                </a:custGeom>
                <a:noFill/>
                <a:ln w="762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Bold" panose="020B0704020202020204" pitchFamily="34" charset="0"/>
                    <a:ea typeface="小塚ゴシック Pro R" pitchFamily="34" charset="-128"/>
                    <a:cs typeface="Arial Bold" panose="020B0704020202020204" pitchFamily="34" charset="0"/>
                  </a:endParaRPr>
                </a:p>
              </p:txBody>
            </p:sp>
          </p:grpSp>
          <p:cxnSp>
            <p:nvCxnSpPr>
              <p:cNvPr id="29" name="直線矢印コネクタ 28"/>
              <p:cNvCxnSpPr/>
              <p:nvPr/>
            </p:nvCxnSpPr>
            <p:spPr bwMode="auto">
              <a:xfrm>
                <a:off x="4032448" y="1452959"/>
                <a:ext cx="639564" cy="0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92D050"/>
                </a:solidFill>
                <a:prstDash val="solid"/>
                <a:round/>
                <a:headEnd type="none" w="med" len="sm"/>
                <a:tailEnd type="triangle" w="med" len="med"/>
              </a:ln>
              <a:effectLst/>
            </p:spPr>
          </p:cxnSp>
          <p:pic>
            <p:nvPicPr>
              <p:cNvPr id="6150" name="Picture 4" descr="C:\Documents and Settings\kami\デスクトップ\epi-2006anl\jparclogo1.g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88494" y="-10144"/>
                <a:ext cx="1385738" cy="1111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</p:pic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 rot="600000">
                <a:off x="4886462" y="1913697"/>
                <a:ext cx="537145" cy="1440714"/>
              </a:xfrm>
              <a:custGeom>
                <a:avLst/>
                <a:gdLst>
                  <a:gd name="T0" fmla="*/ 2147483647 w 578"/>
                  <a:gd name="T1" fmla="*/ 0 h 1033"/>
                  <a:gd name="T2" fmla="*/ 2147483647 w 578"/>
                  <a:gd name="T3" fmla="*/ 2147483647 h 1033"/>
                  <a:gd name="T4" fmla="*/ 2147483647 w 578"/>
                  <a:gd name="T5" fmla="*/ 2147483647 h 1033"/>
                  <a:gd name="T6" fmla="*/ 2147483647 w 578"/>
                  <a:gd name="T7" fmla="*/ 2147483647 h 1033"/>
                  <a:gd name="T8" fmla="*/ 2147483647 w 578"/>
                  <a:gd name="T9" fmla="*/ 2147483647 h 1033"/>
                  <a:gd name="T10" fmla="*/ 2147483647 w 578"/>
                  <a:gd name="T11" fmla="*/ 2147483647 h 10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8"/>
                  <a:gd name="T19" fmla="*/ 0 h 1033"/>
                  <a:gd name="T20" fmla="*/ 578 w 578"/>
                  <a:gd name="T21" fmla="*/ 1033 h 10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8" h="1033">
                    <a:moveTo>
                      <a:pt x="578" y="0"/>
                    </a:moveTo>
                    <a:cubicBezTo>
                      <a:pt x="551" y="16"/>
                      <a:pt x="503" y="13"/>
                      <a:pt x="416" y="99"/>
                    </a:cubicBezTo>
                    <a:cubicBezTo>
                      <a:pt x="329" y="185"/>
                      <a:pt x="118" y="414"/>
                      <a:pt x="59" y="514"/>
                    </a:cubicBezTo>
                    <a:cubicBezTo>
                      <a:pt x="0" y="614"/>
                      <a:pt x="51" y="626"/>
                      <a:pt x="64" y="699"/>
                    </a:cubicBezTo>
                    <a:cubicBezTo>
                      <a:pt x="77" y="772"/>
                      <a:pt x="120" y="896"/>
                      <a:pt x="136" y="952"/>
                    </a:cubicBezTo>
                    <a:cubicBezTo>
                      <a:pt x="152" y="1008"/>
                      <a:pt x="154" y="1016"/>
                      <a:pt x="159" y="1033"/>
                    </a:cubicBezTo>
                  </a:path>
                </a:pathLst>
              </a:custGeom>
              <a:noFill/>
              <a:ln w="57150">
                <a:solidFill>
                  <a:srgbClr val="FF505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 sz="1600">
                  <a:latin typeface="Arial Bold" panose="020B0704020202020204" pitchFamily="34" charset="0"/>
                  <a:ea typeface="小塚ゴシック Pro R" pitchFamily="34" charset="-128"/>
                  <a:cs typeface="Arial Bold" panose="020B0704020202020204" pitchFamily="34" charset="0"/>
                </a:endParaRPr>
              </a:p>
            </p:txBody>
          </p:sp>
        </p:grpSp>
        <p:sp>
          <p:nvSpPr>
            <p:cNvPr id="3" name="円/楕円 2"/>
            <p:cNvSpPr/>
            <p:nvPr/>
          </p:nvSpPr>
          <p:spPr bwMode="auto">
            <a:xfrm rot="4776420">
              <a:off x="4832525" y="1273491"/>
              <a:ext cx="216000" cy="612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1" name="円/楕円 30"/>
            <p:cNvSpPr/>
            <p:nvPr/>
          </p:nvSpPr>
          <p:spPr bwMode="auto">
            <a:xfrm rot="19074018">
              <a:off x="5282612" y="1811580"/>
              <a:ext cx="612000" cy="216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2" name="円/楕円 31"/>
            <p:cNvSpPr/>
            <p:nvPr/>
          </p:nvSpPr>
          <p:spPr bwMode="auto">
            <a:xfrm rot="4380550">
              <a:off x="3234098" y="2492996"/>
              <a:ext cx="216000" cy="612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3" name="円/楕円 32"/>
            <p:cNvSpPr/>
            <p:nvPr/>
          </p:nvSpPr>
          <p:spPr bwMode="auto">
            <a:xfrm rot="3859338">
              <a:off x="1929149" y="2932018"/>
              <a:ext cx="216000" cy="612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4" name="円/楕円 33"/>
            <p:cNvSpPr/>
            <p:nvPr/>
          </p:nvSpPr>
          <p:spPr bwMode="auto">
            <a:xfrm rot="19305957">
              <a:off x="1493639" y="3931985"/>
              <a:ext cx="216000" cy="612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5" name="円/楕円 34"/>
            <p:cNvSpPr/>
            <p:nvPr/>
          </p:nvSpPr>
          <p:spPr bwMode="auto">
            <a:xfrm rot="17036174">
              <a:off x="2752677" y="4583791"/>
              <a:ext cx="216000" cy="612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6" name="円/楕円 35"/>
            <p:cNvSpPr/>
            <p:nvPr/>
          </p:nvSpPr>
          <p:spPr bwMode="auto">
            <a:xfrm rot="16359898">
              <a:off x="4357991" y="4968867"/>
              <a:ext cx="216000" cy="612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7" name="円/楕円 36"/>
            <p:cNvSpPr/>
            <p:nvPr/>
          </p:nvSpPr>
          <p:spPr bwMode="auto">
            <a:xfrm rot="15139805">
              <a:off x="6192463" y="4890667"/>
              <a:ext cx="216000" cy="612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8" name="円/楕円 37"/>
            <p:cNvSpPr/>
            <p:nvPr/>
          </p:nvSpPr>
          <p:spPr bwMode="auto">
            <a:xfrm rot="9877596">
              <a:off x="7037348" y="3694703"/>
              <a:ext cx="216000" cy="612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  <p:sp>
          <p:nvSpPr>
            <p:cNvPr id="39" name="円/楕円 38"/>
            <p:cNvSpPr/>
            <p:nvPr/>
          </p:nvSpPr>
          <p:spPr bwMode="auto">
            <a:xfrm rot="1473524">
              <a:off x="6072362" y="2678577"/>
              <a:ext cx="612000" cy="216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28575" cap="flat" cmpd="sng" algn="ctr">
              <a:solidFill>
                <a:schemeClr val="bg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old" panose="020B0704020202020204" pitchFamily="34" charset="0"/>
                <a:cs typeface="Arial Bold" panose="020B0704020202020204" pitchFamily="34" charset="0"/>
              </a:endParaRPr>
            </a:p>
          </p:txBody>
        </p:sp>
      </p:grpSp>
      <p:sp>
        <p:nvSpPr>
          <p:cNvPr id="5" name="正方形/長方形 4"/>
          <p:cNvSpPr/>
          <p:nvPr/>
        </p:nvSpPr>
        <p:spPr>
          <a:xfrm>
            <a:off x="0" y="24899"/>
            <a:ext cx="19713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00B0F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J</a:t>
            </a:r>
            <a:r>
              <a:rPr lang="en-US" altLang="ja-JP" sz="1600" dirty="0">
                <a:solidFill>
                  <a:srgbClr val="66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apan </a:t>
            </a:r>
            <a:r>
              <a:rPr lang="en-US" altLang="ja-JP" sz="1600" dirty="0">
                <a:solidFill>
                  <a:srgbClr val="00B0F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</a:t>
            </a:r>
            <a:r>
              <a:rPr lang="en-US" altLang="ja-JP" sz="1600" dirty="0">
                <a:solidFill>
                  <a:srgbClr val="66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roton </a:t>
            </a:r>
            <a:r>
              <a:rPr lang="en-US" altLang="ja-JP" sz="1600" dirty="0">
                <a:solidFill>
                  <a:srgbClr val="00B0F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</a:t>
            </a:r>
            <a:r>
              <a:rPr lang="en-US" altLang="ja-JP" sz="1600" dirty="0">
                <a:solidFill>
                  <a:srgbClr val="66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ccelerator </a:t>
            </a:r>
            <a:r>
              <a:rPr lang="en-US" altLang="ja-JP" sz="1600" dirty="0">
                <a:solidFill>
                  <a:srgbClr val="00B0F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</a:t>
            </a:r>
            <a:r>
              <a:rPr lang="en-US" altLang="ja-JP" sz="1600" dirty="0">
                <a:solidFill>
                  <a:srgbClr val="66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esearch </a:t>
            </a:r>
            <a:endParaRPr lang="en-US" altLang="ja-JP" sz="1600" dirty="0" smtClean="0">
              <a:solidFill>
                <a:srgbClr val="66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r>
              <a:rPr lang="en-US" altLang="ja-JP" sz="1600" dirty="0" smtClean="0">
                <a:solidFill>
                  <a:srgbClr val="00B0F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</a:t>
            </a:r>
            <a:r>
              <a:rPr lang="en-US" altLang="ja-JP" sz="1600" dirty="0" smtClean="0">
                <a:solidFill>
                  <a:srgbClr val="66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omplex</a:t>
            </a:r>
            <a:r>
              <a:rPr lang="en-US" altLang="ja-JP" sz="1400" dirty="0">
                <a:solidFill>
                  <a:srgbClr val="66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en-US" altLang="ja-JP" sz="1400" dirty="0">
                <a:solidFill>
                  <a:srgbClr val="66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endParaRPr lang="ja-JP" altLang="en-US" sz="1600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Black" panose="020B0A02040204020203" pitchFamily="34" charset="0"/>
              <a:ea typeface="小塚ゴシック Pro B" panose="020B0800000000000000" pitchFamily="34" charset="-128"/>
              <a:cs typeface="Segoe UI Black" panose="020B0A02040204020203" pitchFamily="34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 rot="1157434">
            <a:off x="1385874" y="4902666"/>
            <a:ext cx="1842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1600" b="1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小塚ゴシック Pro B" panose="020B0800000000000000" pitchFamily="34" charset="-128"/>
                <a:cs typeface="Arial" panose="020B0604020202020204" pitchFamily="34" charset="0"/>
              </a:rPr>
              <a:t>A </a:t>
            </a:r>
            <a:r>
              <a:rPr lang="en-US" altLang="ja-JP" sz="1600" b="1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小塚ゴシック Pro B" panose="020B0800000000000000" pitchFamily="34" charset="-128"/>
                <a:cs typeface="Arial" panose="020B0604020202020204" pitchFamily="34" charset="0"/>
              </a:rPr>
              <a:t>round: 1,568m</a:t>
            </a:r>
            <a:r>
              <a:rPr lang="en-US" altLang="ja-JP" sz="1600" b="1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anose="020B0604020202020204" pitchFamily="34" charset="0"/>
                <a:ea typeface="小塚ゴシック Pro B" panose="020B0800000000000000" pitchFamily="34" charset="-128"/>
                <a:cs typeface="Arial" panose="020B0604020202020204" pitchFamily="34" charset="0"/>
              </a:rPr>
              <a:t> </a:t>
            </a:r>
            <a:endParaRPr lang="en-US" altLang="ja-JP" sz="1600" b="1" dirty="0">
              <a:solidFill>
                <a:srgbClr val="FFFF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anose="020B0604020202020204" pitchFamily="34" charset="0"/>
              <a:ea typeface="小塚ゴシック Pro B" panose="020B08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6506324" y="175209"/>
            <a:ext cx="2442467" cy="623052"/>
          </a:xfrm>
          <a:prstGeom prst="rect">
            <a:avLst/>
          </a:prstGeom>
          <a:solidFill>
            <a:schemeClr val="tx1">
              <a:alpha val="50000"/>
            </a:schemeClr>
          </a:solidFill>
          <a:ln w="19050">
            <a:solidFill>
              <a:srgbClr val="92D050"/>
            </a:solidFill>
            <a:prstDash val="sysDash"/>
            <a:miter lim="800000"/>
            <a:headEnd/>
            <a:tailEnd/>
          </a:ln>
        </p:spPr>
        <p:txBody>
          <a:bodyPr wrap="square" lIns="68386" tIns="34193" rIns="68386" bIns="34193">
            <a:spAutoFit/>
          </a:bodyPr>
          <a:lstStyle/>
          <a:p>
            <a:pPr defTabSz="957263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ja-JP" b="1" dirty="0" smtClean="0">
                <a:solidFill>
                  <a:srgbClr val="92D050"/>
                </a:solidFill>
                <a:latin typeface="小塚ゴシック Pro R" pitchFamily="34" charset="-128"/>
                <a:ea typeface="小塚ゴシック Pro R" pitchFamily="34" charset="-128"/>
                <a:cs typeface="Times New Roman" pitchFamily="18" charset="0"/>
              </a:rPr>
              <a:t>Material Irradiation Facility for ADS R&amp;D</a:t>
            </a:r>
            <a:endParaRPr lang="en-US" altLang="ja-JP" sz="1600" b="1" dirty="0" smtClean="0">
              <a:solidFill>
                <a:srgbClr val="92D050"/>
              </a:solidFill>
              <a:latin typeface="小塚ゴシック Pro R" pitchFamily="34" charset="-128"/>
              <a:ea typeface="小塚ゴシック Pro R" pitchFamily="34" charset="-128"/>
              <a:cs typeface="Times New Roman" pitchFamily="18" charset="0"/>
            </a:endParaRPr>
          </a:p>
        </p:txBody>
      </p:sp>
      <p:cxnSp>
        <p:nvCxnSpPr>
          <p:cNvPr id="40" name="直線矢印コネクタ 39"/>
          <p:cNvCxnSpPr>
            <a:stCxn id="43" idx="1"/>
          </p:cNvCxnSpPr>
          <p:nvPr/>
        </p:nvCxnSpPr>
        <p:spPr bwMode="auto">
          <a:xfrm flipH="1">
            <a:off x="4893678" y="486735"/>
            <a:ext cx="1612646" cy="777334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38100" cap="flat" cmpd="sng" algn="ctr">
            <a:solidFill>
              <a:srgbClr val="92D050"/>
            </a:solidFill>
            <a:prstDash val="sysDash"/>
            <a:round/>
            <a:headEnd type="none" w="med" len="med"/>
            <a:tailEnd type="oval" w="med" len="med"/>
          </a:ln>
          <a:effectLst/>
        </p:spPr>
      </p:cxnSp>
      <p:cxnSp>
        <p:nvCxnSpPr>
          <p:cNvPr id="44" name="直線矢印コネクタ 43"/>
          <p:cNvCxnSpPr/>
          <p:nvPr/>
        </p:nvCxnSpPr>
        <p:spPr bwMode="auto">
          <a:xfrm flipV="1">
            <a:off x="3792990" y="1265238"/>
            <a:ext cx="908288" cy="4874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92D05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22" name="正方形/長方形 21"/>
          <p:cNvSpPr/>
          <p:nvPr/>
        </p:nvSpPr>
        <p:spPr>
          <a:xfrm>
            <a:off x="145954" y="2772894"/>
            <a:ext cx="1327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i="1" dirty="0" smtClean="0">
                <a:solidFill>
                  <a:srgbClr val="FFFF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小塚ゴシック Pro R" pitchFamily="34" charset="-128"/>
                <a:cs typeface="Arial" panose="020B0604020202020204" pitchFamily="34" charset="0"/>
              </a:rPr>
              <a:t>295 km to </a:t>
            </a:r>
          </a:p>
          <a:p>
            <a:r>
              <a:rPr lang="en-US" altLang="ja-JP" b="1" i="1" dirty="0" err="1" smtClean="0">
                <a:solidFill>
                  <a:srgbClr val="FFFF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小塚ゴシック Pro R" pitchFamily="34" charset="-128"/>
                <a:cs typeface="Arial" panose="020B0604020202020204" pitchFamily="34" charset="0"/>
              </a:rPr>
              <a:t>Kamioka</a:t>
            </a:r>
            <a:endParaRPr lang="ja-JP" altLang="en-US" i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857810" y="6309938"/>
            <a:ext cx="4037742" cy="369332"/>
          </a:xfrm>
          <a:prstGeom prst="rect">
            <a:avLst/>
          </a:prstGeom>
          <a:ln w="19050">
            <a:solidFill>
              <a:srgbClr val="FFFF99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ja-JP" b="1" i="1" dirty="0" smtClean="0">
                <a:solidFill>
                  <a:srgbClr val="FFFF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ea typeface="小塚ゴシック Pro R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COMET: search for </a:t>
            </a:r>
            <a:r>
              <a:rPr lang="en-US" altLang="ja-JP" b="1" i="1" dirty="0" smtClean="0">
                <a:solidFill>
                  <a:srgbClr val="FFFF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ymbol" panose="05050102010706020507" pitchFamily="18" charset="2"/>
                <a:ea typeface="小塚ゴシック Pro R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US" altLang="ja-JP" b="1" i="1" dirty="0">
                <a:solidFill>
                  <a:srgbClr val="FFFF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ea typeface="小塚ゴシック Pro R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-</a:t>
            </a:r>
            <a:r>
              <a:rPr lang="en-US" altLang="ja-JP" b="1" i="1" dirty="0" smtClean="0">
                <a:solidFill>
                  <a:srgbClr val="FFFF99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ea typeface="小塚ゴシック Pro R" pitchFamily="34" charset="-128"/>
                <a:cs typeface="Arial" panose="020B0604020202020204" pitchFamily="34" charset="0"/>
              </a:rPr>
              <a:t>e conversion</a:t>
            </a:r>
            <a:endParaRPr lang="ja-JP" altLang="en-US" i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Box 9"/>
          <p:cNvSpPr txBox="1">
            <a:spLocks noChangeArrowheads="1"/>
          </p:cNvSpPr>
          <p:nvPr/>
        </p:nvSpPr>
        <p:spPr bwMode="auto">
          <a:xfrm>
            <a:off x="2729760" y="3351648"/>
            <a:ext cx="916027" cy="807718"/>
          </a:xfrm>
          <a:prstGeom prst="rect">
            <a:avLst/>
          </a:prstGeom>
          <a:solidFill>
            <a:schemeClr val="tx1">
              <a:alpha val="50000"/>
            </a:schemeClr>
          </a:solidFill>
          <a:ln w="19050">
            <a:solidFill>
              <a:srgbClr val="92D050"/>
            </a:solidFill>
            <a:prstDash val="sysDash"/>
            <a:miter lim="800000"/>
            <a:headEnd/>
            <a:tailEnd/>
          </a:ln>
        </p:spPr>
        <p:txBody>
          <a:bodyPr wrap="square" lIns="68386" tIns="34193" rIns="68386" bIns="34193">
            <a:spAutoFit/>
          </a:bodyPr>
          <a:lstStyle/>
          <a:p>
            <a:pPr defTabSz="957263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ja-JP" sz="1600" b="1" dirty="0" smtClean="0">
                <a:solidFill>
                  <a:srgbClr val="92D050"/>
                </a:solidFill>
                <a:latin typeface="小塚ゴシック Pro R" pitchFamily="34" charset="-128"/>
                <a:ea typeface="小塚ゴシック Pro R" pitchFamily="34" charset="-128"/>
                <a:cs typeface="Times New Roman" pitchFamily="18" charset="0"/>
              </a:rPr>
              <a:t>MLF 2</a:t>
            </a:r>
            <a:r>
              <a:rPr lang="en-US" altLang="ja-JP" sz="1600" b="1" baseline="30000" dirty="0" smtClean="0">
                <a:solidFill>
                  <a:srgbClr val="92D050"/>
                </a:solidFill>
                <a:latin typeface="小塚ゴシック Pro R" pitchFamily="34" charset="-128"/>
                <a:ea typeface="小塚ゴシック Pro R" pitchFamily="34" charset="-128"/>
                <a:cs typeface="Times New Roman" pitchFamily="18" charset="0"/>
              </a:rPr>
              <a:t>nd</a:t>
            </a:r>
            <a:r>
              <a:rPr lang="en-US" altLang="ja-JP" sz="1600" b="1" dirty="0" smtClean="0">
                <a:solidFill>
                  <a:srgbClr val="92D050"/>
                </a:solidFill>
                <a:latin typeface="小塚ゴシック Pro R" pitchFamily="34" charset="-128"/>
                <a:ea typeface="小塚ゴシック Pro R" pitchFamily="34" charset="-128"/>
                <a:cs typeface="Times New Roman" pitchFamily="18" charset="0"/>
              </a:rPr>
              <a:t> Target Station</a:t>
            </a:r>
          </a:p>
        </p:txBody>
      </p:sp>
    </p:spTree>
    <p:extLst>
      <p:ext uri="{BB962C8B-B14F-4D97-AF65-F5344CB8AC3E}">
        <p14:creationId xmlns:p14="http://schemas.microsoft.com/office/powerpoint/2010/main" val="204660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91913"/>
            <a:ext cx="8136904" cy="528775"/>
          </a:xfrm>
        </p:spPr>
        <p:txBody>
          <a:bodyPr/>
          <a:lstStyle/>
          <a:p>
            <a:pPr algn="ctr"/>
            <a:r>
              <a:rPr kumimoji="1" lang="en-US" altLang="ja-JP" sz="4400" dirty="0" smtClean="0"/>
              <a:t>Overview</a:t>
            </a:r>
            <a:endParaRPr kumimoji="1" lang="ja-JP" altLang="en-US" sz="4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04000"/>
          </a:xfrm>
        </p:spPr>
        <p:txBody>
          <a:bodyPr/>
          <a:lstStyle/>
          <a:p>
            <a:r>
              <a:rPr lang="en-US" altLang="ja-JP" sz="2400" dirty="0" smtClean="0">
                <a:latin typeface="+mn-lt"/>
                <a:cs typeface="Arial Bold" panose="020B0704020202020204" pitchFamily="34" charset="0"/>
              </a:rPr>
              <a:t>J-PARC consists </a:t>
            </a:r>
            <a:r>
              <a:rPr lang="en-US" altLang="ja-JP" sz="2400" dirty="0">
                <a:latin typeface="+mn-lt"/>
                <a:cs typeface="Arial Bold" panose="020B0704020202020204" pitchFamily="34" charset="0"/>
              </a:rPr>
              <a:t>of a series of the world’s most </a:t>
            </a:r>
            <a:r>
              <a:rPr lang="en-US" altLang="ja-JP" sz="2400" dirty="0" smtClean="0">
                <a:latin typeface="+mn-lt"/>
                <a:cs typeface="Arial Bold" panose="020B0704020202020204" pitchFamily="34" charset="0"/>
              </a:rPr>
              <a:t>intense accelerators </a:t>
            </a:r>
            <a:r>
              <a:rPr lang="en-US" altLang="ja-JP" sz="2400" dirty="0">
                <a:latin typeface="+mn-lt"/>
                <a:cs typeface="Arial Bold" panose="020B0704020202020204" pitchFamily="34" charset="0"/>
              </a:rPr>
              <a:t>and experimental facilities producing and utilizing high-intensity proton </a:t>
            </a:r>
            <a:r>
              <a:rPr lang="en-US" altLang="ja-JP" sz="2400" dirty="0" smtClean="0">
                <a:latin typeface="+mn-lt"/>
                <a:cs typeface="Arial Bold" panose="020B0704020202020204" pitchFamily="34" charset="0"/>
              </a:rPr>
              <a:t>beams </a:t>
            </a:r>
          </a:p>
          <a:p>
            <a:r>
              <a:rPr lang="en-US" altLang="ja-JP" sz="2400" dirty="0" smtClean="0">
                <a:latin typeface="+mn-lt"/>
                <a:cs typeface="Arial Bold" panose="020B0704020202020204" pitchFamily="34" charset="0"/>
              </a:rPr>
              <a:t>Future experiments </a:t>
            </a:r>
            <a:r>
              <a:rPr lang="en-US" altLang="ja-JP" sz="2400" dirty="0">
                <a:latin typeface="+mn-lt"/>
                <a:cs typeface="Arial Bold" panose="020B0704020202020204" pitchFamily="34" charset="0"/>
              </a:rPr>
              <a:t>at </a:t>
            </a:r>
            <a:r>
              <a:rPr lang="en-US" altLang="ja-JP" sz="2400" dirty="0" err="1">
                <a:latin typeface="+mn-lt"/>
                <a:cs typeface="Arial Bold" panose="020B0704020202020204" pitchFamily="34" charset="0"/>
              </a:rPr>
              <a:t>HiRadMat</a:t>
            </a:r>
            <a:r>
              <a:rPr lang="en-US" altLang="ja-JP" sz="2400" dirty="0">
                <a:latin typeface="+mn-lt"/>
                <a:cs typeface="Arial Bold" panose="020B0704020202020204" pitchFamily="34" charset="0"/>
              </a:rPr>
              <a:t> facility will provide great opportunities to J-PARC for </a:t>
            </a:r>
            <a:r>
              <a:rPr lang="en-US" altLang="ja-JP" sz="2400" dirty="0" smtClean="0">
                <a:latin typeface="+mn-lt"/>
                <a:cs typeface="Arial Bold" panose="020B0704020202020204" pitchFamily="34" charset="0"/>
              </a:rPr>
              <a:t>its undergoing researches and developments</a:t>
            </a:r>
            <a:r>
              <a:rPr lang="ja-JP" altLang="en-US" sz="2400" dirty="0" smtClean="0">
                <a:latin typeface="+mn-lt"/>
                <a:cs typeface="Arial Bold" panose="020B0704020202020204" pitchFamily="34" charset="0"/>
              </a:rPr>
              <a:t> </a:t>
            </a:r>
            <a:r>
              <a:rPr lang="en-US" altLang="ja-JP" sz="2400" dirty="0" smtClean="0">
                <a:latin typeface="+mn-lt"/>
                <a:cs typeface="Arial Bold" panose="020B0704020202020204" pitchFamily="34" charset="0"/>
              </a:rPr>
              <a:t>on accelerator, beamline &amp; detector components</a:t>
            </a:r>
          </a:p>
          <a:p>
            <a:pPr marL="0" indent="0" algn="ctr">
              <a:buNone/>
            </a:pPr>
            <a:r>
              <a:rPr lang="en-US" altLang="ja-JP" sz="2400" u="sng" dirty="0" smtClean="0">
                <a:solidFill>
                  <a:srgbClr val="0070C0"/>
                </a:solidFill>
                <a:latin typeface="Arial Black" panose="020B0A04020102020204" pitchFamily="34" charset="0"/>
                <a:cs typeface="Arial Bold" panose="020B0704020202020204" pitchFamily="34" charset="0"/>
              </a:rPr>
              <a:t>3 Letter-Of-Interests being submitted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ja-JP" sz="2200" dirty="0" smtClean="0">
                <a:solidFill>
                  <a:srgbClr val="FF000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Thermal </a:t>
            </a:r>
            <a:r>
              <a:rPr lang="en-US" altLang="ja-JP" sz="2200" dirty="0">
                <a:solidFill>
                  <a:srgbClr val="FF000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shock experiments of </a:t>
            </a:r>
            <a:r>
              <a:rPr lang="en-US" altLang="ja-JP" sz="2200" dirty="0" smtClean="0">
                <a:solidFill>
                  <a:srgbClr val="FF000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advanced target / window / dump </a:t>
            </a:r>
            <a:r>
              <a:rPr lang="en-US" altLang="ja-JP" sz="2200" dirty="0">
                <a:solidFill>
                  <a:srgbClr val="FF000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materials </a:t>
            </a:r>
            <a:r>
              <a:rPr lang="en-US" altLang="ja-JP" sz="2200" dirty="0">
                <a:latin typeface="Arial Bold" panose="020B0704020202020204" pitchFamily="34" charset="0"/>
                <a:cs typeface="Arial Bold" panose="020B0704020202020204" pitchFamily="34" charset="0"/>
              </a:rPr>
              <a:t>with high energy </a:t>
            </a:r>
            <a:r>
              <a:rPr lang="en-US" altLang="ja-JP" sz="2200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proton beam </a:t>
            </a:r>
            <a:r>
              <a:rPr lang="en-US" altLang="ja-JP" sz="2200" dirty="0">
                <a:latin typeface="Arial Bold" panose="020B0704020202020204" pitchFamily="34" charset="0"/>
                <a:cs typeface="Arial Bold" panose="020B0704020202020204" pitchFamily="34" charset="0"/>
              </a:rPr>
              <a:t>at </a:t>
            </a:r>
            <a:r>
              <a:rPr lang="en-US" altLang="ja-JP" sz="2200" dirty="0" err="1">
                <a:latin typeface="Arial Bold" panose="020B0704020202020204" pitchFamily="34" charset="0"/>
                <a:cs typeface="Arial Bold" panose="020B0704020202020204" pitchFamily="34" charset="0"/>
              </a:rPr>
              <a:t>HiRadMat</a:t>
            </a:r>
            <a:r>
              <a:rPr lang="en-US" altLang="ja-JP" sz="2200" dirty="0">
                <a:latin typeface="Arial Bold" panose="020B0704020202020204" pitchFamily="34" charset="0"/>
                <a:cs typeface="Arial Bold" panose="020B0704020202020204" pitchFamily="34" charset="0"/>
              </a:rPr>
              <a:t> </a:t>
            </a:r>
            <a:r>
              <a:rPr lang="en-US" altLang="ja-JP" sz="2200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Facility                 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[ </a:t>
            </a:r>
            <a:r>
              <a:rPr lang="en-US" altLang="ja-JP" sz="2000" dirty="0" err="1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S.Makimura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/</a:t>
            </a:r>
            <a:r>
              <a:rPr lang="en-US" altLang="ja-JP" sz="2000" dirty="0" err="1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T.Nakadaira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/TI/</a:t>
            </a:r>
            <a:r>
              <a:rPr lang="en-US" altLang="ja-JP" sz="2000" dirty="0" err="1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M.Futakawa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 et al]</a:t>
            </a:r>
            <a:endParaRPr lang="en-US" altLang="ja-JP" sz="2000" dirty="0" smtClean="0">
              <a:solidFill>
                <a:srgbClr val="0066FF"/>
              </a:solidFill>
              <a:latin typeface="Arial Bold" panose="020B0704020202020204" pitchFamily="34" charset="0"/>
              <a:cs typeface="Arial Bold" panose="020B0704020202020204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altLang="ja-JP" sz="2200" dirty="0" smtClean="0">
                <a:solidFill>
                  <a:srgbClr val="FF000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Displacement </a:t>
            </a:r>
            <a:r>
              <a:rPr lang="en-US" altLang="ja-JP" sz="2200" dirty="0">
                <a:solidFill>
                  <a:srgbClr val="FF000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cross section</a:t>
            </a:r>
            <a:r>
              <a:rPr lang="en-US" altLang="ja-JP" sz="2200" dirty="0">
                <a:latin typeface="Arial Bold" panose="020B0704020202020204" pitchFamily="34" charset="0"/>
                <a:cs typeface="Arial Bold" panose="020B0704020202020204" pitchFamily="34" charset="0"/>
              </a:rPr>
              <a:t> of target and beam window materials for 440 GeV/c </a:t>
            </a:r>
            <a:r>
              <a:rPr lang="en-US" altLang="ja-JP" sz="2200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protons</a:t>
            </a:r>
            <a:r>
              <a:rPr lang="en-US" altLang="ja-JP" sz="2000" dirty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 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                         [ </a:t>
            </a:r>
            <a:r>
              <a:rPr lang="en-US" altLang="ja-JP" sz="2000" dirty="0" err="1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S.Meigo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 et al]</a:t>
            </a:r>
            <a:endParaRPr lang="en-US" altLang="ja-JP" sz="2200" dirty="0" smtClean="0">
              <a:latin typeface="Arial Bold" panose="020B0704020202020204" pitchFamily="34" charset="0"/>
              <a:cs typeface="Arial Bold" panose="020B0704020202020204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altLang="ja-JP" sz="2200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Development </a:t>
            </a:r>
            <a:r>
              <a:rPr lang="en-US" altLang="ja-JP" sz="2200" dirty="0">
                <a:latin typeface="Arial Bold" panose="020B0704020202020204" pitchFamily="34" charset="0"/>
                <a:cs typeface="Arial Bold" panose="020B0704020202020204" pitchFamily="34" charset="0"/>
              </a:rPr>
              <a:t>of the Next Generation </a:t>
            </a:r>
            <a:r>
              <a:rPr lang="en-US" altLang="ja-JP" sz="2200" dirty="0">
                <a:solidFill>
                  <a:srgbClr val="FF000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High Radiation Tolerant Detector </a:t>
            </a:r>
            <a:r>
              <a:rPr lang="en-US" altLang="ja-JP" sz="2200" dirty="0">
                <a:latin typeface="Arial Bold" panose="020B0704020202020204" pitchFamily="34" charset="0"/>
                <a:cs typeface="Arial Bold" panose="020B0704020202020204" pitchFamily="34" charset="0"/>
              </a:rPr>
              <a:t>with the High </a:t>
            </a:r>
            <a:r>
              <a:rPr lang="en-US" altLang="ja-JP" sz="2200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Intensity Proton </a:t>
            </a:r>
            <a:r>
              <a:rPr lang="en-US" altLang="ja-JP" sz="2200" dirty="0">
                <a:latin typeface="Arial Bold" panose="020B0704020202020204" pitchFamily="34" charset="0"/>
                <a:cs typeface="Arial Bold" panose="020B0704020202020204" pitchFamily="34" charset="0"/>
              </a:rPr>
              <a:t>Beam at </a:t>
            </a:r>
            <a:r>
              <a:rPr lang="en-US" altLang="ja-JP" sz="2200" dirty="0" err="1">
                <a:latin typeface="Arial Bold" panose="020B0704020202020204" pitchFamily="34" charset="0"/>
                <a:cs typeface="Arial Bold" panose="020B0704020202020204" pitchFamily="34" charset="0"/>
              </a:rPr>
              <a:t>HiRadMat</a:t>
            </a:r>
            <a:r>
              <a:rPr lang="en-US" altLang="ja-JP" sz="2200" dirty="0">
                <a:latin typeface="Arial Bold" panose="020B0704020202020204" pitchFamily="34" charset="0"/>
                <a:cs typeface="Arial Bold" panose="020B0704020202020204" pitchFamily="34" charset="0"/>
              </a:rPr>
              <a:t> </a:t>
            </a:r>
            <a:r>
              <a:rPr lang="en-US" altLang="ja-JP" sz="2200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Facility                                    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[</a:t>
            </a:r>
            <a:r>
              <a:rPr lang="ja-JP" altLang="en-US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 </a:t>
            </a:r>
            <a:r>
              <a:rPr lang="en-US" altLang="ja-JP" sz="2000" dirty="0" err="1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H</a:t>
            </a:r>
            <a:r>
              <a:rPr lang="en-US" altLang="ja-JP" sz="2000" dirty="0" err="1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.Nishiguchi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Y.Hashimoto</a:t>
            </a:r>
            <a:r>
              <a:rPr lang="en-US" altLang="ja-JP" sz="2000" dirty="0" smtClean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 et </a:t>
            </a:r>
            <a:r>
              <a:rPr lang="en-US" altLang="ja-JP" sz="2000" dirty="0">
                <a:solidFill>
                  <a:srgbClr val="0066FF"/>
                </a:solidFill>
                <a:latin typeface="Arial Bold" panose="020B0704020202020204" pitchFamily="34" charset="0"/>
                <a:cs typeface="Arial Bold" panose="020B0704020202020204" pitchFamily="34" charset="0"/>
                <a:sym typeface="Wingdings" panose="05000000000000000000" pitchFamily="2" charset="2"/>
              </a:rPr>
              <a:t>al]</a:t>
            </a:r>
            <a:endParaRPr lang="en-US" altLang="ja-JP" sz="2800" dirty="0">
              <a:latin typeface="Arial Bold" panose="020B0704020202020204" pitchFamily="34" charset="0"/>
              <a:cs typeface="Arial Bold" panose="020B0704020202020204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endParaRPr kumimoji="1" lang="ja-JP" altLang="en-US" sz="2200" dirty="0">
              <a:latin typeface="Arial Bold" panose="020B0704020202020204" pitchFamily="34" charset="0"/>
              <a:cs typeface="Arial Bold" panose="020B07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0998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715" y="990740"/>
            <a:ext cx="6117857" cy="4555851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</p:pic>
      <p:cxnSp>
        <p:nvCxnSpPr>
          <p:cNvPr id="9" name="直線矢印コネクタ 8"/>
          <p:cNvCxnSpPr>
            <a:stCxn id="17" idx="1"/>
          </p:cNvCxnSpPr>
          <p:nvPr/>
        </p:nvCxnSpPr>
        <p:spPr>
          <a:xfrm flipH="1">
            <a:off x="5415893" y="1932755"/>
            <a:ext cx="787938" cy="859412"/>
          </a:xfrm>
          <a:prstGeom prst="straightConnector1">
            <a:avLst/>
          </a:prstGeom>
          <a:ln w="38100">
            <a:solidFill>
              <a:srgbClr val="FFFF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V="1">
            <a:off x="3648041" y="3270952"/>
            <a:ext cx="1197436" cy="1415007"/>
          </a:xfrm>
          <a:prstGeom prst="straightConnector1">
            <a:avLst/>
          </a:prstGeom>
          <a:ln w="38100">
            <a:solidFill>
              <a:srgbClr val="FF5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R0013556"/>
          <p:cNvPicPr>
            <a:picLocks noChangeAspect="1" noChangeArrowheads="1"/>
          </p:cNvPicPr>
          <p:nvPr/>
        </p:nvPicPr>
        <p:blipFill>
          <a:blip r:embed="rId3" cstate="print">
            <a:lum bright="15000" contrast="30000"/>
          </a:blip>
          <a:srcRect l="3801" t="13713" r="9299" b="19814"/>
          <a:stretch>
            <a:fillRect/>
          </a:stretch>
        </p:blipFill>
        <p:spPr bwMode="auto">
          <a:xfrm>
            <a:off x="6203830" y="70902"/>
            <a:ext cx="2844746" cy="1632232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cxnSp>
        <p:nvCxnSpPr>
          <p:cNvPr id="14" name="直線矢印コネクタ 13"/>
          <p:cNvCxnSpPr/>
          <p:nvPr/>
        </p:nvCxnSpPr>
        <p:spPr>
          <a:xfrm>
            <a:off x="1976431" y="2792167"/>
            <a:ext cx="2869046" cy="223625"/>
          </a:xfrm>
          <a:prstGeom prst="straightConnector1">
            <a:avLst/>
          </a:prstGeom>
          <a:ln w="38100">
            <a:solidFill>
              <a:srgbClr val="FF5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図 14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422" y="4388699"/>
            <a:ext cx="3774741" cy="2135511"/>
          </a:xfrm>
          <a:prstGeom prst="rect">
            <a:avLst/>
          </a:prstGeom>
          <a:ln>
            <a:solidFill>
              <a:srgbClr val="FF5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329" y="1317093"/>
            <a:ext cx="1862203" cy="2137172"/>
          </a:xfrm>
          <a:prstGeom prst="rect">
            <a:avLst/>
          </a:prstGeom>
          <a:ln>
            <a:solidFill>
              <a:srgbClr val="FF5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テキスト ボックス 7"/>
          <p:cNvSpPr txBox="1"/>
          <p:nvPr/>
        </p:nvSpPr>
        <p:spPr>
          <a:xfrm>
            <a:off x="6203831" y="1678868"/>
            <a:ext cx="2823847" cy="507774"/>
          </a:xfrm>
          <a:prstGeom prst="rect">
            <a:avLst/>
          </a:prstGeom>
          <a:solidFill>
            <a:schemeClr val="bg1"/>
          </a:solidFill>
          <a:ln>
            <a:solidFill>
              <a:srgbClr val="FFFF99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dirty="0" smtClean="0"/>
              <a:t>Neutrino [</a:t>
            </a:r>
            <a:r>
              <a:rPr kumimoji="1" lang="en-US" altLang="ja-JP" sz="1600" b="1" dirty="0" smtClean="0">
                <a:latin typeface="Symbol" panose="05050102010706020507" pitchFamily="18" charset="2"/>
              </a:rPr>
              <a:t>n</a:t>
            </a:r>
            <a:r>
              <a:rPr kumimoji="1" lang="en-US" altLang="ja-JP" sz="1600" dirty="0" smtClean="0"/>
              <a:t>]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 smtClean="0"/>
              <a:t>He-cooled </a:t>
            </a:r>
            <a:r>
              <a:rPr lang="en-US" altLang="ja-JP" sz="1600" dirty="0" smtClean="0"/>
              <a:t>g</a:t>
            </a:r>
            <a:r>
              <a:rPr kumimoji="1" lang="en-US" altLang="ja-JP" sz="1600" dirty="0" smtClean="0"/>
              <a:t>raphite</a:t>
            </a:r>
            <a:endParaRPr kumimoji="1" lang="en-US" altLang="ja-JP" sz="1600" dirty="0"/>
          </a:p>
        </p:txBody>
      </p:sp>
      <p:cxnSp>
        <p:nvCxnSpPr>
          <p:cNvPr id="19" name="直線矢印コネクタ 18"/>
          <p:cNvCxnSpPr/>
          <p:nvPr/>
        </p:nvCxnSpPr>
        <p:spPr>
          <a:xfrm flipH="1" flipV="1">
            <a:off x="5789487" y="4874721"/>
            <a:ext cx="1250680" cy="678424"/>
          </a:xfrm>
          <a:prstGeom prst="straightConnector1">
            <a:avLst/>
          </a:prstGeom>
          <a:ln w="38100">
            <a:solidFill>
              <a:srgbClr val="FFFF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76" t="11630" r="20628" b="4424"/>
          <a:stretch/>
        </p:blipFill>
        <p:spPr>
          <a:xfrm>
            <a:off x="6755272" y="4973474"/>
            <a:ext cx="1957844" cy="1839902"/>
          </a:xfrm>
          <a:prstGeom prst="rect">
            <a:avLst/>
          </a:prstGeom>
          <a:ln>
            <a:solidFill>
              <a:srgbClr val="FFFF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テキスト ボックス 14"/>
          <p:cNvSpPr txBox="1"/>
          <p:nvPr/>
        </p:nvSpPr>
        <p:spPr>
          <a:xfrm>
            <a:off x="88371" y="3441945"/>
            <a:ext cx="1867162" cy="584775"/>
          </a:xfrm>
          <a:prstGeom prst="rect">
            <a:avLst/>
          </a:prstGeom>
          <a:solidFill>
            <a:schemeClr val="bg1"/>
          </a:solidFill>
          <a:ln>
            <a:solidFill>
              <a:srgbClr val="FF505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dirty="0" smtClean="0"/>
              <a:t>Muon [</a:t>
            </a:r>
            <a:r>
              <a:rPr kumimoji="1" lang="en-US" altLang="ja-JP" sz="16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MLF-MUSE</a:t>
            </a:r>
            <a:r>
              <a:rPr kumimoji="1" lang="en-US" altLang="ja-JP" sz="1600" dirty="0" smtClean="0"/>
              <a:t>]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 smtClean="0"/>
              <a:t>Rotating Graphite</a:t>
            </a:r>
            <a:endParaRPr kumimoji="1" lang="ja-JP" altLang="en-US" sz="1600" dirty="0"/>
          </a:p>
        </p:txBody>
      </p:sp>
      <p:sp>
        <p:nvSpPr>
          <p:cNvPr id="8" name="テキスト ボックス 6"/>
          <p:cNvSpPr txBox="1"/>
          <p:nvPr/>
        </p:nvSpPr>
        <p:spPr>
          <a:xfrm>
            <a:off x="181767" y="4429808"/>
            <a:ext cx="1631402" cy="584775"/>
          </a:xfrm>
          <a:prstGeom prst="rect">
            <a:avLst/>
          </a:prstGeom>
          <a:solidFill>
            <a:schemeClr val="bg1"/>
          </a:solidFill>
          <a:ln>
            <a:solidFill>
              <a:srgbClr val="FF505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dirty="0" smtClean="0"/>
              <a:t>Neutron [</a:t>
            </a:r>
            <a:r>
              <a:rPr kumimoji="1" lang="en-US" altLang="ja-JP" sz="16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MLF</a:t>
            </a:r>
            <a:r>
              <a:rPr kumimoji="1" lang="en-US" altLang="ja-JP" sz="1600" dirty="0" smtClean="0"/>
              <a:t>]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/>
              <a:t>Liquid </a:t>
            </a:r>
            <a:r>
              <a:rPr kumimoji="1" lang="en-US" altLang="ja-JP" sz="1600" dirty="0" smtClean="0"/>
              <a:t>Mercury</a:t>
            </a:r>
            <a:endParaRPr kumimoji="1" lang="en-US" altLang="ja-JP" sz="1600" dirty="0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6669" y="55617"/>
            <a:ext cx="6453274" cy="604838"/>
          </a:xfrm>
        </p:spPr>
        <p:txBody>
          <a:bodyPr/>
          <a:lstStyle/>
          <a:p>
            <a:r>
              <a:rPr lang="en-US" altLang="ja-JP" sz="2800" dirty="0" smtClean="0"/>
              <a:t>T</a:t>
            </a:r>
            <a:r>
              <a:rPr kumimoji="1" lang="en-US" altLang="ja-JP" sz="2800" dirty="0" smtClean="0"/>
              <a:t>argets &amp; Windows </a:t>
            </a:r>
            <a:r>
              <a:rPr lang="en-US" altLang="ja-JP" sz="2800" dirty="0" smtClean="0"/>
              <a:t>at J-PARC</a:t>
            </a:r>
            <a:endParaRPr kumimoji="1" lang="ja-JP" altLang="en-US" sz="2800" dirty="0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9613" y="5557368"/>
            <a:ext cx="1967690" cy="1039367"/>
          </a:xfrm>
          <a:prstGeom prst="rect">
            <a:avLst/>
          </a:prstGeom>
        </p:spPr>
      </p:pic>
      <p:sp>
        <p:nvSpPr>
          <p:cNvPr id="28" name="テキスト ボックス 21"/>
          <p:cNvSpPr txBox="1"/>
          <p:nvPr/>
        </p:nvSpPr>
        <p:spPr>
          <a:xfrm>
            <a:off x="4309613" y="5224624"/>
            <a:ext cx="1957844" cy="338554"/>
          </a:xfrm>
          <a:prstGeom prst="rect">
            <a:avLst/>
          </a:prstGeom>
          <a:solidFill>
            <a:schemeClr val="bg1"/>
          </a:solidFill>
          <a:ln>
            <a:solidFill>
              <a:srgbClr val="FFFF99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dirty="0" smtClean="0"/>
              <a:t>Graphite </a:t>
            </a:r>
            <a:r>
              <a:rPr lang="en-US" altLang="ja-JP" sz="1600" dirty="0"/>
              <a:t>[</a:t>
            </a:r>
            <a:r>
              <a:rPr kumimoji="1" lang="en-US" altLang="ja-JP" sz="1600" dirty="0" smtClean="0"/>
              <a:t>COMET] </a:t>
            </a:r>
            <a:endParaRPr kumimoji="1" lang="en-US" altLang="ja-JP" sz="1600" dirty="0"/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5580112" y="4941119"/>
            <a:ext cx="156767" cy="297747"/>
          </a:xfrm>
          <a:prstGeom prst="straightConnector1">
            <a:avLst/>
          </a:prstGeom>
          <a:ln w="38100">
            <a:solidFill>
              <a:srgbClr val="FFFF99"/>
            </a:solidFill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21"/>
          <p:cNvSpPr txBox="1"/>
          <p:nvPr/>
        </p:nvSpPr>
        <p:spPr>
          <a:xfrm>
            <a:off x="6755272" y="4388699"/>
            <a:ext cx="1934812" cy="584775"/>
          </a:xfrm>
          <a:prstGeom prst="rect">
            <a:avLst/>
          </a:prstGeom>
          <a:solidFill>
            <a:schemeClr val="bg1"/>
          </a:solidFill>
          <a:ln>
            <a:solidFill>
              <a:srgbClr val="FFFF99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dirty="0" smtClean="0"/>
              <a:t>Hadron [</a:t>
            </a:r>
            <a:r>
              <a:rPr kumimoji="1" lang="en-US" altLang="ja-JP" sz="16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HEF</a:t>
            </a:r>
            <a:r>
              <a:rPr kumimoji="1" lang="en-US" altLang="ja-JP" sz="1600" dirty="0" smtClean="0"/>
              <a:t>]</a:t>
            </a:r>
            <a:endParaRPr kumimoji="1" lang="en-US" altLang="ja-JP" sz="1600" dirty="0"/>
          </a:p>
          <a:p>
            <a:pPr algn="ctr"/>
            <a:r>
              <a:rPr lang="en-US" altLang="ja-JP" sz="1600" dirty="0"/>
              <a:t>W</a:t>
            </a:r>
            <a:r>
              <a:rPr kumimoji="1" lang="en-US" altLang="ja-JP" sz="1600" dirty="0" smtClean="0"/>
              <a:t>ater cooled gold</a:t>
            </a:r>
            <a:endParaRPr kumimoji="1" lang="en-US" altLang="ja-JP" sz="1600" dirty="0"/>
          </a:p>
        </p:txBody>
      </p:sp>
      <p:pic>
        <p:nvPicPr>
          <p:cNvPr id="37" name="pasted-image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66" r="10913"/>
          <a:stretch/>
        </p:blipFill>
        <p:spPr>
          <a:xfrm>
            <a:off x="2151000" y="574155"/>
            <a:ext cx="1584176" cy="1531732"/>
          </a:xfrm>
          <a:prstGeom prst="rect">
            <a:avLst/>
          </a:prstGeom>
          <a:ln w="12700">
            <a:solidFill>
              <a:srgbClr val="FF505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9" name="直線矢印コネクタ 38"/>
          <p:cNvCxnSpPr/>
          <p:nvPr/>
        </p:nvCxnSpPr>
        <p:spPr>
          <a:xfrm>
            <a:off x="3634218" y="2281250"/>
            <a:ext cx="1208310" cy="637685"/>
          </a:xfrm>
          <a:prstGeom prst="straightConnector1">
            <a:avLst/>
          </a:prstGeom>
          <a:ln w="38100">
            <a:solidFill>
              <a:srgbClr val="FF5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14"/>
          <p:cNvSpPr txBox="1"/>
          <p:nvPr/>
        </p:nvSpPr>
        <p:spPr>
          <a:xfrm>
            <a:off x="2166907" y="2006581"/>
            <a:ext cx="1568268" cy="338554"/>
          </a:xfrm>
          <a:prstGeom prst="rect">
            <a:avLst/>
          </a:prstGeom>
          <a:solidFill>
            <a:schemeClr val="bg1"/>
          </a:solidFill>
          <a:ln>
            <a:solidFill>
              <a:srgbClr val="FF505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dirty="0" smtClean="0"/>
              <a:t>Al A5083 BW</a:t>
            </a:r>
            <a:endParaRPr kumimoji="1" lang="ja-JP" alt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278" y="2247198"/>
            <a:ext cx="1632952" cy="173125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テキスト ボックス 21"/>
          <p:cNvSpPr txBox="1"/>
          <p:nvPr/>
        </p:nvSpPr>
        <p:spPr>
          <a:xfrm>
            <a:off x="7404278" y="3958584"/>
            <a:ext cx="1623400" cy="338554"/>
          </a:xfrm>
          <a:prstGeom prst="rect">
            <a:avLst/>
          </a:prstGeom>
          <a:solidFill>
            <a:schemeClr val="bg1"/>
          </a:solidFill>
          <a:ln>
            <a:solidFill>
              <a:srgbClr val="FFFF99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dirty="0" smtClean="0"/>
              <a:t>Ti-6Al-4V BW</a:t>
            </a:r>
            <a:endParaRPr kumimoji="1" lang="en-US" altLang="ja-JP" sz="1600" dirty="0"/>
          </a:p>
        </p:txBody>
      </p:sp>
      <p:cxnSp>
        <p:nvCxnSpPr>
          <p:cNvPr id="57" name="直線矢印コネクタ 56"/>
          <p:cNvCxnSpPr/>
          <p:nvPr/>
        </p:nvCxnSpPr>
        <p:spPr>
          <a:xfrm flipH="1" flipV="1">
            <a:off x="5513467" y="2852257"/>
            <a:ext cx="1887862" cy="496277"/>
          </a:xfrm>
          <a:prstGeom prst="straightConnector1">
            <a:avLst/>
          </a:prstGeom>
          <a:ln w="38100">
            <a:solidFill>
              <a:srgbClr val="FFFF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473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56" y="0"/>
            <a:ext cx="8227060" cy="604838"/>
          </a:xfrm>
        </p:spPr>
        <p:txBody>
          <a:bodyPr/>
          <a:lstStyle/>
          <a:p>
            <a:r>
              <a:rPr lang="en-US" altLang="ja-JP" dirty="0" smtClean="0"/>
              <a:t>1. Advanced </a:t>
            </a:r>
            <a:r>
              <a:rPr lang="en-US" altLang="ja-JP" dirty="0" err="1" smtClean="0"/>
              <a:t>Targetry</a:t>
            </a:r>
            <a:r>
              <a:rPr lang="en-US" altLang="ja-JP" dirty="0" smtClean="0"/>
              <a:t> Material Studies 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831992"/>
          </a:xfrm>
        </p:spPr>
        <p:txBody>
          <a:bodyPr/>
          <a:lstStyle/>
          <a:p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For power upgrade aiming several hundred kW to MW, upgrade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of each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target and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beam window system should be completed in a timely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manner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Nickel (or Platinum)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rotating target at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HEF 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Light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material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composite, </a:t>
            </a:r>
            <a:r>
              <a:rPr lang="en-US" altLang="ja-JP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-coated graphite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place of (or combined with) the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graphite target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ja-JP" dirty="0" smtClean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MLF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muon,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COMET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at HEF 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Highly-ductile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Tungsten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target for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COMET second phase, MLF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second target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station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Syst.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tudies on </a:t>
            </a:r>
            <a:r>
              <a:rPr lang="en-US" altLang="ja-JP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-alloy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grades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window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material 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, copper alloy, stainless steel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for MR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abort beam dump, with reference to CERN’s beam dump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Bismuth Eutectic (LBE)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target at p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roposed Material Irradiation Facility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541DCB-EA35-41B4-AF3E-69F07D9A19CD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2096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069" y="26166"/>
            <a:ext cx="8790023" cy="604838"/>
          </a:xfrm>
        </p:spPr>
        <p:txBody>
          <a:bodyPr/>
          <a:lstStyle/>
          <a:p>
            <a:r>
              <a:rPr lang="en-US" altLang="ja-JP" dirty="0"/>
              <a:t>Study of Solid Materials with </a:t>
            </a:r>
            <a:r>
              <a:rPr lang="en-US" altLang="ja-JP" dirty="0" smtClean="0"/>
              <a:t>Thermal Shock(1)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070" y="723067"/>
            <a:ext cx="4392042" cy="1630958"/>
          </a:xfrm>
        </p:spPr>
        <p:txBody>
          <a:bodyPr/>
          <a:lstStyle/>
          <a:p>
            <a:r>
              <a:rPr kumimoji="1" lang="en-US" altLang="ja-JP" sz="2000" dirty="0" smtClean="0"/>
              <a:t>NITE-</a:t>
            </a:r>
            <a:r>
              <a:rPr kumimoji="1" lang="en-US" altLang="ja-JP" sz="2000" dirty="0" err="1" smtClean="0"/>
              <a:t>SiC</a:t>
            </a:r>
            <a:r>
              <a:rPr kumimoji="1" lang="en-US" altLang="ja-JP" sz="2000" dirty="0" smtClean="0"/>
              <a:t>/</a:t>
            </a:r>
            <a:r>
              <a:rPr kumimoji="1" lang="en-US" altLang="ja-JP" sz="2000" dirty="0" err="1" smtClean="0"/>
              <a:t>SiC</a:t>
            </a:r>
            <a:r>
              <a:rPr lang="en-US" altLang="ja-JP" sz="2000" dirty="0" smtClean="0"/>
              <a:t> </a:t>
            </a:r>
          </a:p>
          <a:p>
            <a:pPr lvl="1"/>
            <a:r>
              <a:rPr lang="en-US" altLang="ja-JP" sz="1800" dirty="0" smtClean="0"/>
              <a:t>Density 3.2 g/cc (</a:t>
            </a:r>
            <a:r>
              <a:rPr lang="en-US" altLang="ja-JP" sz="1800" dirty="0" err="1" smtClean="0"/>
              <a:t>SiC</a:t>
            </a:r>
            <a:r>
              <a:rPr lang="en-US" altLang="ja-JP" sz="1800" dirty="0" smtClean="0"/>
              <a:t>) </a:t>
            </a:r>
            <a:r>
              <a:rPr lang="en-US" altLang="ja-JP" sz="1800" dirty="0" smtClean="0">
                <a:sym typeface="Wingdings" panose="05000000000000000000" pitchFamily="2" charset="2"/>
              </a:rPr>
              <a:t> more secondary emission than graphite</a:t>
            </a:r>
          </a:p>
          <a:p>
            <a:pPr lvl="1"/>
            <a:r>
              <a:rPr lang="en-US" altLang="ja-JP" sz="1800" dirty="0" err="1" smtClean="0">
                <a:sym typeface="Wingdings" panose="05000000000000000000" pitchFamily="2" charset="2"/>
              </a:rPr>
              <a:t>SiC</a:t>
            </a:r>
            <a:r>
              <a:rPr lang="en-US" altLang="ja-JP" sz="1800" dirty="0" smtClean="0">
                <a:sym typeface="Wingdings" panose="05000000000000000000" pitchFamily="2" charset="2"/>
              </a:rPr>
              <a:t> fibers + matrix, control mechanical properties / to replicate ductility  </a:t>
            </a:r>
          </a:p>
          <a:p>
            <a:pPr lvl="1"/>
            <a:endParaRPr lang="en-US" altLang="ja-JP" sz="2000" dirty="0" smtClean="0"/>
          </a:p>
          <a:p>
            <a:pPr lvl="1"/>
            <a:endParaRPr lang="en-US" altLang="ja-JP" sz="2000" dirty="0"/>
          </a:p>
          <a:p>
            <a:pPr lvl="1"/>
            <a:endParaRPr kumimoji="1" lang="ja-JP" altLang="en-US" sz="2000" dirty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611560" y="2949306"/>
            <a:ext cx="2555251" cy="3425731"/>
            <a:chOff x="671845" y="3048416"/>
            <a:chExt cx="2494966" cy="3326621"/>
          </a:xfrm>
        </p:grpSpPr>
        <p:pic>
          <p:nvPicPr>
            <p:cNvPr id="5" name="図 4">
              <a:extLst>
                <a:ext uri="{FF2B5EF4-FFF2-40B4-BE49-F238E27FC236}">
                  <a16:creationId xmlns:lc="http://schemas.openxmlformats.org/drawingml/2006/lockedCanvas" xmlns:a16="http://schemas.microsoft.com/office/drawing/2014/main" xmlns="" id="{7FD6F8B8-E4F2-494E-8037-9303C6ECE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845" y="3048416"/>
              <a:ext cx="2494966" cy="3326621"/>
            </a:xfrm>
            <a:prstGeom prst="rect">
              <a:avLst/>
            </a:prstGeom>
          </p:spPr>
        </p:pic>
        <p:sp>
          <p:nvSpPr>
            <p:cNvPr id="6" name="楕円 12">
              <a:extLst>
                <a:ext uri="{FF2B5EF4-FFF2-40B4-BE49-F238E27FC236}">
                  <a16:creationId xmlns:lc="http://schemas.openxmlformats.org/drawingml/2006/lockedCanvas" xmlns:a16="http://schemas.microsoft.com/office/drawing/2014/main" xmlns="" id="{7A6D1CB9-06FB-4DC5-AF23-856FB29378F9}"/>
                </a:ext>
              </a:extLst>
            </p:cNvPr>
            <p:cNvSpPr/>
            <p:nvPr/>
          </p:nvSpPr>
          <p:spPr>
            <a:xfrm>
              <a:off x="1475656" y="4711726"/>
              <a:ext cx="1170122" cy="95642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8" name="正方形/長方形 7"/>
          <p:cNvSpPr/>
          <p:nvPr/>
        </p:nvSpPr>
        <p:spPr>
          <a:xfrm>
            <a:off x="95070" y="2877614"/>
            <a:ext cx="1653017" cy="707886"/>
          </a:xfrm>
          <a:prstGeom prst="rect">
            <a:avLst/>
          </a:prstGeom>
          <a:solidFill>
            <a:srgbClr val="FFFFCC"/>
          </a:solidFill>
          <a:ln>
            <a:solidFill>
              <a:srgbClr val="FF5050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0070C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HiRadMat35</a:t>
            </a:r>
          </a:p>
          <a:p>
            <a:r>
              <a:rPr lang="en-US" altLang="ja-JP" sz="2000" dirty="0" err="1" smtClean="0">
                <a:solidFill>
                  <a:srgbClr val="0070C0"/>
                </a:solidFill>
                <a:latin typeface="Arial Bold" panose="020B0704020202020204" pitchFamily="34" charset="0"/>
                <a:cs typeface="Arial Bold" panose="020B0704020202020204" pitchFamily="34" charset="0"/>
              </a:rPr>
              <a:t>TDICoat</a:t>
            </a:r>
            <a:endParaRPr lang="ja-JP" altLang="en-US" sz="2000" dirty="0">
              <a:solidFill>
                <a:srgbClr val="0070C0"/>
              </a:solidFill>
              <a:latin typeface="Arial Bold" panose="020B0704020202020204" pitchFamily="34" charset="0"/>
              <a:cs typeface="Arial Bold" panose="020B0704020202020204" pitchFamily="34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25" name="Pictur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09" b="13156"/>
          <a:stretch/>
        </p:blipFill>
        <p:spPr>
          <a:xfrm>
            <a:off x="4111928" y="957953"/>
            <a:ext cx="2197746" cy="1919661"/>
          </a:xfrm>
          <a:prstGeom prst="rect">
            <a:avLst/>
          </a:prstGeom>
        </p:spPr>
      </p:pic>
      <p:grpSp>
        <p:nvGrpSpPr>
          <p:cNvPr id="30" name="グループ化 29"/>
          <p:cNvGrpSpPr/>
          <p:nvPr/>
        </p:nvGrpSpPr>
        <p:grpSpPr>
          <a:xfrm>
            <a:off x="6580103" y="1065742"/>
            <a:ext cx="2304990" cy="1609914"/>
            <a:chOff x="3077256" y="2116257"/>
            <a:chExt cx="2989488" cy="2088000"/>
          </a:xfrm>
        </p:grpSpPr>
        <p:pic>
          <p:nvPicPr>
            <p:cNvPr id="26" name="Pictur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98"/>
            <a:stretch/>
          </p:blipFill>
          <p:spPr>
            <a:xfrm>
              <a:off x="3077256" y="2116257"/>
              <a:ext cx="2989488" cy="2088000"/>
            </a:xfrm>
            <a:prstGeom prst="rect">
              <a:avLst/>
            </a:prstGeom>
          </p:spPr>
        </p:pic>
        <p:cxnSp>
          <p:nvCxnSpPr>
            <p:cNvPr id="27" name="Straight Arrow Connector 36"/>
            <p:cNvCxnSpPr/>
            <p:nvPr/>
          </p:nvCxnSpPr>
          <p:spPr>
            <a:xfrm flipH="1" flipV="1">
              <a:off x="3865318" y="3181053"/>
              <a:ext cx="479294" cy="489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28" name="TextBox 37"/>
            <p:cNvSpPr txBox="1"/>
            <p:nvPr/>
          </p:nvSpPr>
          <p:spPr>
            <a:xfrm>
              <a:off x="4280966" y="3074727"/>
              <a:ext cx="1191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100" dirty="0" smtClean="0"/>
                <a:t>(Gray) </a:t>
              </a:r>
              <a:r>
                <a:rPr lang="en-US" sz="1100" dirty="0" smtClean="0">
                  <a:sym typeface="Wingdings" panose="05000000000000000000" pitchFamily="2" charset="2"/>
                </a:rPr>
                <a:t></a:t>
              </a:r>
              <a:r>
                <a:rPr lang="en-US" sz="1100" dirty="0" smtClean="0"/>
                <a:t>Failure</a:t>
              </a:r>
              <a:endParaRPr lang="en-GB" sz="1100" dirty="0"/>
            </a:p>
          </p:txBody>
        </p:sp>
      </p:grpSp>
      <p:sp>
        <p:nvSpPr>
          <p:cNvPr id="35" name="正方形/長方形 34"/>
          <p:cNvSpPr/>
          <p:nvPr/>
        </p:nvSpPr>
        <p:spPr>
          <a:xfrm>
            <a:off x="5920690" y="741405"/>
            <a:ext cx="3090077" cy="33855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rgbClr val="002060"/>
                </a:solidFill>
                <a:latin typeface="+mn-lt"/>
              </a:rPr>
              <a:t>J.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+mn-lt"/>
              </a:rPr>
              <a:t>Maestre</a:t>
            </a:r>
            <a:r>
              <a:rPr lang="en-US" altLang="ja-JP" sz="1600" b="1" dirty="0" smtClean="0">
                <a:solidFill>
                  <a:srgbClr val="002060"/>
                </a:solidFill>
                <a:latin typeface="+mn-lt"/>
              </a:rPr>
              <a:t> et al RaDIATE2018 </a:t>
            </a:r>
            <a:endParaRPr lang="ja-JP" altLang="en-US" sz="1600" dirty="0">
              <a:latin typeface="+mn-lt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993660" y="1656581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C000"/>
                </a:solidFill>
              </a:rPr>
              <a:t>2100°C</a:t>
            </a:r>
            <a:endParaRPr lang="ja-JP" altLang="en-US" dirty="0">
              <a:solidFill>
                <a:srgbClr val="FFC000"/>
              </a:solidFill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3289555" y="2950513"/>
            <a:ext cx="3102699" cy="1912979"/>
            <a:chOff x="5085580" y="732766"/>
            <a:chExt cx="3867246" cy="2384363"/>
          </a:xfrm>
        </p:grpSpPr>
        <p:pic>
          <p:nvPicPr>
            <p:cNvPr id="37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07" b="19691"/>
            <a:stretch/>
          </p:blipFill>
          <p:spPr>
            <a:xfrm>
              <a:off x="5085580" y="732766"/>
              <a:ext cx="3867246" cy="2165232"/>
            </a:xfrm>
            <a:prstGeom prst="rect">
              <a:avLst/>
            </a:prstGeom>
          </p:spPr>
        </p:pic>
        <p:sp>
          <p:nvSpPr>
            <p:cNvPr id="38" name="TextBox 20"/>
            <p:cNvSpPr txBox="1"/>
            <p:nvPr/>
          </p:nvSpPr>
          <p:spPr>
            <a:xfrm rot="20365746">
              <a:off x="6988973" y="1886579"/>
              <a:ext cx="1330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75000"/>
                    </a:schemeClr>
                  </a:solidFill>
                </a:rPr>
                <a:t>DOWNSTREAM</a:t>
              </a:r>
              <a:endParaRPr lang="en-GB" sz="12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cxnSp>
          <p:nvCxnSpPr>
            <p:cNvPr id="39" name="Straight Arrow Connector 23"/>
            <p:cNvCxnSpPr/>
            <p:nvPr/>
          </p:nvCxnSpPr>
          <p:spPr>
            <a:xfrm flipV="1">
              <a:off x="6926580" y="1737360"/>
              <a:ext cx="205740" cy="67056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27"/>
            <p:cNvCxnSpPr/>
            <p:nvPr/>
          </p:nvCxnSpPr>
          <p:spPr>
            <a:xfrm flipV="1">
              <a:off x="5615626" y="2203705"/>
              <a:ext cx="205740" cy="67056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28"/>
            <p:cNvCxnSpPr/>
            <p:nvPr/>
          </p:nvCxnSpPr>
          <p:spPr>
            <a:xfrm flipV="1">
              <a:off x="8110996" y="1541133"/>
              <a:ext cx="205740" cy="67056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29"/>
            <p:cNvSpPr txBox="1"/>
            <p:nvPr/>
          </p:nvSpPr>
          <p:spPr>
            <a:xfrm>
              <a:off x="6351412" y="2336626"/>
              <a:ext cx="1128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Deep impact</a:t>
              </a:r>
              <a:endParaRPr lang="en-GB" sz="1400" dirty="0"/>
            </a:p>
          </p:txBody>
        </p:sp>
        <p:sp>
          <p:nvSpPr>
            <p:cNvPr id="43" name="TextBox 30"/>
            <p:cNvSpPr txBox="1"/>
            <p:nvPr/>
          </p:nvSpPr>
          <p:spPr>
            <a:xfrm>
              <a:off x="7614525" y="2119201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grazing impact</a:t>
              </a:r>
              <a:endParaRPr lang="en-GB" sz="1400" dirty="0"/>
            </a:p>
          </p:txBody>
        </p:sp>
        <p:sp>
          <p:nvSpPr>
            <p:cNvPr id="44" name="TextBox 31"/>
            <p:cNvSpPr txBox="1"/>
            <p:nvPr/>
          </p:nvSpPr>
          <p:spPr>
            <a:xfrm>
              <a:off x="5111966" y="2809352"/>
              <a:ext cx="1128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tilted impact</a:t>
              </a:r>
              <a:endParaRPr lang="en-GB" sz="1400" dirty="0"/>
            </a:p>
          </p:txBody>
        </p:sp>
        <p:sp>
          <p:nvSpPr>
            <p:cNvPr id="45" name="Oval 33"/>
            <p:cNvSpPr/>
            <p:nvPr/>
          </p:nvSpPr>
          <p:spPr>
            <a:xfrm>
              <a:off x="5821366" y="2142834"/>
              <a:ext cx="478087" cy="447387"/>
            </a:xfrm>
            <a:prstGeom prst="ellips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TextBox 35"/>
            <p:cNvSpPr txBox="1"/>
            <p:nvPr/>
          </p:nvSpPr>
          <p:spPr>
            <a:xfrm>
              <a:off x="5927578" y="1918751"/>
              <a:ext cx="6575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failure</a:t>
              </a:r>
              <a:endParaRPr lang="en-GB" sz="1400" dirty="0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6549324" y="2949306"/>
            <a:ext cx="2552247" cy="1941602"/>
            <a:chOff x="6138524" y="4541603"/>
            <a:chExt cx="2803176" cy="2132494"/>
          </a:xfrm>
        </p:grpSpPr>
        <p:pic>
          <p:nvPicPr>
            <p:cNvPr id="48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8524" y="4541603"/>
              <a:ext cx="2803176" cy="2102382"/>
            </a:xfrm>
            <a:prstGeom prst="rect">
              <a:avLst/>
            </a:prstGeom>
          </p:spPr>
        </p:pic>
        <p:sp>
          <p:nvSpPr>
            <p:cNvPr id="51" name="TextBox 40"/>
            <p:cNvSpPr txBox="1"/>
            <p:nvPr/>
          </p:nvSpPr>
          <p:spPr>
            <a:xfrm>
              <a:off x="6933215" y="6397098"/>
              <a:ext cx="1213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DOWNSTREAM</a:t>
              </a:r>
              <a:endParaRPr lang="en-GB" sz="1200" dirty="0"/>
            </a:p>
          </p:txBody>
        </p:sp>
      </p:grpSp>
      <p:sp>
        <p:nvSpPr>
          <p:cNvPr id="54" name="コンテンツ プレースホルダー 2"/>
          <p:cNvSpPr txBox="1">
            <a:spLocks/>
          </p:cNvSpPr>
          <p:nvPr/>
        </p:nvSpPr>
        <p:spPr bwMode="auto">
          <a:xfrm>
            <a:off x="3641603" y="5126509"/>
            <a:ext cx="5178222" cy="1352418"/>
          </a:xfrm>
          <a:prstGeom prst="rect">
            <a:avLst/>
          </a:prstGeom>
          <a:solidFill>
            <a:srgbClr val="FFFFCC"/>
          </a:solidFill>
          <a:ln w="9525">
            <a:solidFill>
              <a:srgbClr val="FF5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7"/>
              </a:buBlip>
              <a:defRPr kumimoji="1" sz="2800">
                <a:solidFill>
                  <a:schemeClr val="hlink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8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10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1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1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1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1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1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en-US" altLang="ja-JP" sz="2000" i="1" kern="0" dirty="0"/>
              <a:t>T</a:t>
            </a:r>
            <a:r>
              <a:rPr lang="en-US" altLang="ja-JP" sz="2000" i="1" kern="0" dirty="0" smtClean="0"/>
              <a:t>o continue the studies with various impact parameters, especially to compare behavior between cold and irradiated specimen at next BLIP run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41234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 rot="1167559">
            <a:off x="7546502" y="3047638"/>
            <a:ext cx="14798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Blocking</a:t>
            </a:r>
            <a:r>
              <a:rPr kumimoji="1" lang="en-US" altLang="ja-JP" sz="1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en-US" altLang="ja-JP" sz="1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</a:t>
            </a:r>
            <a:r>
              <a:rPr kumimoji="1" lang="en-US" altLang="ja-JP" sz="1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rack </a:t>
            </a:r>
          </a:p>
          <a:p>
            <a:pPr algn="ctr"/>
            <a:r>
              <a:rPr kumimoji="1" lang="en-US" altLang="ja-JP" sz="1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Propagation</a:t>
            </a:r>
            <a:endParaRPr lang="ja-JP" altLang="en-US" sz="1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618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213" y="83127"/>
            <a:ext cx="9046787" cy="604838"/>
          </a:xfrm>
        </p:spPr>
        <p:txBody>
          <a:bodyPr/>
          <a:lstStyle/>
          <a:p>
            <a:r>
              <a:rPr lang="en-US" altLang="ja-JP" dirty="0"/>
              <a:t>Study of Solid Materials with Thermal </a:t>
            </a:r>
            <a:r>
              <a:rPr lang="en-US" altLang="ja-JP" dirty="0" smtClean="0"/>
              <a:t>Shock(2)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0589" y="718412"/>
            <a:ext cx="8922197" cy="716411"/>
          </a:xfrm>
        </p:spPr>
        <p:txBody>
          <a:bodyPr/>
          <a:lstStyle/>
          <a:p>
            <a:r>
              <a:rPr lang="en-US" altLang="ja-JP" sz="2000" dirty="0" err="1" smtClean="0">
                <a:latin typeface="+mn-lt"/>
              </a:rPr>
              <a:t>SiC</a:t>
            </a:r>
            <a:r>
              <a:rPr lang="en-US" altLang="ja-JP" sz="2000" dirty="0" smtClean="0">
                <a:latin typeface="+mn-lt"/>
              </a:rPr>
              <a:t>-coated </a:t>
            </a:r>
            <a:r>
              <a:rPr lang="en-US" altLang="ja-JP" sz="2000" dirty="0">
                <a:latin typeface="+mn-lt"/>
              </a:rPr>
              <a:t>graphite / Titanium Alloy </a:t>
            </a:r>
            <a:r>
              <a:rPr lang="en-US" altLang="ja-JP" sz="2000" dirty="0" smtClean="0">
                <a:latin typeface="+mn-lt"/>
              </a:rPr>
              <a:t>(</a:t>
            </a:r>
            <a:r>
              <a:rPr lang="en-US" altLang="ja-JP" sz="2000" dirty="0" smtClean="0">
                <a:solidFill>
                  <a:srgbClr val="FF0000"/>
                </a:solidFill>
                <a:latin typeface="+mn-lt"/>
              </a:rPr>
              <a:t>cold &amp; irradiated at BLIP</a:t>
            </a:r>
            <a:r>
              <a:rPr lang="en-US" altLang="ja-JP" sz="2000" dirty="0" smtClean="0">
                <a:latin typeface="+mn-lt"/>
              </a:rPr>
              <a:t>) exposed to thermal shock at </a:t>
            </a:r>
            <a:r>
              <a:rPr lang="en-US" altLang="ja-JP" sz="2000" dirty="0" err="1" smtClean="0">
                <a:latin typeface="+mn-lt"/>
              </a:rPr>
              <a:t>HiRadMat</a:t>
            </a:r>
            <a:r>
              <a:rPr lang="en-US" altLang="ja-JP" sz="2000" dirty="0" smtClean="0">
                <a:latin typeface="+mn-lt"/>
              </a:rPr>
              <a:t> in autumn JFY2018 </a:t>
            </a:r>
            <a:endParaRPr lang="en-US" altLang="ja-JP" sz="2000" dirty="0">
              <a:latin typeface="+mn-lt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>
                <a:solidFill>
                  <a:srgbClr val="333399">
                    <a:lumMod val="60000"/>
                    <a:lumOff val="40000"/>
                  </a:srgbClr>
                </a:solidFill>
              </a:rPr>
              <a:pPr>
                <a:defRPr/>
              </a:pPr>
              <a:t>7</a:t>
            </a:fld>
            <a:endParaRPr lang="ja-JP" altLang="en-US" dirty="0">
              <a:solidFill>
                <a:srgbClr val="33339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 bwMode="auto">
          <a:xfrm>
            <a:off x="467544" y="5373216"/>
            <a:ext cx="8009045" cy="114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2"/>
              </a:buBlip>
              <a:defRPr kumimoji="1" sz="2800">
                <a:solidFill>
                  <a:srgbClr val="006699"/>
                </a:solidFill>
                <a:latin typeface="Verdana" pitchFamily="34" charset="0"/>
                <a:ea typeface="+mn-ea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3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4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5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6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6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6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6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6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ja-JP" sz="2000" kern="0" dirty="0">
                <a:solidFill>
                  <a:srgbClr val="FF0000"/>
                </a:solidFill>
                <a:latin typeface="+mn-lt"/>
              </a:rPr>
              <a:t>How did the </a:t>
            </a:r>
            <a:r>
              <a:rPr lang="en-US" altLang="ja-JP" sz="2000" kern="0" dirty="0" err="1">
                <a:solidFill>
                  <a:srgbClr val="FF0000"/>
                </a:solidFill>
                <a:latin typeface="+mn-lt"/>
              </a:rPr>
              <a:t>SiC</a:t>
            </a:r>
            <a:r>
              <a:rPr lang="en-US" altLang="ja-JP" sz="2000" kern="0" dirty="0">
                <a:solidFill>
                  <a:srgbClr val="FF0000"/>
                </a:solidFill>
                <a:latin typeface="+mn-lt"/>
              </a:rPr>
              <a:t>-coating on graphite behave </a:t>
            </a:r>
            <a:r>
              <a:rPr lang="en-US" altLang="ja-JP" sz="2000" kern="0" dirty="0" smtClean="0">
                <a:solidFill>
                  <a:srgbClr val="FF0000"/>
                </a:solidFill>
                <a:latin typeface="+mn-lt"/>
              </a:rPr>
              <a:t>with beam impact?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sz="2000" kern="0" dirty="0" smtClean="0">
                <a:solidFill>
                  <a:srgbClr val="FF0000"/>
                </a:solidFill>
                <a:latin typeface="+mn-lt"/>
              </a:rPr>
              <a:t>How different between Ti-6Al-4V(</a:t>
            </a:r>
            <a:r>
              <a:rPr lang="en-US" altLang="ja-JP" sz="2000" kern="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a+b</a:t>
            </a:r>
            <a:r>
              <a:rPr lang="en-US" altLang="ja-JP" sz="2000" kern="0" dirty="0" smtClean="0">
                <a:solidFill>
                  <a:srgbClr val="FF0000"/>
                </a:solidFill>
                <a:latin typeface="+mn-lt"/>
              </a:rPr>
              <a:t>) and Ti-3Al-2.5V(nearly </a:t>
            </a:r>
            <a:r>
              <a:rPr lang="en-US" altLang="ja-JP" sz="2000" kern="0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altLang="ja-JP" sz="2000" kern="0" dirty="0" smtClean="0">
                <a:solidFill>
                  <a:srgbClr val="FF0000"/>
                </a:solidFill>
                <a:latin typeface="+mn-lt"/>
              </a:rPr>
              <a:t>)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sz="2000" b="1" i="1" kern="0" dirty="0" smtClean="0">
                <a:solidFill>
                  <a:srgbClr val="FF0000"/>
                </a:solidFill>
                <a:latin typeface="+mn-lt"/>
              </a:rPr>
              <a:t>How different between irradiated at BLIP / un-irradiated ?</a:t>
            </a:r>
            <a:endParaRPr lang="en-US" altLang="ja-JP" sz="2000" b="1" i="1" kern="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7" name="Picture 7">
            <a:extLst>
              <a:ext uri="{FF2B5EF4-FFF2-40B4-BE49-F238E27FC236}">
                <a16:creationId xmlns="" xmlns:a16="http://schemas.microsoft.com/office/drawing/2014/main" xmlns:lc="http://schemas.openxmlformats.org/drawingml/2006/lockedCanvas" id="{8FEAECEE-28E8-4726-83FA-22610AA7CE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8223" y="1450511"/>
            <a:ext cx="4025097" cy="1948181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6712339" y="1824098"/>
            <a:ext cx="2267247" cy="1354217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FF0000"/>
                </a:solidFill>
              </a:rPr>
              <a:t>BOX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-3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Ti-6Al-4V  Gr5 </a:t>
            </a:r>
            <a:endParaRPr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Ti-3Al-2.5V Gr9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 err="1" smtClean="0"/>
              <a:t>SiC</a:t>
            </a:r>
            <a:r>
              <a:rPr lang="en-US" altLang="ja-JP" sz="1600" dirty="0" smtClean="0"/>
              <a:t>-coated Graphite IG-630U</a:t>
            </a:r>
            <a:r>
              <a:rPr kumimoji="1" lang="en-US" altLang="ja-JP" sz="1600" dirty="0" smtClean="0"/>
              <a:t> </a:t>
            </a:r>
            <a:endParaRPr kumimoji="1" lang="ja-JP" altLang="en-US" sz="1600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0" b="36333"/>
          <a:stretch/>
        </p:blipFill>
        <p:spPr>
          <a:xfrm>
            <a:off x="389716" y="1480050"/>
            <a:ext cx="1679478" cy="18278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正方形/長方形 4"/>
          <p:cNvSpPr/>
          <p:nvPr/>
        </p:nvSpPr>
        <p:spPr>
          <a:xfrm>
            <a:off x="6730567" y="1274201"/>
            <a:ext cx="2133918" cy="369332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latin typeface="Arial Bold" panose="020B0704020202020204" pitchFamily="34" charset="0"/>
                <a:cs typeface="Arial Bold" panose="020B0704020202020204" pitchFamily="34" charset="0"/>
              </a:rPr>
              <a:t>HRMT43 </a:t>
            </a:r>
            <a:r>
              <a:rPr lang="en-US" altLang="ja-JP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BeGrid2 </a:t>
            </a:r>
            <a:endParaRPr lang="ja-JP" altLang="en-US" dirty="0">
              <a:latin typeface="Arial Bold" panose="020B0704020202020204" pitchFamily="34" charset="0"/>
              <a:cs typeface="Arial Bold" panose="020B0704020202020204" pitchFamily="34" charset="0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291034" y="3408885"/>
            <a:ext cx="1863256" cy="1232160"/>
            <a:chOff x="2886524" y="5039377"/>
            <a:chExt cx="2056245" cy="1359783"/>
          </a:xfrm>
        </p:grpSpPr>
        <p:pic>
          <p:nvPicPr>
            <p:cNvPr id="31" name="図 30">
              <a:extLst>
                <a:ext uri="{FF2B5EF4-FFF2-40B4-BE49-F238E27FC236}">
                  <a16:creationId xmlns="" xmlns:a16="http://schemas.microsoft.com/office/drawing/2014/main" id="{FB6FA04C-C329-42EF-96FA-B9ABE9F19B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01" t="25578" r="32692" b="42885"/>
            <a:stretch/>
          </p:blipFill>
          <p:spPr>
            <a:xfrm>
              <a:off x="2971390" y="5100955"/>
              <a:ext cx="1971379" cy="1298205"/>
            </a:xfrm>
            <a:prstGeom prst="rect">
              <a:avLst/>
            </a:prstGeom>
          </p:spPr>
        </p:pic>
        <p:sp>
          <p:nvSpPr>
            <p:cNvPr id="32" name="正方形/長方形 31"/>
            <p:cNvSpPr/>
            <p:nvPr/>
          </p:nvSpPr>
          <p:spPr>
            <a:xfrm>
              <a:off x="2886524" y="5039377"/>
              <a:ext cx="1028163" cy="373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</a:rPr>
                <a:t>10mm-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Symbol" panose="05050102010706020507" pitchFamily="18" charset="2"/>
                </a:rPr>
                <a:t>f</a:t>
              </a:r>
              <a:endParaRPr lang="ja-JP" altLang="en-US" sz="1600" dirty="0">
                <a:latin typeface="Symbol" panose="05050102010706020507" pitchFamily="18" charset="2"/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2231191" y="3336706"/>
            <a:ext cx="1619674" cy="1301869"/>
            <a:chOff x="2630701" y="3496232"/>
            <a:chExt cx="1962634" cy="1577535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2630701" y="3496232"/>
              <a:ext cx="1962634" cy="1577535"/>
              <a:chOff x="3132262" y="3993536"/>
              <a:chExt cx="2758875" cy="2217537"/>
            </a:xfrm>
          </p:grpSpPr>
          <p:sp>
            <p:nvSpPr>
              <p:cNvPr id="37" name="正方形/長方形 36"/>
              <p:cNvSpPr/>
              <p:nvPr/>
            </p:nvSpPr>
            <p:spPr>
              <a:xfrm>
                <a:off x="4881302" y="4344292"/>
                <a:ext cx="488302" cy="186645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  <p:cxnSp>
            <p:nvCxnSpPr>
              <p:cNvPr id="38" name="直線コネクタ 37"/>
              <p:cNvCxnSpPr/>
              <p:nvPr/>
            </p:nvCxnSpPr>
            <p:spPr>
              <a:xfrm>
                <a:off x="4881302" y="4344292"/>
                <a:ext cx="0" cy="186645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5369604" y="4344614"/>
                <a:ext cx="0" cy="186645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5512674" y="4344292"/>
                <a:ext cx="0" cy="186645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4722682" y="4344292"/>
                <a:ext cx="0" cy="186645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/>
              <p:cNvCxnSpPr/>
              <p:nvPr/>
            </p:nvCxnSpPr>
            <p:spPr>
              <a:xfrm>
                <a:off x="4218829" y="5324343"/>
                <a:ext cx="50385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直線矢印コネクタ 42"/>
              <p:cNvCxnSpPr>
                <a:cxnSpLocks/>
              </p:cNvCxnSpPr>
              <p:nvPr/>
            </p:nvCxnSpPr>
            <p:spPr>
              <a:xfrm flipH="1">
                <a:off x="5512674" y="5324343"/>
                <a:ext cx="3784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直線矢印コネクタ 43"/>
              <p:cNvCxnSpPr/>
              <p:nvPr/>
            </p:nvCxnSpPr>
            <p:spPr>
              <a:xfrm>
                <a:off x="4218829" y="4577982"/>
                <a:ext cx="50385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直線矢印コネクタ 44"/>
              <p:cNvCxnSpPr>
                <a:cxnSpLocks/>
              </p:cNvCxnSpPr>
              <p:nvPr/>
            </p:nvCxnSpPr>
            <p:spPr>
              <a:xfrm flipH="1">
                <a:off x="4881302" y="4577982"/>
                <a:ext cx="3784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テキスト ボックス 45"/>
              <p:cNvSpPr txBox="1"/>
              <p:nvPr/>
            </p:nvSpPr>
            <p:spPr>
              <a:xfrm>
                <a:off x="3344874" y="5073968"/>
                <a:ext cx="969867" cy="471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/>
                  <a:t>1 mm</a:t>
                </a:r>
                <a:endParaRPr kumimoji="1" lang="ja-JP" altLang="en-US" sz="1200" dirty="0"/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>
                <a:off x="3132262" y="3993536"/>
                <a:ext cx="1373977" cy="7863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 smtClean="0"/>
                  <a:t>CVD-</a:t>
                </a:r>
                <a:r>
                  <a:rPr kumimoji="1" lang="en-US" altLang="ja-JP" sz="1200" dirty="0" err="1" smtClean="0"/>
                  <a:t>SiC</a:t>
                </a:r>
                <a:endParaRPr kumimoji="1" lang="en-US" altLang="ja-JP" sz="1200" dirty="0" smtClean="0"/>
              </a:p>
              <a:p>
                <a:r>
                  <a:rPr kumimoji="1" lang="en-US" altLang="ja-JP" sz="1200" dirty="0" smtClean="0"/>
                  <a:t>0.1 </a:t>
                </a:r>
                <a:r>
                  <a:rPr kumimoji="1" lang="en-US" altLang="ja-JP" sz="1200" dirty="0"/>
                  <a:t>mm</a:t>
                </a:r>
                <a:endParaRPr kumimoji="1" lang="ja-JP" altLang="en-US" sz="1200" dirty="0"/>
              </a:p>
            </p:txBody>
          </p:sp>
        </p:grpSp>
        <p:cxnSp>
          <p:nvCxnSpPr>
            <p:cNvPr id="35" name="直線矢印コネクタ 34"/>
            <p:cNvCxnSpPr/>
            <p:nvPr/>
          </p:nvCxnSpPr>
          <p:spPr>
            <a:xfrm flipV="1">
              <a:off x="3582887" y="4637516"/>
              <a:ext cx="424813" cy="2186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テキスト ボックス 35"/>
            <p:cNvSpPr txBox="1"/>
            <p:nvPr/>
          </p:nvSpPr>
          <p:spPr>
            <a:xfrm>
              <a:off x="2688945" y="4666133"/>
              <a:ext cx="936642" cy="335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Graphite</a:t>
              </a:r>
              <a:endParaRPr kumimoji="1" lang="ja-JP" altLang="en-US" sz="1200" dirty="0"/>
            </a:p>
          </p:txBody>
        </p:sp>
      </p:grpSp>
      <p:pic>
        <p:nvPicPr>
          <p:cNvPr id="48" name="図 4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7935" y="4893022"/>
            <a:ext cx="3456708" cy="446988"/>
          </a:xfrm>
          <a:prstGeom prst="rect">
            <a:avLst/>
          </a:prstGeom>
        </p:spPr>
      </p:pic>
      <p:grpSp>
        <p:nvGrpSpPr>
          <p:cNvPr id="8" name="グループ化 7"/>
          <p:cNvGrpSpPr/>
          <p:nvPr/>
        </p:nvGrpSpPr>
        <p:grpSpPr>
          <a:xfrm>
            <a:off x="3909422" y="3363061"/>
            <a:ext cx="2731726" cy="2060096"/>
            <a:chOff x="4160046" y="3296517"/>
            <a:chExt cx="2731726" cy="2060096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4160046" y="3296517"/>
              <a:ext cx="2731726" cy="2060096"/>
              <a:chOff x="5982706" y="928083"/>
              <a:chExt cx="3107441" cy="2343437"/>
            </a:xfrm>
          </p:grpSpPr>
          <p:pic>
            <p:nvPicPr>
              <p:cNvPr id="50" name="図 4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82706" y="928083"/>
                <a:ext cx="3107441" cy="2343437"/>
              </a:xfrm>
              <a:prstGeom prst="rect">
                <a:avLst/>
              </a:prstGeom>
            </p:spPr>
          </p:pic>
          <p:sp>
            <p:nvSpPr>
              <p:cNvPr id="51" name="正方形/長方形 50"/>
              <p:cNvSpPr/>
              <p:nvPr/>
            </p:nvSpPr>
            <p:spPr>
              <a:xfrm>
                <a:off x="8204359" y="1009363"/>
                <a:ext cx="6623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For Si</a:t>
                </a:r>
                <a:endParaRPr lang="ja-JP" altLang="en-US" sz="16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52" name="図 51"/>
            <p:cNvPicPr>
              <a:picLocks noChangeAspect="1"/>
            </p:cNvPicPr>
            <p:nvPr/>
          </p:nvPicPr>
          <p:blipFill rotWithShape="1">
            <a:blip r:embed="rId12"/>
            <a:srcRect l="1818" t="39883" r="49126" b="7094"/>
            <a:stretch/>
          </p:blipFill>
          <p:spPr>
            <a:xfrm>
              <a:off x="4597221" y="3359692"/>
              <a:ext cx="1124550" cy="1017694"/>
            </a:xfrm>
            <a:prstGeom prst="rect">
              <a:avLst/>
            </a:prstGeom>
          </p:spPr>
        </p:pic>
      </p:grpSp>
      <p:pic>
        <p:nvPicPr>
          <p:cNvPr id="9" name="図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18330" y="3426236"/>
            <a:ext cx="2455264" cy="196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192" y="96138"/>
            <a:ext cx="8678549" cy="452929"/>
          </a:xfrm>
        </p:spPr>
        <p:txBody>
          <a:bodyPr/>
          <a:lstStyle/>
          <a:p>
            <a:r>
              <a:rPr lang="en-US" altLang="ja-JP" dirty="0"/>
              <a:t>Study of Solid Materials with Thermal </a:t>
            </a:r>
            <a:r>
              <a:rPr lang="en-US" altLang="ja-JP" dirty="0" smtClean="0"/>
              <a:t>Shock(3)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557" y="914628"/>
            <a:ext cx="5109359" cy="2724641"/>
          </a:xfrm>
        </p:spPr>
        <p:txBody>
          <a:bodyPr/>
          <a:lstStyle/>
          <a:p>
            <a:r>
              <a:rPr lang="en-US" altLang="ja-JP" sz="2000" dirty="0"/>
              <a:t>Highly-Ductile W (TFGR </a:t>
            </a:r>
            <a:r>
              <a:rPr lang="en-US" altLang="ja-JP" sz="2000" dirty="0" smtClean="0"/>
              <a:t>W-1.1TiC</a:t>
            </a:r>
            <a:r>
              <a:rPr lang="en-US" altLang="ja-JP" sz="2000" dirty="0"/>
              <a:t>) </a:t>
            </a:r>
          </a:p>
          <a:p>
            <a:pPr lvl="1"/>
            <a:r>
              <a:rPr lang="en-US" altLang="ja-JP" sz="1800" dirty="0">
                <a:sym typeface="Wingdings" panose="05000000000000000000" pitchFamily="2" charset="2"/>
              </a:rPr>
              <a:t>Tungsten: high density/melting point, but become brittle by </a:t>
            </a:r>
            <a:r>
              <a:rPr lang="en-US" altLang="ja-JP" sz="1800" dirty="0" err="1">
                <a:sym typeface="Wingdings" panose="05000000000000000000" pitchFamily="2" charset="2"/>
              </a:rPr>
              <a:t>recrystalization</a:t>
            </a:r>
            <a:r>
              <a:rPr lang="en-US" altLang="ja-JP" sz="1800" dirty="0">
                <a:sym typeface="Wingdings" panose="05000000000000000000" pitchFamily="2" charset="2"/>
              </a:rPr>
              <a:t> at 1200’C</a:t>
            </a:r>
          </a:p>
          <a:p>
            <a:pPr lvl="1"/>
            <a:r>
              <a:rPr lang="en-US" altLang="ja-JP" sz="1800" dirty="0">
                <a:sym typeface="Wingdings" panose="05000000000000000000" pitchFamily="2" charset="2"/>
              </a:rPr>
              <a:t>3D MA  (</a:t>
            </a:r>
            <a:r>
              <a:rPr lang="en-US" altLang="ja-JP" sz="1800" dirty="0" err="1">
                <a:sym typeface="Wingdings" panose="05000000000000000000" pitchFamily="2" charset="2"/>
              </a:rPr>
              <a:t>FineGrain</a:t>
            </a:r>
            <a:r>
              <a:rPr lang="en-US" altLang="ja-JP" sz="1800" dirty="0">
                <a:sym typeface="Wingdings" panose="05000000000000000000" pitchFamily="2" charset="2"/>
              </a:rPr>
              <a:t>)  HIP  recrystallization under grain boundary sliding (GSMM): segregation / precipitation of </a:t>
            </a:r>
            <a:r>
              <a:rPr lang="en-US" altLang="ja-JP" sz="1800" dirty="0" err="1">
                <a:sym typeface="Wingdings" panose="05000000000000000000" pitchFamily="2" charset="2"/>
              </a:rPr>
              <a:t>TiC</a:t>
            </a:r>
            <a:r>
              <a:rPr lang="en-US" altLang="ja-JP" sz="1800" dirty="0">
                <a:sym typeface="Wingdings" panose="05000000000000000000" pitchFamily="2" charset="2"/>
              </a:rPr>
              <a:t> at grain boundary </a:t>
            </a:r>
            <a:r>
              <a:rPr lang="en-US" altLang="ja-JP" sz="1800" dirty="0" smtClean="0">
                <a:sym typeface="Wingdings" panose="05000000000000000000" pitchFamily="2" charset="2"/>
              </a:rPr>
              <a:t>13</a:t>
            </a:r>
            <a:r>
              <a:rPr lang="ja-JP" altLang="en-US" sz="1800" dirty="0" smtClean="0">
                <a:sym typeface="Wingdings" panose="05000000000000000000" pitchFamily="2" charset="2"/>
              </a:rPr>
              <a:t>：</a:t>
            </a:r>
            <a:endParaRPr lang="en-US" altLang="ja-JP" sz="1800" dirty="0">
              <a:sym typeface="Wingdings" panose="05000000000000000000" pitchFamily="2" charset="2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67" y="3761712"/>
            <a:ext cx="2933700" cy="260985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762323" y="3811179"/>
            <a:ext cx="114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3PB at RT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149" y="3657945"/>
            <a:ext cx="1716706" cy="1787063"/>
          </a:xfrm>
          <a:prstGeom prst="rect">
            <a:avLst/>
          </a:prstGeom>
        </p:spPr>
      </p:pic>
      <p:sp>
        <p:nvSpPr>
          <p:cNvPr id="15" name="コンテンツ プレースホルダー 2"/>
          <p:cNvSpPr txBox="1">
            <a:spLocks/>
          </p:cNvSpPr>
          <p:nvPr/>
        </p:nvSpPr>
        <p:spPr bwMode="auto">
          <a:xfrm>
            <a:off x="3287807" y="5661248"/>
            <a:ext cx="5748689" cy="860294"/>
          </a:xfrm>
          <a:prstGeom prst="rect">
            <a:avLst/>
          </a:prstGeom>
          <a:solidFill>
            <a:srgbClr val="FFFFCC"/>
          </a:solidFill>
          <a:ln w="9525">
            <a:solidFill>
              <a:srgbClr val="FF5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4"/>
              </a:buBlip>
              <a:defRPr kumimoji="1" sz="2800">
                <a:solidFill>
                  <a:schemeClr val="hlink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5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6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7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8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8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8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8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8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ja-JP" sz="1800" i="1" kern="0" dirty="0" smtClean="0"/>
              <a:t>The fabrication process is improving. Need to continue studies, especially irradiation run at BLIP, and thermal shock studies (w-w/o </a:t>
            </a:r>
            <a:r>
              <a:rPr lang="en-US" altLang="ja-JP" sz="1800" i="1" kern="0" dirty="0" err="1" smtClean="0"/>
              <a:t>irrad</a:t>
            </a:r>
            <a:r>
              <a:rPr lang="en-US" altLang="ja-JP" sz="1800" i="1" kern="0" dirty="0" smtClean="0"/>
              <a:t>?)   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xmlns="" id="{D2580D29-55A5-4D2C-B670-D0788FE7B73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4420" y="3680705"/>
            <a:ext cx="2009703" cy="1764303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9" name="グループ化 18"/>
          <p:cNvGrpSpPr/>
          <p:nvPr/>
        </p:nvGrpSpPr>
        <p:grpSpPr>
          <a:xfrm>
            <a:off x="5824129" y="741297"/>
            <a:ext cx="3276652" cy="2122913"/>
            <a:chOff x="5796136" y="764704"/>
            <a:chExt cx="3319342" cy="2150572"/>
          </a:xfrm>
        </p:grpSpPr>
        <p:pic>
          <p:nvPicPr>
            <p:cNvPr id="18" name="Picture 1"/>
            <p:cNvPicPr>
              <a:picLocks noChangeAspect="1"/>
            </p:cNvPicPr>
            <p:nvPr/>
          </p:nvPicPr>
          <p:blipFill rotWithShape="1">
            <a:blip r:embed="rId10"/>
            <a:srcRect t="64277" r="52471" b="447"/>
            <a:stretch/>
          </p:blipFill>
          <p:spPr>
            <a:xfrm>
              <a:off x="5796136" y="764704"/>
              <a:ext cx="3319342" cy="2150572"/>
            </a:xfrm>
            <a:prstGeom prst="rect">
              <a:avLst/>
            </a:prstGeom>
          </p:spPr>
        </p:pic>
        <p:sp>
          <p:nvSpPr>
            <p:cNvPr id="10" name="角丸四角形 9"/>
            <p:cNvSpPr/>
            <p:nvPr/>
          </p:nvSpPr>
          <p:spPr bwMode="auto">
            <a:xfrm>
              <a:off x="6876256" y="2168904"/>
              <a:ext cx="468000" cy="360000"/>
            </a:xfrm>
            <a:prstGeom prst="roundRect">
              <a:avLst/>
            </a:prstGeom>
            <a:noFill/>
            <a:ln w="2857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11"/>
          <a:srcRect b="7491"/>
          <a:stretch/>
        </p:blipFill>
        <p:spPr>
          <a:xfrm>
            <a:off x="7230881" y="2700771"/>
            <a:ext cx="1806349" cy="2908595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4932002" y="745156"/>
            <a:ext cx="1296182" cy="830997"/>
          </a:xfrm>
          <a:prstGeom prst="rect">
            <a:avLst/>
          </a:prstGeom>
          <a:solidFill>
            <a:schemeClr val="bg1"/>
          </a:solidFill>
          <a:ln>
            <a:solidFill>
              <a:srgbClr val="FF505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HRMT48 </a:t>
            </a:r>
          </a:p>
          <a:p>
            <a:r>
              <a:rPr lang="en-US" altLang="ja-JP" sz="2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PROTAD</a:t>
            </a:r>
            <a:endParaRPr lang="ja-JP" alt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200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033" y="116632"/>
            <a:ext cx="8417407" cy="504056"/>
          </a:xfrm>
        </p:spPr>
        <p:txBody>
          <a:bodyPr/>
          <a:lstStyle/>
          <a:p>
            <a:r>
              <a:rPr lang="en-US" altLang="ja-JP" b="1" dirty="0">
                <a:effectLst/>
              </a:rPr>
              <a:t> </a:t>
            </a:r>
            <a:r>
              <a:rPr lang="en-US" altLang="ja-JP" b="1" dirty="0" smtClean="0">
                <a:effectLst/>
              </a:rPr>
              <a:t>Study </a:t>
            </a:r>
            <a:r>
              <a:rPr lang="en-US" altLang="ja-JP" b="1" dirty="0">
                <a:effectLst/>
              </a:rPr>
              <a:t>of </a:t>
            </a:r>
            <a:r>
              <a:rPr lang="en-US" altLang="ja-JP" b="1" dirty="0" smtClean="0">
                <a:effectLst/>
              </a:rPr>
              <a:t>Shock </a:t>
            </a:r>
            <a:r>
              <a:rPr lang="en-US" altLang="ja-JP" b="1" dirty="0">
                <a:effectLst/>
              </a:rPr>
              <a:t>W</a:t>
            </a:r>
            <a:r>
              <a:rPr lang="en-US" altLang="ja-JP" b="1" dirty="0" smtClean="0">
                <a:effectLst/>
              </a:rPr>
              <a:t>ave </a:t>
            </a:r>
            <a:r>
              <a:rPr lang="en-US" altLang="ja-JP" b="1" dirty="0">
                <a:effectLst/>
              </a:rPr>
              <a:t>on </a:t>
            </a:r>
            <a:r>
              <a:rPr lang="en-US" altLang="ja-JP" b="1" dirty="0" smtClean="0">
                <a:effectLst/>
              </a:rPr>
              <a:t>Liquid </a:t>
            </a:r>
            <a:r>
              <a:rPr lang="en-US" altLang="ja-JP" b="1" dirty="0">
                <a:effectLst/>
              </a:rPr>
              <a:t>M</a:t>
            </a:r>
            <a:r>
              <a:rPr lang="en-US" altLang="ja-JP" b="1" dirty="0" smtClean="0">
                <a:effectLst/>
              </a:rPr>
              <a:t>etal </a:t>
            </a:r>
            <a:r>
              <a:rPr lang="en-US" altLang="ja-JP" b="1" dirty="0">
                <a:effectLst/>
              </a:rPr>
              <a:t>T</a:t>
            </a:r>
            <a:r>
              <a:rPr lang="en-US" altLang="ja-JP" b="1" dirty="0" smtClean="0">
                <a:effectLst/>
              </a:rPr>
              <a:t>arget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116D1B-3857-46E4-969D-511DC8CE9295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7283" t="13490" r="5831"/>
          <a:stretch/>
        </p:blipFill>
        <p:spPr>
          <a:xfrm>
            <a:off x="275930" y="1237378"/>
            <a:ext cx="3816424" cy="291741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l="51510"/>
          <a:stretch/>
        </p:blipFill>
        <p:spPr>
          <a:xfrm>
            <a:off x="4092354" y="929033"/>
            <a:ext cx="2994977" cy="328824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597" y="4627160"/>
            <a:ext cx="3920687" cy="1854924"/>
          </a:xfrm>
          <a:prstGeom prst="rect">
            <a:avLst/>
          </a:prstGeom>
        </p:spPr>
      </p:pic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115033" y="641329"/>
            <a:ext cx="4601717" cy="575408"/>
          </a:xfrm>
        </p:spPr>
        <p:txBody>
          <a:bodyPr/>
          <a:lstStyle/>
          <a:p>
            <a:r>
              <a:rPr kumimoji="1" lang="en-US" altLang="ja-JP" sz="2400" dirty="0" err="1" smtClean="0"/>
              <a:t>Liq</a:t>
            </a:r>
            <a:r>
              <a:rPr kumimoji="1" lang="en-US" altLang="ja-JP" sz="2400" dirty="0" smtClean="0"/>
              <a:t>-Mercury target</a:t>
            </a:r>
            <a:endParaRPr kumimoji="1" lang="ja-JP" altLang="en-US" sz="2400" dirty="0"/>
          </a:p>
        </p:txBody>
      </p:sp>
      <p:sp>
        <p:nvSpPr>
          <p:cNvPr id="9" name="コンテンツ プレースホルダー 7"/>
          <p:cNvSpPr txBox="1">
            <a:spLocks/>
          </p:cNvSpPr>
          <p:nvPr/>
        </p:nvSpPr>
        <p:spPr bwMode="auto">
          <a:xfrm>
            <a:off x="236482" y="4103377"/>
            <a:ext cx="8010400" cy="57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5"/>
              </a:buBlip>
              <a:defRPr kumimoji="1" sz="2800">
                <a:solidFill>
                  <a:schemeClr val="hlink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6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7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8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Adobe Gothic Std B" panose="020B0800000000000000" pitchFamily="34" charset="-128"/>
                <a:cs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9pPr>
          </a:lstStyle>
          <a:p>
            <a:r>
              <a:rPr lang="en-US" altLang="ja-JP" sz="2400" kern="0" dirty="0" smtClean="0"/>
              <a:t>LBE target for material irradiation facility</a:t>
            </a:r>
            <a:endParaRPr lang="ja-JP" altLang="en-US" sz="2400" kern="0" dirty="0"/>
          </a:p>
        </p:txBody>
      </p:sp>
      <p:sp>
        <p:nvSpPr>
          <p:cNvPr id="10" name="正方形/長方形 9"/>
          <p:cNvSpPr/>
          <p:nvPr/>
        </p:nvSpPr>
        <p:spPr>
          <a:xfrm>
            <a:off x="13670" y="4581130"/>
            <a:ext cx="12830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400 </a:t>
            </a:r>
            <a:r>
              <a:rPr lang="en-US" altLang="ja-JP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MeV, 0.625 mA,</a:t>
            </a:r>
          </a:p>
          <a:p>
            <a:r>
              <a:rPr lang="en-US" altLang="ja-JP" sz="1400" b="1" dirty="0">
                <a:solidFill>
                  <a:srgbClr val="FF0000"/>
                </a:solidFill>
                <a:latin typeface="Arial Black" panose="020B0A04020102020204" pitchFamily="34" charset="0"/>
              </a:rPr>
              <a:t>250 kW, </a:t>
            </a:r>
            <a:endParaRPr lang="en-US" altLang="ja-JP" sz="1400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en-US" altLang="ja-JP" sz="1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25 Hz</a:t>
            </a:r>
            <a:endParaRPr lang="ja-JP" altLang="en-US" sz="1400" dirty="0">
              <a:latin typeface="Arial Black" panose="020B0A04020102020204" pitchFamily="34" charset="0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2935" y="4651839"/>
            <a:ext cx="4167904" cy="1422231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5076015" y="6002830"/>
            <a:ext cx="3321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MT"/>
              </a:rPr>
              <a:t>Stainless Steel-T91</a:t>
            </a:r>
          </a:p>
          <a:p>
            <a:r>
              <a:rPr lang="en-US" altLang="ja-JP" dirty="0" smtClean="0">
                <a:latin typeface="ArialMT"/>
              </a:rPr>
              <a:t>LBE </a:t>
            </a:r>
            <a:r>
              <a:rPr lang="en-US" altLang="ja-JP" dirty="0">
                <a:latin typeface="ArialMT"/>
              </a:rPr>
              <a:t>inlet : 400 </a:t>
            </a:r>
            <a:r>
              <a:rPr lang="en-US" altLang="ja-JP" dirty="0" smtClean="0">
                <a:latin typeface="ＭＳゴシック"/>
              </a:rPr>
              <a:t>℃ outlet </a:t>
            </a:r>
            <a:r>
              <a:rPr lang="en-US" altLang="ja-JP" dirty="0" smtClean="0">
                <a:latin typeface="ArialMT"/>
              </a:rPr>
              <a:t>500 </a:t>
            </a:r>
            <a:r>
              <a:rPr lang="en-US" altLang="ja-JP" dirty="0">
                <a:latin typeface="ＭＳゴシック"/>
              </a:rPr>
              <a:t>℃</a:t>
            </a:r>
            <a:r>
              <a:rPr lang="en-US" altLang="ja-JP" dirty="0" smtClean="0">
                <a:latin typeface="ＭＳゴシック"/>
              </a:rPr>
              <a:t> </a:t>
            </a:r>
            <a:endParaRPr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7227263" y="778308"/>
            <a:ext cx="1809967" cy="3693319"/>
          </a:xfrm>
          <a:prstGeom prst="rect">
            <a:avLst/>
          </a:prstGeom>
          <a:solidFill>
            <a:srgbClr val="FFFFCC"/>
          </a:solidFill>
          <a:ln>
            <a:solidFill>
              <a:srgbClr val="FF5050"/>
            </a:solidFill>
          </a:ln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Liquid metal, or substituting liquid, are contained in a confined vessel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w-w/o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flow and gas bubbling. </a:t>
            </a:r>
            <a:endParaRPr lang="en-US" altLang="ja-JP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Effects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of various flow paths and flow rates are to be investigated.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213555"/>
      </p:ext>
    </p:extLst>
  </p:cSld>
  <p:clrMapOvr>
    <a:masterClrMapping/>
  </p:clrMapOvr>
</p:sld>
</file>

<file path=ppt/theme/theme1.xml><?xml version="1.0" encoding="utf-8"?>
<a:theme xmlns:a="http://schemas.openxmlformats.org/drawingml/2006/main" name="JPARC-Nu">
  <a:themeElements>
    <a:clrScheme name="NBI06-T2K-Overvi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BI06-T2K-Overview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NBI06-T2K-Overvi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I06-T2K-Overvi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I06-T2K-Overvi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I06-T2K-Overvi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I06-T2K-Overvi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BI06-T2K-Overvi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I06-T2K-Overvi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I06-T2K-Overvi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I06-T2K-Overvi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I06-T2K-Overvi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I06-T2K-Overvi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BI06-T2K-Overvi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igo2015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23040</TotalTime>
  <Words>1217</Words>
  <Application>Microsoft Office PowerPoint</Application>
  <PresentationFormat>画面に合わせる (4:3)</PresentationFormat>
  <Paragraphs>196</Paragraphs>
  <Slides>17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21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17</vt:i4>
      </vt:variant>
    </vt:vector>
  </HeadingPairs>
  <TitlesOfParts>
    <vt:vector size="40" baseType="lpstr">
      <vt:lpstr>Adobe Gothic Std B</vt:lpstr>
      <vt:lpstr>ArialMT</vt:lpstr>
      <vt:lpstr>HG丸ｺﾞｼｯｸM-PRO</vt:lpstr>
      <vt:lpstr>ＭＳ Ｐゴシック</vt:lpstr>
      <vt:lpstr>ＭＳゴシック</vt:lpstr>
      <vt:lpstr>小塚ゴシック Pro B</vt:lpstr>
      <vt:lpstr>小塚ゴシック Pro M</vt:lpstr>
      <vt:lpstr>小塚ゴシック Pro R</vt:lpstr>
      <vt:lpstr>Arial</vt:lpstr>
      <vt:lpstr>Arial Black</vt:lpstr>
      <vt:lpstr>Arial Bold</vt:lpstr>
      <vt:lpstr>Britannic Bold</vt:lpstr>
      <vt:lpstr>Calibri</vt:lpstr>
      <vt:lpstr>Candara</vt:lpstr>
      <vt:lpstr>Corbel</vt:lpstr>
      <vt:lpstr>Franklin Gothic Medium</vt:lpstr>
      <vt:lpstr>Segoe UI Black</vt:lpstr>
      <vt:lpstr>Symbol</vt:lpstr>
      <vt:lpstr>Times New Roman</vt:lpstr>
      <vt:lpstr>Verdana</vt:lpstr>
      <vt:lpstr>Wingdings</vt:lpstr>
      <vt:lpstr>JPARC-Nu</vt:lpstr>
      <vt:lpstr>meigo2015</vt:lpstr>
      <vt:lpstr>Expression of Interests on  the Future HiRadMat Experiments  from</vt:lpstr>
      <vt:lpstr>PowerPoint プレゼンテーション</vt:lpstr>
      <vt:lpstr>Overview</vt:lpstr>
      <vt:lpstr>Targets &amp; Windows at J-PARC</vt:lpstr>
      <vt:lpstr>1. Advanced Targetry Material Studies </vt:lpstr>
      <vt:lpstr>Study of Solid Materials with Thermal Shock(1)</vt:lpstr>
      <vt:lpstr>Study of Solid Materials with Thermal Shock(2)</vt:lpstr>
      <vt:lpstr>Study of Solid Materials with Thermal Shock(3)</vt:lpstr>
      <vt:lpstr> Study of Shock Wave on Liquid Metal Target</vt:lpstr>
      <vt:lpstr>2. Displacement Cross-section Measurement</vt:lpstr>
      <vt:lpstr>3. High Radiation Tolerant Detector </vt:lpstr>
      <vt:lpstr>PowerPoint プレゼンテーション</vt:lpstr>
      <vt:lpstr>PowerPoint プレゼンテーション</vt:lpstr>
      <vt:lpstr>PowerPoint プレゼンテーション</vt:lpstr>
      <vt:lpstr>Summary</vt:lpstr>
      <vt:lpstr>J-PARC-CERN Cooperation AMENDMENT No.2</vt:lpstr>
      <vt:lpstr>HiRadMat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sho</dc:creator>
  <cp:lastModifiedBy>石田 卓</cp:lastModifiedBy>
  <cp:revision>1877</cp:revision>
  <cp:lastPrinted>2016-07-13T10:25:44Z</cp:lastPrinted>
  <dcterms:created xsi:type="dcterms:W3CDTF">2012-01-20T01:38:38Z</dcterms:created>
  <dcterms:modified xsi:type="dcterms:W3CDTF">2019-07-12T08:10:14Z</dcterms:modified>
</cp:coreProperties>
</file>